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</p:sldMasterIdLst>
  <p:notesMasterIdLst>
    <p:notesMasterId r:id="rId17"/>
  </p:notesMasterIdLst>
  <p:handoutMasterIdLst>
    <p:handoutMasterId r:id="rId18"/>
  </p:handoutMasterIdLst>
  <p:sldIdLst>
    <p:sldId id="256" r:id="rId2"/>
    <p:sldId id="664" r:id="rId3"/>
    <p:sldId id="725" r:id="rId4"/>
    <p:sldId id="726" r:id="rId5"/>
    <p:sldId id="727" r:id="rId6"/>
    <p:sldId id="258" r:id="rId7"/>
    <p:sldId id="467" r:id="rId8"/>
    <p:sldId id="734" r:id="rId9"/>
    <p:sldId id="735" r:id="rId10"/>
    <p:sldId id="732" r:id="rId11"/>
    <p:sldId id="733" r:id="rId12"/>
    <p:sldId id="555" r:id="rId13"/>
    <p:sldId id="692" r:id="rId14"/>
    <p:sldId id="718" r:id="rId15"/>
    <p:sldId id="34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228" y="96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54E287F4-A66B-4207-996E-2A3507F760B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1666623C-0BCE-4DDD-A259-8D608EF20E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8F967F3C-38A7-4A9F-8D28-E139EBEB6E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CB139B0-0943-4C6D-AC9E-5C8430BFACD9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468022" y="3019076"/>
            <a:ext cx="6859462" cy="1441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35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zh-CN" altLang="en-US" sz="36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信息社会的未来发展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34" y="3769048"/>
            <a:ext cx="647565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4">
            <a:extLst>
              <a:ext uri="{FF2B5EF4-FFF2-40B4-BE49-F238E27FC236}">
                <a16:creationId xmlns:a16="http://schemas.microsoft.com/office/drawing/2014/main" id="{34360260-A115-4D9A-8B4D-0176A298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9441C28B-2123-4C5B-B86E-E84739A0BE0B}"/>
              </a:ext>
            </a:extLst>
          </p:cNvPr>
          <p:cNvSpPr txBox="1"/>
          <p:nvPr/>
        </p:nvSpPr>
        <p:spPr>
          <a:xfrm>
            <a:off x="6743701" y="2774950"/>
            <a:ext cx="3032125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三大资源</a:t>
            </a:r>
          </a:p>
        </p:txBody>
      </p:sp>
      <p:sp>
        <p:nvSpPr>
          <p:cNvPr id="32772" name="文本框 6">
            <a:extLst>
              <a:ext uri="{FF2B5EF4-FFF2-40B4-BE49-F238E27FC236}">
                <a16:creationId xmlns:a16="http://schemas.microsoft.com/office/drawing/2014/main" id="{ADBA277C-29EF-4304-9589-EFD780CC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CC82AB-C670-4064-9706-91B3148DE6C9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B150F9-518F-4A07-B540-1D6460D0196A}"/>
              </a:ext>
            </a:extLst>
          </p:cNvPr>
          <p:cNvSpPr/>
          <p:nvPr/>
        </p:nvSpPr>
        <p:spPr>
          <a:xfrm>
            <a:off x="7259638" y="3771901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71">
            <a:extLst>
              <a:ext uri="{FF2B5EF4-FFF2-40B4-BE49-F238E27FC236}">
                <a16:creationId xmlns:a16="http://schemas.microsoft.com/office/drawing/2014/main" id="{2C518D07-ECF3-4AC1-B427-89DB7622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1698626"/>
            <a:ext cx="6540500" cy="6059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三大资源：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物质、信息、能源</a:t>
            </a:r>
          </a:p>
        </p:txBody>
      </p:sp>
      <p:sp>
        <p:nvSpPr>
          <p:cNvPr id="33794" name="Rectangle 171">
            <a:extLst>
              <a:ext uri="{FF2B5EF4-FFF2-40B4-BE49-F238E27FC236}">
                <a16:creationId xmlns:a16="http://schemas.microsoft.com/office/drawing/2014/main" id="{46C14FC4-4062-4EAE-B6C5-2BB2DD104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3355976"/>
            <a:ext cx="6540500" cy="6059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三大要素：物质、信息、能量</a:t>
            </a:r>
          </a:p>
        </p:txBody>
      </p:sp>
      <p:sp>
        <p:nvSpPr>
          <p:cNvPr id="33795" name="Rectangle 171">
            <a:extLst>
              <a:ext uri="{FF2B5EF4-FFF2-40B4-BE49-F238E27FC236}">
                <a16:creationId xmlns:a16="http://schemas.microsoft.com/office/drawing/2014/main" id="{467A2A47-2517-4DA1-9358-96B52843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5013326"/>
            <a:ext cx="6540500" cy="6059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知识成为劳动者的基本要求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">
            <a:extLst>
              <a:ext uri="{FF2B5EF4-FFF2-40B4-BE49-F238E27FC236}">
                <a16:creationId xmlns:a16="http://schemas.microsoft.com/office/drawing/2014/main" id="{A88E1624-6978-4062-A951-C2DB2BDE5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文本框 5">
            <a:extLst>
              <a:ext uri="{FF2B5EF4-FFF2-40B4-BE49-F238E27FC236}">
                <a16:creationId xmlns:a16="http://schemas.microsoft.com/office/drawing/2014/main" id="{8B5F559F-1FF5-45AA-87E8-51DFABAEE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2811464"/>
            <a:ext cx="5119688" cy="8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信息社会的新特征</a:t>
            </a:r>
          </a:p>
        </p:txBody>
      </p:sp>
      <p:sp>
        <p:nvSpPr>
          <p:cNvPr id="34820" name="文本框 6">
            <a:extLst>
              <a:ext uri="{FF2B5EF4-FFF2-40B4-BE49-F238E27FC236}">
                <a16:creationId xmlns:a16="http://schemas.microsoft.com/office/drawing/2014/main" id="{21DC0180-3B8B-4AFA-9C4B-D0A4C71E2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791F52-8B3C-4C63-83DF-6B0933B86E8E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629E31-005D-4D9A-8B41-057FB6968AD5}"/>
              </a:ext>
            </a:extLst>
          </p:cNvPr>
          <p:cNvSpPr/>
          <p:nvPr/>
        </p:nvSpPr>
        <p:spPr>
          <a:xfrm>
            <a:off x="5260975" y="3771901"/>
            <a:ext cx="45910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13@|17FFC:16777215|FBC:16777215|LFC:16777215|LBC:16777215">
            <a:extLst>
              <a:ext uri="{FF2B5EF4-FFF2-40B4-BE49-F238E27FC236}">
                <a16:creationId xmlns:a16="http://schemas.microsoft.com/office/drawing/2014/main" id="{8EF104BF-FABD-4F8B-B738-B9BA13FFC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信息化特征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/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信息社会的基本特征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P156</a:t>
            </a:r>
          </a:p>
        </p:txBody>
      </p:sp>
      <p:sp>
        <p:nvSpPr>
          <p:cNvPr id="35842" name="Rectangle 171">
            <a:extLst>
              <a:ext uri="{FF2B5EF4-FFF2-40B4-BE49-F238E27FC236}">
                <a16:creationId xmlns:a16="http://schemas.microsoft.com/office/drawing/2014/main" id="{6ACAB170-06F6-4AB2-9878-8C00E4344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974725"/>
            <a:ext cx="8778875" cy="517048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（１）知识经济时代社会结构正在变化。</a:t>
            </a:r>
          </a:p>
          <a:p>
            <a:pPr algn="r">
              <a:lnSpc>
                <a:spcPct val="200000"/>
              </a:lnSpc>
            </a:pP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知识性经济</a:t>
            </a:r>
          </a:p>
          <a:p>
            <a:pPr>
              <a:lnSpc>
                <a:spcPct val="20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（２）社会网络成为信息社会的组织方式。</a:t>
            </a:r>
          </a:p>
          <a:p>
            <a:pPr algn="r">
              <a:lnSpc>
                <a:spcPct val="200000"/>
              </a:lnSpc>
            </a:pP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网络化服务</a:t>
            </a:r>
          </a:p>
          <a:p>
            <a:pPr>
              <a:lnSpc>
                <a:spcPct val="20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（３）数字化信息成为信息社会的主要内容。</a:t>
            </a:r>
          </a:p>
          <a:p>
            <a:pPr algn="r">
              <a:lnSpc>
                <a:spcPct val="200000"/>
              </a:lnSpc>
            </a:pP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数字化生活</a:t>
            </a:r>
          </a:p>
          <a:p>
            <a:pPr>
              <a:lnSpc>
                <a:spcPct val="20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（４）信息社会促使政府的管理更加科学、高效。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71">
            <a:extLst>
              <a:ext uri="{FF2B5EF4-FFF2-40B4-BE49-F238E27FC236}">
                <a16:creationId xmlns:a16="http://schemas.microsoft.com/office/drawing/2014/main" id="{5C498F8B-FBB3-4522-9AC1-36E28782B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536700"/>
            <a:ext cx="8066087" cy="1409232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1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信息技术的应用为我们的工作、学习和生活带来了深远的影响。未来的信息社会是什么样的呢？请大家讨论。</a:t>
            </a:r>
          </a:p>
        </p:txBody>
      </p:sp>
      <p:sp>
        <p:nvSpPr>
          <p:cNvPr id="6" name="矩形: 圆角 2">
            <a:extLst>
              <a:ext uri="{FF2B5EF4-FFF2-40B4-BE49-F238E27FC236}">
                <a16:creationId xmlns:a16="http://schemas.microsoft.com/office/drawing/2014/main" id="{039DA1EA-DBAD-407F-A252-186A8338D5D9}"/>
              </a:ext>
            </a:extLst>
          </p:cNvPr>
          <p:cNvSpPr/>
          <p:nvPr/>
        </p:nvSpPr>
        <p:spPr>
          <a:xfrm>
            <a:off x="2062164" y="4090988"/>
            <a:ext cx="8066087" cy="1535112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indent="266700" algn="just">
              <a:lnSpc>
                <a:spcPct val="210000"/>
              </a:lnSpc>
            </a:pPr>
            <a:r>
              <a:rPr lang="zh-CN" altLang="en-US" sz="2400" kern="100" noProof="1">
                <a:solidFill>
                  <a:srgbClr val="000000"/>
                </a:solidFill>
                <a:ea typeface="楷体" panose="02010609060101010101" charset="-122"/>
                <a:cs typeface="Times New Roman" panose="02020603050405020304" pitchFamily="18" charset="0"/>
              </a:rPr>
              <a:t>大数据、云计算、物联网、人工智能、量子计算、智能网络、</a:t>
            </a:r>
            <a:r>
              <a:rPr lang="en-US" sz="2400" kern="100" noProof="1">
                <a:solidFill>
                  <a:srgbClr val="000000"/>
                </a:solidFill>
                <a:ea typeface="楷体" panose="02010609060101010101" charset="-122"/>
                <a:cs typeface="Times New Roman" panose="02020603050405020304" pitchFamily="18" charset="0"/>
              </a:rPr>
              <a:t>5G</a:t>
            </a:r>
            <a:r>
              <a:rPr lang="zh-CN" altLang="en-US" sz="2400" kern="100" noProof="1">
                <a:solidFill>
                  <a:srgbClr val="000000"/>
                </a:solidFill>
                <a:ea typeface="楷体" panose="02010609060101010101" charset="-122"/>
                <a:cs typeface="Times New Roman" panose="02020603050405020304" pitchFamily="18" charset="0"/>
              </a:rPr>
              <a:t>、互联网</a:t>
            </a:r>
            <a:r>
              <a:rPr lang="en-US" sz="2400" kern="100" noProof="1">
                <a:solidFill>
                  <a:srgbClr val="000000"/>
                </a:solidFill>
                <a:ea typeface="楷体" panose="02010609060101010101" charset="-122"/>
                <a:cs typeface="Times New Roman" panose="02020603050405020304" pitchFamily="18" charset="0"/>
              </a:rPr>
              <a:t>+</a:t>
            </a:r>
            <a:r>
              <a:rPr lang="zh-CN" altLang="en-US" sz="2400" kern="100" noProof="1">
                <a:solidFill>
                  <a:srgbClr val="000000"/>
                </a:solidFill>
                <a:ea typeface="楷体" panose="02010609060101010101" charset="-122"/>
                <a:cs typeface="Times New Roman" panose="02020603050405020304" pitchFamily="18" charset="0"/>
              </a:rPr>
              <a:t>智慧城市等。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3">
            <a:extLst>
              <a:ext uri="{FF2B5EF4-FFF2-40B4-BE49-F238E27FC236}">
                <a16:creationId xmlns:a16="http://schemas.microsoft.com/office/drawing/2014/main" id="{3B6B4048-AA0F-4153-B720-AEEFFA94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1536700"/>
            <a:ext cx="7151688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俗话说：读万卷书，不如行万里路。新的假期即将到来，同学们想不想利用假期进行一次轻松愉快的旅行呢？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44C02E-3D57-4912-9718-FDAF17931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4" y="4641850"/>
            <a:ext cx="7191375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高效率的旅行需要制订一份完美的旅行计划。现在让我们一起讨论制作吧！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1">
            <a:extLst>
              <a:ext uri="{FF2B5EF4-FFF2-40B4-BE49-F238E27FC236}">
                <a16:creationId xmlns:a16="http://schemas.microsoft.com/office/drawing/2014/main" id="{37AF5D10-143F-4A77-85F9-A1E4DA2C7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6" y="206376"/>
            <a:ext cx="8372475" cy="3984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活动 选用信息技术手段，制订完成假期旅行计划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E4AD5D-E028-4956-BFE0-5AF28148DD17}"/>
              </a:ext>
            </a:extLst>
          </p:cNvPr>
          <p:cNvGraphicFramePr>
            <a:graphicFrameLocks noGrp="1"/>
          </p:cNvGraphicFramePr>
          <p:nvPr/>
        </p:nvGraphicFramePr>
        <p:xfrm>
          <a:off x="2817814" y="989014"/>
          <a:ext cx="6556375" cy="570547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35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确定旅行目的地</a:t>
                      </a:r>
                    </a:p>
                  </a:txBody>
                  <a:tcPr marL="67892" marR="67892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行程路线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旅游的景点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每个景点的行程安排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70"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衣</a:t>
                      </a:r>
                    </a:p>
                  </a:txBody>
                  <a:tcPr marL="67892" marR="67892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天气情况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所需物品（衣物和日用品等）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35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食</a:t>
                      </a:r>
                    </a:p>
                  </a:txBody>
                  <a:tcPr marL="67892" marR="67892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当地特色饮食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8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计划每餐饮食地点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8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自带饮食、水等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35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住</a:t>
                      </a:r>
                    </a:p>
                  </a:txBody>
                  <a:tcPr marL="67892" marR="67892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住宿的时间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8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住宿的地点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住宿的酒店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35"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行</a:t>
                      </a:r>
                    </a:p>
                  </a:txBody>
                  <a:tcPr marL="67892" marR="67892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车票的预订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87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景区景点门票的预订</a:t>
                      </a:r>
                    </a:p>
                  </a:txBody>
                  <a:tcPr marL="67892" marR="67892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 indent="266700" algn="ctr">
                        <a:spcAft>
                          <a:spcPct val="0"/>
                        </a:spcAft>
                      </a:pP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行程的安全</a:t>
                      </a:r>
                    </a:p>
                  </a:txBody>
                  <a:tcPr marL="67892" marR="67892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en-US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1.</a:t>
                      </a: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不要单独出行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en-US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2.</a:t>
                      </a: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找正规的酒店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indent="266700" algn="just">
                        <a:spcAft>
                          <a:spcPct val="0"/>
                        </a:spcAft>
                      </a:pPr>
                      <a:r>
                        <a:rPr lang="en-US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3.</a:t>
                      </a:r>
                      <a:r>
                        <a:rPr lang="zh-CN" sz="20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睡觉前关好门窗，做好检查</a:t>
                      </a:r>
                    </a:p>
                  </a:txBody>
                  <a:tcPr marL="67892" marR="67892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F27348-343C-45C4-8100-56E245F49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77419"/>
              </p:ext>
            </p:extLst>
          </p:nvPr>
        </p:nvGraphicFramePr>
        <p:xfrm>
          <a:off x="621323" y="41275"/>
          <a:ext cx="11019693" cy="678180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0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6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3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en-US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 </a:t>
                      </a:r>
                    </a:p>
                  </a:txBody>
                  <a:tcPr marL="56275" marR="5627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问题</a:t>
                      </a:r>
                    </a:p>
                  </a:txBody>
                  <a:tcPr marL="56275" marR="56275" marT="0" marB="0" anchor="ctr"/>
                </a:tc>
                <a:tc grid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信息技术手段</a:t>
                      </a:r>
                    </a:p>
                  </a:txBody>
                  <a:tcPr marL="56275" marR="56275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有关技术</a:t>
                      </a:r>
                    </a:p>
                  </a:txBody>
                  <a:tcPr marL="56275" marR="5627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选用的理由</a:t>
                      </a:r>
                    </a:p>
                  </a:txBody>
                  <a:tcPr marL="56275" marR="562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925">
                <a:tc rowSpan="3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确定旅行目的地</a:t>
                      </a:r>
                    </a:p>
                  </a:txBody>
                  <a:tcPr marL="56275" marR="5627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行程路线</a:t>
                      </a:r>
                    </a:p>
                  </a:txBody>
                  <a:tcPr marL="56275" marR="56275" marT="0" marB="0" anchor="ctr"/>
                </a:tc>
                <a:tc grid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百度地图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高德地图等</a:t>
                      </a:r>
                    </a:p>
                  </a:txBody>
                  <a:tcPr marL="56275" marR="56275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en-US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GPS</a:t>
                      </a: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定位</a:t>
                      </a:r>
                    </a:p>
                  </a:txBody>
                  <a:tcPr marL="56275" marR="5627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实时导航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精确测算距离</a:t>
                      </a:r>
                    </a:p>
                  </a:txBody>
                  <a:tcPr marL="56275" marR="562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旅游的景点</a:t>
                      </a:r>
                    </a:p>
                  </a:txBody>
                  <a:tcPr marL="56275" marR="56275" marT="0" marB="0" anchor="ctr"/>
                </a:tc>
                <a:tc rowSpan="2" grid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旅游景点官方网站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旅游网站介绍</a:t>
                      </a:r>
                    </a:p>
                  </a:txBody>
                  <a:tcPr marL="56275" marR="56275" marT="0" marB="0" anchor="ctr"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大数据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网络技术</a:t>
                      </a:r>
                    </a:p>
                  </a:txBody>
                  <a:tcPr marL="56275" marR="56275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介绍专业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借鉴参考</a:t>
                      </a:r>
                    </a:p>
                  </a:txBody>
                  <a:tcPr marL="56275" marR="562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景点的行程安排</a:t>
                      </a:r>
                    </a:p>
                  </a:txBody>
                  <a:tcPr marL="56275" marR="56275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15">
                <a:tc row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衣</a:t>
                      </a:r>
                    </a:p>
                  </a:txBody>
                  <a:tcPr marL="56275" marR="5627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天气情况</a:t>
                      </a:r>
                    </a:p>
                  </a:txBody>
                  <a:tcPr marL="56275" marR="56275" marT="0" marB="0" anchor="ctr"/>
                </a:tc>
                <a:tc rowSpan="2" grid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登录中国天气网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网络搜索</a:t>
                      </a:r>
                    </a:p>
                  </a:txBody>
                  <a:tcPr marL="56275" marR="56275" marT="0" marB="0" anchor="ctr"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大数据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搜索引擎</a:t>
                      </a:r>
                    </a:p>
                  </a:txBody>
                  <a:tcPr marL="56275" marR="56275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 dirty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数据准确</a:t>
                      </a:r>
                      <a:endParaRPr lang="zh-CN" sz="2000" kern="100" dirty="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 dirty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信息丰富</a:t>
                      </a:r>
                      <a:endParaRPr lang="zh-CN" sz="2000" kern="100" dirty="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 dirty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建议合理</a:t>
                      </a:r>
                    </a:p>
                  </a:txBody>
                  <a:tcPr marL="56275" marR="562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所需物品（衣物和日用品等）</a:t>
                      </a:r>
                    </a:p>
                  </a:txBody>
                  <a:tcPr marL="56275" marR="56275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 rowSpan="3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食</a:t>
                      </a:r>
                    </a:p>
                  </a:txBody>
                  <a:tcPr marL="56275" marR="5627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当地特色饮食</a:t>
                      </a:r>
                    </a:p>
                  </a:txBody>
                  <a:tcPr marL="56275" marR="56275" marT="0" marB="0" anchor="ctr"/>
                </a:tc>
                <a:tc rowSpan="3" grid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网络搜索</a:t>
                      </a:r>
                    </a:p>
                  </a:txBody>
                  <a:tcPr marL="56275" marR="56275" marT="0" marB="0" anchor="ctr"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搜索引擎</a:t>
                      </a:r>
                    </a:p>
                  </a:txBody>
                  <a:tcPr marL="56275" marR="56275" marT="0" marB="0" anchor="ctr"/>
                </a:tc>
                <a:tc rowSpan="3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信息丰富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建议合理</a:t>
                      </a:r>
                    </a:p>
                  </a:txBody>
                  <a:tcPr marL="56275" marR="562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计划每餐饮食地点</a:t>
                      </a:r>
                    </a:p>
                  </a:txBody>
                  <a:tcPr marL="56275" marR="56275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3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自带饮食、水等</a:t>
                      </a:r>
                    </a:p>
                  </a:txBody>
                  <a:tcPr marL="56275" marR="56275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 rowSpan="3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住</a:t>
                      </a:r>
                    </a:p>
                  </a:txBody>
                  <a:tcPr marL="56275" marR="5627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住宿的时间</a:t>
                      </a:r>
                    </a:p>
                  </a:txBody>
                  <a:tcPr marL="56275" marR="56275" marT="0" marB="0" anchor="ctr"/>
                </a:tc>
                <a:tc rowSpan="3" grid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在旅游网站预订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en-US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 </a:t>
                      </a:r>
                    </a:p>
                  </a:txBody>
                  <a:tcPr marL="56275" marR="56275" marT="0" marB="0" anchor="ctr"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大数据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互联网通信</a:t>
                      </a:r>
                    </a:p>
                  </a:txBody>
                  <a:tcPr marL="56275" marR="56275" marT="0" marB="0" anchor="ctr"/>
                </a:tc>
                <a:tc rowSpan="3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方便、快捷</a:t>
                      </a:r>
                    </a:p>
                  </a:txBody>
                  <a:tcPr marL="56275" marR="562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住宿的地点</a:t>
                      </a:r>
                    </a:p>
                  </a:txBody>
                  <a:tcPr marL="56275" marR="56275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2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住宿的酒店</a:t>
                      </a:r>
                    </a:p>
                  </a:txBody>
                  <a:tcPr marL="56275" marR="56275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4495">
                <a:tc row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行</a:t>
                      </a:r>
                    </a:p>
                  </a:txBody>
                  <a:tcPr marL="56275" marR="5627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车票的预订</a:t>
                      </a:r>
                    </a:p>
                  </a:txBody>
                  <a:tcPr marL="56275" marR="56275" marT="0" marB="0" anchor="ctr"/>
                </a:tc>
                <a:tc rowSpan="2" grid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en-US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12306</a:t>
                      </a: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官网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航空公司官网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相关旅游网站</a:t>
                      </a:r>
                    </a:p>
                  </a:txBody>
                  <a:tcPr marL="56275" marR="56275" marT="0" marB="0" anchor="ctr"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大数据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互联网通信</a:t>
                      </a:r>
                    </a:p>
                  </a:txBody>
                  <a:tcPr marL="56275" marR="56275" marT="0" marB="0" anchor="ctr"/>
                </a:tc>
                <a:tc row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数据准确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方便、快捷</a:t>
                      </a:r>
                    </a:p>
                  </a:txBody>
                  <a:tcPr marL="56275" marR="562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景区景点门票的预订</a:t>
                      </a:r>
                    </a:p>
                  </a:txBody>
                  <a:tcPr marL="56275" marR="56275" marT="0" marB="0" anchor="ctr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64235"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行程的安全</a:t>
                      </a:r>
                    </a:p>
                  </a:txBody>
                  <a:tcPr marL="56275" marR="56275" marT="0" marB="0" anchor="ctr"/>
                </a:tc>
                <a:tc gridSpan="2"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en-US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1.</a:t>
                      </a: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不要单独出行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en-US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2.</a:t>
                      </a: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找正规的酒店</a:t>
                      </a:r>
                      <a:endParaRPr lang="zh-CN" sz="2000" kern="10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en-US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3.</a:t>
                      </a: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睡觉前关好门窗，做好检查</a:t>
                      </a:r>
                    </a:p>
                  </a:txBody>
                  <a:tcPr marL="56275" marR="56275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网络搜索</a:t>
                      </a:r>
                    </a:p>
                  </a:txBody>
                  <a:tcPr marL="56275" marR="5627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搜索引擎</a:t>
                      </a:r>
                    </a:p>
                  </a:txBody>
                  <a:tcPr marL="56275" marR="5627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 dirty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方便、快捷</a:t>
                      </a:r>
                      <a:endParaRPr lang="zh-CN" sz="2000" kern="100" dirty="0"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  <a:p>
                      <a:pPr indent="0" algn="ctr" fontAlgn="auto">
                        <a:spcAft>
                          <a:spcPct val="0"/>
                        </a:spcAft>
                      </a:pPr>
                      <a:r>
                        <a:rPr lang="zh-CN" sz="1800" kern="0" dirty="0"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建议合理</a:t>
                      </a:r>
                    </a:p>
                  </a:txBody>
                  <a:tcPr marL="56275" marR="562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4">
            <a:extLst>
              <a:ext uri="{FF2B5EF4-FFF2-40B4-BE49-F238E27FC236}">
                <a16:creationId xmlns:a16="http://schemas.microsoft.com/office/drawing/2014/main" id="{BF832D1D-422C-4205-81FA-2A87890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文本框 5">
            <a:extLst>
              <a:ext uri="{FF2B5EF4-FFF2-40B4-BE49-F238E27FC236}">
                <a16:creationId xmlns:a16="http://schemas.microsoft.com/office/drawing/2014/main" id="{2A3CB4F1-56B9-4EB5-8F68-CEAF12A36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4" y="2686051"/>
            <a:ext cx="5868987" cy="697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信息技术对人类社会的影响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A72E2A-0708-48A1-8D51-9B277D5B88F3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AB2CC2-D64D-4827-A7B1-B5523ED3BFA3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71">
            <a:extLst>
              <a:ext uri="{FF2B5EF4-FFF2-40B4-BE49-F238E27FC236}">
                <a16:creationId xmlns:a16="http://schemas.microsoft.com/office/drawing/2014/main" id="{20F1F057-FC77-401A-8F17-910DE5B93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019175"/>
            <a:ext cx="8066087" cy="461318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6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（１）信息技术的发展推动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社会的信息化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进程。</a:t>
            </a:r>
          </a:p>
          <a:p>
            <a:pPr>
              <a:lnSpc>
                <a:spcPct val="26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（２）信息技术大力促进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科学技术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的快速发展。</a:t>
            </a:r>
          </a:p>
          <a:p>
            <a:pPr>
              <a:lnSpc>
                <a:spcPct val="26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（３）信息技术大幅提高了人们的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工作效率与生活质量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>
              <a:lnSpc>
                <a:spcPct val="26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（４）信息技术也引发了多种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社会问题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，如信息泛滥、信息污染、信息犯罪和信息依赖症等。</a:t>
            </a:r>
          </a:p>
        </p:txBody>
      </p:sp>
      <p:sp>
        <p:nvSpPr>
          <p:cNvPr id="29698" name="TextBox 13@|17FFC:16777215|FBC:16777215|LFC:16777215|LBC:16777215">
            <a:extLst>
              <a:ext uri="{FF2B5EF4-FFF2-40B4-BE49-F238E27FC236}">
                <a16:creationId xmlns:a16="http://schemas.microsoft.com/office/drawing/2014/main" id="{5A01D1E9-36E7-40D2-BDD5-BE18664D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信息技术对人类社会的影响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P156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71">
            <a:extLst>
              <a:ext uri="{FF2B5EF4-FFF2-40B4-BE49-F238E27FC236}">
                <a16:creationId xmlns:a16="http://schemas.microsoft.com/office/drawing/2014/main" id="{AF38E571-37DB-4F78-A2DA-5A5AAFE0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019175"/>
            <a:ext cx="8066087" cy="1409232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1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信息技术的发展促进了学习方式的变革，学习更加：</a:t>
            </a:r>
          </a:p>
          <a:p>
            <a:pPr algn="r">
              <a:lnSpc>
                <a:spcPct val="210000"/>
              </a:lnSpc>
            </a:pP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开放化、大众化、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网络化、个性化</a:t>
            </a:r>
          </a:p>
        </p:txBody>
      </p:sp>
      <p:sp>
        <p:nvSpPr>
          <p:cNvPr id="30722" name="TextBox 13@|17FFC:16777215|FBC:16777215|LFC:16777215|LBC:16777215">
            <a:extLst>
              <a:ext uri="{FF2B5EF4-FFF2-40B4-BE49-F238E27FC236}">
                <a16:creationId xmlns:a16="http://schemas.microsoft.com/office/drawing/2014/main" id="{A853357D-03FD-4C2B-B669-F09EC0280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信息技术的发展推动社会的信息化进程</a:t>
            </a:r>
            <a:endParaRPr lang="en-US" altLang="zh-CN" sz="2800" b="1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F4D9428A-0859-4CD6-BC9A-19F866D5C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4" y="2740026"/>
            <a:ext cx="8066087" cy="387667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1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信息化特征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信息社会的基本特征：</a:t>
            </a:r>
          </a:p>
          <a:p>
            <a:pPr algn="r">
              <a:lnSpc>
                <a:spcPct val="21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知识性经济、网络化服务、数字化生活等</a:t>
            </a:r>
          </a:p>
          <a:p>
            <a:pPr>
              <a:lnSpc>
                <a:spcPct val="21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量子计算、智能网络、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5G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通信等；大数据、云计算、物联网、移动互联网、智能机器人等；电子商务、新媒体、互联网金融、打车软件等。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71">
            <a:extLst>
              <a:ext uri="{FF2B5EF4-FFF2-40B4-BE49-F238E27FC236}">
                <a16:creationId xmlns:a16="http://schemas.microsoft.com/office/drawing/2014/main" id="{D5A7C4BF-D50A-4AA0-9E42-9EAB8591B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019176"/>
            <a:ext cx="8066087" cy="542607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1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(1)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信息泛滥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信息急剧增长，消耗大量时间找不到有用信息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endParaRPr lang="zh-CN" altLang="en-US" sz="20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21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(2)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信息污染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错误信息、虚假信息、污秽信息等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endParaRPr lang="zh-CN" altLang="en-US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21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(3)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信息犯罪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信息窃取、信息欺诈、信息攻击等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endParaRPr lang="zh-CN" altLang="en-US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21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(4)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信息依赖症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>
              <a:lnSpc>
                <a:spcPct val="21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①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人际交往障碍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</a:p>
          <a:p>
            <a:pPr>
              <a:lnSpc>
                <a:spcPct val="21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[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②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人格问题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]: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双重人格、人格分裂</a:t>
            </a:r>
          </a:p>
          <a:p>
            <a:pPr>
              <a:lnSpc>
                <a:spcPct val="21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[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③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影响身体健康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]: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视力下降、颈椎疼痛等</a:t>
            </a:r>
          </a:p>
        </p:txBody>
      </p:sp>
      <p:sp>
        <p:nvSpPr>
          <p:cNvPr id="31746" name="TextBox 13@|17FFC:16777215|FBC:16777215|LFC:16777215|LBC:16777215">
            <a:extLst>
              <a:ext uri="{FF2B5EF4-FFF2-40B4-BE49-F238E27FC236}">
                <a16:creationId xmlns:a16="http://schemas.microsoft.com/office/drawing/2014/main" id="{2995175C-20A0-46D1-A01C-5AB7379AB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信息技术引发的社会问题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804</Words>
  <Application>Microsoft Office PowerPoint</Application>
  <PresentationFormat>宽屏</PresentationFormat>
  <Paragraphs>144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楷体_GB2312</vt:lpstr>
      <vt:lpstr>微软雅黑</vt:lpstr>
      <vt:lpstr>Arial</vt:lpstr>
      <vt:lpstr>Bahnschrift</vt:lpstr>
      <vt:lpstr>Calibri</vt:lpstr>
      <vt:lpstr>Calibri Light</vt:lpstr>
      <vt:lpstr>Times New Roman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307</cp:revision>
  <dcterms:created xsi:type="dcterms:W3CDTF">2015-06-27T04:33:00Z</dcterms:created>
  <dcterms:modified xsi:type="dcterms:W3CDTF">2021-04-28T23:33:23Z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