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64" r:id="rId3"/>
    <p:sldId id="411" r:id="rId4"/>
    <p:sldId id="278" r:id="rId5"/>
    <p:sldId id="410" r:id="rId6"/>
    <p:sldId id="408" r:id="rId7"/>
    <p:sldId id="409" r:id="rId8"/>
    <p:sldId id="412" r:id="rId9"/>
    <p:sldId id="367" r:id="rId10"/>
    <p:sldId id="413" r:id="rId11"/>
    <p:sldId id="414" r:id="rId12"/>
    <p:sldId id="415" r:id="rId13"/>
    <p:sldId id="416" r:id="rId14"/>
    <p:sldId id="390" r:id="rId15"/>
    <p:sldId id="851" r:id="rId16"/>
    <p:sldId id="852" r:id="rId17"/>
    <p:sldId id="34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336" y="72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06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3ACB40-36B5-43C1-A13F-72C6D405DEE0}"/>
              </a:ext>
            </a:extLst>
          </p:cNvPr>
          <p:cNvSpPr/>
          <p:nvPr userDrawn="1"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11DE9037-B85D-4BEB-B7D2-75CA2D8A4A6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5EFBCF08-7154-4D15-A746-98B209C8C58B}"/>
                </a:ext>
              </a:extLst>
            </p:cNvPr>
            <p:cNvSpPr/>
            <p:nvPr/>
          </p:nvSpPr>
          <p:spPr>
            <a:xfrm rot="2700000">
              <a:off x="328" y="649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3E7D4CC7-7FB6-47A8-B8C9-C4470C2B6F0C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37">
              <a:extLst>
                <a:ext uri="{FF2B5EF4-FFF2-40B4-BE49-F238E27FC236}">
                  <a16:creationId xmlns:a16="http://schemas.microsoft.com/office/drawing/2014/main" id="{8494080C-07DF-41A2-829F-545BA2E9B02E}"/>
                </a:ext>
              </a:extLst>
            </p:cNvPr>
            <p:cNvSpPr/>
            <p:nvPr/>
          </p:nvSpPr>
          <p:spPr>
            <a:xfrm rot="2700000">
              <a:off x="2132" y="874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39">
              <a:extLst>
                <a:ext uri="{FF2B5EF4-FFF2-40B4-BE49-F238E27FC236}">
                  <a16:creationId xmlns:a16="http://schemas.microsoft.com/office/drawing/2014/main" id="{D83E5091-DB3B-4FF0-9DA4-42928DE14EE6}"/>
                </a:ext>
              </a:extLst>
            </p:cNvPr>
            <p:cNvSpPr/>
            <p:nvPr/>
          </p:nvSpPr>
          <p:spPr>
            <a:xfrm rot="2700000">
              <a:off x="3938" y="8740"/>
              <a:ext cx="747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41">
              <a:extLst>
                <a:ext uri="{FF2B5EF4-FFF2-40B4-BE49-F238E27FC236}">
                  <a16:creationId xmlns:a16="http://schemas.microsoft.com/office/drawing/2014/main" id="{6AC3E1AC-45A9-424F-902E-578D80995DF7}"/>
                </a:ext>
              </a:extLst>
            </p:cNvPr>
            <p:cNvSpPr/>
            <p:nvPr/>
          </p:nvSpPr>
          <p:spPr>
            <a:xfrm rot="2700000">
              <a:off x="4767" y="705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3">
              <a:extLst>
                <a:ext uri="{FF2B5EF4-FFF2-40B4-BE49-F238E27FC236}">
                  <a16:creationId xmlns:a16="http://schemas.microsoft.com/office/drawing/2014/main" id="{F2F2EE2C-28E6-4746-9CB1-99F166D6A43A}"/>
                </a:ext>
              </a:extLst>
            </p:cNvPr>
            <p:cNvSpPr/>
            <p:nvPr/>
          </p:nvSpPr>
          <p:spPr>
            <a:xfrm rot="2700000">
              <a:off x="7725" y="654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43">
              <a:extLst>
                <a:ext uri="{FF2B5EF4-FFF2-40B4-BE49-F238E27FC236}">
                  <a16:creationId xmlns:a16="http://schemas.microsoft.com/office/drawing/2014/main" id="{EC230B57-42F3-4493-9155-09C95FC603D5}"/>
                </a:ext>
              </a:extLst>
            </p:cNvPr>
            <p:cNvSpPr/>
            <p:nvPr/>
          </p:nvSpPr>
          <p:spPr>
            <a:xfrm rot="2700000">
              <a:off x="6971" y="858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45">
              <a:extLst>
                <a:ext uri="{FF2B5EF4-FFF2-40B4-BE49-F238E27FC236}">
                  <a16:creationId xmlns:a16="http://schemas.microsoft.com/office/drawing/2014/main" id="{3BF9D2BA-5335-4390-B0C7-79164D2914BD}"/>
                </a:ext>
              </a:extLst>
            </p:cNvPr>
            <p:cNvSpPr/>
            <p:nvPr/>
          </p:nvSpPr>
          <p:spPr>
            <a:xfrm rot="2700000">
              <a:off x="9026" y="9188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47">
              <a:extLst>
                <a:ext uri="{FF2B5EF4-FFF2-40B4-BE49-F238E27FC236}">
                  <a16:creationId xmlns:a16="http://schemas.microsoft.com/office/drawing/2014/main" id="{B1847039-BF86-413D-96A5-17EBC3A1B830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717A0E1E-7BAE-4204-8D5E-38BD03922313}"/>
                </a:ext>
              </a:extLst>
            </p:cNvPr>
            <p:cNvSpPr/>
            <p:nvPr/>
          </p:nvSpPr>
          <p:spPr>
            <a:xfrm rot="2700000">
              <a:off x="10962" y="6252"/>
              <a:ext cx="1130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D0625A1C-4DE5-4338-B9DF-FCC7E3585F72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49">
              <a:extLst>
                <a:ext uri="{FF2B5EF4-FFF2-40B4-BE49-F238E27FC236}">
                  <a16:creationId xmlns:a16="http://schemas.microsoft.com/office/drawing/2014/main" id="{A2D45524-0D1D-4AD1-9370-53A24068C55D}"/>
                </a:ext>
              </a:extLst>
            </p:cNvPr>
            <p:cNvSpPr/>
            <p:nvPr/>
          </p:nvSpPr>
          <p:spPr>
            <a:xfrm rot="2700000">
              <a:off x="11965" y="919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51">
              <a:extLst>
                <a:ext uri="{FF2B5EF4-FFF2-40B4-BE49-F238E27FC236}">
                  <a16:creationId xmlns:a16="http://schemas.microsoft.com/office/drawing/2014/main" id="{0814E4AC-454A-4241-AC66-7A7C1F8C69F2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53">
              <a:extLst>
                <a:ext uri="{FF2B5EF4-FFF2-40B4-BE49-F238E27FC236}">
                  <a16:creationId xmlns:a16="http://schemas.microsoft.com/office/drawing/2014/main" id="{2C20B476-62D5-4A40-AAC9-67B905BE407F}"/>
                </a:ext>
              </a:extLst>
            </p:cNvPr>
            <p:cNvSpPr/>
            <p:nvPr/>
          </p:nvSpPr>
          <p:spPr>
            <a:xfrm rot="2700000">
              <a:off x="14170" y="762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35">
            <a:extLst>
              <a:ext uri="{FF2B5EF4-FFF2-40B4-BE49-F238E27FC236}">
                <a16:creationId xmlns:a16="http://schemas.microsoft.com/office/drawing/2014/main" id="{5BC1817D-BA04-4BA8-9849-C901E8D5771C}"/>
              </a:ext>
            </a:extLst>
          </p:cNvPr>
          <p:cNvSpPr/>
          <p:nvPr userDrawn="1"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51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38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zh-CN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访问</a:t>
            </a:r>
            <a:r>
              <a:rPr lang="en-US" altLang="zh-CN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Access</a:t>
            </a: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数据库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BB0D39-1584-4A5E-B733-43A61E47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147958"/>
            <a:ext cx="7899837" cy="3330594"/>
          </a:xfrm>
          <a:prstGeom prst="rect">
            <a:avLst/>
          </a:prstGeom>
        </p:spPr>
      </p:pic>
      <p:sp>
        <p:nvSpPr>
          <p:cNvPr id="17411" name="矩形 2">
            <a:extLst>
              <a:ext uri="{FF2B5EF4-FFF2-40B4-BE49-F238E27FC236}">
                <a16:creationId xmlns:a16="http://schemas.microsoft.com/office/drawing/2014/main" id="{8D8ADEC8-0C5E-423B-8D46-1C7D2FCB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25" y="847484"/>
            <a:ext cx="114067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67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print("{}:{}".format(</a:t>
            </a:r>
            <a:r>
              <a:rPr lang="en-US" altLang="zh-CN" sz="2667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2667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[0].Name</a:t>
            </a:r>
            <a:r>
              <a:rPr lang="en-US" altLang="zh-CN" sz="2667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en-US" altLang="zh-CN" sz="2667" dirty="0" err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2667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[0].Value</a:t>
            </a:r>
            <a:r>
              <a:rPr lang="en-US" altLang="zh-CN" sz="2667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))</a:t>
            </a:r>
            <a:endParaRPr lang="en-US" altLang="zh-CN" sz="2667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E36F08-141F-418F-B891-EDC4C6BD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7" y="1456757"/>
            <a:ext cx="222849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[0].Name</a:t>
            </a:r>
            <a:endParaRPr lang="zh-CN" altLang="en-US" sz="1867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B88488-FAFC-4519-80DE-5BF121646D8F}"/>
              </a:ext>
            </a:extLst>
          </p:cNvPr>
          <p:cNvCxnSpPr/>
          <p:nvPr/>
        </p:nvCxnSpPr>
        <p:spPr>
          <a:xfrm>
            <a:off x="1670278" y="1874961"/>
            <a:ext cx="0" cy="71966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347156-6DCB-43B8-AD03-F919706D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718" y="1471573"/>
            <a:ext cx="222849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[1].Name</a:t>
            </a:r>
            <a:endParaRPr lang="zh-CN" altLang="en-US" sz="1867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6AA6AD-6C5C-4695-B643-27203E16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485" y="1456757"/>
            <a:ext cx="222849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[2].Name</a:t>
            </a:r>
            <a:endParaRPr lang="zh-CN" altLang="en-US" sz="1867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86D84E-C9F6-4236-A268-676762A36FEF}"/>
              </a:ext>
            </a:extLst>
          </p:cNvPr>
          <p:cNvCxnSpPr>
            <a:cxnSpLocks/>
          </p:cNvCxnSpPr>
          <p:nvPr/>
        </p:nvCxnSpPr>
        <p:spPr>
          <a:xfrm flipH="1">
            <a:off x="3058616" y="1874961"/>
            <a:ext cx="296333" cy="71709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7AFB0C-2D78-44ED-9722-6FC35530AE53}"/>
              </a:ext>
            </a:extLst>
          </p:cNvPr>
          <p:cNvCxnSpPr>
            <a:cxnSpLocks/>
          </p:cNvCxnSpPr>
          <p:nvPr/>
        </p:nvCxnSpPr>
        <p:spPr>
          <a:xfrm flipH="1">
            <a:off x="4307222" y="1766073"/>
            <a:ext cx="911892" cy="8001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B7216C9-DE8B-406B-84A8-834A3098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33" y="5942752"/>
            <a:ext cx="23487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[0].Value</a:t>
            </a:r>
            <a:endParaRPr lang="zh-CN" altLang="en-US" sz="1867" b="1" dirty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2A496B3-A86C-4C58-8FA9-3DF82E528DEA}"/>
              </a:ext>
            </a:extLst>
          </p:cNvPr>
          <p:cNvCxnSpPr>
            <a:cxnSpLocks/>
          </p:cNvCxnSpPr>
          <p:nvPr/>
        </p:nvCxnSpPr>
        <p:spPr>
          <a:xfrm flipH="1" flipV="1">
            <a:off x="1261356" y="2808819"/>
            <a:ext cx="230894" cy="305161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C9B4920-857B-4581-A62E-C72E58EA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67" y="5942752"/>
            <a:ext cx="23487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[1].Value</a:t>
            </a:r>
            <a:endParaRPr lang="zh-CN" altLang="en-US" sz="1867" b="1" dirty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64F042-470D-4C9E-883E-6695F2AB8A77}"/>
              </a:ext>
            </a:extLst>
          </p:cNvPr>
          <p:cNvCxnSpPr>
            <a:cxnSpLocks/>
          </p:cNvCxnSpPr>
          <p:nvPr/>
        </p:nvCxnSpPr>
        <p:spPr>
          <a:xfrm flipH="1" flipV="1">
            <a:off x="3006205" y="2767661"/>
            <a:ext cx="587196" cy="3133933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67266BC-016E-4AE5-ABA8-D20C8358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296" y="5920516"/>
            <a:ext cx="23487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67" b="1" dirty="0" err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</a:t>
            </a:r>
            <a:r>
              <a:rPr lang="en-US" altLang="zh-CN" sz="1867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[2].Value</a:t>
            </a:r>
            <a:endParaRPr lang="zh-CN" altLang="en-US" sz="1867" b="1" dirty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6D0731-40AD-4797-9AA2-A56F7A382E33}"/>
              </a:ext>
            </a:extLst>
          </p:cNvPr>
          <p:cNvCxnSpPr>
            <a:cxnSpLocks/>
          </p:cNvCxnSpPr>
          <p:nvPr/>
        </p:nvCxnSpPr>
        <p:spPr>
          <a:xfrm flipH="1" flipV="1">
            <a:off x="4307222" y="2808819"/>
            <a:ext cx="1859510" cy="3133933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7" grpId="0"/>
      <p:bldP spid="23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275AA-664A-47EB-989D-E5D1FBE05535}"/>
              </a:ext>
            </a:extLst>
          </p:cNvPr>
          <p:cNvSpPr txBox="1"/>
          <p:nvPr/>
        </p:nvSpPr>
        <p:spPr>
          <a:xfrm>
            <a:off x="409527" y="899715"/>
            <a:ext cx="9732433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2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：补充下发的程序代码完整地输出一条记录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CDD74930-F101-45B9-A277-B789DB924437}"/>
              </a:ext>
            </a:extLst>
          </p:cNvPr>
          <p:cNvSpPr txBox="1"/>
          <p:nvPr/>
        </p:nvSpPr>
        <p:spPr>
          <a:xfrm>
            <a:off x="409526" y="3429000"/>
            <a:ext cx="9732433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3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：如何输出两条记录呢？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03ADF5-6C22-47F0-AF6E-A69A6E3CD2E2}"/>
              </a:ext>
            </a:extLst>
          </p:cNvPr>
          <p:cNvSpPr txBox="1"/>
          <p:nvPr/>
        </p:nvSpPr>
        <p:spPr>
          <a:xfrm>
            <a:off x="361951" y="857039"/>
            <a:ext cx="9732433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4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：完整地输出数据表当中的全部记录</a:t>
            </a: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3577942E-F0A2-4160-A907-37A9C558B7C4}"/>
              </a:ext>
            </a:extLst>
          </p:cNvPr>
          <p:cNvSpPr txBox="1"/>
          <p:nvPr/>
        </p:nvSpPr>
        <p:spPr>
          <a:xfrm>
            <a:off x="1685241" y="1509043"/>
            <a:ext cx="8821517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思考：代码能简化吗，用我们学过的什么结构来简化呢？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BCA3006-99E6-4509-8701-1BA21793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18" y="2042585"/>
            <a:ext cx="5209116" cy="246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748AF60-A9BF-4074-96BF-51FD6EAD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2042585"/>
            <a:ext cx="5393267" cy="246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C3B43D-35F0-44AC-B32C-733A5530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2" y="4949951"/>
            <a:ext cx="98086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rs.MoveNext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()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将记录指针从当前的位置向下移一行</a:t>
            </a: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rs.EOF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返回记录指针是否超出数据表末端，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表示是，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False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为否</a:t>
            </a: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rs.Fields.Count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返回字段名的总数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2D1FD97-C559-4C02-BE57-8925E773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0" y="2296454"/>
            <a:ext cx="1131358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849F3B55-C5A3-4B31-92F4-4D7024DEEB25}"/>
              </a:ext>
            </a:extLst>
          </p:cNvPr>
          <p:cNvSpPr txBox="1"/>
          <p:nvPr/>
        </p:nvSpPr>
        <p:spPr>
          <a:xfrm>
            <a:off x="412197" y="805083"/>
            <a:ext cx="9730317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5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：简化程序代码完整地输出所有记录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(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代码参考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)</a:t>
            </a:r>
            <a:endParaRPr lang="zh-CN" altLang="en-US" sz="2667" b="1" kern="0" dirty="0">
              <a:latin typeface="楷体_GB2312" pitchFamily="49" charset="-122"/>
              <a:ea typeface="楷体_GB2312" pitchFamily="49" charset="-122"/>
              <a:cs typeface="思源宋体 Heavy" panose="020209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59FB9F-0F45-41CA-8056-40CC977D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9285" y="1695391"/>
            <a:ext cx="3252082" cy="87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1">
            <a:extLst>
              <a:ext uri="{FF2B5EF4-FFF2-40B4-BE49-F238E27FC236}">
                <a16:creationId xmlns:a16="http://schemas.microsoft.com/office/drawing/2014/main" id="{069B43DE-6A4F-48EF-927B-19EB3AB4EFA8}"/>
              </a:ext>
            </a:extLst>
          </p:cNvPr>
          <p:cNvSpPr txBox="1"/>
          <p:nvPr/>
        </p:nvSpPr>
        <p:spPr>
          <a:xfrm>
            <a:off x="396875" y="814858"/>
            <a:ext cx="9732433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6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：增加程序代码输出数据表的字段总数和记录总数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E05763D-34CE-4B4A-81F1-DF70C2DF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341285"/>
            <a:ext cx="6919384" cy="63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05C0EBF8-706C-4084-A8D4-9ACBC8EBAD9E}"/>
              </a:ext>
            </a:extLst>
          </p:cNvPr>
          <p:cNvSpPr txBox="1"/>
          <p:nvPr/>
        </p:nvSpPr>
        <p:spPr>
          <a:xfrm>
            <a:off x="886885" y="3376084"/>
            <a:ext cx="9732433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参考代码</a:t>
            </a: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9AFCFBD8-0C70-49BD-A714-AD018473611F}"/>
              </a:ext>
            </a:extLst>
          </p:cNvPr>
          <p:cNvSpPr txBox="1"/>
          <p:nvPr/>
        </p:nvSpPr>
        <p:spPr>
          <a:xfrm>
            <a:off x="6034618" y="1623484"/>
            <a:ext cx="5772149" cy="94397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en-US" altLang="zh-CN" sz="2667" b="1" kern="0" dirty="0" err="1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rs.Fields.Count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 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返回字段名的总数</a:t>
            </a:r>
          </a:p>
          <a:p>
            <a:pPr>
              <a:defRPr/>
            </a:pPr>
            <a:r>
              <a:rPr lang="en-US" altLang="zh-CN" sz="2667" b="1" kern="0" dirty="0" err="1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rs.RecordCount</a:t>
            </a:r>
            <a:r>
              <a:rPr lang="en-US" altLang="zh-CN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 </a:t>
            </a: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返回记录总数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10">
            <a:extLst>
              <a:ext uri="{FF2B5EF4-FFF2-40B4-BE49-F238E27FC236}">
                <a16:creationId xmlns:a16="http://schemas.microsoft.com/office/drawing/2014/main" id="{691FD8F8-6211-4EB3-95D4-94E36D91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C926F979-6346-4DD0-8BA5-33C12372185F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57348" name="文本框 12">
            <a:extLst>
              <a:ext uri="{FF2B5EF4-FFF2-40B4-BE49-F238E27FC236}">
                <a16:creationId xmlns:a16="http://schemas.microsoft.com/office/drawing/2014/main" id="{5B4DC7BD-9A80-4E27-A088-98D75B7D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C869D4-A362-4270-82C1-F68E2D08177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782F08-5203-4BEB-BFC0-467456D8DCDE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组合 4">
            <a:extLst>
              <a:ext uri="{FF2B5EF4-FFF2-40B4-BE49-F238E27FC236}">
                <a16:creationId xmlns:a16="http://schemas.microsoft.com/office/drawing/2014/main" id="{812DAE90-E91E-4791-ABEE-7E8BE7C552F9}"/>
              </a:ext>
            </a:extLst>
          </p:cNvPr>
          <p:cNvGrpSpPr>
            <a:grpSpLocks/>
          </p:cNvGrpSpPr>
          <p:nvPr/>
        </p:nvGrpSpPr>
        <p:grpSpPr bwMode="auto">
          <a:xfrm>
            <a:off x="1734503" y="586740"/>
            <a:ext cx="5214620" cy="522923"/>
            <a:chOff x="332" y="925"/>
            <a:chExt cx="8212" cy="823"/>
          </a:xfrm>
        </p:grpSpPr>
        <p:sp>
          <p:nvSpPr>
            <p:cNvPr id="58370" name="Freeform 243">
              <a:extLst>
                <a:ext uri="{FF2B5EF4-FFF2-40B4-BE49-F238E27FC236}">
                  <a16:creationId xmlns:a16="http://schemas.microsoft.com/office/drawing/2014/main" id="{CDDB96EF-4F53-4CAF-9A8C-9189F33E5D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" name="文本框 25">
              <a:extLst>
                <a:ext uri="{FF2B5EF4-FFF2-40B4-BE49-F238E27FC236}">
                  <a16:creationId xmlns:a16="http://schemas.microsoft.com/office/drawing/2014/main" id="{00250ECB-ECAA-42CC-8438-1BF2E923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7339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Python</a:t>
              </a:r>
              <a:r>
                <a:rPr lang="zh-CN" altLang="en-US" sz="2800" b="1" dirty="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访问</a:t>
              </a:r>
              <a:r>
                <a:rPr lang="en-US" altLang="zh-CN" sz="2800" b="1" dirty="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Access</a:t>
              </a:r>
              <a:r>
                <a:rPr lang="zh-CN" altLang="en-US" sz="2800" b="1" dirty="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数据库</a:t>
              </a:r>
              <a:endPara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58372" name="文本框 15">
            <a:extLst>
              <a:ext uri="{FF2B5EF4-FFF2-40B4-BE49-F238E27FC236}">
                <a16:creationId xmlns:a16="http://schemas.microsoft.com/office/drawing/2014/main" id="{23B85047-5002-44B0-A137-F7D06DC6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392238"/>
            <a:ext cx="7680325" cy="55976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、加载模块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67B6A242-798A-4A9A-9E3A-B114EDB3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234582"/>
            <a:ext cx="7680325" cy="55976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、创建数据库连接对象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</a:t>
            </a: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50CC22C0-4457-4714-87AE-0DBDB044D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199" y="3076926"/>
            <a:ext cx="7680325" cy="55976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、打开一个记录集</a:t>
            </a:r>
            <a:r>
              <a:rPr lang="en-US" altLang="zh-CN" sz="2400" dirty="0" err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045C8211-97A5-4B20-90DC-4F0298BF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198" y="3919270"/>
            <a:ext cx="7680325" cy="55976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、遍历记录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文本框 15">
            <a:extLst>
              <a:ext uri="{FF2B5EF4-FFF2-40B4-BE49-F238E27FC236}">
                <a16:creationId xmlns:a16="http://schemas.microsoft.com/office/drawing/2014/main" id="{E7D3EFBE-25E2-4861-B0A0-265AB4C7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197" y="4761614"/>
            <a:ext cx="7680325" cy="55976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、关闭连接对象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1">
            <a:extLst>
              <a:ext uri="{FF2B5EF4-FFF2-40B4-BE49-F238E27FC236}">
                <a16:creationId xmlns:a16="http://schemas.microsoft.com/office/drawing/2014/main" id="{7A0F9B8F-C060-452A-AD2D-6CFBF941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1" y="4506385"/>
            <a:ext cx="7821083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2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数据表的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每一列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数据称为一个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字段</a:t>
            </a:r>
            <a:r>
              <a:rPr lang="zh-CN" altLang="en-US" sz="2400" b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列标称为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字段名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B7AF7C71-C1DF-4C12-B4C5-D7E0CB4E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984" y="1130300"/>
            <a:ext cx="590549" cy="304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5" tIns="45677" rIns="91355" bIns="456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据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表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组成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49129DE9-A3A8-4603-8C8D-ABE66A51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2" y="5223934"/>
            <a:ext cx="8640233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2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数据表的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每一行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数据称为一条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记录</a:t>
            </a:r>
            <a:r>
              <a:rPr lang="zh-CN" altLang="en-US" sz="2400" b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每条记录由若干字段组成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</a:p>
        </p:txBody>
      </p:sp>
      <p:pic>
        <p:nvPicPr>
          <p:cNvPr id="10245" name="Picture 7">
            <a:extLst>
              <a:ext uri="{FF2B5EF4-FFF2-40B4-BE49-F238E27FC236}">
                <a16:creationId xmlns:a16="http://schemas.microsoft.com/office/drawing/2014/main" id="{D36886FC-D86D-4C5C-A45B-1CBBD8BB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17" y="1202267"/>
            <a:ext cx="7416800" cy="294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1036265D-B004-40E0-92F0-F1FA6E7ECE94}"/>
              </a:ext>
            </a:extLst>
          </p:cNvPr>
          <p:cNvSpPr txBox="1"/>
          <p:nvPr/>
        </p:nvSpPr>
        <p:spPr>
          <a:xfrm>
            <a:off x="418970" y="59387"/>
            <a:ext cx="3463126" cy="8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81279" tIns="81279" rIns="81279" bIns="81279" spcCol="38100">
            <a:spAutoFit/>
          </a:bodyPr>
          <a:lstStyle/>
          <a:p>
            <a:pPr defTabSz="1625559" latinLnBrk="1" hangingPunct="0">
              <a:defRPr/>
            </a:pPr>
            <a:r>
              <a:rPr lang="zh-CN" altLang="en-US" sz="4267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/>
                <a:sym typeface="Arial"/>
              </a:rPr>
              <a:t>课堂内容回顾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882AF3-1B7B-46E9-824B-96C5B479B7B9}"/>
              </a:ext>
            </a:extLst>
          </p:cNvPr>
          <p:cNvSpPr txBox="1"/>
          <p:nvPr/>
        </p:nvSpPr>
        <p:spPr>
          <a:xfrm>
            <a:off x="1172634" y="1756834"/>
            <a:ext cx="9846733" cy="13544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677316" algn="just">
              <a:lnSpc>
                <a:spcPct val="150000"/>
              </a:lnSpc>
              <a:defRPr/>
            </a:pPr>
            <a:r>
              <a:rPr lang="zh-CN" altLang="zh-CN" sz="2667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上节课，我们学习了</a:t>
            </a:r>
            <a:r>
              <a:rPr lang="zh-CN" altLang="en-US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图书管理数据库</a:t>
            </a:r>
            <a:r>
              <a:rPr lang="zh-CN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的</a:t>
            </a:r>
            <a:r>
              <a:rPr lang="zh-CN" altLang="en-US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创建</a:t>
            </a:r>
            <a:r>
              <a:rPr lang="en-US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[</a:t>
            </a:r>
            <a:r>
              <a:rPr lang="zh-CN" altLang="en-US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图书借阅管理</a:t>
            </a:r>
            <a:r>
              <a:rPr lang="en-US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.</a:t>
            </a:r>
            <a:r>
              <a:rPr lang="en-US" altLang="zh-CN" sz="2667" b="1" kern="0" dirty="0" err="1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mdb</a:t>
            </a:r>
            <a:r>
              <a:rPr lang="en-US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]</a:t>
            </a:r>
            <a:r>
              <a:rPr lang="zh-CN" altLang="zh-CN" sz="2667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，</a:t>
            </a:r>
            <a:r>
              <a:rPr lang="zh-CN" altLang="en-US" sz="2667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并</a:t>
            </a:r>
            <a:r>
              <a:rPr lang="zh-CN" altLang="zh-CN" sz="2667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添加</a:t>
            </a:r>
            <a:r>
              <a:rPr lang="zh-CN" altLang="en-US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图书信息表</a:t>
            </a:r>
            <a:r>
              <a:rPr lang="en-US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[book]</a:t>
            </a:r>
            <a:r>
              <a:rPr lang="zh-CN" altLang="zh-CN" sz="2667" b="1" kern="0" dirty="0">
                <a:solidFill>
                  <a:sysClr val="windowText" lastClr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14050-C235-46E0-AD7F-14185F21E5FF}"/>
              </a:ext>
            </a:extLst>
          </p:cNvPr>
          <p:cNvSpPr txBox="1"/>
          <p:nvPr/>
        </p:nvSpPr>
        <p:spPr>
          <a:xfrm>
            <a:off x="446781" y="0"/>
            <a:ext cx="2363466" cy="8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81279" tIns="81279" rIns="81279" bIns="81279" spcCol="38100">
            <a:spAutoFit/>
          </a:bodyPr>
          <a:lstStyle/>
          <a:p>
            <a:pPr defTabSz="1625559" latinLnBrk="1" hangingPunct="0">
              <a:defRPr/>
            </a:pPr>
            <a:r>
              <a:rPr lang="zh-CN" altLang="en-US" sz="4267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/>
                <a:sym typeface="Arial"/>
              </a:rPr>
              <a:t>课堂导入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134801-1745-4C42-AE48-EA3E388F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33" y="3585634"/>
            <a:ext cx="9728200" cy="122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667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因为安全性和专业性的要求，实际上作为设计者通常都不建议用户直接打开</a:t>
            </a:r>
            <a:r>
              <a:rPr lang="zh-CN" altLang="zh-CN" sz="2667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2667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库来对它进行操作。</a:t>
            </a:r>
            <a:endParaRPr lang="en-US" altLang="zh-CN" sz="2667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1012F7-6854-4AF2-8524-23F7580B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4" y="944519"/>
            <a:ext cx="875030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那么怎么让用户对数据库的访问既方便又相对安全呢？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96A06C-9D12-4661-923F-B7645C2B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670051"/>
            <a:ext cx="761788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设计者通常用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程序代码来访问和操作数据库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22954-8563-41DD-92F1-148A3D36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36" y="2803561"/>
            <a:ext cx="6438095" cy="3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">
            <a:extLst>
              <a:ext uri="{FF2B5EF4-FFF2-40B4-BE49-F238E27FC236}">
                <a16:creationId xmlns:a16="http://schemas.microsoft.com/office/drawing/2014/main" id="{9F199310-BF20-4DE4-A631-092396A5DC53}"/>
              </a:ext>
            </a:extLst>
          </p:cNvPr>
          <p:cNvSpPr txBox="1"/>
          <p:nvPr/>
        </p:nvSpPr>
        <p:spPr>
          <a:xfrm>
            <a:off x="1625600" y="952500"/>
            <a:ext cx="8771467" cy="6975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algn="ctr">
              <a:defRPr/>
            </a:pPr>
            <a:r>
              <a:rPr lang="zh-CN" altLang="en-US" sz="3733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用</a:t>
            </a:r>
            <a:r>
              <a:rPr lang="zh-CN" altLang="en-US" sz="3733" kern="0" dirty="0"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程序代码来</a:t>
            </a:r>
            <a:r>
              <a:rPr lang="zh-CN" altLang="en-US" sz="3733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访问</a:t>
            </a:r>
            <a:r>
              <a:rPr lang="zh-CN" altLang="en-US" sz="3733" kern="0" dirty="0"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和</a:t>
            </a:r>
            <a:r>
              <a:rPr lang="zh-CN" altLang="en-US" sz="3733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操作</a:t>
            </a:r>
            <a:r>
              <a:rPr lang="zh-CN" altLang="en-US" sz="3733" kern="0" dirty="0">
                <a:latin typeface="楷体_GB2312" pitchFamily="49" charset="-122"/>
                <a:ea typeface="楷体_GB2312" pitchFamily="49" charset="-122"/>
                <a:cs typeface="微软雅黑" panose="020B0503020204020204" charset="-122"/>
                <a:sym typeface="Arial"/>
              </a:rPr>
              <a:t>数据库的步骤？</a:t>
            </a:r>
            <a:endParaRPr lang="en-US" altLang="zh-CN" sz="3733" kern="0" dirty="0">
              <a:latin typeface="楷体_GB2312" pitchFamily="49" charset="-122"/>
              <a:ea typeface="楷体_GB2312" pitchFamily="49" charset="-122"/>
              <a:cs typeface="微软雅黑" panose="020B0503020204020204" charset="-122"/>
              <a:sym typeface="Arial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C557D89E-9776-4889-81B4-C912EE46E778}"/>
              </a:ext>
            </a:extLst>
          </p:cNvPr>
          <p:cNvSpPr txBox="1"/>
          <p:nvPr/>
        </p:nvSpPr>
        <p:spPr>
          <a:xfrm>
            <a:off x="1625599" y="2137683"/>
            <a:ext cx="8771467" cy="24209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3733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程序代码来</a:t>
            </a:r>
            <a:r>
              <a:rPr lang="zh-CN" altLang="en-US" sz="3733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lang="en-US" altLang="zh-CN" sz="3733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3733" dirty="0"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为例。首先需要导入相应的库！有：</a:t>
            </a:r>
            <a:endParaRPr lang="en-US" altLang="zh-CN" sz="3733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3733" b="1" dirty="0">
                <a:latin typeface="楷体_GB2312" pitchFamily="49" charset="-122"/>
                <a:ea typeface="楷体_GB2312" pitchFamily="49" charset="-122"/>
              </a:rPr>
              <a:t>pywin32</a:t>
            </a:r>
            <a:r>
              <a:rPr lang="zh-CN" altLang="en-US" sz="3733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733" b="1" dirty="0" err="1">
                <a:latin typeface="楷体_GB2312" pitchFamily="49" charset="-122"/>
                <a:ea typeface="楷体_GB2312" pitchFamily="49" charset="-122"/>
              </a:rPr>
              <a:t>pyodbc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等，</a:t>
            </a:r>
            <a:endParaRPr lang="en-US" altLang="zh-CN" sz="3733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后续我们将使用</a:t>
            </a:r>
            <a:r>
              <a:rPr lang="en-US" altLang="zh-CN" sz="3733" dirty="0">
                <a:latin typeface="楷体_GB2312" pitchFamily="49" charset="-122"/>
                <a:ea typeface="楷体_GB2312" pitchFamily="49" charset="-122"/>
              </a:rPr>
              <a:t>pywin32</a:t>
            </a:r>
            <a:r>
              <a:rPr lang="zh-CN" altLang="en-US" sz="3733" dirty="0">
                <a:latin typeface="楷体_GB2312" pitchFamily="49" charset="-122"/>
                <a:ea typeface="楷体_GB2312" pitchFamily="49" charset="-122"/>
              </a:rPr>
              <a:t>库访问</a:t>
            </a:r>
            <a:r>
              <a:rPr lang="en-US" altLang="zh-CN" sz="3733" dirty="0">
                <a:latin typeface="楷体_GB2312" pitchFamily="49" charset="-122"/>
                <a:ea typeface="楷体_GB2312" pitchFamily="49" charset="-122"/>
              </a:rPr>
              <a:t>Access</a:t>
            </a:r>
            <a:endParaRPr lang="zh-CN" altLang="en-US" sz="3733" b="1" dirty="0">
              <a:latin typeface="思源宋体 Heavy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>
            <a:extLst>
              <a:ext uri="{FF2B5EF4-FFF2-40B4-BE49-F238E27FC236}">
                <a16:creationId xmlns:a16="http://schemas.microsoft.com/office/drawing/2014/main" id="{D630EA91-97BC-4968-913F-30060719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17" y="222252"/>
            <a:ext cx="10972800" cy="704849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Arial" panose="020B0604020202020204" pitchFamily="34" charset="0"/>
              </a:rPr>
              <a:t>连接数据库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404E96-7AF0-47E5-8FF9-8DF8B1E9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17" y="982134"/>
            <a:ext cx="116480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先要安装与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和操作系统匹配的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pywin32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利用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win32com.client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模块访问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win32com.client</a:t>
            </a:r>
            <a:endParaRPr lang="en-US" altLang="zh-CN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7654EE-A53D-42DA-963A-A880DBD5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33" y="2434167"/>
            <a:ext cx="114659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建立数据库连接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 = win32com.client.Dispatch(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r"ADODB.Connection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")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建立连接对象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</a:t>
            </a: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mdb_file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"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图书借阅管理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"  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数据库文件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DSN =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f'PROVIDER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Microsoft.Jet.OLEDB.4.0;DATA SOURCE = {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mdb_file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}'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Access2007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以前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DSN = 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f'PROVIDER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Microsoft.ACE.OLEDB.12.0;DATA SOURCE = {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mdb_file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}'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Access2007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及以后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conn.Open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(DSN)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开启数据连接对象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</a:t>
            </a:r>
            <a:endParaRPr lang="zh-CN" altLang="en-US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>
            <a:extLst>
              <a:ext uri="{FF2B5EF4-FFF2-40B4-BE49-F238E27FC236}">
                <a16:creationId xmlns:a16="http://schemas.microsoft.com/office/drawing/2014/main" id="{005C2668-2B3B-410A-B905-066B18E0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634"/>
            <a:ext cx="10972800" cy="702733"/>
          </a:xfrm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3" name="矩形 4">
            <a:extLst>
              <a:ext uri="{FF2B5EF4-FFF2-40B4-BE49-F238E27FC236}">
                <a16:creationId xmlns:a16="http://schemas.microsoft.com/office/drawing/2014/main" id="{7BF5D979-0882-4AB2-876A-2792424E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67" y="1784351"/>
            <a:ext cx="11709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打开一个记录集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Recordset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win32com.client.Dispatch(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r'ADODB.Recordset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')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创建记录集对象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endParaRPr lang="zh-CN" altLang="en-US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sql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"""SELECT * FROM book""" 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把数据来源命名为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sql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rs.Open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sql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conn, 1, 3)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en-US" altLang="zh-CN" sz="24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rs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记录集的打开方式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>
            <a:extLst>
              <a:ext uri="{FF2B5EF4-FFF2-40B4-BE49-F238E27FC236}">
                <a16:creationId xmlns:a16="http://schemas.microsoft.com/office/drawing/2014/main" id="{C5BAD27E-DEB3-45C8-91BC-9167CE51E4A8}"/>
              </a:ext>
            </a:extLst>
          </p:cNvPr>
          <p:cNvSpPr txBox="1"/>
          <p:nvPr/>
        </p:nvSpPr>
        <p:spPr>
          <a:xfrm>
            <a:off x="364228" y="972658"/>
            <a:ext cx="9730317" cy="5335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>
              <a:defRPr/>
            </a:pPr>
            <a:r>
              <a:rPr lang="zh-CN" altLang="en-US" sz="2667" b="1" kern="0" dirty="0">
                <a:latin typeface="楷体_GB2312" pitchFamily="49" charset="-122"/>
                <a:ea typeface="楷体_GB2312" pitchFamily="49" charset="-122"/>
                <a:cs typeface="思源宋体 Heavy" panose="02020900000000000000" charset="-122"/>
                <a:sym typeface="+mn-ea"/>
              </a:rPr>
              <a:t>活动1：补充下发的程序代码连接学生信息数据库</a:t>
            </a:r>
          </a:p>
        </p:txBody>
      </p:sp>
      <p:sp>
        <p:nvSpPr>
          <p:cNvPr id="16390" name="矩形 1">
            <a:extLst>
              <a:ext uri="{FF2B5EF4-FFF2-40B4-BE49-F238E27FC236}">
                <a16:creationId xmlns:a16="http://schemas.microsoft.com/office/drawing/2014/main" id="{273C0F29-B4C0-4C2F-B70C-5F228617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83" y="1916627"/>
            <a:ext cx="117326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win32com.client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####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建立数据库连接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 = win32com.client.Dispatch(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r"ADODB.Connection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") 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建立连接对象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coon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DSN = 'PROVIDER = Microsoft.Jet.OLEDB.4.0;DATA SOURCE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zh-CN" altLang="en-US" sz="24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数据库名字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mdb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  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conn.Open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(DSN)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# 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开启数据连接对象</a:t>
            </a:r>
            <a:r>
              <a:rPr lang="en-US" altLang="zh-CN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coon</a:t>
            </a:r>
          </a:p>
          <a:p>
            <a:pPr eaLnBrk="1" hangingPunct="1"/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737</Words>
  <Application>Microsoft Office PowerPoint</Application>
  <PresentationFormat>宽屏</PresentationFormat>
  <Paragraphs>83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楷体_GB2312</vt:lpstr>
      <vt:lpstr>思源宋体 Heavy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连接数据库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319</cp:revision>
  <dcterms:created xsi:type="dcterms:W3CDTF">2015-06-27T04:33:00Z</dcterms:created>
  <dcterms:modified xsi:type="dcterms:W3CDTF">2021-05-20T01:25:37Z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