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1" r:id="rId3"/>
  </p:sldMasterIdLst>
  <p:sldIdLst>
    <p:sldId id="269" r:id="rId4"/>
    <p:sldId id="276" r:id="rId5"/>
    <p:sldId id="367" r:id="rId6"/>
    <p:sldId id="406" r:id="rId7"/>
    <p:sldId id="288" r:id="rId8"/>
    <p:sldId id="293" r:id="rId9"/>
    <p:sldId id="295" r:id="rId10"/>
    <p:sldId id="341" r:id="rId11"/>
    <p:sldId id="294" r:id="rId12"/>
    <p:sldId id="296" r:id="rId13"/>
    <p:sldId id="287" r:id="rId14"/>
    <p:sldId id="290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E4C"/>
    <a:srgbClr val="8ABA12"/>
    <a:srgbClr val="ACE816"/>
    <a:srgbClr val="009600"/>
    <a:srgbClr val="11FF7D"/>
    <a:srgbClr val="004821"/>
    <a:srgbClr val="19311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96" autoAdjust="0"/>
  </p:normalViewPr>
  <p:slideViewPr>
    <p:cSldViewPr>
      <p:cViewPr varScale="1">
        <p:scale>
          <a:sx n="91" d="100"/>
          <a:sy n="91" d="100"/>
        </p:scale>
        <p:origin x="504" y="78"/>
      </p:cViewPr>
      <p:guideLst>
        <p:guide orient="horz" pos="2088"/>
        <p:guide pos="3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0" d="100"/>
        <a:sy n="80" d="100"/>
      </p:scale>
      <p:origin x="0" y="67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DA52CFB0-9B04-41E2-9C52-4CADAACC4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5588"/>
            <a:ext cx="827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E72BB081-D7F7-4EE3-8353-FD5B1A1CD0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5983288"/>
            <a:ext cx="1071562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1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816100C-D190-4853-B121-9078F4CF663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13E79A7-13F5-44F3-90A1-2B6BF4FDFD9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A9C9CB2-5416-4354-AE63-34C5FFE9E7A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1F4422-CF76-4738-9400-2F1830E784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C634DC9-C307-408A-A395-9495D3D7EC1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FCC33EF-C59B-4654-9E68-8B687EA607A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1357BBC-044B-4DF2-A08D-83CC6C113A0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CA7A3F9-E1B1-4FF7-8C67-94F4B2C31A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4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A74525A-B066-4817-B86C-F7E58FD9856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34D0F8-979F-4A5D-9601-3555817384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88D72E9-A75A-4E67-8F5B-F95F22063C4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BC85A1-8B82-4E4F-ABE4-1A710ACF5E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D0594-1D55-4EBE-A98E-0E1095D8743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5BF89-C22C-4C13-BC49-6326915DCF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51A56-0EEA-4774-8295-1B8337118B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4D2CB9-0CDF-4D36-A40D-14914491B8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C49699-653E-47FD-B719-02E7EDF04F2B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CC3D362-F0C1-4799-9F46-996FC9F4EF76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D62BE7-47EF-4340-A86D-51894C40B45C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BAB88B3-4D23-4A39-9BCF-F4BA9EBD93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70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B73E9-1E40-4912-B940-13DC3553D09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90D81-3A41-47C2-9B76-A8DC0F561932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FA9E-9375-40BC-8BB9-6B37B8185270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74A1B00-588D-4C7A-9137-C5D76C45D3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4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A7CDAD91-44D6-4455-8506-CD2D524D23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5588"/>
            <a:ext cx="827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21A8790B-8EE2-41D3-9C9B-82C720FA28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5983288"/>
            <a:ext cx="1071562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2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049D31DF-667B-41F2-B1D2-16A3EC06DA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9450388" y="5899150"/>
            <a:ext cx="2689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F8F3E532-DA4E-4F9E-BA3D-E564FDCD47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84150"/>
            <a:ext cx="755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18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F8C41525-7F00-47EA-9A09-89DF78262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55588"/>
            <a:ext cx="9286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1DCF27D8-555E-4DC3-9740-F2E816C59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463" y="6003925"/>
            <a:ext cx="14001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25FE105-EEF2-490E-B26D-BD6DA27CCE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6659563"/>
            <a:ext cx="6096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4E6EEB-9BA4-4D5E-ACCB-F1BFC2C0E6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6659563"/>
            <a:ext cx="392113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B912FD1-C206-42AB-91AF-089113E675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443663"/>
            <a:ext cx="1181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453441D2-EA3D-4D56-8FE2-C240AACDAE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9450388" y="5899150"/>
            <a:ext cx="2689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7EE57BD2-C8F0-4862-BE38-4C41B2D55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88913"/>
            <a:ext cx="676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99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069F88EF-44D8-4EA5-8B37-57AB28C84D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55588"/>
            <a:ext cx="9286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BB69E494-71EA-4C03-9F1D-2E24BBF57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463" y="6003925"/>
            <a:ext cx="14001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0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ED6D385-BC17-4D08-AFA2-0849A68DA1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6659563"/>
            <a:ext cx="6096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F86E83A-32B9-4089-A424-6972A6C7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6659563"/>
            <a:ext cx="392113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94D4160-D8B5-47E9-88A8-9295B74730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443663"/>
            <a:ext cx="1181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/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59E41-406C-4C9E-A544-E8D6C585693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6971-74EE-46FD-804A-C4E343DF77A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4F756-CAD4-4503-B999-42087E95DC2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3483BB-27C6-4136-9AE9-2500CBE5B2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73AE5-C0EA-4112-905B-85B307D6116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C0055-67E0-4A91-90E4-AFFA004F6B9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D612D-705E-4171-971E-1908A9D5542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16BEE77-8146-4329-AAEE-79B39D94FB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/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B1C61-90BC-4C5A-B6EE-8503C719B5E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6ADFB-C95D-4CFD-A969-DF1847EEF9F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C0352-04BB-4AAF-9C3A-1DDC1EE5D07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92DB9B1-C3A8-4B72-9B74-BDB7325901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3F54CB7-55BA-49DE-8683-7F64AA2B38C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406C0DD-9148-4CA5-B670-8E41820BA3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7D7F124-CB02-481B-AD3B-E60652C420D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954D4ED-A425-4FBF-BE2D-10365969EE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/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1" y="1421729"/>
            <a:ext cx="5342400" cy="381600"/>
          </a:xfrm>
        </p:spPr>
        <p:txBody>
          <a:bodyPr lIns="101600" tIns="38100" rIns="76200" bIns="3810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1" y="1854000"/>
            <a:ext cx="53424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BAB8C2B-1B7D-496B-9F07-40332FCE62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394D290-B720-4BCA-8663-1A0291E8324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78B4363-2CC1-4686-8967-C95D063BA89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21F2BB-712F-4622-BCBD-3165322A46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1F79754-B177-4DEA-9D83-23F9F7FEC73E}"/>
              </a:ext>
            </a:extLst>
          </p:cNvPr>
          <p:cNvSpPr/>
          <p:nvPr/>
        </p:nvSpPr>
        <p:spPr>
          <a:xfrm>
            <a:off x="120000" y="116998"/>
            <a:ext cx="11951987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17FB2-3105-4EFF-8575-189097713CEA}"/>
              </a:ext>
            </a:extLst>
          </p:cNvPr>
          <p:cNvSpPr/>
          <p:nvPr/>
        </p:nvSpPr>
        <p:spPr>
          <a:xfrm>
            <a:off x="9072563" y="115888"/>
            <a:ext cx="479425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26197-D4F7-4CB0-B518-4494AC3233C5}"/>
              </a:ext>
            </a:extLst>
          </p:cNvPr>
          <p:cNvSpPr/>
          <p:nvPr/>
        </p:nvSpPr>
        <p:spPr>
          <a:xfrm>
            <a:off x="11472863" y="115888"/>
            <a:ext cx="479425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73072A-BEFA-4B6F-A987-C8ED2066975F}"/>
              </a:ext>
            </a:extLst>
          </p:cNvPr>
          <p:cNvSpPr/>
          <p:nvPr/>
        </p:nvSpPr>
        <p:spPr>
          <a:xfrm>
            <a:off x="9672638" y="115888"/>
            <a:ext cx="47942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918900-05F2-406D-A805-650A3BD7C4E8}"/>
              </a:ext>
            </a:extLst>
          </p:cNvPr>
          <p:cNvSpPr/>
          <p:nvPr/>
        </p:nvSpPr>
        <p:spPr>
          <a:xfrm>
            <a:off x="10872788" y="115888"/>
            <a:ext cx="47942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3B18AF-F38A-486F-94C9-383B09854B33}"/>
              </a:ext>
            </a:extLst>
          </p:cNvPr>
          <p:cNvSpPr/>
          <p:nvPr/>
        </p:nvSpPr>
        <p:spPr>
          <a:xfrm>
            <a:off x="10272713" y="115888"/>
            <a:ext cx="479425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77116E1B-9715-4763-95DB-F25918A03F3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EC160577-D2E0-43BD-A67B-86182010334E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A7CA6-7542-4647-93E6-1657793C1CC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1188" y="6315075"/>
            <a:ext cx="27019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3893F-4C3A-4A54-A689-33FFBA176592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54361-BABE-44DE-98D3-731B825062D8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DFC90F5-8571-4047-AC43-F1099301B81B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fontAlgn="base">
        <a:spcBef>
          <a:spcPct val="0"/>
        </a:spcBef>
        <a:spcAft>
          <a:spcPct val="0"/>
        </a:spcAft>
        <a:defRPr sz="27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tabLst>
          <a:tab pos="1206500" algn="l"/>
          <a:tab pos="1206500" algn="l"/>
          <a:tab pos="1206500" algn="l"/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tabLst>
          <a:tab pos="1206500" algn="l"/>
          <a:tab pos="1206500" algn="l"/>
          <a:tab pos="1206500" algn="l"/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E57ECBD-725C-4FC1-B701-7828B6551885}"/>
              </a:ext>
            </a:extLst>
          </p:cNvPr>
          <p:cNvSpPr/>
          <p:nvPr/>
        </p:nvSpPr>
        <p:spPr>
          <a:xfrm>
            <a:off x="120000" y="116998"/>
            <a:ext cx="11951990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344C10-E9C6-4711-B37A-30AFA7210446}"/>
              </a:ext>
            </a:extLst>
          </p:cNvPr>
          <p:cNvSpPr/>
          <p:nvPr/>
        </p:nvSpPr>
        <p:spPr>
          <a:xfrm>
            <a:off x="9072563" y="115888"/>
            <a:ext cx="479425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5A992A-DD37-4F99-9053-E2C65E5738C1}"/>
              </a:ext>
            </a:extLst>
          </p:cNvPr>
          <p:cNvSpPr/>
          <p:nvPr/>
        </p:nvSpPr>
        <p:spPr>
          <a:xfrm>
            <a:off x="11472863" y="115888"/>
            <a:ext cx="479425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F60E09-E428-4CEF-9276-F4D96B143E6E}"/>
              </a:ext>
            </a:extLst>
          </p:cNvPr>
          <p:cNvSpPr/>
          <p:nvPr/>
        </p:nvSpPr>
        <p:spPr>
          <a:xfrm>
            <a:off x="9672638" y="115888"/>
            <a:ext cx="47942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2F112D-4231-487D-B8C0-1F9289C1DDAD}"/>
              </a:ext>
            </a:extLst>
          </p:cNvPr>
          <p:cNvSpPr/>
          <p:nvPr/>
        </p:nvSpPr>
        <p:spPr>
          <a:xfrm>
            <a:off x="10872788" y="115888"/>
            <a:ext cx="47942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F0B339-3BCC-473E-BB50-3A82D27FFEB2}"/>
              </a:ext>
            </a:extLst>
          </p:cNvPr>
          <p:cNvSpPr/>
          <p:nvPr/>
        </p:nvSpPr>
        <p:spPr>
          <a:xfrm>
            <a:off x="10272713" y="115888"/>
            <a:ext cx="479425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0">
            <a:extLst>
              <a:ext uri="{FF2B5EF4-FFF2-40B4-BE49-F238E27FC236}">
                <a16:creationId xmlns:a16="http://schemas.microsoft.com/office/drawing/2014/main" id="{15DA98ED-9394-4D40-8D9A-E48FEE813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536" y="1339850"/>
            <a:ext cx="544892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百日冲刺</a:t>
            </a:r>
            <a:r>
              <a:rPr lang="en-US" altLang="zh-CN" sz="4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zh-CN" altLang="en-US" sz="4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0</a:t>
            </a:r>
            <a:r>
              <a:rPr lang="en-US" altLang="zh-CN" sz="4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 </a:t>
            </a:r>
            <a:r>
              <a:rPr lang="zh-CN" altLang="en-US" sz="4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</a:t>
            </a:r>
            <a:endParaRPr lang="zh-CN" altLang="en-US" sz="48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主题</a:t>
            </a:r>
            <a:r>
              <a:rPr lang="en-US" altLang="zh-CN" sz="4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1 </a:t>
            </a:r>
            <a:r>
              <a:rPr lang="zh-CN" altLang="en-US" sz="4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数据与信息</a:t>
            </a:r>
          </a:p>
        </p:txBody>
      </p:sp>
      <p:pic>
        <p:nvPicPr>
          <p:cNvPr id="23554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356645C6-276B-4397-B041-244B57A5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5732463"/>
            <a:ext cx="11080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10">
            <a:extLst>
              <a:ext uri="{FF2B5EF4-FFF2-40B4-BE49-F238E27FC236}">
                <a16:creationId xmlns:a16="http://schemas.microsoft.com/office/drawing/2014/main" id="{3C4356E7-F5C1-4C3F-942D-5E012C06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643313"/>
            <a:ext cx="529113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1.1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数据与信息的特征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1.2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数据、信息与知识的关系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1.3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数据的来源与收集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1.4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数据的计算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2">
            <a:extLst>
              <a:ext uri="{FF2B5EF4-FFF2-40B4-BE49-F238E27FC236}">
                <a16:creationId xmlns:a16="http://schemas.microsoft.com/office/drawing/2014/main" id="{0E0C7F0F-5E52-4A17-A768-508C5E79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254000"/>
            <a:ext cx="5805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分类汇总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|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先排序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选定汇总项</a:t>
            </a:r>
          </a:p>
        </p:txBody>
      </p:sp>
      <p:sp>
        <p:nvSpPr>
          <p:cNvPr id="37891" name="文本框 4">
            <a:extLst>
              <a:ext uri="{FF2B5EF4-FFF2-40B4-BE49-F238E27FC236}">
                <a16:creationId xmlns:a16="http://schemas.microsoft.com/office/drawing/2014/main" id="{8DF0D547-A06D-48B2-89D9-E8033499194F}"/>
              </a:ext>
            </a:extLst>
          </p:cNvPr>
          <p:cNvSpPr txBox="1"/>
          <p:nvPr/>
        </p:nvSpPr>
        <p:spPr>
          <a:xfrm>
            <a:off x="5121275" y="1530350"/>
            <a:ext cx="2012950" cy="4892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选定区域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↓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先排序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主：班级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次：学期等级</a:t>
            </a: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accent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分类汇总</a:t>
            </a: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设定字段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汇总方式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汇总项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15692-2D51-4CA0-BBFF-A8737C65CC0F}"/>
              </a:ext>
            </a:extLst>
          </p:cNvPr>
          <p:cNvSpPr/>
          <p:nvPr/>
        </p:nvSpPr>
        <p:spPr>
          <a:xfrm>
            <a:off x="5300663" y="914400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0D7E9E-740C-4917-8E41-3614EEA570F1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7907338" y="1689100"/>
          <a:ext cx="1770062" cy="3749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946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班级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A</a:t>
                      </a: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优秀</a:t>
                      </a: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合格</a:t>
                      </a: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不合格</a:t>
                      </a:r>
                      <a:endParaRPr lang="en-US" altLang="zh-CN" sz="180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46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班级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</a:t>
                      </a: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优秀</a:t>
                      </a: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合格</a:t>
                      </a: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不合格</a:t>
                      </a:r>
                      <a:endParaRPr lang="en-US" altLang="zh-CN" sz="180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1456" marR="91456" marT="45728" marB="45728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C:\Users\Administrator\Desktop\教育\PNG\003.png">
            <a:extLst>
              <a:ext uri="{FF2B5EF4-FFF2-40B4-BE49-F238E27FC236}">
                <a16:creationId xmlns:a16="http://schemas.microsoft.com/office/drawing/2014/main" id="{DD94B9F8-FB61-49AA-8F1F-5AA048B5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317500"/>
            <a:ext cx="5508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2">
            <a:extLst>
              <a:ext uri="{FF2B5EF4-FFF2-40B4-BE49-F238E27FC236}">
                <a16:creationId xmlns:a16="http://schemas.microsoft.com/office/drawing/2014/main" id="{90A50B47-9D1A-4B64-8B51-19ED1E027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课堂总结</a:t>
            </a:r>
          </a:p>
        </p:txBody>
      </p:sp>
      <p:pic>
        <p:nvPicPr>
          <p:cNvPr id="33795" name="图片 1" descr="初识数据与计算">
            <a:extLst>
              <a:ext uri="{FF2B5EF4-FFF2-40B4-BE49-F238E27FC236}">
                <a16:creationId xmlns:a16="http://schemas.microsoft.com/office/drawing/2014/main" id="{33FF8B42-99A9-4679-A658-52D7C510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619250"/>
            <a:ext cx="89789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16" descr="粉笔画.png">
            <a:extLst>
              <a:ext uri="{FF2B5EF4-FFF2-40B4-BE49-F238E27FC236}">
                <a16:creationId xmlns:a16="http://schemas.microsoft.com/office/drawing/2014/main" id="{BD28C41D-D049-4973-B34E-11AF9C70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9983788" y="5876925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文本框 1">
            <a:extLst>
              <a:ext uri="{FF2B5EF4-FFF2-40B4-BE49-F238E27FC236}">
                <a16:creationId xmlns:a16="http://schemas.microsoft.com/office/drawing/2014/main" id="{761E5E41-25B3-45CE-BADC-3854CD00F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921000"/>
            <a:ext cx="35433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</a:p>
        </p:txBody>
      </p:sp>
      <p:sp>
        <p:nvSpPr>
          <p:cNvPr id="34819" name="文本框 1">
            <a:extLst>
              <a:ext uri="{FF2B5EF4-FFF2-40B4-BE49-F238E27FC236}">
                <a16:creationId xmlns:a16="http://schemas.microsoft.com/office/drawing/2014/main" id="{3B9565F2-CDF4-4990-AE9A-43DFD6CE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4557713"/>
            <a:ext cx="412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信息技术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高二  第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01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2">
            <a:extLst>
              <a:ext uri="{FF2B5EF4-FFF2-40B4-BE49-F238E27FC236}">
                <a16:creationId xmlns:a16="http://schemas.microsoft.com/office/drawing/2014/main" id="{EB365E7C-7EAB-437B-A959-688C09C4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196975"/>
            <a:ext cx="461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1.1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数据与信息的特征</a:t>
            </a:r>
          </a:p>
        </p:txBody>
      </p:sp>
      <p:sp>
        <p:nvSpPr>
          <p:cNvPr id="24578" name="矩形 6">
            <a:extLst>
              <a:ext uri="{FF2B5EF4-FFF2-40B4-BE49-F238E27FC236}">
                <a16:creationId xmlns:a16="http://schemas.microsoft.com/office/drawing/2014/main" id="{5DC6DAB1-CDB4-4691-9721-68957D2C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196975"/>
            <a:ext cx="588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24579" name="TextBox 10">
            <a:extLst>
              <a:ext uri="{FF2B5EF4-FFF2-40B4-BE49-F238E27FC236}">
                <a16:creationId xmlns:a16="http://schemas.microsoft.com/office/drawing/2014/main" id="{D625B332-F9DE-4E26-93A4-0806D148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2062163"/>
            <a:ext cx="8863013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数据是信息的符号表示，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表现形式多种多样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信息是数据的内涵，是对数据的语义解释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信息的特征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：载体依附性、价值性、时效性、共享性</a:t>
            </a:r>
          </a:p>
        </p:txBody>
      </p:sp>
      <p:pic>
        <p:nvPicPr>
          <p:cNvPr id="24580" name="Picture 2" descr="C:\Users\Administrator\Desktop\教育\PNG\002.png">
            <a:extLst>
              <a:ext uri="{FF2B5EF4-FFF2-40B4-BE49-F238E27FC236}">
                <a16:creationId xmlns:a16="http://schemas.microsoft.com/office/drawing/2014/main" id="{F3583A9E-AB6E-4E1A-8483-AFB0B433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123950"/>
            <a:ext cx="106203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1" name="组合 19">
            <a:extLst>
              <a:ext uri="{FF2B5EF4-FFF2-40B4-BE49-F238E27FC236}">
                <a16:creationId xmlns:a16="http://schemas.microsoft.com/office/drawing/2014/main" id="{0EFC3909-62E6-438D-92AC-F0DE7C80F095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4881563"/>
            <a:ext cx="7948613" cy="1312862"/>
            <a:chOff x="981" y="5345"/>
            <a:chExt cx="12515" cy="2068"/>
          </a:xfrm>
        </p:grpSpPr>
        <p:grpSp>
          <p:nvGrpSpPr>
            <p:cNvPr id="24582" name="组合 17">
              <a:extLst>
                <a:ext uri="{FF2B5EF4-FFF2-40B4-BE49-F238E27FC236}">
                  <a16:creationId xmlns:a16="http://schemas.microsoft.com/office/drawing/2014/main" id="{C4DC1323-7C42-47EE-A857-ED3FC580E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5345"/>
              <a:ext cx="12515" cy="804"/>
              <a:chOff x="981" y="4893"/>
              <a:chExt cx="12515" cy="80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D3B7FD-1F32-4E5E-A96D-8E5251A73713}"/>
                  </a:ext>
                </a:extLst>
              </p:cNvPr>
              <p:cNvSpPr/>
              <p:nvPr/>
            </p:nvSpPr>
            <p:spPr>
              <a:xfrm>
                <a:off x="981" y="4893"/>
                <a:ext cx="1302" cy="778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采集</a:t>
                </a:r>
              </a:p>
            </p:txBody>
          </p:sp>
          <p:sp>
            <p:nvSpPr>
              <p:cNvPr id="7" name="右箭头 6">
                <a:extLst>
                  <a:ext uri="{FF2B5EF4-FFF2-40B4-BE49-F238E27FC236}">
                    <a16:creationId xmlns:a16="http://schemas.microsoft.com/office/drawing/2014/main" id="{1C38DCFE-2508-480F-9DAA-E2D9906AC610}"/>
                  </a:ext>
                </a:extLst>
              </p:cNvPr>
              <p:cNvSpPr/>
              <p:nvPr/>
            </p:nvSpPr>
            <p:spPr>
              <a:xfrm>
                <a:off x="2493" y="5148"/>
                <a:ext cx="567" cy="228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34D838E-0007-4176-8F2F-FBED99D44738}"/>
                  </a:ext>
                </a:extLst>
              </p:cNvPr>
              <p:cNvSpPr/>
              <p:nvPr/>
            </p:nvSpPr>
            <p:spPr>
              <a:xfrm>
                <a:off x="3223" y="4893"/>
                <a:ext cx="1302" cy="778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加工</a:t>
                </a:r>
              </a:p>
            </p:txBody>
          </p:sp>
          <p:sp>
            <p:nvSpPr>
              <p:cNvPr id="9" name="右箭头 8">
                <a:extLst>
                  <a:ext uri="{FF2B5EF4-FFF2-40B4-BE49-F238E27FC236}">
                    <a16:creationId xmlns:a16="http://schemas.microsoft.com/office/drawing/2014/main" id="{AE26BEF4-F144-47E1-98B6-84B6F7702AAC}"/>
                  </a:ext>
                </a:extLst>
              </p:cNvPr>
              <p:cNvSpPr/>
              <p:nvPr/>
            </p:nvSpPr>
            <p:spPr>
              <a:xfrm>
                <a:off x="4733" y="5148"/>
                <a:ext cx="567" cy="228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77099E9-8A95-472B-B348-5126E74FB4C2}"/>
                  </a:ext>
                </a:extLst>
              </p:cNvPr>
              <p:cNvSpPr/>
              <p:nvPr/>
            </p:nvSpPr>
            <p:spPr>
              <a:xfrm>
                <a:off x="5465" y="4893"/>
                <a:ext cx="1302" cy="778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传输</a:t>
                </a:r>
              </a:p>
            </p:txBody>
          </p:sp>
          <p:sp>
            <p:nvSpPr>
              <p:cNvPr id="11" name="右箭头 10">
                <a:extLst>
                  <a:ext uri="{FF2B5EF4-FFF2-40B4-BE49-F238E27FC236}">
                    <a16:creationId xmlns:a16="http://schemas.microsoft.com/office/drawing/2014/main" id="{D59BFC0F-94D6-4C94-8F19-6873F8B6A49A}"/>
                  </a:ext>
                </a:extLst>
              </p:cNvPr>
              <p:cNvSpPr/>
              <p:nvPr/>
            </p:nvSpPr>
            <p:spPr>
              <a:xfrm>
                <a:off x="6970" y="5148"/>
                <a:ext cx="567" cy="228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59CA4F-E6BC-477C-93C1-F933D9DD57AC}"/>
                  </a:ext>
                </a:extLst>
              </p:cNvPr>
              <p:cNvSpPr/>
              <p:nvPr/>
            </p:nvSpPr>
            <p:spPr>
              <a:xfrm>
                <a:off x="7705" y="4893"/>
                <a:ext cx="1305" cy="778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存储</a:t>
                </a:r>
              </a:p>
            </p:txBody>
          </p:sp>
          <p:sp>
            <p:nvSpPr>
              <p:cNvPr id="14" name="右箭头 13">
                <a:extLst>
                  <a:ext uri="{FF2B5EF4-FFF2-40B4-BE49-F238E27FC236}">
                    <a16:creationId xmlns:a16="http://schemas.microsoft.com/office/drawing/2014/main" id="{FA3D380B-0F46-408B-9936-C961CD434CFA}"/>
                  </a:ext>
                </a:extLst>
              </p:cNvPr>
              <p:cNvSpPr/>
              <p:nvPr/>
            </p:nvSpPr>
            <p:spPr>
              <a:xfrm>
                <a:off x="9209" y="5148"/>
                <a:ext cx="565" cy="228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05A7AF-D937-4E64-9EE4-285A201AE312}"/>
                  </a:ext>
                </a:extLst>
              </p:cNvPr>
              <p:cNvSpPr/>
              <p:nvPr/>
            </p:nvSpPr>
            <p:spPr>
              <a:xfrm>
                <a:off x="9949" y="4893"/>
                <a:ext cx="1300" cy="778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检索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08976D6-7FFF-473F-8C19-51FF8D27CA4F}"/>
                  </a:ext>
                </a:extLst>
              </p:cNvPr>
              <p:cNvSpPr/>
              <p:nvPr/>
            </p:nvSpPr>
            <p:spPr>
              <a:xfrm>
                <a:off x="12189" y="4893"/>
                <a:ext cx="1307" cy="805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noProof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输出</a:t>
                </a:r>
              </a:p>
            </p:txBody>
          </p:sp>
          <p:sp>
            <p:nvSpPr>
              <p:cNvPr id="17" name="右箭头 16">
                <a:extLst>
                  <a:ext uri="{FF2B5EF4-FFF2-40B4-BE49-F238E27FC236}">
                    <a16:creationId xmlns:a16="http://schemas.microsoft.com/office/drawing/2014/main" id="{FE0FEBE2-CA96-4DA2-86A9-FF6C11E7AA1C}"/>
                  </a:ext>
                </a:extLst>
              </p:cNvPr>
              <p:cNvSpPr/>
              <p:nvPr/>
            </p:nvSpPr>
            <p:spPr>
              <a:xfrm>
                <a:off x="11449" y="5148"/>
                <a:ext cx="565" cy="228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noProof="1"/>
              </a:p>
            </p:txBody>
          </p:sp>
        </p:grpSp>
        <p:sp>
          <p:nvSpPr>
            <p:cNvPr id="24594" name="文本框 18">
              <a:extLst>
                <a:ext uri="{FF2B5EF4-FFF2-40B4-BE49-F238E27FC236}">
                  <a16:creationId xmlns:a16="http://schemas.microsoft.com/office/drawing/2014/main" id="{1D29C7C8-93BC-483B-9C96-56068FDD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6688"/>
              <a:ext cx="568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数据处理六环节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99">
            <a:extLst>
              <a:ext uri="{FF2B5EF4-FFF2-40B4-BE49-F238E27FC236}">
                <a16:creationId xmlns:a16="http://schemas.microsoft.com/office/drawing/2014/main" id="{7C5FAA26-F555-4E49-8144-57E1185A4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1928813"/>
            <a:ext cx="81883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经过加工提炼后形成的抽象的产物。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知识是一类高级的、抽象的，且具有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普遍适应性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的信息。</a:t>
            </a:r>
          </a:p>
        </p:txBody>
      </p:sp>
      <p:sp>
        <p:nvSpPr>
          <p:cNvPr id="25602" name="Text Box 22">
            <a:extLst>
              <a:ext uri="{FF2B5EF4-FFF2-40B4-BE49-F238E27FC236}">
                <a16:creationId xmlns:a16="http://schemas.microsoft.com/office/drawing/2014/main" id="{6F4C0819-824E-472B-927B-71EB1B05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196975"/>
            <a:ext cx="613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1.2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数据、信息与知识的关系</a:t>
            </a:r>
          </a:p>
        </p:txBody>
      </p:sp>
      <p:sp>
        <p:nvSpPr>
          <p:cNvPr id="25603" name="矩形 6">
            <a:extLst>
              <a:ext uri="{FF2B5EF4-FFF2-40B4-BE49-F238E27FC236}">
                <a16:creationId xmlns:a16="http://schemas.microsoft.com/office/drawing/2014/main" id="{35A8BCD1-E482-4DD1-A784-04BE515A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196975"/>
            <a:ext cx="588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pic>
        <p:nvPicPr>
          <p:cNvPr id="25604" name="Picture 2" descr="C:\Users\Administrator\Desktop\教育\PNG\002.png">
            <a:extLst>
              <a:ext uri="{FF2B5EF4-FFF2-40B4-BE49-F238E27FC236}">
                <a16:creationId xmlns:a16="http://schemas.microsoft.com/office/drawing/2014/main" id="{59038BB6-2366-4429-9705-DE45B92B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123950"/>
            <a:ext cx="106203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22">
            <a:extLst>
              <a:ext uri="{FF2B5EF4-FFF2-40B4-BE49-F238E27FC236}">
                <a16:creationId xmlns:a16="http://schemas.microsoft.com/office/drawing/2014/main" id="{76185E3C-51FD-48EF-A971-3D058BDA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3665538"/>
            <a:ext cx="9488488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65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是事物属性的客观记录；</a:t>
            </a:r>
          </a:p>
          <a:p>
            <a:pPr>
              <a:lnSpc>
                <a:spcPct val="165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是经过组织的有结构的数据；</a:t>
            </a:r>
          </a:p>
          <a:p>
            <a:pPr>
              <a:lnSpc>
                <a:spcPct val="165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是经过人的思维整理过的信息、数据、形象、价值标准以及社会的其他符号化产物。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99">
            <a:extLst>
              <a:ext uri="{FF2B5EF4-FFF2-40B4-BE49-F238E27FC236}">
                <a16:creationId xmlns:a16="http://schemas.microsoft.com/office/drawing/2014/main" id="{77F17A4F-AC7C-4985-858F-6F83E445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205038"/>
            <a:ext cx="81883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直接数据（一手数据）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间接数据（二手数据）</a:t>
            </a:r>
          </a:p>
        </p:txBody>
      </p:sp>
      <p:sp>
        <p:nvSpPr>
          <p:cNvPr id="26626" name="Text Box 22">
            <a:extLst>
              <a:ext uri="{FF2B5EF4-FFF2-40B4-BE49-F238E27FC236}">
                <a16:creationId xmlns:a16="http://schemas.microsoft.com/office/drawing/2014/main" id="{DBDB7A31-3813-4968-A8EE-7D366F72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196975"/>
            <a:ext cx="613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1.3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数据的来源与收集</a:t>
            </a:r>
          </a:p>
        </p:txBody>
      </p:sp>
      <p:sp>
        <p:nvSpPr>
          <p:cNvPr id="26627" name="矩形 6">
            <a:extLst>
              <a:ext uri="{FF2B5EF4-FFF2-40B4-BE49-F238E27FC236}">
                <a16:creationId xmlns:a16="http://schemas.microsoft.com/office/drawing/2014/main" id="{DC50CBC3-E8C3-4310-9A55-002B12B31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196975"/>
            <a:ext cx="588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pic>
        <p:nvPicPr>
          <p:cNvPr id="26628" name="Picture 2" descr="C:\Users\Administrator\Desktop\教育\PNG\002.png">
            <a:extLst>
              <a:ext uri="{FF2B5EF4-FFF2-40B4-BE49-F238E27FC236}">
                <a16:creationId xmlns:a16="http://schemas.microsoft.com/office/drawing/2014/main" id="{B1502595-E7FB-4AE4-95F4-C3E81A20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123950"/>
            <a:ext cx="106203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2">
            <a:extLst>
              <a:ext uri="{FF2B5EF4-FFF2-40B4-BE49-F238E27FC236}">
                <a16:creationId xmlns:a16="http://schemas.microsoft.com/office/drawing/2014/main" id="{000A57E3-97A2-40DB-A53C-CC9E98A2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27650" name="文本框 1">
            <a:extLst>
              <a:ext uri="{FF2B5EF4-FFF2-40B4-BE49-F238E27FC236}">
                <a16:creationId xmlns:a16="http://schemas.microsoft.com/office/drawing/2014/main" id="{0DFB9B3B-B07E-4747-8B55-9119B423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1063625"/>
            <a:ext cx="79930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成年人清晨安静状态下的口腔正常温度在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36.3℃-37.2℃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38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李华的口腔温度是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38℃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7BC1B2-0A73-4BA1-BE8D-B69148BE3AE4}"/>
              </a:ext>
            </a:extLst>
          </p:cNvPr>
          <p:cNvSpPr/>
          <p:nvPr/>
        </p:nvSpPr>
        <p:spPr>
          <a:xfrm>
            <a:off x="3511550" y="3178175"/>
            <a:ext cx="1331913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855C06-5BCF-4B24-A616-F5AB32239DAF}"/>
              </a:ext>
            </a:extLst>
          </p:cNvPr>
          <p:cNvSpPr/>
          <p:nvPr/>
        </p:nvSpPr>
        <p:spPr>
          <a:xfrm>
            <a:off x="5359400" y="3178175"/>
            <a:ext cx="1331913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04F99E-BB2A-4648-8E2F-B8CCC12B90D9}"/>
              </a:ext>
            </a:extLst>
          </p:cNvPr>
          <p:cNvSpPr/>
          <p:nvPr/>
        </p:nvSpPr>
        <p:spPr>
          <a:xfrm>
            <a:off x="7207250" y="3178175"/>
            <a:ext cx="1331913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</a:p>
        </p:txBody>
      </p:sp>
      <p:sp>
        <p:nvSpPr>
          <p:cNvPr id="27654" name="文本框 2">
            <a:extLst>
              <a:ext uri="{FF2B5EF4-FFF2-40B4-BE49-F238E27FC236}">
                <a16:creationId xmlns:a16="http://schemas.microsoft.com/office/drawing/2014/main" id="{EDA11C3C-6626-4260-B561-03E6A5AE9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4005263"/>
            <a:ext cx="7993063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利簋（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gui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）西周早期青铜器，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1976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年出土于陕西省临潼县零口镇。器内底铸铭文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行，共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33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字，记在了甲子日清晨武王伐纣这一重大历史事件。信息记载与簋上体现的信息基本特征是（  ）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载体依附性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价值性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时效性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共享性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020F98-DB59-41B3-AF8A-970358E6A4F0}"/>
              </a:ext>
            </a:extLst>
          </p:cNvPr>
          <p:cNvCxnSpPr/>
          <p:nvPr/>
        </p:nvCxnSpPr>
        <p:spPr>
          <a:xfrm>
            <a:off x="1633538" y="3851275"/>
            <a:ext cx="8932862" cy="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69 -0.041111 L 0.296458 -0.36657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6 -0.041111 L -0.236458 -0.209074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7 -0.041111 L -0.123472 -0.135556 " pathEditMode="relative" rAng="0" ptsTypes="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C:\Users\Administrator\Desktop\教育\PNG\未标题-1.png">
            <a:extLst>
              <a:ext uri="{FF2B5EF4-FFF2-40B4-BE49-F238E27FC236}">
                <a16:creationId xmlns:a16="http://schemas.microsoft.com/office/drawing/2014/main" id="{E58F0797-A9EA-4638-87BA-EDFCD7F15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1873250"/>
            <a:ext cx="1495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 Box 22">
            <a:extLst>
              <a:ext uri="{FF2B5EF4-FFF2-40B4-BE49-F238E27FC236}">
                <a16:creationId xmlns:a16="http://schemas.microsoft.com/office/drawing/2014/main" id="{EA4A0836-A8A3-4607-AB93-53662E1C2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2232025"/>
            <a:ext cx="391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1.4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数据的计算</a:t>
            </a:r>
          </a:p>
        </p:txBody>
      </p:sp>
      <p:sp>
        <p:nvSpPr>
          <p:cNvPr id="28675" name="矩形 6">
            <a:extLst>
              <a:ext uri="{FF2B5EF4-FFF2-40B4-BE49-F238E27FC236}">
                <a16:creationId xmlns:a16="http://schemas.microsoft.com/office/drawing/2014/main" id="{69DE1F3F-5B40-44D0-89D0-0D5CF866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2232025"/>
            <a:ext cx="59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28676" name="TextBox 10">
            <a:extLst>
              <a:ext uri="{FF2B5EF4-FFF2-40B4-BE49-F238E27FC236}">
                <a16:creationId xmlns:a16="http://schemas.microsoft.com/office/drawing/2014/main" id="{BAEFC796-4DE0-4EFA-9FFB-FCEC4CA09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2851150"/>
            <a:ext cx="2427288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公式和函数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数据的排序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数据的筛选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分类汇总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2">
            <a:extLst>
              <a:ext uri="{FF2B5EF4-FFF2-40B4-BE49-F238E27FC236}">
                <a16:creationId xmlns:a16="http://schemas.microsoft.com/office/drawing/2014/main" id="{513E0F39-64A7-457F-B55D-A72AC6CF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26035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公式和函数</a:t>
            </a:r>
          </a:p>
        </p:txBody>
      </p:sp>
      <p:sp>
        <p:nvSpPr>
          <p:cNvPr id="36867" name="文本框 4">
            <a:extLst>
              <a:ext uri="{FF2B5EF4-FFF2-40B4-BE49-F238E27FC236}">
                <a16:creationId xmlns:a16="http://schemas.microsoft.com/office/drawing/2014/main" id="{A274551B-8FE7-4820-BF6C-27DDD8B58EEE}"/>
              </a:ext>
            </a:extLst>
          </p:cNvPr>
          <p:cNvSpPr txBox="1"/>
          <p:nvPr/>
        </p:nvSpPr>
        <p:spPr>
          <a:xfrm>
            <a:off x="5118100" y="2605088"/>
            <a:ext cx="2165350" cy="11985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对应单元格</a:t>
            </a:r>
          </a:p>
          <a:p>
            <a:pPr algn="ctr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首先输入</a:t>
            </a:r>
            <a:r>
              <a:rPr lang="en-US" altLang="zh-CN" sz="24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fx</a:t>
            </a:r>
          </a:p>
        </p:txBody>
      </p:sp>
      <p:graphicFrame>
        <p:nvGraphicFramePr>
          <p:cNvPr id="36893" name="表格 36892">
            <a:extLst>
              <a:ext uri="{FF2B5EF4-FFF2-40B4-BE49-F238E27FC236}">
                <a16:creationId xmlns:a16="http://schemas.microsoft.com/office/drawing/2014/main" id="{46401EC7-CF71-40A7-95CC-F5ED1AC9CCCF}"/>
              </a:ext>
            </a:extLst>
          </p:cNvPr>
          <p:cNvGraphicFramePr/>
          <p:nvPr/>
        </p:nvGraphicFramePr>
        <p:xfrm>
          <a:off x="2552700" y="4256088"/>
          <a:ext cx="7086600" cy="1280068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73"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函数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SUM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AVERAGE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COUNT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MAX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MIN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52"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功能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求和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求平均值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计数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求最大值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457200" lvl="0" indent="-4572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3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990600" lvl="1" indent="-3810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3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524000" lvl="2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133600" lvl="3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743200" lvl="4" indent="-304800" algn="l" defTabSz="1219200" rtl="0" fontAlgn="base"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求最小值</a:t>
                      </a:r>
                    </a:p>
                  </a:txBody>
                  <a:tcPr marT="45697" marB="4569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C0D01D0-C8D8-4636-A8D9-C3361873961A}"/>
              </a:ext>
            </a:extLst>
          </p:cNvPr>
          <p:cNvSpPr/>
          <p:nvPr/>
        </p:nvSpPr>
        <p:spPr>
          <a:xfrm>
            <a:off x="5300663" y="1487488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2">
            <a:extLst>
              <a:ext uri="{FF2B5EF4-FFF2-40B4-BE49-F238E27FC236}">
                <a16:creationId xmlns:a16="http://schemas.microsoft.com/office/drawing/2014/main" id="{67494F9E-4C99-499B-BF4A-6EB86ACB5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260350"/>
            <a:ext cx="4392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数据的排序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|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升序、降序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E97678-BDC2-40BD-9155-F9F161A7CC9F}"/>
              </a:ext>
            </a:extLst>
          </p:cNvPr>
          <p:cNvSpPr/>
          <p:nvPr/>
        </p:nvSpPr>
        <p:spPr>
          <a:xfrm>
            <a:off x="5300663" y="1487488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17A33-39F3-4AD7-8CB5-DB7A44C0AF63}"/>
              </a:ext>
            </a:extLst>
          </p:cNvPr>
          <p:cNvSpPr/>
          <p:nvPr/>
        </p:nvSpPr>
        <p:spPr>
          <a:xfrm>
            <a:off x="4032250" y="5730875"/>
            <a:ext cx="1746250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主要关键字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A4DF00-4AD1-4F61-BBBC-F8C0C2B84C74}"/>
              </a:ext>
            </a:extLst>
          </p:cNvPr>
          <p:cNvSpPr/>
          <p:nvPr/>
        </p:nvSpPr>
        <p:spPr>
          <a:xfrm>
            <a:off x="6526213" y="5713413"/>
            <a:ext cx="1752600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次要关键字</a:t>
            </a:r>
          </a:p>
        </p:txBody>
      </p:sp>
      <p:sp>
        <p:nvSpPr>
          <p:cNvPr id="34822" name="文本框 4">
            <a:extLst>
              <a:ext uri="{FF2B5EF4-FFF2-40B4-BE49-F238E27FC236}">
                <a16:creationId xmlns:a16="http://schemas.microsoft.com/office/drawing/2014/main" id="{5ED07806-93E2-4504-89C7-4D5DE5B32C6D}"/>
              </a:ext>
            </a:extLst>
          </p:cNvPr>
          <p:cNvSpPr txBox="1"/>
          <p:nvPr/>
        </p:nvSpPr>
        <p:spPr>
          <a:xfrm>
            <a:off x="5051425" y="2317750"/>
            <a:ext cx="2012950" cy="3046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选中表格区域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↓</a:t>
            </a:r>
            <a:endParaRPr lang="en-US" altLang="zh-CN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排序</a:t>
            </a:r>
          </a:p>
          <a:p>
            <a:pPr algn="ctr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主：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</a:t>
            </a:r>
            <a:endParaRPr lang="zh-CN" altLang="en-US" sz="24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次：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096D8D-9612-41AE-B29C-200DD8FCCFB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8278813" y="2470150"/>
          <a:ext cx="1770062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班级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A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高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↓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低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班级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高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↓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低</a:t>
                      </a:r>
                    </a:p>
                  </a:txBody>
                  <a:tcPr marL="91456" marR="91456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348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2">
            <a:extLst>
              <a:ext uri="{FF2B5EF4-FFF2-40B4-BE49-F238E27FC236}">
                <a16:creationId xmlns:a16="http://schemas.microsoft.com/office/drawing/2014/main" id="{C36DCABD-8656-4305-A10D-FD14E895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260350"/>
            <a:ext cx="6737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数据的筛选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|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显示所需 隐藏其余</a:t>
            </a:r>
          </a:p>
        </p:txBody>
      </p:sp>
      <p:sp>
        <p:nvSpPr>
          <p:cNvPr id="31746" name="文本框 5">
            <a:extLst>
              <a:ext uri="{FF2B5EF4-FFF2-40B4-BE49-F238E27FC236}">
                <a16:creationId xmlns:a16="http://schemas.microsoft.com/office/drawing/2014/main" id="{96D271BC-C613-47AB-9CC7-4C4B4A0D0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2389188"/>
            <a:ext cx="20129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自动筛选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下拉选择</a:t>
            </a:r>
            <a:endParaRPr lang="en-US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↓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班级：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学期等级：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D34E06-A8B8-44EF-A4C6-7DAFD2C07324}"/>
              </a:ext>
            </a:extLst>
          </p:cNvPr>
          <p:cNvSpPr/>
          <p:nvPr/>
        </p:nvSpPr>
        <p:spPr>
          <a:xfrm>
            <a:off x="5300663" y="1487488"/>
            <a:ext cx="1625600" cy="4445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操作步骤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9025a8-27af-44e7-a340-5dd6be72e0f6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d13766-cf4f-4214-9166-5589a441c067}"/>
  <p:tag name="TABLE_ENDDRAG_ORIGIN_RECT" val="139*295"/>
  <p:tag name="TABLE_ENDDRAG_RECT" val="622*133*139*2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455</Words>
  <Application>Microsoft Office PowerPoint</Application>
  <PresentationFormat>宽屏</PresentationFormat>
  <Paragraphs>121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楷体_GB2312</vt:lpstr>
      <vt:lpstr>华文仿宋</vt:lpstr>
      <vt:lpstr>+mn-ea</vt:lpstr>
      <vt:lpstr>Segoe Print</vt:lpstr>
      <vt:lpstr>华文新魏</vt:lpstr>
      <vt:lpstr>Wingdings</vt:lpstr>
      <vt:lpstr>Arial Unicode MS</vt:lpstr>
      <vt:lpstr>Office 主题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Jlien</dc:creator>
  <cp:lastModifiedBy>学虹 夜雨</cp:lastModifiedBy>
  <cp:revision>206</cp:revision>
  <dcterms:created xsi:type="dcterms:W3CDTF">2013-04-01T14:59:00Z</dcterms:created>
  <dcterms:modified xsi:type="dcterms:W3CDTF">2021-09-02T00:49:59Z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5F4CC358978445BB9153FEEB4AEB5851</vt:lpwstr>
  </property>
</Properties>
</file>