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19"/>
  </p:notesMasterIdLst>
  <p:handoutMasterIdLst>
    <p:handoutMasterId r:id="rId20"/>
  </p:handoutMasterIdLst>
  <p:sldIdLst>
    <p:sldId id="256" r:id="rId2"/>
    <p:sldId id="664" r:id="rId3"/>
    <p:sldId id="258" r:id="rId4"/>
    <p:sldId id="467" r:id="rId5"/>
    <p:sldId id="644" r:id="rId6"/>
    <p:sldId id="618" r:id="rId7"/>
    <p:sldId id="645" r:id="rId8"/>
    <p:sldId id="555" r:id="rId9"/>
    <p:sldId id="468" r:id="rId10"/>
    <p:sldId id="671" r:id="rId11"/>
    <p:sldId id="674" r:id="rId12"/>
    <p:sldId id="676" r:id="rId13"/>
    <p:sldId id="673" r:id="rId14"/>
    <p:sldId id="675" r:id="rId15"/>
    <p:sldId id="678" r:id="rId16"/>
    <p:sldId id="677" r:id="rId17"/>
    <p:sldId id="34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A8D37A"/>
    <a:srgbClr val="ED6B6D"/>
    <a:srgbClr val="87C7E3"/>
    <a:srgbClr val="FF7467"/>
    <a:srgbClr val="FED16C"/>
    <a:srgbClr val="5B9BD5"/>
    <a:srgbClr val="4CC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228"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2021/4/15</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2021/4/15</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89C18AD-8AAB-497F-9B57-01ACBAB88DE3}"/>
              </a:ext>
            </a:extLst>
          </p:cNvPr>
          <p:cNvSpPr>
            <a:spLocks noGrp="1" noRot="1" noChangeAspect="1" noChangeArrowheads="1" noTextEdit="1"/>
          </p:cNvSpPr>
          <p:nvPr>
            <p:ph type="sldImg" idx="4294967295"/>
          </p:nvPr>
        </p:nvSpPr>
        <p:spPr>
          <a:ln>
            <a:miter lim="800000"/>
          </a:ln>
        </p:spPr>
      </p:sp>
      <p:sp>
        <p:nvSpPr>
          <p:cNvPr id="25602" name="备注占位符 2">
            <a:extLst>
              <a:ext uri="{FF2B5EF4-FFF2-40B4-BE49-F238E27FC236}">
                <a16:creationId xmlns:a16="http://schemas.microsoft.com/office/drawing/2014/main" id="{0D5BF485-A21D-4D49-A2C2-5D50AC9BFDCF}"/>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475DCE58-2B5A-4A34-8541-A2D0CCD7E6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8E8FA5-739A-4D52-98D3-0F3DDDE008E4}"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2021/4/15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29992;&#36229;&#22768;&#27874;&#23454;&#29616;&#27979;&#36317;&#25253;&#35686;.mp4" TargetMode="Externa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783448" y="3103021"/>
            <a:ext cx="6321412" cy="1397306"/>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31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defRPr/>
            </a:pPr>
            <a:r>
              <a:rPr lang="en-US" altLang="zh-CN"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2.6 </a:t>
            </a: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小型信息系统的组建</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1300455" y="3707046"/>
            <a:ext cx="5477015"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3@|17FFC:16777215|FBC:16777215|LFC:16777215|LBC:16777215">
            <a:extLst>
              <a:ext uri="{FF2B5EF4-FFF2-40B4-BE49-F238E27FC236}">
                <a16:creationId xmlns:a16="http://schemas.microsoft.com/office/drawing/2014/main" id="{B32AE49F-7674-49B5-956E-A0F5F02A0A69}"/>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Arduino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开源硬件</a:t>
            </a:r>
          </a:p>
        </p:txBody>
      </p:sp>
      <p:sp>
        <p:nvSpPr>
          <p:cNvPr id="39938" name="Rectangle 171">
            <a:extLst>
              <a:ext uri="{FF2B5EF4-FFF2-40B4-BE49-F238E27FC236}">
                <a16:creationId xmlns:a16="http://schemas.microsoft.com/office/drawing/2014/main" id="{0914C426-C5B0-4DEA-8201-74E14FB7CE24}"/>
              </a:ext>
            </a:extLst>
          </p:cNvPr>
          <p:cNvSpPr/>
          <p:nvPr/>
        </p:nvSpPr>
        <p:spPr>
          <a:xfrm>
            <a:off x="1547446" y="1611313"/>
            <a:ext cx="9097107" cy="3385157"/>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90000"/>
              </a:lnSpc>
            </a:pPr>
            <a:r>
              <a:rPr lang="en-US" altLang="zh-CN" sz="2400" noProof="1">
                <a:latin typeface="楷体_GB2312" panose="02010609030101010101" pitchFamily="49" charset="-122"/>
                <a:ea typeface="楷体_GB2312" panose="02010609030101010101" pitchFamily="49" charset="-122"/>
              </a:rPr>
              <a:t>    </a:t>
            </a:r>
            <a:r>
              <a:rPr lang="en-US" altLang="zh-CN" sz="2400" noProof="1">
                <a:solidFill>
                  <a:srgbClr val="FF0000"/>
                </a:solidFill>
                <a:latin typeface="楷体_GB2312" panose="02010609030101010101" pitchFamily="49" charset="-122"/>
                <a:ea typeface="楷体_GB2312" panose="02010609030101010101" pitchFamily="49" charset="-122"/>
              </a:rPr>
              <a:t>P67:  </a:t>
            </a:r>
            <a:r>
              <a:rPr lang="zh-CN" altLang="zh-CN" sz="2400" noProof="1">
                <a:solidFill>
                  <a:srgbClr val="FF0000"/>
                </a:solidFill>
                <a:latin typeface="楷体_GB2312" panose="02010609030101010101" pitchFamily="49" charset="-122"/>
                <a:ea typeface="楷体_GB2312" panose="02010609030101010101" pitchFamily="49" charset="-122"/>
              </a:rPr>
              <a:t>Arduino包含硬件和软件。</a:t>
            </a:r>
            <a:endParaRPr lang="zh-CN" altLang="zh-CN" sz="2400" noProof="1">
              <a:latin typeface="楷体_GB2312" panose="02010609030101010101" pitchFamily="49" charset="-122"/>
              <a:ea typeface="楷体_GB2312" panose="02010609030101010101" pitchFamily="49" charset="-122"/>
            </a:endParaRPr>
          </a:p>
          <a:p>
            <a:pPr marL="414655" indent="-342900">
              <a:lnSpc>
                <a:spcPct val="190000"/>
              </a:lnSpc>
              <a:buFont typeface="Wingdings" panose="05000000000000000000" charset="0"/>
              <a:buChar char="Ø"/>
            </a:pPr>
            <a:r>
              <a:rPr lang="zh-CN" altLang="zh-CN" sz="2400" noProof="1">
                <a:latin typeface="楷体_GB2312" panose="02010609030101010101" pitchFamily="49" charset="-122"/>
                <a:ea typeface="楷体_GB2312" panose="02010609030101010101" pitchFamily="49" charset="-122"/>
              </a:rPr>
              <a:t>硬件部分是可以用来做电路连接的Arduino</a:t>
            </a:r>
            <a:r>
              <a:rPr lang="zh-CN" altLang="zh-CN" sz="2400" noProof="1">
                <a:solidFill>
                  <a:srgbClr val="FF0000"/>
                </a:solidFill>
                <a:latin typeface="楷体_GB2312" panose="02010609030101010101" pitchFamily="49" charset="-122"/>
                <a:ea typeface="楷体_GB2312" panose="02010609030101010101" pitchFamily="49" charset="-122"/>
              </a:rPr>
              <a:t>电路板</a:t>
            </a:r>
            <a:r>
              <a:rPr lang="zh-CN" altLang="zh-CN" sz="2400" noProof="1">
                <a:latin typeface="楷体_GB2312" panose="02010609030101010101" pitchFamily="49" charset="-122"/>
                <a:ea typeface="楷体_GB2312" panose="02010609030101010101" pitchFamily="49" charset="-122"/>
              </a:rPr>
              <a:t>；</a:t>
            </a:r>
          </a:p>
          <a:p>
            <a:pPr marL="414655" indent="-342900">
              <a:lnSpc>
                <a:spcPct val="190000"/>
              </a:lnSpc>
              <a:buFont typeface="Wingdings" panose="05000000000000000000" charset="0"/>
              <a:buChar char="Ø"/>
            </a:pPr>
            <a:r>
              <a:rPr lang="zh-CN" altLang="zh-CN" sz="2400" noProof="1">
                <a:latin typeface="楷体_GB2312" panose="02010609030101010101" pitchFamily="49" charset="-122"/>
                <a:ea typeface="楷体_GB2312" panose="02010609030101010101" pitchFamily="49" charset="-122"/>
              </a:rPr>
              <a:t>软件部分则是</a:t>
            </a:r>
            <a:r>
              <a:rPr lang="zh-CN" altLang="zh-CN" sz="2400" noProof="1">
                <a:solidFill>
                  <a:srgbClr val="FF0000"/>
                </a:solidFill>
                <a:latin typeface="楷体_GB2312" panose="02010609030101010101" pitchFamily="49" charset="-122"/>
                <a:ea typeface="楷体_GB2312" panose="02010609030101010101" pitchFamily="49" charset="-122"/>
              </a:rPr>
              <a:t>ArduinoIDE</a:t>
            </a:r>
            <a:r>
              <a:rPr lang="zh-CN" altLang="zh-CN" sz="2400" noProof="1">
                <a:latin typeface="楷体_GB2312" panose="02010609030101010101" pitchFamily="49" charset="-122"/>
                <a:ea typeface="楷体_GB2312" panose="02010609030101010101" pitchFamily="49" charset="-122"/>
              </a:rPr>
              <a:t>，即计算机中的程序开发环境。只要在IDE中编写程序代码，将程序上传到Arduino电路板后，程序便会告诉Arduino电路板在一定条件下要有什么反馈。</a:t>
            </a:r>
          </a:p>
        </p:txBody>
      </p:sp>
      <p:sp>
        <p:nvSpPr>
          <p:cNvPr id="2" name="圆角矩形标注 1">
            <a:extLst>
              <a:ext uri="{FF2B5EF4-FFF2-40B4-BE49-F238E27FC236}">
                <a16:creationId xmlns:a16="http://schemas.microsoft.com/office/drawing/2014/main" id="{0CC78FFF-FFC2-4AEB-989A-A752420FF4EC}"/>
              </a:ext>
            </a:extLst>
          </p:cNvPr>
          <p:cNvSpPr/>
          <p:nvPr/>
        </p:nvSpPr>
        <p:spPr>
          <a:xfrm>
            <a:off x="4741864" y="1822450"/>
            <a:ext cx="3182937" cy="128428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noProof="1">
                <a:latin typeface="楷体_GB2312" panose="02010609030101010101" pitchFamily="49" charset="-122"/>
                <a:ea typeface="楷体_GB2312" panose="02010609030101010101" pitchFamily="49" charset="-122"/>
              </a:rPr>
              <a:t>补充：</a:t>
            </a:r>
            <a:r>
              <a:rPr lang="en-US" altLang="zh-CN" noProof="1">
                <a:latin typeface="楷体_GB2312" panose="02010609030101010101" pitchFamily="49" charset="-122"/>
                <a:ea typeface="楷体_GB2312" panose="02010609030101010101" pitchFamily="49" charset="-122"/>
              </a:rPr>
              <a:t>c++  python  </a:t>
            </a:r>
          </a:p>
          <a:p>
            <a:pPr algn="ctr"/>
            <a:r>
              <a:rPr lang="zh-CN" altLang="en-US" noProof="1">
                <a:latin typeface="楷体_GB2312" panose="02010609030101010101" pitchFamily="49" charset="-122"/>
                <a:ea typeface="楷体_GB2312" panose="02010609030101010101" pitchFamily="49" charset="-122"/>
              </a:rPr>
              <a:t>图形化编程</a:t>
            </a:r>
          </a:p>
          <a:p>
            <a:pPr algn="ctr"/>
            <a:r>
              <a:rPr lang="zh-CN" altLang="en-US" noProof="1">
                <a:latin typeface="楷体_GB2312" panose="02010609030101010101" pitchFamily="49" charset="-122"/>
                <a:ea typeface="楷体_GB2312" panose="02010609030101010101" pitchFamily="49" charset="-122"/>
              </a:rPr>
              <a:t>（Mixly、</a:t>
            </a:r>
            <a:r>
              <a:rPr lang="en-US" altLang="zh-CN" noProof="1">
                <a:latin typeface="楷体_GB2312" panose="02010609030101010101" pitchFamily="49" charset="-122"/>
                <a:ea typeface="楷体_GB2312" panose="02010609030101010101" pitchFamily="49" charset="-122"/>
              </a:rPr>
              <a:t>scratch···</a:t>
            </a:r>
            <a:r>
              <a:rPr lang="zh-CN" altLang="en-US" noProof="1">
                <a:latin typeface="楷体_GB2312" panose="02010609030101010101" pitchFamily="49" charset="-122"/>
                <a:ea typeface="楷体_GB2312" panose="02010609030101010101" pitchFamily="49" charset="-122"/>
              </a:rPr>
              <a:t>）</a:t>
            </a:r>
          </a:p>
        </p:txBody>
      </p:sp>
      <p:pic>
        <p:nvPicPr>
          <p:cNvPr id="3" name="图片 2" descr="uno主板">
            <a:extLst>
              <a:ext uri="{FF2B5EF4-FFF2-40B4-BE49-F238E27FC236}">
                <a16:creationId xmlns:a16="http://schemas.microsoft.com/office/drawing/2014/main" id="{4116780D-DDCC-42B0-9C40-74CDA0A07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07" y="982541"/>
            <a:ext cx="10902461"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3@|17FFC:16777215|FBC:16777215|LFC:16777215|LBC:16777215">
            <a:extLst>
              <a:ext uri="{FF2B5EF4-FFF2-40B4-BE49-F238E27FC236}">
                <a16:creationId xmlns:a16="http://schemas.microsoft.com/office/drawing/2014/main" id="{6112DDC1-0187-4813-9B54-500F2D3FF4DA}"/>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Arduino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开源硬件</a:t>
            </a:r>
          </a:p>
        </p:txBody>
      </p:sp>
      <p:pic>
        <p:nvPicPr>
          <p:cNvPr id="33794" name="图片 1" descr="开源硬件">
            <a:extLst>
              <a:ext uri="{FF2B5EF4-FFF2-40B4-BE49-F238E27FC236}">
                <a16:creationId xmlns:a16="http://schemas.microsoft.com/office/drawing/2014/main" id="{7683B738-EB9E-44E1-8BDE-8FECFFD23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09651"/>
            <a:ext cx="9144000" cy="514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chemeClr val="accent4">
            <a:lumMod val="75000"/>
          </a:schemeClr>
        </a:solidFill>
        <a:effectLst/>
      </p:bgPr>
    </p:bg>
    <p:spTree>
      <p:nvGrpSpPr>
        <p:cNvPr id="1" name=""/>
        <p:cNvGrpSpPr/>
        <p:nvPr/>
      </p:nvGrpSpPr>
      <p:grpSpPr>
        <a:xfrm>
          <a:off x="0" y="0"/>
          <a:ext cx="0" cy="0"/>
          <a:chOff x="0" y="0"/>
          <a:chExt cx="0" cy="0"/>
        </a:xfrm>
      </p:grpSpPr>
      <p:pic>
        <p:nvPicPr>
          <p:cNvPr id="34818" name="图片 4">
            <a:extLst>
              <a:ext uri="{FF2B5EF4-FFF2-40B4-BE49-F238E27FC236}">
                <a16:creationId xmlns:a16="http://schemas.microsoft.com/office/drawing/2014/main" id="{6D6DB4C8-C5EB-4662-B9E0-808B49EC5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501900"/>
            <a:ext cx="4884738"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文本框 5">
            <a:extLst>
              <a:ext uri="{FF2B5EF4-FFF2-40B4-BE49-F238E27FC236}">
                <a16:creationId xmlns:a16="http://schemas.microsoft.com/office/drawing/2014/main" id="{60D020E5-7B60-4A21-B763-775B8C1720DC}"/>
              </a:ext>
            </a:extLst>
          </p:cNvPr>
          <p:cNvSpPr txBox="1"/>
          <p:nvPr/>
        </p:nvSpPr>
        <p:spPr>
          <a:xfrm>
            <a:off x="6530976" y="2774950"/>
            <a:ext cx="3032125" cy="852488"/>
          </a:xfrm>
          <a:prstGeom prst="rect">
            <a:avLst/>
          </a:prstGeom>
          <a:noFill/>
          <a:ln w="9525">
            <a:noFill/>
          </a:ln>
        </p:spPr>
        <p:txBody>
          <a:bodyPr>
            <a:spAutoFit/>
          </a:bodyPr>
          <a:lstStyle/>
          <a:p>
            <a:pPr algn="r">
              <a:defRPr/>
            </a:pPr>
            <a:r>
              <a:rPr lang="zh-CN" altLang="en-US" sz="4950" b="1" noProof="1">
                <a:solidFill>
                  <a:schemeClr val="bg1"/>
                </a:solidFill>
                <a:latin typeface="楷体_GB2312" panose="02010609030101010101" pitchFamily="49" charset="-122"/>
                <a:ea typeface="楷体_GB2312" panose="02010609030101010101" pitchFamily="49" charset="-122"/>
              </a:rPr>
              <a:t>实验</a:t>
            </a:r>
          </a:p>
        </p:txBody>
      </p:sp>
      <p:sp>
        <p:nvSpPr>
          <p:cNvPr id="34820" name="文本框 6">
            <a:extLst>
              <a:ext uri="{FF2B5EF4-FFF2-40B4-BE49-F238E27FC236}">
                <a16:creationId xmlns:a16="http://schemas.microsoft.com/office/drawing/2014/main" id="{705579D1-5D7C-419D-BF27-0C37DED8189F}"/>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ADVANTAGE</a:t>
            </a:r>
          </a:p>
        </p:txBody>
      </p:sp>
      <p:sp>
        <p:nvSpPr>
          <p:cNvPr id="8" name="矩形 7">
            <a:extLst>
              <a:ext uri="{FF2B5EF4-FFF2-40B4-BE49-F238E27FC236}">
                <a16:creationId xmlns:a16="http://schemas.microsoft.com/office/drawing/2014/main" id="{4562662F-3A76-499A-A4C6-84BBB2BB570D}"/>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BC771649-9DF7-4AAC-8893-6C764A5A9ED7}"/>
              </a:ext>
            </a:extLst>
          </p:cNvPr>
          <p:cNvSpPr/>
          <p:nvPr/>
        </p:nvSpPr>
        <p:spPr>
          <a:xfrm>
            <a:off x="7259638" y="3771901"/>
            <a:ext cx="24939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3@|17FFC:16777215|FBC:16777215|LFC:16777215|LBC:16777215">
            <a:extLst>
              <a:ext uri="{FF2B5EF4-FFF2-40B4-BE49-F238E27FC236}">
                <a16:creationId xmlns:a16="http://schemas.microsoft.com/office/drawing/2014/main" id="{0A33B72E-A6F7-4A34-86B0-288F1BC4ADCD}"/>
              </a:ext>
            </a:extLst>
          </p:cNvPr>
          <p:cNvSpPr txBox="1">
            <a:spLocks noChangeArrowheads="1"/>
          </p:cNvSpPr>
          <p:nvPr/>
        </p:nvSpPr>
        <p:spPr bwMode="auto">
          <a:xfrm>
            <a:off x="2120901" y="303213"/>
            <a:ext cx="79486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实验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①</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用红外线遥控器控制风扇开关</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P65</a:t>
            </a:r>
          </a:p>
        </p:txBody>
      </p:sp>
      <p:sp>
        <p:nvSpPr>
          <p:cNvPr id="35842" name="Rectangle 171">
            <a:extLst>
              <a:ext uri="{FF2B5EF4-FFF2-40B4-BE49-F238E27FC236}">
                <a16:creationId xmlns:a16="http://schemas.microsoft.com/office/drawing/2014/main" id="{79754460-E9D0-498C-B4E4-2925C44FEB8A}"/>
              </a:ext>
            </a:extLst>
          </p:cNvPr>
          <p:cNvSpPr>
            <a:spLocks noChangeArrowheads="1"/>
          </p:cNvSpPr>
          <p:nvPr/>
        </p:nvSpPr>
        <p:spPr bwMode="auto">
          <a:xfrm>
            <a:off x="1348155" y="1151396"/>
            <a:ext cx="9460522" cy="1021433"/>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通过传感信号控制电路，完成对风扇的控制，探究红外线传感器、开关三极管、马达、风扇叶等在系统中的功能。</a:t>
            </a:r>
          </a:p>
        </p:txBody>
      </p:sp>
      <p:sp>
        <p:nvSpPr>
          <p:cNvPr id="4" name="Rectangle 171">
            <a:extLst>
              <a:ext uri="{FF2B5EF4-FFF2-40B4-BE49-F238E27FC236}">
                <a16:creationId xmlns:a16="http://schemas.microsoft.com/office/drawing/2014/main" id="{C9432DBE-00F5-4BF0-B5EA-FB9F35F20048}"/>
              </a:ext>
            </a:extLst>
          </p:cNvPr>
          <p:cNvSpPr/>
          <p:nvPr/>
        </p:nvSpPr>
        <p:spPr>
          <a:xfrm>
            <a:off x="1348155" y="2590801"/>
            <a:ext cx="9460522" cy="3878263"/>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50000"/>
              </a:lnSpc>
            </a:pPr>
            <a:r>
              <a:rPr lang="en-US" altLang="zh-CN" sz="2400" noProof="1">
                <a:latin typeface="楷体_GB2312" panose="02010609030101010101" pitchFamily="49" charset="-122"/>
                <a:ea typeface="楷体_GB2312" panose="02010609030101010101" pitchFamily="49" charset="-122"/>
              </a:rPr>
              <a:t>1. </a:t>
            </a:r>
            <a:r>
              <a:rPr lang="zh-CN" altLang="zh-CN" sz="2400" b="1" noProof="1">
                <a:solidFill>
                  <a:srgbClr val="FF0000"/>
                </a:solidFill>
                <a:latin typeface="楷体_GB2312" panose="02010609030101010101" pitchFamily="49" charset="-122"/>
                <a:ea typeface="楷体_GB2312" panose="02010609030101010101" pitchFamily="49" charset="-122"/>
              </a:rPr>
              <a:t>红外线遥控器</a:t>
            </a:r>
            <a:endParaRPr lang="zh-CN" altLang="zh-CN" sz="2400" noProof="1">
              <a:latin typeface="楷体_GB2312" panose="02010609030101010101" pitchFamily="49" charset="-122"/>
              <a:ea typeface="楷体_GB2312" panose="02010609030101010101" pitchFamily="49" charset="-122"/>
            </a:endParaRPr>
          </a:p>
          <a:p>
            <a:pPr marL="71755">
              <a:lnSpc>
                <a:spcPct val="150000"/>
              </a:lnSpc>
            </a:pPr>
            <a:r>
              <a:rPr lang="zh-CN" altLang="en-US" sz="2400" noProof="1">
                <a:latin typeface="楷体_GB2312" panose="02010609030101010101" pitchFamily="49" charset="-122"/>
                <a:ea typeface="楷体_GB2312" panose="02010609030101010101" pitchFamily="49" charset="-122"/>
              </a:rPr>
              <a:t>红外线遥控器由</a:t>
            </a:r>
            <a:r>
              <a:rPr lang="zh-CN" altLang="en-US" sz="2400" b="1" noProof="1">
                <a:solidFill>
                  <a:srgbClr val="FF7467"/>
                </a:solidFill>
                <a:latin typeface="楷体_GB2312" panose="02010609030101010101" pitchFamily="49" charset="-122"/>
                <a:ea typeface="楷体_GB2312" panose="02010609030101010101" pitchFamily="49" charset="-122"/>
              </a:rPr>
              <a:t>红外线发射管</a:t>
            </a:r>
            <a:r>
              <a:rPr lang="zh-CN" altLang="en-US" sz="2400" noProof="1">
                <a:latin typeface="楷体_GB2312" panose="02010609030101010101" pitchFamily="49" charset="-122"/>
                <a:ea typeface="楷体_GB2312" panose="02010609030101010101" pitchFamily="49" charset="-122"/>
              </a:rPr>
              <a:t>和</a:t>
            </a:r>
            <a:r>
              <a:rPr lang="zh-CN" altLang="en-US" sz="2400" b="1" noProof="1">
                <a:solidFill>
                  <a:srgbClr val="FF7467"/>
                </a:solidFill>
                <a:latin typeface="楷体_GB2312" panose="02010609030101010101" pitchFamily="49" charset="-122"/>
                <a:ea typeface="楷体_GB2312" panose="02010609030101010101" pitchFamily="49" charset="-122"/>
              </a:rPr>
              <a:t>接收管</a:t>
            </a:r>
            <a:r>
              <a:rPr lang="zh-CN" altLang="en-US" sz="2400" noProof="1">
                <a:latin typeface="楷体_GB2312" panose="02010609030101010101" pitchFamily="49" charset="-122"/>
                <a:ea typeface="楷体_GB2312" panose="02010609030101010101" pitchFamily="49" charset="-122"/>
              </a:rPr>
              <a:t>组成。</a:t>
            </a:r>
          </a:p>
          <a:p>
            <a:pPr marL="71755">
              <a:lnSpc>
                <a:spcPct val="150000"/>
              </a:lnSpc>
            </a:pPr>
            <a:r>
              <a:rPr lang="zh-CN" altLang="en-US" sz="2400" noProof="1">
                <a:latin typeface="楷体_GB2312" panose="02010609030101010101" pitchFamily="49" charset="-122"/>
                <a:ea typeface="楷体_GB2312" panose="02010609030101010101" pitchFamily="49" charset="-122"/>
              </a:rPr>
              <a:t>当红外线发射管对准接收管时，</a:t>
            </a:r>
            <a:r>
              <a:rPr lang="zh-CN" altLang="en-US" sz="2400" noProof="1">
                <a:solidFill>
                  <a:schemeClr val="accent6"/>
                </a:solidFill>
                <a:latin typeface="楷体_GB2312" panose="02010609030101010101" pitchFamily="49" charset="-122"/>
                <a:ea typeface="楷体_GB2312" panose="02010609030101010101" pitchFamily="49" charset="-122"/>
              </a:rPr>
              <a:t>接收管可将接收到的红外线信号转换成电信号</a:t>
            </a:r>
            <a:r>
              <a:rPr lang="zh-CN" altLang="en-US" sz="2400" noProof="1">
                <a:latin typeface="楷体_GB2312" panose="02010609030101010101" pitchFamily="49" charset="-122"/>
                <a:ea typeface="楷体_GB2312" panose="02010609030101010101" pitchFamily="49" charset="-122"/>
              </a:rPr>
              <a:t>。</a:t>
            </a:r>
          </a:p>
          <a:p>
            <a:pPr marL="71755">
              <a:lnSpc>
                <a:spcPct val="150000"/>
              </a:lnSpc>
            </a:pPr>
            <a:r>
              <a:rPr lang="en-US" altLang="zh-CN" sz="2400" noProof="1">
                <a:latin typeface="楷体_GB2312" panose="02010609030101010101" pitchFamily="49" charset="-122"/>
                <a:ea typeface="楷体_GB2312" panose="02010609030101010101" pitchFamily="49" charset="-122"/>
              </a:rPr>
              <a:t>(1) </a:t>
            </a:r>
            <a:r>
              <a:rPr lang="zh-CN" altLang="en-US" sz="2400" noProof="1">
                <a:latin typeface="楷体_GB2312" panose="02010609030101010101" pitchFamily="49" charset="-122"/>
                <a:ea typeface="楷体_GB2312" panose="02010609030101010101" pitchFamily="49" charset="-122"/>
              </a:rPr>
              <a:t>红外线发射管</a:t>
            </a:r>
          </a:p>
          <a:p>
            <a:pPr marL="71755">
              <a:lnSpc>
                <a:spcPct val="150000"/>
              </a:lnSpc>
            </a:pPr>
            <a:r>
              <a:rPr lang="zh-CN" altLang="en-US" sz="2400" noProof="1">
                <a:latin typeface="楷体_GB2312" panose="02010609030101010101" pitchFamily="49" charset="-122"/>
                <a:ea typeface="楷体_GB2312" panose="02010609030101010101" pitchFamily="49" charset="-122"/>
              </a:rPr>
              <a:t>【一种遥控设备，具有遥控功能。在一定范围内向外发射光线，从而达到控制信号的作用】</a:t>
            </a:r>
          </a:p>
        </p:txBody>
      </p:sp>
      <p:pic>
        <p:nvPicPr>
          <p:cNvPr id="5" name="图片 4" descr="红外线发射管">
            <a:extLst>
              <a:ext uri="{FF2B5EF4-FFF2-40B4-BE49-F238E27FC236}">
                <a16:creationId xmlns:a16="http://schemas.microsoft.com/office/drawing/2014/main" id="{B3D37A6E-EBD4-4EBC-B898-CCA85936D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975" y="4146550"/>
            <a:ext cx="203993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1">
            <a:extLst>
              <a:ext uri="{FF2B5EF4-FFF2-40B4-BE49-F238E27FC236}">
                <a16:creationId xmlns:a16="http://schemas.microsoft.com/office/drawing/2014/main" id="{EDE8287D-AA39-409F-9308-8F231232EB19}"/>
              </a:ext>
            </a:extLst>
          </p:cNvPr>
          <p:cNvSpPr/>
          <p:nvPr/>
        </p:nvSpPr>
        <p:spPr>
          <a:xfrm>
            <a:off x="1195755" y="1004889"/>
            <a:ext cx="9589476" cy="5329237"/>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70000"/>
              </a:lnSpc>
            </a:pPr>
            <a:r>
              <a:rPr lang="en-US" altLang="zh-CN" sz="2400" noProof="1">
                <a:latin typeface="楷体_GB2312" panose="02010609030101010101" pitchFamily="49" charset="-122"/>
                <a:ea typeface="楷体_GB2312" panose="02010609030101010101" pitchFamily="49" charset="-122"/>
              </a:rPr>
              <a:t>1.</a:t>
            </a:r>
            <a:r>
              <a:rPr lang="en-US" altLang="zh-CN" sz="2400" b="1" noProof="1">
                <a:latin typeface="楷体_GB2312" panose="02010609030101010101" pitchFamily="49" charset="-122"/>
                <a:ea typeface="楷体_GB2312" panose="02010609030101010101" pitchFamily="49" charset="-122"/>
              </a:rPr>
              <a:t> </a:t>
            </a:r>
            <a:r>
              <a:rPr lang="zh-CN" altLang="zh-CN" sz="2400" b="1" noProof="1">
                <a:solidFill>
                  <a:srgbClr val="FF0000"/>
                </a:solidFill>
                <a:latin typeface="楷体_GB2312" panose="02010609030101010101" pitchFamily="49" charset="-122"/>
                <a:ea typeface="楷体_GB2312" panose="02010609030101010101" pitchFamily="49" charset="-122"/>
              </a:rPr>
              <a:t>红外线遥控器</a:t>
            </a:r>
            <a:endParaRPr lang="zh-CN" altLang="zh-CN" sz="2400" noProof="1">
              <a:latin typeface="楷体_GB2312" panose="02010609030101010101" pitchFamily="49" charset="-122"/>
              <a:ea typeface="楷体_GB2312" panose="02010609030101010101" pitchFamily="49" charset="-122"/>
            </a:endParaRPr>
          </a:p>
          <a:p>
            <a:pPr marL="71755">
              <a:lnSpc>
                <a:spcPct val="170000"/>
              </a:lnSpc>
              <a:spcBef>
                <a:spcPts val="1200"/>
              </a:spcBef>
            </a:pPr>
            <a:r>
              <a:rPr lang="en-US" altLang="zh-CN" sz="2400" noProof="1">
                <a:latin typeface="楷体_GB2312" panose="02010609030101010101" pitchFamily="49" charset="-122"/>
                <a:ea typeface="楷体_GB2312" panose="02010609030101010101" pitchFamily="49" charset="-122"/>
              </a:rPr>
              <a:t>(1) </a:t>
            </a:r>
            <a:r>
              <a:rPr lang="zh-CN" altLang="en-US" sz="2400" b="1" noProof="1">
                <a:solidFill>
                  <a:srgbClr val="FF0000"/>
                </a:solidFill>
                <a:latin typeface="楷体_GB2312" panose="02010609030101010101" pitchFamily="49" charset="-122"/>
                <a:ea typeface="楷体_GB2312" panose="02010609030101010101" pitchFamily="49" charset="-122"/>
              </a:rPr>
              <a:t>红外线发射管</a:t>
            </a:r>
            <a:endParaRPr lang="zh-CN" altLang="en-US" sz="2400" noProof="1">
              <a:latin typeface="楷体_GB2312" panose="02010609030101010101" pitchFamily="49" charset="-122"/>
              <a:ea typeface="楷体_GB2312" panose="02010609030101010101" pitchFamily="49" charset="-122"/>
            </a:endParaRPr>
          </a:p>
          <a:p>
            <a:pPr marL="71755">
              <a:lnSpc>
                <a:spcPct val="170000"/>
              </a:lnSpc>
            </a:pPr>
            <a:r>
              <a:rPr lang="zh-CN" altLang="en-US" sz="2400" noProof="1">
                <a:latin typeface="楷体_GB2312" panose="02010609030101010101" pitchFamily="49" charset="-122"/>
                <a:ea typeface="楷体_GB2312" panose="02010609030101010101" pitchFamily="49" charset="-122"/>
              </a:rPr>
              <a:t>【一种遥控设备，具有遥控功能。</a:t>
            </a:r>
            <a:r>
              <a:rPr lang="zh-CN" altLang="en-US" sz="2400" noProof="1">
                <a:latin typeface="楷体_GB2312" panose="02010609030101010101" pitchFamily="49" charset="-122"/>
                <a:ea typeface="楷体_GB2312" panose="02010609030101010101" pitchFamily="49" charset="-122"/>
                <a:sym typeface="+mn-ea"/>
              </a:rPr>
              <a:t>】</a:t>
            </a:r>
          </a:p>
          <a:p>
            <a:pPr marL="71755">
              <a:lnSpc>
                <a:spcPct val="170000"/>
              </a:lnSpc>
            </a:pPr>
            <a:r>
              <a:rPr lang="zh-CN" altLang="en-US" sz="2400" noProof="1">
                <a:latin typeface="楷体_GB2312" panose="02010609030101010101" pitchFamily="49" charset="-122"/>
                <a:ea typeface="楷体_GB2312" panose="02010609030101010101" pitchFamily="49" charset="-122"/>
              </a:rPr>
              <a:t>在一定范围内向外发射光线，从而达到控制信号的作用</a:t>
            </a:r>
          </a:p>
          <a:p>
            <a:pPr marL="71755">
              <a:lnSpc>
                <a:spcPct val="170000"/>
              </a:lnSpc>
              <a:spcBef>
                <a:spcPts val="1200"/>
              </a:spcBef>
            </a:pPr>
            <a:r>
              <a:rPr lang="en-US" altLang="zh-CN" sz="2400" noProof="1">
                <a:latin typeface="楷体_GB2312" panose="02010609030101010101" pitchFamily="49" charset="-122"/>
                <a:ea typeface="楷体_GB2312" panose="02010609030101010101" pitchFamily="49" charset="-122"/>
              </a:rPr>
              <a:t>(2) </a:t>
            </a:r>
            <a:r>
              <a:rPr lang="zh-CN" altLang="en-US" sz="2400" b="1" noProof="1">
                <a:solidFill>
                  <a:srgbClr val="FF0000"/>
                </a:solidFill>
                <a:latin typeface="楷体_GB2312" panose="02010609030101010101" pitchFamily="49" charset="-122"/>
                <a:ea typeface="楷体_GB2312" panose="02010609030101010101" pitchFamily="49" charset="-122"/>
              </a:rPr>
              <a:t>红外线接收管</a:t>
            </a:r>
            <a:endParaRPr lang="zh-CN" altLang="en-US" sz="2400" noProof="1">
              <a:latin typeface="楷体_GB2312" panose="02010609030101010101" pitchFamily="49" charset="-122"/>
              <a:ea typeface="楷体_GB2312" panose="02010609030101010101" pitchFamily="49" charset="-122"/>
            </a:endParaRPr>
          </a:p>
          <a:p>
            <a:pPr marL="71755">
              <a:lnSpc>
                <a:spcPct val="170000"/>
              </a:lnSpc>
            </a:pPr>
            <a:r>
              <a:rPr lang="zh-CN" altLang="en-US" sz="2400" noProof="1">
                <a:latin typeface="楷体_GB2312" panose="02010609030101010101" pitchFamily="49" charset="-122"/>
                <a:ea typeface="楷体_GB2312" panose="02010609030101010101" pitchFamily="49" charset="-122"/>
              </a:rPr>
              <a:t>【</a:t>
            </a:r>
            <a:r>
              <a:rPr lang="zh-CN" altLang="en-US" sz="2400" u="wavyHeavy" noProof="1">
                <a:uFill>
                  <a:solidFill>
                    <a:srgbClr val="FF0000"/>
                  </a:solidFill>
                </a:uFill>
                <a:latin typeface="楷体_GB2312" panose="02010609030101010101" pitchFamily="49" charset="-122"/>
                <a:ea typeface="楷体_GB2312" panose="02010609030101010101" pitchFamily="49" charset="-122"/>
              </a:rPr>
              <a:t>将红外线光信号变成电信号的半导体器件</a:t>
            </a:r>
            <a:r>
              <a:rPr lang="zh-CN" altLang="en-US" sz="2400" noProof="1">
                <a:latin typeface="楷体_GB2312" panose="02010609030101010101" pitchFamily="49" charset="-122"/>
                <a:ea typeface="楷体_GB2312" panose="02010609030101010101" pitchFamily="49" charset="-122"/>
              </a:rPr>
              <a:t>】</a:t>
            </a:r>
          </a:p>
          <a:p>
            <a:pPr marL="71755">
              <a:lnSpc>
                <a:spcPct val="170000"/>
              </a:lnSpc>
            </a:pPr>
            <a:r>
              <a:rPr lang="zh-CN" altLang="en-US" sz="2400" noProof="1">
                <a:latin typeface="楷体_GB2312" panose="02010609030101010101" pitchFamily="49" charset="-122"/>
                <a:ea typeface="楷体_GB2312" panose="02010609030101010101" pitchFamily="49" charset="-122"/>
              </a:rPr>
              <a:t>没有接收红外线时电阻无限大，接收红外线时电阻无限小，从而能够导通电路。</a:t>
            </a:r>
          </a:p>
        </p:txBody>
      </p:sp>
      <p:pic>
        <p:nvPicPr>
          <p:cNvPr id="36866" name="图片 4" descr="红外线发射管">
            <a:extLst>
              <a:ext uri="{FF2B5EF4-FFF2-40B4-BE49-F238E27FC236}">
                <a16:creationId xmlns:a16="http://schemas.microsoft.com/office/drawing/2014/main" id="{494148C2-8271-48CC-9D09-1B72EDFB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630"/>
          <a:stretch>
            <a:fillRect/>
          </a:stretch>
        </p:blipFill>
        <p:spPr bwMode="auto">
          <a:xfrm>
            <a:off x="8364539" y="1647826"/>
            <a:ext cx="208438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Box 13@|17FFC:16777215|FBC:16777215|LFC:16777215|LBC:16777215">
            <a:extLst>
              <a:ext uri="{FF2B5EF4-FFF2-40B4-BE49-F238E27FC236}">
                <a16:creationId xmlns:a16="http://schemas.microsoft.com/office/drawing/2014/main" id="{177FC4FF-0EAE-4C01-8509-64057FE6964B}"/>
              </a:ext>
            </a:extLst>
          </p:cNvPr>
          <p:cNvSpPr txBox="1">
            <a:spLocks noChangeArrowheads="1"/>
          </p:cNvSpPr>
          <p:nvPr/>
        </p:nvSpPr>
        <p:spPr bwMode="auto">
          <a:xfrm>
            <a:off x="2120901" y="303213"/>
            <a:ext cx="79486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实验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①</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用红外线遥控器控制风扇开关</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P65</a:t>
            </a:r>
          </a:p>
        </p:txBody>
      </p:sp>
      <p:pic>
        <p:nvPicPr>
          <p:cNvPr id="6" name="图片 5" descr="红外线j接收管">
            <a:extLst>
              <a:ext uri="{FF2B5EF4-FFF2-40B4-BE49-F238E27FC236}">
                <a16:creationId xmlns:a16="http://schemas.microsoft.com/office/drawing/2014/main" id="{5C2B578C-24A0-4B6B-B9A1-6014F1D15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68" t="31721" b="10022"/>
          <a:stretch>
            <a:fillRect/>
          </a:stretch>
        </p:blipFill>
        <p:spPr bwMode="auto">
          <a:xfrm flipH="1">
            <a:off x="8372475" y="3709988"/>
            <a:ext cx="20764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par>
                          <p:cTn id="11" fill="hold" nodeType="afterGroup">
                            <p:stCondLst>
                              <p:cond delay="1"/>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71">
            <a:extLst>
              <a:ext uri="{FF2B5EF4-FFF2-40B4-BE49-F238E27FC236}">
                <a16:creationId xmlns:a16="http://schemas.microsoft.com/office/drawing/2014/main" id="{2D8E739C-C7DB-4460-9A64-40332949C229}"/>
              </a:ext>
            </a:extLst>
          </p:cNvPr>
          <p:cNvSpPr>
            <a:spLocks noChangeArrowheads="1"/>
          </p:cNvSpPr>
          <p:nvPr/>
        </p:nvSpPr>
        <p:spPr bwMode="auto">
          <a:xfrm>
            <a:off x="1242646" y="1004889"/>
            <a:ext cx="9730153" cy="137229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2.</a:t>
            </a:r>
            <a:r>
              <a:rPr lang="en-US" altLang="zh-CN" sz="2400" b="1" dirty="0">
                <a:latin typeface="楷体_GB2312" panose="02010609030101010101" pitchFamily="49" charset="-122"/>
                <a:ea typeface="楷体_GB2312" panose="02010609030101010101" pitchFamily="49" charset="-122"/>
              </a:rPr>
              <a:t> </a:t>
            </a:r>
            <a:r>
              <a:rPr lang="zh-CN" altLang="en-US" sz="2400" b="1" dirty="0">
                <a:latin typeface="楷体_GB2312" panose="02010609030101010101" pitchFamily="49" charset="-122"/>
                <a:ea typeface="楷体_GB2312" panose="02010609030101010101" pitchFamily="49" charset="-122"/>
              </a:rPr>
              <a:t>开关三极管</a:t>
            </a:r>
            <a:endParaRPr lang="zh-CN" altLang="zh-CN" sz="2400" dirty="0">
              <a:latin typeface="楷体_GB2312" panose="02010609030101010101" pitchFamily="49" charset="-122"/>
              <a:ea typeface="楷体_GB2312" panose="02010609030101010101" pitchFamily="49" charset="-122"/>
            </a:endParaRPr>
          </a:p>
          <a:p>
            <a:pPr>
              <a:lnSpc>
                <a:spcPct val="13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一般来说，三极管工作状态有三种：</a:t>
            </a:r>
          </a:p>
          <a:p>
            <a:pPr>
              <a:lnSpc>
                <a:spcPct val="13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a:t>
            </a:r>
            <a:r>
              <a:rPr lang="zh-CN" altLang="en-US" sz="2400" b="1" dirty="0">
                <a:solidFill>
                  <a:srgbClr val="FF0000"/>
                </a:solidFill>
                <a:latin typeface="楷体_GB2312" panose="02010609030101010101" pitchFamily="49" charset="-122"/>
                <a:ea typeface="楷体_GB2312" panose="02010609030101010101" pitchFamily="49" charset="-122"/>
              </a:rPr>
              <a:t>截止、线性放大、饱和</a:t>
            </a:r>
            <a:r>
              <a:rPr lang="zh-CN" altLang="en-US" sz="2400" dirty="0">
                <a:latin typeface="楷体_GB2312" panose="02010609030101010101" pitchFamily="49" charset="-122"/>
                <a:ea typeface="楷体_GB2312" panose="02010609030101010101" pitchFamily="49" charset="-122"/>
              </a:rPr>
              <a:t>】</a:t>
            </a:r>
          </a:p>
        </p:txBody>
      </p:sp>
      <p:sp>
        <p:nvSpPr>
          <p:cNvPr id="37890" name="TextBox 13@|17FFC:16777215|FBC:16777215|LFC:16777215|LBC:16777215">
            <a:extLst>
              <a:ext uri="{FF2B5EF4-FFF2-40B4-BE49-F238E27FC236}">
                <a16:creationId xmlns:a16="http://schemas.microsoft.com/office/drawing/2014/main" id="{C5AC435E-9294-4B8F-916F-198DEA76589B}"/>
              </a:ext>
            </a:extLst>
          </p:cNvPr>
          <p:cNvSpPr txBox="1">
            <a:spLocks noChangeArrowheads="1"/>
          </p:cNvSpPr>
          <p:nvPr/>
        </p:nvSpPr>
        <p:spPr bwMode="auto">
          <a:xfrm>
            <a:off x="2120901" y="303213"/>
            <a:ext cx="79486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实验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①</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用红外线遥控器控制风扇开关</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P65</a:t>
            </a:r>
          </a:p>
        </p:txBody>
      </p:sp>
      <p:pic>
        <p:nvPicPr>
          <p:cNvPr id="37891" name="图片 2" descr="开关三极管">
            <a:extLst>
              <a:ext uri="{FF2B5EF4-FFF2-40B4-BE49-F238E27FC236}">
                <a16:creationId xmlns:a16="http://schemas.microsoft.com/office/drawing/2014/main" id="{321D0E4D-31AB-465B-88B3-A3E317DC1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314" t="25250" r="6473" b="25241"/>
          <a:stretch>
            <a:fillRect/>
          </a:stretch>
        </p:blipFill>
        <p:spPr bwMode="auto">
          <a:xfrm>
            <a:off x="7272339" y="2563813"/>
            <a:ext cx="27971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171">
            <a:extLst>
              <a:ext uri="{FF2B5EF4-FFF2-40B4-BE49-F238E27FC236}">
                <a16:creationId xmlns:a16="http://schemas.microsoft.com/office/drawing/2014/main" id="{E51DE745-765C-415F-898B-518C58F5526A}"/>
              </a:ext>
            </a:extLst>
          </p:cNvPr>
          <p:cNvSpPr/>
          <p:nvPr/>
        </p:nvSpPr>
        <p:spPr>
          <a:xfrm>
            <a:off x="1242646" y="2774951"/>
            <a:ext cx="4796204" cy="892167"/>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30000"/>
              </a:lnSpc>
            </a:pPr>
            <a:r>
              <a:rPr lang="zh-CN" altLang="en-US" sz="2400" u="dashHeavy" noProof="1">
                <a:uFill>
                  <a:solidFill>
                    <a:schemeClr val="accent6">
                      <a:lumMod val="50000"/>
                    </a:schemeClr>
                  </a:solidFill>
                </a:uFill>
                <a:latin typeface="楷体_GB2312" panose="02010609030101010101" pitchFamily="49" charset="-122"/>
                <a:ea typeface="楷体_GB2312" panose="02010609030101010101" pitchFamily="49" charset="-122"/>
              </a:rPr>
              <a:t>工作于截止区和饱和区，相当于电路的切断和导通</a:t>
            </a:r>
          </a:p>
        </p:txBody>
      </p:sp>
      <p:sp>
        <p:nvSpPr>
          <p:cNvPr id="8" name="Rectangle 171">
            <a:extLst>
              <a:ext uri="{FF2B5EF4-FFF2-40B4-BE49-F238E27FC236}">
                <a16:creationId xmlns:a16="http://schemas.microsoft.com/office/drawing/2014/main" id="{1A53028B-5F92-45E2-8416-CA3A9FB1DAB7}"/>
              </a:ext>
            </a:extLst>
          </p:cNvPr>
          <p:cNvSpPr>
            <a:spLocks noChangeArrowheads="1"/>
          </p:cNvSpPr>
          <p:nvPr/>
        </p:nvSpPr>
        <p:spPr bwMode="auto">
          <a:xfrm>
            <a:off x="1242647" y="4151313"/>
            <a:ext cx="9730152" cy="19177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3.</a:t>
            </a:r>
            <a:r>
              <a:rPr lang="en-US" altLang="zh-CN" sz="2400" b="1" dirty="0">
                <a:latin typeface="楷体_GB2312" panose="02010609030101010101" pitchFamily="49" charset="-122"/>
                <a:ea typeface="楷体_GB2312" panose="02010609030101010101" pitchFamily="49" charset="-122"/>
              </a:rPr>
              <a:t> </a:t>
            </a:r>
            <a:r>
              <a:rPr lang="zh-CN" altLang="en-US" sz="2400" b="1" dirty="0">
                <a:latin typeface="楷体_GB2312" panose="02010609030101010101" pitchFamily="49" charset="-122"/>
                <a:ea typeface="楷体_GB2312" panose="02010609030101010101" pitchFamily="49" charset="-122"/>
              </a:rPr>
              <a:t>小马达</a:t>
            </a:r>
          </a:p>
          <a:p>
            <a:pPr>
              <a:lnSpc>
                <a:spcPct val="13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a:t>
            </a:r>
            <a:r>
              <a:rPr lang="zh-CN" altLang="en-US" sz="2400" dirty="0">
                <a:solidFill>
                  <a:srgbClr val="FF0000"/>
                </a:solidFill>
                <a:latin typeface="楷体_GB2312" panose="02010609030101010101" pitchFamily="49" charset="-122"/>
                <a:ea typeface="楷体_GB2312" panose="02010609030101010101" pitchFamily="49" charset="-122"/>
              </a:rPr>
              <a:t>产生动力</a:t>
            </a:r>
            <a:r>
              <a:rPr lang="zh-CN" altLang="en-US" sz="2400" dirty="0">
                <a:latin typeface="楷体_GB2312" panose="02010609030101010101" pitchFamily="49" charset="-122"/>
                <a:ea typeface="楷体_GB2312" panose="02010609030101010101" pitchFamily="49" charset="-122"/>
              </a:rPr>
              <a:t>】</a:t>
            </a:r>
          </a:p>
          <a:p>
            <a:pPr>
              <a:lnSpc>
                <a:spcPct val="13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工作原理：通过通电线圈在磁场中受力转动带动转子旋转，转子上的小齿轮带动飞轮旋转。</a:t>
            </a:r>
          </a:p>
        </p:txBody>
      </p:sp>
      <p:pic>
        <p:nvPicPr>
          <p:cNvPr id="16389" name="图片 5">
            <a:extLst>
              <a:ext uri="{FF2B5EF4-FFF2-40B4-BE49-F238E27FC236}">
                <a16:creationId xmlns:a16="http://schemas.microsoft.com/office/drawing/2014/main" id="{89A0CCB1-46EF-4860-A791-9A55642E0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5575" y="3733801"/>
            <a:ext cx="17907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71">
            <a:extLst>
              <a:ext uri="{FF2B5EF4-FFF2-40B4-BE49-F238E27FC236}">
                <a16:creationId xmlns:a16="http://schemas.microsoft.com/office/drawing/2014/main" id="{90A9997B-5BD9-4BE2-8619-8A8873EFE214}"/>
              </a:ext>
            </a:extLst>
          </p:cNvPr>
          <p:cNvSpPr>
            <a:spLocks noChangeArrowheads="1"/>
          </p:cNvSpPr>
          <p:nvPr/>
        </p:nvSpPr>
        <p:spPr bwMode="auto">
          <a:xfrm>
            <a:off x="1266092" y="1004889"/>
            <a:ext cx="9659815" cy="4452937"/>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1.</a:t>
            </a:r>
            <a:r>
              <a:rPr lang="en-US" altLang="zh-CN" sz="2400" b="1" dirty="0">
                <a:latin typeface="楷体_GB2312" panose="02010609030101010101" pitchFamily="49" charset="-122"/>
                <a:ea typeface="楷体_GB2312" panose="02010609030101010101" pitchFamily="49" charset="-122"/>
              </a:rPr>
              <a:t> </a:t>
            </a:r>
            <a:r>
              <a:rPr lang="en-US" altLang="zh-CN" sz="2400" b="1" dirty="0" err="1">
                <a:solidFill>
                  <a:srgbClr val="FF0000"/>
                </a:solidFill>
                <a:latin typeface="楷体_GB2312" panose="02010609030101010101" pitchFamily="49" charset="-122"/>
                <a:ea typeface="楷体_GB2312" panose="02010609030101010101" pitchFamily="49" charset="-122"/>
              </a:rPr>
              <a:t>arduino</a:t>
            </a:r>
            <a:r>
              <a:rPr lang="zh-CN" altLang="en-US" sz="2400" b="1" dirty="0">
                <a:solidFill>
                  <a:srgbClr val="FF0000"/>
                </a:solidFill>
                <a:latin typeface="楷体_GB2312" panose="02010609030101010101" pitchFamily="49" charset="-122"/>
                <a:ea typeface="楷体_GB2312" panose="02010609030101010101" pitchFamily="49" charset="-122"/>
              </a:rPr>
              <a:t>电路板</a:t>
            </a:r>
            <a:r>
              <a:rPr lang="en-US" altLang="zh-CN" sz="2400" b="1" dirty="0">
                <a:solidFill>
                  <a:srgbClr val="FF0000"/>
                </a:solidFill>
                <a:latin typeface="楷体_GB2312" panose="02010609030101010101" pitchFamily="49" charset="-122"/>
                <a:ea typeface="楷体_GB2312" panose="02010609030101010101" pitchFamily="49" charset="-122"/>
              </a:rPr>
              <a:t>(UNO</a:t>
            </a:r>
            <a:r>
              <a:rPr lang="zh-CN" altLang="en-US" sz="2400" b="1" dirty="0">
                <a:solidFill>
                  <a:srgbClr val="FF0000"/>
                </a:solidFill>
                <a:latin typeface="楷体_GB2312" panose="02010609030101010101" pitchFamily="49" charset="-122"/>
                <a:ea typeface="楷体_GB2312" panose="02010609030101010101" pitchFamily="49" charset="-122"/>
              </a:rPr>
              <a:t>主板</a:t>
            </a:r>
            <a:r>
              <a:rPr lang="en-US" altLang="zh-CN" sz="2400" b="1" dirty="0">
                <a:solidFill>
                  <a:srgbClr val="FF0000"/>
                </a:solidFill>
                <a:latin typeface="楷体_GB2312" panose="02010609030101010101" pitchFamily="49" charset="-122"/>
                <a:ea typeface="楷体_GB2312" panose="02010609030101010101" pitchFamily="49" charset="-122"/>
              </a:rPr>
              <a:t>)</a:t>
            </a:r>
            <a:endParaRPr lang="zh-CN" altLang="zh-CN" sz="2400" dirty="0">
              <a:latin typeface="楷体_GB2312" panose="02010609030101010101" pitchFamily="49" charset="-122"/>
              <a:ea typeface="楷体_GB2312" panose="02010609030101010101" pitchFamily="49" charset="-122"/>
            </a:endParaRPr>
          </a:p>
          <a:p>
            <a:pPr>
              <a:lnSpc>
                <a:spcPct val="130000"/>
              </a:lnSpc>
              <a:spcBef>
                <a:spcPts val="1200"/>
              </a:spcBef>
            </a:pPr>
            <a:r>
              <a:rPr lang="en-US" altLang="zh-CN" sz="2400" dirty="0">
                <a:latin typeface="楷体_GB2312" panose="02010609030101010101" pitchFamily="49" charset="-122"/>
                <a:ea typeface="楷体_GB2312" panose="02010609030101010101" pitchFamily="49" charset="-122"/>
              </a:rPr>
              <a:t>2. </a:t>
            </a:r>
            <a:r>
              <a:rPr lang="zh-CN" altLang="en-US" sz="2400" dirty="0">
                <a:latin typeface="楷体_GB2312" panose="02010609030101010101" pitchFamily="49" charset="-122"/>
                <a:ea typeface="楷体_GB2312" panose="02010609030101010101" pitchFamily="49" charset="-122"/>
              </a:rPr>
              <a:t>超声波模块【传感器】</a:t>
            </a:r>
          </a:p>
          <a:p>
            <a:pPr>
              <a:lnSpc>
                <a:spcPct val="130000"/>
              </a:lnSpc>
              <a:spcBef>
                <a:spcPts val="12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测量前方障碍物，每隔一段时间发送一次信号，信号碰到障碍物后会返回，通过测得发送信号与返回信号之间的时间差，计算获得障碍物距超声模块的距离。</a:t>
            </a:r>
          </a:p>
          <a:p>
            <a:pPr>
              <a:lnSpc>
                <a:spcPct val="130000"/>
              </a:lnSpc>
              <a:spcBef>
                <a:spcPts val="1200"/>
              </a:spcBef>
            </a:pPr>
            <a:r>
              <a:rPr lang="en-US" altLang="zh-CN" sz="2400" dirty="0">
                <a:latin typeface="楷体_GB2312" panose="02010609030101010101" pitchFamily="49" charset="-122"/>
                <a:ea typeface="楷体_GB2312" panose="02010609030101010101" pitchFamily="49" charset="-122"/>
              </a:rPr>
              <a:t>3. </a:t>
            </a:r>
            <a:r>
              <a:rPr lang="zh-CN" altLang="en-US" sz="2400" dirty="0">
                <a:latin typeface="楷体_GB2312" panose="02010609030101010101" pitchFamily="49" charset="-122"/>
                <a:ea typeface="楷体_GB2312" panose="02010609030101010101" pitchFamily="49" charset="-122"/>
              </a:rPr>
              <a:t>有源蜂鸣器【执行器】</a:t>
            </a:r>
          </a:p>
          <a:p>
            <a:pPr>
              <a:lnSpc>
                <a:spcPct val="130000"/>
              </a:lnSpc>
              <a:spcBef>
                <a:spcPts val="1200"/>
              </a:spcBef>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源</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指的是振荡源，只要给有源蜂鸣器通直流电，就可以发出响声。</a:t>
            </a:r>
          </a:p>
        </p:txBody>
      </p:sp>
      <p:sp>
        <p:nvSpPr>
          <p:cNvPr id="38914" name="TextBox 13@|17FFC:16777215|FBC:16777215|LFC:16777215|LBC:16777215">
            <a:extLst>
              <a:ext uri="{FF2B5EF4-FFF2-40B4-BE49-F238E27FC236}">
                <a16:creationId xmlns:a16="http://schemas.microsoft.com/office/drawing/2014/main" id="{3DD0DB89-C90F-4CE2-8556-D655FE7BADF4}"/>
              </a:ext>
            </a:extLst>
          </p:cNvPr>
          <p:cNvSpPr txBox="1">
            <a:spLocks noChangeArrowheads="1"/>
          </p:cNvSpPr>
          <p:nvPr/>
        </p:nvSpPr>
        <p:spPr bwMode="auto">
          <a:xfrm>
            <a:off x="2120901" y="303213"/>
            <a:ext cx="79486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实验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②</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用超声波测距实现报警</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P66</a:t>
            </a:r>
          </a:p>
        </p:txBody>
      </p:sp>
      <p:sp>
        <p:nvSpPr>
          <p:cNvPr id="38915" name="Rectangle 171">
            <a:extLst>
              <a:ext uri="{FF2B5EF4-FFF2-40B4-BE49-F238E27FC236}">
                <a16:creationId xmlns:a16="http://schemas.microsoft.com/office/drawing/2014/main" id="{19111F98-AE50-4FAD-9231-62919CC23B80}"/>
              </a:ext>
            </a:extLst>
          </p:cNvPr>
          <p:cNvSpPr>
            <a:spLocks noChangeArrowheads="1"/>
          </p:cNvSpPr>
          <p:nvPr/>
        </p:nvSpPr>
        <p:spPr bwMode="auto">
          <a:xfrm>
            <a:off x="2122489" y="6103938"/>
            <a:ext cx="7947025" cy="4674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hlinkClick r:id="rId2" action="ppaction://hlinkfile"/>
              </a:rPr>
              <a:t>用超声波实现测距报警</a:t>
            </a:r>
            <a:endParaRPr lang="zh-CN" altLang="zh-CN" sz="2400" dirty="0">
              <a:latin typeface="楷体_GB2312" panose="02010609030101010101" pitchFamily="49" charset="-122"/>
              <a:ea typeface="楷体_GB2312" panose="02010609030101010101" pitchFamily="49" charset="-122"/>
            </a:endParaRPr>
          </a:p>
        </p:txBody>
      </p:sp>
      <p:pic>
        <p:nvPicPr>
          <p:cNvPr id="3" name="图片 2">
            <a:extLst>
              <a:ext uri="{FF2B5EF4-FFF2-40B4-BE49-F238E27FC236}">
                <a16:creationId xmlns:a16="http://schemas.microsoft.com/office/drawing/2014/main" id="{7C0FCEF0-98B4-4FDD-9728-C53DB76F4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933" t="28453" r="4066" b="20613"/>
          <a:stretch>
            <a:fillRect/>
          </a:stretch>
        </p:blipFill>
        <p:spPr bwMode="auto">
          <a:xfrm>
            <a:off x="7461251" y="3957638"/>
            <a:ext cx="2608263"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3C6516F-507A-4D1C-8E46-584D38501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288" t="18144" r="6534" b="18144"/>
          <a:stretch>
            <a:fillRect/>
          </a:stretch>
        </p:blipFill>
        <p:spPr bwMode="auto">
          <a:xfrm>
            <a:off x="7673975" y="303213"/>
            <a:ext cx="2395538"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2">
            <a:extLst>
              <a:ext uri="{FF2B5EF4-FFF2-40B4-BE49-F238E27FC236}">
                <a16:creationId xmlns:a16="http://schemas.microsoft.com/office/drawing/2014/main" id="{46D0320A-EDC3-4E71-BD1B-FAD86B142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367" r="8249"/>
          <a:stretch>
            <a:fillRect/>
          </a:stretch>
        </p:blipFill>
        <p:spPr bwMode="auto">
          <a:xfrm>
            <a:off x="7177089" y="2054225"/>
            <a:ext cx="2892425"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 name="图片 3">
            <a:extLst>
              <a:ext uri="{FF2B5EF4-FFF2-40B4-BE49-F238E27FC236}">
                <a16:creationId xmlns:a16="http://schemas.microsoft.com/office/drawing/2014/main" id="{9BFB5D40-1C6D-4813-8069-82D36A3351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3239" y="1004889"/>
            <a:ext cx="61055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accent6">
            <a:lumMod val="75000"/>
          </a:schemeClr>
        </a:solidFill>
        <a:effectLst/>
      </p:bgPr>
    </p:bg>
    <p:spTree>
      <p:nvGrpSpPr>
        <p:cNvPr id="1" name=""/>
        <p:cNvGrpSpPr/>
        <p:nvPr/>
      </p:nvGrpSpPr>
      <p:grpSpPr>
        <a:xfrm>
          <a:off x="0" y="0"/>
          <a:ext cx="0" cy="0"/>
          <a:chOff x="0" y="0"/>
          <a:chExt cx="0" cy="0"/>
        </a:xfrm>
      </p:grpSpPr>
      <p:pic>
        <p:nvPicPr>
          <p:cNvPr id="24578" name="图片 4">
            <a:extLst>
              <a:ext uri="{FF2B5EF4-FFF2-40B4-BE49-F238E27FC236}">
                <a16:creationId xmlns:a16="http://schemas.microsoft.com/office/drawing/2014/main" id="{7CE3AC4D-F491-4860-BA90-4555CD791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81"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5">
            <a:extLst>
              <a:ext uri="{FF2B5EF4-FFF2-40B4-BE49-F238E27FC236}">
                <a16:creationId xmlns:a16="http://schemas.microsoft.com/office/drawing/2014/main" id="{22EB55E3-0833-4328-8E5E-D9C7653E1716}"/>
              </a:ext>
            </a:extLst>
          </p:cNvPr>
          <p:cNvSpPr txBox="1">
            <a:spLocks noChangeArrowheads="1"/>
          </p:cNvSpPr>
          <p:nvPr/>
        </p:nvSpPr>
        <p:spPr bwMode="auto">
          <a:xfrm>
            <a:off x="2316164" y="2686051"/>
            <a:ext cx="58689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3600" b="1">
                <a:solidFill>
                  <a:srgbClr val="2E4C64"/>
                </a:solidFill>
                <a:latin typeface="Times New Roman" panose="02020603050405020304" pitchFamily="18" charset="0"/>
                <a:ea typeface="楷体_GB2312" panose="02010609030101010101" pitchFamily="49" charset="-122"/>
              </a:rPr>
              <a:t>2.6 </a:t>
            </a:r>
            <a:r>
              <a:rPr lang="zh-CN" altLang="en-US" sz="3600" b="1">
                <a:solidFill>
                  <a:srgbClr val="2E4C64"/>
                </a:solidFill>
                <a:latin typeface="Times New Roman" panose="02020603050405020304" pitchFamily="18" charset="0"/>
                <a:ea typeface="楷体_GB2312" panose="02010609030101010101" pitchFamily="49" charset="-122"/>
              </a:rPr>
              <a:t>小型信息系统的组建</a:t>
            </a:r>
          </a:p>
          <a:p>
            <a:pPr>
              <a:lnSpc>
                <a:spcPct val="150000"/>
              </a:lnSpc>
            </a:pPr>
            <a:endParaRPr lang="zh-CN" altLang="en-US" sz="3600" b="1">
              <a:solidFill>
                <a:srgbClr val="2E4C64"/>
              </a:solidFill>
              <a:latin typeface="Times New Roman" panose="02020603050405020304" pitchFamily="18" charset="0"/>
              <a:ea typeface="楷体_GB2312" panose="02010609030101010101" pitchFamily="49" charset="-122"/>
            </a:endParaRPr>
          </a:p>
          <a:p>
            <a:pPr>
              <a:lnSpc>
                <a:spcPct val="150000"/>
              </a:lnSpc>
            </a:pPr>
            <a:r>
              <a:rPr lang="zh-CN" altLang="en-US" sz="2800" b="1">
                <a:solidFill>
                  <a:schemeClr val="bg1"/>
                </a:solidFill>
                <a:latin typeface="Times New Roman" panose="02020603050405020304" pitchFamily="18" charset="0"/>
                <a:ea typeface="楷体_GB2312" panose="02010609030101010101" pitchFamily="49" charset="-122"/>
              </a:rPr>
              <a:t>实验</a:t>
            </a:r>
          </a:p>
          <a:p>
            <a:pPr>
              <a:lnSpc>
                <a:spcPct val="150000"/>
              </a:lnSpc>
            </a:pPr>
            <a:r>
              <a:rPr lang="zh-CN" altLang="en-US" sz="2400" b="1">
                <a:solidFill>
                  <a:schemeClr val="bg1"/>
                </a:solidFill>
                <a:latin typeface="Times New Roman" panose="02020603050405020304" pitchFamily="18" charset="0"/>
                <a:ea typeface="楷体_GB2312" panose="02010609030101010101" pitchFamily="49" charset="-122"/>
              </a:rPr>
              <a:t>①用红外线遥控器控制风扇开关</a:t>
            </a:r>
          </a:p>
          <a:p>
            <a:pPr>
              <a:lnSpc>
                <a:spcPct val="150000"/>
              </a:lnSpc>
            </a:pPr>
            <a:r>
              <a:rPr lang="zh-CN" altLang="en-US" sz="2400" b="1">
                <a:solidFill>
                  <a:schemeClr val="bg1"/>
                </a:solidFill>
                <a:latin typeface="Times New Roman" panose="02020603050405020304" pitchFamily="18" charset="0"/>
                <a:ea typeface="楷体_GB2312" panose="02010609030101010101" pitchFamily="49" charset="-122"/>
              </a:rPr>
              <a:t>②用超声波测距实现报警</a:t>
            </a:r>
          </a:p>
        </p:txBody>
      </p:sp>
      <p:sp>
        <p:nvSpPr>
          <p:cNvPr id="8" name="矩形 7">
            <a:extLst>
              <a:ext uri="{FF2B5EF4-FFF2-40B4-BE49-F238E27FC236}">
                <a16:creationId xmlns:a16="http://schemas.microsoft.com/office/drawing/2014/main" id="{8D4E712A-D55D-4866-983C-EE26413DE3A8}"/>
              </a:ext>
            </a:extLst>
          </p:cNvPr>
          <p:cNvSpPr/>
          <p:nvPr/>
        </p:nvSpPr>
        <p:spPr>
          <a:xfrm>
            <a:off x="1524001"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54F50958-9882-4772-9C20-09EF62E4101C}"/>
              </a:ext>
            </a:extLst>
          </p:cNvPr>
          <p:cNvSpPr/>
          <p:nvPr/>
        </p:nvSpPr>
        <p:spPr>
          <a:xfrm>
            <a:off x="2430463" y="3700464"/>
            <a:ext cx="4716462"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71">
            <a:extLst>
              <a:ext uri="{FF2B5EF4-FFF2-40B4-BE49-F238E27FC236}">
                <a16:creationId xmlns:a16="http://schemas.microsoft.com/office/drawing/2014/main" id="{0B54214D-6699-4BCA-A4E3-B955C61FA714}"/>
              </a:ext>
            </a:extLst>
          </p:cNvPr>
          <p:cNvSpPr>
            <a:spLocks noChangeArrowheads="1"/>
          </p:cNvSpPr>
          <p:nvPr/>
        </p:nvSpPr>
        <p:spPr bwMode="auto">
          <a:xfrm>
            <a:off x="1324709" y="1079500"/>
            <a:ext cx="9437076" cy="44323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信息系统是一系列相互关联的对数据和信息进行收集（输入）、操作、存储（处理）与传播（输出），并提供反馈机制以实现其目标的元素或组成部分的集合。</a:t>
            </a:r>
          </a:p>
          <a:p>
            <a:pPr>
              <a:lnSpc>
                <a:spcPct val="150000"/>
              </a:lnSpc>
              <a:buFont typeface="Arial" panose="020B0604020202020204" pitchFamily="34" charset="0"/>
              <a:buNone/>
            </a:pPr>
            <a:endParaRPr lang="zh-CN" altLang="zh-CN"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信息系统的功能：信息的输入、存储、处理、输出、控制</a:t>
            </a:r>
          </a:p>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（第一单元</a:t>
            </a:r>
            <a:r>
              <a:rPr lang="en-US" altLang="zh-CN" sz="2400" dirty="0">
                <a:latin typeface="楷体_GB2312" panose="02010609030101010101" pitchFamily="49" charset="-122"/>
                <a:ea typeface="楷体_GB2312" panose="02010609030101010101" pitchFamily="49" charset="-122"/>
              </a:rPr>
              <a:t>  P12</a:t>
            </a:r>
            <a:r>
              <a:rPr lang="zh-CN" altLang="zh-CN" sz="2400" dirty="0">
                <a:latin typeface="楷体_GB2312" panose="02010609030101010101" pitchFamily="49" charset="-122"/>
                <a:ea typeface="楷体_GB2312" panose="02010609030101010101" pitchFamily="49" charset="-122"/>
              </a:rPr>
              <a:t>）</a:t>
            </a:r>
          </a:p>
          <a:p>
            <a:pPr>
              <a:lnSpc>
                <a:spcPct val="150000"/>
              </a:lnSpc>
              <a:buFont typeface="Arial" panose="020B0604020202020204" pitchFamily="34" charset="0"/>
              <a:buNone/>
            </a:pPr>
            <a:endParaRPr lang="zh-CN" altLang="zh-CN"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信息系统是</a:t>
            </a:r>
            <a:r>
              <a:rPr lang="zh-CN" altLang="zh-CN" sz="2400" dirty="0">
                <a:solidFill>
                  <a:srgbClr val="FF0000"/>
                </a:solidFill>
                <a:latin typeface="楷体_GB2312" panose="02010609030101010101" pitchFamily="49" charset="-122"/>
                <a:ea typeface="楷体_GB2312" panose="02010609030101010101" pitchFamily="49" charset="-122"/>
              </a:rPr>
              <a:t>人造的系统</a:t>
            </a:r>
          </a:p>
        </p:txBody>
      </p:sp>
      <p:sp>
        <p:nvSpPr>
          <p:cNvPr id="26626" name="TextBox 13@|17FFC:16777215|FBC:16777215|LFC:16777215|LBC:16777215">
            <a:extLst>
              <a:ext uri="{FF2B5EF4-FFF2-40B4-BE49-F238E27FC236}">
                <a16:creationId xmlns:a16="http://schemas.microsoft.com/office/drawing/2014/main" id="{25B4D6E3-9D04-4632-90A0-AEC0FC735A68}"/>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P64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71">
            <a:extLst>
              <a:ext uri="{FF2B5EF4-FFF2-40B4-BE49-F238E27FC236}">
                <a16:creationId xmlns:a16="http://schemas.microsoft.com/office/drawing/2014/main" id="{ED811CEC-24B0-4805-8C16-33BAB627A477}"/>
              </a:ext>
            </a:extLst>
          </p:cNvPr>
          <p:cNvSpPr>
            <a:spLocks noChangeArrowheads="1"/>
          </p:cNvSpPr>
          <p:nvPr/>
        </p:nvSpPr>
        <p:spPr bwMode="auto">
          <a:xfrm>
            <a:off x="1289538" y="1079501"/>
            <a:ext cx="9730153" cy="32374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zh-CN" sz="2400" dirty="0">
                <a:solidFill>
                  <a:srgbClr val="FF0000"/>
                </a:solidFill>
                <a:latin typeface="楷体_GB2312" panose="02010609030101010101" pitchFamily="49" charset="-122"/>
                <a:ea typeface="楷体_GB2312" panose="02010609030101010101" pitchFamily="49" charset="-122"/>
              </a:rPr>
              <a:t>传感器</a:t>
            </a:r>
            <a:r>
              <a:rPr lang="zh-CN" altLang="zh-CN" sz="2400" dirty="0">
                <a:latin typeface="楷体_GB2312" panose="02010609030101010101" pitchFamily="49" charset="-122"/>
                <a:ea typeface="楷体_GB2312" panose="02010609030101010101" pitchFamily="49" charset="-122"/>
              </a:rPr>
              <a:t>是一种检测装置，相当于人的感觉器官，对于信息的获取至关重要。</a:t>
            </a:r>
          </a:p>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它能感受到被测量的信息，并将其按照一定规律转换为电信号或其他所需形式的信息输出，以满足信息的传输、处理、存储、显示、记录和控制等要求，是信息获取和信息转换的重要手段，是实现现代化测量和自动控制的主要环节。传感器的结构如下图所示。</a:t>
            </a:r>
          </a:p>
        </p:txBody>
      </p:sp>
      <p:sp>
        <p:nvSpPr>
          <p:cNvPr id="27650" name="TextBox 13@|17FFC:16777215|FBC:16777215|LFC:16777215|LBC:16777215">
            <a:extLst>
              <a:ext uri="{FF2B5EF4-FFF2-40B4-BE49-F238E27FC236}">
                <a16:creationId xmlns:a16="http://schemas.microsoft.com/office/drawing/2014/main" id="{6CD3B7BA-8360-4C04-B016-F5BB4F23D5B9}"/>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传感器</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P65</a:t>
            </a:r>
          </a:p>
        </p:txBody>
      </p:sp>
      <p:pic>
        <p:nvPicPr>
          <p:cNvPr id="27651" name="图片 1" descr="1">
            <a:extLst>
              <a:ext uri="{FF2B5EF4-FFF2-40B4-BE49-F238E27FC236}">
                <a16:creationId xmlns:a16="http://schemas.microsoft.com/office/drawing/2014/main" id="{5FDAECF4-EB4F-4B6D-8D40-2B244D27477B}"/>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524000" y="4868862"/>
            <a:ext cx="91440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3@|17FFC:16777215|FBC:16777215|LFC:16777215|LBC:16777215">
            <a:extLst>
              <a:ext uri="{FF2B5EF4-FFF2-40B4-BE49-F238E27FC236}">
                <a16:creationId xmlns:a16="http://schemas.microsoft.com/office/drawing/2014/main" id="{0B965A3B-44AB-48E2-ACE8-D5A479E6AF60}"/>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红外线传感器</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P64</a:t>
            </a:r>
          </a:p>
        </p:txBody>
      </p:sp>
      <p:sp>
        <p:nvSpPr>
          <p:cNvPr id="28674" name="Rectangle 171">
            <a:extLst>
              <a:ext uri="{FF2B5EF4-FFF2-40B4-BE49-F238E27FC236}">
                <a16:creationId xmlns:a16="http://schemas.microsoft.com/office/drawing/2014/main" id="{2EB33143-9BE2-4AA6-96C1-28FC2AA7F476}"/>
              </a:ext>
            </a:extLst>
          </p:cNvPr>
          <p:cNvSpPr>
            <a:spLocks noChangeArrowheads="1"/>
          </p:cNvSpPr>
          <p:nvPr/>
        </p:nvSpPr>
        <p:spPr bwMode="auto">
          <a:xfrm>
            <a:off x="1524000" y="1168401"/>
            <a:ext cx="9143999" cy="2129429"/>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zh-CN" sz="2400" dirty="0">
                <a:solidFill>
                  <a:srgbClr val="FF0000"/>
                </a:solidFill>
                <a:latin typeface="楷体_GB2312" panose="02010609030101010101" pitchFamily="49" charset="-122"/>
                <a:ea typeface="楷体_GB2312" panose="02010609030101010101" pitchFamily="49" charset="-122"/>
              </a:rPr>
              <a:t>红外线传感器</a:t>
            </a:r>
            <a:r>
              <a:rPr lang="zh-CN" altLang="zh-CN" sz="2400" dirty="0">
                <a:latin typeface="楷体_GB2312" panose="02010609030101010101" pitchFamily="49" charset="-122"/>
                <a:ea typeface="楷体_GB2312" panose="02010609030101010101" pitchFamily="49" charset="-122"/>
              </a:rPr>
              <a:t>是</a:t>
            </a:r>
            <a:r>
              <a:rPr lang="zh-CN" altLang="zh-CN" sz="2400" dirty="0">
                <a:solidFill>
                  <a:srgbClr val="FF0000"/>
                </a:solidFill>
                <a:latin typeface="楷体_GB2312" panose="02010609030101010101" pitchFamily="49" charset="-122"/>
                <a:ea typeface="楷体_GB2312" panose="02010609030101010101" pitchFamily="49" charset="-122"/>
              </a:rPr>
              <a:t>光敏传感器</a:t>
            </a:r>
            <a:r>
              <a:rPr lang="zh-CN" altLang="zh-CN" sz="2400" dirty="0">
                <a:latin typeface="楷体_GB2312" panose="02010609030101010101" pitchFamily="49" charset="-122"/>
                <a:ea typeface="楷体_GB2312" panose="02010609030101010101" pitchFamily="49" charset="-122"/>
              </a:rPr>
              <a:t>的一种，能够接收红外线光信号并将其转换成电信号后输出，其原理如下图所示。</a:t>
            </a:r>
          </a:p>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生活中常见的应用红外线传感器的物件有红外线遥控器、红外线体温计和自动感应门等。</a:t>
            </a:r>
          </a:p>
        </p:txBody>
      </p:sp>
      <p:pic>
        <p:nvPicPr>
          <p:cNvPr id="28675" name="图片 1" descr="2">
            <a:extLst>
              <a:ext uri="{FF2B5EF4-FFF2-40B4-BE49-F238E27FC236}">
                <a16:creationId xmlns:a16="http://schemas.microsoft.com/office/drawing/2014/main" id="{4A33FEFA-9091-4D8E-8635-0604FF39C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16414"/>
            <a:ext cx="91440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71">
            <a:extLst>
              <a:ext uri="{FF2B5EF4-FFF2-40B4-BE49-F238E27FC236}">
                <a16:creationId xmlns:a16="http://schemas.microsoft.com/office/drawing/2014/main" id="{AE92BB07-9564-4CD9-8CA2-CB3BA70823E8}"/>
              </a:ext>
            </a:extLst>
          </p:cNvPr>
          <p:cNvSpPr/>
          <p:nvPr/>
        </p:nvSpPr>
        <p:spPr>
          <a:xfrm>
            <a:off x="1418493" y="1833564"/>
            <a:ext cx="9366738" cy="1021433"/>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50000"/>
              </a:lnSpc>
            </a:pPr>
            <a:r>
              <a:rPr lang="en-US" altLang="zh-CN" sz="2400" noProof="1">
                <a:latin typeface="楷体_GB2312" panose="02010609030101010101" pitchFamily="49" charset="-122"/>
                <a:ea typeface="楷体_GB2312" panose="02010609030101010101" pitchFamily="49" charset="-122"/>
              </a:rPr>
              <a:t>    </a:t>
            </a:r>
            <a:r>
              <a:rPr lang="zh-CN" altLang="zh-CN" sz="2400" noProof="1">
                <a:solidFill>
                  <a:srgbClr val="FF0000"/>
                </a:solidFill>
                <a:latin typeface="楷体_GB2312" panose="02010609030101010101" pitchFamily="49" charset="-122"/>
                <a:ea typeface="楷体_GB2312" panose="02010609030101010101" pitchFamily="49" charset="-122"/>
              </a:rPr>
              <a:t>超声波传感器是一种常用的</a:t>
            </a:r>
            <a:r>
              <a:rPr lang="zh-CN" altLang="zh-CN" sz="2400" u="wavyHeavy" noProof="1">
                <a:solidFill>
                  <a:srgbClr val="FF0000"/>
                </a:solidFill>
                <a:uFill>
                  <a:solidFill>
                    <a:schemeClr val="accent6"/>
                  </a:solidFill>
                </a:uFill>
                <a:latin typeface="楷体_GB2312" panose="02010609030101010101" pitchFamily="49" charset="-122"/>
                <a:ea typeface="楷体_GB2312" panose="02010609030101010101" pitchFamily="49" charset="-122"/>
              </a:rPr>
              <a:t>非接触式传感器</a:t>
            </a:r>
            <a:r>
              <a:rPr lang="zh-CN" altLang="zh-CN" sz="2400" noProof="1">
                <a:latin typeface="楷体_GB2312" panose="02010609030101010101" pitchFamily="49" charset="-122"/>
                <a:ea typeface="楷体_GB2312" panose="02010609030101010101" pitchFamily="49" charset="-122"/>
              </a:rPr>
              <a:t>，利用它可以精确地</a:t>
            </a:r>
            <a:r>
              <a:rPr lang="zh-CN" altLang="zh-CN" sz="2400" noProof="1">
                <a:solidFill>
                  <a:srgbClr val="FF0000"/>
                </a:solidFill>
                <a:latin typeface="楷体_GB2312" panose="02010609030101010101" pitchFamily="49" charset="-122"/>
                <a:ea typeface="楷体_GB2312" panose="02010609030101010101" pitchFamily="49" charset="-122"/>
              </a:rPr>
              <a:t>检测与障碍物的距离</a:t>
            </a:r>
            <a:r>
              <a:rPr lang="zh-CN" altLang="zh-CN" sz="2400" noProof="1">
                <a:latin typeface="楷体_GB2312" panose="02010609030101010101" pitchFamily="49" charset="-122"/>
                <a:ea typeface="楷体_GB2312" panose="02010609030101010101" pitchFamily="49" charset="-122"/>
              </a:rPr>
              <a:t>，从而实现根据距离的变化做出相应的动作反应。</a:t>
            </a:r>
          </a:p>
        </p:txBody>
      </p:sp>
      <p:sp>
        <p:nvSpPr>
          <p:cNvPr id="29698" name="TextBox 13@|17FFC:16777215|FBC:16777215|LFC:16777215|LBC:16777215">
            <a:extLst>
              <a:ext uri="{FF2B5EF4-FFF2-40B4-BE49-F238E27FC236}">
                <a16:creationId xmlns:a16="http://schemas.microsoft.com/office/drawing/2014/main" id="{21EEE40E-7AEB-4070-A9A8-3B5DFC0EA18A}"/>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超声波传感器</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P64</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chemeClr val="accent5">
            <a:lumMod val="75000"/>
          </a:schemeClr>
        </a:solidFill>
        <a:effectLst/>
      </p:bgPr>
    </p:bg>
    <p:spTree>
      <p:nvGrpSpPr>
        <p:cNvPr id="1" name=""/>
        <p:cNvGrpSpPr/>
        <p:nvPr/>
      </p:nvGrpSpPr>
      <p:grpSpPr>
        <a:xfrm>
          <a:off x="0" y="0"/>
          <a:ext cx="0" cy="0"/>
          <a:chOff x="0" y="0"/>
          <a:chExt cx="0" cy="0"/>
        </a:xfrm>
      </p:grpSpPr>
      <p:pic>
        <p:nvPicPr>
          <p:cNvPr id="30722" name="图片 4">
            <a:extLst>
              <a:ext uri="{FF2B5EF4-FFF2-40B4-BE49-F238E27FC236}">
                <a16:creationId xmlns:a16="http://schemas.microsoft.com/office/drawing/2014/main" id="{FF43576C-B9B6-4441-95DD-DA4258B84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88"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文本框 5">
            <a:extLst>
              <a:ext uri="{FF2B5EF4-FFF2-40B4-BE49-F238E27FC236}">
                <a16:creationId xmlns:a16="http://schemas.microsoft.com/office/drawing/2014/main" id="{81D7F78C-1B93-450C-A5F4-E43B1AD9F0B8}"/>
              </a:ext>
            </a:extLst>
          </p:cNvPr>
          <p:cNvSpPr txBox="1">
            <a:spLocks noChangeArrowheads="1"/>
          </p:cNvSpPr>
          <p:nvPr/>
        </p:nvSpPr>
        <p:spPr bwMode="auto">
          <a:xfrm>
            <a:off x="5900738" y="2811464"/>
            <a:ext cx="4044950"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en-US" altLang="zh-CN" sz="3600" b="1">
                <a:solidFill>
                  <a:schemeClr val="bg1"/>
                </a:solidFill>
                <a:latin typeface="Times New Roman" panose="02020603050405020304" pitchFamily="18" charset="0"/>
                <a:ea typeface="楷体_GB2312" panose="02010609030101010101" pitchFamily="49" charset="-122"/>
              </a:rPr>
              <a:t>Arduino </a:t>
            </a:r>
            <a:r>
              <a:rPr lang="zh-CN" altLang="en-US" sz="3600" b="1">
                <a:solidFill>
                  <a:schemeClr val="bg1"/>
                </a:solidFill>
                <a:latin typeface="Times New Roman" panose="02020603050405020304" pitchFamily="18" charset="0"/>
                <a:ea typeface="楷体_GB2312" panose="02010609030101010101" pitchFamily="49" charset="-122"/>
              </a:rPr>
              <a:t>开源硬件</a:t>
            </a:r>
          </a:p>
        </p:txBody>
      </p:sp>
      <p:sp>
        <p:nvSpPr>
          <p:cNvPr id="30724" name="文本框 6">
            <a:extLst>
              <a:ext uri="{FF2B5EF4-FFF2-40B4-BE49-F238E27FC236}">
                <a16:creationId xmlns:a16="http://schemas.microsoft.com/office/drawing/2014/main" id="{111C60A6-5427-468C-9981-59D9DE80109A}"/>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A65D5CB1-57F5-4F83-BE72-D8021E245DE8}"/>
              </a:ext>
            </a:extLst>
          </p:cNvPr>
          <p:cNvSpPr/>
          <p:nvPr/>
        </p:nvSpPr>
        <p:spPr>
          <a:xfrm>
            <a:off x="9875838"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81A045D1-8A63-4E07-BD6C-01183F583EDB}"/>
              </a:ext>
            </a:extLst>
          </p:cNvPr>
          <p:cNvSpPr/>
          <p:nvPr/>
        </p:nvSpPr>
        <p:spPr>
          <a:xfrm>
            <a:off x="6236677" y="3771901"/>
            <a:ext cx="3615349"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3@|17FFC:16777215|FBC:16777215|LFC:16777215|LBC:16777215">
            <a:extLst>
              <a:ext uri="{FF2B5EF4-FFF2-40B4-BE49-F238E27FC236}">
                <a16:creationId xmlns:a16="http://schemas.microsoft.com/office/drawing/2014/main" id="{06E9364C-09BF-4054-9B97-2FD71D0C45C2}"/>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Arduino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开源硬件</a:t>
            </a:r>
          </a:p>
        </p:txBody>
      </p:sp>
      <p:sp>
        <p:nvSpPr>
          <p:cNvPr id="39938" name="Rectangle 171">
            <a:extLst>
              <a:ext uri="{FF2B5EF4-FFF2-40B4-BE49-F238E27FC236}">
                <a16:creationId xmlns:a16="http://schemas.microsoft.com/office/drawing/2014/main" id="{2AA3584B-92C2-4553-BCD5-3B25FABA4D34}"/>
              </a:ext>
            </a:extLst>
          </p:cNvPr>
          <p:cNvSpPr>
            <a:spLocks noChangeArrowheads="1"/>
          </p:cNvSpPr>
          <p:nvPr/>
        </p:nvSpPr>
        <p:spPr bwMode="auto">
          <a:xfrm>
            <a:off x="1426430" y="1852980"/>
            <a:ext cx="9355016" cy="36925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开源硬件是指用与自由及开源软件相同的方式设计的计算机和电子硬件。</a:t>
            </a:r>
          </a:p>
          <a:p>
            <a:pPr>
              <a:lnSpc>
                <a:spcPct val="20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　　Arduino是一款便捷灵活、方便上手的开源电子原型平台，它就</a:t>
            </a:r>
            <a:r>
              <a:rPr lang="zh-CN" altLang="zh-CN" sz="2400" dirty="0">
                <a:solidFill>
                  <a:srgbClr val="FF0000"/>
                </a:solidFill>
                <a:latin typeface="楷体_GB2312" panose="02010609030101010101" pitchFamily="49" charset="-122"/>
                <a:ea typeface="楷体_GB2312" panose="02010609030101010101" pitchFamily="49" charset="-122"/>
              </a:rPr>
              <a:t>像一台微型计算机的主机一样</a:t>
            </a:r>
            <a:r>
              <a:rPr lang="zh-CN" altLang="zh-CN" sz="2400" dirty="0">
                <a:latin typeface="楷体_GB2312" panose="02010609030101010101" pitchFamily="49" charset="-122"/>
                <a:ea typeface="楷体_GB2312" panose="02010609030101010101" pitchFamily="49" charset="-122"/>
              </a:rPr>
              <a:t>，可以通过编程来进行信息的智能化处理。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55,&quot;width&quot;:14400}"/>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TotalTime>
  <Words>826</Words>
  <Application>Microsoft Office PowerPoint</Application>
  <PresentationFormat>宽屏</PresentationFormat>
  <Paragraphs>82</Paragraphs>
  <Slides>17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楷体_GB2312</vt:lpstr>
      <vt:lpstr>微软雅黑</vt:lpstr>
      <vt:lpstr>Arial</vt:lpstr>
      <vt:lpstr>Bahnschrift</vt:lpstr>
      <vt:lpstr>Calibri</vt:lpstr>
      <vt:lpstr>Calibri Light</vt:lpstr>
      <vt:lpstr>Times New Roman</vt:lpstr>
      <vt:lpstr>Wingdings</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hongming xu</cp:lastModifiedBy>
  <cp:revision>311</cp:revision>
  <dcterms:created xsi:type="dcterms:W3CDTF">2015-06-27T04:33:00Z</dcterms:created>
  <dcterms:modified xsi:type="dcterms:W3CDTF">2021-04-15T02:05:21Z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