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ep Learning Study [week 5].  발표자: Alfred"/>
          <p:cNvSpPr txBox="1"/>
          <p:nvPr/>
        </p:nvSpPr>
        <p:spPr>
          <a:xfrm>
            <a:off x="69310" y="9353530"/>
            <a:ext cx="4433380" cy="36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Deep Learning Study [week 5].  발표자: Alfred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ep Learning Study [week 5]"/>
          <p:cNvSpPr txBox="1"/>
          <p:nvPr/>
        </p:nvSpPr>
        <p:spPr>
          <a:xfrm>
            <a:off x="256989" y="166565"/>
            <a:ext cx="437165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/>
            </a:lvl1pPr>
          </a:lstStyle>
          <a:p>
            <a:pPr/>
            <a:r>
              <a:t>Deep Learning Study [week 5]</a:t>
            </a:r>
          </a:p>
        </p:txBody>
      </p:sp>
      <p:sp>
        <p:nvSpPr>
          <p:cNvPr id="128" name="&lt;학습 조기종료 시키기&gt;"/>
          <p:cNvSpPr txBox="1"/>
          <p:nvPr/>
        </p:nvSpPr>
        <p:spPr>
          <a:xfrm>
            <a:off x="3234226" y="1135658"/>
            <a:ext cx="6536348" cy="976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&lt;학습 조기종료 시키기&gt;</a:t>
            </a:r>
          </a:p>
        </p:txBody>
      </p:sp>
      <p:sp>
        <p:nvSpPr>
          <p:cNvPr id="129" name="Part.02 Chapter.04"/>
          <p:cNvSpPr txBox="1"/>
          <p:nvPr/>
        </p:nvSpPr>
        <p:spPr>
          <a:xfrm>
            <a:off x="5243730" y="881143"/>
            <a:ext cx="224586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Part.02 Chapter.04</a:t>
            </a:r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566" y="2607187"/>
            <a:ext cx="8852984" cy="5834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오버피팅( overfitting )"/>
          <p:cNvSpPr txBox="1"/>
          <p:nvPr/>
        </p:nvSpPr>
        <p:spPr>
          <a:xfrm>
            <a:off x="4485184" y="8454363"/>
            <a:ext cx="3762960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오버피팅( overfitting )</a:t>
            </a:r>
          </a:p>
        </p:txBody>
      </p:sp>
      <p:sp>
        <p:nvSpPr>
          <p:cNvPr id="132" name="한줄 소감: 표지는 빼자"/>
          <p:cNvSpPr txBox="1"/>
          <p:nvPr/>
        </p:nvSpPr>
        <p:spPr>
          <a:xfrm>
            <a:off x="4911244" y="2152350"/>
            <a:ext cx="291084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한줄 소감: 표지는 빼자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2c4_early_stop_02.py"/>
          <p:cNvSpPr txBox="1"/>
          <p:nvPr/>
        </p:nvSpPr>
        <p:spPr>
          <a:xfrm>
            <a:off x="680389" y="8431660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/>
            </a:lvl1pPr>
          </a:lstStyle>
          <a:p>
            <a:pPr/>
            <a:r>
              <a:t>p2c4_early_stop_02.py</a:t>
            </a:r>
          </a:p>
        </p:txBody>
      </p:sp>
      <p:sp>
        <p:nvSpPr>
          <p:cNvPr id="195" name="EarlyStopping( min_delta=0.01, patience = 20, verbose=1 )"/>
          <p:cNvSpPr txBox="1"/>
          <p:nvPr/>
        </p:nvSpPr>
        <p:spPr>
          <a:xfrm>
            <a:off x="691057" y="1403065"/>
            <a:ext cx="639302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min_delta=0.01, patience = 20, verbose=1 )</a:t>
            </a:r>
          </a:p>
        </p:txBody>
      </p:sp>
      <p:pic>
        <p:nvPicPr>
          <p:cNvPr id="19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259" y="1999397"/>
            <a:ext cx="83312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아무리 봐도 중요하지 안을꺼 같음."/>
          <p:cNvSpPr txBox="1"/>
          <p:nvPr/>
        </p:nvSpPr>
        <p:spPr>
          <a:xfrm>
            <a:off x="6627493" y="8870522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아무리 봐도 중요하지 안을꺼 같음.</a:t>
            </a:r>
          </a:p>
        </p:txBody>
      </p:sp>
      <p:sp>
        <p:nvSpPr>
          <p:cNvPr id="198" name="EarlyStopping Parameter: verbose"/>
          <p:cNvSpPr txBox="1"/>
          <p:nvPr/>
        </p:nvSpPr>
        <p:spPr>
          <a:xfrm>
            <a:off x="660285" y="516085"/>
            <a:ext cx="7789178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verbose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650" y="1816100"/>
            <a:ext cx="10477500" cy="6121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EarlyStopping Document"/>
          <p:cNvSpPr txBox="1"/>
          <p:nvPr/>
        </p:nvSpPr>
        <p:spPr>
          <a:xfrm>
            <a:off x="660285" y="516085"/>
            <a:ext cx="5708931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2c4_early_stop_02.py"/>
          <p:cNvSpPr txBox="1"/>
          <p:nvPr/>
        </p:nvSpPr>
        <p:spPr>
          <a:xfrm>
            <a:off x="680389" y="8431660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/>
            </a:lvl1pPr>
          </a:lstStyle>
          <a:p>
            <a:pPr/>
            <a:r>
              <a:t>p2c4_early_stop_02.py</a:t>
            </a:r>
          </a:p>
        </p:txBody>
      </p:sp>
      <p:sp>
        <p:nvSpPr>
          <p:cNvPr id="204" name="EarlyStopping Parameter: baseline"/>
          <p:cNvSpPr txBox="1"/>
          <p:nvPr/>
        </p:nvSpPr>
        <p:spPr>
          <a:xfrm>
            <a:off x="660285" y="516085"/>
            <a:ext cx="7865772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baseline</a:t>
            </a:r>
          </a:p>
        </p:txBody>
      </p:sp>
      <p:pic>
        <p:nvPicPr>
          <p:cNvPr id="2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319" y="2439611"/>
            <a:ext cx="8128001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EarlyStopping( ) epochs=500"/>
          <p:cNvSpPr txBox="1"/>
          <p:nvPr/>
        </p:nvSpPr>
        <p:spPr>
          <a:xfrm>
            <a:off x="1030147" y="2017594"/>
            <a:ext cx="322326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) epochs=500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22" y="3282419"/>
            <a:ext cx="12496801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어쨌든..."/>
          <p:cNvSpPr txBox="1"/>
          <p:nvPr/>
        </p:nvSpPr>
        <p:spPr>
          <a:xfrm>
            <a:off x="903146" y="1849655"/>
            <a:ext cx="1464298" cy="605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어쨌든...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379004"/>
            <a:ext cx="6083828" cy="462556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椭圆形"/>
          <p:cNvSpPr/>
          <p:nvPr/>
        </p:nvSpPr>
        <p:spPr>
          <a:xfrm>
            <a:off x="1435100" y="4051300"/>
            <a:ext cx="1009799" cy="967681"/>
          </a:xfrm>
          <a:prstGeom prst="ellipse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线条"/>
          <p:cNvSpPr/>
          <p:nvPr/>
        </p:nvSpPr>
        <p:spPr>
          <a:xfrm flipH="1">
            <a:off x="2578745" y="3454399"/>
            <a:ext cx="5015855" cy="993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손글시 데이터셋 딥러닝 예제"/>
          <p:cNvSpPr txBox="1"/>
          <p:nvPr/>
        </p:nvSpPr>
        <p:spPr>
          <a:xfrm>
            <a:off x="719935" y="785520"/>
            <a:ext cx="3532329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손글시 데이터셋 딥러닝 예제</a:t>
            </a:r>
          </a:p>
        </p:txBody>
      </p:sp>
      <p:sp>
        <p:nvSpPr>
          <p:cNvPr id="138" name="epochs = 3000 으로 돌린 결과 …"/>
          <p:cNvSpPr txBox="1"/>
          <p:nvPr/>
        </p:nvSpPr>
        <p:spPr>
          <a:xfrm>
            <a:off x="715213" y="1763420"/>
            <a:ext cx="443697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epochs = 3000 으로 돌린 결과 …</a:t>
            </a:r>
          </a:p>
        </p:txBody>
      </p:sp>
      <p:sp>
        <p:nvSpPr>
          <p:cNvPr id="139" name="자, 그럼 여기에서 잠간... epochs 이란?"/>
          <p:cNvSpPr txBox="1"/>
          <p:nvPr/>
        </p:nvSpPr>
        <p:spPr>
          <a:xfrm>
            <a:off x="7613351" y="384795"/>
            <a:ext cx="4686898" cy="128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/>
            </a:pPr>
            <a:r>
              <a:t>자, 그럼 여기에서 잠간...</a:t>
            </a:r>
            <a:br/>
            <a:r>
              <a:t>epochs 이란?</a:t>
            </a:r>
          </a:p>
        </p:txBody>
      </p:sp>
      <p:grpSp>
        <p:nvGrpSpPr>
          <p:cNvPr id="142" name="成组"/>
          <p:cNvGrpSpPr/>
          <p:nvPr/>
        </p:nvGrpSpPr>
        <p:grpSpPr>
          <a:xfrm>
            <a:off x="7877352" y="3124665"/>
            <a:ext cx="3275204" cy="1081603"/>
            <a:chOff x="0" y="0"/>
            <a:chExt cx="3275203" cy="1081602"/>
          </a:xfrm>
        </p:grpSpPr>
        <p:sp>
          <p:nvSpPr>
            <p:cNvPr id="140" name="EarlyStopping"/>
            <p:cNvSpPr txBox="1"/>
            <p:nvPr/>
          </p:nvSpPr>
          <p:spPr>
            <a:xfrm>
              <a:off x="20091" y="-1"/>
              <a:ext cx="3255113" cy="659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700"/>
              </a:lvl1pPr>
            </a:lstStyle>
            <a:p>
              <a:pPr/>
              <a:r>
                <a:t>EarlyStopping</a:t>
              </a:r>
            </a:p>
          </p:txBody>
        </p:sp>
        <p:sp>
          <p:nvSpPr>
            <p:cNvPr id="141" name="과적합 방지"/>
            <p:cNvSpPr txBox="1"/>
            <p:nvPr/>
          </p:nvSpPr>
          <p:spPr>
            <a:xfrm>
              <a:off x="-1" y="595244"/>
              <a:ext cx="1517296" cy="48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과적합 방지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arlyStopping"/>
          <p:cNvSpPr txBox="1"/>
          <p:nvPr/>
        </p:nvSpPr>
        <p:spPr>
          <a:xfrm>
            <a:off x="668489" y="495765"/>
            <a:ext cx="3255113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EarlyStopping</a:t>
            </a:r>
          </a:p>
        </p:txBody>
      </p:sp>
      <p:grpSp>
        <p:nvGrpSpPr>
          <p:cNvPr id="149" name="成组"/>
          <p:cNvGrpSpPr/>
          <p:nvPr/>
        </p:nvGrpSpPr>
        <p:grpSpPr>
          <a:xfrm>
            <a:off x="730498" y="1589583"/>
            <a:ext cx="11543804" cy="2690466"/>
            <a:chOff x="0" y="0"/>
            <a:chExt cx="11543803" cy="2690465"/>
          </a:xfrm>
        </p:grpSpPr>
        <p:sp>
          <p:nvSpPr>
            <p:cNvPr id="145" name="矩形"/>
            <p:cNvSpPr/>
            <p:nvPr/>
          </p:nvSpPr>
          <p:spPr>
            <a:xfrm>
              <a:off x="0" y="0"/>
              <a:ext cx="11543804" cy="2690466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文本"/>
            <p:cNvSpPr txBox="1"/>
            <p:nvPr/>
          </p:nvSpPr>
          <p:spPr>
            <a:xfrm>
              <a:off x="457813" y="1674316"/>
              <a:ext cx="127001" cy="635001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b="0" sz="1800">
                  <a:solidFill>
                    <a:srgbClr val="CC783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>
                <a:solidFill>
                  <a:srgbClr val="A9B7C6"/>
                </a:solidFill>
              </a:endParaRPr>
            </a:p>
          </p:txBody>
        </p:sp>
        <p:sp>
          <p:nvSpPr>
            <p:cNvPr id="147" name="from keras.callbacks import EarlyStopping…"/>
            <p:cNvSpPr txBox="1"/>
            <p:nvPr/>
          </p:nvSpPr>
          <p:spPr>
            <a:xfrm>
              <a:off x="400682" y="560734"/>
              <a:ext cx="589471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b="0" sz="1800">
                  <a:solidFill>
                    <a:srgbClr val="A9B7C6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CC7831"/>
                  </a:solidFill>
                </a:rPr>
                <a:t>from </a:t>
              </a:r>
              <a:r>
                <a:t>keras.callbacks </a:t>
              </a:r>
              <a:r>
                <a:rPr>
                  <a:solidFill>
                    <a:srgbClr val="CC7831"/>
                  </a:solidFill>
                </a:rPr>
                <a:t>import </a:t>
              </a:r>
              <a:r>
                <a:t>EarlyStopping</a:t>
              </a:r>
            </a:p>
            <a:p>
              <a:pPr algn="l" defTabSz="457200">
                <a:defRPr b="0" sz="1800">
                  <a:solidFill>
                    <a:srgbClr val="A9B7C6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early_stopping = EarlyStopping()</a:t>
              </a:r>
            </a:p>
          </p:txBody>
        </p:sp>
        <p:sp>
          <p:nvSpPr>
            <p:cNvPr id="148" name="hist = model.fit(X_train, Y_train, epochs=3000, batch_size=10,…"/>
            <p:cNvSpPr txBox="1"/>
            <p:nvPr/>
          </p:nvSpPr>
          <p:spPr>
            <a:xfrm>
              <a:off x="394313" y="1407616"/>
              <a:ext cx="919780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b="0" sz="1800">
                  <a:solidFill>
                    <a:srgbClr val="A9B7C6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hist = model.fit(X_train</a:t>
              </a:r>
              <a:r>
                <a:rPr>
                  <a:solidFill>
                    <a:srgbClr val="CC7831"/>
                  </a:solidFill>
                </a:rPr>
                <a:t>, </a:t>
              </a:r>
              <a:r>
                <a:t>Y_train</a:t>
              </a:r>
              <a:r>
                <a:rPr>
                  <a:solidFill>
                    <a:srgbClr val="CC7831"/>
                  </a:solidFill>
                </a:rPr>
                <a:t>, </a:t>
              </a:r>
              <a:r>
                <a:rPr>
                  <a:solidFill>
                    <a:srgbClr val="AA4926"/>
                  </a:solidFill>
                </a:rPr>
                <a:t>epochs</a:t>
              </a:r>
              <a:r>
                <a:t>=</a:t>
              </a:r>
              <a:r>
                <a:rPr>
                  <a:solidFill>
                    <a:srgbClr val="6897BB"/>
                  </a:solidFill>
                </a:rPr>
                <a:t>3000</a:t>
              </a:r>
              <a:r>
                <a:t>, </a:t>
              </a:r>
              <a:r>
                <a:rPr>
                  <a:solidFill>
                    <a:srgbClr val="AA4926"/>
                  </a:solidFill>
                </a:rPr>
                <a:t>batch_size</a:t>
              </a:r>
              <a:r>
                <a:t>=</a:t>
              </a:r>
              <a:r>
                <a:rPr>
                  <a:solidFill>
                    <a:srgbClr val="6897BB"/>
                  </a:solidFill>
                </a:rPr>
                <a:t>10</a:t>
              </a:r>
              <a:r>
                <a:t>, </a:t>
              </a:r>
            </a:p>
            <a:p>
              <a:pPr lvl="8" indent="0" algn="l" defTabSz="457200">
                <a:defRPr b="0" sz="1800">
                  <a:solidFill>
                    <a:srgbClr val="A9B7C6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 </a:t>
              </a:r>
              <a:r>
                <a:rPr>
                  <a:solidFill>
                    <a:srgbClr val="AA4926"/>
                  </a:solidFill>
                </a:rPr>
                <a:t>validation_data</a:t>
              </a:r>
              <a:r>
                <a:t>=(X_val</a:t>
              </a:r>
              <a:r>
                <a:t>, </a:t>
              </a:r>
              <a:r>
                <a:t>Y_val)</a:t>
              </a:r>
              <a:r>
                <a:t>, </a:t>
              </a:r>
              <a:r>
                <a:rPr>
                  <a:solidFill>
                    <a:srgbClr val="AA4926"/>
                  </a:solidFill>
                </a:rPr>
                <a:t>callbacks</a:t>
              </a:r>
              <a:r>
                <a:t>=[early_stopping]</a:t>
              </a:r>
            </a:p>
            <a:p>
              <a:pPr algn="l" defTabSz="457200">
                <a:defRPr b="0" sz="1800">
                  <a:solidFill>
                    <a:srgbClr val="A9B7C6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730498" y="1355903"/>
            <a:ext cx="11543804" cy="132080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EarlyStopping Parameters"/>
          <p:cNvSpPr txBox="1"/>
          <p:nvPr/>
        </p:nvSpPr>
        <p:spPr>
          <a:xfrm>
            <a:off x="660285" y="516085"/>
            <a:ext cx="5987111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Parameters</a:t>
            </a:r>
          </a:p>
        </p:txBody>
      </p:sp>
      <p:sp>
        <p:nvSpPr>
          <p:cNvPr id="153" name="keras.callbacks.EarlyStopping(…"/>
          <p:cNvSpPr txBox="1"/>
          <p:nvPr/>
        </p:nvSpPr>
        <p:spPr>
          <a:xfrm>
            <a:off x="1083116" y="1524000"/>
            <a:ext cx="814264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1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keras.callbacks.EarlyStopping(</a:t>
            </a:r>
          </a:p>
          <a:p>
            <a:pPr algn="l" defTabSz="457200">
              <a:defRPr b="0" sz="2100">
                <a:solidFill>
                  <a:srgbClr val="A5C26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AA4926"/>
                </a:solidFill>
              </a:rPr>
              <a:t>monitor</a:t>
            </a:r>
            <a:r>
              <a:rPr>
                <a:solidFill>
                  <a:srgbClr val="A9B7C6"/>
                </a:solidFill>
              </a:rPr>
              <a:t>=</a:t>
            </a:r>
            <a:r>
              <a:t>'val_loss'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A4926"/>
                </a:solidFill>
              </a:rPr>
              <a:t>min_delta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A4926"/>
                </a:solidFill>
              </a:rPr>
              <a:t>patience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CC7831"/>
                </a:solidFill>
              </a:rPr>
              <a:t>, 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2100">
                <a:solidFill>
                  <a:srgbClr val="AA49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t>verbose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CC7831"/>
                </a:solidFill>
              </a:rPr>
              <a:t>, </a:t>
            </a:r>
            <a:r>
              <a:t>mode</a:t>
            </a:r>
            <a:r>
              <a:rPr>
                <a:solidFill>
                  <a:srgbClr val="A9B7C6"/>
                </a:solidFill>
              </a:rPr>
              <a:t>=</a:t>
            </a:r>
            <a:r>
              <a:rPr>
                <a:solidFill>
                  <a:srgbClr val="A5C261"/>
                </a:solidFill>
              </a:rPr>
              <a:t>'auto'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154" name="monitor : 관찰하고자 하는 항목.…"/>
          <p:cNvSpPr txBox="1"/>
          <p:nvPr/>
        </p:nvSpPr>
        <p:spPr>
          <a:xfrm>
            <a:off x="726325" y="3193245"/>
            <a:ext cx="9651406" cy="455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5600" indent="-3048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•"/>
              <a:defRPr b="0" sz="2300"/>
            </a:pPr>
            <a:r>
              <a:rPr b="1"/>
              <a:t>monitor </a:t>
            </a:r>
            <a:r>
              <a:t>: 관찰하고자 하는 항목.</a:t>
            </a:r>
          </a:p>
          <a:p>
            <a:pPr marL="355600" indent="-3048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•"/>
              <a:defRPr b="0" sz="2300"/>
            </a:pPr>
            <a:r>
              <a:rPr b="1"/>
              <a:t>min_delta </a:t>
            </a:r>
            <a:r>
              <a:t>: 개선되고 있다고 판단하기 위한 최소 변화량.</a:t>
            </a:r>
          </a:p>
          <a:p>
            <a:pPr marL="355600" indent="-3048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•"/>
              <a:defRPr b="0" sz="2300"/>
            </a:pPr>
            <a:r>
              <a:rPr b="1"/>
              <a:t>patience</a:t>
            </a:r>
            <a:r>
              <a:t> : (인내심) 개선이 없다고 바로 종료하지 않고 개선이 없는 에포크를 얼마나 기다려 줄 것인 가. </a:t>
            </a:r>
          </a:p>
          <a:p>
            <a:pPr marL="355600" indent="-3048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•"/>
              <a:defRPr b="0" sz="2300"/>
            </a:pPr>
            <a:r>
              <a:rPr b="1"/>
              <a:t>verbose</a:t>
            </a:r>
            <a:r>
              <a:t> : (수다스럽다) 얼마나 자세하게 정보를 표시할 것인가. (0, 1, 2)</a:t>
            </a:r>
          </a:p>
          <a:p>
            <a:pPr marL="355600" indent="-3048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•"/>
              <a:defRPr b="0" sz="2300"/>
            </a:pPr>
            <a:r>
              <a:rPr b="1"/>
              <a:t>mode </a:t>
            </a:r>
            <a:r>
              <a:t>: 관찰 항목에 대해 개선이 없다고 판단하기 위한 기준.</a:t>
            </a:r>
          </a:p>
          <a:p>
            <a:pPr lvl="1" marL="901700" indent="-3429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◦"/>
              <a:defRPr b="0" sz="2300"/>
            </a:pPr>
            <a:r>
              <a:rPr b="1"/>
              <a:t>auto</a:t>
            </a:r>
            <a:r>
              <a:t> : 관찰하는 이름에 따라 자동으로 지정합니다.</a:t>
            </a:r>
          </a:p>
          <a:p>
            <a:pPr lvl="1" marL="901700" indent="-3429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◦"/>
              <a:defRPr b="0" sz="2300"/>
            </a:pPr>
            <a:r>
              <a:rPr b="1"/>
              <a:t>min</a:t>
            </a:r>
            <a:r>
              <a:t> : 관찰하고 있는 항목이 감소되는 것을 멈출 때 종료합니다.</a:t>
            </a:r>
          </a:p>
          <a:p>
            <a:pPr lvl="1" marL="901700" indent="-342900" algn="l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Helvetica Neue Light"/>
              <a:buChar char="◦"/>
              <a:defRPr b="0" sz="2300"/>
            </a:pPr>
            <a:r>
              <a:rPr b="1"/>
              <a:t>max</a:t>
            </a:r>
            <a:r>
              <a:t> : 관찰하고 있는 항목이 증가되는 것을 멈출 때 종료합니다.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arlyStopping Example"/>
          <p:cNvSpPr txBox="1"/>
          <p:nvPr/>
        </p:nvSpPr>
        <p:spPr>
          <a:xfrm>
            <a:off x="660285" y="516085"/>
            <a:ext cx="5316094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Example</a:t>
            </a:r>
          </a:p>
        </p:txBody>
      </p:sp>
      <p:sp>
        <p:nvSpPr>
          <p:cNvPr id="157" name="p2c4_early_stop_02.py…"/>
          <p:cNvSpPr txBox="1"/>
          <p:nvPr/>
        </p:nvSpPr>
        <p:spPr>
          <a:xfrm>
            <a:off x="649909" y="8379975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p2c4_early_stop_02.py</a:t>
            </a:r>
          </a:p>
          <a:p>
            <a:pPr algn="l">
              <a:defRPr b="0" sz="1800"/>
            </a:pPr>
            <a:r>
              <a:t>EarlyStopping()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909" y="2017645"/>
            <a:ext cx="8045486" cy="612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7072" y="2035079"/>
            <a:ext cx="5070068" cy="383620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epochs = 1000"/>
          <p:cNvSpPr txBox="1"/>
          <p:nvPr/>
        </p:nvSpPr>
        <p:spPr>
          <a:xfrm>
            <a:off x="9321775" y="5984754"/>
            <a:ext cx="164066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epochs = 1000</a:t>
            </a:r>
          </a:p>
        </p:txBody>
      </p:sp>
      <p:sp>
        <p:nvSpPr>
          <p:cNvPr id="161" name="EarlyStopping( )"/>
          <p:cNvSpPr txBox="1"/>
          <p:nvPr/>
        </p:nvSpPr>
        <p:spPr>
          <a:xfrm>
            <a:off x="701217" y="1484345"/>
            <a:ext cx="18411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79" y="2017645"/>
            <a:ext cx="8331201" cy="624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EarlyStopping Parameter: patience"/>
          <p:cNvSpPr txBox="1"/>
          <p:nvPr/>
        </p:nvSpPr>
        <p:spPr>
          <a:xfrm>
            <a:off x="660285" y="516085"/>
            <a:ext cx="7927329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patience</a:t>
            </a:r>
          </a:p>
        </p:txBody>
      </p:sp>
      <p:sp>
        <p:nvSpPr>
          <p:cNvPr id="165" name="p2c4_early_stop_02.py"/>
          <p:cNvSpPr txBox="1"/>
          <p:nvPr/>
        </p:nvSpPr>
        <p:spPr>
          <a:xfrm>
            <a:off x="680389" y="8431660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/>
            </a:lvl1pPr>
          </a:lstStyle>
          <a:p>
            <a:pPr/>
            <a:r>
              <a:t>p2c4_early_stop_02.py</a:t>
            </a:r>
          </a:p>
        </p:txBody>
      </p:sp>
      <p:sp>
        <p:nvSpPr>
          <p:cNvPr id="166" name="EarlyStopping( patience = 20 )"/>
          <p:cNvSpPr txBox="1"/>
          <p:nvPr/>
        </p:nvSpPr>
        <p:spPr>
          <a:xfrm>
            <a:off x="691057" y="1403065"/>
            <a:ext cx="336270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patience = 20 )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arlyStopping( min_delta=1, patience = 20 )"/>
          <p:cNvSpPr txBox="1"/>
          <p:nvPr/>
        </p:nvSpPr>
        <p:spPr>
          <a:xfrm>
            <a:off x="609777" y="905225"/>
            <a:ext cx="48115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min_delta=1, patience = 20 )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680" y="1406307"/>
            <a:ext cx="4963682" cy="379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4790" y="1406307"/>
            <a:ext cx="4963682" cy="375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EarlyStopping( min_delta=-0.01, patience = 20 )"/>
          <p:cNvSpPr txBox="1"/>
          <p:nvPr/>
        </p:nvSpPr>
        <p:spPr>
          <a:xfrm>
            <a:off x="6578777" y="905225"/>
            <a:ext cx="522236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min_delta=-0.01, patience = 20 )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" y="5699874"/>
            <a:ext cx="4963682" cy="373407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EarlyStopping( min_delta=0.01, patience = 20 )"/>
          <p:cNvSpPr txBox="1"/>
          <p:nvPr/>
        </p:nvSpPr>
        <p:spPr>
          <a:xfrm>
            <a:off x="625868" y="5322912"/>
            <a:ext cx="512932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min_delta=0.01, patience = 20 )</a:t>
            </a:r>
          </a:p>
        </p:txBody>
      </p:sp>
      <p:sp>
        <p:nvSpPr>
          <p:cNvPr id="174" name="EarlyStopping Parameter: min_delta"/>
          <p:cNvSpPr txBox="1"/>
          <p:nvPr/>
        </p:nvSpPr>
        <p:spPr>
          <a:xfrm>
            <a:off x="558685" y="131743"/>
            <a:ext cx="8169797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min_delta</a:t>
            </a:r>
          </a:p>
        </p:txBody>
      </p:sp>
      <p:sp>
        <p:nvSpPr>
          <p:cNvPr id="175" name="*마이너스 도 가능"/>
          <p:cNvSpPr txBox="1"/>
          <p:nvPr/>
        </p:nvSpPr>
        <p:spPr>
          <a:xfrm>
            <a:off x="6300266" y="6096660"/>
            <a:ext cx="225338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*마이너스 도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2c4_early_stop_02.py"/>
          <p:cNvSpPr txBox="1"/>
          <p:nvPr/>
        </p:nvSpPr>
        <p:spPr>
          <a:xfrm>
            <a:off x="680389" y="8431660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/>
            </a:lvl1pPr>
          </a:lstStyle>
          <a:p>
            <a:pPr/>
            <a:r>
              <a:t>p2c4_early_stop_02.py</a:t>
            </a:r>
          </a:p>
        </p:txBody>
      </p:sp>
      <p:sp>
        <p:nvSpPr>
          <p:cNvPr id="178" name="EarlyStopping( min_delta=0.01, patience = 20 )"/>
          <p:cNvSpPr txBox="1"/>
          <p:nvPr/>
        </p:nvSpPr>
        <p:spPr>
          <a:xfrm>
            <a:off x="691057" y="1403065"/>
            <a:ext cx="512932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min_delta=0.01, patience = 20 )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40" y="2017645"/>
            <a:ext cx="4061408" cy="307383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arlyStopping Parameter: verbose"/>
          <p:cNvSpPr txBox="1"/>
          <p:nvPr/>
        </p:nvSpPr>
        <p:spPr>
          <a:xfrm>
            <a:off x="660285" y="516085"/>
            <a:ext cx="7789178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verbose</a:t>
            </a: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7986" y="2017645"/>
            <a:ext cx="4032867" cy="307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9091" y="2017645"/>
            <a:ext cx="4032866" cy="307383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뭐지 이건..?"/>
          <p:cNvSpPr txBox="1"/>
          <p:nvPr/>
        </p:nvSpPr>
        <p:spPr>
          <a:xfrm>
            <a:off x="687070" y="5619140"/>
            <a:ext cx="15925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뭐지 이건..?</a:t>
            </a: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1059" y="6160706"/>
            <a:ext cx="31877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6124" y="6097206"/>
            <a:ext cx="24257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9555" y="6745778"/>
            <a:ext cx="50800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09759" y="5726195"/>
            <a:ext cx="3496366" cy="2356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2c4_early_stop_02.py"/>
          <p:cNvSpPr txBox="1"/>
          <p:nvPr/>
        </p:nvSpPr>
        <p:spPr>
          <a:xfrm>
            <a:off x="680389" y="8431660"/>
            <a:ext cx="2540662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/>
            </a:lvl1pPr>
          </a:lstStyle>
          <a:p>
            <a:pPr/>
            <a:r>
              <a:t>p2c4_early_stop_02.py</a:t>
            </a:r>
          </a:p>
        </p:txBody>
      </p:sp>
      <p:sp>
        <p:nvSpPr>
          <p:cNvPr id="190" name="EarlyStopping( min_delta=0.01, patience = 20, verbose=0 )"/>
          <p:cNvSpPr txBox="1"/>
          <p:nvPr/>
        </p:nvSpPr>
        <p:spPr>
          <a:xfrm>
            <a:off x="691057" y="1403065"/>
            <a:ext cx="639302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EarlyStopping( min_delta=0.01, patience = 20, verbose=0 )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40" y="2017645"/>
            <a:ext cx="8387150" cy="634772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EarlyStopping Parameter: verbose"/>
          <p:cNvSpPr txBox="1"/>
          <p:nvPr/>
        </p:nvSpPr>
        <p:spPr>
          <a:xfrm>
            <a:off x="660285" y="516085"/>
            <a:ext cx="7789178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EarlyStopping Parameter: verbose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