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9/27/2018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D8FE8-6481-46CA-AA71-C4E3AA05F817}"/>
              </a:ext>
            </a:extLst>
          </p:cNvPr>
          <p:cNvSpPr txBox="1"/>
          <p:nvPr/>
        </p:nvSpPr>
        <p:spPr>
          <a:xfrm>
            <a:off x="1180730" y="887767"/>
            <a:ext cx="6340197" cy="830997"/>
          </a:xfrm>
          <a:prstGeom prst="rect">
            <a:avLst/>
          </a:prstGeom>
          <a:noFill/>
        </p:spPr>
        <p:txBody>
          <a:bodyPr wrap="none" rtlCol="0">
            <a:spAutoFit/>
          </a:bodyPr>
          <a:lstStyle/>
          <a:p>
            <a:r>
              <a:rPr lang="zh-CN" altLang="zh-CN" sz="4800" dirty="0"/>
              <a:t>流浪猫狗救助</a:t>
            </a:r>
            <a:r>
              <a:rPr lang="zh-CN" altLang="en-US" sz="4800" dirty="0"/>
              <a:t>平台搭建</a:t>
            </a:r>
          </a:p>
        </p:txBody>
      </p:sp>
      <p:sp>
        <p:nvSpPr>
          <p:cNvPr id="5" name="文本框 4">
            <a:extLst>
              <a:ext uri="{FF2B5EF4-FFF2-40B4-BE49-F238E27FC236}">
                <a16:creationId xmlns:a16="http://schemas.microsoft.com/office/drawing/2014/main" id="{2443FFD5-CEF9-4A47-B820-68D6733787BB}"/>
              </a:ext>
            </a:extLst>
          </p:cNvPr>
          <p:cNvSpPr txBox="1"/>
          <p:nvPr/>
        </p:nvSpPr>
        <p:spPr>
          <a:xfrm>
            <a:off x="1305787" y="4300777"/>
            <a:ext cx="5245934" cy="923330"/>
          </a:xfrm>
          <a:prstGeom prst="rect">
            <a:avLst/>
          </a:prstGeom>
          <a:noFill/>
        </p:spPr>
        <p:txBody>
          <a:bodyPr wrap="square" rtlCol="0">
            <a:spAutoFit/>
          </a:bodyPr>
          <a:lstStyle/>
          <a:p>
            <a:r>
              <a:rPr lang="zh-CN" altLang="en-US" dirty="0"/>
              <a:t>小组名称：霸王队</a:t>
            </a:r>
            <a:endParaRPr lang="en-US" altLang="zh-CN" dirty="0"/>
          </a:p>
          <a:p>
            <a:r>
              <a:rPr lang="zh-CN" altLang="en-US" dirty="0"/>
              <a:t>小组成员：王乙超 黄红 黄宝萱 沈慕容</a:t>
            </a:r>
          </a:p>
          <a:p>
            <a:endParaRPr lang="zh-CN" altLang="en-US" dirty="0"/>
          </a:p>
        </p:txBody>
      </p:sp>
    </p:spTree>
    <p:extLst>
      <p:ext uri="{BB962C8B-B14F-4D97-AF65-F5344CB8AC3E}">
        <p14:creationId xmlns:p14="http://schemas.microsoft.com/office/powerpoint/2010/main" val="103046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2EB77AB-EB57-4D6E-9057-5D8EC05D0978}"/>
              </a:ext>
            </a:extLst>
          </p:cNvPr>
          <p:cNvSpPr/>
          <p:nvPr/>
        </p:nvSpPr>
        <p:spPr>
          <a:xfrm>
            <a:off x="2968101" y="1985379"/>
            <a:ext cx="6096000" cy="2246769"/>
          </a:xfrm>
          <a:prstGeom prst="rect">
            <a:avLst/>
          </a:prstGeom>
        </p:spPr>
        <p:txBody>
          <a:bodyPr>
            <a:spAutoFit/>
          </a:bodyPr>
          <a:lstStyle/>
          <a:p>
            <a:endParaRPr lang="en-US" altLang="zh-CN" sz="2800" dirty="0"/>
          </a:p>
          <a:p>
            <a:r>
              <a:rPr lang="zh-CN" altLang="en-US" sz="2800" dirty="0"/>
              <a:t>王乙超负责项目的大部分编码</a:t>
            </a:r>
            <a:endParaRPr lang="en-US" altLang="zh-CN" sz="2800" dirty="0"/>
          </a:p>
          <a:p>
            <a:r>
              <a:rPr lang="zh-CN" altLang="en-US" sz="2800" dirty="0"/>
              <a:t>黄红负责对数据库的操作和管理</a:t>
            </a:r>
            <a:endParaRPr lang="en-US" altLang="zh-CN" sz="2800" dirty="0"/>
          </a:p>
          <a:p>
            <a:r>
              <a:rPr lang="zh-CN" altLang="en-US" sz="2800" dirty="0"/>
              <a:t>黄宝萱负责概要文档的编写</a:t>
            </a:r>
            <a:endParaRPr lang="en-US" altLang="zh-CN" sz="2800" dirty="0"/>
          </a:p>
          <a:p>
            <a:r>
              <a:rPr lang="zh-CN" altLang="en-US" sz="2800" dirty="0"/>
              <a:t>沈慕容负责页面设计和测试 </a:t>
            </a:r>
          </a:p>
        </p:txBody>
      </p:sp>
      <p:sp>
        <p:nvSpPr>
          <p:cNvPr id="7" name="文本框 6">
            <a:extLst>
              <a:ext uri="{FF2B5EF4-FFF2-40B4-BE49-F238E27FC236}">
                <a16:creationId xmlns:a16="http://schemas.microsoft.com/office/drawing/2014/main" id="{52FB9E17-E81C-40BB-85E9-E119B7B7D531}"/>
              </a:ext>
            </a:extLst>
          </p:cNvPr>
          <p:cNvSpPr txBox="1"/>
          <p:nvPr/>
        </p:nvSpPr>
        <p:spPr>
          <a:xfrm>
            <a:off x="294660" y="329806"/>
            <a:ext cx="4887734" cy="584775"/>
          </a:xfrm>
          <a:prstGeom prst="rect">
            <a:avLst/>
          </a:prstGeom>
          <a:noFill/>
        </p:spPr>
        <p:txBody>
          <a:bodyPr wrap="square" rtlCol="0">
            <a:spAutoFit/>
          </a:bodyPr>
          <a:lstStyle/>
          <a:p>
            <a:r>
              <a:rPr kumimoji="1" lang="zh-CN" altLang="en-US" sz="3200" b="1" dirty="0">
                <a:solidFill>
                  <a:srgbClr val="FFFFFF"/>
                </a:solidFill>
                <a:latin typeface="Century Gothic"/>
                <a:ea typeface="微软雅黑"/>
              </a:rPr>
              <a:t>团队分工</a:t>
            </a:r>
            <a:endParaRPr kumimoji="1" lang="en-US" altLang="zh-CN" sz="3200" b="1" dirty="0">
              <a:solidFill>
                <a:srgbClr val="FFFFFF"/>
              </a:solidFill>
              <a:latin typeface="Century Gothic"/>
              <a:ea typeface="微软雅黑"/>
            </a:endParaRPr>
          </a:p>
        </p:txBody>
      </p:sp>
    </p:spTree>
    <p:extLst>
      <p:ext uri="{BB962C8B-B14F-4D97-AF65-F5344CB8AC3E}">
        <p14:creationId xmlns:p14="http://schemas.microsoft.com/office/powerpoint/2010/main" val="333485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A68648-9CC4-4119-BB32-68F6CA9DE0CB}"/>
              </a:ext>
            </a:extLst>
          </p:cNvPr>
          <p:cNvSpPr txBox="1"/>
          <p:nvPr/>
        </p:nvSpPr>
        <p:spPr>
          <a:xfrm>
            <a:off x="3131880" y="530093"/>
            <a:ext cx="5929829" cy="5632183"/>
          </a:xfrm>
          <a:prstGeom prst="rect">
            <a:avLst/>
          </a:prstGeom>
          <a:noFill/>
        </p:spPr>
        <p:txBody>
          <a:bodyPr wrap="none" rtlCol="0">
            <a:spAutoFit/>
          </a:bodyPr>
          <a:lstStyle/>
          <a:p>
            <a:pPr algn="ctr">
              <a:lnSpc>
                <a:spcPct val="90000"/>
              </a:lnSpc>
            </a:pPr>
            <a:r>
              <a:rPr kumimoji="1" lang="en-US" altLang="zh-CN" sz="40000" b="1" dirty="0">
                <a:solidFill>
                  <a:srgbClr val="FFFFFF"/>
                </a:solidFill>
              </a:rPr>
              <a:t>05</a:t>
            </a:r>
            <a:endParaRPr kumimoji="1" lang="zh-CN" altLang="en-US" sz="40000" b="1" dirty="0">
              <a:solidFill>
                <a:srgbClr val="FFFFFF"/>
              </a:solidFill>
            </a:endParaRPr>
          </a:p>
        </p:txBody>
      </p:sp>
      <p:sp>
        <p:nvSpPr>
          <p:cNvPr id="5" name="矩形 4">
            <a:extLst>
              <a:ext uri="{FF2B5EF4-FFF2-40B4-BE49-F238E27FC236}">
                <a16:creationId xmlns:a16="http://schemas.microsoft.com/office/drawing/2014/main" id="{409BD74D-377E-4BE6-8399-27BE18D386E2}"/>
              </a:ext>
            </a:extLst>
          </p:cNvPr>
          <p:cNvSpPr/>
          <p:nvPr/>
        </p:nvSpPr>
        <p:spPr>
          <a:xfrm>
            <a:off x="2409458" y="2869163"/>
            <a:ext cx="7374672" cy="1217645"/>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265" dirty="0">
                <a:solidFill>
                  <a:srgbClr val="FFFFFF"/>
                </a:solidFill>
              </a:rPr>
              <a:t>进度安排</a:t>
            </a:r>
          </a:p>
        </p:txBody>
      </p:sp>
    </p:spTree>
    <p:extLst>
      <p:ext uri="{BB962C8B-B14F-4D97-AF65-F5344CB8AC3E}">
        <p14:creationId xmlns:p14="http://schemas.microsoft.com/office/powerpoint/2010/main" val="164091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320E2185-68C8-4F12-A366-8D3900D0C26E}"/>
              </a:ext>
            </a:extLst>
          </p:cNvPr>
          <p:cNvSpPr txBox="1"/>
          <p:nvPr/>
        </p:nvSpPr>
        <p:spPr>
          <a:xfrm>
            <a:off x="294660" y="329806"/>
            <a:ext cx="5877540" cy="583565"/>
          </a:xfrm>
          <a:prstGeom prst="rect">
            <a:avLst/>
          </a:prstGeom>
          <a:noFill/>
        </p:spPr>
        <p:txBody>
          <a:bodyPr wrap="square" rtlCol="0">
            <a:spAutoFit/>
          </a:bodyPr>
          <a:lstStyle/>
          <a:p>
            <a:pPr defTabSz="609600"/>
            <a:r>
              <a:rPr kumimoji="1" lang="zh-CN" altLang="en-US" sz="3200" b="1" dirty="0">
                <a:solidFill>
                  <a:srgbClr val="FFFFFF"/>
                </a:solidFill>
                <a:ea typeface="微软雅黑" panose="020B0503020204020204" charset="-122"/>
              </a:rPr>
              <a:t>进度安排</a:t>
            </a:r>
          </a:p>
        </p:txBody>
      </p:sp>
      <p:grpSp>
        <p:nvGrpSpPr>
          <p:cNvPr id="22" name="组 16">
            <a:extLst>
              <a:ext uri="{FF2B5EF4-FFF2-40B4-BE49-F238E27FC236}">
                <a16:creationId xmlns:a16="http://schemas.microsoft.com/office/drawing/2014/main" id="{983B0F74-923E-420E-816C-ADC47FA562E8}"/>
              </a:ext>
            </a:extLst>
          </p:cNvPr>
          <p:cNvGrpSpPr/>
          <p:nvPr/>
        </p:nvGrpSpPr>
        <p:grpSpPr>
          <a:xfrm>
            <a:off x="1455935" y="971495"/>
            <a:ext cx="1379471" cy="1379703"/>
            <a:chOff x="1438402" y="1190498"/>
            <a:chExt cx="1034603" cy="1034777"/>
          </a:xfrm>
        </p:grpSpPr>
        <p:sp>
          <p:nvSpPr>
            <p:cNvPr id="23" name="等腰三角形 22">
              <a:extLst>
                <a:ext uri="{FF2B5EF4-FFF2-40B4-BE49-F238E27FC236}">
                  <a16:creationId xmlns:a16="http://schemas.microsoft.com/office/drawing/2014/main" id="{4C73E1A6-72DB-422F-AE89-A026F01C9C0A}"/>
                </a:ext>
              </a:extLst>
            </p:cNvPr>
            <p:cNvSpPr/>
            <p:nvPr/>
          </p:nvSpPr>
          <p:spPr>
            <a:xfrm rot="16200000" flipH="1">
              <a:off x="1837340" y="1589609"/>
              <a:ext cx="682752" cy="588579"/>
            </a:xfrm>
            <a:prstGeom prst="triangle">
              <a:avLst/>
            </a:prstGeom>
            <a:solidFill>
              <a:srgbClr val="FBEC85">
                <a:lumMod val="75000"/>
              </a:srgbClr>
            </a:solid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24" name="等腰三角形 23">
              <a:extLst>
                <a:ext uri="{FF2B5EF4-FFF2-40B4-BE49-F238E27FC236}">
                  <a16:creationId xmlns:a16="http://schemas.microsoft.com/office/drawing/2014/main" id="{FA401B53-9811-4FF4-B883-76D06D933928}"/>
                </a:ext>
              </a:extLst>
            </p:cNvPr>
            <p:cNvSpPr/>
            <p:nvPr/>
          </p:nvSpPr>
          <p:spPr>
            <a:xfrm rot="5400000">
              <a:off x="1367038" y="1261862"/>
              <a:ext cx="1034776" cy="892048"/>
            </a:xfrm>
            <a:prstGeom prst="triangle">
              <a:avLst/>
            </a:prstGeom>
            <a:solidFill>
              <a:srgbClr val="FBEC85">
                <a:lumMod val="75000"/>
              </a:srgbClr>
            </a:solidFill>
            <a:ln w="25400" cap="flat" cmpd="sng" algn="ctr">
              <a:solidFill>
                <a:srgbClr val="FBEC85">
                  <a:lumMod val="75000"/>
                </a:srgbClr>
              </a:solidFill>
              <a:prstDash val="solid"/>
            </a:ln>
            <a:effectLst/>
          </p:spPr>
          <p:txBody>
            <a:bodyPr vert="vert270"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rgbClr val="FFFFFF"/>
                  </a:solidFill>
                  <a:effectLst/>
                  <a:uLnTx/>
                  <a:uFillTx/>
                  <a:latin typeface="Century Gothic"/>
                  <a:ea typeface="微软雅黑"/>
                  <a:cs typeface="+mn-cs"/>
                </a:rPr>
                <a:t>1</a:t>
              </a:r>
              <a:endParaRPr kumimoji="0" lang="zh-CN" altLang="en-US" sz="3200" b="1" i="0" u="none" strike="noStrike" kern="0" cap="none" spc="0" normalizeH="0" baseline="0" noProof="0" dirty="0">
                <a:ln>
                  <a:noFill/>
                </a:ln>
                <a:solidFill>
                  <a:srgbClr val="FFFFFF"/>
                </a:solidFill>
                <a:effectLst/>
                <a:uLnTx/>
                <a:uFillTx/>
                <a:latin typeface="Century Gothic"/>
                <a:ea typeface="微软雅黑"/>
                <a:cs typeface="+mn-cs"/>
              </a:endParaRPr>
            </a:p>
          </p:txBody>
        </p:sp>
      </p:grpSp>
      <p:sp>
        <p:nvSpPr>
          <p:cNvPr id="25" name="TextBox 43">
            <a:extLst>
              <a:ext uri="{FF2B5EF4-FFF2-40B4-BE49-F238E27FC236}">
                <a16:creationId xmlns:a16="http://schemas.microsoft.com/office/drawing/2014/main" id="{CAAAC45E-AF3D-4303-91A4-38EC7F9C59ED}"/>
              </a:ext>
            </a:extLst>
          </p:cNvPr>
          <p:cNvSpPr txBox="1"/>
          <p:nvPr/>
        </p:nvSpPr>
        <p:spPr>
          <a:xfrm>
            <a:off x="3108061" y="890413"/>
            <a:ext cx="6127717" cy="1021433"/>
          </a:xfrm>
          <a:prstGeom prst="rect">
            <a:avLst/>
          </a:prstGeom>
          <a:noFill/>
        </p:spPr>
        <p:txBody>
          <a:bodyPr wrap="square" rtlCol="0">
            <a:spAutoFit/>
          </a:bodyPr>
          <a:lstStyle/>
          <a:p>
            <a:pPr defTabSz="609600">
              <a:lnSpc>
                <a:spcPct val="130000"/>
              </a:lnSpc>
            </a:pPr>
            <a:r>
              <a:rPr lang="zh-CN" altLang="en-US" sz="1600" dirty="0">
                <a:solidFill>
                  <a:srgbClr val="FFFFFF"/>
                </a:solidFill>
                <a:latin typeface="微软雅黑"/>
                <a:ea typeface="微软雅黑"/>
                <a:cs typeface="Levenim MT" pitchFamily="2" charset="-79"/>
              </a:rPr>
              <a:t>确定需求阶段（</a:t>
            </a:r>
            <a:r>
              <a:rPr lang="en-US" altLang="zh-CN" sz="1600" dirty="0">
                <a:solidFill>
                  <a:srgbClr val="FFFFFF"/>
                </a:solidFill>
                <a:latin typeface="微软雅黑"/>
                <a:ea typeface="微软雅黑"/>
                <a:cs typeface="Levenim MT" pitchFamily="2" charset="-79"/>
              </a:rPr>
              <a:t>2018</a:t>
            </a:r>
            <a:r>
              <a:rPr lang="zh-CN" altLang="en-US" sz="1600" dirty="0">
                <a:solidFill>
                  <a:srgbClr val="FFFFFF"/>
                </a:solidFill>
                <a:latin typeface="微软雅黑"/>
                <a:ea typeface="微软雅黑"/>
                <a:cs typeface="Levenim MT" pitchFamily="2" charset="-79"/>
              </a:rPr>
              <a:t>年</a:t>
            </a:r>
            <a:r>
              <a:rPr lang="en-US" altLang="zh-CN" sz="1600" dirty="0">
                <a:solidFill>
                  <a:srgbClr val="FFFFFF"/>
                </a:solidFill>
                <a:latin typeface="微软雅黑"/>
                <a:ea typeface="微软雅黑"/>
                <a:cs typeface="Levenim MT" pitchFamily="2" charset="-79"/>
              </a:rPr>
              <a:t>9</a:t>
            </a:r>
            <a:r>
              <a:rPr lang="zh-CN" altLang="en-US" sz="1600" dirty="0">
                <a:solidFill>
                  <a:srgbClr val="FFFFFF"/>
                </a:solidFill>
                <a:latin typeface="微软雅黑"/>
                <a:ea typeface="微软雅黑"/>
                <a:cs typeface="Levenim MT" pitchFamily="2" charset="-79"/>
              </a:rPr>
              <a:t>月）</a:t>
            </a:r>
          </a:p>
          <a:p>
            <a:pPr defTabSz="609600">
              <a:lnSpc>
                <a:spcPct val="130000"/>
              </a:lnSpc>
            </a:pPr>
            <a:r>
              <a:rPr lang="zh-CN" altLang="en-US" sz="1600" dirty="0">
                <a:solidFill>
                  <a:srgbClr val="FFFFFF"/>
                </a:solidFill>
                <a:latin typeface="微软雅黑"/>
                <a:ea typeface="微软雅黑"/>
                <a:cs typeface="Levenim MT" pitchFamily="2" charset="-79"/>
              </a:rPr>
              <a:t>继续确定项目的可行性，深入了解解决流浪猫狗这一问题下社会需要的功能。</a:t>
            </a:r>
          </a:p>
        </p:txBody>
      </p:sp>
      <p:grpSp>
        <p:nvGrpSpPr>
          <p:cNvPr id="26" name="组 15">
            <a:extLst>
              <a:ext uri="{FF2B5EF4-FFF2-40B4-BE49-F238E27FC236}">
                <a16:creationId xmlns:a16="http://schemas.microsoft.com/office/drawing/2014/main" id="{F84AA4AB-8BD4-4117-A8FE-867FEC63CF26}"/>
              </a:ext>
            </a:extLst>
          </p:cNvPr>
          <p:cNvGrpSpPr/>
          <p:nvPr/>
        </p:nvGrpSpPr>
        <p:grpSpPr>
          <a:xfrm flipH="1">
            <a:off x="9537214" y="2608945"/>
            <a:ext cx="1379469" cy="1379705"/>
            <a:chOff x="1438403" y="2477325"/>
            <a:chExt cx="1034602" cy="1034778"/>
          </a:xfrm>
          <a:solidFill>
            <a:srgbClr val="FBEC85">
              <a:lumMod val="75000"/>
            </a:srgbClr>
          </a:solidFill>
        </p:grpSpPr>
        <p:sp>
          <p:nvSpPr>
            <p:cNvPr id="27" name="等腰三角形 26">
              <a:extLst>
                <a:ext uri="{FF2B5EF4-FFF2-40B4-BE49-F238E27FC236}">
                  <a16:creationId xmlns:a16="http://schemas.microsoft.com/office/drawing/2014/main" id="{4FC52CAB-BED4-4A7E-A065-40315C1EFA27}"/>
                </a:ext>
              </a:extLst>
            </p:cNvPr>
            <p:cNvSpPr/>
            <p:nvPr/>
          </p:nvSpPr>
          <p:spPr>
            <a:xfrm rot="16200000" flipH="1">
              <a:off x="1837340" y="2876437"/>
              <a:ext cx="682752" cy="588579"/>
            </a:xfrm>
            <a:prstGeom prst="triangle">
              <a:avLst/>
            </a:prstGeom>
            <a:grp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28" name="等腰三角形 27">
              <a:extLst>
                <a:ext uri="{FF2B5EF4-FFF2-40B4-BE49-F238E27FC236}">
                  <a16:creationId xmlns:a16="http://schemas.microsoft.com/office/drawing/2014/main" id="{6D4D299D-50DB-40C6-A679-4F5C7F52B40F}"/>
                </a:ext>
              </a:extLst>
            </p:cNvPr>
            <p:cNvSpPr/>
            <p:nvPr/>
          </p:nvSpPr>
          <p:spPr>
            <a:xfrm rot="5400000">
              <a:off x="1367039" y="2548689"/>
              <a:ext cx="1034776" cy="892048"/>
            </a:xfrm>
            <a:prstGeom prst="triangle">
              <a:avLst/>
            </a:prstGeom>
            <a:grpFill/>
            <a:ln w="25400" cap="flat" cmpd="sng" algn="ctr">
              <a:solidFill>
                <a:srgbClr val="F8DE28"/>
              </a:solidFill>
              <a:prstDash val="solid"/>
            </a:ln>
            <a:effectLst/>
          </p:spPr>
          <p:txBody>
            <a:bodyPr vert="vert"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rgbClr val="FFFFFF"/>
                  </a:solidFill>
                  <a:effectLst/>
                  <a:uLnTx/>
                  <a:uFillTx/>
                  <a:latin typeface="Century Gothic"/>
                  <a:ea typeface="微软雅黑"/>
                  <a:cs typeface="+mn-cs"/>
                </a:rPr>
                <a:t>2</a:t>
              </a:r>
              <a:endParaRPr kumimoji="0" lang="zh-CN" altLang="en-US" sz="3200" b="1" i="0" u="none" strike="noStrike" kern="0" cap="none" spc="0" normalizeH="0" baseline="0" noProof="0" dirty="0">
                <a:ln>
                  <a:noFill/>
                </a:ln>
                <a:solidFill>
                  <a:srgbClr val="FFFFFF"/>
                </a:solidFill>
                <a:effectLst/>
                <a:uLnTx/>
                <a:uFillTx/>
                <a:latin typeface="Century Gothic"/>
                <a:ea typeface="微软雅黑"/>
                <a:cs typeface="+mn-cs"/>
              </a:endParaRPr>
            </a:p>
          </p:txBody>
        </p:sp>
      </p:grpSp>
      <p:sp>
        <p:nvSpPr>
          <p:cNvPr id="29" name="TextBox 43">
            <a:extLst>
              <a:ext uri="{FF2B5EF4-FFF2-40B4-BE49-F238E27FC236}">
                <a16:creationId xmlns:a16="http://schemas.microsoft.com/office/drawing/2014/main" id="{CA9F368F-A914-401C-99B7-52A73529347D}"/>
              </a:ext>
            </a:extLst>
          </p:cNvPr>
          <p:cNvSpPr txBox="1"/>
          <p:nvPr/>
        </p:nvSpPr>
        <p:spPr>
          <a:xfrm>
            <a:off x="3108341" y="3008525"/>
            <a:ext cx="6127717" cy="701346"/>
          </a:xfrm>
          <a:prstGeom prst="rect">
            <a:avLst/>
          </a:prstGeom>
          <a:noFill/>
        </p:spPr>
        <p:txBody>
          <a:bodyPr wrap="square" rtlCol="0">
            <a:spAutoFit/>
          </a:bodyPr>
          <a:lstStyle/>
          <a:p>
            <a:pPr defTabSz="609600">
              <a:lnSpc>
                <a:spcPct val="130000"/>
              </a:lnSpc>
            </a:pPr>
            <a:r>
              <a:rPr lang="zh-CN" altLang="en-US" sz="1600" dirty="0">
                <a:solidFill>
                  <a:srgbClr val="FFFFFF"/>
                </a:solidFill>
                <a:latin typeface="微软雅黑"/>
                <a:ea typeface="微软雅黑"/>
                <a:cs typeface="Levenim MT" pitchFamily="2" charset="-79"/>
              </a:rPr>
              <a:t>学习技术阶段（</a:t>
            </a:r>
            <a:r>
              <a:rPr lang="en-US" altLang="zh-CN" sz="1600" dirty="0">
                <a:solidFill>
                  <a:srgbClr val="FFFFFF"/>
                </a:solidFill>
                <a:latin typeface="微软雅黑"/>
                <a:ea typeface="微软雅黑"/>
                <a:cs typeface="Levenim MT" pitchFamily="2" charset="-79"/>
              </a:rPr>
              <a:t>2018</a:t>
            </a:r>
            <a:r>
              <a:rPr lang="zh-CN" altLang="en-US" sz="1600" dirty="0">
                <a:solidFill>
                  <a:srgbClr val="FFFFFF"/>
                </a:solidFill>
                <a:latin typeface="微软雅黑"/>
                <a:ea typeface="微软雅黑"/>
                <a:cs typeface="Levenim MT" pitchFamily="2" charset="-79"/>
              </a:rPr>
              <a:t>年</a:t>
            </a:r>
            <a:r>
              <a:rPr lang="en-US" altLang="zh-CN" sz="1600" dirty="0">
                <a:solidFill>
                  <a:srgbClr val="FFFFFF"/>
                </a:solidFill>
                <a:latin typeface="微软雅黑"/>
                <a:ea typeface="微软雅黑"/>
                <a:cs typeface="Levenim MT" pitchFamily="2" charset="-79"/>
              </a:rPr>
              <a:t>10</a:t>
            </a:r>
            <a:r>
              <a:rPr lang="zh-CN" altLang="en-US" sz="1600" dirty="0">
                <a:solidFill>
                  <a:srgbClr val="FFFFFF"/>
                </a:solidFill>
                <a:latin typeface="微软雅黑"/>
                <a:ea typeface="微软雅黑"/>
                <a:cs typeface="Levenim MT" pitchFamily="2" charset="-79"/>
              </a:rPr>
              <a:t>月）</a:t>
            </a:r>
          </a:p>
          <a:p>
            <a:pPr defTabSz="609600">
              <a:lnSpc>
                <a:spcPct val="130000"/>
              </a:lnSpc>
            </a:pPr>
            <a:r>
              <a:rPr lang="zh-CN" altLang="en-US" sz="1600" dirty="0">
                <a:solidFill>
                  <a:srgbClr val="FFFFFF"/>
                </a:solidFill>
                <a:latin typeface="微软雅黑"/>
                <a:ea typeface="微软雅黑"/>
                <a:cs typeface="Levenim MT" pitchFamily="2" charset="-79"/>
              </a:rPr>
              <a:t>对项目需要的技术进行学习</a:t>
            </a:r>
          </a:p>
        </p:txBody>
      </p:sp>
      <p:grpSp>
        <p:nvGrpSpPr>
          <p:cNvPr id="30" name="组 17">
            <a:extLst>
              <a:ext uri="{FF2B5EF4-FFF2-40B4-BE49-F238E27FC236}">
                <a16:creationId xmlns:a16="http://schemas.microsoft.com/office/drawing/2014/main" id="{C9217AA1-5040-4F54-9AB6-ABFCAF37DBA8}"/>
              </a:ext>
            </a:extLst>
          </p:cNvPr>
          <p:cNvGrpSpPr/>
          <p:nvPr/>
        </p:nvGrpSpPr>
        <p:grpSpPr>
          <a:xfrm>
            <a:off x="1455935" y="3965261"/>
            <a:ext cx="1379469" cy="1379705"/>
            <a:chOff x="1438403" y="3764153"/>
            <a:chExt cx="1034602" cy="1034778"/>
          </a:xfrm>
          <a:solidFill>
            <a:srgbClr val="FBEC85">
              <a:lumMod val="75000"/>
            </a:srgbClr>
          </a:solidFill>
        </p:grpSpPr>
        <p:sp>
          <p:nvSpPr>
            <p:cNvPr id="31" name="等腰三角形 30">
              <a:extLst>
                <a:ext uri="{FF2B5EF4-FFF2-40B4-BE49-F238E27FC236}">
                  <a16:creationId xmlns:a16="http://schemas.microsoft.com/office/drawing/2014/main" id="{1A0A830B-3F0C-4571-9B15-A0C712F50E3B}"/>
                </a:ext>
              </a:extLst>
            </p:cNvPr>
            <p:cNvSpPr/>
            <p:nvPr/>
          </p:nvSpPr>
          <p:spPr>
            <a:xfrm rot="16200000" flipH="1">
              <a:off x="1837340" y="4163265"/>
              <a:ext cx="682752" cy="588579"/>
            </a:xfrm>
            <a:prstGeom prst="triangle">
              <a:avLst/>
            </a:prstGeom>
            <a:grp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32" name="等腰三角形 31">
              <a:extLst>
                <a:ext uri="{FF2B5EF4-FFF2-40B4-BE49-F238E27FC236}">
                  <a16:creationId xmlns:a16="http://schemas.microsoft.com/office/drawing/2014/main" id="{2ABE5B8F-369D-43C7-873F-DA15C1A165CF}"/>
                </a:ext>
              </a:extLst>
            </p:cNvPr>
            <p:cNvSpPr/>
            <p:nvPr/>
          </p:nvSpPr>
          <p:spPr>
            <a:xfrm rot="5400000">
              <a:off x="1367039" y="3835517"/>
              <a:ext cx="1034776" cy="892048"/>
            </a:xfrm>
            <a:prstGeom prst="triangle">
              <a:avLst/>
            </a:prstGeom>
            <a:grpFill/>
            <a:ln w="25400" cap="flat" cmpd="sng" algn="ctr">
              <a:solidFill>
                <a:srgbClr val="F8DE28"/>
              </a:solidFill>
              <a:prstDash val="solid"/>
            </a:ln>
            <a:effectLst/>
          </p:spPr>
          <p:txBody>
            <a:bodyPr vert="vert270"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rgbClr val="FFFFFF"/>
                  </a:solidFill>
                  <a:effectLst/>
                  <a:uLnTx/>
                  <a:uFillTx/>
                  <a:latin typeface="Century Gothic"/>
                  <a:ea typeface="微软雅黑"/>
                  <a:cs typeface="+mn-cs"/>
                </a:rPr>
                <a:t>3</a:t>
              </a:r>
              <a:endParaRPr kumimoji="0" lang="zh-CN" altLang="en-US" sz="3200" b="1" i="0" u="none" strike="noStrike" kern="0" cap="none" spc="0" normalizeH="0" baseline="0" noProof="0" dirty="0">
                <a:ln>
                  <a:noFill/>
                </a:ln>
                <a:solidFill>
                  <a:srgbClr val="FFFFFF"/>
                </a:solidFill>
                <a:effectLst/>
                <a:uLnTx/>
                <a:uFillTx/>
                <a:latin typeface="Century Gothic"/>
                <a:ea typeface="微软雅黑"/>
                <a:cs typeface="+mn-cs"/>
              </a:endParaRPr>
            </a:p>
          </p:txBody>
        </p:sp>
      </p:grpSp>
      <p:sp>
        <p:nvSpPr>
          <p:cNvPr id="33" name="TextBox 43">
            <a:extLst>
              <a:ext uri="{FF2B5EF4-FFF2-40B4-BE49-F238E27FC236}">
                <a16:creationId xmlns:a16="http://schemas.microsoft.com/office/drawing/2014/main" id="{752037BE-67FC-44C7-9A57-6BAB68108CD5}"/>
              </a:ext>
            </a:extLst>
          </p:cNvPr>
          <p:cNvSpPr txBox="1"/>
          <p:nvPr/>
        </p:nvSpPr>
        <p:spPr>
          <a:xfrm>
            <a:off x="3108341" y="4524223"/>
            <a:ext cx="6127717" cy="701346"/>
          </a:xfrm>
          <a:prstGeom prst="rect">
            <a:avLst/>
          </a:prstGeom>
          <a:noFill/>
        </p:spPr>
        <p:txBody>
          <a:bodyPr wrap="square" rtlCol="0">
            <a:spAutoFit/>
          </a:bodyPr>
          <a:lstStyle/>
          <a:p>
            <a:pPr defTabSz="609600">
              <a:lnSpc>
                <a:spcPct val="130000"/>
              </a:lnSpc>
            </a:pPr>
            <a:r>
              <a:rPr lang="zh-CN" altLang="en-US" sz="1600" dirty="0">
                <a:solidFill>
                  <a:srgbClr val="FFFFFF"/>
                </a:solidFill>
                <a:latin typeface="微软雅黑"/>
                <a:ea typeface="微软雅黑"/>
                <a:cs typeface="Levenim MT" pitchFamily="2" charset="-79"/>
              </a:rPr>
              <a:t>应用开发阶段（</a:t>
            </a:r>
            <a:r>
              <a:rPr lang="en-US" altLang="zh-CN" sz="1600" dirty="0">
                <a:solidFill>
                  <a:srgbClr val="FFFFFF"/>
                </a:solidFill>
                <a:latin typeface="微软雅黑"/>
                <a:ea typeface="微软雅黑"/>
                <a:cs typeface="Levenim MT" pitchFamily="2" charset="-79"/>
              </a:rPr>
              <a:t>2018</a:t>
            </a:r>
            <a:r>
              <a:rPr lang="zh-CN" altLang="en-US" sz="1600" dirty="0">
                <a:solidFill>
                  <a:srgbClr val="FFFFFF"/>
                </a:solidFill>
                <a:latin typeface="微软雅黑"/>
                <a:ea typeface="微软雅黑"/>
                <a:cs typeface="Levenim MT" pitchFamily="2" charset="-79"/>
              </a:rPr>
              <a:t>年</a:t>
            </a:r>
            <a:r>
              <a:rPr lang="en-US" altLang="zh-CN" sz="1600" dirty="0">
                <a:solidFill>
                  <a:srgbClr val="FFFFFF"/>
                </a:solidFill>
                <a:latin typeface="微软雅黑"/>
                <a:ea typeface="微软雅黑"/>
                <a:cs typeface="Levenim MT" pitchFamily="2" charset="-79"/>
              </a:rPr>
              <a:t>11</a:t>
            </a:r>
            <a:r>
              <a:rPr lang="zh-CN" altLang="en-US" sz="1600" dirty="0">
                <a:solidFill>
                  <a:srgbClr val="FFFFFF"/>
                </a:solidFill>
                <a:latin typeface="微软雅黑"/>
                <a:ea typeface="微软雅黑"/>
                <a:cs typeface="Levenim MT" pitchFamily="2" charset="-79"/>
              </a:rPr>
              <a:t>月至</a:t>
            </a:r>
            <a:r>
              <a:rPr lang="en-US" altLang="zh-CN" sz="1600" dirty="0">
                <a:solidFill>
                  <a:srgbClr val="FFFFFF"/>
                </a:solidFill>
                <a:latin typeface="微软雅黑"/>
                <a:ea typeface="微软雅黑"/>
                <a:cs typeface="Levenim MT" pitchFamily="2" charset="-79"/>
              </a:rPr>
              <a:t>2019</a:t>
            </a:r>
            <a:r>
              <a:rPr lang="zh-CN" altLang="en-US" sz="1600" dirty="0">
                <a:solidFill>
                  <a:srgbClr val="FFFFFF"/>
                </a:solidFill>
                <a:latin typeface="微软雅黑"/>
                <a:ea typeface="微软雅黑"/>
                <a:cs typeface="Levenim MT" pitchFamily="2" charset="-79"/>
              </a:rPr>
              <a:t>年</a:t>
            </a:r>
            <a:r>
              <a:rPr lang="en-US" altLang="zh-CN" sz="1600" dirty="0">
                <a:solidFill>
                  <a:srgbClr val="FFFFFF"/>
                </a:solidFill>
                <a:latin typeface="微软雅黑"/>
                <a:ea typeface="微软雅黑"/>
                <a:cs typeface="Levenim MT" pitchFamily="2" charset="-79"/>
              </a:rPr>
              <a:t>3</a:t>
            </a:r>
            <a:r>
              <a:rPr lang="zh-CN" altLang="en-US" sz="1600" dirty="0">
                <a:solidFill>
                  <a:srgbClr val="FFFFFF"/>
                </a:solidFill>
                <a:latin typeface="微软雅黑"/>
                <a:ea typeface="微软雅黑"/>
                <a:cs typeface="Levenim MT" pitchFamily="2" charset="-79"/>
              </a:rPr>
              <a:t>月）</a:t>
            </a:r>
          </a:p>
          <a:p>
            <a:pPr defTabSz="609600">
              <a:lnSpc>
                <a:spcPct val="130000"/>
              </a:lnSpc>
            </a:pPr>
            <a:r>
              <a:rPr lang="zh-CN" altLang="en-US" sz="1600" dirty="0">
                <a:solidFill>
                  <a:srgbClr val="FFFFFF"/>
                </a:solidFill>
                <a:latin typeface="微软雅黑"/>
                <a:ea typeface="微软雅黑"/>
                <a:cs typeface="Levenim MT" pitchFamily="2" charset="-79"/>
              </a:rPr>
              <a:t>开发流浪猫狗救助平台，开发出安卓</a:t>
            </a:r>
            <a:r>
              <a:rPr lang="en-US" altLang="zh-CN" sz="1600" dirty="0">
                <a:solidFill>
                  <a:srgbClr val="FFFFFF"/>
                </a:solidFill>
                <a:latin typeface="微软雅黑"/>
                <a:ea typeface="微软雅黑"/>
                <a:cs typeface="Levenim MT" pitchFamily="2" charset="-79"/>
              </a:rPr>
              <a:t>APP</a:t>
            </a:r>
            <a:r>
              <a:rPr lang="zh-CN" altLang="en-US" sz="1600" dirty="0">
                <a:solidFill>
                  <a:srgbClr val="FFFFFF"/>
                </a:solidFill>
                <a:latin typeface="微软雅黑"/>
                <a:ea typeface="微软雅黑"/>
                <a:cs typeface="Levenim MT" pitchFamily="2" charset="-79"/>
              </a:rPr>
              <a:t>。</a:t>
            </a:r>
            <a:endParaRPr lang="en-US" altLang="zh-CN" sz="1600" dirty="0">
              <a:solidFill>
                <a:srgbClr val="FFFFFF"/>
              </a:solidFill>
              <a:latin typeface="微软雅黑"/>
              <a:ea typeface="微软雅黑"/>
              <a:cs typeface="Levenim MT" pitchFamily="2" charset="-79"/>
            </a:endParaRPr>
          </a:p>
        </p:txBody>
      </p:sp>
      <p:grpSp>
        <p:nvGrpSpPr>
          <p:cNvPr id="34" name="组 15">
            <a:extLst>
              <a:ext uri="{FF2B5EF4-FFF2-40B4-BE49-F238E27FC236}">
                <a16:creationId xmlns:a16="http://schemas.microsoft.com/office/drawing/2014/main" id="{91881CFA-200A-4C41-B90E-EC11B45DA0FE}"/>
              </a:ext>
            </a:extLst>
          </p:cNvPr>
          <p:cNvGrpSpPr/>
          <p:nvPr/>
        </p:nvGrpSpPr>
        <p:grpSpPr>
          <a:xfrm flipH="1">
            <a:off x="9536934" y="5148537"/>
            <a:ext cx="1379469" cy="1379705"/>
            <a:chOff x="1438403" y="2477325"/>
            <a:chExt cx="1034602" cy="1034778"/>
          </a:xfrm>
          <a:solidFill>
            <a:srgbClr val="FBEC85">
              <a:lumMod val="75000"/>
            </a:srgbClr>
          </a:solidFill>
        </p:grpSpPr>
        <p:sp>
          <p:nvSpPr>
            <p:cNvPr id="35" name="等腰三角形 34">
              <a:extLst>
                <a:ext uri="{FF2B5EF4-FFF2-40B4-BE49-F238E27FC236}">
                  <a16:creationId xmlns:a16="http://schemas.microsoft.com/office/drawing/2014/main" id="{EFC979B5-F39A-499A-B47D-C1FE68BEFFF3}"/>
                </a:ext>
              </a:extLst>
            </p:cNvPr>
            <p:cNvSpPr/>
            <p:nvPr/>
          </p:nvSpPr>
          <p:spPr>
            <a:xfrm rot="16200000" flipH="1">
              <a:off x="1837340" y="2876437"/>
              <a:ext cx="682752" cy="588579"/>
            </a:xfrm>
            <a:prstGeom prst="triangle">
              <a:avLst/>
            </a:prstGeom>
            <a:grp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36" name="等腰三角形 35">
              <a:extLst>
                <a:ext uri="{FF2B5EF4-FFF2-40B4-BE49-F238E27FC236}">
                  <a16:creationId xmlns:a16="http://schemas.microsoft.com/office/drawing/2014/main" id="{4BDB5A94-A4ED-47F1-A14A-B2271646713C}"/>
                </a:ext>
              </a:extLst>
            </p:cNvPr>
            <p:cNvSpPr/>
            <p:nvPr/>
          </p:nvSpPr>
          <p:spPr>
            <a:xfrm rot="5400000">
              <a:off x="1367039" y="2548689"/>
              <a:ext cx="1034776" cy="892048"/>
            </a:xfrm>
            <a:prstGeom prst="triangle">
              <a:avLst/>
            </a:prstGeom>
            <a:grpFill/>
            <a:ln w="25400" cap="flat" cmpd="sng" algn="ctr">
              <a:solidFill>
                <a:srgbClr val="F8DE28"/>
              </a:solidFill>
              <a:prstDash val="solid"/>
            </a:ln>
            <a:effectLst/>
          </p:spPr>
          <p:txBody>
            <a:bodyPr vert="vert"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rgbClr val="FFFFFF"/>
                  </a:solidFill>
                  <a:effectLst/>
                  <a:uLnTx/>
                  <a:uFillTx/>
                  <a:latin typeface="Century Gothic"/>
                  <a:ea typeface="微软雅黑"/>
                  <a:cs typeface="+mn-cs"/>
                </a:rPr>
                <a:t>4</a:t>
              </a:r>
              <a:endParaRPr kumimoji="0" lang="zh-CN" altLang="en-US" sz="3200" b="1" i="0" u="none" strike="noStrike" kern="0" cap="none" spc="0" normalizeH="0" baseline="0" noProof="0" dirty="0">
                <a:ln>
                  <a:noFill/>
                </a:ln>
                <a:solidFill>
                  <a:srgbClr val="FFFFFF"/>
                </a:solidFill>
                <a:effectLst/>
                <a:uLnTx/>
                <a:uFillTx/>
                <a:latin typeface="Century Gothic"/>
                <a:ea typeface="微软雅黑"/>
                <a:cs typeface="+mn-cs"/>
              </a:endParaRPr>
            </a:p>
          </p:txBody>
        </p:sp>
      </p:grpSp>
      <p:sp>
        <p:nvSpPr>
          <p:cNvPr id="37" name="TextBox 43">
            <a:extLst>
              <a:ext uri="{FF2B5EF4-FFF2-40B4-BE49-F238E27FC236}">
                <a16:creationId xmlns:a16="http://schemas.microsoft.com/office/drawing/2014/main" id="{D0069013-15CF-4001-991E-FFA6AA65F7E9}"/>
              </a:ext>
            </a:extLst>
          </p:cNvPr>
          <p:cNvSpPr txBox="1"/>
          <p:nvPr/>
        </p:nvSpPr>
        <p:spPr>
          <a:xfrm>
            <a:off x="3108061" y="5707502"/>
            <a:ext cx="6127717" cy="701346"/>
          </a:xfrm>
          <a:prstGeom prst="rect">
            <a:avLst/>
          </a:prstGeom>
          <a:noFill/>
        </p:spPr>
        <p:txBody>
          <a:bodyPr wrap="square" rtlCol="0">
            <a:spAutoFit/>
          </a:bodyPr>
          <a:lstStyle/>
          <a:p>
            <a:pPr defTabSz="609600">
              <a:lnSpc>
                <a:spcPct val="130000"/>
              </a:lnSpc>
            </a:pPr>
            <a:r>
              <a:rPr lang="zh-CN" altLang="en-US" sz="1600" dirty="0">
                <a:solidFill>
                  <a:srgbClr val="FFFFFF"/>
                </a:solidFill>
                <a:latin typeface="微软雅黑"/>
                <a:ea typeface="微软雅黑"/>
                <a:cs typeface="Levenim MT" pitchFamily="2" charset="-79"/>
              </a:rPr>
              <a:t>应用测试及改进阶段（</a:t>
            </a:r>
            <a:r>
              <a:rPr lang="en-US" altLang="zh-CN" sz="1600" dirty="0">
                <a:solidFill>
                  <a:srgbClr val="FFFFFF"/>
                </a:solidFill>
                <a:latin typeface="微软雅黑"/>
                <a:ea typeface="微软雅黑"/>
                <a:cs typeface="Levenim MT" pitchFamily="2" charset="-79"/>
              </a:rPr>
              <a:t>2019</a:t>
            </a:r>
            <a:r>
              <a:rPr lang="zh-CN" altLang="en-US" sz="1600" dirty="0">
                <a:solidFill>
                  <a:srgbClr val="FFFFFF"/>
                </a:solidFill>
                <a:latin typeface="微软雅黑"/>
                <a:ea typeface="微软雅黑"/>
                <a:cs typeface="Levenim MT" pitchFamily="2" charset="-79"/>
              </a:rPr>
              <a:t>年</a:t>
            </a:r>
            <a:r>
              <a:rPr lang="en-US" altLang="zh-CN" sz="1600" dirty="0">
                <a:solidFill>
                  <a:srgbClr val="FFFFFF"/>
                </a:solidFill>
                <a:latin typeface="微软雅黑"/>
                <a:ea typeface="微软雅黑"/>
                <a:cs typeface="Levenim MT" pitchFamily="2" charset="-79"/>
              </a:rPr>
              <a:t>4</a:t>
            </a:r>
            <a:r>
              <a:rPr lang="zh-CN" altLang="en-US" sz="1600" dirty="0">
                <a:solidFill>
                  <a:srgbClr val="FFFFFF"/>
                </a:solidFill>
                <a:latin typeface="微软雅黑"/>
                <a:ea typeface="微软雅黑"/>
                <a:cs typeface="Levenim MT" pitchFamily="2" charset="-79"/>
              </a:rPr>
              <a:t>月至</a:t>
            </a:r>
            <a:r>
              <a:rPr lang="en-US" altLang="zh-CN" sz="1600" dirty="0">
                <a:solidFill>
                  <a:srgbClr val="FFFFFF"/>
                </a:solidFill>
                <a:latin typeface="微软雅黑"/>
                <a:ea typeface="微软雅黑"/>
                <a:cs typeface="Levenim MT" pitchFamily="2" charset="-79"/>
              </a:rPr>
              <a:t>2019</a:t>
            </a:r>
            <a:r>
              <a:rPr lang="zh-CN" altLang="en-US" sz="1600" dirty="0">
                <a:solidFill>
                  <a:srgbClr val="FFFFFF"/>
                </a:solidFill>
                <a:latin typeface="微软雅黑"/>
                <a:ea typeface="微软雅黑"/>
                <a:cs typeface="Levenim MT" pitchFamily="2" charset="-79"/>
              </a:rPr>
              <a:t>年</a:t>
            </a:r>
            <a:r>
              <a:rPr lang="en-US" altLang="zh-CN" sz="1600" dirty="0">
                <a:solidFill>
                  <a:srgbClr val="FFFFFF"/>
                </a:solidFill>
                <a:latin typeface="微软雅黑"/>
                <a:ea typeface="微软雅黑"/>
                <a:cs typeface="Levenim MT" pitchFamily="2" charset="-79"/>
              </a:rPr>
              <a:t>5</a:t>
            </a:r>
            <a:r>
              <a:rPr lang="zh-CN" altLang="en-US" sz="1600" dirty="0">
                <a:solidFill>
                  <a:srgbClr val="FFFFFF"/>
                </a:solidFill>
                <a:latin typeface="微软雅黑"/>
                <a:ea typeface="微软雅黑"/>
                <a:cs typeface="Levenim MT" pitchFamily="2" charset="-79"/>
              </a:rPr>
              <a:t>月）</a:t>
            </a:r>
          </a:p>
          <a:p>
            <a:pPr defTabSz="609600">
              <a:lnSpc>
                <a:spcPct val="130000"/>
              </a:lnSpc>
            </a:pPr>
            <a:r>
              <a:rPr lang="zh-CN" altLang="en-US" sz="1600" dirty="0">
                <a:solidFill>
                  <a:srgbClr val="FFFFFF"/>
                </a:solidFill>
                <a:latin typeface="微软雅黑"/>
                <a:ea typeface="微软雅黑"/>
                <a:cs typeface="Levenim MT" pitchFamily="2" charset="-79"/>
              </a:rPr>
              <a:t>对开发出的</a:t>
            </a:r>
            <a:r>
              <a:rPr lang="en-US" altLang="zh-CN" sz="1600" dirty="0">
                <a:solidFill>
                  <a:srgbClr val="FFFFFF"/>
                </a:solidFill>
                <a:latin typeface="微软雅黑"/>
                <a:ea typeface="微软雅黑"/>
                <a:cs typeface="Levenim MT" pitchFamily="2" charset="-79"/>
              </a:rPr>
              <a:t>APP</a:t>
            </a:r>
            <a:r>
              <a:rPr lang="zh-CN" altLang="en-US" sz="1600" dirty="0">
                <a:solidFill>
                  <a:srgbClr val="FFFFFF"/>
                </a:solidFill>
                <a:latin typeface="微软雅黑"/>
                <a:ea typeface="微软雅黑"/>
                <a:cs typeface="Levenim MT" pitchFamily="2" charset="-79"/>
              </a:rPr>
              <a:t>进行测试，听取大家的意见，进一步完善。</a:t>
            </a:r>
          </a:p>
        </p:txBody>
      </p:sp>
    </p:spTree>
    <p:extLst>
      <p:ext uri="{BB962C8B-B14F-4D97-AF65-F5344CB8AC3E}">
        <p14:creationId xmlns:p14="http://schemas.microsoft.com/office/powerpoint/2010/main" val="249624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53C6FE6-2262-4FB5-A871-D03FA873F013}"/>
              </a:ext>
            </a:extLst>
          </p:cNvPr>
          <p:cNvSpPr/>
          <p:nvPr/>
        </p:nvSpPr>
        <p:spPr>
          <a:xfrm>
            <a:off x="793" y="909735"/>
            <a:ext cx="10122870" cy="2757196"/>
          </a:xfrm>
          <a:prstGeom prst="rect">
            <a:avLst/>
          </a:prstGeom>
          <a:solidFill>
            <a:srgbClr val="5728B0"/>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charset="-122"/>
              <a:cs typeface="+mn-cs"/>
            </a:endParaRPr>
          </a:p>
        </p:txBody>
      </p:sp>
      <p:sp>
        <p:nvSpPr>
          <p:cNvPr id="7" name="文本框 6">
            <a:extLst>
              <a:ext uri="{FF2B5EF4-FFF2-40B4-BE49-F238E27FC236}">
                <a16:creationId xmlns:a16="http://schemas.microsoft.com/office/drawing/2014/main" id="{C7BB8DCE-A14C-4C4B-9DDD-6AAC8250E0C5}"/>
              </a:ext>
            </a:extLst>
          </p:cNvPr>
          <p:cNvSpPr txBox="1"/>
          <p:nvPr/>
        </p:nvSpPr>
        <p:spPr>
          <a:xfrm>
            <a:off x="353803" y="909735"/>
            <a:ext cx="7571303" cy="2638864"/>
          </a:xfrm>
          <a:prstGeom prst="rect">
            <a:avLst/>
          </a:prstGeom>
          <a:noFill/>
        </p:spPr>
        <p:txBody>
          <a:bodyPr wrap="none" rtlCol="0">
            <a:spAutoFit/>
          </a:bodyPr>
          <a:lstStyle/>
          <a:p>
            <a:pPr defTabSz="609600">
              <a:lnSpc>
                <a:spcPct val="120000"/>
              </a:lnSpc>
            </a:pPr>
            <a:r>
              <a:rPr kumimoji="1" lang="en-US" altLang="zh-CN" sz="7200" b="1" dirty="0">
                <a:solidFill>
                  <a:srgbClr val="FFFFFF"/>
                </a:solidFill>
                <a:latin typeface="微软雅黑"/>
                <a:ea typeface="微软雅黑"/>
              </a:rPr>
              <a:t>THANK YOU!</a:t>
            </a:r>
          </a:p>
          <a:p>
            <a:pPr defTabSz="609600">
              <a:lnSpc>
                <a:spcPct val="120000"/>
              </a:lnSpc>
            </a:pPr>
            <a:r>
              <a:rPr lang="zh-CN" altLang="en-US" sz="7200" dirty="0">
                <a:solidFill>
                  <a:srgbClr val="FFFFFF"/>
                </a:solidFill>
                <a:latin typeface="微软雅黑"/>
                <a:ea typeface="微软雅黑"/>
              </a:rPr>
              <a:t>请老师批评指正！</a:t>
            </a:r>
            <a:endParaRPr lang="en-US" altLang="zh-CN" sz="7200" dirty="0">
              <a:solidFill>
                <a:srgbClr val="FFFFFF"/>
              </a:solidFill>
              <a:latin typeface="微软雅黑"/>
              <a:ea typeface="微软雅黑"/>
            </a:endParaRPr>
          </a:p>
        </p:txBody>
      </p:sp>
    </p:spTree>
    <p:extLst>
      <p:ext uri="{BB962C8B-B14F-4D97-AF65-F5344CB8AC3E}">
        <p14:creationId xmlns:p14="http://schemas.microsoft.com/office/powerpoint/2010/main" val="60292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BC43CE-BE87-455A-8C61-4C6D1B0B9714}"/>
              </a:ext>
            </a:extLst>
          </p:cNvPr>
          <p:cNvSpPr txBox="1"/>
          <p:nvPr/>
        </p:nvSpPr>
        <p:spPr>
          <a:xfrm>
            <a:off x="4017540" y="500925"/>
            <a:ext cx="4158510" cy="748988"/>
          </a:xfrm>
          <a:prstGeom prst="rect">
            <a:avLst/>
          </a:prstGeom>
          <a:noFill/>
        </p:spPr>
        <p:txBody>
          <a:bodyPr wrap="none" rtlCol="0">
            <a:spAutoFit/>
          </a:bodyPr>
          <a:lstStyle/>
          <a:p>
            <a:pPr algn="ctr"/>
            <a:r>
              <a:rPr kumimoji="1" lang="en-US" altLang="zh-CN" sz="4265" b="1" dirty="0">
                <a:solidFill>
                  <a:srgbClr val="FFFFFF"/>
                </a:solidFill>
              </a:rPr>
              <a:t>CONTENTS</a:t>
            </a:r>
            <a:r>
              <a:rPr kumimoji="1" lang="zh-CN" altLang="en-US" sz="4265" b="1" dirty="0">
                <a:solidFill>
                  <a:srgbClr val="FFFFFF"/>
                </a:solidFill>
              </a:rPr>
              <a:t> 目录</a:t>
            </a:r>
            <a:endParaRPr kumimoji="1" lang="en-US" altLang="zh-CN" sz="4265" b="1" dirty="0">
              <a:solidFill>
                <a:srgbClr val="FFFFFF"/>
              </a:solidFill>
            </a:endParaRPr>
          </a:p>
        </p:txBody>
      </p:sp>
      <p:sp>
        <p:nvSpPr>
          <p:cNvPr id="11" name="文本框 10">
            <a:extLst>
              <a:ext uri="{FF2B5EF4-FFF2-40B4-BE49-F238E27FC236}">
                <a16:creationId xmlns:a16="http://schemas.microsoft.com/office/drawing/2014/main" id="{D07FAEBA-9F1A-43C3-A23A-61708EE2323D}"/>
              </a:ext>
            </a:extLst>
          </p:cNvPr>
          <p:cNvSpPr txBox="1"/>
          <p:nvPr/>
        </p:nvSpPr>
        <p:spPr>
          <a:xfrm>
            <a:off x="1411549" y="1455938"/>
            <a:ext cx="4944862" cy="3785652"/>
          </a:xfrm>
          <a:prstGeom prst="rect">
            <a:avLst/>
          </a:prstGeom>
          <a:noFill/>
        </p:spPr>
        <p:txBody>
          <a:bodyPr wrap="square" rtlCol="0">
            <a:spAutoFit/>
          </a:bodyPr>
          <a:lstStyle/>
          <a:p>
            <a:r>
              <a:rPr lang="zh-CN" altLang="en-US" sz="4800" dirty="0">
                <a:solidFill>
                  <a:schemeClr val="accent3">
                    <a:lumMod val="20000"/>
                    <a:lumOff val="80000"/>
                  </a:schemeClr>
                </a:solidFill>
              </a:rPr>
              <a:t>项目背景</a:t>
            </a:r>
            <a:endParaRPr lang="en-US" altLang="zh-CN" sz="4800" dirty="0">
              <a:solidFill>
                <a:schemeClr val="accent3">
                  <a:lumMod val="20000"/>
                  <a:lumOff val="80000"/>
                </a:schemeClr>
              </a:solidFill>
            </a:endParaRPr>
          </a:p>
          <a:p>
            <a:r>
              <a:rPr lang="zh-CN" altLang="en-US" sz="4800" dirty="0">
                <a:solidFill>
                  <a:schemeClr val="accent3">
                    <a:lumMod val="20000"/>
                    <a:lumOff val="80000"/>
                  </a:schemeClr>
                </a:solidFill>
              </a:rPr>
              <a:t>项目目标</a:t>
            </a:r>
            <a:endParaRPr lang="en-US" altLang="zh-CN" sz="4800" dirty="0">
              <a:solidFill>
                <a:schemeClr val="accent3">
                  <a:lumMod val="20000"/>
                  <a:lumOff val="80000"/>
                </a:schemeClr>
              </a:solidFill>
            </a:endParaRPr>
          </a:p>
          <a:p>
            <a:r>
              <a:rPr lang="zh-CN" altLang="en-US" sz="4800" dirty="0">
                <a:solidFill>
                  <a:schemeClr val="accent3">
                    <a:lumMod val="20000"/>
                    <a:lumOff val="80000"/>
                  </a:schemeClr>
                </a:solidFill>
              </a:rPr>
              <a:t>功能列表</a:t>
            </a:r>
            <a:endParaRPr lang="en-US" altLang="zh-CN" sz="4800" dirty="0">
              <a:solidFill>
                <a:schemeClr val="accent3">
                  <a:lumMod val="20000"/>
                  <a:lumOff val="80000"/>
                </a:schemeClr>
              </a:solidFill>
            </a:endParaRPr>
          </a:p>
          <a:p>
            <a:r>
              <a:rPr lang="zh-CN" altLang="en-US" sz="4800" dirty="0">
                <a:solidFill>
                  <a:schemeClr val="accent3">
                    <a:lumMod val="20000"/>
                    <a:lumOff val="80000"/>
                  </a:schemeClr>
                </a:solidFill>
              </a:rPr>
              <a:t>团队分工</a:t>
            </a:r>
            <a:endParaRPr lang="en-US" altLang="zh-CN" sz="4800" dirty="0">
              <a:solidFill>
                <a:schemeClr val="accent3">
                  <a:lumMod val="20000"/>
                  <a:lumOff val="80000"/>
                </a:schemeClr>
              </a:solidFill>
            </a:endParaRPr>
          </a:p>
          <a:p>
            <a:r>
              <a:rPr lang="zh-CN" altLang="en-US" sz="4800" dirty="0">
                <a:solidFill>
                  <a:schemeClr val="accent3">
                    <a:lumMod val="20000"/>
                    <a:lumOff val="80000"/>
                  </a:schemeClr>
                </a:solidFill>
              </a:rPr>
              <a:t>进度安排</a:t>
            </a:r>
          </a:p>
        </p:txBody>
      </p:sp>
    </p:spTree>
    <p:extLst>
      <p:ext uri="{BB962C8B-B14F-4D97-AF65-F5344CB8AC3E}">
        <p14:creationId xmlns:p14="http://schemas.microsoft.com/office/powerpoint/2010/main" val="161961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9C0295-15AE-4F7B-999D-712AA0F2BE02}"/>
              </a:ext>
            </a:extLst>
          </p:cNvPr>
          <p:cNvSpPr txBox="1"/>
          <p:nvPr/>
        </p:nvSpPr>
        <p:spPr>
          <a:xfrm>
            <a:off x="3131881" y="530093"/>
            <a:ext cx="5929828" cy="5632183"/>
          </a:xfrm>
          <a:prstGeom prst="rect">
            <a:avLst/>
          </a:prstGeom>
          <a:noFill/>
        </p:spPr>
        <p:txBody>
          <a:bodyPr wrap="none" rtlCol="0">
            <a:spAutoFit/>
          </a:bodyPr>
          <a:lstStyle/>
          <a:p>
            <a:pPr algn="ctr">
              <a:lnSpc>
                <a:spcPct val="90000"/>
              </a:lnSpc>
            </a:pPr>
            <a:r>
              <a:rPr kumimoji="1" lang="en-US" altLang="zh-CN" sz="40000" b="1" dirty="0">
                <a:solidFill>
                  <a:srgbClr val="FFFFFF"/>
                </a:solidFill>
              </a:rPr>
              <a:t>01</a:t>
            </a:r>
            <a:endParaRPr kumimoji="1" lang="zh-CN" altLang="en-US" sz="40000" b="1" dirty="0">
              <a:solidFill>
                <a:srgbClr val="FFFFFF"/>
              </a:solidFill>
            </a:endParaRPr>
          </a:p>
        </p:txBody>
      </p:sp>
      <p:sp>
        <p:nvSpPr>
          <p:cNvPr id="6" name="矩形 5">
            <a:extLst>
              <a:ext uri="{FF2B5EF4-FFF2-40B4-BE49-F238E27FC236}">
                <a16:creationId xmlns:a16="http://schemas.microsoft.com/office/drawing/2014/main" id="{0B5A96F3-990B-4EB4-80EA-68ACA116B060}"/>
              </a:ext>
            </a:extLst>
          </p:cNvPr>
          <p:cNvSpPr/>
          <p:nvPr/>
        </p:nvSpPr>
        <p:spPr>
          <a:xfrm>
            <a:off x="2409458" y="2869163"/>
            <a:ext cx="7374672" cy="1217645"/>
          </a:xfrm>
          <a:prstGeom prst="rect">
            <a:avLst/>
          </a:prstGeom>
          <a:solidFill>
            <a:srgbClr val="5729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265" dirty="0">
                <a:solidFill>
                  <a:srgbClr val="FFFFFF"/>
                </a:solidFill>
              </a:rPr>
              <a:t>项目背景</a:t>
            </a:r>
          </a:p>
        </p:txBody>
      </p:sp>
    </p:spTree>
    <p:extLst>
      <p:ext uri="{BB962C8B-B14F-4D97-AF65-F5344CB8AC3E}">
        <p14:creationId xmlns:p14="http://schemas.microsoft.com/office/powerpoint/2010/main" val="400746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8A1BFD-07F2-40B4-8460-10EB6C39E63F}"/>
              </a:ext>
            </a:extLst>
          </p:cNvPr>
          <p:cNvSpPr txBox="1"/>
          <p:nvPr/>
        </p:nvSpPr>
        <p:spPr>
          <a:xfrm>
            <a:off x="294660" y="329806"/>
            <a:ext cx="4887734" cy="584775"/>
          </a:xfrm>
          <a:prstGeom prst="rect">
            <a:avLst/>
          </a:prstGeom>
          <a:noFill/>
        </p:spPr>
        <p:txBody>
          <a:bodyPr wrap="square" rtlCol="0">
            <a:spAutoFit/>
          </a:bodyPr>
          <a:lstStyle/>
          <a:p>
            <a:r>
              <a:rPr kumimoji="1" lang="zh-CN" altLang="en-US" sz="3200" b="1" dirty="0">
                <a:solidFill>
                  <a:srgbClr val="FFFFFF"/>
                </a:solidFill>
                <a:latin typeface="Century Gothic"/>
                <a:ea typeface="微软雅黑"/>
              </a:rPr>
              <a:t>项目背景</a:t>
            </a:r>
            <a:endParaRPr kumimoji="1" lang="en-US" altLang="zh-CN" sz="3200" b="1" dirty="0">
              <a:solidFill>
                <a:srgbClr val="FFFFFF"/>
              </a:solidFill>
              <a:latin typeface="Century Gothic"/>
              <a:ea typeface="微软雅黑"/>
            </a:endParaRPr>
          </a:p>
        </p:txBody>
      </p:sp>
      <p:sp>
        <p:nvSpPr>
          <p:cNvPr id="5" name="等腰三角形 4">
            <a:extLst>
              <a:ext uri="{FF2B5EF4-FFF2-40B4-BE49-F238E27FC236}">
                <a16:creationId xmlns:a16="http://schemas.microsoft.com/office/drawing/2014/main" id="{19AC4346-7C23-474B-84B8-C12ECF7226A5}"/>
              </a:ext>
            </a:extLst>
          </p:cNvPr>
          <p:cNvSpPr/>
          <p:nvPr/>
        </p:nvSpPr>
        <p:spPr>
          <a:xfrm>
            <a:off x="847609" y="1483565"/>
            <a:ext cx="3141781" cy="2708432"/>
          </a:xfrm>
          <a:prstGeom prst="triangl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60000"/>
              </a:lnSpc>
            </a:pPr>
            <a:r>
              <a:rPr kumimoji="1" lang="en-US" altLang="zh-CN" sz="12800" b="1" dirty="0">
                <a:solidFill>
                  <a:srgbClr val="FFFFFF"/>
                </a:solidFill>
                <a:latin typeface="Century Gothic"/>
                <a:ea typeface="微软雅黑"/>
              </a:rPr>
              <a:t>1</a:t>
            </a:r>
            <a:endParaRPr kumimoji="1" lang="zh-CN" altLang="en-US" sz="12800" b="1" dirty="0">
              <a:solidFill>
                <a:srgbClr val="FFFFFF"/>
              </a:solidFill>
              <a:latin typeface="Century Gothic"/>
              <a:ea typeface="微软雅黑"/>
            </a:endParaRPr>
          </a:p>
        </p:txBody>
      </p:sp>
      <p:sp>
        <p:nvSpPr>
          <p:cNvPr id="6" name="文本框 5">
            <a:extLst>
              <a:ext uri="{FF2B5EF4-FFF2-40B4-BE49-F238E27FC236}">
                <a16:creationId xmlns:a16="http://schemas.microsoft.com/office/drawing/2014/main" id="{B0208EA0-685C-4117-857D-4432E361ECDB}"/>
              </a:ext>
            </a:extLst>
          </p:cNvPr>
          <p:cNvSpPr txBox="1"/>
          <p:nvPr/>
        </p:nvSpPr>
        <p:spPr>
          <a:xfrm>
            <a:off x="707672" y="4227208"/>
            <a:ext cx="3484428" cy="2597699"/>
          </a:xfrm>
          <a:prstGeom prst="rect">
            <a:avLst/>
          </a:prstGeom>
          <a:noFill/>
        </p:spPr>
        <p:txBody>
          <a:bodyPr wrap="square" rtlCol="0">
            <a:spAutoFit/>
          </a:bodyPr>
          <a:lstStyle/>
          <a:p>
            <a:pPr lvl="0">
              <a:lnSpc>
                <a:spcPct val="130000"/>
              </a:lnSpc>
            </a:pPr>
            <a:r>
              <a:rPr lang="zh-CN" altLang="en-US" sz="2000" dirty="0">
                <a:latin typeface="微软雅黑"/>
              </a:rPr>
              <a:t>流浪猫狗的数量增多</a:t>
            </a:r>
          </a:p>
          <a:p>
            <a:pPr lvl="0">
              <a:lnSpc>
                <a:spcPct val="130000"/>
              </a:lnSpc>
            </a:pPr>
            <a:r>
              <a:rPr lang="zh-CN" altLang="en-US" sz="1333" dirty="0">
                <a:solidFill>
                  <a:schemeClr val="bg1"/>
                </a:solidFill>
                <a:latin typeface="微软雅黑"/>
              </a:rPr>
              <a:t>流浪猫狗有居民弃养的，也有外面跑来的。一些喂养家庭因为猫狗的卫生问题、自家猫狗的数量已经太多等原因使部分猫狗流浪在外。再加上动物保护组织和收养流浪动物的机构不完善以及社会没有充分重视等原因被遗弃的猫猫狗狗，不仅面临生存问题也面临着繁殖问题，久而久之社区里的流浪“队伍”逐渐的壮大。 </a:t>
            </a:r>
          </a:p>
        </p:txBody>
      </p:sp>
      <p:sp>
        <p:nvSpPr>
          <p:cNvPr id="7" name="等腰三角形 6">
            <a:extLst>
              <a:ext uri="{FF2B5EF4-FFF2-40B4-BE49-F238E27FC236}">
                <a16:creationId xmlns:a16="http://schemas.microsoft.com/office/drawing/2014/main" id="{06902F2D-8672-4E22-8817-F0B78C238E56}"/>
              </a:ext>
            </a:extLst>
          </p:cNvPr>
          <p:cNvSpPr/>
          <p:nvPr/>
        </p:nvSpPr>
        <p:spPr>
          <a:xfrm>
            <a:off x="4535237" y="1483565"/>
            <a:ext cx="3141781" cy="2708432"/>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60000"/>
              </a:lnSpc>
            </a:pPr>
            <a:r>
              <a:rPr kumimoji="1" lang="en-US" altLang="zh-CN" sz="12800" b="1" dirty="0">
                <a:solidFill>
                  <a:srgbClr val="FFFFFF"/>
                </a:solidFill>
                <a:latin typeface="Century Gothic"/>
                <a:ea typeface="微软雅黑"/>
              </a:rPr>
              <a:t>2</a:t>
            </a:r>
            <a:endParaRPr kumimoji="1" lang="zh-CN" altLang="en-US" sz="12800" b="1" dirty="0">
              <a:solidFill>
                <a:srgbClr val="FFFFFF"/>
              </a:solidFill>
              <a:latin typeface="Century Gothic"/>
              <a:ea typeface="微软雅黑"/>
            </a:endParaRPr>
          </a:p>
        </p:txBody>
      </p:sp>
      <p:sp>
        <p:nvSpPr>
          <p:cNvPr id="8" name="文本框 7">
            <a:extLst>
              <a:ext uri="{FF2B5EF4-FFF2-40B4-BE49-F238E27FC236}">
                <a16:creationId xmlns:a16="http://schemas.microsoft.com/office/drawing/2014/main" id="{41623941-62CF-408E-BA07-EBC478995A60}"/>
              </a:ext>
            </a:extLst>
          </p:cNvPr>
          <p:cNvSpPr txBox="1"/>
          <p:nvPr/>
        </p:nvSpPr>
        <p:spPr>
          <a:xfrm>
            <a:off x="4395300" y="4227208"/>
            <a:ext cx="3484428" cy="2597699"/>
          </a:xfrm>
          <a:prstGeom prst="rect">
            <a:avLst/>
          </a:prstGeom>
          <a:noFill/>
        </p:spPr>
        <p:txBody>
          <a:bodyPr wrap="square" rtlCol="0">
            <a:spAutoFit/>
          </a:bodyPr>
          <a:lstStyle/>
          <a:p>
            <a:pPr lvl="0">
              <a:lnSpc>
                <a:spcPct val="130000"/>
              </a:lnSpc>
            </a:pPr>
            <a:r>
              <a:rPr lang="zh-CN" altLang="en-US" sz="2000" dirty="0">
                <a:latin typeface="微软雅黑"/>
              </a:rPr>
              <a:t>流浪猫狗生存堪忧</a:t>
            </a:r>
          </a:p>
          <a:p>
            <a:pPr lvl="0">
              <a:lnSpc>
                <a:spcPct val="130000"/>
              </a:lnSpc>
            </a:pPr>
            <a:r>
              <a:rPr lang="zh-CN" altLang="en-US" sz="1333" dirty="0">
                <a:solidFill>
                  <a:schemeClr val="bg1"/>
                </a:solidFill>
                <a:latin typeface="微软雅黑"/>
              </a:rPr>
              <a:t>刚刚被遗弃的因找不到食物和失去原来的居住环境面临危险而死亡。年龄越大的猫死亡率越高，超过</a:t>
            </a:r>
            <a:r>
              <a:rPr lang="en-US" altLang="zh-CN" sz="1333" dirty="0">
                <a:solidFill>
                  <a:schemeClr val="bg1"/>
                </a:solidFill>
                <a:latin typeface="微软雅黑"/>
              </a:rPr>
              <a:t>3-5</a:t>
            </a:r>
            <a:r>
              <a:rPr lang="zh-CN" altLang="en-US" sz="1333" dirty="0">
                <a:solidFill>
                  <a:schemeClr val="bg1"/>
                </a:solidFill>
                <a:latin typeface="微软雅黑"/>
              </a:rPr>
              <a:t>岁的猫几乎不能活。年幼的或强壮的流浪猫狗大都生活在露天的树丛中，因寒冷的雨淋发病会大量死亡。流浪猫狗更是常会遭到人为的虐杀。更有些不法商贩，会宰杀流浪猫狗用来出售。甚至遭到有组织有计划的虐杀。</a:t>
            </a:r>
          </a:p>
        </p:txBody>
      </p:sp>
      <p:grpSp>
        <p:nvGrpSpPr>
          <p:cNvPr id="9" name="组 8">
            <a:extLst>
              <a:ext uri="{FF2B5EF4-FFF2-40B4-BE49-F238E27FC236}">
                <a16:creationId xmlns:a16="http://schemas.microsoft.com/office/drawing/2014/main" id="{D8F4F547-A18E-45E4-AEC6-DA646557A234}"/>
              </a:ext>
            </a:extLst>
          </p:cNvPr>
          <p:cNvGrpSpPr/>
          <p:nvPr/>
        </p:nvGrpSpPr>
        <p:grpSpPr>
          <a:xfrm>
            <a:off x="8082928" y="1483566"/>
            <a:ext cx="3582331" cy="4374473"/>
            <a:chOff x="587734" y="1291123"/>
            <a:chExt cx="2686748" cy="3280855"/>
          </a:xfrm>
        </p:grpSpPr>
        <p:sp>
          <p:nvSpPr>
            <p:cNvPr id="10" name="等腰三角形 9">
              <a:extLst>
                <a:ext uri="{FF2B5EF4-FFF2-40B4-BE49-F238E27FC236}">
                  <a16:creationId xmlns:a16="http://schemas.microsoft.com/office/drawing/2014/main" id="{0AB19B01-253F-4B3D-88BC-CA4B54152645}"/>
                </a:ext>
              </a:extLst>
            </p:cNvPr>
            <p:cNvSpPr/>
            <p:nvPr/>
          </p:nvSpPr>
          <p:spPr>
            <a:xfrm>
              <a:off x="692687" y="1291123"/>
              <a:ext cx="2356336" cy="2031324"/>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60000"/>
                </a:lnSpc>
              </a:pPr>
              <a:r>
                <a:rPr kumimoji="1" lang="en-US" altLang="zh-CN" sz="12800" b="1" dirty="0">
                  <a:solidFill>
                    <a:srgbClr val="FFFFFF"/>
                  </a:solidFill>
                  <a:latin typeface="Century Gothic"/>
                  <a:ea typeface="微软雅黑"/>
                </a:rPr>
                <a:t>3</a:t>
              </a:r>
              <a:endParaRPr kumimoji="1" lang="zh-CN" altLang="en-US" sz="12800" b="1" dirty="0">
                <a:solidFill>
                  <a:srgbClr val="FFFFFF"/>
                </a:solidFill>
                <a:latin typeface="Century Gothic"/>
                <a:ea typeface="微软雅黑"/>
              </a:endParaRPr>
            </a:p>
          </p:txBody>
        </p:sp>
        <p:sp>
          <p:nvSpPr>
            <p:cNvPr id="11" name="文本框 10">
              <a:extLst>
                <a:ext uri="{FF2B5EF4-FFF2-40B4-BE49-F238E27FC236}">
                  <a16:creationId xmlns:a16="http://schemas.microsoft.com/office/drawing/2014/main" id="{F17CDEA4-C970-4ED1-9730-721B4D798850}"/>
                </a:ext>
              </a:extLst>
            </p:cNvPr>
            <p:cNvSpPr txBox="1"/>
            <p:nvPr/>
          </p:nvSpPr>
          <p:spPr>
            <a:xfrm>
              <a:off x="587734" y="3348855"/>
              <a:ext cx="2686748" cy="1223123"/>
            </a:xfrm>
            <a:prstGeom prst="rect">
              <a:avLst/>
            </a:prstGeom>
            <a:noFill/>
          </p:spPr>
          <p:txBody>
            <a:bodyPr wrap="square" rtlCol="0">
              <a:spAutoFit/>
            </a:bodyPr>
            <a:lstStyle/>
            <a:p>
              <a:r>
                <a:rPr lang="zh-CN" altLang="zh-CN" sz="2000" dirty="0">
                  <a:latin typeface="微软雅黑"/>
                </a:rPr>
                <a:t>流浪猫狗对</a:t>
              </a:r>
              <a:r>
                <a:rPr lang="zh-CN" altLang="en-US" sz="2000" dirty="0">
                  <a:latin typeface="微软雅黑"/>
                </a:rPr>
                <a:t>人类</a:t>
              </a:r>
              <a:r>
                <a:rPr lang="zh-CN" altLang="zh-CN" sz="2000" dirty="0">
                  <a:latin typeface="微软雅黑"/>
                </a:rPr>
                <a:t>造成</a:t>
              </a:r>
              <a:r>
                <a:rPr lang="zh-CN" altLang="en-US" sz="2000" dirty="0">
                  <a:latin typeface="微软雅黑"/>
                </a:rPr>
                <a:t>负面</a:t>
              </a:r>
              <a:r>
                <a:rPr lang="zh-CN" altLang="zh-CN" sz="2000" dirty="0">
                  <a:latin typeface="微软雅黑"/>
                </a:rPr>
                <a:t>影响</a:t>
              </a:r>
            </a:p>
            <a:p>
              <a:pPr lvl="0"/>
              <a:r>
                <a:rPr lang="zh-CN" altLang="zh-CN" sz="1333" dirty="0">
                  <a:solidFill>
                    <a:schemeClr val="bg1"/>
                  </a:solidFill>
                  <a:latin typeface="微软雅黑"/>
                </a:rPr>
                <a:t>叫声扰民，对居民的休息造成不良影响。流浪动物咬伤或吓到人的现象时有发生，造成出行不便</a:t>
              </a:r>
              <a:r>
                <a:rPr lang="zh-CN" altLang="en-US" sz="1333" dirty="0">
                  <a:solidFill>
                    <a:schemeClr val="bg1"/>
                  </a:solidFill>
                  <a:latin typeface="微软雅黑"/>
                </a:rPr>
                <a:t>。</a:t>
              </a:r>
              <a:r>
                <a:rPr lang="zh-CN" altLang="zh-CN" sz="1333" dirty="0">
                  <a:solidFill>
                    <a:schemeClr val="bg1"/>
                  </a:solidFill>
                  <a:latin typeface="微软雅黑"/>
                </a:rPr>
                <a:t>过马路的流浪动物会影响司机的驾驶，为躲避动物造成事故</a:t>
              </a:r>
              <a:r>
                <a:rPr lang="zh-CN" altLang="en-US" sz="1333" dirty="0">
                  <a:solidFill>
                    <a:schemeClr val="bg1"/>
                  </a:solidFill>
                  <a:latin typeface="微软雅黑"/>
                </a:rPr>
                <a:t>。</a:t>
              </a:r>
              <a:r>
                <a:rPr lang="zh-CN" altLang="zh-CN" sz="1333" dirty="0">
                  <a:solidFill>
                    <a:schemeClr val="bg1"/>
                  </a:solidFill>
                  <a:latin typeface="微软雅黑"/>
                </a:rPr>
                <a:t>流浪动物无人管制，随地大小便，影响城市文明建设 </a:t>
              </a:r>
              <a:r>
                <a:rPr lang="zh-CN" altLang="en-US" sz="1333" dirty="0">
                  <a:solidFill>
                    <a:schemeClr val="bg1"/>
                  </a:solidFill>
                  <a:latin typeface="微软雅黑"/>
                </a:rPr>
                <a:t>。此外流浪动物带来的全民健康问题也不容小窥。</a:t>
              </a:r>
              <a:endParaRPr lang="zh-CN" altLang="zh-CN" sz="1333" dirty="0">
                <a:solidFill>
                  <a:schemeClr val="bg1"/>
                </a:solidFill>
                <a:latin typeface="微软雅黑"/>
              </a:endParaRPr>
            </a:p>
          </p:txBody>
        </p:sp>
      </p:grpSp>
    </p:spTree>
    <p:extLst>
      <p:ext uri="{BB962C8B-B14F-4D97-AF65-F5344CB8AC3E}">
        <p14:creationId xmlns:p14="http://schemas.microsoft.com/office/powerpoint/2010/main" val="359731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B839A7-A0F0-435A-9E44-495713E21B35}"/>
              </a:ext>
            </a:extLst>
          </p:cNvPr>
          <p:cNvSpPr txBox="1"/>
          <p:nvPr/>
        </p:nvSpPr>
        <p:spPr>
          <a:xfrm>
            <a:off x="3131881" y="530093"/>
            <a:ext cx="5929828" cy="5632183"/>
          </a:xfrm>
          <a:prstGeom prst="rect">
            <a:avLst/>
          </a:prstGeom>
          <a:noFill/>
        </p:spPr>
        <p:txBody>
          <a:bodyPr wrap="none" rtlCol="0">
            <a:spAutoFit/>
          </a:bodyPr>
          <a:lstStyle/>
          <a:p>
            <a:pPr algn="ctr">
              <a:lnSpc>
                <a:spcPct val="90000"/>
              </a:lnSpc>
            </a:pPr>
            <a:r>
              <a:rPr kumimoji="1" lang="en-US" altLang="zh-CN" sz="40000" b="1" dirty="0">
                <a:solidFill>
                  <a:srgbClr val="FFFFFF"/>
                </a:solidFill>
              </a:rPr>
              <a:t>02</a:t>
            </a:r>
            <a:endParaRPr kumimoji="1" lang="zh-CN" altLang="en-US" sz="40000" b="1" dirty="0">
              <a:solidFill>
                <a:srgbClr val="FFFFFF"/>
              </a:solidFill>
            </a:endParaRPr>
          </a:p>
        </p:txBody>
      </p:sp>
      <p:sp>
        <p:nvSpPr>
          <p:cNvPr id="6" name="矩形 5">
            <a:extLst>
              <a:ext uri="{FF2B5EF4-FFF2-40B4-BE49-F238E27FC236}">
                <a16:creationId xmlns:a16="http://schemas.microsoft.com/office/drawing/2014/main" id="{3BC3AC65-B581-49F6-87B4-E88EB257E33F}"/>
              </a:ext>
            </a:extLst>
          </p:cNvPr>
          <p:cNvSpPr/>
          <p:nvPr/>
        </p:nvSpPr>
        <p:spPr>
          <a:xfrm>
            <a:off x="2409458" y="2869163"/>
            <a:ext cx="7374672" cy="1217645"/>
          </a:xfrm>
          <a:prstGeom prst="rect">
            <a:avLst/>
          </a:prstGeom>
          <a:solidFill>
            <a:schemeClr val="bg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CN" altLang="en-US" sz="4265" dirty="0">
                <a:solidFill>
                  <a:srgbClr val="FFFFFF"/>
                </a:solidFill>
              </a:rPr>
              <a:t>项目目标</a:t>
            </a:r>
          </a:p>
        </p:txBody>
      </p:sp>
    </p:spTree>
    <p:extLst>
      <p:ext uri="{BB962C8B-B14F-4D97-AF65-F5344CB8AC3E}">
        <p14:creationId xmlns:p14="http://schemas.microsoft.com/office/powerpoint/2010/main" val="126573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0B4816-399F-4282-90E0-0822F4DE3773}"/>
              </a:ext>
            </a:extLst>
          </p:cNvPr>
          <p:cNvSpPr/>
          <p:nvPr/>
        </p:nvSpPr>
        <p:spPr>
          <a:xfrm>
            <a:off x="1944209" y="2285389"/>
            <a:ext cx="7581530" cy="3139321"/>
          </a:xfrm>
          <a:prstGeom prst="rect">
            <a:avLst/>
          </a:prstGeom>
        </p:spPr>
        <p:txBody>
          <a:bodyPr wrap="square">
            <a:spAutoFit/>
          </a:bodyPr>
          <a:lstStyle/>
          <a:p>
            <a:r>
              <a:rPr lang="zh-CN" altLang="zh-CN" dirty="0"/>
              <a:t>我们所计划的</a:t>
            </a:r>
            <a:r>
              <a:rPr lang="zh-CN" altLang="en-US" dirty="0"/>
              <a:t>安卓</a:t>
            </a:r>
            <a:r>
              <a:rPr lang="en-US" altLang="zh-CN" dirty="0"/>
              <a:t>APP</a:t>
            </a:r>
            <a:r>
              <a:rPr lang="zh-CN" altLang="zh-CN" dirty="0"/>
              <a:t>平台是一个能实现流浪动物救助，注册，管理，领养，后续观察为一体的软件</a:t>
            </a:r>
            <a:r>
              <a:rPr lang="zh-CN" altLang="en-US" dirty="0"/>
              <a:t>。</a:t>
            </a:r>
            <a:endParaRPr lang="en-US" altLang="zh-CN" dirty="0"/>
          </a:p>
          <a:p>
            <a:r>
              <a:rPr lang="zh-CN" altLang="zh-CN" dirty="0">
                <a:solidFill>
                  <a:srgbClr val="FF0000"/>
                </a:solidFill>
              </a:rPr>
              <a:t>想要领养小动物的人</a:t>
            </a:r>
            <a:r>
              <a:rPr lang="zh-CN" altLang="zh-CN" dirty="0"/>
              <a:t>可以通过注册获得一个领养身份，在平台上通过对各个救助站里流浪动物的介绍选择自己心仪的宠物，在确定所选择的宠物后由工作人员进行审核，最终领养到自己喜欢的宠物。</a:t>
            </a:r>
            <a:endParaRPr lang="en-US" altLang="zh-CN" dirty="0"/>
          </a:p>
          <a:p>
            <a:r>
              <a:rPr lang="zh-CN" altLang="zh-CN" dirty="0">
                <a:solidFill>
                  <a:srgbClr val="FF0000"/>
                </a:solidFill>
              </a:rPr>
              <a:t>救助站的工作人员</a:t>
            </a:r>
            <a:r>
              <a:rPr lang="zh-CN" altLang="zh-CN" dirty="0"/>
              <a:t>也可以通过注册获得一个管理者的身份，在平台上分享自己救助站所收容的动物，在收到领养人的请求后，及时进行审核确认，完成一系列领养手续。</a:t>
            </a:r>
            <a:endParaRPr lang="en-US" altLang="zh-CN" dirty="0"/>
          </a:p>
          <a:p>
            <a:r>
              <a:rPr lang="zh-CN" altLang="zh-CN" dirty="0">
                <a:solidFill>
                  <a:srgbClr val="FF0000"/>
                </a:solidFill>
              </a:rPr>
              <a:t>发现流浪猫狗的人</a:t>
            </a:r>
            <a:r>
              <a:rPr lang="zh-CN" altLang="zh-CN" dirty="0"/>
              <a:t>也可以通过注册获得一个游客的身份，并在平台中选择自己相近的救助站提供所发现的流浪猫狗，由当地救助站工作人员实行救助。</a:t>
            </a:r>
          </a:p>
        </p:txBody>
      </p:sp>
      <p:sp>
        <p:nvSpPr>
          <p:cNvPr id="5" name="文本框 4">
            <a:extLst>
              <a:ext uri="{FF2B5EF4-FFF2-40B4-BE49-F238E27FC236}">
                <a16:creationId xmlns:a16="http://schemas.microsoft.com/office/drawing/2014/main" id="{73A3620A-E2BE-490F-A68E-DD45A430EF23}"/>
              </a:ext>
            </a:extLst>
          </p:cNvPr>
          <p:cNvSpPr txBox="1"/>
          <p:nvPr/>
        </p:nvSpPr>
        <p:spPr>
          <a:xfrm>
            <a:off x="294660" y="329806"/>
            <a:ext cx="4887734" cy="584775"/>
          </a:xfrm>
          <a:prstGeom prst="rect">
            <a:avLst/>
          </a:prstGeom>
          <a:noFill/>
        </p:spPr>
        <p:txBody>
          <a:bodyPr wrap="square" rtlCol="0">
            <a:spAutoFit/>
          </a:bodyPr>
          <a:lstStyle/>
          <a:p>
            <a:r>
              <a:rPr kumimoji="1" lang="zh-CN" altLang="en-US" sz="3200" b="1" dirty="0">
                <a:solidFill>
                  <a:srgbClr val="FFFFFF"/>
                </a:solidFill>
                <a:latin typeface="Century Gothic"/>
                <a:ea typeface="微软雅黑"/>
              </a:rPr>
              <a:t>项目目标</a:t>
            </a:r>
            <a:endParaRPr kumimoji="1" lang="en-US" altLang="zh-CN" sz="3200" b="1" dirty="0">
              <a:solidFill>
                <a:srgbClr val="FFFFFF"/>
              </a:solidFill>
              <a:latin typeface="Century Gothic"/>
              <a:ea typeface="微软雅黑"/>
            </a:endParaRPr>
          </a:p>
        </p:txBody>
      </p:sp>
    </p:spTree>
    <p:extLst>
      <p:ext uri="{BB962C8B-B14F-4D97-AF65-F5344CB8AC3E}">
        <p14:creationId xmlns:p14="http://schemas.microsoft.com/office/powerpoint/2010/main" val="273647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0FA1F61-D146-4B9B-99A4-C61643D68EE5}"/>
              </a:ext>
            </a:extLst>
          </p:cNvPr>
          <p:cNvSpPr txBox="1"/>
          <p:nvPr/>
        </p:nvSpPr>
        <p:spPr>
          <a:xfrm>
            <a:off x="3131881" y="530093"/>
            <a:ext cx="5929828" cy="5632183"/>
          </a:xfrm>
          <a:prstGeom prst="rect">
            <a:avLst/>
          </a:prstGeom>
          <a:noFill/>
        </p:spPr>
        <p:txBody>
          <a:bodyPr wrap="none" rtlCol="0">
            <a:spAutoFit/>
          </a:bodyPr>
          <a:lstStyle/>
          <a:p>
            <a:pPr algn="ctr">
              <a:lnSpc>
                <a:spcPct val="90000"/>
              </a:lnSpc>
            </a:pPr>
            <a:r>
              <a:rPr kumimoji="1" lang="en-US" altLang="zh-CN" sz="40000" b="1" dirty="0">
                <a:solidFill>
                  <a:srgbClr val="FFFFFF"/>
                </a:solidFill>
              </a:rPr>
              <a:t>03</a:t>
            </a:r>
            <a:endParaRPr kumimoji="1" lang="zh-CN" altLang="en-US" sz="40000" b="1" dirty="0">
              <a:solidFill>
                <a:srgbClr val="FFFFFF"/>
              </a:solidFill>
            </a:endParaRPr>
          </a:p>
        </p:txBody>
      </p:sp>
      <p:sp>
        <p:nvSpPr>
          <p:cNvPr id="7" name="矩形 6">
            <a:extLst>
              <a:ext uri="{FF2B5EF4-FFF2-40B4-BE49-F238E27FC236}">
                <a16:creationId xmlns:a16="http://schemas.microsoft.com/office/drawing/2014/main" id="{7C5C447C-BEFA-4695-A682-14E4E69429DB}"/>
              </a:ext>
            </a:extLst>
          </p:cNvPr>
          <p:cNvSpPr/>
          <p:nvPr/>
        </p:nvSpPr>
        <p:spPr>
          <a:xfrm>
            <a:off x="2409458" y="2869163"/>
            <a:ext cx="7374672" cy="121764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265" dirty="0">
                <a:solidFill>
                  <a:srgbClr val="FFFFFF"/>
                </a:solidFill>
              </a:rPr>
              <a:t>功能列表</a:t>
            </a:r>
          </a:p>
        </p:txBody>
      </p:sp>
    </p:spTree>
    <p:extLst>
      <p:ext uri="{BB962C8B-B14F-4D97-AF65-F5344CB8AC3E}">
        <p14:creationId xmlns:p14="http://schemas.microsoft.com/office/powerpoint/2010/main" val="322945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0B4816-399F-4282-90E0-0822F4DE3773}"/>
              </a:ext>
            </a:extLst>
          </p:cNvPr>
          <p:cNvSpPr/>
          <p:nvPr/>
        </p:nvSpPr>
        <p:spPr>
          <a:xfrm>
            <a:off x="1402672" y="1850384"/>
            <a:ext cx="9863092" cy="3539430"/>
          </a:xfrm>
          <a:prstGeom prst="rect">
            <a:avLst/>
          </a:prstGeom>
        </p:spPr>
        <p:txBody>
          <a:bodyPr wrap="square">
            <a:spAutoFit/>
          </a:bodyPr>
          <a:lstStyle/>
          <a:p>
            <a:r>
              <a:rPr lang="zh-CN" altLang="en-US" sz="3200" dirty="0"/>
              <a:t>用户注册登录（救助站员工＋普通用户） </a:t>
            </a:r>
            <a:br>
              <a:rPr lang="zh-CN" altLang="en-US" sz="3200" dirty="0"/>
            </a:br>
            <a:r>
              <a:rPr lang="zh-CN" altLang="en-US" sz="3200" dirty="0"/>
              <a:t>领养信息发布（照片＋地址＋动物信息）</a:t>
            </a:r>
            <a:br>
              <a:rPr lang="zh-CN" altLang="en-US" sz="3200" dirty="0"/>
            </a:br>
            <a:r>
              <a:rPr lang="zh-CN" altLang="en-US" sz="3200" dirty="0"/>
              <a:t>评论留言</a:t>
            </a:r>
            <a:br>
              <a:rPr lang="zh-CN" altLang="en-US" sz="3200" dirty="0"/>
            </a:br>
            <a:r>
              <a:rPr lang="zh-CN" altLang="en-US" sz="3200" dirty="0"/>
              <a:t>用户交流 </a:t>
            </a:r>
            <a:br>
              <a:rPr lang="zh-CN" altLang="en-US" sz="3200" dirty="0"/>
            </a:br>
            <a:r>
              <a:rPr lang="zh-CN" altLang="en-US" sz="3200" dirty="0"/>
              <a:t>领养确认 </a:t>
            </a:r>
            <a:br>
              <a:rPr lang="zh-CN" altLang="en-US" sz="3200" dirty="0"/>
            </a:br>
            <a:r>
              <a:rPr lang="zh-CN" altLang="en-US" sz="3200" dirty="0"/>
              <a:t>交易系统</a:t>
            </a:r>
            <a:br>
              <a:rPr lang="zh-CN" altLang="en-US" sz="3200" dirty="0"/>
            </a:br>
            <a:r>
              <a:rPr lang="zh-CN" altLang="en-US" sz="3200" dirty="0"/>
              <a:t>用户经验交流分享（宠物医生入驻，铲屎官经验交流）</a:t>
            </a:r>
          </a:p>
        </p:txBody>
      </p:sp>
      <p:sp>
        <p:nvSpPr>
          <p:cNvPr id="5" name="文本框 4">
            <a:extLst>
              <a:ext uri="{FF2B5EF4-FFF2-40B4-BE49-F238E27FC236}">
                <a16:creationId xmlns:a16="http://schemas.microsoft.com/office/drawing/2014/main" id="{73A3620A-E2BE-490F-A68E-DD45A430EF23}"/>
              </a:ext>
            </a:extLst>
          </p:cNvPr>
          <p:cNvSpPr txBox="1"/>
          <p:nvPr/>
        </p:nvSpPr>
        <p:spPr>
          <a:xfrm>
            <a:off x="294660" y="329806"/>
            <a:ext cx="4887734" cy="584775"/>
          </a:xfrm>
          <a:prstGeom prst="rect">
            <a:avLst/>
          </a:prstGeom>
          <a:noFill/>
        </p:spPr>
        <p:txBody>
          <a:bodyPr wrap="square" rtlCol="0">
            <a:spAutoFit/>
          </a:bodyPr>
          <a:lstStyle/>
          <a:p>
            <a:r>
              <a:rPr kumimoji="1" lang="zh-CN" altLang="en-US" sz="3200" b="1" dirty="0">
                <a:solidFill>
                  <a:srgbClr val="FFFFFF"/>
                </a:solidFill>
                <a:latin typeface="Century Gothic"/>
                <a:ea typeface="微软雅黑"/>
              </a:rPr>
              <a:t>功能列表</a:t>
            </a:r>
            <a:endParaRPr kumimoji="1" lang="en-US" altLang="zh-CN" sz="3200" b="1" dirty="0">
              <a:solidFill>
                <a:srgbClr val="FFFFFF"/>
              </a:solidFill>
              <a:latin typeface="Century Gothic"/>
              <a:ea typeface="微软雅黑"/>
            </a:endParaRPr>
          </a:p>
        </p:txBody>
      </p:sp>
    </p:spTree>
    <p:extLst>
      <p:ext uri="{BB962C8B-B14F-4D97-AF65-F5344CB8AC3E}">
        <p14:creationId xmlns:p14="http://schemas.microsoft.com/office/powerpoint/2010/main" val="184257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C23B7D-1C1C-4F1C-BECA-09388765321E}"/>
              </a:ext>
            </a:extLst>
          </p:cNvPr>
          <p:cNvSpPr txBox="1"/>
          <p:nvPr/>
        </p:nvSpPr>
        <p:spPr>
          <a:xfrm>
            <a:off x="3131881" y="530093"/>
            <a:ext cx="5929828" cy="5632183"/>
          </a:xfrm>
          <a:prstGeom prst="rect">
            <a:avLst/>
          </a:prstGeom>
          <a:noFill/>
        </p:spPr>
        <p:txBody>
          <a:bodyPr wrap="none" rtlCol="0">
            <a:spAutoFit/>
          </a:bodyPr>
          <a:lstStyle/>
          <a:p>
            <a:pPr algn="ctr">
              <a:lnSpc>
                <a:spcPct val="90000"/>
              </a:lnSpc>
            </a:pPr>
            <a:r>
              <a:rPr kumimoji="1" lang="en-US" altLang="zh-CN" sz="40000" b="1" dirty="0">
                <a:solidFill>
                  <a:srgbClr val="FFFFFF"/>
                </a:solidFill>
              </a:rPr>
              <a:t>04</a:t>
            </a:r>
            <a:endParaRPr kumimoji="1" lang="zh-CN" altLang="en-US" sz="40000" b="1" dirty="0">
              <a:solidFill>
                <a:srgbClr val="FFFFFF"/>
              </a:solidFill>
            </a:endParaRPr>
          </a:p>
        </p:txBody>
      </p:sp>
      <p:sp>
        <p:nvSpPr>
          <p:cNvPr id="5" name="矩形 4">
            <a:extLst>
              <a:ext uri="{FF2B5EF4-FFF2-40B4-BE49-F238E27FC236}">
                <a16:creationId xmlns:a16="http://schemas.microsoft.com/office/drawing/2014/main" id="{0922208C-898F-4518-B144-C9632D83F7F0}"/>
              </a:ext>
            </a:extLst>
          </p:cNvPr>
          <p:cNvSpPr/>
          <p:nvPr/>
        </p:nvSpPr>
        <p:spPr>
          <a:xfrm>
            <a:off x="2409458" y="2869163"/>
            <a:ext cx="7374672" cy="12176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4265" dirty="0">
                <a:solidFill>
                  <a:srgbClr val="FFFFFF"/>
                </a:solidFill>
              </a:rPr>
              <a:t>团队分工</a:t>
            </a:r>
          </a:p>
        </p:txBody>
      </p:sp>
    </p:spTree>
    <p:extLst>
      <p:ext uri="{BB962C8B-B14F-4D97-AF65-F5344CB8AC3E}">
        <p14:creationId xmlns:p14="http://schemas.microsoft.com/office/powerpoint/2010/main" val="2760952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655</Words>
  <Application>Microsoft Office PowerPoint</Application>
  <PresentationFormat>宽屏</PresentationFormat>
  <Paragraphs>57</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宋体</vt:lpstr>
      <vt:lpstr>微软雅黑</vt:lpstr>
      <vt:lpstr>Arial</vt:lpstr>
      <vt:lpstr>Century Gothic</vt:lpstr>
      <vt:lpstr>Levenim MT</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 yc</dc:creator>
  <cp:lastModifiedBy>w yc</cp:lastModifiedBy>
  <cp:revision>11</cp:revision>
  <dcterms:created xsi:type="dcterms:W3CDTF">2018-09-26T12:54:30Z</dcterms:created>
  <dcterms:modified xsi:type="dcterms:W3CDTF">2018-09-27T06:00:03Z</dcterms:modified>
</cp:coreProperties>
</file>