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1.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2.xml" ContentType="application/vnd.openxmlformats-officedocument.themeOverride+xml"/>
  <Override PartName="/ppt/notesSlides/notesSlide35.xml" ContentType="application/vnd.openxmlformats-officedocument.presentationml.notesSlide+xml"/>
  <Override PartName="/ppt/theme/themeOverride3.xml" ContentType="application/vnd.openxmlformats-officedocument.themeOverride+xml"/>
  <Override PartName="/ppt/notesSlides/notesSlide36.xml" ContentType="application/vnd.openxmlformats-officedocument.presentationml.notesSlide+xml"/>
  <Override PartName="/ppt/theme/themeOverride4.xml" ContentType="application/vnd.openxmlformats-officedocument.themeOverride+xml"/>
  <Override PartName="/ppt/notesSlides/notesSlide37.xml" ContentType="application/vnd.openxmlformats-officedocument.presentationml.notesSlide+xml"/>
  <Override PartName="/ppt/theme/themeOverride5.xml" ContentType="application/vnd.openxmlformats-officedocument.themeOverride+xml"/>
  <Override PartName="/ppt/notesSlides/notesSlide38.xml" ContentType="application/vnd.openxmlformats-officedocument.presentationml.notesSlide+xml"/>
  <Override PartName="/ppt/theme/themeOverride6.xml" ContentType="application/vnd.openxmlformats-officedocument.themeOverride+xml"/>
  <Override PartName="/ppt/notesSlides/notesSlide39.xml" ContentType="application/vnd.openxmlformats-officedocument.presentationml.notesSlide+xml"/>
  <Override PartName="/ppt/theme/themeOverride7.xml" ContentType="application/vnd.openxmlformats-officedocument.themeOverr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heme/themeOverride8.xml" ContentType="application/vnd.openxmlformats-officedocument.themeOverride+xml"/>
  <Override PartName="/ppt/notesSlides/notesSlide42.xml" ContentType="application/vnd.openxmlformats-officedocument.presentationml.notesSlide+xml"/>
  <Override PartName="/ppt/theme/themeOverride9.xml" ContentType="application/vnd.openxmlformats-officedocument.themeOverride+xml"/>
  <Override PartName="/ppt/notesSlides/notesSlide43.xml" ContentType="application/vnd.openxmlformats-officedocument.presentationml.notesSlide+xml"/>
  <Override PartName="/ppt/theme/themeOverride10.xml" ContentType="application/vnd.openxmlformats-officedocument.themeOverride+xml"/>
  <Override PartName="/ppt/notesSlides/notesSlide44.xml" ContentType="application/vnd.openxmlformats-officedocument.presentationml.notesSlide+xml"/>
  <Override PartName="/ppt/theme/themeOverride11.xml" ContentType="application/vnd.openxmlformats-officedocument.themeOverr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70" r:id="rId2"/>
    <p:sldId id="278" r:id="rId3"/>
    <p:sldId id="271" r:id="rId4"/>
    <p:sldId id="297" r:id="rId5"/>
    <p:sldId id="272" r:id="rId6"/>
    <p:sldId id="273" r:id="rId7"/>
    <p:sldId id="274" r:id="rId8"/>
    <p:sldId id="275" r:id="rId9"/>
    <p:sldId id="276" r:id="rId10"/>
    <p:sldId id="314" r:id="rId11"/>
    <p:sldId id="280" r:id="rId12"/>
    <p:sldId id="284" r:id="rId13"/>
    <p:sldId id="281" r:id="rId14"/>
    <p:sldId id="285" r:id="rId15"/>
    <p:sldId id="286" r:id="rId16"/>
    <p:sldId id="287" r:id="rId17"/>
    <p:sldId id="288" r:id="rId18"/>
    <p:sldId id="291" r:id="rId19"/>
    <p:sldId id="292" r:id="rId20"/>
    <p:sldId id="289" r:id="rId21"/>
    <p:sldId id="315" r:id="rId22"/>
    <p:sldId id="293" r:id="rId23"/>
    <p:sldId id="294" r:id="rId24"/>
    <p:sldId id="295" r:id="rId25"/>
    <p:sldId id="282" r:id="rId26"/>
    <p:sldId id="298" r:id="rId27"/>
    <p:sldId id="316" r:id="rId28"/>
    <p:sldId id="313" r:id="rId29"/>
    <p:sldId id="300" r:id="rId30"/>
    <p:sldId id="299"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9" r:id="rId44"/>
    <p:sldId id="317" r:id="rId45"/>
    <p:sldId id="318" r:id="rId46"/>
    <p:sldId id="28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721" autoAdjust="0"/>
  </p:normalViewPr>
  <p:slideViewPr>
    <p:cSldViewPr>
      <p:cViewPr varScale="1">
        <p:scale>
          <a:sx n="68" d="100"/>
          <a:sy n="68" d="100"/>
        </p:scale>
        <p:origin x="1908"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EABD62-216A-46D4-A521-E7538EE42B2B}" type="datetimeFigureOut">
              <a:rPr lang="en-US" smtClean="0"/>
              <a:pPr/>
              <a:t>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6AB15E-14BA-40D7-AC67-AB8D5CE19E3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10</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CentOS</a:t>
            </a:r>
            <a:r>
              <a:rPr lang="zh-CN" altLang="en-US" dirty="0"/>
              <a:t>中默认设置了</a:t>
            </a:r>
            <a:r>
              <a:rPr lang="en-US" dirty="0" err="1"/>
              <a:t>ulimit</a:t>
            </a:r>
            <a:r>
              <a:rPr lang="en-US" dirty="0"/>
              <a:t> -c 0</a:t>
            </a:r>
            <a:r>
              <a:rPr lang="zh-CN" altLang="en-US" dirty="0"/>
              <a:t>也就是默认程序不生成</a:t>
            </a:r>
            <a:r>
              <a:rPr lang="en-US" dirty="0"/>
              <a:t>core dump, </a:t>
            </a:r>
            <a:r>
              <a:rPr lang="zh-CN" altLang="en-US" dirty="0"/>
              <a:t>执行</a:t>
            </a:r>
            <a:r>
              <a:rPr lang="en-US" dirty="0" err="1"/>
              <a:t>ulimit</a:t>
            </a:r>
            <a:r>
              <a:rPr lang="en-US" dirty="0"/>
              <a:t> -c unlimited</a:t>
            </a:r>
          </a:p>
        </p:txBody>
      </p:sp>
      <p:sp>
        <p:nvSpPr>
          <p:cNvPr id="4" name="Slide Number Placeholder 3"/>
          <p:cNvSpPr>
            <a:spLocks noGrp="1"/>
          </p:cNvSpPr>
          <p:nvPr>
            <p:ph type="sldNum" sz="quarter" idx="10"/>
          </p:nvPr>
        </p:nvSpPr>
        <p:spPr/>
        <p:txBody>
          <a:bodyPr/>
          <a:lstStyle/>
          <a:p>
            <a:fld id="{396AB15E-14BA-40D7-AC67-AB8D5CE19E3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demo: </a:t>
            </a:r>
            <a:r>
              <a:rPr lang="en-US" dirty="0" err="1"/>
              <a:t>objdump</a:t>
            </a:r>
            <a:r>
              <a:rPr lang="zh-CN" altLang="en-US" dirty="0"/>
              <a:t>的用法，用</a:t>
            </a:r>
            <a:r>
              <a:rPr lang="en-US" altLang="zh-CN" dirty="0" err="1"/>
              <a:t>objdump</a:t>
            </a:r>
            <a:r>
              <a:rPr lang="en-US" altLang="zh-CN" dirty="0"/>
              <a:t> --h</a:t>
            </a:r>
          </a:p>
          <a:p>
            <a:endParaRPr lang="en-US" dirty="0"/>
          </a:p>
          <a:p>
            <a:r>
              <a:rPr lang="en-US" dirty="0"/>
              <a:t>.</a:t>
            </a:r>
            <a:r>
              <a:rPr lang="en-US" dirty="0" err="1"/>
              <a:t>eh_frame</a:t>
            </a:r>
            <a:r>
              <a:rPr lang="zh-CN" altLang="en-US" baseline="0" dirty="0"/>
              <a:t>主要是给</a:t>
            </a:r>
            <a:r>
              <a:rPr lang="en-US" altLang="zh-CN" baseline="0" dirty="0" err="1"/>
              <a:t>c++</a:t>
            </a:r>
            <a:r>
              <a:rPr lang="zh-CN" altLang="en-US" baseline="0" dirty="0"/>
              <a:t>异常处理用的，</a:t>
            </a:r>
            <a:r>
              <a:rPr lang="en-US" altLang="zh-CN" baseline="0" dirty="0" err="1"/>
              <a:t>gcc</a:t>
            </a:r>
            <a:r>
              <a:rPr lang="zh-CN" altLang="en-US" baseline="0" dirty="0"/>
              <a:t>默认打开</a:t>
            </a:r>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396AB15E-14BA-40D7-AC67-AB8D5CE19E3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396AB15E-14BA-40D7-AC67-AB8D5CE19E3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 </a:t>
            </a:r>
            <a:r>
              <a:rPr lang="en-US" baseline="0" dirty="0"/>
              <a:t> </a:t>
            </a:r>
            <a:r>
              <a:rPr lang="zh-CN" altLang="en-US" baseline="0" dirty="0"/>
              <a:t>对</a:t>
            </a:r>
            <a:r>
              <a:rPr lang="en-US" altLang="zh-CN" baseline="0" dirty="0"/>
              <a:t>/</a:t>
            </a:r>
            <a:r>
              <a:rPr lang="en-US" altLang="zh-CN" baseline="0" dirty="0" err="1"/>
              <a:t>usr</a:t>
            </a:r>
            <a:r>
              <a:rPr lang="en-US" altLang="zh-CN" baseline="0" dirty="0"/>
              <a:t>/include/</a:t>
            </a:r>
            <a:r>
              <a:rPr lang="en-US" altLang="zh-CN" baseline="0" dirty="0" err="1"/>
              <a:t>elf.h</a:t>
            </a:r>
            <a:r>
              <a:rPr lang="en-US" altLang="zh-CN" baseline="0" dirty="0"/>
              <a:t> </a:t>
            </a:r>
            <a:r>
              <a:rPr lang="zh-CN" altLang="en-US" baseline="0" dirty="0"/>
              <a:t>头文件进行解读</a:t>
            </a: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 </a:t>
            </a:r>
            <a:r>
              <a:rPr lang="en-US" baseline="0" dirty="0"/>
              <a:t> </a:t>
            </a:r>
            <a:r>
              <a:rPr lang="zh-CN" altLang="en-US" baseline="0" dirty="0"/>
              <a:t>对</a:t>
            </a:r>
            <a:r>
              <a:rPr lang="en-US" altLang="zh-CN" baseline="0" dirty="0"/>
              <a:t>/</a:t>
            </a:r>
            <a:r>
              <a:rPr lang="en-US" altLang="zh-CN" baseline="0" dirty="0" err="1"/>
              <a:t>usr</a:t>
            </a:r>
            <a:r>
              <a:rPr lang="en-US" altLang="zh-CN" baseline="0" dirty="0"/>
              <a:t>/include/</a:t>
            </a:r>
            <a:r>
              <a:rPr lang="en-US" altLang="zh-CN" baseline="0" dirty="0" err="1"/>
              <a:t>elf.h</a:t>
            </a:r>
            <a:r>
              <a:rPr lang="en-US" altLang="zh-CN" baseline="0" dirty="0"/>
              <a:t> </a:t>
            </a:r>
            <a:r>
              <a:rPr lang="zh-CN" altLang="en-US" baseline="0" dirty="0"/>
              <a:t>头文件进行解读</a:t>
            </a: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dirty="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2</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 </a:t>
            </a:r>
            <a:r>
              <a:rPr lang="en-US" baseline="0" dirty="0"/>
              <a:t> </a:t>
            </a:r>
            <a:r>
              <a:rPr lang="zh-CN" altLang="en-US" baseline="0" dirty="0"/>
              <a:t>对整个的</a:t>
            </a:r>
            <a:r>
              <a:rPr lang="en-US" altLang="zh-CN" baseline="0" dirty="0"/>
              <a:t>ELF</a:t>
            </a:r>
            <a:r>
              <a:rPr lang="zh-CN" altLang="en-US" baseline="0" dirty="0"/>
              <a:t>目标文件进行解读</a:t>
            </a: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21</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c</a:t>
            </a:r>
            <a:r>
              <a:rPr lang="en-US" dirty="0"/>
              <a:t>ollect2</a:t>
            </a:r>
            <a:r>
              <a:rPr lang="zh-CN" altLang="en-US" dirty="0"/>
              <a:t>是对</a:t>
            </a:r>
            <a:r>
              <a:rPr lang="en-US" altLang="zh-CN" dirty="0"/>
              <a:t>ld</a:t>
            </a:r>
            <a:r>
              <a:rPr lang="zh-CN" altLang="en-US" dirty="0"/>
              <a:t>的</a:t>
            </a:r>
            <a:r>
              <a:rPr lang="zh-CN" altLang="en-US" baseline="0" dirty="0"/>
              <a:t>包装，还是会调用</a:t>
            </a:r>
            <a:r>
              <a:rPr lang="en-US" altLang="zh-CN" baseline="0" dirty="0"/>
              <a:t>ld</a:t>
            </a:r>
            <a:r>
              <a:rPr lang="zh-CN" altLang="en-US" baseline="0" dirty="0"/>
              <a:t>链接器来完成对目标文件的链接</a:t>
            </a:r>
            <a:endParaRPr lang="en-US" altLang="zh-CN" baseline="0" dirty="0"/>
          </a:p>
          <a:p>
            <a:endParaRPr lang="en-US" baseline="0" dirty="0"/>
          </a:p>
          <a:p>
            <a:r>
              <a:rPr lang="zh-CN" altLang="en-US" baseline="0" dirty="0"/>
              <a:t>我们可以控制链接的过程么？可以使用命令行或者使用链接控制脚本</a:t>
            </a:r>
            <a:endParaRPr lang="en-US" altLang="zh-CN" baseline="0" dirty="0"/>
          </a:p>
          <a:p>
            <a:r>
              <a:rPr lang="en-US" baseline="0" dirty="0"/>
              <a:t>ld </a:t>
            </a:r>
            <a:r>
              <a:rPr lang="en-US" altLang="zh-CN" baseline="0" dirty="0"/>
              <a:t>-</a:t>
            </a:r>
            <a:r>
              <a:rPr lang="en-US" baseline="0" dirty="0"/>
              <a:t>verbose</a:t>
            </a:r>
            <a:r>
              <a:rPr lang="zh-CN" altLang="en-US" baseline="0" dirty="0"/>
              <a:t>查看默认的链接脚本，绝大多数时候我们使用默认的链接脚本。但是在某些嵌入式系统中，我们可能会修改某些段的内容</a:t>
            </a:r>
            <a:r>
              <a:rPr lang="en-US" altLang="zh-CN" baseline="0" dirty="0"/>
              <a:t>/</a:t>
            </a:r>
            <a:r>
              <a:rPr lang="zh-CN" altLang="en-US" baseline="0" dirty="0"/>
              <a:t>位置以符合我们的特殊需求。</a:t>
            </a:r>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25</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baseline="0" dirty="0"/>
              <a:t>https://stackoverflow.com/questions/1401359/understanding-linux-proc-id-maps</a:t>
            </a:r>
          </a:p>
        </p:txBody>
      </p:sp>
      <p:sp>
        <p:nvSpPr>
          <p:cNvPr id="4" name="Slide Number Placeholder 3"/>
          <p:cNvSpPr>
            <a:spLocks noGrp="1"/>
          </p:cNvSpPr>
          <p:nvPr>
            <p:ph type="sldNum" sz="quarter" idx="10"/>
          </p:nvPr>
        </p:nvSpPr>
        <p:spPr/>
        <p:txBody>
          <a:bodyPr/>
          <a:lstStyle/>
          <a:p>
            <a:fld id="{396AB15E-14BA-40D7-AC67-AB8D5CE19E39}"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a:t>谈一谈链接器和加载器承担的角色</a:t>
            </a:r>
            <a:endParaRPr lang="en-US" altLang="zh-CN" dirty="0"/>
          </a:p>
          <a:p>
            <a:r>
              <a:rPr lang="en-US" altLang="zh-CN" dirty="0"/>
              <a:t>-</a:t>
            </a:r>
            <a:r>
              <a:rPr lang="zh-CN" altLang="en-US" dirty="0"/>
              <a:t>它们是允许我们使用模块来构建程序的关键工具</a:t>
            </a:r>
            <a:endParaRPr lang="en-US" altLang="zh-CN" dirty="0"/>
          </a:p>
          <a:p>
            <a:r>
              <a:rPr lang="en-US" altLang="zh-CN" dirty="0"/>
              <a:t>-</a:t>
            </a:r>
            <a:r>
              <a:rPr lang="zh-CN" altLang="en-US" dirty="0"/>
              <a:t>在操作系统将程序加载到内存之前是无法确定程序运行的确切地址的，并将最终的地址绑定从链接时推延到了加载时。现在链接器和加载器已经将这个工作划分开了，链接器对每一个程序的部分地址进行绑定并分配相对地址，加载器完成最后的重定位步骤并赋予的实际地址。</a:t>
            </a:r>
            <a:endParaRPr lang="en-US" altLang="zh-CN" dirty="0"/>
          </a:p>
          <a:p>
            <a:endParaRPr lang="en-US" dirty="0"/>
          </a:p>
          <a:p>
            <a:r>
              <a:rPr lang="en-US" altLang="zh-CN" dirty="0"/>
              <a:t>-</a:t>
            </a:r>
            <a:r>
              <a:rPr lang="zh-CN" altLang="en-US" dirty="0"/>
              <a:t>重定位：编译器和汇编器通常为每个文件创建程序地址从</a:t>
            </a:r>
            <a:r>
              <a:rPr lang="en-US" altLang="zh-CN" dirty="0"/>
              <a:t>0</a:t>
            </a:r>
            <a:r>
              <a:rPr lang="zh-CN" altLang="en-US" dirty="0"/>
              <a:t>开始的目标代码，但是几乎没有计算机会允许从地址</a:t>
            </a:r>
            <a:r>
              <a:rPr lang="en-US" altLang="zh-CN" dirty="0"/>
              <a:t>0</a:t>
            </a:r>
            <a:r>
              <a:rPr lang="zh-CN" altLang="en-US" dirty="0"/>
              <a:t>加载你的程序。如果一个程序是由多个子程序组成的，那么所有的子程序必须被加载到互不重叠的地址上。</a:t>
            </a:r>
            <a:endParaRPr lang="en-US" dirty="0"/>
          </a:p>
          <a:p>
            <a:endParaRPr lang="en-US" dirty="0"/>
          </a:p>
          <a:p>
            <a:r>
              <a:rPr lang="en-US" dirty="0"/>
              <a:t>Demo_1: </a:t>
            </a:r>
            <a:r>
              <a:rPr lang="en-US" dirty="0" err="1"/>
              <a:t>HelloWorld.c</a:t>
            </a:r>
            <a:r>
              <a:rPr lang="zh-CN" altLang="en-US" dirty="0"/>
              <a:t>的编译和运行</a:t>
            </a:r>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a:t>内核源代码 </a:t>
            </a:r>
            <a:r>
              <a:rPr lang="en-US" altLang="zh-CN" dirty="0"/>
              <a:t>https://code.woboq.org/linux/linux/</a:t>
            </a:r>
            <a:endParaRPr lang="zh-CN" altLang="en-US" dirty="0"/>
          </a:p>
          <a:p>
            <a:endParaRPr lang="en-US" altLang="zh-CN" baseline="0" dirty="0"/>
          </a:p>
          <a:p>
            <a:r>
              <a:rPr lang="en-US" altLang="zh-CN" baseline="0" dirty="0"/>
              <a:t>http://blog.csdn.net/gatieme/article/details/51628257</a:t>
            </a:r>
          </a:p>
        </p:txBody>
      </p:sp>
      <p:sp>
        <p:nvSpPr>
          <p:cNvPr id="4" name="Slide Number Placeholder 3"/>
          <p:cNvSpPr>
            <a:spLocks noGrp="1"/>
          </p:cNvSpPr>
          <p:nvPr>
            <p:ph type="sldNum" sz="quarter" idx="10"/>
          </p:nvPr>
        </p:nvSpPr>
        <p:spPr/>
        <p:txBody>
          <a:bodyPr/>
          <a:lstStyle/>
          <a:p>
            <a:fld id="{396AB15E-14BA-40D7-AC67-AB8D5CE19E39}"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32</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PIC</a:t>
            </a:r>
            <a:r>
              <a:rPr lang="zh-CN" altLang="en-US" dirty="0"/>
              <a:t>：</a:t>
            </a:r>
            <a:r>
              <a:rPr lang="en-US" altLang="zh-CN" dirty="0"/>
              <a:t>Position </a:t>
            </a:r>
            <a:r>
              <a:rPr lang="en-US" altLang="zh-CN" dirty="0" err="1"/>
              <a:t>Independnet</a:t>
            </a:r>
            <a:r>
              <a:rPr lang="en-US" altLang="zh-CN" dirty="0"/>
              <a:t> Code</a:t>
            </a:r>
          </a:p>
          <a:p>
            <a:r>
              <a:rPr lang="zh-CN" altLang="en-US" dirty="0"/>
              <a:t>有些系统需要无论加载到什么位置都可以正常工作的位置无关代码。链接器需要提供</a:t>
            </a:r>
          </a:p>
          <a:p>
            <a:r>
              <a:rPr lang="zh-CN" altLang="en-US" dirty="0"/>
              <a:t>额外的技巧来支持位置无关代码，与程序中无法做到位置无关的部分隔离开来</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GOT(Global Offset Table):</a:t>
            </a:r>
            <a:r>
              <a:rPr lang="zh-CN" altLang="en-US" baseline="0" dirty="0"/>
              <a:t>全局偏移表</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PLT(Procedure Linkage Table)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https://code.woboq.org/userspace/glibc/</a:t>
            </a:r>
          </a:p>
        </p:txBody>
      </p:sp>
      <p:sp>
        <p:nvSpPr>
          <p:cNvPr id="4" name="Slide Number Placeholder 3"/>
          <p:cNvSpPr>
            <a:spLocks noGrp="1"/>
          </p:cNvSpPr>
          <p:nvPr>
            <p:ph type="sldNum" sz="quarter" idx="10"/>
          </p:nvPr>
        </p:nvSpPr>
        <p:spPr/>
        <p:txBody>
          <a:bodyPr/>
          <a:lstStyle/>
          <a:p>
            <a:fld id="{396AB15E-14BA-40D7-AC67-AB8D5CE19E39}"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4</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41</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https://code.woboq.org/userspace/glibc/</a:t>
            </a:r>
          </a:p>
        </p:txBody>
      </p:sp>
      <p:sp>
        <p:nvSpPr>
          <p:cNvPr id="4" name="Slide Number Placeholder 3"/>
          <p:cNvSpPr>
            <a:spLocks noGrp="1"/>
          </p:cNvSpPr>
          <p:nvPr>
            <p:ph type="sldNum" sz="quarter" idx="10"/>
          </p:nvPr>
        </p:nvSpPr>
        <p:spPr/>
        <p:txBody>
          <a:bodyPr/>
          <a:lstStyle/>
          <a:p>
            <a:fld id="{396AB15E-14BA-40D7-AC67-AB8D5CE19E39}"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https://code.woboq.org/userspace/glibc/</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CSU = </a:t>
            </a:r>
            <a:r>
              <a:rPr lang="en-US" altLang="zh-CN" b="1" baseline="0" dirty="0"/>
              <a:t>C</a:t>
            </a:r>
            <a:r>
              <a:rPr lang="en-US" altLang="zh-CN" baseline="0" dirty="0"/>
              <a:t> </a:t>
            </a:r>
            <a:r>
              <a:rPr lang="en-US" altLang="zh-CN" b="1" baseline="0" dirty="0" err="1"/>
              <a:t>S</a:t>
            </a:r>
            <a:r>
              <a:rPr lang="en-US" altLang="zh-CN" baseline="0" dirty="0" err="1"/>
              <a:t>art</a:t>
            </a:r>
            <a:r>
              <a:rPr lang="en-US" altLang="zh-CN" b="1" baseline="0" dirty="0" err="1"/>
              <a:t>U</a:t>
            </a:r>
            <a:r>
              <a:rPr lang="en-US" altLang="zh-CN" baseline="0" dirty="0" err="1"/>
              <a:t>p</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err="1"/>
              <a:t>rtld</a:t>
            </a:r>
            <a:r>
              <a:rPr lang="en-US" altLang="zh-CN" baseline="0" dirty="0"/>
              <a:t> = </a:t>
            </a:r>
            <a:r>
              <a:rPr lang="en-US" altLang="zh-CN" b="1" baseline="0" dirty="0"/>
              <a:t>r</a:t>
            </a:r>
            <a:r>
              <a:rPr lang="en-US" altLang="zh-CN" baseline="0" dirty="0"/>
              <a:t>un</a:t>
            </a:r>
            <a:r>
              <a:rPr lang="en-US" altLang="zh-CN" b="1" baseline="0" dirty="0"/>
              <a:t>t</a:t>
            </a:r>
            <a:r>
              <a:rPr lang="en-US" altLang="zh-CN" baseline="0" dirty="0"/>
              <a:t>ime </a:t>
            </a:r>
            <a:r>
              <a:rPr lang="en-US" altLang="zh-CN" b="1" baseline="0" dirty="0"/>
              <a:t>l</a:t>
            </a:r>
            <a:r>
              <a:rPr lang="en-US" altLang="zh-CN" baseline="0" dirty="0"/>
              <a:t>oa</a:t>
            </a:r>
            <a:r>
              <a:rPr lang="en-US" altLang="zh-CN" b="1" baseline="0" dirty="0"/>
              <a:t>d</a:t>
            </a:r>
            <a:r>
              <a:rPr lang="en-US" altLang="zh-CN" baseline="0" dirty="0"/>
              <a: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46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Demo_2: man</a:t>
            </a:r>
            <a:r>
              <a:rPr lang="en-US" baseline="0" dirty="0"/>
              <a:t> </a:t>
            </a:r>
            <a:r>
              <a:rPr lang="en-US" baseline="0" dirty="0" err="1"/>
              <a:t>gcc</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a:t>编译选项</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a:t>优化选项</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a:t>调试选项</a:t>
            </a:r>
            <a:endParaRPr lang="en-US" dirty="0"/>
          </a:p>
          <a:p>
            <a:endParaRPr lang="en-US" dirty="0"/>
          </a:p>
          <a:p>
            <a:r>
              <a:rPr lang="zh-CN" altLang="en-US" dirty="0"/>
              <a:t>同时看一下</a:t>
            </a:r>
            <a:r>
              <a:rPr lang="en-US" altLang="zh-CN" dirty="0" err="1"/>
              <a:t>codeblock</a:t>
            </a:r>
            <a:r>
              <a:rPr lang="zh-CN" altLang="en-US" dirty="0"/>
              <a:t>里面的配置选项</a:t>
            </a:r>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baseline="0" dirty="0"/>
              <a:t>Demo_3</a:t>
            </a:r>
            <a:r>
              <a:rPr lang="zh-CN" altLang="en-US" dirty="0"/>
              <a:t>：</a:t>
            </a:r>
            <a:r>
              <a:rPr lang="en-US" altLang="zh-CN" dirty="0" err="1"/>
              <a:t>HelloWorld.i</a:t>
            </a:r>
            <a:endParaRPr lang="en-US" altLang="zh-CN" dirty="0"/>
          </a:p>
          <a:p>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baseline="0" dirty="0"/>
              <a:t>Demo_4</a:t>
            </a:r>
            <a:r>
              <a:rPr lang="zh-CN" altLang="en-US" dirty="0"/>
              <a:t>：</a:t>
            </a:r>
            <a:r>
              <a:rPr lang="en-US" altLang="zh-CN" dirty="0" err="1"/>
              <a:t>HelloWorld.</a:t>
            </a:r>
            <a:r>
              <a:rPr lang="en-US" altLang="zh-CN" baseline="0" dirty="0" err="1"/>
              <a:t>s</a:t>
            </a:r>
            <a:endParaRPr lang="en-US" altLang="zh-CN" dirty="0"/>
          </a:p>
          <a:p>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baseline="0" dirty="0"/>
              <a:t>Demo_5</a:t>
            </a:r>
            <a:r>
              <a:rPr lang="zh-CN" altLang="en-US" dirty="0"/>
              <a:t>：</a:t>
            </a:r>
            <a:r>
              <a:rPr lang="en-US" altLang="zh-CN" dirty="0" err="1"/>
              <a:t>HelloWorld.o</a:t>
            </a:r>
            <a:endParaRPr lang="en-US" altLang="zh-CN" dirty="0"/>
          </a:p>
          <a:p>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t>
            </a:r>
            <a:r>
              <a:rPr lang="en-US" baseline="0" dirty="0"/>
              <a:t>emo_6 </a:t>
            </a:r>
            <a:r>
              <a:rPr lang="zh-CN" altLang="en-US" baseline="0" dirty="0"/>
              <a:t>编译选项</a:t>
            </a:r>
            <a:r>
              <a:rPr lang="en-US" altLang="zh-CN" baseline="0" dirty="0"/>
              <a:t>—verbose</a:t>
            </a:r>
            <a:r>
              <a:rPr lang="zh-CN" altLang="en-US" baseline="0" dirty="0"/>
              <a:t>来看看静态链接时具体调用的运行库（关于运行库的内容会在课程的最后部分讲解）</a:t>
            </a:r>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okia Blue Plain">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srcRect/>
          <a:stretch>
            <a:fillRect/>
          </a:stretch>
        </p:blipFill>
        <p:spPr bwMode="auto">
          <a:xfrm>
            <a:off x="7958138" y="6229351"/>
            <a:ext cx="703262" cy="154516"/>
          </a:xfrm>
          <a:prstGeom prst="rect">
            <a:avLst/>
          </a:prstGeom>
          <a:noFill/>
          <a:ln w="9525">
            <a:noFill/>
            <a:miter lim="800000"/>
            <a:headEnd/>
            <a:tailEnd/>
          </a:ln>
        </p:spPr>
      </p:pic>
      <p:sp>
        <p:nvSpPr>
          <p:cNvPr id="5" name="Text Placeholder 4"/>
          <p:cNvSpPr>
            <a:spLocks noGrp="1"/>
          </p:cNvSpPr>
          <p:nvPr>
            <p:ph type="body" sz="quarter" idx="10" hasCustomPrompt="1"/>
          </p:nvPr>
        </p:nvSpPr>
        <p:spPr>
          <a:xfrm>
            <a:off x="417600" y="240000"/>
            <a:ext cx="8244000" cy="3004800"/>
          </a:xfrm>
        </p:spPr>
        <p:txBody>
          <a:bodyPr/>
          <a:lstStyle>
            <a:lvl1pPr marL="0" indent="0">
              <a:buNone/>
              <a:defRPr sz="6600">
                <a:solidFill>
                  <a:schemeClr val="tx2"/>
                </a:solidFill>
                <a:latin typeface="Nokia Pure Headline Ultra Light" panose="020B0204020202020204" pitchFamily="34" charset="0"/>
              </a:defRPr>
            </a:lvl1pPr>
          </a:lstStyle>
          <a:p>
            <a:pPr lvl="0"/>
            <a:r>
              <a:rPr lang="en-US" dirty="0"/>
              <a:t>click to edit Master text styles</a:t>
            </a:r>
          </a:p>
        </p:txBody>
      </p:sp>
      <p:sp>
        <p:nvSpPr>
          <p:cNvPr id="8" name="Text Placeholder 7"/>
          <p:cNvSpPr>
            <a:spLocks noGrp="1"/>
          </p:cNvSpPr>
          <p:nvPr>
            <p:ph type="body" sz="quarter" idx="11"/>
          </p:nvPr>
        </p:nvSpPr>
        <p:spPr>
          <a:xfrm>
            <a:off x="417600" y="2956900"/>
            <a:ext cx="8244000" cy="2707200"/>
          </a:xfrm>
        </p:spPr>
        <p:txBody>
          <a:bodyPr/>
          <a:lstStyle>
            <a:lvl1pPr marL="324000" indent="-324000">
              <a:buFont typeface="Arial" pitchFamily="34" charset="0"/>
              <a:buChar char="•"/>
              <a:tabLst/>
              <a:defRPr>
                <a:latin typeface="+mn-lt"/>
              </a:defRPr>
            </a:lvl1pPr>
            <a:lvl2pPr marL="230188" indent="0">
              <a:buNone/>
              <a:defRPr>
                <a:latin typeface="+mn-lt"/>
              </a:defRPr>
            </a:lvl2pPr>
            <a:lvl3pPr>
              <a:defRPr>
                <a:latin typeface="+mn-lt"/>
              </a:defRPr>
            </a:lvl3pPr>
            <a:lvl4pPr>
              <a:defRPr>
                <a:latin typeface="+mn-l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hyperlink" Target="https://0xax.gitbooks.io/linux-insides/content/SysCall/syscall-3.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code.woboq.org/linux/linux/fs/exec.c.html" TargetMode="External"/><Relationship Id="rId3" Type="http://schemas.openxmlformats.org/officeDocument/2006/relationships/image" Target="../media/image45.png"/><Relationship Id="rId7" Type="http://schemas.openxmlformats.org/officeDocument/2006/relationships/hyperlink" Target="https://code.woboq.org/linux/linux/fs/binfmt_elf.c.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code.woboq.org/linux/linux/fs/" TargetMode="External"/><Relationship Id="rId5" Type="http://schemas.openxmlformats.org/officeDocument/2006/relationships/hyperlink" Target="https://code.woboq.org/linux/linux/" TargetMode="Externa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48.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56.png"/><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59.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hyperlink" Target="https://code.woboq.org/userspace/glibc/"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code.woboq.org/userspace/glibc/csu/" TargetMode="External"/><Relationship Id="rId3" Type="http://schemas.openxmlformats.org/officeDocument/2006/relationships/notesSlide" Target="../notesSlides/notesSlide44.xml"/><Relationship Id="rId7" Type="http://schemas.openxmlformats.org/officeDocument/2006/relationships/hyperlink" Target="https://code.woboq.org/userspace/glibc/sysdeps/x86_64/start.S.html" TargetMode="Externa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hyperlink" Target="https://code.woboq.org/userspace/glibc/sysdeps/x86_64/" TargetMode="External"/><Relationship Id="rId11" Type="http://schemas.openxmlformats.org/officeDocument/2006/relationships/image" Target="../media/image71.png"/><Relationship Id="rId5" Type="http://schemas.openxmlformats.org/officeDocument/2006/relationships/hyperlink" Target="https://code.woboq.org/userspace/glibc/sysdeps/" TargetMode="External"/><Relationship Id="rId10" Type="http://schemas.openxmlformats.org/officeDocument/2006/relationships/image" Target="../media/image70.png"/><Relationship Id="rId4" Type="http://schemas.openxmlformats.org/officeDocument/2006/relationships/hyperlink" Target="https://code.woboq.org/userspace/glibc/" TargetMode="External"/><Relationship Id="rId9" Type="http://schemas.openxmlformats.org/officeDocument/2006/relationships/hyperlink" Target="https://code.woboq.org/userspace/glibc/csu/libc-start.c.html" TargetMode="Externa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11.xml"/><Relationship Id="rId5" Type="http://schemas.openxmlformats.org/officeDocument/2006/relationships/image" Target="../media/image72.png"/><Relationship Id="rId4" Type="http://schemas.openxmlformats.org/officeDocument/2006/relationships/hyperlink" Target="https://code.woboq.org/userspace/glibc/"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mj-ea"/>
                <a:cs typeface="ヒラギノ角ゴ Pro W3"/>
              </a:rPr>
              <a:t>课程大纲</a:t>
            </a:r>
            <a:endParaRPr lang="en-US" altLang="en-US" sz="4000" b="1" dirty="0">
              <a:solidFill>
                <a:schemeClr val="tx2"/>
              </a:solidFill>
              <a:latin typeface="+mj-ea"/>
              <a:cs typeface="ヒラギノ角ゴ Pro W3"/>
            </a:endParaRPr>
          </a:p>
        </p:txBody>
      </p:sp>
      <p:sp>
        <p:nvSpPr>
          <p:cNvPr id="3" name="Content Placeholder 2"/>
          <p:cNvSpPr>
            <a:spLocks noGrp="1"/>
          </p:cNvSpPr>
          <p:nvPr>
            <p:ph idx="1"/>
          </p:nvPr>
        </p:nvSpPr>
        <p:spPr>
          <a:xfrm>
            <a:off x="457200" y="1524000"/>
            <a:ext cx="8229600" cy="5029200"/>
          </a:xfrm>
        </p:spPr>
        <p:txBody>
          <a:bodyPr>
            <a:normAutofit fontScale="40000" lnSpcReduction="20000"/>
          </a:bodyPr>
          <a:lstStyle/>
          <a:p>
            <a:pPr>
              <a:buNone/>
            </a:pPr>
            <a:r>
              <a:rPr lang="zh-CN" altLang="en-US" sz="3000" dirty="0">
                <a:solidFill>
                  <a:schemeClr val="tx2"/>
                </a:solidFill>
                <a:ea typeface="ヒラギノ角ゴ Pro W3"/>
                <a:cs typeface="ヒラギノ角ゴ Pro W3"/>
              </a:rPr>
              <a:t>第</a:t>
            </a:r>
            <a:r>
              <a:rPr lang="en-US" altLang="zh-CN" sz="3000" dirty="0">
                <a:solidFill>
                  <a:schemeClr val="tx2"/>
                </a:solidFill>
                <a:ea typeface="ヒラギノ角ゴ Pro W3"/>
                <a:cs typeface="ヒラギノ角ゴ Pro W3"/>
              </a:rPr>
              <a:t>0</a:t>
            </a:r>
            <a:r>
              <a:rPr lang="zh-CN" altLang="en-US" sz="3000" dirty="0">
                <a:solidFill>
                  <a:schemeClr val="tx2"/>
                </a:solidFill>
                <a:ea typeface="ヒラギノ角ゴ Pro W3"/>
                <a:cs typeface="ヒラギノ角ゴ Pro W3"/>
              </a:rPr>
              <a:t>部分</a:t>
            </a:r>
            <a:r>
              <a:rPr lang="en-US" altLang="zh-CN" sz="3000" dirty="0">
                <a:solidFill>
                  <a:schemeClr val="tx2"/>
                </a:solidFill>
                <a:ea typeface="ヒラギノ角ゴ Pro W3"/>
                <a:cs typeface="ヒラギノ角ゴ Pro W3"/>
              </a:rPr>
              <a:t> </a:t>
            </a:r>
            <a:r>
              <a:rPr lang="zh-CN" altLang="en-US" sz="3000" dirty="0">
                <a:solidFill>
                  <a:schemeClr val="tx2"/>
                </a:solidFill>
                <a:ea typeface="ヒラギノ角ゴ Pro W3"/>
                <a:cs typeface="ヒラギノ角ゴ Pro W3"/>
              </a:rPr>
              <a:t>课程简介 </a:t>
            </a:r>
            <a:r>
              <a:rPr lang="en-US" altLang="zh-CN" sz="3000" dirty="0">
                <a:solidFill>
                  <a:schemeClr val="tx2"/>
                </a:solidFill>
                <a:ea typeface="ヒラギノ角ゴ Pro W3"/>
                <a:cs typeface="ヒラギノ角ゴ Pro W3"/>
              </a:rPr>
              <a:t>-</a:t>
            </a:r>
            <a:r>
              <a:rPr lang="zh-CN" altLang="en-US" sz="3000" dirty="0">
                <a:solidFill>
                  <a:schemeClr val="tx2"/>
                </a:solidFill>
                <a:ea typeface="ヒラギノ角ゴ Pro W3"/>
                <a:cs typeface="ヒラギノ角ゴ Pro W3"/>
              </a:rPr>
              <a:t> 从</a:t>
            </a:r>
            <a:r>
              <a:rPr lang="en-US" altLang="zh-CN" sz="3000" dirty="0">
                <a:solidFill>
                  <a:schemeClr val="tx2"/>
                </a:solidFill>
                <a:ea typeface="ヒラギノ角ゴ Pro W3"/>
                <a:cs typeface="ヒラギノ角ゴ Pro W3"/>
              </a:rPr>
              <a:t>Hello World</a:t>
            </a:r>
            <a:r>
              <a:rPr lang="zh-CN" altLang="en-US" sz="3000" dirty="0">
                <a:solidFill>
                  <a:schemeClr val="tx2"/>
                </a:solidFill>
                <a:ea typeface="ヒラギノ角ゴ Pro W3"/>
                <a:cs typeface="ヒラギノ角ゴ Pro W3"/>
              </a:rPr>
              <a:t>谈起</a:t>
            </a:r>
            <a:endParaRPr lang="en-US" altLang="zh-CN" sz="3000" dirty="0">
              <a:solidFill>
                <a:schemeClr val="tx2"/>
              </a:solidFill>
              <a:ea typeface="ヒラギノ角ゴ Pro W3"/>
              <a:cs typeface="ヒラギノ角ゴ Pro W3"/>
            </a:endParaRPr>
          </a:p>
          <a:p>
            <a:pPr>
              <a:buNone/>
            </a:pPr>
            <a:r>
              <a:rPr lang="zh-CN" altLang="en-US" sz="3000" dirty="0">
                <a:solidFill>
                  <a:schemeClr val="tx2"/>
                </a:solidFill>
                <a:ea typeface="ヒラギノ角ゴ Pro W3"/>
                <a:cs typeface="ヒラギノ角ゴ Pro W3"/>
              </a:rPr>
              <a:t>第</a:t>
            </a:r>
            <a:r>
              <a:rPr lang="en-US" altLang="zh-CN" sz="3000" dirty="0">
                <a:solidFill>
                  <a:schemeClr val="tx2"/>
                </a:solidFill>
                <a:ea typeface="ヒラギノ角ゴ Pro W3"/>
                <a:cs typeface="ヒラギノ角ゴ Pro W3"/>
              </a:rPr>
              <a:t>1</a:t>
            </a:r>
            <a:r>
              <a:rPr lang="zh-CN" altLang="en-US" sz="3000" dirty="0">
                <a:solidFill>
                  <a:schemeClr val="tx2"/>
                </a:solidFill>
                <a:ea typeface="ヒラギノ角ゴ Pro W3"/>
                <a:cs typeface="ヒラギノ角ゴ Pro W3"/>
              </a:rPr>
              <a:t>部分 </a:t>
            </a:r>
            <a:r>
              <a:rPr lang="en-US" altLang="zh-CN" sz="3000" dirty="0">
                <a:solidFill>
                  <a:schemeClr val="tx2"/>
                </a:solidFill>
                <a:ea typeface="ヒラギノ角ゴ Pro W3"/>
                <a:cs typeface="ヒラギノ角ゴ Pro W3"/>
              </a:rPr>
              <a:t>Linux</a:t>
            </a:r>
            <a:r>
              <a:rPr lang="zh-CN" altLang="en-US" sz="3000" dirty="0">
                <a:solidFill>
                  <a:schemeClr val="tx2"/>
                </a:solidFill>
                <a:ea typeface="ヒラギノ角ゴ Pro W3"/>
                <a:cs typeface="ヒラギノ角ゴ Pro W3"/>
              </a:rPr>
              <a:t>编译</a:t>
            </a:r>
            <a:r>
              <a:rPr lang="en-US" altLang="zh-CN" sz="3000" dirty="0">
                <a:solidFill>
                  <a:schemeClr val="tx2"/>
                </a:solidFill>
                <a:ea typeface="ヒラギノ角ゴ Pro W3"/>
                <a:cs typeface="ヒラギノ角ゴ Pro W3"/>
              </a:rPr>
              <a:t> </a:t>
            </a:r>
            <a:r>
              <a:rPr lang="zh-CN" altLang="en-US" sz="3000" dirty="0">
                <a:solidFill>
                  <a:schemeClr val="tx2"/>
                </a:solidFill>
                <a:ea typeface="ヒラギノ角ゴ Pro W3"/>
                <a:cs typeface="ヒラギノ角ゴ Pro W3"/>
              </a:rPr>
              <a:t>过程总体概览</a:t>
            </a:r>
            <a:endParaRPr lang="en-US" altLang="zh-CN" sz="3000" dirty="0">
              <a:solidFill>
                <a:schemeClr val="tx2"/>
              </a:solidFill>
              <a:ea typeface="ヒラギノ角ゴ Pro W3"/>
              <a:cs typeface="ヒラギノ角ゴ Pro W3"/>
            </a:endParaRPr>
          </a:p>
          <a:p>
            <a:pPr>
              <a:buNone/>
            </a:pPr>
            <a:r>
              <a:rPr lang="en-US" altLang="zh-CN" sz="3000" dirty="0">
                <a:solidFill>
                  <a:schemeClr val="tx2"/>
                </a:solidFill>
                <a:ea typeface="ヒラギノ角ゴ Pro W3"/>
                <a:cs typeface="ヒラギノ角ゴ Pro W3"/>
              </a:rPr>
              <a:t>1.1 </a:t>
            </a:r>
            <a:r>
              <a:rPr lang="zh-CN" altLang="en-US" sz="3000" dirty="0">
                <a:solidFill>
                  <a:schemeClr val="tx2"/>
                </a:solidFill>
                <a:ea typeface="ヒラギノ角ゴ Pro W3"/>
                <a:cs typeface="ヒラギノ角ゴ Pro W3"/>
              </a:rPr>
              <a:t>预编译</a:t>
            </a:r>
            <a:endParaRPr lang="en-US" altLang="zh-CN" sz="3000" dirty="0">
              <a:solidFill>
                <a:schemeClr val="tx2"/>
              </a:solidFill>
              <a:ea typeface="ヒラギノ角ゴ Pro W3"/>
              <a:cs typeface="ヒラギノ角ゴ Pro W3"/>
            </a:endParaRPr>
          </a:p>
          <a:p>
            <a:pPr>
              <a:buNone/>
            </a:pPr>
            <a:r>
              <a:rPr lang="en-US" altLang="zh-CN" sz="3000" dirty="0">
                <a:solidFill>
                  <a:schemeClr val="tx2"/>
                </a:solidFill>
                <a:ea typeface="ヒラギノ角ゴ Pro W3"/>
                <a:cs typeface="ヒラギノ角ゴ Pro W3"/>
              </a:rPr>
              <a:t>1.2 </a:t>
            </a:r>
            <a:r>
              <a:rPr lang="zh-CN" altLang="en-US" sz="3000" dirty="0">
                <a:solidFill>
                  <a:schemeClr val="tx2"/>
                </a:solidFill>
                <a:ea typeface="ヒラギノ角ゴ Pro W3"/>
                <a:cs typeface="ヒラギノ角ゴ Pro W3"/>
              </a:rPr>
              <a:t>编译</a:t>
            </a:r>
            <a:endParaRPr lang="en-US" altLang="zh-CN" sz="3000" dirty="0">
              <a:solidFill>
                <a:schemeClr val="tx2"/>
              </a:solidFill>
              <a:ea typeface="ヒラギノ角ゴ Pro W3"/>
              <a:cs typeface="ヒラギノ角ゴ Pro W3"/>
            </a:endParaRPr>
          </a:p>
          <a:p>
            <a:pPr>
              <a:buNone/>
            </a:pPr>
            <a:r>
              <a:rPr lang="en-US" altLang="zh-CN" sz="3000" dirty="0">
                <a:solidFill>
                  <a:schemeClr val="tx2"/>
                </a:solidFill>
                <a:ea typeface="ヒラギノ角ゴ Pro W3"/>
                <a:cs typeface="ヒラギノ角ゴ Pro W3"/>
              </a:rPr>
              <a:t>1.3 </a:t>
            </a:r>
            <a:r>
              <a:rPr lang="zh-CN" altLang="en-US" sz="3000" dirty="0">
                <a:solidFill>
                  <a:schemeClr val="tx2"/>
                </a:solidFill>
                <a:ea typeface="ヒラギノ角ゴ Pro W3"/>
                <a:cs typeface="ヒラギノ角ゴ Pro W3"/>
              </a:rPr>
              <a:t>汇编</a:t>
            </a:r>
            <a:endParaRPr lang="en-US" altLang="zh-CN" sz="3000" dirty="0">
              <a:solidFill>
                <a:schemeClr val="tx2"/>
              </a:solidFill>
              <a:ea typeface="ヒラギノ角ゴ Pro W3"/>
              <a:cs typeface="ヒラギノ角ゴ Pro W3"/>
            </a:endParaRPr>
          </a:p>
          <a:p>
            <a:pPr>
              <a:buNone/>
            </a:pPr>
            <a:r>
              <a:rPr lang="en-US" altLang="zh-CN" sz="3000" dirty="0">
                <a:solidFill>
                  <a:schemeClr val="tx2"/>
                </a:solidFill>
                <a:ea typeface="ヒラギノ角ゴ Pro W3"/>
                <a:cs typeface="ヒラギノ角ゴ Pro W3"/>
              </a:rPr>
              <a:t>1.4 </a:t>
            </a:r>
            <a:r>
              <a:rPr lang="zh-CN" altLang="en-US" sz="3000" dirty="0">
                <a:solidFill>
                  <a:schemeClr val="tx2"/>
                </a:solidFill>
                <a:ea typeface="ヒラギノ角ゴ Pro W3"/>
                <a:cs typeface="ヒラギノ角ゴ Pro W3"/>
              </a:rPr>
              <a:t>链接</a:t>
            </a:r>
            <a:endParaRPr lang="en-US" altLang="zh-CN" sz="3000" dirty="0">
              <a:solidFill>
                <a:schemeClr val="tx2"/>
              </a:solidFill>
              <a:ea typeface="ヒラギノ角ゴ Pro W3"/>
              <a:cs typeface="ヒラギノ角ゴ Pro W3"/>
            </a:endParaRPr>
          </a:p>
          <a:p>
            <a:pPr>
              <a:buNone/>
            </a:pPr>
            <a:r>
              <a:rPr lang="zh-CN" altLang="en-US" sz="3000" dirty="0">
                <a:solidFill>
                  <a:schemeClr val="tx2"/>
                </a:solidFill>
                <a:ea typeface="ヒラギノ角ゴ Pro W3"/>
                <a:cs typeface="ヒラギノ角ゴ Pro W3"/>
              </a:rPr>
              <a:t>第</a:t>
            </a:r>
            <a:r>
              <a:rPr lang="en-US" altLang="zh-CN" sz="3000" dirty="0">
                <a:solidFill>
                  <a:schemeClr val="tx2"/>
                </a:solidFill>
                <a:ea typeface="ヒラギノ角ゴ Pro W3"/>
                <a:cs typeface="ヒラギノ角ゴ Pro W3"/>
              </a:rPr>
              <a:t>2</a:t>
            </a:r>
            <a:r>
              <a:rPr lang="zh-CN" altLang="en-US" sz="3000" dirty="0">
                <a:solidFill>
                  <a:schemeClr val="tx2"/>
                </a:solidFill>
                <a:ea typeface="ヒラギノ角ゴ Pro W3"/>
                <a:cs typeface="ヒラギノ角ゴ Pro W3"/>
              </a:rPr>
              <a:t>部分 </a:t>
            </a:r>
            <a:r>
              <a:rPr lang="en-US" altLang="zh-CN" sz="3000" dirty="0">
                <a:solidFill>
                  <a:schemeClr val="tx2"/>
                </a:solidFill>
                <a:ea typeface="ヒラギノ角ゴ Pro W3"/>
                <a:cs typeface="ヒラギノ角ゴ Pro W3"/>
              </a:rPr>
              <a:t>Linux </a:t>
            </a:r>
            <a:r>
              <a:rPr lang="zh-CN" altLang="en-US" sz="3000" dirty="0">
                <a:solidFill>
                  <a:schemeClr val="tx2"/>
                </a:solidFill>
                <a:ea typeface="ヒラギノ角ゴ Pro W3"/>
                <a:cs typeface="ヒラギノ角ゴ Pro W3"/>
              </a:rPr>
              <a:t>目标文件 </a:t>
            </a:r>
            <a:endParaRPr lang="en-US" altLang="zh-CN" sz="3000" dirty="0">
              <a:solidFill>
                <a:schemeClr val="tx2"/>
              </a:solidFill>
              <a:ea typeface="ヒラギノ角ゴ Pro W3"/>
              <a:cs typeface="ヒラギノ角ゴ Pro W3"/>
            </a:endParaRPr>
          </a:p>
          <a:p>
            <a:pPr>
              <a:buNone/>
            </a:pPr>
            <a:r>
              <a:rPr lang="en-US" altLang="zh-CN" sz="3000" dirty="0">
                <a:solidFill>
                  <a:schemeClr val="tx2"/>
                </a:solidFill>
                <a:ea typeface="ヒラギノ角ゴ Pro W3"/>
                <a:cs typeface="ヒラギノ角ゴ Pro W3"/>
              </a:rPr>
              <a:t>2.1 </a:t>
            </a:r>
            <a:r>
              <a:rPr lang="zh-CN" altLang="en-US" sz="3000" dirty="0">
                <a:solidFill>
                  <a:schemeClr val="tx2"/>
                </a:solidFill>
                <a:ea typeface="ヒラギノ角ゴ Pro W3"/>
                <a:cs typeface="ヒラギノ角ゴ Pro W3"/>
              </a:rPr>
              <a:t>初识</a:t>
            </a:r>
            <a:r>
              <a:rPr lang="en-US" altLang="zh-CN" sz="3000" dirty="0">
                <a:solidFill>
                  <a:schemeClr val="tx2"/>
                </a:solidFill>
                <a:ea typeface="ヒラギノ角ゴ Pro W3"/>
                <a:cs typeface="ヒラギノ角ゴ Pro W3"/>
              </a:rPr>
              <a:t>Linux</a:t>
            </a:r>
            <a:r>
              <a:rPr lang="zh-CN" altLang="en-US" sz="3000" dirty="0">
                <a:solidFill>
                  <a:schemeClr val="tx2"/>
                </a:solidFill>
                <a:ea typeface="ヒラギノ角ゴ Pro W3"/>
                <a:cs typeface="ヒラギノ角ゴ Pro W3"/>
              </a:rPr>
              <a:t>目标文件</a:t>
            </a:r>
            <a:endParaRPr lang="en-US" altLang="zh-CN" sz="3000" dirty="0">
              <a:solidFill>
                <a:schemeClr val="tx2"/>
              </a:solidFill>
              <a:ea typeface="ヒラギノ角ゴ Pro W3"/>
              <a:cs typeface="ヒラギノ角ゴ Pro W3"/>
            </a:endParaRPr>
          </a:p>
          <a:p>
            <a:pPr>
              <a:buNone/>
            </a:pPr>
            <a:r>
              <a:rPr lang="en-US" altLang="zh-CN" sz="3000" dirty="0">
                <a:solidFill>
                  <a:schemeClr val="tx2"/>
                </a:solidFill>
                <a:ea typeface="ヒラギノ角ゴ Pro W3"/>
                <a:cs typeface="ヒラギノ角ゴ Pro W3"/>
              </a:rPr>
              <a:t>2.2 Linux</a:t>
            </a:r>
            <a:r>
              <a:rPr lang="zh-CN" altLang="en-US" sz="3000" dirty="0">
                <a:solidFill>
                  <a:schemeClr val="tx2"/>
                </a:solidFill>
                <a:ea typeface="ヒラギノ角ゴ Pro W3"/>
                <a:cs typeface="ヒラギノ角ゴ Pro W3"/>
              </a:rPr>
              <a:t>目标文件分段解析</a:t>
            </a:r>
            <a:r>
              <a:rPr lang="en-US" altLang="zh-CN" sz="3000" dirty="0">
                <a:solidFill>
                  <a:schemeClr val="tx2"/>
                </a:solidFill>
                <a:ea typeface="ヒラギノ角ゴ Pro W3"/>
                <a:cs typeface="ヒラギノ角ゴ Pro W3"/>
              </a:rPr>
              <a:t>(ELF</a:t>
            </a:r>
            <a:r>
              <a:rPr lang="zh-CN" altLang="en-US" sz="3000" dirty="0">
                <a:solidFill>
                  <a:schemeClr val="tx2"/>
                </a:solidFill>
                <a:ea typeface="ヒラギノ角ゴ Pro W3"/>
                <a:cs typeface="ヒラギノ角ゴ Pro W3"/>
              </a:rPr>
              <a:t>格式</a:t>
            </a:r>
            <a:r>
              <a:rPr lang="en-US" altLang="zh-CN" sz="3000" dirty="0">
                <a:solidFill>
                  <a:schemeClr val="tx2"/>
                </a:solidFill>
                <a:ea typeface="ヒラギノ角ゴ Pro W3"/>
                <a:cs typeface="ヒラギノ角ゴ Pro W3"/>
              </a:rPr>
              <a:t>)</a:t>
            </a:r>
          </a:p>
          <a:p>
            <a:pPr>
              <a:buNone/>
            </a:pPr>
            <a:r>
              <a:rPr lang="zh-CN" altLang="en-US" sz="3000" dirty="0">
                <a:solidFill>
                  <a:schemeClr val="tx2"/>
                </a:solidFill>
                <a:ea typeface="ヒラギノ角ゴ Pro W3"/>
                <a:cs typeface="ヒラギノ角ゴ Pro W3"/>
              </a:rPr>
              <a:t>第</a:t>
            </a:r>
            <a:r>
              <a:rPr lang="en-US" altLang="zh-CN" sz="3000" dirty="0">
                <a:solidFill>
                  <a:schemeClr val="tx2"/>
                </a:solidFill>
                <a:ea typeface="ヒラギノ角ゴ Pro W3"/>
                <a:cs typeface="ヒラギノ角ゴ Pro W3"/>
              </a:rPr>
              <a:t>3</a:t>
            </a:r>
            <a:r>
              <a:rPr lang="zh-CN" altLang="en-US" sz="3000" dirty="0">
                <a:solidFill>
                  <a:schemeClr val="tx2"/>
                </a:solidFill>
                <a:ea typeface="ヒラギノ角ゴ Pro W3"/>
                <a:cs typeface="ヒラギノ角ゴ Pro W3"/>
              </a:rPr>
              <a:t>部分 </a:t>
            </a:r>
            <a:r>
              <a:rPr lang="en-US" altLang="zh-CN" sz="3000" dirty="0">
                <a:solidFill>
                  <a:schemeClr val="tx2"/>
                </a:solidFill>
                <a:ea typeface="ヒラギノ角ゴ Pro W3"/>
                <a:cs typeface="ヒラギノ角ゴ Pro W3"/>
              </a:rPr>
              <a:t>Linux </a:t>
            </a:r>
            <a:r>
              <a:rPr lang="zh-CN" altLang="en-US" sz="3000" dirty="0">
                <a:solidFill>
                  <a:schemeClr val="tx2"/>
                </a:solidFill>
                <a:ea typeface="ヒラギノ角ゴ Pro W3"/>
                <a:cs typeface="ヒラギノ角ゴ Pro W3"/>
              </a:rPr>
              <a:t>静态链接</a:t>
            </a:r>
            <a:endParaRPr lang="en-US" altLang="zh-CN" sz="3000" dirty="0">
              <a:solidFill>
                <a:schemeClr val="tx2"/>
              </a:solidFill>
              <a:ea typeface="ヒラギノ角ゴ Pro W3"/>
              <a:cs typeface="ヒラギノ角ゴ Pro W3"/>
            </a:endParaRPr>
          </a:p>
          <a:p>
            <a:pPr>
              <a:buNone/>
            </a:pPr>
            <a:r>
              <a:rPr lang="en-US" altLang="zh-CN" sz="3000" dirty="0">
                <a:solidFill>
                  <a:schemeClr val="tx2"/>
                </a:solidFill>
                <a:ea typeface="ヒラギノ角ゴ Pro W3"/>
                <a:cs typeface="ヒラギノ角ゴ Pro W3"/>
              </a:rPr>
              <a:t>3.1</a:t>
            </a:r>
            <a:r>
              <a:rPr lang="zh-CN" altLang="en-US" sz="3000" dirty="0">
                <a:solidFill>
                  <a:schemeClr val="tx2"/>
                </a:solidFill>
                <a:ea typeface="ヒラギノ角ゴ Pro W3"/>
                <a:cs typeface="ヒラギノ角ゴ Pro W3"/>
              </a:rPr>
              <a:t> </a:t>
            </a:r>
            <a:r>
              <a:rPr lang="en-US" altLang="zh-CN" sz="3000" dirty="0">
                <a:solidFill>
                  <a:schemeClr val="tx2"/>
                </a:solidFill>
                <a:ea typeface="ヒラギノ角ゴ Pro W3"/>
                <a:cs typeface="ヒラギノ角ゴ Pro W3"/>
              </a:rPr>
              <a:t>Linux</a:t>
            </a:r>
            <a:r>
              <a:rPr lang="zh-CN" altLang="en-US" sz="3000" dirty="0">
                <a:solidFill>
                  <a:schemeClr val="tx2"/>
                </a:solidFill>
                <a:ea typeface="ヒラギノ角ゴ Pro W3"/>
                <a:cs typeface="ヒラギノ角ゴ Pro W3"/>
              </a:rPr>
              <a:t>静态链接的过程</a:t>
            </a:r>
            <a:endParaRPr lang="en-US" altLang="zh-CN" sz="3000" dirty="0">
              <a:solidFill>
                <a:schemeClr val="tx2"/>
              </a:solidFill>
              <a:ea typeface="ヒラギノ角ゴ Pro W3"/>
              <a:cs typeface="ヒラギノ角ゴ Pro W3"/>
            </a:endParaRPr>
          </a:p>
          <a:p>
            <a:pPr>
              <a:buNone/>
            </a:pPr>
            <a:r>
              <a:rPr lang="zh-CN" altLang="en-US" sz="3000" dirty="0">
                <a:solidFill>
                  <a:schemeClr val="tx2"/>
                </a:solidFill>
                <a:ea typeface="ヒラギノ角ゴ Pro W3"/>
                <a:cs typeface="ヒラギノ角ゴ Pro W3"/>
              </a:rPr>
              <a:t>第</a:t>
            </a:r>
            <a:r>
              <a:rPr lang="en-US" altLang="zh-CN" sz="3000" dirty="0">
                <a:solidFill>
                  <a:schemeClr val="tx2"/>
                </a:solidFill>
                <a:ea typeface="ヒラギノ角ゴ Pro W3"/>
                <a:cs typeface="ヒラギノ角ゴ Pro W3"/>
              </a:rPr>
              <a:t>4</a:t>
            </a:r>
            <a:r>
              <a:rPr lang="zh-CN" altLang="en-US" sz="3000" dirty="0">
                <a:solidFill>
                  <a:schemeClr val="tx2"/>
                </a:solidFill>
                <a:ea typeface="ヒラギノ角ゴ Pro W3"/>
                <a:cs typeface="ヒラギノ角ゴ Pro W3"/>
              </a:rPr>
              <a:t>部分 </a:t>
            </a:r>
            <a:r>
              <a:rPr lang="en-US" altLang="zh-CN" sz="3000" dirty="0">
                <a:solidFill>
                  <a:schemeClr val="tx2"/>
                </a:solidFill>
                <a:ea typeface="ヒラギノ角ゴ Pro W3"/>
                <a:cs typeface="ヒラギノ角ゴ Pro W3"/>
              </a:rPr>
              <a:t>Linux</a:t>
            </a:r>
            <a:r>
              <a:rPr lang="zh-CN" altLang="en-US" sz="3000" dirty="0">
                <a:solidFill>
                  <a:schemeClr val="tx2"/>
                </a:solidFill>
                <a:ea typeface="ヒラギノ角ゴ Pro W3"/>
                <a:cs typeface="ヒラギノ角ゴ Pro W3"/>
              </a:rPr>
              <a:t>可执行文件的装载</a:t>
            </a:r>
            <a:endParaRPr lang="en-US" altLang="zh-CN" sz="3000" dirty="0">
              <a:solidFill>
                <a:schemeClr val="tx2"/>
              </a:solidFill>
              <a:ea typeface="ヒラギノ角ゴ Pro W3"/>
              <a:cs typeface="ヒラギノ角ゴ Pro W3"/>
            </a:endParaRPr>
          </a:p>
          <a:p>
            <a:pPr>
              <a:buNone/>
            </a:pPr>
            <a:r>
              <a:rPr lang="en-US" altLang="zh-CN" sz="3000" dirty="0">
                <a:solidFill>
                  <a:schemeClr val="tx2"/>
                </a:solidFill>
                <a:ea typeface="ヒラギノ角ゴ Pro W3"/>
                <a:cs typeface="ヒラギノ角ゴ Pro W3"/>
              </a:rPr>
              <a:t>4.1 </a:t>
            </a:r>
            <a:r>
              <a:rPr lang="zh-CN" altLang="en-US" sz="3000" dirty="0">
                <a:solidFill>
                  <a:schemeClr val="tx2"/>
                </a:solidFill>
                <a:ea typeface="ヒラギノ角ゴ Pro W3"/>
                <a:cs typeface="ヒラギノ角ゴ Pro W3"/>
              </a:rPr>
              <a:t>可执行文件的装载过程</a:t>
            </a:r>
            <a:endParaRPr lang="en-US" altLang="zh-CN" sz="3000" dirty="0">
              <a:solidFill>
                <a:schemeClr val="tx2"/>
              </a:solidFill>
              <a:ea typeface="ヒラギノ角ゴ Pro W3"/>
              <a:cs typeface="ヒラギノ角ゴ Pro W3"/>
            </a:endParaRPr>
          </a:p>
          <a:p>
            <a:pPr>
              <a:buNone/>
            </a:pPr>
            <a:r>
              <a:rPr lang="en-US" altLang="zh-CN" sz="3000" dirty="0">
                <a:solidFill>
                  <a:schemeClr val="tx2"/>
                </a:solidFill>
                <a:ea typeface="ヒラギノ角ゴ Pro W3"/>
                <a:cs typeface="ヒラギノ角ゴ Pro W3"/>
              </a:rPr>
              <a:t>4.2</a:t>
            </a:r>
            <a:r>
              <a:rPr lang="zh-CN" altLang="en-US" sz="3000" dirty="0">
                <a:solidFill>
                  <a:schemeClr val="tx2"/>
                </a:solidFill>
                <a:ea typeface="ヒラギノ角ゴ Pro W3"/>
                <a:cs typeface="ヒラギノ角ゴ Pro W3"/>
              </a:rPr>
              <a:t> 从内核角度解读可执行文件的装载</a:t>
            </a:r>
            <a:endParaRPr lang="en-US" altLang="zh-CN" sz="3000" dirty="0">
              <a:solidFill>
                <a:schemeClr val="tx2"/>
              </a:solidFill>
              <a:ea typeface="ヒラギノ角ゴ Pro W3"/>
              <a:cs typeface="ヒラギノ角ゴ Pro W3"/>
            </a:endParaRPr>
          </a:p>
          <a:p>
            <a:pPr>
              <a:buNone/>
            </a:pPr>
            <a:r>
              <a:rPr lang="zh-CN" altLang="en-US" sz="3000" dirty="0">
                <a:solidFill>
                  <a:schemeClr val="tx2"/>
                </a:solidFill>
                <a:ea typeface="ヒラギノ角ゴ Pro W3"/>
                <a:cs typeface="ヒラギノ角ゴ Pro W3"/>
              </a:rPr>
              <a:t>第</a:t>
            </a:r>
            <a:r>
              <a:rPr lang="en-US" altLang="zh-CN" sz="3000" dirty="0">
                <a:solidFill>
                  <a:schemeClr val="tx2"/>
                </a:solidFill>
                <a:ea typeface="ヒラギノ角ゴ Pro W3"/>
                <a:cs typeface="ヒラギノ角ゴ Pro W3"/>
              </a:rPr>
              <a:t>5</a:t>
            </a:r>
            <a:r>
              <a:rPr lang="zh-CN" altLang="en-US" sz="3000" dirty="0">
                <a:solidFill>
                  <a:schemeClr val="tx2"/>
                </a:solidFill>
                <a:ea typeface="ヒラギノ角ゴ Pro W3"/>
                <a:cs typeface="ヒラギノ角ゴ Pro W3"/>
              </a:rPr>
              <a:t>部分 </a:t>
            </a:r>
            <a:r>
              <a:rPr lang="en-US" altLang="zh-CN" sz="3000" dirty="0">
                <a:solidFill>
                  <a:schemeClr val="tx2"/>
                </a:solidFill>
                <a:ea typeface="ヒラギノ角ゴ Pro W3"/>
                <a:cs typeface="ヒラギノ角ゴ Pro W3"/>
              </a:rPr>
              <a:t>Linux</a:t>
            </a:r>
            <a:r>
              <a:rPr lang="zh-CN" altLang="en-US" sz="3000" dirty="0">
                <a:solidFill>
                  <a:schemeClr val="tx2"/>
                </a:solidFill>
                <a:ea typeface="ヒラギノ角ゴ Pro W3"/>
                <a:cs typeface="ヒラギノ角ゴ Pro W3"/>
              </a:rPr>
              <a:t>动态链接</a:t>
            </a:r>
            <a:endParaRPr lang="en-US" altLang="zh-CN" sz="3000" dirty="0">
              <a:solidFill>
                <a:schemeClr val="tx2"/>
              </a:solidFill>
              <a:ea typeface="ヒラギノ角ゴ Pro W3"/>
              <a:cs typeface="ヒラギノ角ゴ Pro W3"/>
            </a:endParaRPr>
          </a:p>
          <a:p>
            <a:pPr>
              <a:buNone/>
            </a:pPr>
            <a:r>
              <a:rPr lang="en-US" altLang="zh-CN" sz="3000" dirty="0">
                <a:solidFill>
                  <a:schemeClr val="tx2"/>
                </a:solidFill>
                <a:ea typeface="ヒラギノ角ゴ Pro W3"/>
                <a:cs typeface="ヒラギノ角ゴ Pro W3"/>
              </a:rPr>
              <a:t>5.1 </a:t>
            </a:r>
            <a:r>
              <a:rPr lang="zh-CN" altLang="en-US" sz="3000" dirty="0">
                <a:solidFill>
                  <a:schemeClr val="tx2"/>
                </a:solidFill>
                <a:ea typeface="ヒラギノ角ゴ Pro W3"/>
                <a:cs typeface="ヒラギノ角ゴ Pro W3"/>
              </a:rPr>
              <a:t>为什么要进行动态链接</a:t>
            </a:r>
            <a:endParaRPr lang="en-US" altLang="zh-CN" sz="3000" dirty="0">
              <a:solidFill>
                <a:schemeClr val="tx2"/>
              </a:solidFill>
              <a:ea typeface="ヒラギノ角ゴ Pro W3"/>
              <a:cs typeface="ヒラギノ角ゴ Pro W3"/>
            </a:endParaRPr>
          </a:p>
          <a:p>
            <a:pPr>
              <a:buNone/>
            </a:pPr>
            <a:r>
              <a:rPr lang="en-US" altLang="zh-CN" sz="3000" dirty="0">
                <a:solidFill>
                  <a:schemeClr val="tx2"/>
                </a:solidFill>
                <a:ea typeface="ヒラギノ角ゴ Pro W3"/>
                <a:cs typeface="ヒラギノ角ゴ Pro W3"/>
              </a:rPr>
              <a:t>5.2 </a:t>
            </a:r>
            <a:r>
              <a:rPr lang="zh-CN" altLang="en-US" sz="3000" dirty="0">
                <a:solidFill>
                  <a:schemeClr val="tx2"/>
                </a:solidFill>
                <a:ea typeface="ヒラギノ角ゴ Pro W3"/>
                <a:cs typeface="ヒラギノ角ゴ Pro W3"/>
              </a:rPr>
              <a:t>动态链接的例子</a:t>
            </a:r>
            <a:endParaRPr lang="en-US" altLang="zh-CN" sz="3000" dirty="0">
              <a:solidFill>
                <a:schemeClr val="tx2"/>
              </a:solidFill>
              <a:ea typeface="ヒラギノ角ゴ Pro W3"/>
              <a:cs typeface="ヒラギノ角ゴ Pro W3"/>
            </a:endParaRPr>
          </a:p>
          <a:p>
            <a:pPr>
              <a:buNone/>
            </a:pPr>
            <a:r>
              <a:rPr lang="en-US" altLang="zh-CN" sz="3000" dirty="0">
                <a:solidFill>
                  <a:schemeClr val="tx2"/>
                </a:solidFill>
                <a:ea typeface="ヒラギノ角ゴ Pro W3"/>
                <a:cs typeface="ヒラギノ角ゴ Pro W3"/>
              </a:rPr>
              <a:t>5.3 </a:t>
            </a:r>
            <a:r>
              <a:rPr lang="zh-CN" altLang="en-US" sz="3000" dirty="0">
                <a:solidFill>
                  <a:schemeClr val="tx2"/>
                </a:solidFill>
                <a:ea typeface="ヒラギノ角ゴ Pro W3"/>
                <a:cs typeface="ヒラギノ角ゴ Pro W3"/>
              </a:rPr>
              <a:t>动态链接在</a:t>
            </a:r>
            <a:r>
              <a:rPr lang="en-US" altLang="zh-CN" sz="3000" dirty="0">
                <a:solidFill>
                  <a:schemeClr val="tx2"/>
                </a:solidFill>
                <a:ea typeface="ヒラギノ角ゴ Pro W3"/>
                <a:cs typeface="ヒラギノ角ゴ Pro W3"/>
              </a:rPr>
              <a:t>Linux</a:t>
            </a:r>
            <a:r>
              <a:rPr lang="zh-CN" altLang="en-US" sz="3000" dirty="0">
                <a:solidFill>
                  <a:schemeClr val="tx2"/>
                </a:solidFill>
                <a:ea typeface="ヒラギノ角ゴ Pro W3"/>
                <a:cs typeface="ヒラギノ角ゴ Pro W3"/>
              </a:rPr>
              <a:t>下的实现机制</a:t>
            </a:r>
            <a:endParaRPr lang="en-US" altLang="zh-CN" sz="3000" dirty="0">
              <a:solidFill>
                <a:schemeClr val="tx2"/>
              </a:solidFill>
              <a:ea typeface="ヒラギノ角ゴ Pro W3"/>
              <a:cs typeface="ヒラギノ角ゴ Pro W3"/>
            </a:endParaRPr>
          </a:p>
          <a:p>
            <a:pPr>
              <a:buNone/>
            </a:pPr>
            <a:r>
              <a:rPr lang="zh-CN" altLang="en-US" sz="3000" dirty="0">
                <a:solidFill>
                  <a:schemeClr val="tx2"/>
                </a:solidFill>
                <a:ea typeface="ヒラギノ角ゴ Pro W3"/>
                <a:cs typeface="ヒラギノ角ゴ Pro W3"/>
              </a:rPr>
              <a:t>第</a:t>
            </a:r>
            <a:r>
              <a:rPr lang="en-US" altLang="zh-CN" sz="3000" dirty="0">
                <a:solidFill>
                  <a:schemeClr val="tx2"/>
                </a:solidFill>
                <a:ea typeface="ヒラギノ角ゴ Pro W3"/>
                <a:cs typeface="ヒラギノ角ゴ Pro W3"/>
              </a:rPr>
              <a:t>6</a:t>
            </a:r>
            <a:r>
              <a:rPr lang="zh-CN" altLang="en-US" sz="3000" dirty="0">
                <a:solidFill>
                  <a:schemeClr val="tx2"/>
                </a:solidFill>
                <a:ea typeface="ヒラギノ角ゴ Pro W3"/>
                <a:cs typeface="ヒラギノ角ゴ Pro W3"/>
              </a:rPr>
              <a:t>部分 库和运行库</a:t>
            </a:r>
            <a:endParaRPr lang="en-US" altLang="zh-CN" sz="3000" dirty="0">
              <a:solidFill>
                <a:schemeClr val="tx2"/>
              </a:solidFill>
              <a:ea typeface="ヒラギノ角ゴ Pro W3"/>
              <a:cs typeface="ヒラギノ角ゴ Pro W3"/>
            </a:endParaRPr>
          </a:p>
          <a:p>
            <a:pPr>
              <a:buNone/>
            </a:pPr>
            <a:r>
              <a:rPr lang="en-US" altLang="zh-CN" sz="3000" dirty="0">
                <a:solidFill>
                  <a:schemeClr val="tx2"/>
                </a:solidFill>
                <a:ea typeface="ヒラギノ角ゴ Pro W3"/>
                <a:cs typeface="ヒラギノ角ゴ Pro W3"/>
              </a:rPr>
              <a:t>6.1 Linux</a:t>
            </a:r>
            <a:r>
              <a:rPr lang="zh-CN" altLang="en-US" sz="3000" dirty="0">
                <a:solidFill>
                  <a:schemeClr val="tx2"/>
                </a:solidFill>
                <a:ea typeface="ヒラギノ角ゴ Pro W3"/>
                <a:cs typeface="ヒラギノ角ゴ Pro W3"/>
              </a:rPr>
              <a:t>程序入口函数和程序初始化</a:t>
            </a:r>
            <a:endParaRPr lang="en-US" altLang="zh-CN" sz="3000" dirty="0">
              <a:solidFill>
                <a:schemeClr val="tx2"/>
              </a:solidFill>
              <a:ea typeface="ヒラギノ角ゴ Pro W3"/>
              <a:cs typeface="ヒラギノ角ゴ Pro W3"/>
            </a:endParaRPr>
          </a:p>
          <a:p>
            <a:pPr>
              <a:buNone/>
            </a:pPr>
            <a:r>
              <a:rPr lang="en-US" altLang="zh-CN" sz="3000" dirty="0">
                <a:solidFill>
                  <a:schemeClr val="tx2"/>
                </a:solidFill>
                <a:ea typeface="ヒラギノ角ゴ Pro W3"/>
                <a:cs typeface="ヒラギノ角ゴ Pro W3"/>
              </a:rPr>
              <a:t>6.2 </a:t>
            </a:r>
            <a:r>
              <a:rPr lang="zh-CN" altLang="en-US" sz="3000" dirty="0">
                <a:solidFill>
                  <a:schemeClr val="tx2"/>
                </a:solidFill>
                <a:ea typeface="ヒラギノ角ゴ Pro W3"/>
                <a:cs typeface="ヒラギノ角ゴ Pro W3"/>
              </a:rPr>
              <a:t>运行库简介</a:t>
            </a:r>
            <a:endParaRPr lang="en-US" altLang="zh-CN" sz="30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pPr>
              <a:buNone/>
            </a:pPr>
            <a:r>
              <a:rPr lang="zh-CN" altLang="en-US" sz="3100" dirty="0">
                <a:solidFill>
                  <a:schemeClr val="tx2"/>
                </a:solidFill>
                <a:ea typeface="ヒラギノ角ゴ Pro W3"/>
                <a:cs typeface="ヒラギノ角ゴ Pro W3"/>
              </a:rPr>
              <a:t>本课程演示过程中所使用的</a:t>
            </a:r>
            <a:r>
              <a:rPr lang="en-US" altLang="zh-CN" sz="3100" dirty="0">
                <a:solidFill>
                  <a:schemeClr val="tx2"/>
                </a:solidFill>
                <a:ea typeface="ヒラギノ角ゴ Pro W3"/>
                <a:cs typeface="ヒラギノ角ゴ Pro W3"/>
              </a:rPr>
              <a:t>Linux</a:t>
            </a:r>
            <a:r>
              <a:rPr lang="zh-CN" altLang="en-US" sz="3100" dirty="0">
                <a:solidFill>
                  <a:schemeClr val="tx2"/>
                </a:solidFill>
                <a:ea typeface="ヒラギノ角ゴ Pro W3"/>
                <a:cs typeface="ヒラギノ角ゴ Pro W3"/>
              </a:rPr>
              <a:t>环境：</a:t>
            </a:r>
            <a:r>
              <a:rPr lang="en-US" altLang="zh-CN" sz="3100" dirty="0">
                <a:solidFill>
                  <a:schemeClr val="tx2"/>
                </a:solidFill>
                <a:ea typeface="ヒラギノ角ゴ Pro W3"/>
                <a:cs typeface="ヒラギノ角ゴ Pro W3"/>
              </a:rPr>
              <a:t>CentOS6.6  - GCC</a:t>
            </a:r>
            <a:r>
              <a:rPr lang="zh-CN" altLang="en-US" sz="3100" dirty="0">
                <a:solidFill>
                  <a:schemeClr val="tx2"/>
                </a:solidFill>
                <a:ea typeface="ヒラギノ角ゴ Pro W3"/>
                <a:cs typeface="ヒラギノ角ゴ Pro W3"/>
              </a:rPr>
              <a:t>版本</a:t>
            </a:r>
            <a:r>
              <a:rPr lang="en-US" altLang="zh-CN" sz="3100" dirty="0">
                <a:solidFill>
                  <a:schemeClr val="tx2"/>
                </a:solidFill>
                <a:ea typeface="ヒラギノ角ゴ Pro W3"/>
                <a:cs typeface="ヒラギノ角ゴ Pro W3"/>
              </a:rPr>
              <a:t> 4.8.2</a:t>
            </a:r>
          </a:p>
          <a:p>
            <a:pPr>
              <a:buNone/>
            </a:pPr>
            <a:r>
              <a:rPr lang="zh-CN" altLang="en-US" sz="3100" dirty="0">
                <a:solidFill>
                  <a:schemeClr val="tx2"/>
                </a:solidFill>
                <a:ea typeface="ヒラギノ角ゴ Pro W3"/>
                <a:cs typeface="ヒラギノ角ゴ Pro W3"/>
              </a:rPr>
              <a:t>读者可以自行选择自己熟悉的</a:t>
            </a:r>
            <a:r>
              <a:rPr lang="en-US" altLang="zh-CN" sz="3100" dirty="0">
                <a:solidFill>
                  <a:schemeClr val="tx2"/>
                </a:solidFill>
                <a:ea typeface="ヒラギノ角ゴ Pro W3"/>
                <a:cs typeface="ヒラギノ角ゴ Pro W3"/>
              </a:rPr>
              <a:t>Linux</a:t>
            </a:r>
            <a:r>
              <a:rPr lang="zh-CN" altLang="en-US" sz="3100" dirty="0">
                <a:solidFill>
                  <a:schemeClr val="tx2"/>
                </a:solidFill>
                <a:ea typeface="ヒラギノ角ゴ Pro W3"/>
                <a:cs typeface="ヒラギノ角ゴ Pro W3"/>
              </a:rPr>
              <a:t>操作系统发行版进行实验环境的搭建和学习。</a:t>
            </a:r>
            <a:endParaRPr lang="en-US" altLang="zh-CN" sz="31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r>
              <a:rPr lang="en-US" altLang="zh-CN" sz="2000" dirty="0">
                <a:solidFill>
                  <a:schemeClr val="tx2"/>
                </a:solidFill>
                <a:ea typeface="ヒラギノ角ゴ Pro W3"/>
                <a:cs typeface="ヒラギノ角ゴ Pro W3"/>
              </a:rPr>
              <a:t>	</a:t>
            </a:r>
            <a:endParaRPr lang="en-US" altLang="en-US" sz="1600" dirty="0">
              <a:solidFill>
                <a:schemeClr val="tx2"/>
              </a:solidFill>
              <a:ea typeface="ヒラギノ角ゴ Pro W3"/>
              <a:cs typeface="ヒラギノ角ゴ Pro W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4" y="240000"/>
            <a:ext cx="8243887" cy="3005667"/>
          </a:xfrm>
        </p:spPr>
        <p:txBody>
          <a:bodyPr>
            <a:normAutofit/>
          </a:bodyPr>
          <a:lstStyle/>
          <a:p>
            <a:pPr eaLnBrk="1" hangingPunct="1"/>
            <a:r>
              <a:rPr lang="zh-CN" altLang="en-US" sz="6000" dirty="0">
                <a:latin typeface="+mj-lt"/>
                <a:ea typeface="ヒラギノ角ゴ Pro W3"/>
                <a:cs typeface="ヒラギノ角ゴ Pro W3"/>
              </a:rPr>
              <a:t>第</a:t>
            </a:r>
            <a:r>
              <a:rPr lang="en-US" altLang="zh-CN" sz="6000" dirty="0">
                <a:latin typeface="+mj-lt"/>
                <a:ea typeface="ヒラギノ角ゴ Pro W3"/>
                <a:cs typeface="ヒラギノ角ゴ Pro W3"/>
              </a:rPr>
              <a:t>2</a:t>
            </a:r>
            <a:r>
              <a:rPr lang="zh-CN" altLang="en-US" sz="6000" dirty="0">
                <a:latin typeface="+mj-lt"/>
                <a:ea typeface="ヒラギノ角ゴ Pro W3"/>
                <a:cs typeface="ヒラギノ角ゴ Pro W3"/>
              </a:rPr>
              <a:t>部分</a:t>
            </a:r>
            <a:endParaRPr lang="en-US" altLang="zh-CN" sz="6000" dirty="0">
              <a:latin typeface="+mj-lt"/>
              <a:ea typeface="ヒラギノ角ゴ Pro W3"/>
              <a:cs typeface="ヒラギノ角ゴ Pro W3"/>
            </a:endParaRPr>
          </a:p>
          <a:p>
            <a:pPr eaLnBrk="1" hangingPunct="1"/>
            <a:r>
              <a:rPr lang="en-US" altLang="zh-CN" sz="3600" dirty="0">
                <a:latin typeface="+mj-lt"/>
                <a:ea typeface="ヒラギノ角ゴ Pro W3"/>
                <a:cs typeface="ヒラギノ角ゴ Pro W3"/>
              </a:rPr>
              <a:t>-Linux</a:t>
            </a:r>
            <a:r>
              <a:rPr lang="zh-CN" altLang="en-US" sz="3600" dirty="0">
                <a:latin typeface="+mj-lt"/>
                <a:ea typeface="ヒラギノ角ゴ Pro W3"/>
                <a:cs typeface="ヒラギノ角ゴ Pro W3"/>
              </a:rPr>
              <a:t>目标文件</a:t>
            </a:r>
            <a:endParaRPr lang="en-US" altLang="zh-CN" sz="3600" dirty="0">
              <a:latin typeface="+mj-lt"/>
              <a:ea typeface="ヒラギノ角ゴ Pro W3"/>
              <a:cs typeface="ヒラギノ角ゴ Pro W3"/>
            </a:endParaRPr>
          </a:p>
        </p:txBody>
      </p:sp>
      <p:sp>
        <p:nvSpPr>
          <p:cNvPr id="8" name="Text Placeholder 7"/>
          <p:cNvSpPr>
            <a:spLocks noGrp="1"/>
          </p:cNvSpPr>
          <p:nvPr>
            <p:ph type="body" sz="quarter" idx="11"/>
          </p:nvPr>
        </p:nvSpPr>
        <p:spPr>
          <a:xfrm>
            <a:off x="417514" y="3405718"/>
            <a:ext cx="8243887" cy="2262716"/>
          </a:xfrm>
        </p:spPr>
        <p:txBody>
          <a:bodyPr>
            <a:normAutofit/>
          </a:bodyPr>
          <a:lstStyle/>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可执行文件</a:t>
            </a:r>
            <a:r>
              <a:rPr lang="en-US" altLang="zh-CN" sz="4000" b="1" dirty="0">
                <a:solidFill>
                  <a:schemeClr val="tx2"/>
                </a:solidFill>
                <a:latin typeface="+mj-ea"/>
                <a:cs typeface="ヒラギノ角ゴ Pro W3"/>
              </a:rPr>
              <a:t>(</a:t>
            </a:r>
            <a:r>
              <a:rPr lang="zh-CN" altLang="en-US" sz="4000" b="1" dirty="0">
                <a:solidFill>
                  <a:schemeClr val="tx2"/>
                </a:solidFill>
                <a:latin typeface="+mj-ea"/>
                <a:cs typeface="ヒラギノ角ゴ Pro W3"/>
              </a:rPr>
              <a:t>目标文件</a:t>
            </a:r>
            <a:r>
              <a:rPr lang="en-US" altLang="zh-CN" sz="4000" b="1" dirty="0">
                <a:solidFill>
                  <a:schemeClr val="tx2"/>
                </a:solidFill>
                <a:latin typeface="+mj-ea"/>
                <a:cs typeface="ヒラギノ角ゴ Pro W3"/>
              </a:rPr>
              <a:t>)</a:t>
            </a:r>
            <a:r>
              <a:rPr lang="zh-CN" altLang="en-US" sz="4000" b="1" dirty="0">
                <a:solidFill>
                  <a:schemeClr val="tx2"/>
                </a:solidFill>
                <a:latin typeface="+mj-ea"/>
                <a:cs typeface="ヒラギノ角ゴ Pro W3"/>
              </a:rPr>
              <a:t>的格式</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lnSpcReduction="10000"/>
          </a:bodyPr>
          <a:lstStyle/>
          <a:p>
            <a:r>
              <a:rPr lang="en-US" altLang="zh-CN" sz="1800" dirty="0">
                <a:solidFill>
                  <a:schemeClr val="tx2"/>
                </a:solidFill>
                <a:ea typeface="ヒラギノ角ゴ Pro W3"/>
                <a:cs typeface="ヒラギノ角ゴ Pro W3"/>
              </a:rPr>
              <a:t>Linux</a:t>
            </a:r>
            <a:r>
              <a:rPr lang="zh-CN" altLang="en-US" sz="1800" dirty="0">
                <a:solidFill>
                  <a:schemeClr val="tx2"/>
                </a:solidFill>
                <a:ea typeface="ヒラギノ角ゴ Pro W3"/>
                <a:cs typeface="ヒラギノ角ゴ Pro W3"/>
              </a:rPr>
              <a:t>下的</a:t>
            </a:r>
            <a:r>
              <a:rPr lang="zh-CN" altLang="en-US" sz="1800" b="1" dirty="0">
                <a:solidFill>
                  <a:schemeClr val="tx2"/>
                </a:solidFill>
                <a:ea typeface="ヒラギノ角ゴ Pro W3"/>
                <a:cs typeface="ヒラギノ角ゴ Pro W3"/>
              </a:rPr>
              <a:t>可执行文件</a:t>
            </a:r>
            <a:r>
              <a:rPr lang="zh-CN" altLang="en-US" sz="1800" dirty="0">
                <a:solidFill>
                  <a:schemeClr val="tx2"/>
                </a:solidFill>
                <a:ea typeface="ヒラギノ角ゴ Pro W3"/>
                <a:cs typeface="ヒラギノ角ゴ Pro W3"/>
              </a:rPr>
              <a:t>的格式称为</a:t>
            </a:r>
            <a:r>
              <a:rPr lang="en-US" altLang="zh-CN" sz="1800" dirty="0">
                <a:solidFill>
                  <a:schemeClr val="tx2"/>
                </a:solidFill>
                <a:ea typeface="ヒラギノ角ゴ Pro W3"/>
                <a:cs typeface="ヒラギノ角ゴ Pro W3"/>
              </a:rPr>
              <a:t>ELF</a:t>
            </a:r>
            <a:r>
              <a:rPr lang="zh-CN" altLang="en-US" sz="1800" dirty="0">
                <a:solidFill>
                  <a:schemeClr val="tx2"/>
                </a:solidFill>
                <a:ea typeface="ヒラギノ角ゴ Pro W3"/>
                <a:cs typeface="ヒラギノ角ゴ Pro W3"/>
              </a:rPr>
              <a:t>格式</a:t>
            </a:r>
            <a:r>
              <a:rPr lang="en-US" altLang="zh-CN" sz="1800" dirty="0">
                <a:solidFill>
                  <a:schemeClr val="tx2"/>
                </a:solidFill>
                <a:ea typeface="ヒラギノ角ゴ Pro W3"/>
                <a:cs typeface="ヒラギノ角ゴ Pro W3"/>
              </a:rPr>
              <a:t>(Executable Linkage Format)</a:t>
            </a:r>
          </a:p>
          <a:p>
            <a:endParaRPr lang="en-US" altLang="zh-CN" sz="1800" dirty="0">
              <a:solidFill>
                <a:schemeClr val="tx2"/>
              </a:solidFill>
              <a:ea typeface="ヒラギノ角ゴ Pro W3"/>
              <a:cs typeface="ヒラギノ角ゴ Pro W3"/>
            </a:endParaRPr>
          </a:p>
          <a:p>
            <a:r>
              <a:rPr lang="en-US" altLang="zh-CN" sz="1800" dirty="0">
                <a:solidFill>
                  <a:schemeClr val="tx2"/>
                </a:solidFill>
                <a:ea typeface="ヒラギノ角ゴ Pro W3"/>
                <a:cs typeface="ヒラギノ角ゴ Pro W3"/>
              </a:rPr>
              <a:t>Linux</a:t>
            </a:r>
            <a:r>
              <a:rPr lang="zh-CN" altLang="en-US" sz="1800" dirty="0">
                <a:solidFill>
                  <a:schemeClr val="tx2"/>
                </a:solidFill>
                <a:ea typeface="ヒラギノ角ゴ Pro W3"/>
                <a:cs typeface="ヒラギノ角ゴ Pro W3"/>
              </a:rPr>
              <a:t>下的</a:t>
            </a:r>
            <a:r>
              <a:rPr lang="zh-CN" altLang="en-US" sz="1800" b="1" dirty="0">
                <a:solidFill>
                  <a:schemeClr val="tx2"/>
                </a:solidFill>
                <a:ea typeface="ヒラギノ角ゴ Pro W3"/>
                <a:cs typeface="ヒラギノ角ゴ Pro W3"/>
              </a:rPr>
              <a:t>目标文件</a:t>
            </a:r>
            <a:r>
              <a:rPr lang="zh-CN" altLang="en-US" sz="1800" dirty="0">
                <a:solidFill>
                  <a:schemeClr val="tx2"/>
                </a:solidFill>
                <a:ea typeface="ヒラギノ角ゴ Pro W3"/>
                <a:cs typeface="ヒラギノ角ゴ Pro W3"/>
              </a:rPr>
              <a:t>只是没有经过链接的过程，它本身的格式就是按照可执行文件的格式存储的，只是结构稍有不同。</a:t>
            </a:r>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r>
              <a:rPr lang="zh-CN" altLang="en-US" sz="1800" dirty="0">
                <a:solidFill>
                  <a:schemeClr val="tx2"/>
                </a:solidFill>
                <a:ea typeface="ヒラギノ角ゴ Pro W3"/>
                <a:cs typeface="ヒラギノ角ゴ Pro W3"/>
              </a:rPr>
              <a:t>另外动态链接库</a:t>
            </a:r>
            <a:r>
              <a:rPr lang="en-US" altLang="zh-CN" sz="1800" dirty="0">
                <a:solidFill>
                  <a:schemeClr val="tx2"/>
                </a:solidFill>
                <a:ea typeface="ヒラギノ角ゴ Pro W3"/>
                <a:cs typeface="ヒラギノ角ゴ Pro W3"/>
              </a:rPr>
              <a:t>.so</a:t>
            </a:r>
            <a:r>
              <a:rPr lang="zh-CN" altLang="en-US" sz="1800" dirty="0">
                <a:solidFill>
                  <a:schemeClr val="tx2"/>
                </a:solidFill>
                <a:ea typeface="ヒラギノ角ゴ Pro W3"/>
                <a:cs typeface="ヒラギノ角ゴ Pro W3"/>
              </a:rPr>
              <a:t>和核心转储文件</a:t>
            </a:r>
            <a:r>
              <a:rPr lang="en-US" altLang="zh-CN" sz="1800" dirty="0">
                <a:solidFill>
                  <a:schemeClr val="tx2"/>
                </a:solidFill>
                <a:ea typeface="ヒラギノ角ゴ Pro W3"/>
                <a:cs typeface="ヒラギノ角ゴ Pro W3"/>
              </a:rPr>
              <a:t>core dump</a:t>
            </a:r>
            <a:r>
              <a:rPr lang="zh-CN" altLang="en-US" sz="1800" dirty="0">
                <a:solidFill>
                  <a:schemeClr val="tx2"/>
                </a:solidFill>
                <a:ea typeface="ヒラギノ角ゴ Pro W3"/>
                <a:cs typeface="ヒラギノ角ゴ Pro W3"/>
              </a:rPr>
              <a:t>也都是以</a:t>
            </a:r>
            <a:r>
              <a:rPr lang="en-US" altLang="zh-CN" sz="1800" dirty="0">
                <a:solidFill>
                  <a:schemeClr val="tx2"/>
                </a:solidFill>
                <a:ea typeface="ヒラギノ角ゴ Pro W3"/>
                <a:cs typeface="ヒラギノ角ゴ Pro W3"/>
              </a:rPr>
              <a:t>ELF</a:t>
            </a:r>
            <a:r>
              <a:rPr lang="zh-CN" altLang="en-US" sz="1800" dirty="0">
                <a:solidFill>
                  <a:schemeClr val="tx2"/>
                </a:solidFill>
                <a:ea typeface="ヒラギノ角ゴ Pro W3"/>
                <a:cs typeface="ヒラギノ角ゴ Pro W3"/>
              </a:rPr>
              <a:t>格式存储的</a:t>
            </a:r>
            <a:r>
              <a:rPr lang="en-US" altLang="zh-CN" sz="1800" dirty="0">
                <a:solidFill>
                  <a:schemeClr val="tx2"/>
                </a:solidFill>
                <a:ea typeface="ヒラギノ角ゴ Pro W3"/>
                <a:cs typeface="ヒラギノ角ゴ Pro W3"/>
              </a:rPr>
              <a:t> </a:t>
            </a:r>
          </a:p>
          <a:p>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pPr>
              <a:buNone/>
            </a:pPr>
            <a:r>
              <a:rPr lang="en-US" altLang="zh-CN" sz="1800" b="1" dirty="0">
                <a:solidFill>
                  <a:schemeClr val="tx2"/>
                </a:solidFill>
                <a:ea typeface="ヒラギノ角ゴ Pro W3"/>
                <a:cs typeface="ヒラギノ角ゴ Pro W3"/>
              </a:rPr>
              <a:t>	</a:t>
            </a:r>
            <a:r>
              <a:rPr lang="zh-CN" altLang="en-US" sz="1800" b="1" dirty="0">
                <a:solidFill>
                  <a:schemeClr val="tx2"/>
                </a:solidFill>
                <a:ea typeface="ヒラギノ角ゴ Pro W3"/>
                <a:cs typeface="ヒラギノ角ゴ Pro W3"/>
              </a:rPr>
              <a:t>建议大家首先使用</a:t>
            </a:r>
            <a:r>
              <a:rPr lang="en-US" altLang="zh-CN" sz="1800" b="1" dirty="0">
                <a:solidFill>
                  <a:srgbClr val="00B050"/>
                </a:solidFill>
                <a:ea typeface="ヒラギノ角ゴ Pro W3"/>
                <a:cs typeface="ヒラギノ角ゴ Pro W3"/>
              </a:rPr>
              <a:t>man elf</a:t>
            </a:r>
            <a:r>
              <a:rPr lang="zh-CN" altLang="en-US" sz="1800" b="1" dirty="0">
                <a:solidFill>
                  <a:schemeClr val="tx2"/>
                </a:solidFill>
                <a:ea typeface="ヒラギノ角ゴ Pro W3"/>
                <a:cs typeface="ヒラギノ角ゴ Pro W3"/>
              </a:rPr>
              <a:t>命令看下它的手册页</a:t>
            </a:r>
            <a:endParaRPr lang="en-US" altLang="zh-CN" sz="1800" b="1" dirty="0">
              <a:solidFill>
                <a:schemeClr val="tx2"/>
              </a:solidFill>
              <a:ea typeface="ヒラギノ角ゴ Pro W3"/>
              <a:cs typeface="ヒラギノ角ゴ Pro W3"/>
            </a:endParaRPr>
          </a:p>
          <a:p>
            <a:pPr>
              <a:buNone/>
            </a:pPr>
            <a:r>
              <a:rPr lang="en-US" altLang="zh-CN" sz="1800" b="1" dirty="0">
                <a:solidFill>
                  <a:schemeClr val="tx2"/>
                </a:solidFill>
                <a:ea typeface="ヒラギノ角ゴ Pro W3"/>
                <a:cs typeface="ヒラギノ角ゴ Pro W3"/>
              </a:rPr>
              <a:t>	</a:t>
            </a:r>
            <a:r>
              <a:rPr lang="en-US" altLang="zh-CN" sz="1800" dirty="0">
                <a:solidFill>
                  <a:schemeClr val="tx2"/>
                </a:solidFill>
                <a:ea typeface="ヒラギノ角ゴ Pro W3"/>
                <a:cs typeface="ヒラギノ角ゴ Pro W3"/>
              </a:rPr>
              <a:t>- ELF</a:t>
            </a:r>
            <a:r>
              <a:rPr lang="zh-CN" altLang="en-US" sz="1800" dirty="0">
                <a:solidFill>
                  <a:schemeClr val="tx2"/>
                </a:solidFill>
                <a:ea typeface="ヒラギノ角ゴ Pro W3"/>
                <a:cs typeface="ヒラギノ角ゴ Pro W3"/>
              </a:rPr>
              <a:t>文件的内容是按照所谓的</a:t>
            </a:r>
            <a:r>
              <a:rPr lang="en-US" altLang="zh-CN" sz="1800" dirty="0">
                <a:solidFill>
                  <a:schemeClr val="tx2"/>
                </a:solidFill>
                <a:ea typeface="ヒラギノ角ゴ Pro W3"/>
                <a:cs typeface="ヒラギノ角ゴ Pro W3"/>
              </a:rPr>
              <a:t>’</a:t>
            </a:r>
            <a:r>
              <a:rPr lang="zh-CN" altLang="en-US" sz="1800" dirty="0">
                <a:solidFill>
                  <a:schemeClr val="tx2"/>
                </a:solidFill>
                <a:ea typeface="ヒラギノ角ゴ Pro W3"/>
                <a:cs typeface="ヒラギノ角ゴ Pro W3"/>
              </a:rPr>
              <a:t>段</a:t>
            </a:r>
            <a:r>
              <a:rPr lang="en-US" altLang="zh-CN" sz="1800" dirty="0">
                <a:solidFill>
                  <a:schemeClr val="tx2"/>
                </a:solidFill>
                <a:ea typeface="ヒラギノ角ゴ Pro W3"/>
                <a:cs typeface="ヒラギノ角ゴ Pro W3"/>
              </a:rPr>
              <a:t>’</a:t>
            </a:r>
            <a:r>
              <a:rPr lang="zh-CN" altLang="en-US" sz="1800" dirty="0">
                <a:solidFill>
                  <a:schemeClr val="tx2"/>
                </a:solidFill>
                <a:ea typeface="ヒラギノ角ゴ Pro W3"/>
                <a:cs typeface="ヒラギノ角ゴ Pro W3"/>
              </a:rPr>
              <a:t>的形式</a:t>
            </a:r>
            <a:r>
              <a:rPr lang="en-US" altLang="zh-CN" sz="1800" dirty="0">
                <a:solidFill>
                  <a:schemeClr val="tx2"/>
                </a:solidFill>
                <a:ea typeface="ヒラギノ角ゴ Pro W3"/>
                <a:cs typeface="ヒラギノ角ゴ Pro W3"/>
              </a:rPr>
              <a:t>(section)</a:t>
            </a:r>
            <a:r>
              <a:rPr lang="zh-CN" altLang="en-US" sz="1800" dirty="0">
                <a:solidFill>
                  <a:schemeClr val="tx2"/>
                </a:solidFill>
                <a:ea typeface="ヒラギノ角ゴ Pro W3"/>
                <a:cs typeface="ヒラギノ角ゴ Pro W3"/>
              </a:rPr>
              <a:t>进行存储的</a:t>
            </a:r>
            <a:r>
              <a:rPr lang="en-US" altLang="zh-CN" sz="1800" dirty="0">
                <a:solidFill>
                  <a:schemeClr val="tx2"/>
                </a:solidFill>
                <a:ea typeface="ヒラギノ角ゴ Pro W3"/>
                <a:cs typeface="ヒラギノ角ゴ Pro W3"/>
              </a:rPr>
              <a:t>,</a:t>
            </a:r>
            <a:r>
              <a:rPr lang="zh-CN" altLang="en-US" sz="1800" dirty="0">
                <a:solidFill>
                  <a:schemeClr val="tx2"/>
                </a:solidFill>
                <a:ea typeface="ヒラギノ角ゴ Pro W3"/>
                <a:cs typeface="ヒラギノ角ゴ Pro W3"/>
              </a:rPr>
              <a:t>看看有哪些段</a:t>
            </a: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r>
              <a:rPr lang="en-US" altLang="zh-CN" sz="1800" dirty="0">
                <a:solidFill>
                  <a:schemeClr val="tx2"/>
                </a:solidFill>
                <a:ea typeface="ヒラギノ角ゴ Pro W3"/>
                <a:cs typeface="ヒラギノ角ゴ Pro W3"/>
              </a:rPr>
              <a:t>       </a:t>
            </a:r>
            <a:r>
              <a:rPr lang="zh-CN" altLang="en-US" sz="1800" dirty="0">
                <a:solidFill>
                  <a:schemeClr val="tx2"/>
                </a:solidFill>
                <a:ea typeface="ヒラギノ角ゴ Pro W3"/>
                <a:cs typeface="ヒラギノ角ゴ Pro W3"/>
              </a:rPr>
              <a:t>接下来我们通过具体的例子来看看</a:t>
            </a:r>
            <a:r>
              <a:rPr lang="en-US" altLang="zh-CN" sz="1800" dirty="0">
                <a:solidFill>
                  <a:schemeClr val="tx2"/>
                </a:solidFill>
                <a:ea typeface="ヒラギノ角ゴ Pro W3"/>
                <a:cs typeface="ヒラギノ角ゴ Pro W3"/>
              </a:rPr>
              <a:t>ELF</a:t>
            </a:r>
            <a:r>
              <a:rPr lang="zh-CN" altLang="en-US" sz="1800" dirty="0">
                <a:solidFill>
                  <a:schemeClr val="tx2"/>
                </a:solidFill>
                <a:ea typeface="ヒラギノ角ゴ Pro W3"/>
                <a:cs typeface="ヒラギノ角ゴ Pro W3"/>
              </a:rPr>
              <a:t>文件里面究竟是什么样子的</a:t>
            </a:r>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45059" name="Picture 3"/>
          <p:cNvPicPr>
            <a:picLocks noChangeAspect="1" noChangeArrowheads="1"/>
          </p:cNvPicPr>
          <p:nvPr/>
        </p:nvPicPr>
        <p:blipFill>
          <a:blip r:embed="rId3"/>
          <a:srcRect/>
          <a:stretch>
            <a:fillRect/>
          </a:stretch>
        </p:blipFill>
        <p:spPr bwMode="auto">
          <a:xfrm>
            <a:off x="914400" y="2819400"/>
            <a:ext cx="6143625" cy="152400"/>
          </a:xfrm>
          <a:prstGeom prst="rect">
            <a:avLst/>
          </a:prstGeom>
          <a:noFill/>
          <a:ln w="9525">
            <a:noFill/>
            <a:miter lim="800000"/>
            <a:headEnd/>
            <a:tailEnd/>
          </a:ln>
          <a:effectLst/>
        </p:spPr>
      </p:pic>
      <p:pic>
        <p:nvPicPr>
          <p:cNvPr id="45061" name="Picture 5"/>
          <p:cNvPicPr>
            <a:picLocks noChangeAspect="1" noChangeArrowheads="1"/>
          </p:cNvPicPr>
          <p:nvPr/>
        </p:nvPicPr>
        <p:blipFill>
          <a:blip r:embed="rId4"/>
          <a:srcRect/>
          <a:stretch>
            <a:fillRect/>
          </a:stretch>
        </p:blipFill>
        <p:spPr bwMode="auto">
          <a:xfrm>
            <a:off x="914400" y="1905000"/>
            <a:ext cx="7791450" cy="152400"/>
          </a:xfrm>
          <a:prstGeom prst="rect">
            <a:avLst/>
          </a:prstGeom>
          <a:noFill/>
          <a:ln w="9525">
            <a:noFill/>
            <a:miter lim="800000"/>
            <a:headEnd/>
            <a:tailEnd/>
          </a:ln>
          <a:effectLst/>
        </p:spPr>
      </p:pic>
      <p:pic>
        <p:nvPicPr>
          <p:cNvPr id="45062" name="Picture 6"/>
          <p:cNvPicPr>
            <a:picLocks noChangeAspect="1" noChangeArrowheads="1"/>
          </p:cNvPicPr>
          <p:nvPr/>
        </p:nvPicPr>
        <p:blipFill>
          <a:blip r:embed="rId5"/>
          <a:srcRect/>
          <a:stretch>
            <a:fillRect/>
          </a:stretch>
        </p:blipFill>
        <p:spPr bwMode="auto">
          <a:xfrm>
            <a:off x="914400" y="3352800"/>
            <a:ext cx="7667625" cy="171450"/>
          </a:xfrm>
          <a:prstGeom prst="rect">
            <a:avLst/>
          </a:prstGeom>
          <a:noFill/>
          <a:ln w="9525">
            <a:noFill/>
            <a:miter lim="800000"/>
            <a:headEnd/>
            <a:tailEnd/>
          </a:ln>
          <a:effectLst/>
        </p:spPr>
      </p:pic>
      <p:pic>
        <p:nvPicPr>
          <p:cNvPr id="45064" name="Picture 8"/>
          <p:cNvPicPr>
            <a:picLocks noChangeAspect="1" noChangeArrowheads="1"/>
          </p:cNvPicPr>
          <p:nvPr/>
        </p:nvPicPr>
        <p:blipFill>
          <a:blip r:embed="rId6"/>
          <a:srcRect/>
          <a:stretch>
            <a:fillRect/>
          </a:stretch>
        </p:blipFill>
        <p:spPr bwMode="auto">
          <a:xfrm>
            <a:off x="914400" y="3505200"/>
            <a:ext cx="7010400" cy="1619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目标文件究竟是怎么样的</a:t>
            </a:r>
            <a:r>
              <a:rPr lang="en-US" altLang="zh-CN" sz="4000" b="1" dirty="0">
                <a:solidFill>
                  <a:schemeClr val="tx2"/>
                </a:solidFill>
                <a:latin typeface="+mj-ea"/>
                <a:cs typeface="ヒラギノ角ゴ Pro W3"/>
              </a:rPr>
              <a:t>(1)</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a:bodyPr>
          <a:lstStyle/>
          <a:p>
            <a:pPr>
              <a:buNone/>
            </a:pPr>
            <a:r>
              <a:rPr lang="zh-CN" altLang="en-US" sz="1400" b="1" dirty="0">
                <a:solidFill>
                  <a:schemeClr val="tx2"/>
                </a:solidFill>
                <a:ea typeface="ヒラギノ角ゴ Pro W3"/>
                <a:cs typeface="ヒラギノ角ゴ Pro W3"/>
              </a:rPr>
              <a:t>首先介绍一个查看目标文件的工具</a:t>
            </a:r>
            <a:r>
              <a:rPr lang="en-US" altLang="zh-CN" sz="1400" b="1" dirty="0" err="1">
                <a:solidFill>
                  <a:srgbClr val="00B050"/>
                </a:solidFill>
                <a:ea typeface="ヒラギノ角ゴ Pro W3"/>
                <a:cs typeface="ヒラギノ角ゴ Pro W3"/>
              </a:rPr>
              <a:t>objdump</a:t>
            </a:r>
            <a:r>
              <a:rPr lang="en-US" altLang="zh-CN" sz="1400" b="1" dirty="0">
                <a:solidFill>
                  <a:srgbClr val="00B050"/>
                </a:solidFill>
                <a:ea typeface="ヒラギノ角ゴ Pro W3"/>
                <a:cs typeface="ヒラギノ角ゴ Pro W3"/>
              </a:rPr>
              <a:t>, </a:t>
            </a:r>
            <a:r>
              <a:rPr lang="zh-CN" altLang="en-US" sz="1400" b="1" dirty="0">
                <a:solidFill>
                  <a:schemeClr val="tx2"/>
                </a:solidFill>
                <a:ea typeface="ヒラギノ角ゴ Pro W3"/>
                <a:cs typeface="ヒラギノ角ゴ Pro W3"/>
              </a:rPr>
              <a:t>它可以辅助我们查看目标文件的内容</a:t>
            </a:r>
            <a:endParaRPr lang="en-US" altLang="zh-CN" sz="1400" b="1" dirty="0">
              <a:solidFill>
                <a:schemeClr val="tx2"/>
              </a:solidFill>
              <a:ea typeface="ヒラギノ角ゴ Pro W3"/>
              <a:cs typeface="ヒラギノ角ゴ Pro W3"/>
            </a:endParaRPr>
          </a:p>
          <a:p>
            <a:pPr>
              <a:buNone/>
            </a:pPr>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pPr>
              <a:buNone/>
            </a:pPr>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2051" name="Picture 3"/>
          <p:cNvPicPr>
            <a:picLocks noChangeAspect="1" noChangeArrowheads="1"/>
          </p:cNvPicPr>
          <p:nvPr/>
        </p:nvPicPr>
        <p:blipFill>
          <a:blip r:embed="rId3"/>
          <a:srcRect/>
          <a:stretch>
            <a:fillRect/>
          </a:stretch>
        </p:blipFill>
        <p:spPr bwMode="auto">
          <a:xfrm>
            <a:off x="2667000" y="2743200"/>
            <a:ext cx="5582354" cy="2667000"/>
          </a:xfrm>
          <a:prstGeom prst="rect">
            <a:avLst/>
          </a:prstGeom>
          <a:noFill/>
          <a:ln w="9525">
            <a:noFill/>
            <a:miter lim="800000"/>
            <a:headEnd/>
            <a:tailEnd/>
          </a:ln>
          <a:effectLst/>
        </p:spPr>
      </p:pic>
      <p:sp>
        <p:nvSpPr>
          <p:cNvPr id="11" name="右箭头 10"/>
          <p:cNvSpPr/>
          <p:nvPr/>
        </p:nvSpPr>
        <p:spPr>
          <a:xfrm>
            <a:off x="1981200" y="38100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57200" y="5715000"/>
            <a:ext cx="7696200" cy="954107"/>
          </a:xfrm>
          <a:prstGeom prst="rect">
            <a:avLst/>
          </a:prstGeom>
        </p:spPr>
        <p:txBody>
          <a:bodyPr wrap="square">
            <a:spAutoFit/>
          </a:bodyPr>
          <a:lstStyle/>
          <a:p>
            <a:r>
              <a:rPr lang="zh-CN" altLang="en-US" sz="1400" b="1" dirty="0">
                <a:solidFill>
                  <a:srgbClr val="7030A0"/>
                </a:solidFill>
                <a:ea typeface="ヒラギノ角ゴ Pro W3"/>
                <a:cs typeface="ヒラギノ角ゴ Pro W3"/>
              </a:rPr>
              <a:t>可以用命令</a:t>
            </a:r>
            <a:r>
              <a:rPr lang="en-US" altLang="zh-CN" sz="1400" b="1" dirty="0" err="1">
                <a:solidFill>
                  <a:srgbClr val="7030A0"/>
                </a:solidFill>
                <a:ea typeface="ヒラギノ角ゴ Pro W3"/>
                <a:cs typeface="ヒラギノ角ゴ Pro W3"/>
              </a:rPr>
              <a:t>objdump</a:t>
            </a:r>
            <a:r>
              <a:rPr lang="en-US" altLang="zh-CN" sz="1400" b="1" dirty="0">
                <a:solidFill>
                  <a:srgbClr val="7030A0"/>
                </a:solidFill>
                <a:ea typeface="ヒラギノ角ゴ Pro W3"/>
                <a:cs typeface="ヒラギノ角ゴ Pro W3"/>
              </a:rPr>
              <a:t> -s -d </a:t>
            </a:r>
            <a:r>
              <a:rPr lang="en-US" altLang="zh-CN" sz="1400" b="1" dirty="0" err="1">
                <a:solidFill>
                  <a:srgbClr val="7030A0"/>
                </a:solidFill>
                <a:ea typeface="ヒラギノ角ゴ Pro W3"/>
                <a:cs typeface="ヒラギノ角ゴ Pro W3"/>
              </a:rPr>
              <a:t>xxxx.o</a:t>
            </a:r>
            <a:r>
              <a:rPr lang="zh-CN" altLang="en-US" sz="1400" b="1" dirty="0">
                <a:solidFill>
                  <a:srgbClr val="7030A0"/>
                </a:solidFill>
                <a:ea typeface="ヒラギノ角ゴ Pro W3"/>
                <a:cs typeface="ヒラギノ角ゴ Pro W3"/>
              </a:rPr>
              <a:t>挖掘各个段的内容</a:t>
            </a:r>
            <a:endParaRPr lang="en-US" altLang="zh-CN" sz="1400" b="1" dirty="0">
              <a:solidFill>
                <a:srgbClr val="7030A0"/>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r>
              <a:rPr lang="zh-CN" altLang="en-US" sz="1400" b="1" dirty="0">
                <a:solidFill>
                  <a:schemeClr val="tx2"/>
                </a:solidFill>
                <a:ea typeface="ヒラギノ角ゴ Pro W3"/>
                <a:cs typeface="ヒラギノ角ゴ Pro W3"/>
              </a:rPr>
              <a:t>接下来我们来看看几个重要的段：</a:t>
            </a:r>
            <a:r>
              <a:rPr lang="en-US" altLang="zh-CN" sz="1400" b="1" dirty="0">
                <a:solidFill>
                  <a:schemeClr val="tx2"/>
                </a:solidFill>
                <a:ea typeface="ヒラギノ角ゴ Pro W3"/>
                <a:cs typeface="ヒラギノ角ゴ Pro W3"/>
              </a:rPr>
              <a:t>.text</a:t>
            </a:r>
            <a:r>
              <a:rPr lang="zh-CN" altLang="en-US" sz="1400" b="1" dirty="0">
                <a:solidFill>
                  <a:schemeClr val="tx2"/>
                </a:solidFill>
                <a:ea typeface="ヒラギノ角ゴ Pro W3"/>
                <a:cs typeface="ヒラギノ角ゴ Pro W3"/>
              </a:rPr>
              <a:t>段，</a:t>
            </a:r>
            <a:r>
              <a:rPr lang="en-US" altLang="zh-CN" sz="1400" b="1" dirty="0">
                <a:solidFill>
                  <a:schemeClr val="tx2"/>
                </a:solidFill>
                <a:ea typeface="ヒラギノ角ゴ Pro W3"/>
                <a:cs typeface="ヒラギノ角ゴ Pro W3"/>
              </a:rPr>
              <a:t>.data</a:t>
            </a:r>
            <a:r>
              <a:rPr lang="zh-CN" altLang="en-US" sz="1400" b="1" dirty="0">
                <a:solidFill>
                  <a:schemeClr val="tx2"/>
                </a:solidFill>
                <a:ea typeface="ヒラギノ角ゴ Pro W3"/>
                <a:cs typeface="ヒラギノ角ゴ Pro W3"/>
              </a:rPr>
              <a:t>段，</a:t>
            </a:r>
            <a:r>
              <a:rPr lang="en-US" altLang="zh-CN" sz="1400" b="1" dirty="0">
                <a:solidFill>
                  <a:schemeClr val="tx2"/>
                </a:solidFill>
                <a:ea typeface="ヒラギノ角ゴ Pro W3"/>
                <a:cs typeface="ヒラギノ角ゴ Pro W3"/>
              </a:rPr>
              <a:t>.</a:t>
            </a:r>
            <a:r>
              <a:rPr lang="en-US" altLang="zh-CN" sz="1400" b="1" dirty="0" err="1">
                <a:solidFill>
                  <a:schemeClr val="tx2"/>
                </a:solidFill>
                <a:ea typeface="ヒラギノ角ゴ Pro W3"/>
                <a:cs typeface="ヒラギノ角ゴ Pro W3"/>
              </a:rPr>
              <a:t>rodata</a:t>
            </a:r>
            <a:r>
              <a:rPr lang="zh-CN" altLang="en-US" sz="1400" b="1" dirty="0">
                <a:solidFill>
                  <a:schemeClr val="tx2"/>
                </a:solidFill>
                <a:ea typeface="ヒラギノ角ゴ Pro W3"/>
                <a:cs typeface="ヒラギノ角ゴ Pro W3"/>
              </a:rPr>
              <a:t>段</a:t>
            </a:r>
            <a:r>
              <a:rPr lang="en-US" altLang="zh-CN" sz="1400" b="1" dirty="0">
                <a:solidFill>
                  <a:schemeClr val="tx2"/>
                </a:solidFill>
                <a:ea typeface="ヒラギノ角ゴ Pro W3"/>
                <a:cs typeface="ヒラギノ角ゴ Pro W3"/>
              </a:rPr>
              <a:t>, .</a:t>
            </a:r>
            <a:r>
              <a:rPr lang="en-US" altLang="zh-CN" sz="1400" b="1" dirty="0" err="1">
                <a:solidFill>
                  <a:schemeClr val="tx2"/>
                </a:solidFill>
                <a:ea typeface="ヒラギノ角ゴ Pro W3"/>
                <a:cs typeface="ヒラギノ角ゴ Pro W3"/>
              </a:rPr>
              <a:t>bss</a:t>
            </a:r>
            <a:r>
              <a:rPr lang="zh-CN" altLang="en-US" sz="1400" b="1" dirty="0">
                <a:solidFill>
                  <a:schemeClr val="tx2"/>
                </a:solidFill>
                <a:ea typeface="ヒラギノ角ゴ Pro W3"/>
                <a:cs typeface="ヒラギノ角ゴ Pro W3"/>
              </a:rPr>
              <a:t>段，</a:t>
            </a:r>
            <a:r>
              <a:rPr lang="en-US" altLang="zh-CN" sz="1400" b="1" dirty="0">
                <a:solidFill>
                  <a:schemeClr val="tx2"/>
                </a:solidFill>
                <a:ea typeface="ヒラギノ角ゴ Pro W3"/>
                <a:cs typeface="ヒラギノ角ゴ Pro W3"/>
              </a:rPr>
              <a:t>.comment</a:t>
            </a:r>
            <a:r>
              <a:rPr lang="zh-CN" altLang="en-US" sz="1400" b="1" dirty="0">
                <a:solidFill>
                  <a:schemeClr val="tx2"/>
                </a:solidFill>
                <a:ea typeface="ヒラギノ角ゴ Pro W3"/>
                <a:cs typeface="ヒラギノ角ゴ Pro W3"/>
              </a:rPr>
              <a:t>段</a:t>
            </a:r>
            <a:endParaRPr lang="en-US" altLang="zh-CN" sz="1400" b="1" dirty="0">
              <a:solidFill>
                <a:schemeClr val="tx2"/>
              </a:solidFill>
              <a:ea typeface="ヒラギノ角ゴ Pro W3"/>
              <a:cs typeface="ヒラギノ角ゴ Pro W3"/>
            </a:endParaRPr>
          </a:p>
          <a:p>
            <a:pPr>
              <a:buNone/>
            </a:pPr>
            <a:endParaRPr lang="en-US" altLang="zh-CN" sz="1400" b="1" dirty="0">
              <a:solidFill>
                <a:srgbClr val="7030A0"/>
              </a:solidFill>
              <a:ea typeface="ヒラギノ角ゴ Pro W3"/>
              <a:cs typeface="ヒラギノ角ゴ Pro W3"/>
            </a:endParaRPr>
          </a:p>
        </p:txBody>
      </p:sp>
      <p:sp>
        <p:nvSpPr>
          <p:cNvPr id="8" name="矩形 7"/>
          <p:cNvSpPr/>
          <p:nvPr/>
        </p:nvSpPr>
        <p:spPr>
          <a:xfrm>
            <a:off x="457200" y="2362200"/>
            <a:ext cx="5562600" cy="307777"/>
          </a:xfrm>
          <a:prstGeom prst="rect">
            <a:avLst/>
          </a:prstGeom>
        </p:spPr>
        <p:txBody>
          <a:bodyPr wrap="square">
            <a:spAutoFit/>
          </a:bodyPr>
          <a:lstStyle/>
          <a:p>
            <a:pPr>
              <a:buNone/>
            </a:pPr>
            <a:r>
              <a:rPr lang="zh-CN" altLang="en-US" sz="1400" b="1" dirty="0">
                <a:solidFill>
                  <a:srgbClr val="7030A0"/>
                </a:solidFill>
                <a:ea typeface="ヒラギノ角ゴ Pro W3"/>
                <a:cs typeface="ヒラギノ角ゴ Pro W3"/>
              </a:rPr>
              <a:t>可以用命令</a:t>
            </a:r>
            <a:r>
              <a:rPr lang="en-US" altLang="zh-CN" sz="1400" b="1" dirty="0" err="1">
                <a:solidFill>
                  <a:srgbClr val="7030A0"/>
                </a:solidFill>
                <a:ea typeface="ヒラギノ角ゴ Pro W3"/>
                <a:cs typeface="ヒラギノ角ゴ Pro W3"/>
              </a:rPr>
              <a:t>objdump</a:t>
            </a:r>
            <a:r>
              <a:rPr lang="en-US" altLang="zh-CN" sz="1400" b="1" dirty="0">
                <a:solidFill>
                  <a:srgbClr val="7030A0"/>
                </a:solidFill>
                <a:ea typeface="ヒラギノ角ゴ Pro W3"/>
                <a:cs typeface="ヒラギノ角ゴ Pro W3"/>
              </a:rPr>
              <a:t> -h </a:t>
            </a:r>
            <a:r>
              <a:rPr lang="en-US" altLang="zh-CN" sz="1400" b="1" dirty="0" err="1">
                <a:solidFill>
                  <a:srgbClr val="7030A0"/>
                </a:solidFill>
                <a:ea typeface="ヒラギノ角ゴ Pro W3"/>
                <a:cs typeface="ヒラギノ角ゴ Pro W3"/>
              </a:rPr>
              <a:t>xxxx.o</a:t>
            </a:r>
            <a:r>
              <a:rPr lang="zh-CN" altLang="en-US" sz="1400" b="1" dirty="0">
                <a:solidFill>
                  <a:srgbClr val="7030A0"/>
                </a:solidFill>
                <a:ea typeface="ヒラギノ角ゴ Pro W3"/>
                <a:cs typeface="ヒラギノ角ゴ Pro W3"/>
              </a:rPr>
              <a:t>查看各个段的分布</a:t>
            </a:r>
            <a:endParaRPr lang="en-US" altLang="zh-CN" sz="1400" b="1" dirty="0">
              <a:solidFill>
                <a:srgbClr val="7030A0"/>
              </a:solidFill>
              <a:ea typeface="ヒラギノ角ゴ Pro W3"/>
              <a:cs typeface="ヒラギノ角ゴ Pro W3"/>
            </a:endParaRPr>
          </a:p>
        </p:txBody>
      </p:sp>
      <p:pic>
        <p:nvPicPr>
          <p:cNvPr id="63490" name="Picture 2"/>
          <p:cNvPicPr>
            <a:picLocks noChangeAspect="1" noChangeArrowheads="1"/>
          </p:cNvPicPr>
          <p:nvPr/>
        </p:nvPicPr>
        <p:blipFill>
          <a:blip r:embed="rId4"/>
          <a:srcRect/>
          <a:stretch>
            <a:fillRect/>
          </a:stretch>
        </p:blipFill>
        <p:spPr bwMode="auto">
          <a:xfrm>
            <a:off x="152400" y="2667000"/>
            <a:ext cx="1838325" cy="30575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目标文件究竟是怎么样的</a:t>
            </a:r>
            <a:r>
              <a:rPr lang="en-US" altLang="zh-CN" sz="4000" b="1" dirty="0">
                <a:solidFill>
                  <a:schemeClr val="tx2"/>
                </a:solidFill>
                <a:latin typeface="+mj-ea"/>
                <a:cs typeface="ヒラギノ角ゴ Pro W3"/>
              </a:rPr>
              <a:t>(2)</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a:xfrm>
            <a:off x="457200" y="1295400"/>
            <a:ext cx="8229600" cy="4830763"/>
          </a:xfrm>
        </p:spPr>
        <p:txBody>
          <a:bodyPr>
            <a:normAutofit/>
          </a:bodyPr>
          <a:lstStyle/>
          <a:p>
            <a:pPr>
              <a:buNone/>
            </a:pPr>
            <a:r>
              <a:rPr lang="zh-CN" altLang="en-US" sz="1400" b="1" dirty="0">
                <a:solidFill>
                  <a:srgbClr val="00B050"/>
                </a:solidFill>
                <a:ea typeface="ヒラギノ角ゴ Pro W3"/>
                <a:cs typeface="ヒラギノ角ゴ Pro W3"/>
              </a:rPr>
              <a:t>代码段</a:t>
            </a:r>
            <a:r>
              <a:rPr lang="en-US" altLang="zh-CN" sz="1400" b="1" dirty="0">
                <a:solidFill>
                  <a:srgbClr val="00B050"/>
                </a:solidFill>
                <a:ea typeface="ヒラギノ角ゴ Pro W3"/>
                <a:cs typeface="ヒラギノ角ゴ Pro W3"/>
              </a:rPr>
              <a:t>.text</a:t>
            </a:r>
          </a:p>
          <a:p>
            <a:pPr>
              <a:buNone/>
            </a:pPr>
            <a:r>
              <a:rPr lang="zh-CN" altLang="en-US" sz="1400" b="1" dirty="0">
                <a:solidFill>
                  <a:schemeClr val="tx2"/>
                </a:solidFill>
                <a:ea typeface="ヒラギノ角ゴ Pro W3"/>
                <a:cs typeface="ヒラギノ角ゴ Pro W3"/>
              </a:rPr>
              <a:t>可以看到整个代码段的大小正好是</a:t>
            </a:r>
            <a:r>
              <a:rPr lang="en-US" altLang="zh-CN" sz="1400" b="1" dirty="0">
                <a:solidFill>
                  <a:schemeClr val="tx2"/>
                </a:solidFill>
                <a:ea typeface="ヒラギノ角ゴ Pro W3"/>
                <a:cs typeface="ヒラギノ角ゴ Pro W3"/>
              </a:rPr>
              <a:t>0x41</a:t>
            </a:r>
            <a:r>
              <a:rPr lang="zh-CN" altLang="en-US" sz="1400" b="1" dirty="0">
                <a:solidFill>
                  <a:schemeClr val="tx2"/>
                </a:solidFill>
                <a:ea typeface="ヒラギノ角ゴ Pro W3"/>
                <a:cs typeface="ヒラギノ角ゴ Pro W3"/>
              </a:rPr>
              <a:t>个字节</a:t>
            </a:r>
            <a:endParaRPr lang="en-US" altLang="zh-CN" sz="1400" b="1" dirty="0">
              <a:solidFill>
                <a:schemeClr val="tx2"/>
              </a:solidFill>
              <a:ea typeface="ヒラギノ角ゴ Pro W3"/>
              <a:cs typeface="ヒラギノ角ゴ Pro W3"/>
            </a:endParaRPr>
          </a:p>
          <a:p>
            <a:endParaRPr lang="en-US" altLang="zh-CN" sz="1400" b="1"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2051" name="Picture 3"/>
          <p:cNvPicPr>
            <a:picLocks noChangeAspect="1" noChangeArrowheads="1"/>
          </p:cNvPicPr>
          <p:nvPr/>
        </p:nvPicPr>
        <p:blipFill>
          <a:blip r:embed="rId3"/>
          <a:srcRect/>
          <a:stretch>
            <a:fillRect/>
          </a:stretch>
        </p:blipFill>
        <p:spPr bwMode="auto">
          <a:xfrm>
            <a:off x="4495800" y="2057400"/>
            <a:ext cx="4381500" cy="25717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33401" y="2209800"/>
            <a:ext cx="3810000" cy="1009650"/>
          </a:xfrm>
          <a:prstGeom prst="rect">
            <a:avLst/>
          </a:prstGeom>
          <a:noFill/>
          <a:ln w="9525">
            <a:noFill/>
            <a:miter lim="800000"/>
            <a:headEnd/>
            <a:tailEnd/>
          </a:ln>
          <a:effectLst/>
        </p:spPr>
      </p:pic>
      <p:sp>
        <p:nvSpPr>
          <p:cNvPr id="11" name="矩形 10"/>
          <p:cNvSpPr/>
          <p:nvPr/>
        </p:nvSpPr>
        <p:spPr>
          <a:xfrm>
            <a:off x="5410200" y="2209800"/>
            <a:ext cx="609600" cy="304800"/>
          </a:xfrm>
          <a:prstGeom prst="rect">
            <a:avLst/>
          </a:prstGeom>
          <a:solidFill>
            <a:srgbClr val="00B050">
              <a:alpha val="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3" name="Picture 5"/>
          <p:cNvPicPr>
            <a:picLocks noChangeAspect="1" noChangeArrowheads="1"/>
          </p:cNvPicPr>
          <p:nvPr/>
        </p:nvPicPr>
        <p:blipFill>
          <a:blip r:embed="rId5"/>
          <a:srcRect/>
          <a:stretch>
            <a:fillRect/>
          </a:stretch>
        </p:blipFill>
        <p:spPr bwMode="auto">
          <a:xfrm>
            <a:off x="533400" y="3200400"/>
            <a:ext cx="3810000" cy="2895600"/>
          </a:xfrm>
          <a:prstGeom prst="rect">
            <a:avLst/>
          </a:prstGeom>
          <a:noFill/>
          <a:ln w="9525">
            <a:noFill/>
            <a:miter lim="800000"/>
            <a:headEnd/>
            <a:tailEnd/>
          </a:ln>
          <a:effectLst/>
        </p:spPr>
      </p:pic>
      <p:sp>
        <p:nvSpPr>
          <p:cNvPr id="8" name="矩形 7"/>
          <p:cNvSpPr/>
          <p:nvPr/>
        </p:nvSpPr>
        <p:spPr>
          <a:xfrm>
            <a:off x="533400" y="2362200"/>
            <a:ext cx="2743200" cy="838200"/>
          </a:xfrm>
          <a:prstGeom prst="rect">
            <a:avLst/>
          </a:prstGeom>
          <a:solidFill>
            <a:srgbClr val="00B050">
              <a:alpha val="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目标文件究竟是怎么样的</a:t>
            </a:r>
            <a:r>
              <a:rPr lang="en-US" altLang="zh-CN" sz="4000" b="1" dirty="0">
                <a:solidFill>
                  <a:schemeClr val="tx2"/>
                </a:solidFill>
                <a:latin typeface="+mj-ea"/>
                <a:cs typeface="ヒラギノ角ゴ Pro W3"/>
              </a:rPr>
              <a:t>(3)</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fontScale="92500" lnSpcReduction="20000"/>
          </a:bodyPr>
          <a:lstStyle/>
          <a:p>
            <a:pPr>
              <a:buNone/>
            </a:pPr>
            <a:r>
              <a:rPr lang="zh-CN" altLang="en-US" sz="1400" b="1" dirty="0">
                <a:solidFill>
                  <a:srgbClr val="00B050"/>
                </a:solidFill>
                <a:ea typeface="ヒラギノ角ゴ Pro W3"/>
                <a:cs typeface="ヒラギノ角ゴ Pro W3"/>
              </a:rPr>
              <a:t>数据段</a:t>
            </a:r>
            <a:r>
              <a:rPr lang="en-US" altLang="zh-CN" sz="1400" b="1" dirty="0">
                <a:solidFill>
                  <a:srgbClr val="00B050"/>
                </a:solidFill>
                <a:ea typeface="ヒラギノ角ゴ Pro W3"/>
                <a:cs typeface="ヒラギノ角ゴ Pro W3"/>
              </a:rPr>
              <a:t>.data</a:t>
            </a:r>
            <a:r>
              <a:rPr lang="zh-CN" altLang="en-US" sz="1400" b="1" dirty="0">
                <a:solidFill>
                  <a:srgbClr val="00B050"/>
                </a:solidFill>
                <a:ea typeface="ヒラギノ角ゴ Pro W3"/>
                <a:cs typeface="ヒラギノ角ゴ Pro W3"/>
              </a:rPr>
              <a:t>和只读数据段</a:t>
            </a:r>
            <a:r>
              <a:rPr lang="en-US" altLang="zh-CN" sz="1400" b="1" dirty="0">
                <a:solidFill>
                  <a:srgbClr val="00B050"/>
                </a:solidFill>
                <a:ea typeface="ヒラギノ角ゴ Pro W3"/>
                <a:cs typeface="ヒラギノ角ゴ Pro W3"/>
              </a:rPr>
              <a:t>.</a:t>
            </a:r>
            <a:r>
              <a:rPr lang="en-US" altLang="zh-CN" sz="1400" b="1" dirty="0" err="1">
                <a:solidFill>
                  <a:srgbClr val="00B050"/>
                </a:solidFill>
                <a:ea typeface="ヒラギノ角ゴ Pro W3"/>
                <a:cs typeface="ヒラギノ角ゴ Pro W3"/>
              </a:rPr>
              <a:t>rodata</a:t>
            </a:r>
            <a:endParaRPr lang="en-US" altLang="zh-CN" sz="1400" b="1" dirty="0">
              <a:solidFill>
                <a:srgbClr val="00B050"/>
              </a:solidFill>
              <a:ea typeface="ヒラギノ角ゴ Pro W3"/>
              <a:cs typeface="ヒラギノ角ゴ Pro W3"/>
            </a:endParaRPr>
          </a:p>
          <a:p>
            <a:pPr>
              <a:buNone/>
            </a:pPr>
            <a:endParaRPr lang="en-US" altLang="zh-CN" sz="1400" b="1" dirty="0">
              <a:solidFill>
                <a:schemeClr val="tx2"/>
              </a:solidFill>
              <a:ea typeface="ヒラギノ角ゴ Pro W3"/>
              <a:cs typeface="ヒラギノ角ゴ Pro W3"/>
            </a:endParaRPr>
          </a:p>
          <a:p>
            <a:pPr>
              <a:buNone/>
            </a:pPr>
            <a:r>
              <a:rPr lang="en-US" altLang="zh-CN" sz="1400" b="1" dirty="0">
                <a:solidFill>
                  <a:schemeClr val="tx2"/>
                </a:solidFill>
                <a:ea typeface="ヒラギノ角ゴ Pro W3"/>
                <a:cs typeface="ヒラギノ角ゴ Pro W3"/>
              </a:rPr>
              <a:t>.data</a:t>
            </a:r>
            <a:r>
              <a:rPr lang="zh-CN" altLang="en-US" sz="1400" b="1" dirty="0">
                <a:solidFill>
                  <a:schemeClr val="tx2"/>
                </a:solidFill>
                <a:ea typeface="ヒラギノ角ゴ Pro W3"/>
                <a:cs typeface="ヒラギノ角ゴ Pro W3"/>
              </a:rPr>
              <a:t>段保存初始化的全局变量和局部静态变量，</a:t>
            </a:r>
            <a:endParaRPr lang="en-US" altLang="zh-CN" sz="1400" b="1" dirty="0">
              <a:solidFill>
                <a:schemeClr val="tx2"/>
              </a:solidFill>
              <a:ea typeface="ヒラギノ角ゴ Pro W3"/>
              <a:cs typeface="ヒラギノ角ゴ Pro W3"/>
            </a:endParaRPr>
          </a:p>
          <a:p>
            <a:pPr>
              <a:buNone/>
            </a:pPr>
            <a:r>
              <a:rPr lang="zh-CN" altLang="en-US" sz="1400" b="1" dirty="0">
                <a:solidFill>
                  <a:schemeClr val="tx2"/>
                </a:solidFill>
                <a:ea typeface="ヒラギノ角ゴ Pro W3"/>
                <a:cs typeface="ヒラギノ角ゴ Pro W3"/>
              </a:rPr>
              <a:t>在我们的例子中就是</a:t>
            </a:r>
            <a:r>
              <a:rPr lang="en-US" altLang="zh-CN" sz="1400" b="1" dirty="0">
                <a:solidFill>
                  <a:schemeClr val="tx2"/>
                </a:solidFill>
                <a:ea typeface="ヒラギノ角ゴ Pro W3"/>
                <a:cs typeface="ヒラギノ角ゴ Pro W3"/>
              </a:rPr>
              <a:t>g_init_var1</a:t>
            </a:r>
            <a:r>
              <a:rPr lang="zh-CN" altLang="en-US" sz="1400" b="1" dirty="0">
                <a:solidFill>
                  <a:schemeClr val="tx2"/>
                </a:solidFill>
                <a:ea typeface="ヒラギノ角ゴ Pro W3"/>
                <a:cs typeface="ヒラギノ角ゴ Pro W3"/>
              </a:rPr>
              <a:t>和</a:t>
            </a:r>
            <a:r>
              <a:rPr lang="en-US" altLang="zh-CN" sz="1400" b="1" dirty="0">
                <a:solidFill>
                  <a:schemeClr val="tx2"/>
                </a:solidFill>
                <a:ea typeface="ヒラギノ角ゴ Pro W3"/>
                <a:cs typeface="ヒラギノ角ゴ Pro W3"/>
              </a:rPr>
              <a:t>var3,</a:t>
            </a:r>
            <a:r>
              <a:rPr lang="zh-CN" altLang="en-US" sz="1400" b="1" dirty="0">
                <a:solidFill>
                  <a:schemeClr val="tx2"/>
                </a:solidFill>
                <a:ea typeface="ヒラギノ角ゴ Pro W3"/>
                <a:cs typeface="ヒラギノ角ゴ Pro W3"/>
              </a:rPr>
              <a:t>一共</a:t>
            </a:r>
            <a:r>
              <a:rPr lang="en-US" altLang="zh-CN" sz="1400" b="1" dirty="0">
                <a:solidFill>
                  <a:schemeClr val="tx2"/>
                </a:solidFill>
                <a:ea typeface="ヒラギノ角ゴ Pro W3"/>
                <a:cs typeface="ヒラギノ角ゴ Pro W3"/>
              </a:rPr>
              <a:t>8</a:t>
            </a:r>
            <a:r>
              <a:rPr lang="zh-CN" altLang="en-US" sz="1400" b="1" dirty="0">
                <a:solidFill>
                  <a:schemeClr val="tx2"/>
                </a:solidFill>
                <a:ea typeface="ヒラギノ角ゴ Pro W3"/>
                <a:cs typeface="ヒラギノ角ゴ Pro W3"/>
              </a:rPr>
              <a:t>个字节</a:t>
            </a:r>
            <a:endParaRPr lang="en-US" altLang="zh-CN" sz="1400" b="1" dirty="0">
              <a:solidFill>
                <a:schemeClr val="tx2"/>
              </a:solidFill>
              <a:ea typeface="ヒラギノ角ゴ Pro W3"/>
              <a:cs typeface="ヒラギノ角ゴ Pro W3"/>
            </a:endParaRPr>
          </a:p>
          <a:p>
            <a:pPr>
              <a:buNone/>
            </a:pPr>
            <a:endParaRPr lang="en-US" altLang="zh-CN" sz="1400" b="1" dirty="0">
              <a:solidFill>
                <a:schemeClr val="tx2"/>
              </a:solidFill>
              <a:ea typeface="ヒラギノ角ゴ Pro W3"/>
              <a:cs typeface="ヒラギノ角ゴ Pro W3"/>
            </a:endParaRPr>
          </a:p>
          <a:p>
            <a:pPr>
              <a:buNone/>
            </a:pPr>
            <a:r>
              <a:rPr lang="en-US" altLang="zh-CN" sz="1400" b="1" dirty="0">
                <a:solidFill>
                  <a:schemeClr val="tx2"/>
                </a:solidFill>
                <a:ea typeface="ヒラギノ角ゴ Pro W3"/>
                <a:cs typeface="ヒラギノ角ゴ Pro W3"/>
              </a:rPr>
              <a:t>.</a:t>
            </a:r>
            <a:r>
              <a:rPr lang="en-US" altLang="zh-CN" sz="1400" b="1" dirty="0" err="1">
                <a:solidFill>
                  <a:schemeClr val="tx2"/>
                </a:solidFill>
                <a:ea typeface="ヒラギノ角ゴ Pro W3"/>
                <a:cs typeface="ヒラギノ角ゴ Pro W3"/>
              </a:rPr>
              <a:t>rodata</a:t>
            </a:r>
            <a:r>
              <a:rPr lang="zh-CN" altLang="en-US" sz="1400" b="1" dirty="0">
                <a:solidFill>
                  <a:schemeClr val="tx2"/>
                </a:solidFill>
                <a:ea typeface="ヒラギノ角ゴ Pro W3"/>
                <a:cs typeface="ヒラギノ角ゴ Pro W3"/>
              </a:rPr>
              <a:t>段保存只读数据，一般是只读变量和字符串</a:t>
            </a:r>
            <a:endParaRPr lang="en-US" altLang="zh-CN" sz="1400" b="1" dirty="0">
              <a:solidFill>
                <a:schemeClr val="tx2"/>
              </a:solidFill>
              <a:ea typeface="ヒラギノ角ゴ Pro W3"/>
              <a:cs typeface="ヒラギノ角ゴ Pro W3"/>
            </a:endParaRPr>
          </a:p>
          <a:p>
            <a:pPr>
              <a:buNone/>
            </a:pPr>
            <a:r>
              <a:rPr lang="zh-CN" altLang="en-US" sz="1400" b="1" dirty="0">
                <a:solidFill>
                  <a:schemeClr val="tx2"/>
                </a:solidFill>
                <a:ea typeface="ヒラギノ角ゴ Pro W3"/>
                <a:cs typeface="ヒラギノ角ゴ Pro W3"/>
              </a:rPr>
              <a:t>常量，在我们的例子中就是</a:t>
            </a:r>
            <a:r>
              <a:rPr lang="en-US" altLang="zh-CN" sz="1400" b="1" dirty="0">
                <a:solidFill>
                  <a:schemeClr val="tx2"/>
                </a:solidFill>
                <a:ea typeface="ヒラギノ角ゴ Pro W3"/>
                <a:cs typeface="ヒラギノ角ゴ Pro W3"/>
              </a:rPr>
              <a:t>%d</a:t>
            </a: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r>
              <a:rPr lang="zh-CN" altLang="en-US" sz="1800" dirty="0">
                <a:solidFill>
                  <a:schemeClr val="tx2"/>
                </a:solidFill>
                <a:ea typeface="ヒラギノ角ゴ Pro W3"/>
                <a:cs typeface="ヒラギノ角ゴ Pro W3"/>
              </a:rPr>
              <a:t>                         </a:t>
            </a: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500" dirty="0">
              <a:solidFill>
                <a:schemeClr val="tx2"/>
              </a:solidFill>
              <a:ea typeface="ヒラギノ角ゴ Pro W3"/>
              <a:cs typeface="ヒラギノ角ゴ Pro W3"/>
            </a:endParaRPr>
          </a:p>
          <a:p>
            <a:pPr>
              <a:buNone/>
            </a:pPr>
            <a:endParaRPr lang="en-US" altLang="zh-CN" sz="1500" dirty="0">
              <a:solidFill>
                <a:schemeClr val="tx2"/>
              </a:solidFill>
              <a:ea typeface="ヒラギノ角ゴ Pro W3"/>
              <a:cs typeface="ヒラギノ角ゴ Pro W3"/>
            </a:endParaRPr>
          </a:p>
          <a:p>
            <a:pPr>
              <a:buNone/>
            </a:pPr>
            <a:r>
              <a:rPr lang="zh-CN" altLang="en-US" sz="1500" dirty="0">
                <a:solidFill>
                  <a:schemeClr val="tx2"/>
                </a:solidFill>
                <a:ea typeface="ヒラギノ角ゴ Pro W3"/>
                <a:cs typeface="ヒラギノ角ゴ Pro W3"/>
              </a:rPr>
              <a:t>可以看到</a:t>
            </a:r>
            <a:r>
              <a:rPr lang="en-US" altLang="zh-CN" sz="1500" dirty="0">
                <a:solidFill>
                  <a:schemeClr val="tx2"/>
                </a:solidFill>
                <a:ea typeface="ヒラギノ角ゴ Pro W3"/>
                <a:cs typeface="ヒラギノ角ゴ Pro W3"/>
              </a:rPr>
              <a:t>.data</a:t>
            </a:r>
            <a:r>
              <a:rPr lang="zh-CN" altLang="en-US" sz="1500" dirty="0">
                <a:solidFill>
                  <a:schemeClr val="tx2"/>
                </a:solidFill>
                <a:ea typeface="ヒラギノ角ゴ Pro W3"/>
                <a:cs typeface="ヒラギノ角ゴ Pro W3"/>
              </a:rPr>
              <a:t>的前面的四个字节是从低到高分别是</a:t>
            </a:r>
            <a:r>
              <a:rPr lang="en-US" altLang="zh-CN" sz="1500" dirty="0">
                <a:solidFill>
                  <a:schemeClr val="tx2"/>
                </a:solidFill>
                <a:ea typeface="ヒラギノ角ゴ Pro W3"/>
                <a:cs typeface="ヒラギノ角ゴ Pro W3"/>
              </a:rPr>
              <a:t>01,00,00,00</a:t>
            </a:r>
            <a:r>
              <a:rPr lang="zh-CN" altLang="en-US" sz="1500" dirty="0">
                <a:solidFill>
                  <a:schemeClr val="tx2"/>
                </a:solidFill>
                <a:ea typeface="ヒラギノ角ゴ Pro W3"/>
                <a:cs typeface="ヒラギノ角ゴ Pro W3"/>
              </a:rPr>
              <a:t>，这正是我们的</a:t>
            </a:r>
            <a:r>
              <a:rPr lang="en-US" altLang="zh-CN" sz="1500" dirty="0">
                <a:solidFill>
                  <a:schemeClr val="tx2"/>
                </a:solidFill>
                <a:ea typeface="ヒラギノ角ゴ Pro W3"/>
                <a:cs typeface="ヒラギノ角ゴ Pro W3"/>
              </a:rPr>
              <a:t>g_init_var1</a:t>
            </a:r>
            <a:r>
              <a:rPr lang="zh-CN" altLang="en-US" sz="1500" dirty="0">
                <a:solidFill>
                  <a:schemeClr val="tx2"/>
                </a:solidFill>
                <a:ea typeface="ヒラギノ角ゴ Pro W3"/>
                <a:cs typeface="ヒラギノ角ゴ Pro W3"/>
              </a:rPr>
              <a:t>的值</a:t>
            </a:r>
            <a:r>
              <a:rPr lang="en-US" altLang="zh-CN" sz="1500" dirty="0">
                <a:solidFill>
                  <a:schemeClr val="tx2"/>
                </a:solidFill>
                <a:ea typeface="ヒラギノ角ゴ Pro W3"/>
                <a:cs typeface="ヒラギノ角ゴ Pro W3"/>
              </a:rPr>
              <a:t>(</a:t>
            </a:r>
            <a:r>
              <a:rPr lang="zh-CN" altLang="en-US" sz="1500" dirty="0">
                <a:solidFill>
                  <a:schemeClr val="tx2"/>
                </a:solidFill>
                <a:ea typeface="ヒラギノ角ゴ Pro W3"/>
                <a:cs typeface="ヒラギノ角ゴ Pro W3"/>
              </a:rPr>
              <a:t>按小端序</a:t>
            </a:r>
            <a:r>
              <a:rPr lang="en-US" altLang="zh-CN" sz="1500" dirty="0">
                <a:solidFill>
                  <a:schemeClr val="tx2"/>
                </a:solidFill>
                <a:ea typeface="ヒラギノ角ゴ Pro W3"/>
                <a:cs typeface="ヒラギノ角ゴ Pro W3"/>
              </a:rPr>
              <a:t>)</a:t>
            </a:r>
            <a:r>
              <a:rPr lang="zh-CN" altLang="en-US" sz="1500" dirty="0">
                <a:solidFill>
                  <a:schemeClr val="tx2"/>
                </a:solidFill>
                <a:ea typeface="ヒラギノ角ゴ Pro W3"/>
                <a:cs typeface="ヒラギノ角ゴ Pro W3"/>
              </a:rPr>
              <a:t>。</a:t>
            </a:r>
            <a:endParaRPr lang="en-US" altLang="zh-CN" sz="15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2051" name="Picture 3"/>
          <p:cNvPicPr>
            <a:picLocks noChangeAspect="1" noChangeArrowheads="1"/>
          </p:cNvPicPr>
          <p:nvPr/>
        </p:nvPicPr>
        <p:blipFill>
          <a:blip r:embed="rId3"/>
          <a:srcRect/>
          <a:stretch>
            <a:fillRect/>
          </a:stretch>
        </p:blipFill>
        <p:spPr bwMode="auto">
          <a:xfrm>
            <a:off x="4495800" y="2057400"/>
            <a:ext cx="4381500" cy="2571750"/>
          </a:xfrm>
          <a:prstGeom prst="rect">
            <a:avLst/>
          </a:prstGeom>
          <a:noFill/>
          <a:ln w="9525">
            <a:noFill/>
            <a:miter lim="800000"/>
            <a:headEnd/>
            <a:tailEnd/>
          </a:ln>
          <a:effectLst/>
        </p:spPr>
      </p:pic>
      <p:sp>
        <p:nvSpPr>
          <p:cNvPr id="11" name="矩形 10"/>
          <p:cNvSpPr/>
          <p:nvPr/>
        </p:nvSpPr>
        <p:spPr>
          <a:xfrm>
            <a:off x="4572000" y="2667000"/>
            <a:ext cx="1447800" cy="228600"/>
          </a:xfrm>
          <a:prstGeom prst="rect">
            <a:avLst/>
          </a:prstGeom>
          <a:solidFill>
            <a:srgbClr val="00B050">
              <a:alpha val="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572000" y="3352800"/>
            <a:ext cx="1447800" cy="152400"/>
          </a:xfrm>
          <a:prstGeom prst="rect">
            <a:avLst/>
          </a:prstGeom>
          <a:solidFill>
            <a:srgbClr val="00B050">
              <a:alpha val="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p:nvPicPr>
        <p:blipFill>
          <a:blip r:embed="rId4"/>
          <a:srcRect/>
          <a:stretch>
            <a:fillRect/>
          </a:stretch>
        </p:blipFill>
        <p:spPr bwMode="auto">
          <a:xfrm>
            <a:off x="4648200" y="4876800"/>
            <a:ext cx="3581400" cy="666750"/>
          </a:xfrm>
          <a:prstGeom prst="rect">
            <a:avLst/>
          </a:prstGeom>
          <a:noFill/>
          <a:ln w="9525">
            <a:noFill/>
            <a:miter lim="800000"/>
            <a:headEnd/>
            <a:tailEnd/>
          </a:ln>
          <a:effectLst/>
        </p:spPr>
      </p:pic>
      <p:sp>
        <p:nvSpPr>
          <p:cNvPr id="14" name="矩形 13"/>
          <p:cNvSpPr/>
          <p:nvPr/>
        </p:nvSpPr>
        <p:spPr>
          <a:xfrm>
            <a:off x="4648200" y="4876800"/>
            <a:ext cx="3200400" cy="685800"/>
          </a:xfrm>
          <a:prstGeom prst="rect">
            <a:avLst/>
          </a:prstGeom>
          <a:solidFill>
            <a:srgbClr val="00B050">
              <a:alpha val="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9393" name="Picture 1"/>
          <p:cNvPicPr>
            <a:picLocks noChangeAspect="1" noChangeArrowheads="1"/>
          </p:cNvPicPr>
          <p:nvPr/>
        </p:nvPicPr>
        <p:blipFill>
          <a:blip r:embed="rId5"/>
          <a:srcRect/>
          <a:stretch>
            <a:fillRect/>
          </a:stretch>
        </p:blipFill>
        <p:spPr bwMode="auto">
          <a:xfrm>
            <a:off x="533400" y="3048001"/>
            <a:ext cx="1838325" cy="2590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目标文件究竟是怎么样的</a:t>
            </a:r>
            <a:r>
              <a:rPr lang="en-US" altLang="zh-CN" sz="4000" b="1" dirty="0">
                <a:solidFill>
                  <a:schemeClr val="tx2"/>
                </a:solidFill>
                <a:latin typeface="+mj-ea"/>
                <a:cs typeface="ヒラギノ角ゴ Pro W3"/>
              </a:rPr>
              <a:t>(4)</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a:xfrm>
            <a:off x="457200" y="1295400"/>
            <a:ext cx="8229600" cy="4525963"/>
          </a:xfrm>
        </p:spPr>
        <p:txBody>
          <a:bodyPr>
            <a:normAutofit/>
          </a:bodyPr>
          <a:lstStyle/>
          <a:p>
            <a:pPr>
              <a:buNone/>
            </a:pPr>
            <a:r>
              <a:rPr lang="en-US" altLang="zh-CN" sz="1400" b="1" dirty="0">
                <a:solidFill>
                  <a:srgbClr val="00B050"/>
                </a:solidFill>
                <a:ea typeface="ヒラギノ角ゴ Pro W3"/>
                <a:cs typeface="ヒラギノ角ゴ Pro W3"/>
              </a:rPr>
              <a:t>BSS</a:t>
            </a:r>
            <a:r>
              <a:rPr lang="zh-CN" altLang="en-US" sz="1400" b="1" dirty="0">
                <a:solidFill>
                  <a:srgbClr val="00B050"/>
                </a:solidFill>
                <a:ea typeface="ヒラギノ角ゴ Pro W3"/>
                <a:cs typeface="ヒラギノ角ゴ Pro W3"/>
              </a:rPr>
              <a:t>段</a:t>
            </a:r>
            <a:endParaRPr lang="en-US" altLang="zh-CN" sz="1400" b="1" dirty="0">
              <a:solidFill>
                <a:schemeClr val="tx2"/>
              </a:solidFill>
              <a:ea typeface="ヒラギノ角ゴ Pro W3"/>
              <a:cs typeface="ヒラギノ角ゴ Pro W3"/>
            </a:endParaRPr>
          </a:p>
          <a:p>
            <a:pPr>
              <a:buNone/>
            </a:pPr>
            <a:r>
              <a:rPr lang="en-US" altLang="zh-CN" sz="1400" b="1" dirty="0">
                <a:solidFill>
                  <a:schemeClr val="tx2"/>
                </a:solidFill>
                <a:ea typeface="ヒラギノ角ゴ Pro W3"/>
                <a:cs typeface="ヒラギノ角ゴ Pro W3"/>
              </a:rPr>
              <a:t>.</a:t>
            </a:r>
            <a:r>
              <a:rPr lang="en-US" altLang="zh-CN" sz="1400" b="1" dirty="0" err="1">
                <a:solidFill>
                  <a:schemeClr val="tx2"/>
                </a:solidFill>
                <a:ea typeface="ヒラギノ角ゴ Pro W3"/>
                <a:cs typeface="ヒラギノ角ゴ Pro W3"/>
              </a:rPr>
              <a:t>bss</a:t>
            </a:r>
            <a:r>
              <a:rPr lang="zh-CN" altLang="en-US" sz="1400" b="1" dirty="0">
                <a:solidFill>
                  <a:schemeClr val="tx2"/>
                </a:solidFill>
                <a:ea typeface="ヒラギノ角ゴ Pro W3"/>
                <a:cs typeface="ヒラギノ角ゴ Pro W3"/>
              </a:rPr>
              <a:t>段通常保存未初始化的全局变量和局部静态变量</a:t>
            </a:r>
            <a:endParaRPr lang="en-US" altLang="zh-CN" sz="1400" b="1" dirty="0">
              <a:solidFill>
                <a:schemeClr val="tx2"/>
              </a:solidFill>
              <a:ea typeface="ヒラギノ角ゴ Pro W3"/>
              <a:cs typeface="ヒラギノ角ゴ Pro W3"/>
            </a:endParaRPr>
          </a:p>
          <a:p>
            <a:pPr>
              <a:buNone/>
            </a:pPr>
            <a:r>
              <a:rPr lang="zh-CN" altLang="en-US" sz="1400" b="1" dirty="0">
                <a:solidFill>
                  <a:schemeClr val="tx2"/>
                </a:solidFill>
                <a:ea typeface="ヒラギノ角ゴ Pro W3"/>
                <a:cs typeface="ヒラギノ角ゴ Pro W3"/>
              </a:rPr>
              <a:t>照理说我们的例子里面应该有两个变量</a:t>
            </a:r>
            <a:r>
              <a:rPr lang="en-US" altLang="zh-CN" sz="1400" b="1" dirty="0">
                <a:solidFill>
                  <a:schemeClr val="tx2"/>
                </a:solidFill>
                <a:ea typeface="ヒラギノ角ゴ Pro W3"/>
                <a:cs typeface="ヒラギノ角ゴ Pro W3"/>
              </a:rPr>
              <a:t>g_uninit_va2</a:t>
            </a:r>
          </a:p>
          <a:p>
            <a:pPr>
              <a:buNone/>
            </a:pPr>
            <a:r>
              <a:rPr lang="zh-CN" altLang="en-US" sz="1400" b="1" dirty="0">
                <a:solidFill>
                  <a:schemeClr val="tx2"/>
                </a:solidFill>
                <a:ea typeface="ヒラギノ角ゴ Pro W3"/>
                <a:cs typeface="ヒラギノ角ゴ Pro W3"/>
              </a:rPr>
              <a:t>和</a:t>
            </a:r>
            <a:r>
              <a:rPr lang="en-US" altLang="zh-CN" sz="1400" b="1" dirty="0">
                <a:solidFill>
                  <a:schemeClr val="tx2"/>
                </a:solidFill>
                <a:ea typeface="ヒラギノ角ゴ Pro W3"/>
                <a:cs typeface="ヒラギノ角ゴ Pro W3"/>
              </a:rPr>
              <a:t>var4</a:t>
            </a:r>
            <a:r>
              <a:rPr lang="zh-CN" altLang="en-US" sz="1400" b="1" dirty="0">
                <a:solidFill>
                  <a:schemeClr val="tx2"/>
                </a:solidFill>
                <a:ea typeface="ヒラギノ角ゴ Pro W3"/>
                <a:cs typeface="ヒラギノ角ゴ Pro W3"/>
              </a:rPr>
              <a:t>都属于这个段，大小应该是</a:t>
            </a:r>
            <a:r>
              <a:rPr lang="en-US" altLang="zh-CN" sz="1400" b="1" dirty="0">
                <a:solidFill>
                  <a:schemeClr val="tx2"/>
                </a:solidFill>
                <a:ea typeface="ヒラギノ角ゴ Pro W3"/>
                <a:cs typeface="ヒラギノ角ゴ Pro W3"/>
              </a:rPr>
              <a:t>8</a:t>
            </a:r>
            <a:r>
              <a:rPr lang="zh-CN" altLang="en-US" sz="1400" b="1" dirty="0">
                <a:solidFill>
                  <a:schemeClr val="tx2"/>
                </a:solidFill>
                <a:ea typeface="ヒラギノ角ゴ Pro W3"/>
                <a:cs typeface="ヒラギノ角ゴ Pro W3"/>
              </a:rPr>
              <a:t>，但是我们明明</a:t>
            </a:r>
            <a:endParaRPr lang="en-US" altLang="zh-CN" sz="1400" b="1" dirty="0">
              <a:solidFill>
                <a:schemeClr val="tx2"/>
              </a:solidFill>
              <a:ea typeface="ヒラギノ角ゴ Pro W3"/>
              <a:cs typeface="ヒラギノ角ゴ Pro W3"/>
            </a:endParaRPr>
          </a:p>
          <a:p>
            <a:pPr>
              <a:buNone/>
            </a:pPr>
            <a:r>
              <a:rPr lang="zh-CN" altLang="en-US" sz="1400" b="1" dirty="0">
                <a:solidFill>
                  <a:schemeClr val="tx2"/>
                </a:solidFill>
                <a:ea typeface="ヒラギノ角ゴ Pro W3"/>
                <a:cs typeface="ヒラギノ角ゴ Pro W3"/>
              </a:rPr>
              <a:t>看到大小是</a:t>
            </a:r>
            <a:r>
              <a:rPr lang="en-US" altLang="zh-CN" sz="1400" b="1" dirty="0">
                <a:solidFill>
                  <a:schemeClr val="tx2"/>
                </a:solidFill>
                <a:ea typeface="ヒラギノ角ゴ Pro W3"/>
                <a:cs typeface="ヒラギノ角ゴ Pro W3"/>
              </a:rPr>
              <a:t>4</a:t>
            </a:r>
            <a:r>
              <a:rPr lang="zh-CN" altLang="en-US" sz="1400" b="1" dirty="0">
                <a:solidFill>
                  <a:schemeClr val="tx2"/>
                </a:solidFill>
                <a:ea typeface="ヒラギノ角ゴ Pro W3"/>
                <a:cs typeface="ヒラギノ角ゴ Pro W3"/>
              </a:rPr>
              <a:t>个字节？</a:t>
            </a:r>
            <a:endParaRPr lang="en-US" altLang="zh-CN" sz="1400" b="1" dirty="0">
              <a:solidFill>
                <a:schemeClr val="tx2"/>
              </a:solidFill>
              <a:ea typeface="ヒラギノ角ゴ Pro W3"/>
              <a:cs typeface="ヒラギノ角ゴ Pro W3"/>
            </a:endParaRPr>
          </a:p>
          <a:p>
            <a:pPr>
              <a:buNone/>
            </a:pPr>
            <a:r>
              <a:rPr lang="zh-CN" altLang="en-US" sz="1400" b="1" dirty="0">
                <a:solidFill>
                  <a:schemeClr val="tx2"/>
                </a:solidFill>
                <a:ea typeface="ヒラギノ角ゴ Pro W3"/>
                <a:cs typeface="ヒラギノ角ゴ Pro W3"/>
              </a:rPr>
              <a:t>这里全局变量</a:t>
            </a:r>
            <a:r>
              <a:rPr lang="en-US" altLang="zh-CN" sz="1400" b="1" dirty="0">
                <a:solidFill>
                  <a:schemeClr val="tx2"/>
                </a:solidFill>
                <a:ea typeface="ヒラギノ角ゴ Pro W3"/>
                <a:cs typeface="ヒラギノ角ゴ Pro W3"/>
              </a:rPr>
              <a:t>g_uninit_va2</a:t>
            </a:r>
            <a:r>
              <a:rPr lang="zh-CN" altLang="en-US" sz="1400" b="1" dirty="0">
                <a:solidFill>
                  <a:schemeClr val="tx2"/>
                </a:solidFill>
                <a:ea typeface="ヒラギノ角ゴ Pro W3"/>
                <a:cs typeface="ヒラギノ角ゴ Pro W3"/>
              </a:rPr>
              <a:t>并没有放到</a:t>
            </a:r>
            <a:r>
              <a:rPr lang="en-US" altLang="zh-CN" sz="1400" b="1" dirty="0" err="1">
                <a:solidFill>
                  <a:schemeClr val="tx2"/>
                </a:solidFill>
                <a:ea typeface="ヒラギノ角ゴ Pro W3"/>
                <a:cs typeface="ヒラギノ角ゴ Pro W3"/>
              </a:rPr>
              <a:t>bss</a:t>
            </a:r>
            <a:r>
              <a:rPr lang="zh-CN" altLang="en-US" sz="1400" b="1" dirty="0">
                <a:solidFill>
                  <a:schemeClr val="tx2"/>
                </a:solidFill>
                <a:ea typeface="ヒラギノ角ゴ Pro W3"/>
                <a:cs typeface="ヒラギノ角ゴ Pro W3"/>
              </a:rPr>
              <a:t>段里面，只是</a:t>
            </a:r>
            <a:endParaRPr lang="en-US" altLang="zh-CN" sz="1400" b="1" dirty="0">
              <a:solidFill>
                <a:schemeClr val="tx2"/>
              </a:solidFill>
              <a:ea typeface="ヒラギノ角ゴ Pro W3"/>
              <a:cs typeface="ヒラギノ角ゴ Pro W3"/>
            </a:endParaRPr>
          </a:p>
          <a:p>
            <a:pPr>
              <a:buNone/>
            </a:pPr>
            <a:r>
              <a:rPr lang="zh-CN" altLang="en-US" sz="1400" b="1" dirty="0">
                <a:solidFill>
                  <a:schemeClr val="tx2"/>
                </a:solidFill>
                <a:ea typeface="ヒラギノ角ゴ Pro W3"/>
                <a:cs typeface="ヒラギノ角ゴ Pro W3"/>
              </a:rPr>
              <a:t>一个</a:t>
            </a:r>
            <a:r>
              <a:rPr lang="en-US" altLang="zh-CN" sz="1400" b="1" dirty="0">
                <a:solidFill>
                  <a:schemeClr val="tx2"/>
                </a:solidFill>
                <a:ea typeface="ヒラギノ角ゴ Pro W3"/>
                <a:cs typeface="ヒラギノ角ゴ Pro W3"/>
              </a:rPr>
              <a:t>Common</a:t>
            </a:r>
            <a:r>
              <a:rPr lang="zh-CN" altLang="en-US" sz="1400" b="1" dirty="0">
                <a:solidFill>
                  <a:schemeClr val="tx2"/>
                </a:solidFill>
                <a:ea typeface="ヒラギノ角ゴ Pro W3"/>
                <a:cs typeface="ヒラギノ角ゴ Pro W3"/>
              </a:rPr>
              <a:t>符号</a:t>
            </a:r>
            <a:r>
              <a:rPr lang="en-US" altLang="zh-CN" sz="1400" b="1" dirty="0">
                <a:solidFill>
                  <a:schemeClr val="tx2"/>
                </a:solidFill>
                <a:ea typeface="ヒラギノ角ゴ Pro W3"/>
                <a:cs typeface="ヒラギノ角ゴ Pro W3"/>
              </a:rPr>
              <a:t>(</a:t>
            </a:r>
            <a:r>
              <a:rPr lang="zh-CN" altLang="en-US" sz="1400" b="1" dirty="0">
                <a:solidFill>
                  <a:schemeClr val="tx2"/>
                </a:solidFill>
                <a:ea typeface="ヒラギノ角ゴ Pro W3"/>
                <a:cs typeface="ヒラギノ角ゴ Pro W3"/>
              </a:rPr>
              <a:t>后面在讲到符号表的时候我们会</a:t>
            </a:r>
            <a:endParaRPr lang="en-US" altLang="zh-CN" sz="1400" b="1" dirty="0">
              <a:solidFill>
                <a:schemeClr val="tx2"/>
              </a:solidFill>
              <a:ea typeface="ヒラギノ角ゴ Pro W3"/>
              <a:cs typeface="ヒラギノ角ゴ Pro W3"/>
            </a:endParaRPr>
          </a:p>
          <a:p>
            <a:pPr>
              <a:buNone/>
            </a:pPr>
            <a:r>
              <a:rPr lang="zh-CN" altLang="en-US" sz="1400" b="1" dirty="0">
                <a:solidFill>
                  <a:schemeClr val="tx2"/>
                </a:solidFill>
                <a:ea typeface="ヒラギノ角ゴ Pro W3"/>
                <a:cs typeface="ヒラギノ角ゴ Pro W3"/>
              </a:rPr>
              <a:t>看到</a:t>
            </a:r>
            <a:r>
              <a:rPr lang="en-US" altLang="zh-CN" sz="1400" b="1" dirty="0">
                <a:solidFill>
                  <a:schemeClr val="tx2"/>
                </a:solidFill>
                <a:ea typeface="ヒラギノ角ゴ Pro W3"/>
                <a:cs typeface="ヒラギノ角ゴ Pro W3"/>
              </a:rPr>
              <a:t>)</a:t>
            </a:r>
            <a:r>
              <a:rPr lang="zh-CN" altLang="en-US" sz="1400" b="1" dirty="0">
                <a:solidFill>
                  <a:schemeClr val="tx2"/>
                </a:solidFill>
                <a:ea typeface="ヒラギノ角ゴ Pro W3"/>
                <a:cs typeface="ヒラギノ角ゴ Pro W3"/>
              </a:rPr>
              <a:t>。实际上这和不同的编译器实现有关。</a:t>
            </a:r>
            <a:endParaRPr lang="en-US" altLang="zh-CN" sz="1400" b="1"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r>
              <a:rPr lang="zh-CN" altLang="en-US" sz="1800" dirty="0">
                <a:solidFill>
                  <a:schemeClr val="tx2"/>
                </a:solidFill>
                <a:ea typeface="ヒラギノ角ゴ Pro W3"/>
                <a:cs typeface="ヒラギノ角ゴ Pro W3"/>
              </a:rPr>
              <a:t>                         </a:t>
            </a: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500" dirty="0">
              <a:solidFill>
                <a:schemeClr val="tx2"/>
              </a:solidFill>
              <a:ea typeface="ヒラギノ角ゴ Pro W3"/>
              <a:cs typeface="ヒラギノ角ゴ Pro W3"/>
            </a:endParaRPr>
          </a:p>
          <a:p>
            <a:pPr>
              <a:buNone/>
            </a:pPr>
            <a:endParaRPr lang="en-US" altLang="zh-CN" sz="14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2051" name="Picture 3"/>
          <p:cNvPicPr>
            <a:picLocks noChangeAspect="1" noChangeArrowheads="1"/>
          </p:cNvPicPr>
          <p:nvPr/>
        </p:nvPicPr>
        <p:blipFill>
          <a:blip r:embed="rId3"/>
          <a:srcRect/>
          <a:stretch>
            <a:fillRect/>
          </a:stretch>
        </p:blipFill>
        <p:spPr bwMode="auto">
          <a:xfrm>
            <a:off x="4267200" y="3200400"/>
            <a:ext cx="4381500" cy="2190750"/>
          </a:xfrm>
          <a:prstGeom prst="rect">
            <a:avLst/>
          </a:prstGeom>
          <a:noFill/>
          <a:ln w="9525">
            <a:noFill/>
            <a:miter lim="800000"/>
            <a:headEnd/>
            <a:tailEnd/>
          </a:ln>
          <a:effectLst/>
        </p:spPr>
      </p:pic>
      <p:sp>
        <p:nvSpPr>
          <p:cNvPr id="11" name="矩形 10"/>
          <p:cNvSpPr/>
          <p:nvPr/>
        </p:nvSpPr>
        <p:spPr>
          <a:xfrm>
            <a:off x="4343400" y="4038600"/>
            <a:ext cx="1447800" cy="152400"/>
          </a:xfrm>
          <a:prstGeom prst="rect">
            <a:avLst/>
          </a:prstGeom>
          <a:solidFill>
            <a:srgbClr val="00B050">
              <a:alpha val="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3"/>
          <p:cNvPicPr>
            <a:picLocks noChangeAspect="1" noChangeArrowheads="1"/>
          </p:cNvPicPr>
          <p:nvPr/>
        </p:nvPicPr>
        <p:blipFill>
          <a:blip r:embed="rId4"/>
          <a:srcRect/>
          <a:stretch>
            <a:fillRect/>
          </a:stretch>
        </p:blipFill>
        <p:spPr bwMode="auto">
          <a:xfrm>
            <a:off x="533400" y="6172200"/>
            <a:ext cx="4438650" cy="485775"/>
          </a:xfrm>
          <a:prstGeom prst="rect">
            <a:avLst/>
          </a:prstGeom>
          <a:noFill/>
          <a:ln w="9525">
            <a:noFill/>
            <a:miter lim="800000"/>
            <a:headEnd/>
            <a:tailEnd/>
          </a:ln>
          <a:effectLst/>
        </p:spPr>
      </p:pic>
      <p:sp>
        <p:nvSpPr>
          <p:cNvPr id="13" name="矩形 12"/>
          <p:cNvSpPr/>
          <p:nvPr/>
        </p:nvSpPr>
        <p:spPr>
          <a:xfrm>
            <a:off x="457200" y="5486400"/>
            <a:ext cx="4572000" cy="692497"/>
          </a:xfrm>
          <a:prstGeom prst="rect">
            <a:avLst/>
          </a:prstGeom>
        </p:spPr>
        <p:txBody>
          <a:bodyPr>
            <a:spAutoFit/>
          </a:bodyPr>
          <a:lstStyle/>
          <a:p>
            <a:endParaRPr lang="en-US" altLang="zh-CN" sz="1300" b="1" dirty="0">
              <a:solidFill>
                <a:srgbClr val="00B050"/>
              </a:solidFill>
              <a:ea typeface="ヒラギノ角ゴ Pro W3"/>
              <a:cs typeface="ヒラギノ角ゴ Pro W3"/>
            </a:endParaRPr>
          </a:p>
          <a:p>
            <a:r>
              <a:rPr lang="en-US" altLang="zh-CN" sz="1300" b="1" dirty="0">
                <a:solidFill>
                  <a:srgbClr val="00B050"/>
                </a:solidFill>
                <a:ea typeface="ヒラギノ角ゴ Pro W3"/>
                <a:cs typeface="ヒラギノ角ゴ Pro W3"/>
              </a:rPr>
              <a:t>Comment</a:t>
            </a:r>
            <a:r>
              <a:rPr lang="zh-CN" altLang="en-US" sz="1300" b="1" dirty="0">
                <a:solidFill>
                  <a:srgbClr val="00B050"/>
                </a:solidFill>
                <a:ea typeface="ヒラギノ角ゴ Pro W3"/>
                <a:cs typeface="ヒラギノ角ゴ Pro W3"/>
              </a:rPr>
              <a:t>段</a:t>
            </a:r>
            <a:endParaRPr lang="en-US" altLang="zh-CN" sz="1300" b="1" dirty="0">
              <a:solidFill>
                <a:schemeClr val="tx2"/>
              </a:solidFill>
              <a:ea typeface="ヒラギノ角ゴ Pro W3"/>
              <a:cs typeface="ヒラギノ角ゴ Pro W3"/>
            </a:endParaRPr>
          </a:p>
          <a:p>
            <a:r>
              <a:rPr lang="en-US" altLang="zh-CN" sz="1300" b="1" dirty="0">
                <a:solidFill>
                  <a:schemeClr val="tx2"/>
                </a:solidFill>
                <a:ea typeface="ヒラギノ角ゴ Pro W3"/>
                <a:cs typeface="ヒラギノ角ゴ Pro W3"/>
              </a:rPr>
              <a:t>.comment</a:t>
            </a:r>
            <a:r>
              <a:rPr lang="zh-CN" altLang="en-US" sz="1300" b="1" dirty="0">
                <a:solidFill>
                  <a:schemeClr val="tx2"/>
                </a:solidFill>
                <a:ea typeface="ヒラギノ角ゴ Pro W3"/>
                <a:cs typeface="ヒラギノ角ゴ Pro W3"/>
              </a:rPr>
              <a:t>段比较明显它就是用来存放编译器的版本信息</a:t>
            </a:r>
            <a:endParaRPr lang="en-US" altLang="zh-CN" sz="1300" b="1" dirty="0">
              <a:solidFill>
                <a:schemeClr val="tx2"/>
              </a:solidFill>
              <a:ea typeface="ヒラギノ角ゴ Pro W3"/>
              <a:cs typeface="ヒラギノ角ゴ Pro W3"/>
            </a:endParaRPr>
          </a:p>
        </p:txBody>
      </p:sp>
      <p:sp>
        <p:nvSpPr>
          <p:cNvPr id="14" name="TextBox 13"/>
          <p:cNvSpPr txBox="1"/>
          <p:nvPr/>
        </p:nvSpPr>
        <p:spPr>
          <a:xfrm>
            <a:off x="4800600" y="1752600"/>
            <a:ext cx="4343400" cy="830997"/>
          </a:xfrm>
          <a:prstGeom prst="rect">
            <a:avLst/>
          </a:prstGeom>
          <a:noFill/>
        </p:spPr>
        <p:txBody>
          <a:bodyPr wrap="square" rtlCol="0">
            <a:spAutoFit/>
          </a:bodyPr>
          <a:lstStyle/>
          <a:p>
            <a:r>
              <a:rPr lang="en-US" sz="1200" dirty="0"/>
              <a:t>BSS = "Block Started by Symbol“ </a:t>
            </a:r>
          </a:p>
          <a:p>
            <a:r>
              <a:rPr lang="en-US" altLang="zh-CN" sz="1200" dirty="0"/>
              <a:t>- Dennis Ritchie says</a:t>
            </a:r>
            <a:endParaRPr lang="en-US" sz="1200" dirty="0"/>
          </a:p>
          <a:p>
            <a:r>
              <a:rPr lang="en-US" sz="1200" dirty="0"/>
              <a:t>From http://www.faqs.org/faqs/unix-faq/faq/part1/section-3.html</a:t>
            </a:r>
          </a:p>
          <a:p>
            <a:endParaRPr lang="zh-CN" altLang="en-US" sz="1200" dirty="0"/>
          </a:p>
        </p:txBody>
      </p:sp>
      <p:cxnSp>
        <p:nvCxnSpPr>
          <p:cNvPr id="17" name="直接箭头连接符 16"/>
          <p:cNvCxnSpPr>
            <a:stCxn id="20" idx="3"/>
            <a:endCxn id="11" idx="1"/>
          </p:cNvCxnSpPr>
          <p:nvPr/>
        </p:nvCxnSpPr>
        <p:spPr>
          <a:xfrm flipV="1">
            <a:off x="1828800" y="4114800"/>
            <a:ext cx="2514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5"/>
          <a:srcRect/>
          <a:stretch>
            <a:fillRect/>
          </a:stretch>
        </p:blipFill>
        <p:spPr bwMode="auto">
          <a:xfrm>
            <a:off x="533400" y="3429000"/>
            <a:ext cx="1447799" cy="2133600"/>
          </a:xfrm>
          <a:prstGeom prst="rect">
            <a:avLst/>
          </a:prstGeom>
          <a:noFill/>
          <a:ln w="9525">
            <a:noFill/>
            <a:miter lim="800000"/>
            <a:headEnd/>
            <a:tailEnd/>
          </a:ln>
          <a:effectLst/>
        </p:spPr>
      </p:pic>
      <p:sp>
        <p:nvSpPr>
          <p:cNvPr id="20" name="矩形 19"/>
          <p:cNvSpPr/>
          <p:nvPr/>
        </p:nvSpPr>
        <p:spPr>
          <a:xfrm>
            <a:off x="685800" y="4876800"/>
            <a:ext cx="1143000" cy="152400"/>
          </a:xfrm>
          <a:prstGeom prst="rect">
            <a:avLst/>
          </a:prstGeom>
          <a:solidFill>
            <a:schemeClr val="accent1">
              <a:alpha val="0"/>
            </a:scheme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33400" y="3733800"/>
            <a:ext cx="1143000" cy="152400"/>
          </a:xfrm>
          <a:prstGeom prst="rect">
            <a:avLst/>
          </a:prstGeom>
          <a:solidFill>
            <a:schemeClr val="accent1">
              <a:alpha val="0"/>
            </a:scheme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目标文件究竟是怎么样的</a:t>
            </a:r>
            <a:br>
              <a:rPr lang="en-US" altLang="zh-CN" sz="4000" b="1" dirty="0">
                <a:solidFill>
                  <a:schemeClr val="tx2"/>
                </a:solidFill>
                <a:latin typeface="+mj-ea"/>
                <a:cs typeface="ヒラギノ角ゴ Pro W3"/>
              </a:rPr>
            </a:br>
            <a:r>
              <a:rPr lang="en-US" altLang="zh-CN" sz="4000" b="1" dirty="0">
                <a:solidFill>
                  <a:schemeClr val="tx2"/>
                </a:solidFill>
                <a:latin typeface="+mj-ea"/>
                <a:cs typeface="ヒラギノ角ゴ Pro W3"/>
              </a:rPr>
              <a:t>-ELF</a:t>
            </a:r>
            <a:r>
              <a:rPr lang="zh-CN" altLang="en-US" sz="4000" b="1" dirty="0">
                <a:solidFill>
                  <a:schemeClr val="tx2"/>
                </a:solidFill>
                <a:latin typeface="+mj-ea"/>
                <a:cs typeface="ヒラギノ角ゴ Pro W3"/>
              </a:rPr>
              <a:t>头</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a:bodyPr>
          <a:lstStyle/>
          <a:p>
            <a:pPr>
              <a:buNone/>
            </a:pPr>
            <a:r>
              <a:rPr lang="zh-CN" altLang="en-US" sz="1800" dirty="0">
                <a:solidFill>
                  <a:schemeClr val="tx2"/>
                </a:solidFill>
                <a:ea typeface="ヒラギノ角ゴ Pro W3"/>
                <a:cs typeface="ヒラギノ角ゴ Pro W3"/>
              </a:rPr>
              <a:t>接下来我们进一步探究一下</a:t>
            </a:r>
            <a:r>
              <a:rPr lang="en-US" altLang="zh-CN" sz="1800" dirty="0">
                <a:solidFill>
                  <a:schemeClr val="tx2"/>
                </a:solidFill>
                <a:ea typeface="ヒラギノ角ゴ Pro W3"/>
                <a:cs typeface="ヒラギノ角ゴ Pro W3"/>
              </a:rPr>
              <a:t>ELF</a:t>
            </a:r>
            <a:r>
              <a:rPr lang="zh-CN" altLang="en-US" sz="1800" dirty="0">
                <a:solidFill>
                  <a:schemeClr val="tx2"/>
                </a:solidFill>
                <a:ea typeface="ヒラギノ角ゴ Pro W3"/>
                <a:cs typeface="ヒラギノ角ゴ Pro W3"/>
              </a:rPr>
              <a:t>文件的结构</a:t>
            </a:r>
            <a:endParaRPr lang="en-US" altLang="zh-CN" sz="1800" dirty="0">
              <a:solidFill>
                <a:schemeClr val="tx2"/>
              </a:solidFill>
              <a:ea typeface="ヒラギノ角ゴ Pro W3"/>
              <a:cs typeface="ヒラギノ角ゴ Pro W3"/>
            </a:endParaRPr>
          </a:p>
          <a:p>
            <a:pPr>
              <a:buNone/>
            </a:pPr>
            <a:r>
              <a:rPr lang="zh-CN" altLang="en-US" sz="1800" b="1" dirty="0">
                <a:solidFill>
                  <a:schemeClr val="tx2"/>
                </a:solidFill>
                <a:ea typeface="ヒラギノ角ゴ Pro W3"/>
                <a:cs typeface="ヒラギノ角ゴ Pro W3"/>
              </a:rPr>
              <a:t>介绍一个查看目标文件的工具</a:t>
            </a:r>
            <a:r>
              <a:rPr lang="en-US" altLang="zh-CN" sz="1800" b="1" dirty="0" err="1">
                <a:solidFill>
                  <a:srgbClr val="00B050"/>
                </a:solidFill>
                <a:ea typeface="ヒラギノ角ゴ Pro W3"/>
                <a:cs typeface="ヒラギノ角ゴ Pro W3"/>
              </a:rPr>
              <a:t>readelf</a:t>
            </a:r>
            <a:r>
              <a:rPr lang="zh-CN" altLang="en-US" sz="1800" b="1" dirty="0">
                <a:solidFill>
                  <a:schemeClr val="tx2"/>
                </a:solidFill>
                <a:ea typeface="ヒラギノ角ゴ Pro W3"/>
                <a:cs typeface="ヒラギノ角ゴ Pro W3"/>
              </a:rPr>
              <a:t>它可以辅助我们查看</a:t>
            </a:r>
            <a:r>
              <a:rPr lang="en-US" altLang="zh-CN" sz="1800" b="1" dirty="0">
                <a:solidFill>
                  <a:schemeClr val="tx2"/>
                </a:solidFill>
                <a:ea typeface="ヒラギノ角ゴ Pro W3"/>
                <a:cs typeface="ヒラギノ角ゴ Pro W3"/>
              </a:rPr>
              <a:t>ELF</a:t>
            </a:r>
            <a:r>
              <a:rPr lang="zh-CN" altLang="en-US" sz="1800" b="1" dirty="0">
                <a:solidFill>
                  <a:schemeClr val="tx2"/>
                </a:solidFill>
                <a:ea typeface="ヒラギノ角ゴ Pro W3"/>
                <a:cs typeface="ヒラギノ角ゴ Pro W3"/>
              </a:rPr>
              <a:t>文件的内容</a:t>
            </a:r>
            <a:endParaRPr lang="en-US" altLang="zh-CN" sz="18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r>
              <a:rPr lang="zh-CN" altLang="en-US" sz="1800" b="1" dirty="0">
                <a:solidFill>
                  <a:srgbClr val="7030A0"/>
                </a:solidFill>
                <a:ea typeface="ヒラギノ角ゴ Pro W3"/>
                <a:cs typeface="ヒラギノ角ゴ Pro W3"/>
              </a:rPr>
              <a:t>可以用命令</a:t>
            </a:r>
            <a:r>
              <a:rPr lang="en-US" altLang="zh-CN" sz="1800" b="1" dirty="0" err="1">
                <a:solidFill>
                  <a:srgbClr val="7030A0"/>
                </a:solidFill>
                <a:ea typeface="ヒラギノ角ゴ Pro W3"/>
                <a:cs typeface="ヒラギノ角ゴ Pro W3"/>
              </a:rPr>
              <a:t>readelf</a:t>
            </a:r>
            <a:r>
              <a:rPr lang="en-US" altLang="zh-CN" sz="1800" b="1" dirty="0">
                <a:solidFill>
                  <a:srgbClr val="7030A0"/>
                </a:solidFill>
                <a:ea typeface="ヒラギノ角ゴ Pro W3"/>
                <a:cs typeface="ヒラギノ角ゴ Pro W3"/>
              </a:rPr>
              <a:t> -h </a:t>
            </a:r>
            <a:r>
              <a:rPr lang="en-US" altLang="zh-CN" sz="1800" b="1" dirty="0" err="1">
                <a:solidFill>
                  <a:srgbClr val="7030A0"/>
                </a:solidFill>
                <a:ea typeface="ヒラギノ角ゴ Pro W3"/>
                <a:cs typeface="ヒラギノ角ゴ Pro W3"/>
              </a:rPr>
              <a:t>xxxx</a:t>
            </a:r>
            <a:r>
              <a:rPr lang="zh-CN" altLang="en-US" sz="1800" b="1" dirty="0">
                <a:solidFill>
                  <a:srgbClr val="7030A0"/>
                </a:solidFill>
                <a:ea typeface="ヒラギノ角ゴ Pro W3"/>
                <a:cs typeface="ヒラギノ角ゴ Pro W3"/>
              </a:rPr>
              <a:t>查看</a:t>
            </a:r>
            <a:r>
              <a:rPr lang="en-US" altLang="zh-CN" sz="1800" b="1" dirty="0">
                <a:solidFill>
                  <a:srgbClr val="7030A0"/>
                </a:solidFill>
                <a:ea typeface="ヒラギノ角ゴ Pro W3"/>
                <a:cs typeface="ヒラギノ角ゴ Pro W3"/>
              </a:rPr>
              <a:t>ELF</a:t>
            </a:r>
            <a:r>
              <a:rPr lang="zh-CN" altLang="en-US" sz="1800" b="1" dirty="0">
                <a:solidFill>
                  <a:srgbClr val="7030A0"/>
                </a:solidFill>
                <a:ea typeface="ヒラギノ角ゴ Pro W3"/>
                <a:cs typeface="ヒラギノ角ゴ Pro W3"/>
              </a:rPr>
              <a:t>文件头</a:t>
            </a:r>
            <a:endParaRPr lang="en-US" altLang="zh-CN" sz="1800" b="1" dirty="0">
              <a:solidFill>
                <a:srgbClr val="7030A0"/>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sp>
        <p:nvSpPr>
          <p:cNvPr id="15" name="TextBox 14"/>
          <p:cNvSpPr txBox="1"/>
          <p:nvPr/>
        </p:nvSpPr>
        <p:spPr>
          <a:xfrm>
            <a:off x="4800600" y="3048000"/>
            <a:ext cx="4191000" cy="584775"/>
          </a:xfrm>
          <a:prstGeom prst="rect">
            <a:avLst/>
          </a:prstGeom>
          <a:noFill/>
        </p:spPr>
        <p:txBody>
          <a:bodyPr wrap="square" rtlCol="0">
            <a:spAutoFit/>
          </a:bodyPr>
          <a:lstStyle/>
          <a:p>
            <a:r>
              <a:rPr lang="zh-CN" altLang="en-US" sz="1600" dirty="0"/>
              <a:t>其实左侧显示的内容可以直接对应到相应的</a:t>
            </a:r>
            <a:r>
              <a:rPr lang="en-US" altLang="zh-CN" sz="1600" i="1" dirty="0"/>
              <a:t>/</a:t>
            </a:r>
            <a:r>
              <a:rPr lang="en-US" altLang="zh-CN" sz="1600" i="1" dirty="0" err="1"/>
              <a:t>usr</a:t>
            </a:r>
            <a:r>
              <a:rPr lang="en-US" altLang="zh-CN" sz="1600" i="1" dirty="0"/>
              <a:t>/include/</a:t>
            </a:r>
            <a:r>
              <a:rPr lang="en-US" altLang="zh-CN" sz="1600" i="1" dirty="0" err="1"/>
              <a:t>elf.h</a:t>
            </a:r>
            <a:r>
              <a:rPr lang="zh-CN" altLang="en-US" sz="1600" dirty="0"/>
              <a:t>头文件中的结构体</a:t>
            </a:r>
            <a:r>
              <a:rPr lang="en-US" altLang="zh-CN" sz="1600" dirty="0"/>
              <a:t>Elf64_Ehdr</a:t>
            </a:r>
            <a:endParaRPr lang="zh-CN" altLang="en-US" sz="1600" dirty="0"/>
          </a:p>
        </p:txBody>
      </p:sp>
      <p:pic>
        <p:nvPicPr>
          <p:cNvPr id="2051" name="Picture 3"/>
          <p:cNvPicPr>
            <a:picLocks noChangeAspect="1" noChangeArrowheads="1"/>
          </p:cNvPicPr>
          <p:nvPr/>
        </p:nvPicPr>
        <p:blipFill>
          <a:blip r:embed="rId3"/>
          <a:srcRect/>
          <a:stretch>
            <a:fillRect/>
          </a:stretch>
        </p:blipFill>
        <p:spPr bwMode="auto">
          <a:xfrm>
            <a:off x="4876800" y="3733800"/>
            <a:ext cx="4038600" cy="25527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33401" y="3048000"/>
            <a:ext cx="4267200" cy="32289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目标文件究竟是怎么样的</a:t>
            </a:r>
            <a:br>
              <a:rPr lang="en-US" altLang="zh-CN" sz="4000" b="1" dirty="0">
                <a:solidFill>
                  <a:schemeClr val="tx2"/>
                </a:solidFill>
                <a:latin typeface="+mj-ea"/>
                <a:cs typeface="ヒラギノ角ゴ Pro W3"/>
              </a:rPr>
            </a:br>
            <a:r>
              <a:rPr lang="en-US" altLang="zh-CN" sz="4000" b="1" dirty="0">
                <a:solidFill>
                  <a:schemeClr val="tx2"/>
                </a:solidFill>
                <a:latin typeface="+mj-ea"/>
                <a:cs typeface="ヒラギノ角ゴ Pro W3"/>
              </a:rPr>
              <a:t>-ELF</a:t>
            </a:r>
            <a:r>
              <a:rPr lang="zh-CN" altLang="en-US" sz="4000" b="1" dirty="0">
                <a:solidFill>
                  <a:schemeClr val="tx2"/>
                </a:solidFill>
                <a:latin typeface="+mj-ea"/>
                <a:cs typeface="ヒラギノ角ゴ Pro W3"/>
              </a:rPr>
              <a:t>段表</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a:bodyPr>
          <a:lstStyle/>
          <a:p>
            <a:pPr>
              <a:buNone/>
            </a:pPr>
            <a:endParaRPr lang="en-US" altLang="zh-CN" sz="1800" b="1" dirty="0">
              <a:solidFill>
                <a:schemeClr val="tx2"/>
              </a:solidFill>
              <a:ea typeface="ヒラギノ角ゴ Pro W3"/>
              <a:cs typeface="ヒラギノ角ゴ Pro W3"/>
            </a:endParaRPr>
          </a:p>
          <a:p>
            <a:pPr>
              <a:buNone/>
            </a:pPr>
            <a:r>
              <a:rPr lang="zh-CN" altLang="en-US" sz="1800" b="1" dirty="0">
                <a:solidFill>
                  <a:srgbClr val="7030A0"/>
                </a:solidFill>
                <a:ea typeface="ヒラギノ角ゴ Pro W3"/>
                <a:cs typeface="ヒラギノ角ゴ Pro W3"/>
              </a:rPr>
              <a:t>可以用命令</a:t>
            </a:r>
            <a:r>
              <a:rPr lang="en-US" altLang="zh-CN" sz="1800" b="1" dirty="0" err="1">
                <a:solidFill>
                  <a:srgbClr val="7030A0"/>
                </a:solidFill>
                <a:ea typeface="ヒラギノ角ゴ Pro W3"/>
                <a:cs typeface="ヒラギノ角ゴ Pro W3"/>
              </a:rPr>
              <a:t>readelf</a:t>
            </a:r>
            <a:r>
              <a:rPr lang="en-US" altLang="zh-CN" sz="1800" b="1" dirty="0">
                <a:solidFill>
                  <a:srgbClr val="7030A0"/>
                </a:solidFill>
                <a:ea typeface="ヒラギノ角ゴ Pro W3"/>
                <a:cs typeface="ヒラギノ角ゴ Pro W3"/>
              </a:rPr>
              <a:t> -S </a:t>
            </a:r>
            <a:r>
              <a:rPr lang="en-US" altLang="zh-CN" sz="1800" b="1" dirty="0" err="1">
                <a:solidFill>
                  <a:srgbClr val="7030A0"/>
                </a:solidFill>
                <a:ea typeface="ヒラギノ角ゴ Pro W3"/>
                <a:cs typeface="ヒラギノ角ゴ Pro W3"/>
              </a:rPr>
              <a:t>xxxx</a:t>
            </a:r>
            <a:r>
              <a:rPr lang="zh-CN" altLang="en-US" sz="1800" b="1" dirty="0">
                <a:solidFill>
                  <a:srgbClr val="7030A0"/>
                </a:solidFill>
                <a:ea typeface="ヒラギノ角ゴ Pro W3"/>
                <a:cs typeface="ヒラギノ角ゴ Pro W3"/>
              </a:rPr>
              <a:t>查看</a:t>
            </a:r>
            <a:r>
              <a:rPr lang="en-US" altLang="zh-CN" sz="1800" b="1" dirty="0">
                <a:solidFill>
                  <a:srgbClr val="7030A0"/>
                </a:solidFill>
                <a:ea typeface="ヒラギノ角ゴ Pro W3"/>
                <a:cs typeface="ヒラギノ角ゴ Pro W3"/>
              </a:rPr>
              <a:t>ELF</a:t>
            </a:r>
            <a:r>
              <a:rPr lang="zh-CN" altLang="en-US" sz="1800" b="1" dirty="0">
                <a:solidFill>
                  <a:srgbClr val="7030A0"/>
                </a:solidFill>
                <a:ea typeface="ヒラギノ角ゴ Pro W3"/>
                <a:cs typeface="ヒラギノ角ゴ Pro W3"/>
              </a:rPr>
              <a:t>段表</a:t>
            </a:r>
            <a:endParaRPr lang="en-US" altLang="zh-CN" sz="1800" b="1" dirty="0">
              <a:solidFill>
                <a:srgbClr val="7030A0"/>
              </a:solidFill>
              <a:ea typeface="ヒラギノ角ゴ Pro W3"/>
              <a:cs typeface="ヒラギノ角ゴ Pro W3"/>
            </a:endParaRPr>
          </a:p>
          <a:p>
            <a:pPr>
              <a:buNone/>
            </a:pPr>
            <a:r>
              <a:rPr lang="zh-CN" altLang="en-US" sz="1400" b="1" dirty="0">
                <a:solidFill>
                  <a:srgbClr val="00B050"/>
                </a:solidFill>
                <a:ea typeface="ヒラギノ角ゴ Pro W3"/>
                <a:cs typeface="ヒラギノ角ゴ Pro W3"/>
              </a:rPr>
              <a:t>注意：之前我们使用</a:t>
            </a:r>
            <a:r>
              <a:rPr lang="en-US" altLang="zh-CN" sz="1400" b="1" dirty="0" err="1">
                <a:solidFill>
                  <a:srgbClr val="00B050"/>
                </a:solidFill>
                <a:ea typeface="ヒラギノ角ゴ Pro W3"/>
                <a:cs typeface="ヒラギノ角ゴ Pro W3"/>
              </a:rPr>
              <a:t>objdump</a:t>
            </a:r>
            <a:r>
              <a:rPr lang="en-US" altLang="zh-CN" sz="1400" b="1" dirty="0">
                <a:solidFill>
                  <a:srgbClr val="00B050"/>
                </a:solidFill>
                <a:ea typeface="ヒラギノ角ゴ Pro W3"/>
                <a:cs typeface="ヒラギノ角ゴ Pro W3"/>
              </a:rPr>
              <a:t> –h</a:t>
            </a:r>
            <a:r>
              <a:rPr lang="zh-CN" altLang="en-US" sz="1400" b="1" dirty="0">
                <a:solidFill>
                  <a:srgbClr val="00B050"/>
                </a:solidFill>
                <a:ea typeface="ヒラギノ角ゴ Pro W3"/>
                <a:cs typeface="ヒラギノ角ゴ Pro W3"/>
              </a:rPr>
              <a:t>命令的时候其实只是显示了关键的段而省略了一些辅助性的段</a:t>
            </a:r>
            <a:endParaRPr lang="en-US" altLang="zh-CN" sz="1400" b="1" dirty="0">
              <a:solidFill>
                <a:srgbClr val="00B050"/>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sp>
        <p:nvSpPr>
          <p:cNvPr id="15" name="TextBox 14"/>
          <p:cNvSpPr txBox="1"/>
          <p:nvPr/>
        </p:nvSpPr>
        <p:spPr>
          <a:xfrm>
            <a:off x="4495800" y="2971800"/>
            <a:ext cx="4267200" cy="830997"/>
          </a:xfrm>
          <a:prstGeom prst="rect">
            <a:avLst/>
          </a:prstGeom>
          <a:noFill/>
        </p:spPr>
        <p:txBody>
          <a:bodyPr wrap="square" rtlCol="0">
            <a:spAutoFit/>
          </a:bodyPr>
          <a:lstStyle/>
          <a:p>
            <a:r>
              <a:rPr lang="zh-CN" altLang="en-US" sz="1600" dirty="0"/>
              <a:t>其实左侧显示的内容可以直接对应到相应的</a:t>
            </a:r>
            <a:r>
              <a:rPr lang="en-US" altLang="zh-CN" sz="1600" i="1" dirty="0"/>
              <a:t>/</a:t>
            </a:r>
            <a:r>
              <a:rPr lang="en-US" altLang="zh-CN" sz="1600" i="1" dirty="0" err="1"/>
              <a:t>usr</a:t>
            </a:r>
            <a:r>
              <a:rPr lang="en-US" altLang="zh-CN" sz="1600" i="1" dirty="0"/>
              <a:t>/include/</a:t>
            </a:r>
            <a:r>
              <a:rPr lang="en-US" altLang="zh-CN" sz="1600" i="1" dirty="0" err="1"/>
              <a:t>elf.h</a:t>
            </a:r>
            <a:r>
              <a:rPr lang="zh-CN" altLang="en-US" sz="1600" dirty="0"/>
              <a:t>头文件中的结构体</a:t>
            </a:r>
            <a:r>
              <a:rPr lang="en-US" altLang="zh-CN" sz="1600" dirty="0"/>
              <a:t>Elf64_ </a:t>
            </a:r>
            <a:r>
              <a:rPr lang="en-US" altLang="zh-CN" sz="1600" dirty="0" err="1"/>
              <a:t>Shdr</a:t>
            </a:r>
            <a:endParaRPr lang="en-US" altLang="zh-CN" sz="1600" dirty="0"/>
          </a:p>
          <a:p>
            <a:r>
              <a:rPr lang="zh-CN" altLang="en-US" sz="1600" dirty="0"/>
              <a:t>段表其实就是一个 </a:t>
            </a:r>
            <a:r>
              <a:rPr lang="en-US" altLang="zh-CN" sz="1600" dirty="0"/>
              <a:t>Elf64_Shdr</a:t>
            </a:r>
            <a:r>
              <a:rPr lang="zh-CN" altLang="en-US" sz="1600" dirty="0"/>
              <a:t>结构的数组</a:t>
            </a:r>
          </a:p>
        </p:txBody>
      </p:sp>
      <p:pic>
        <p:nvPicPr>
          <p:cNvPr id="1027" name="Picture 3"/>
          <p:cNvPicPr>
            <a:picLocks noChangeAspect="1" noChangeArrowheads="1"/>
          </p:cNvPicPr>
          <p:nvPr/>
        </p:nvPicPr>
        <p:blipFill>
          <a:blip r:embed="rId3"/>
          <a:srcRect/>
          <a:stretch>
            <a:fillRect/>
          </a:stretch>
        </p:blipFill>
        <p:spPr bwMode="auto">
          <a:xfrm>
            <a:off x="4572001" y="3733800"/>
            <a:ext cx="4191000" cy="2638425"/>
          </a:xfrm>
          <a:prstGeom prst="rect">
            <a:avLst/>
          </a:prstGeom>
          <a:noFill/>
          <a:ln w="9525">
            <a:noFill/>
            <a:miter lim="800000"/>
            <a:headEnd/>
            <a:tailEnd/>
          </a:ln>
          <a:effectLst/>
        </p:spPr>
      </p:pic>
      <p:pic>
        <p:nvPicPr>
          <p:cNvPr id="5" name="Picture 4"/>
          <p:cNvPicPr>
            <a:picLocks noChangeAspect="1" noChangeArrowheads="1"/>
          </p:cNvPicPr>
          <p:nvPr/>
        </p:nvPicPr>
        <p:blipFill>
          <a:blip r:embed="rId4"/>
          <a:srcRect/>
          <a:stretch>
            <a:fillRect/>
          </a:stretch>
        </p:blipFill>
        <p:spPr bwMode="auto">
          <a:xfrm>
            <a:off x="381000" y="2667001"/>
            <a:ext cx="3810000" cy="3733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目标文件究竟是怎么样的</a:t>
            </a:r>
            <a:br>
              <a:rPr lang="en-US" altLang="zh-CN" sz="4000" b="1" dirty="0">
                <a:solidFill>
                  <a:schemeClr val="tx2"/>
                </a:solidFill>
                <a:latin typeface="+mj-ea"/>
                <a:cs typeface="ヒラギノ角ゴ Pro W3"/>
              </a:rPr>
            </a:br>
            <a:r>
              <a:rPr lang="en-US" altLang="zh-CN" sz="4000" b="1" dirty="0">
                <a:solidFill>
                  <a:schemeClr val="tx2"/>
                </a:solidFill>
                <a:latin typeface="+mj-ea"/>
                <a:cs typeface="ヒラギノ角ゴ Pro W3"/>
              </a:rPr>
              <a:t>-</a:t>
            </a:r>
            <a:r>
              <a:rPr lang="zh-CN" altLang="en-US" sz="4000" b="1" dirty="0">
                <a:solidFill>
                  <a:schemeClr val="tx2"/>
                </a:solidFill>
                <a:latin typeface="+mj-ea"/>
                <a:cs typeface="ヒラギノ角ゴ Pro W3"/>
              </a:rPr>
              <a:t>字符串表</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a:bodyPr>
          <a:lstStyle/>
          <a:p>
            <a:pPr>
              <a:buNone/>
            </a:pPr>
            <a:r>
              <a:rPr lang="zh-CN" altLang="en-US" sz="1800" b="1" dirty="0">
                <a:solidFill>
                  <a:srgbClr val="7030A0"/>
                </a:solidFill>
                <a:ea typeface="ヒラギノ角ゴ Pro W3"/>
                <a:cs typeface="ヒラギノ角ゴ Pro W3"/>
              </a:rPr>
              <a:t>可以用命令</a:t>
            </a:r>
            <a:r>
              <a:rPr lang="en-US" altLang="zh-CN" sz="1800" b="1" dirty="0" err="1">
                <a:solidFill>
                  <a:srgbClr val="7030A0"/>
                </a:solidFill>
                <a:ea typeface="ヒラギノ角ゴ Pro W3"/>
                <a:cs typeface="ヒラギノ角ゴ Pro W3"/>
              </a:rPr>
              <a:t>readelf</a:t>
            </a:r>
            <a:r>
              <a:rPr lang="en-US" altLang="zh-CN" sz="1800" b="1" dirty="0">
                <a:solidFill>
                  <a:srgbClr val="7030A0"/>
                </a:solidFill>
                <a:ea typeface="ヒラギノ角ゴ Pro W3"/>
                <a:cs typeface="ヒラギノ角ゴ Pro W3"/>
              </a:rPr>
              <a:t> -p </a:t>
            </a:r>
            <a:r>
              <a:rPr lang="en-US" altLang="zh-CN" sz="1800" b="1" i="1" dirty="0" err="1">
                <a:solidFill>
                  <a:srgbClr val="7030A0"/>
                </a:solidFill>
                <a:ea typeface="ヒラギノ角ゴ Pro W3"/>
                <a:cs typeface="ヒラギノ角ゴ Pro W3"/>
              </a:rPr>
              <a:t>section_name</a:t>
            </a:r>
            <a:r>
              <a:rPr lang="en-US" altLang="zh-CN" sz="1800" b="1" dirty="0">
                <a:solidFill>
                  <a:srgbClr val="7030A0"/>
                </a:solidFill>
                <a:ea typeface="ヒラギノ角ゴ Pro W3"/>
                <a:cs typeface="ヒラギノ角ゴ Pro W3"/>
              </a:rPr>
              <a:t> </a:t>
            </a:r>
            <a:r>
              <a:rPr lang="en-US" altLang="zh-CN" sz="1800" b="1" dirty="0" err="1">
                <a:solidFill>
                  <a:srgbClr val="7030A0"/>
                </a:solidFill>
                <a:ea typeface="ヒラギノ角ゴ Pro W3"/>
                <a:cs typeface="ヒラギノ角ゴ Pro W3"/>
              </a:rPr>
              <a:t>xxxx</a:t>
            </a:r>
            <a:r>
              <a:rPr lang="zh-CN" altLang="en-US" sz="1800" b="1" dirty="0">
                <a:solidFill>
                  <a:srgbClr val="7030A0"/>
                </a:solidFill>
                <a:ea typeface="ヒラギノ角ゴ Pro W3"/>
                <a:cs typeface="ヒラギノ角ゴ Pro W3"/>
              </a:rPr>
              <a:t>查看字符串表</a:t>
            </a:r>
            <a:endParaRPr lang="en-US" altLang="zh-CN" sz="1800" b="1" dirty="0">
              <a:solidFill>
                <a:srgbClr val="7030A0"/>
              </a:solidFill>
              <a:ea typeface="ヒラギノ角ゴ Pro W3"/>
              <a:cs typeface="ヒラギノ角ゴ Pro W3"/>
            </a:endParaRPr>
          </a:p>
          <a:p>
            <a:pPr>
              <a:buNone/>
            </a:pPr>
            <a:r>
              <a:rPr lang="zh-CN" altLang="en-US" sz="1400" b="1" dirty="0">
                <a:solidFill>
                  <a:srgbClr val="00B050"/>
                </a:solidFill>
                <a:ea typeface="ヒラギノ角ゴ Pro W3"/>
                <a:cs typeface="ヒラギノ角ゴ Pro W3"/>
              </a:rPr>
              <a:t>注意：</a:t>
            </a:r>
            <a:r>
              <a:rPr lang="en-US" altLang="zh-CN" sz="1400" b="1" dirty="0">
                <a:solidFill>
                  <a:srgbClr val="00B050"/>
                </a:solidFill>
                <a:ea typeface="ヒラギノ角ゴ Pro W3"/>
                <a:cs typeface="ヒラギノ角ゴ Pro W3"/>
              </a:rPr>
              <a:t>ELF</a:t>
            </a:r>
            <a:r>
              <a:rPr lang="zh-CN" altLang="en-US" sz="1400" b="1" dirty="0">
                <a:solidFill>
                  <a:srgbClr val="00B050"/>
                </a:solidFill>
                <a:ea typeface="ヒラギノ角ゴ Pro W3"/>
                <a:cs typeface="ヒラギノ角ゴ Pro W3"/>
              </a:rPr>
              <a:t>文件里面都用字符串表的偏移来索引字符串</a:t>
            </a:r>
            <a:endParaRPr lang="en-US" altLang="zh-CN" sz="1400" b="1" dirty="0">
              <a:solidFill>
                <a:srgbClr val="00B050"/>
              </a:solidFill>
              <a:ea typeface="ヒラギノ角ゴ Pro W3"/>
              <a:cs typeface="ヒラギノ角ゴ Pro W3"/>
            </a:endParaRPr>
          </a:p>
          <a:p>
            <a:pPr>
              <a:buNone/>
            </a:pPr>
            <a:endParaRPr lang="en-US" altLang="zh-CN" sz="1800" b="1" dirty="0">
              <a:solidFill>
                <a:srgbClr val="7030A0"/>
              </a:solidFill>
              <a:ea typeface="ヒラギノ角ゴ Pro W3"/>
              <a:cs typeface="ヒラギノ角ゴ Pro W3"/>
            </a:endParaRPr>
          </a:p>
          <a:p>
            <a:pPr>
              <a:buNone/>
            </a:pPr>
            <a:endParaRPr lang="en-US" altLang="zh-CN" sz="1800" b="1" dirty="0">
              <a:solidFill>
                <a:srgbClr val="7030A0"/>
              </a:solidFill>
              <a:ea typeface="ヒラギノ角ゴ Pro W3"/>
              <a:cs typeface="ヒラギノ角ゴ Pro W3"/>
            </a:endParaRPr>
          </a:p>
          <a:p>
            <a:pPr>
              <a:buNone/>
            </a:pPr>
            <a:endParaRPr lang="en-US" altLang="zh-CN" sz="1800" b="1" dirty="0">
              <a:solidFill>
                <a:srgbClr val="7030A0"/>
              </a:solidFill>
              <a:ea typeface="ヒラギノ角ゴ Pro W3"/>
              <a:cs typeface="ヒラギノ角ゴ Pro W3"/>
            </a:endParaRPr>
          </a:p>
          <a:p>
            <a:pPr>
              <a:buNone/>
            </a:pPr>
            <a:endParaRPr lang="en-US" altLang="zh-CN" sz="1800" b="1" dirty="0">
              <a:solidFill>
                <a:srgbClr val="7030A0"/>
              </a:solidFill>
              <a:ea typeface="ヒラギノ角ゴ Pro W3"/>
              <a:cs typeface="ヒラギノ角ゴ Pro W3"/>
            </a:endParaRPr>
          </a:p>
          <a:p>
            <a:pPr>
              <a:buNone/>
            </a:pPr>
            <a:endParaRPr lang="en-US" altLang="zh-CN" sz="1800" b="1" dirty="0">
              <a:solidFill>
                <a:srgbClr val="7030A0"/>
              </a:solidFill>
              <a:ea typeface="ヒラギノ角ゴ Pro W3"/>
              <a:cs typeface="ヒラギノ角ゴ Pro W3"/>
            </a:endParaRPr>
          </a:p>
          <a:p>
            <a:pPr>
              <a:buNone/>
            </a:pPr>
            <a:endParaRPr lang="en-US" altLang="zh-CN" sz="1800" b="1" dirty="0">
              <a:solidFill>
                <a:srgbClr val="7030A0"/>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5122" name="Picture 2"/>
          <p:cNvPicPr>
            <a:picLocks noChangeAspect="1" noChangeArrowheads="1"/>
          </p:cNvPicPr>
          <p:nvPr/>
        </p:nvPicPr>
        <p:blipFill>
          <a:blip r:embed="rId3"/>
          <a:srcRect/>
          <a:stretch>
            <a:fillRect/>
          </a:stretch>
        </p:blipFill>
        <p:spPr bwMode="auto">
          <a:xfrm>
            <a:off x="533400" y="2209800"/>
            <a:ext cx="2752725" cy="18192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3581400" y="2209800"/>
            <a:ext cx="2743200" cy="15144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目标文件究竟是怎么样的</a:t>
            </a:r>
            <a:br>
              <a:rPr lang="en-US" altLang="zh-CN" sz="4000" b="1" dirty="0">
                <a:solidFill>
                  <a:schemeClr val="tx2"/>
                </a:solidFill>
                <a:latin typeface="+mj-ea"/>
                <a:cs typeface="ヒラギノ角ゴ Pro W3"/>
              </a:rPr>
            </a:br>
            <a:r>
              <a:rPr lang="en-US" altLang="zh-CN" sz="4000" b="1" dirty="0">
                <a:solidFill>
                  <a:schemeClr val="tx2"/>
                </a:solidFill>
                <a:latin typeface="+mj-ea"/>
                <a:cs typeface="ヒラギノ角ゴ Pro W3"/>
              </a:rPr>
              <a:t>-</a:t>
            </a:r>
            <a:r>
              <a:rPr lang="zh-CN" altLang="en-US" sz="4000" b="1" dirty="0">
                <a:solidFill>
                  <a:schemeClr val="tx2"/>
                </a:solidFill>
                <a:latin typeface="+mj-ea"/>
                <a:cs typeface="ヒラギノ角ゴ Pro W3"/>
              </a:rPr>
              <a:t>符号表</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a:bodyPr>
          <a:lstStyle/>
          <a:p>
            <a:pPr>
              <a:buNone/>
            </a:pPr>
            <a:r>
              <a:rPr lang="zh-CN" altLang="en-US" sz="1800" b="1" dirty="0">
                <a:solidFill>
                  <a:srgbClr val="7030A0"/>
                </a:solidFill>
                <a:ea typeface="ヒラギノ角ゴ Pro W3"/>
                <a:cs typeface="ヒラギノ角ゴ Pro W3"/>
              </a:rPr>
              <a:t>可以用命令</a:t>
            </a:r>
            <a:r>
              <a:rPr lang="en-US" altLang="zh-CN" sz="1800" b="1" dirty="0" err="1">
                <a:solidFill>
                  <a:srgbClr val="7030A0"/>
                </a:solidFill>
                <a:ea typeface="ヒラギノ角ゴ Pro W3"/>
                <a:cs typeface="ヒラギノ角ゴ Pro W3"/>
              </a:rPr>
              <a:t>readelf</a:t>
            </a:r>
            <a:r>
              <a:rPr lang="en-US" altLang="zh-CN" sz="1800" b="1" dirty="0">
                <a:solidFill>
                  <a:srgbClr val="7030A0"/>
                </a:solidFill>
                <a:ea typeface="ヒラギノ角ゴ Pro W3"/>
                <a:cs typeface="ヒラギノ角ゴ Pro W3"/>
              </a:rPr>
              <a:t> - s </a:t>
            </a:r>
            <a:r>
              <a:rPr lang="en-US" altLang="zh-CN" sz="1800" b="1" dirty="0" err="1">
                <a:solidFill>
                  <a:srgbClr val="7030A0"/>
                </a:solidFill>
                <a:ea typeface="ヒラギノ角ゴ Pro W3"/>
                <a:cs typeface="ヒラギノ角ゴ Pro W3"/>
              </a:rPr>
              <a:t>xxxx</a:t>
            </a:r>
            <a:r>
              <a:rPr lang="zh-CN" altLang="en-US" sz="1800" b="1" dirty="0">
                <a:solidFill>
                  <a:srgbClr val="7030A0"/>
                </a:solidFill>
                <a:ea typeface="ヒラギノ角ゴ Pro W3"/>
                <a:cs typeface="ヒラギノ角ゴ Pro W3"/>
              </a:rPr>
              <a:t>查看符号表</a:t>
            </a:r>
            <a:endParaRPr lang="en-US" altLang="zh-CN" sz="1800" b="1" dirty="0">
              <a:solidFill>
                <a:srgbClr val="7030A0"/>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5124" name="Picture 4"/>
          <p:cNvPicPr>
            <a:picLocks noChangeAspect="1" noChangeArrowheads="1"/>
          </p:cNvPicPr>
          <p:nvPr/>
        </p:nvPicPr>
        <p:blipFill>
          <a:blip r:embed="rId3"/>
          <a:srcRect/>
          <a:stretch>
            <a:fillRect/>
          </a:stretch>
        </p:blipFill>
        <p:spPr bwMode="auto">
          <a:xfrm>
            <a:off x="3581400" y="2057400"/>
            <a:ext cx="4953000" cy="1981200"/>
          </a:xfrm>
          <a:prstGeom prst="rect">
            <a:avLst/>
          </a:prstGeom>
          <a:noFill/>
          <a:ln w="9525">
            <a:noFill/>
            <a:miter lim="800000"/>
            <a:headEnd/>
            <a:tailEnd/>
          </a:ln>
          <a:effectLst/>
        </p:spPr>
      </p:pic>
      <p:sp>
        <p:nvSpPr>
          <p:cNvPr id="10" name="矩形 9"/>
          <p:cNvSpPr/>
          <p:nvPr/>
        </p:nvSpPr>
        <p:spPr>
          <a:xfrm>
            <a:off x="7239000" y="2057400"/>
            <a:ext cx="304800" cy="1981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581400" y="4191000"/>
            <a:ext cx="4953000" cy="1200329"/>
          </a:xfrm>
          <a:prstGeom prst="rect">
            <a:avLst/>
          </a:prstGeom>
          <a:noFill/>
        </p:spPr>
        <p:txBody>
          <a:bodyPr wrap="square" rtlCol="0">
            <a:spAutoFit/>
          </a:bodyPr>
          <a:lstStyle/>
          <a:p>
            <a:r>
              <a:rPr lang="en-US" altLang="zh-CN" sz="1200" dirty="0" err="1"/>
              <a:t>Ndx</a:t>
            </a:r>
            <a:r>
              <a:rPr lang="zh-CN" altLang="en-US" sz="1200" dirty="0"/>
              <a:t>表示符号所在的段，如果符号定义在本目标文件中，那么指示该符号所在段在段表中的下标。</a:t>
            </a:r>
            <a:r>
              <a:rPr lang="en-US" altLang="zh-CN" sz="1200" dirty="0"/>
              <a:t>UND</a:t>
            </a:r>
            <a:r>
              <a:rPr lang="zh-CN" altLang="en-US" sz="1200" dirty="0"/>
              <a:t>表示该符号未定义。</a:t>
            </a:r>
            <a:endParaRPr lang="en-US" altLang="zh-CN" sz="1200" dirty="0"/>
          </a:p>
          <a:p>
            <a:endParaRPr lang="en-US" altLang="zh-CN" sz="1200" dirty="0"/>
          </a:p>
          <a:p>
            <a:r>
              <a:rPr lang="zh-CN" altLang="en-US" sz="1200" dirty="0"/>
              <a:t>其实上面显示的内容可以直接对应到相应的</a:t>
            </a:r>
            <a:r>
              <a:rPr lang="en-US" altLang="zh-CN" sz="1200" i="1" dirty="0"/>
              <a:t>/</a:t>
            </a:r>
            <a:r>
              <a:rPr lang="en-US" altLang="zh-CN" sz="1200" i="1" dirty="0" err="1"/>
              <a:t>usr</a:t>
            </a:r>
            <a:r>
              <a:rPr lang="en-US" altLang="zh-CN" sz="1200" i="1" dirty="0"/>
              <a:t>/include/</a:t>
            </a:r>
            <a:r>
              <a:rPr lang="en-US" altLang="zh-CN" sz="1200" i="1" dirty="0" err="1"/>
              <a:t>elf.h</a:t>
            </a:r>
            <a:r>
              <a:rPr lang="zh-CN" altLang="en-US" sz="1200" dirty="0"/>
              <a:t>头文件中的结构体</a:t>
            </a:r>
            <a:r>
              <a:rPr lang="en-US" altLang="zh-CN" sz="1200" dirty="0"/>
              <a:t>Elf64_ Sym</a:t>
            </a:r>
          </a:p>
          <a:p>
            <a:endParaRPr lang="zh-CN" altLang="en-US" sz="1200" dirty="0"/>
          </a:p>
        </p:txBody>
      </p:sp>
      <p:pic>
        <p:nvPicPr>
          <p:cNvPr id="6146" name="Picture 2"/>
          <p:cNvPicPr>
            <a:picLocks noChangeAspect="1" noChangeArrowheads="1"/>
          </p:cNvPicPr>
          <p:nvPr/>
        </p:nvPicPr>
        <p:blipFill>
          <a:blip r:embed="rId4"/>
          <a:srcRect/>
          <a:stretch>
            <a:fillRect/>
          </a:stretch>
        </p:blipFill>
        <p:spPr bwMode="auto">
          <a:xfrm>
            <a:off x="152400" y="1981200"/>
            <a:ext cx="2819400" cy="3810000"/>
          </a:xfrm>
          <a:prstGeom prst="rect">
            <a:avLst/>
          </a:prstGeom>
          <a:noFill/>
          <a:ln w="9525">
            <a:noFill/>
            <a:miter lim="800000"/>
            <a:headEnd/>
            <a:tailEnd/>
          </a:ln>
          <a:effectLst/>
        </p:spPr>
      </p:pic>
      <p:cxnSp>
        <p:nvCxnSpPr>
          <p:cNvPr id="13" name="直接箭头连接符 12"/>
          <p:cNvCxnSpPr/>
          <p:nvPr/>
        </p:nvCxnSpPr>
        <p:spPr>
          <a:xfrm rot="5400000" flipH="1" flipV="1">
            <a:off x="2209800" y="3200400"/>
            <a:ext cx="1371600" cy="1219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6147" name="Picture 3"/>
          <p:cNvPicPr>
            <a:picLocks noChangeAspect="1" noChangeArrowheads="1"/>
          </p:cNvPicPr>
          <p:nvPr/>
        </p:nvPicPr>
        <p:blipFill>
          <a:blip r:embed="rId5"/>
          <a:srcRect/>
          <a:stretch>
            <a:fillRect/>
          </a:stretch>
        </p:blipFill>
        <p:spPr bwMode="auto">
          <a:xfrm>
            <a:off x="3657600" y="5181600"/>
            <a:ext cx="5105400" cy="14954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4" y="240000"/>
            <a:ext cx="8243887" cy="3005667"/>
          </a:xfrm>
        </p:spPr>
        <p:txBody>
          <a:bodyPr>
            <a:normAutofit/>
          </a:bodyPr>
          <a:lstStyle/>
          <a:p>
            <a:pPr eaLnBrk="1" hangingPunct="1"/>
            <a:r>
              <a:rPr lang="zh-CN" altLang="en-US" sz="6000" dirty="0">
                <a:latin typeface="+mj-lt"/>
                <a:ea typeface="ヒラギノ角ゴ Pro W3"/>
                <a:cs typeface="ヒラギノ角ゴ Pro W3"/>
              </a:rPr>
              <a:t>第</a:t>
            </a:r>
            <a:r>
              <a:rPr lang="en-US" altLang="zh-CN" sz="6000" dirty="0">
                <a:latin typeface="+mj-lt"/>
                <a:ea typeface="ヒラギノ角ゴ Pro W3"/>
                <a:cs typeface="ヒラギノ角ゴ Pro W3"/>
              </a:rPr>
              <a:t>0</a:t>
            </a:r>
            <a:r>
              <a:rPr lang="zh-CN" altLang="en-US" sz="6000" dirty="0">
                <a:latin typeface="+mj-lt"/>
                <a:ea typeface="ヒラギノ角ゴ Pro W3"/>
                <a:cs typeface="ヒラギノ角ゴ Pro W3"/>
              </a:rPr>
              <a:t>部分</a:t>
            </a:r>
            <a:endParaRPr lang="en-US" altLang="zh-CN" sz="6000" dirty="0">
              <a:latin typeface="+mj-lt"/>
              <a:ea typeface="ヒラギノ角ゴ Pro W3"/>
              <a:cs typeface="ヒラギノ角ゴ Pro W3"/>
            </a:endParaRPr>
          </a:p>
          <a:p>
            <a:pPr eaLnBrk="1" hangingPunct="1"/>
            <a:r>
              <a:rPr lang="en-US" altLang="zh-CN" sz="3600" dirty="0">
                <a:latin typeface="+mj-lt"/>
                <a:ea typeface="ヒラギノ角ゴ Pro W3"/>
                <a:cs typeface="ヒラギノ角ゴ Pro W3"/>
              </a:rPr>
              <a:t>-</a:t>
            </a:r>
            <a:r>
              <a:rPr lang="zh-CN" altLang="en-US" sz="3600" dirty="0">
                <a:latin typeface="+mj-lt"/>
                <a:ea typeface="ヒラギノ角ゴ Pro W3"/>
                <a:cs typeface="ヒラギノ角ゴ Pro W3"/>
              </a:rPr>
              <a:t>从</a:t>
            </a:r>
            <a:r>
              <a:rPr lang="en-US" altLang="zh-CN" sz="3600" dirty="0">
                <a:latin typeface="+mj-lt"/>
                <a:ea typeface="ヒラギノ角ゴ Pro W3"/>
                <a:cs typeface="ヒラギノ角ゴ Pro W3"/>
              </a:rPr>
              <a:t>Hello World</a:t>
            </a:r>
            <a:r>
              <a:rPr lang="zh-CN" altLang="en-US" sz="3600" dirty="0">
                <a:latin typeface="+mj-lt"/>
                <a:ea typeface="ヒラギノ角ゴ Pro W3"/>
                <a:cs typeface="ヒラギノ角ゴ Pro W3"/>
              </a:rPr>
              <a:t>谈起</a:t>
            </a:r>
            <a:endParaRPr lang="en-US" altLang="zh-CN" sz="3600" dirty="0">
              <a:latin typeface="+mj-lt"/>
              <a:ea typeface="ヒラギノ角ゴ Pro W3"/>
              <a:cs typeface="ヒラギノ角ゴ Pro W3"/>
            </a:endParaRPr>
          </a:p>
        </p:txBody>
      </p:sp>
      <p:sp>
        <p:nvSpPr>
          <p:cNvPr id="8" name="Text Placeholder 7"/>
          <p:cNvSpPr>
            <a:spLocks noGrp="1"/>
          </p:cNvSpPr>
          <p:nvPr>
            <p:ph type="body" sz="quarter" idx="11"/>
          </p:nvPr>
        </p:nvSpPr>
        <p:spPr>
          <a:xfrm>
            <a:off x="417514" y="3405718"/>
            <a:ext cx="8243887" cy="2262716"/>
          </a:xfrm>
        </p:spPr>
        <p:txBody>
          <a:bodyPr>
            <a:normAutofit/>
          </a:bodyPr>
          <a:lstStyle/>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目标文件究竟是怎么样的</a:t>
            </a:r>
            <a:br>
              <a:rPr lang="en-US" altLang="zh-CN" sz="4000" b="1" dirty="0">
                <a:solidFill>
                  <a:schemeClr val="tx2"/>
                </a:solidFill>
                <a:latin typeface="+mj-ea"/>
                <a:cs typeface="ヒラギノ角ゴ Pro W3"/>
              </a:rPr>
            </a:br>
            <a:r>
              <a:rPr lang="en-US" altLang="zh-CN" sz="4000" b="1" dirty="0">
                <a:solidFill>
                  <a:schemeClr val="tx2"/>
                </a:solidFill>
                <a:latin typeface="+mj-ea"/>
                <a:cs typeface="ヒラギノ角ゴ Pro W3"/>
              </a:rPr>
              <a:t>-</a:t>
            </a:r>
            <a:r>
              <a:rPr lang="zh-CN" altLang="en-US" sz="4000" b="1" dirty="0">
                <a:solidFill>
                  <a:schemeClr val="tx2"/>
                </a:solidFill>
                <a:latin typeface="+mj-ea"/>
                <a:cs typeface="ヒラギノ角ゴ Pro W3"/>
              </a:rPr>
              <a:t>推导出</a:t>
            </a:r>
            <a:r>
              <a:rPr lang="en-US" altLang="zh-CN" sz="4000" b="1" dirty="0">
                <a:solidFill>
                  <a:schemeClr val="tx2"/>
                </a:solidFill>
                <a:latin typeface="+mj-ea"/>
                <a:cs typeface="ヒラギノ角ゴ Pro W3"/>
              </a:rPr>
              <a:t>ELF</a:t>
            </a:r>
            <a:r>
              <a:rPr lang="zh-CN" altLang="en-US" sz="4000" b="1" dirty="0">
                <a:solidFill>
                  <a:schemeClr val="tx2"/>
                </a:solidFill>
                <a:latin typeface="+mj-ea"/>
                <a:cs typeface="ヒラギノ角ゴ Pro W3"/>
              </a:rPr>
              <a:t>文件总体结构图</a:t>
            </a:r>
            <a:endParaRPr lang="en-US" altLang="en-US" sz="4000" dirty="0">
              <a:solidFill>
                <a:schemeClr val="tx2"/>
              </a:solidFill>
              <a:latin typeface="+mj-ea"/>
              <a:cs typeface="ヒラギノ角ゴ Pro W3"/>
            </a:endParaRPr>
          </a:p>
        </p:txBody>
      </p:sp>
      <p:pic>
        <p:nvPicPr>
          <p:cNvPr id="3076" name="Picture 4"/>
          <p:cNvPicPr>
            <a:picLocks noChangeAspect="1" noChangeArrowheads="1"/>
          </p:cNvPicPr>
          <p:nvPr/>
        </p:nvPicPr>
        <p:blipFill>
          <a:blip r:embed="rId3"/>
          <a:srcRect/>
          <a:stretch>
            <a:fillRect/>
          </a:stretch>
        </p:blipFill>
        <p:spPr bwMode="auto">
          <a:xfrm>
            <a:off x="3886200" y="1447800"/>
            <a:ext cx="4953000" cy="4895850"/>
          </a:xfrm>
          <a:prstGeom prst="rect">
            <a:avLst/>
          </a:prstGeom>
          <a:noFill/>
          <a:ln w="9525">
            <a:noFill/>
            <a:miter lim="800000"/>
            <a:headEnd/>
            <a:tailEnd/>
          </a:ln>
          <a:effectLst/>
        </p:spPr>
      </p:pic>
      <p:sp>
        <p:nvSpPr>
          <p:cNvPr id="4" name="TextBox 3"/>
          <p:cNvSpPr txBox="1"/>
          <p:nvPr/>
        </p:nvSpPr>
        <p:spPr>
          <a:xfrm>
            <a:off x="4876800" y="6324600"/>
            <a:ext cx="3962400" cy="461665"/>
          </a:xfrm>
          <a:prstGeom prst="rect">
            <a:avLst/>
          </a:prstGeom>
          <a:noFill/>
        </p:spPr>
        <p:txBody>
          <a:bodyPr wrap="square" rtlCol="0">
            <a:spAutoFit/>
          </a:bodyPr>
          <a:lstStyle/>
          <a:p>
            <a:r>
              <a:rPr lang="zh-CN" altLang="en-US" sz="1200" dirty="0"/>
              <a:t>实际上可以</a:t>
            </a:r>
            <a:r>
              <a:rPr lang="en-US" altLang="zh-CN" sz="1200" dirty="0"/>
              <a:t>ELF Header</a:t>
            </a:r>
            <a:r>
              <a:rPr lang="zh-CN" altLang="en-US" sz="1200" dirty="0"/>
              <a:t>为线索推导出上边的图，唯一需要注意的是有些段会有字节对齐的要求</a:t>
            </a:r>
          </a:p>
        </p:txBody>
      </p:sp>
      <p:pic>
        <p:nvPicPr>
          <p:cNvPr id="48129" name="Picture 1"/>
          <p:cNvPicPr>
            <a:picLocks noChangeAspect="1" noChangeArrowheads="1"/>
          </p:cNvPicPr>
          <p:nvPr/>
        </p:nvPicPr>
        <p:blipFill>
          <a:blip r:embed="rId4"/>
          <a:srcRect/>
          <a:stretch>
            <a:fillRect/>
          </a:stretch>
        </p:blipFill>
        <p:spPr bwMode="auto">
          <a:xfrm>
            <a:off x="533401" y="1447800"/>
            <a:ext cx="3276600" cy="2133600"/>
          </a:xfrm>
          <a:prstGeom prst="rect">
            <a:avLst/>
          </a:prstGeom>
          <a:noFill/>
          <a:ln w="9525">
            <a:noFill/>
            <a:miter lim="800000"/>
            <a:headEnd/>
            <a:tailEnd/>
          </a:ln>
          <a:effectLst/>
        </p:spPr>
      </p:pic>
      <p:pic>
        <p:nvPicPr>
          <p:cNvPr id="48130" name="Picture 2"/>
          <p:cNvPicPr>
            <a:picLocks noChangeAspect="1" noChangeArrowheads="1"/>
          </p:cNvPicPr>
          <p:nvPr/>
        </p:nvPicPr>
        <p:blipFill>
          <a:blip r:embed="rId5"/>
          <a:srcRect/>
          <a:stretch>
            <a:fillRect/>
          </a:stretch>
        </p:blipFill>
        <p:spPr bwMode="auto">
          <a:xfrm>
            <a:off x="533400" y="3657600"/>
            <a:ext cx="3276600" cy="2995613"/>
          </a:xfrm>
          <a:prstGeom prst="rect">
            <a:avLst/>
          </a:prstGeom>
          <a:noFill/>
          <a:ln w="9525">
            <a:noFill/>
            <a:miter lim="800000"/>
            <a:headEnd/>
            <a:tailEnd/>
          </a:ln>
          <a:effectLst/>
        </p:spPr>
      </p:pic>
      <p:cxnSp>
        <p:nvCxnSpPr>
          <p:cNvPr id="8" name="直接连接符 7"/>
          <p:cNvCxnSpPr/>
          <p:nvPr/>
        </p:nvCxnSpPr>
        <p:spPr>
          <a:xfrm>
            <a:off x="3810000" y="1447800"/>
            <a:ext cx="1676400" cy="5334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810000" y="5791200"/>
            <a:ext cx="1676400" cy="8382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4" y="240000"/>
            <a:ext cx="8243887" cy="3005667"/>
          </a:xfrm>
        </p:spPr>
        <p:txBody>
          <a:bodyPr>
            <a:normAutofit/>
          </a:bodyPr>
          <a:lstStyle/>
          <a:p>
            <a:pPr eaLnBrk="1" hangingPunct="1"/>
            <a:r>
              <a:rPr lang="zh-CN" altLang="en-US" sz="6000" dirty="0">
                <a:latin typeface="+mj-lt"/>
                <a:ea typeface="ヒラギノ角ゴ Pro W3"/>
                <a:cs typeface="ヒラギノ角ゴ Pro W3"/>
              </a:rPr>
              <a:t>第</a:t>
            </a:r>
            <a:r>
              <a:rPr lang="en-US" altLang="zh-CN" sz="6000" dirty="0">
                <a:latin typeface="+mj-lt"/>
                <a:ea typeface="ヒラギノ角ゴ Pro W3"/>
                <a:cs typeface="ヒラギノ角ゴ Pro W3"/>
              </a:rPr>
              <a:t>3</a:t>
            </a:r>
            <a:r>
              <a:rPr lang="zh-CN" altLang="en-US" sz="6000" dirty="0">
                <a:latin typeface="+mj-lt"/>
                <a:ea typeface="ヒラギノ角ゴ Pro W3"/>
                <a:cs typeface="ヒラギノ角ゴ Pro W3"/>
              </a:rPr>
              <a:t>部分</a:t>
            </a:r>
            <a:endParaRPr lang="en-US" altLang="zh-CN" sz="6000" dirty="0">
              <a:latin typeface="+mj-lt"/>
              <a:ea typeface="ヒラギノ角ゴ Pro W3"/>
              <a:cs typeface="ヒラギノ角ゴ Pro W3"/>
            </a:endParaRPr>
          </a:p>
          <a:p>
            <a:pPr eaLnBrk="1" hangingPunct="1"/>
            <a:r>
              <a:rPr lang="en-US" altLang="zh-CN" sz="3600" dirty="0">
                <a:latin typeface="+mj-lt"/>
                <a:ea typeface="ヒラギノ角ゴ Pro W3"/>
                <a:cs typeface="ヒラギノ角ゴ Pro W3"/>
              </a:rPr>
              <a:t>-Linux</a:t>
            </a:r>
            <a:r>
              <a:rPr lang="zh-CN" altLang="en-US" sz="3600" dirty="0">
                <a:latin typeface="+mj-lt"/>
                <a:ea typeface="ヒラギノ角ゴ Pro W3"/>
                <a:cs typeface="ヒラギノ角ゴ Pro W3"/>
              </a:rPr>
              <a:t>静态链接</a:t>
            </a:r>
            <a:endParaRPr lang="en-US" altLang="zh-CN" sz="3600" dirty="0">
              <a:latin typeface="+mj-lt"/>
              <a:ea typeface="ヒラギノ角ゴ Pro W3"/>
              <a:cs typeface="ヒラギノ角ゴ Pro W3"/>
            </a:endParaRPr>
          </a:p>
        </p:txBody>
      </p:sp>
      <p:sp>
        <p:nvSpPr>
          <p:cNvPr id="8" name="Text Placeholder 7"/>
          <p:cNvSpPr>
            <a:spLocks noGrp="1"/>
          </p:cNvSpPr>
          <p:nvPr>
            <p:ph type="body" sz="quarter" idx="11"/>
          </p:nvPr>
        </p:nvSpPr>
        <p:spPr>
          <a:xfrm>
            <a:off x="417514" y="3405718"/>
            <a:ext cx="8243887" cy="2262716"/>
          </a:xfrm>
        </p:spPr>
        <p:txBody>
          <a:bodyPr>
            <a:normAutofit/>
          </a:bodyPr>
          <a:lstStyle/>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静态链接</a:t>
            </a:r>
            <a:br>
              <a:rPr lang="en-US" altLang="zh-CN" sz="4000" b="1" dirty="0">
                <a:solidFill>
                  <a:schemeClr val="tx2"/>
                </a:solidFill>
                <a:latin typeface="+mj-ea"/>
                <a:cs typeface="ヒラギノ角ゴ Pro W3"/>
              </a:rPr>
            </a:br>
            <a:r>
              <a:rPr lang="en-US" altLang="zh-CN" sz="4000" b="1" dirty="0">
                <a:solidFill>
                  <a:schemeClr val="tx2"/>
                </a:solidFill>
                <a:latin typeface="+mj-ea"/>
                <a:cs typeface="ヒラギノ角ゴ Pro W3"/>
              </a:rPr>
              <a:t>-</a:t>
            </a:r>
            <a:r>
              <a:rPr lang="zh-CN" altLang="en-US" sz="4000" b="1" dirty="0">
                <a:solidFill>
                  <a:schemeClr val="tx2"/>
                </a:solidFill>
                <a:latin typeface="+mj-ea"/>
                <a:cs typeface="ヒラギノ角ゴ Pro W3"/>
              </a:rPr>
              <a:t>空间和地址分配</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a:bodyPr>
          <a:lstStyle/>
          <a:p>
            <a:r>
              <a:rPr lang="zh-CN" altLang="en-US" sz="1800" dirty="0">
                <a:solidFill>
                  <a:schemeClr val="tx2"/>
                </a:solidFill>
                <a:ea typeface="ヒラギノ角ゴ Pro W3"/>
                <a:cs typeface="ヒラギノ角ゴ Pro W3"/>
              </a:rPr>
              <a:t>通过前面的学习相信大家对</a:t>
            </a:r>
            <a:r>
              <a:rPr lang="en-US" altLang="zh-CN" sz="1800" dirty="0">
                <a:solidFill>
                  <a:schemeClr val="tx2"/>
                </a:solidFill>
                <a:ea typeface="ヒラギノ角ゴ Pro W3"/>
                <a:cs typeface="ヒラギノ角ゴ Pro W3"/>
              </a:rPr>
              <a:t>ELF</a:t>
            </a:r>
            <a:r>
              <a:rPr lang="zh-CN" altLang="en-US" sz="1800" dirty="0">
                <a:solidFill>
                  <a:schemeClr val="tx2"/>
                </a:solidFill>
                <a:ea typeface="ヒラギノ角ゴ Pro W3"/>
                <a:cs typeface="ヒラギノ角ゴ Pro W3"/>
              </a:rPr>
              <a:t>目标文件有了一定的了解，那么接下来的问题是如果我们有两个目标文件，他们是怎么形成可执行文件的呢？这就需要我们的链接器</a:t>
            </a:r>
            <a:r>
              <a:rPr lang="en-US" altLang="zh-CN" sz="1800" dirty="0">
                <a:solidFill>
                  <a:schemeClr val="tx2"/>
                </a:solidFill>
                <a:ea typeface="ヒラギノ角ゴ Pro W3"/>
                <a:cs typeface="ヒラギノ角ゴ Pro W3"/>
              </a:rPr>
              <a:t>ld</a:t>
            </a:r>
            <a:r>
              <a:rPr lang="zh-CN" altLang="en-US" sz="1800" dirty="0">
                <a:solidFill>
                  <a:schemeClr val="tx2"/>
                </a:solidFill>
                <a:ea typeface="ヒラギノ角ゴ Pro W3"/>
                <a:cs typeface="ヒラギノ角ゴ Pro W3"/>
              </a:rPr>
              <a:t>的帮助了</a:t>
            </a:r>
            <a:r>
              <a:rPr lang="en-US" altLang="zh-CN" sz="1800" dirty="0">
                <a:solidFill>
                  <a:schemeClr val="tx2"/>
                </a:solidFill>
                <a:ea typeface="ヒラギノ角ゴ Pro W3"/>
                <a:cs typeface="ヒラギノ角ゴ Pro W3"/>
              </a:rPr>
              <a:t>,</a:t>
            </a:r>
            <a:r>
              <a:rPr lang="zh-CN" altLang="en-US" sz="1800" dirty="0">
                <a:solidFill>
                  <a:schemeClr val="tx2"/>
                </a:solidFill>
                <a:ea typeface="ヒラギノ角ゴ Pro W3"/>
                <a:cs typeface="ヒラギノ角ゴ Pro W3"/>
              </a:rPr>
              <a:t>先来看看静态链接的过程。</a:t>
            </a:r>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cxnSp>
        <p:nvCxnSpPr>
          <p:cNvPr id="12" name="直接箭头连接符 11"/>
          <p:cNvCxnSpPr/>
          <p:nvPr/>
        </p:nvCxnSpPr>
        <p:spPr>
          <a:xfrm>
            <a:off x="3962401" y="3739123"/>
            <a:ext cx="914399" cy="136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3962400" y="5634038"/>
            <a:ext cx="914400" cy="80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91000" y="4191000"/>
            <a:ext cx="4038600" cy="369332"/>
          </a:xfrm>
          <a:prstGeom prst="rect">
            <a:avLst/>
          </a:prstGeom>
          <a:noFill/>
        </p:spPr>
        <p:txBody>
          <a:bodyPr wrap="square" rtlCol="0">
            <a:spAutoFit/>
          </a:bodyPr>
          <a:lstStyle/>
          <a:p>
            <a:r>
              <a:rPr lang="en-US" altLang="zh-CN" dirty="0"/>
              <a:t>ld </a:t>
            </a:r>
            <a:r>
              <a:rPr lang="en-US" altLang="zh-CN" dirty="0" err="1"/>
              <a:t>main.o</a:t>
            </a:r>
            <a:r>
              <a:rPr lang="en-US" altLang="zh-CN" dirty="0"/>
              <a:t> </a:t>
            </a:r>
            <a:r>
              <a:rPr lang="en-US" altLang="zh-CN" dirty="0" err="1"/>
              <a:t>swap.o</a:t>
            </a:r>
            <a:r>
              <a:rPr lang="en-US" altLang="zh-CN" dirty="0"/>
              <a:t> -e main -o </a:t>
            </a:r>
            <a:r>
              <a:rPr lang="en-US" altLang="zh-CN" dirty="0" err="1"/>
              <a:t>stlink</a:t>
            </a:r>
            <a:endParaRPr lang="zh-CN" altLang="en-US" dirty="0"/>
          </a:p>
        </p:txBody>
      </p:sp>
      <p:pic>
        <p:nvPicPr>
          <p:cNvPr id="3074" name="Picture 2"/>
          <p:cNvPicPr>
            <a:picLocks noChangeAspect="1" noChangeArrowheads="1"/>
          </p:cNvPicPr>
          <p:nvPr/>
        </p:nvPicPr>
        <p:blipFill>
          <a:blip r:embed="rId3"/>
          <a:srcRect/>
          <a:stretch>
            <a:fillRect/>
          </a:stretch>
        </p:blipFill>
        <p:spPr bwMode="auto">
          <a:xfrm>
            <a:off x="5791200" y="2514600"/>
            <a:ext cx="2828925" cy="1752600"/>
          </a:xfrm>
          <a:prstGeom prst="rect">
            <a:avLst/>
          </a:prstGeom>
          <a:noFill/>
          <a:ln w="9525">
            <a:noFill/>
            <a:miter lim="800000"/>
            <a:headEnd/>
            <a:tailEnd/>
          </a:ln>
          <a:effectLst/>
        </p:spPr>
      </p:pic>
      <p:pic>
        <p:nvPicPr>
          <p:cNvPr id="44034" name="Picture 2"/>
          <p:cNvPicPr>
            <a:picLocks noChangeAspect="1" noChangeArrowheads="1"/>
          </p:cNvPicPr>
          <p:nvPr/>
        </p:nvPicPr>
        <p:blipFill>
          <a:blip r:embed="rId4"/>
          <a:srcRect/>
          <a:stretch>
            <a:fillRect/>
          </a:stretch>
        </p:blipFill>
        <p:spPr bwMode="auto">
          <a:xfrm>
            <a:off x="533401" y="4648201"/>
            <a:ext cx="3429000" cy="1981200"/>
          </a:xfrm>
          <a:prstGeom prst="rect">
            <a:avLst/>
          </a:prstGeom>
          <a:noFill/>
          <a:ln w="9525">
            <a:noFill/>
            <a:miter lim="800000"/>
            <a:headEnd/>
            <a:tailEnd/>
          </a:ln>
          <a:effectLst/>
        </p:spPr>
      </p:pic>
      <p:pic>
        <p:nvPicPr>
          <p:cNvPr id="44035" name="Picture 3"/>
          <p:cNvPicPr>
            <a:picLocks noChangeAspect="1" noChangeArrowheads="1"/>
          </p:cNvPicPr>
          <p:nvPr/>
        </p:nvPicPr>
        <p:blipFill>
          <a:blip r:embed="rId5"/>
          <a:srcRect/>
          <a:stretch>
            <a:fillRect/>
          </a:stretch>
        </p:blipFill>
        <p:spPr bwMode="auto">
          <a:xfrm>
            <a:off x="533400" y="2514600"/>
            <a:ext cx="3429000" cy="2057399"/>
          </a:xfrm>
          <a:prstGeom prst="rect">
            <a:avLst/>
          </a:prstGeom>
          <a:noFill/>
          <a:ln w="9525">
            <a:noFill/>
            <a:miter lim="800000"/>
            <a:headEnd/>
            <a:tailEnd/>
          </a:ln>
          <a:effectLst/>
        </p:spPr>
      </p:pic>
      <p:pic>
        <p:nvPicPr>
          <p:cNvPr id="44036" name="Picture 4"/>
          <p:cNvPicPr>
            <a:picLocks noChangeAspect="1" noChangeArrowheads="1"/>
          </p:cNvPicPr>
          <p:nvPr/>
        </p:nvPicPr>
        <p:blipFill>
          <a:blip r:embed="rId6"/>
          <a:srcRect/>
          <a:stretch>
            <a:fillRect/>
          </a:stretch>
        </p:blipFill>
        <p:spPr bwMode="auto">
          <a:xfrm>
            <a:off x="4876800" y="4572000"/>
            <a:ext cx="4114800" cy="1914525"/>
          </a:xfrm>
          <a:prstGeom prst="rect">
            <a:avLst/>
          </a:prstGeom>
          <a:noFill/>
          <a:ln w="9525">
            <a:noFill/>
            <a:miter lim="800000"/>
            <a:headEnd/>
            <a:tailEnd/>
          </a:ln>
          <a:effectLst/>
        </p:spPr>
      </p:pic>
      <p:sp>
        <p:nvSpPr>
          <p:cNvPr id="16" name="椭圆 15"/>
          <p:cNvSpPr/>
          <p:nvPr/>
        </p:nvSpPr>
        <p:spPr>
          <a:xfrm>
            <a:off x="1219200" y="2971800"/>
            <a:ext cx="457200" cy="228600"/>
          </a:xfrm>
          <a:prstGeom prst="ellips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19200" y="5105400"/>
            <a:ext cx="457200" cy="228600"/>
          </a:xfrm>
          <a:prstGeom prst="ellips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791200" y="5181600"/>
            <a:ext cx="457200" cy="228600"/>
          </a:xfrm>
          <a:prstGeom prst="ellips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静态链接</a:t>
            </a:r>
            <a:br>
              <a:rPr lang="en-US" altLang="zh-CN" sz="4000" b="1" dirty="0">
                <a:solidFill>
                  <a:schemeClr val="tx2"/>
                </a:solidFill>
                <a:latin typeface="+mj-ea"/>
                <a:cs typeface="ヒラギノ角ゴ Pro W3"/>
              </a:rPr>
            </a:br>
            <a:r>
              <a:rPr lang="en-US" altLang="zh-CN" sz="4000" b="1" dirty="0">
                <a:solidFill>
                  <a:schemeClr val="tx2"/>
                </a:solidFill>
                <a:latin typeface="+mj-ea"/>
                <a:cs typeface="ヒラギノ角ゴ Pro W3"/>
              </a:rPr>
              <a:t>-</a:t>
            </a:r>
            <a:r>
              <a:rPr lang="zh-CN" altLang="en-US" sz="4000" b="1" dirty="0">
                <a:solidFill>
                  <a:schemeClr val="tx2"/>
                </a:solidFill>
                <a:latin typeface="+mj-ea"/>
                <a:cs typeface="ヒラギノ角ゴ Pro W3"/>
              </a:rPr>
              <a:t>链接时重定位</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a:bodyPr>
          <a:lstStyle/>
          <a:p>
            <a:r>
              <a:rPr lang="zh-CN" altLang="en-US" sz="1800" dirty="0">
                <a:solidFill>
                  <a:schemeClr val="tx2"/>
                </a:solidFill>
                <a:ea typeface="ヒラギノ角ゴ Pro W3"/>
                <a:cs typeface="ヒラギノ角ゴ Pro W3"/>
              </a:rPr>
              <a:t>重定位前                                                     重定位后</a:t>
            </a: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sp>
        <p:nvSpPr>
          <p:cNvPr id="14" name="矩形 13"/>
          <p:cNvSpPr/>
          <p:nvPr/>
        </p:nvSpPr>
        <p:spPr>
          <a:xfrm>
            <a:off x="2743200" y="4419600"/>
            <a:ext cx="838200" cy="15240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609600" y="4800600"/>
            <a:ext cx="3657600" cy="830997"/>
          </a:xfrm>
          <a:prstGeom prst="rect">
            <a:avLst/>
          </a:prstGeom>
          <a:noFill/>
        </p:spPr>
        <p:txBody>
          <a:bodyPr wrap="square" rtlCol="0">
            <a:spAutoFit/>
          </a:bodyPr>
          <a:lstStyle/>
          <a:p>
            <a:r>
              <a:rPr lang="zh-CN" altLang="en-US" sz="1600" dirty="0"/>
              <a:t>链接器怎么知道那些符号要重定位呢？</a:t>
            </a:r>
            <a:r>
              <a:rPr lang="zh-CN" altLang="en-US" sz="1600" dirty="0">
                <a:solidFill>
                  <a:srgbClr val="7030A0"/>
                </a:solidFill>
              </a:rPr>
              <a:t>重定位表</a:t>
            </a:r>
            <a:r>
              <a:rPr lang="zh-CN" altLang="en-US" sz="1600" dirty="0"/>
              <a:t>。</a:t>
            </a:r>
            <a:endParaRPr lang="en-US" altLang="zh-CN" sz="1600" dirty="0"/>
          </a:p>
          <a:p>
            <a:r>
              <a:rPr lang="en-US" altLang="zh-CN" sz="1600" dirty="0" err="1"/>
              <a:t>objdump</a:t>
            </a:r>
            <a:r>
              <a:rPr lang="en-US" altLang="zh-CN" sz="1600" dirty="0"/>
              <a:t> –r </a:t>
            </a:r>
            <a:r>
              <a:rPr lang="en-US" altLang="zh-CN" sz="1600" dirty="0" err="1"/>
              <a:t>main.o</a:t>
            </a:r>
            <a:r>
              <a:rPr lang="en-US" altLang="zh-CN" sz="1600" dirty="0"/>
              <a:t> </a:t>
            </a:r>
            <a:endParaRPr lang="zh-CN" altLang="en-US" sz="1600" dirty="0"/>
          </a:p>
        </p:txBody>
      </p:sp>
      <p:pic>
        <p:nvPicPr>
          <p:cNvPr id="41985" name="Picture 1"/>
          <p:cNvPicPr>
            <a:picLocks noChangeAspect="1" noChangeArrowheads="1"/>
          </p:cNvPicPr>
          <p:nvPr/>
        </p:nvPicPr>
        <p:blipFill>
          <a:blip r:embed="rId3"/>
          <a:srcRect/>
          <a:stretch>
            <a:fillRect/>
          </a:stretch>
        </p:blipFill>
        <p:spPr bwMode="auto">
          <a:xfrm>
            <a:off x="457201" y="2057400"/>
            <a:ext cx="3581400" cy="2590800"/>
          </a:xfrm>
          <a:prstGeom prst="rect">
            <a:avLst/>
          </a:prstGeom>
          <a:noFill/>
          <a:ln w="9525">
            <a:noFill/>
            <a:miter lim="800000"/>
            <a:headEnd/>
            <a:tailEnd/>
          </a:ln>
          <a:effectLst/>
        </p:spPr>
      </p:pic>
      <p:pic>
        <p:nvPicPr>
          <p:cNvPr id="41986" name="Picture 2"/>
          <p:cNvPicPr>
            <a:picLocks noChangeAspect="1" noChangeArrowheads="1"/>
          </p:cNvPicPr>
          <p:nvPr/>
        </p:nvPicPr>
        <p:blipFill>
          <a:blip r:embed="rId4"/>
          <a:srcRect/>
          <a:stretch>
            <a:fillRect/>
          </a:stretch>
        </p:blipFill>
        <p:spPr bwMode="auto">
          <a:xfrm>
            <a:off x="4343400" y="2057400"/>
            <a:ext cx="3962400" cy="2590800"/>
          </a:xfrm>
          <a:prstGeom prst="rect">
            <a:avLst/>
          </a:prstGeom>
          <a:noFill/>
          <a:ln w="9525">
            <a:noFill/>
            <a:miter lim="800000"/>
            <a:headEnd/>
            <a:tailEnd/>
          </a:ln>
          <a:effectLst/>
        </p:spPr>
      </p:pic>
      <p:sp>
        <p:nvSpPr>
          <p:cNvPr id="18" name="矩形 17"/>
          <p:cNvSpPr/>
          <p:nvPr/>
        </p:nvSpPr>
        <p:spPr>
          <a:xfrm>
            <a:off x="5486400" y="3505200"/>
            <a:ext cx="838200" cy="1524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486400" y="3733800"/>
            <a:ext cx="838200" cy="1524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143000" y="3810000"/>
            <a:ext cx="762000" cy="152400"/>
          </a:xfrm>
          <a:prstGeom prst="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143000" y="4038600"/>
            <a:ext cx="762000" cy="152400"/>
          </a:xfrm>
          <a:prstGeom prst="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987" name="Picture 3"/>
          <p:cNvPicPr>
            <a:picLocks noChangeAspect="1" noChangeArrowheads="1"/>
          </p:cNvPicPr>
          <p:nvPr/>
        </p:nvPicPr>
        <p:blipFill>
          <a:blip r:embed="rId5"/>
          <a:srcRect/>
          <a:stretch>
            <a:fillRect/>
          </a:stretch>
        </p:blipFill>
        <p:spPr bwMode="auto">
          <a:xfrm>
            <a:off x="609600" y="5791200"/>
            <a:ext cx="4438650" cy="952500"/>
          </a:xfrm>
          <a:prstGeom prst="rect">
            <a:avLst/>
          </a:prstGeom>
          <a:noFill/>
          <a:ln w="9525">
            <a:noFill/>
            <a:miter lim="800000"/>
            <a:headEnd/>
            <a:tailEnd/>
          </a:ln>
          <a:effectLst/>
        </p:spPr>
      </p:pic>
      <p:cxnSp>
        <p:nvCxnSpPr>
          <p:cNvPr id="35" name="曲线连接符 34"/>
          <p:cNvCxnSpPr>
            <a:stCxn id="41987" idx="1"/>
          </p:cNvCxnSpPr>
          <p:nvPr/>
        </p:nvCxnSpPr>
        <p:spPr>
          <a:xfrm rot="10800000" flipH="1">
            <a:off x="609600" y="3886200"/>
            <a:ext cx="533400" cy="2381250"/>
          </a:xfrm>
          <a:prstGeom prst="curvedConnector4">
            <a:avLst>
              <a:gd name="adj1" fmla="val -62500"/>
              <a:gd name="adj2" fmla="val 99600"/>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4" name="矩形标注 43"/>
          <p:cNvSpPr/>
          <p:nvPr/>
        </p:nvSpPr>
        <p:spPr>
          <a:xfrm>
            <a:off x="6400800" y="3962400"/>
            <a:ext cx="685800" cy="381000"/>
          </a:xfrm>
          <a:prstGeom prst="wedgeRectCallout">
            <a:avLst>
              <a:gd name="adj1" fmla="val -66667"/>
              <a:gd name="adj2"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t>相对寻址</a:t>
            </a:r>
          </a:p>
        </p:txBody>
      </p:sp>
      <p:sp>
        <p:nvSpPr>
          <p:cNvPr id="45" name="矩形标注 44"/>
          <p:cNvSpPr/>
          <p:nvPr/>
        </p:nvSpPr>
        <p:spPr>
          <a:xfrm>
            <a:off x="6553200" y="3124200"/>
            <a:ext cx="685800" cy="381000"/>
          </a:xfrm>
          <a:prstGeom prst="wedgeRectCallout">
            <a:avLst>
              <a:gd name="adj1" fmla="val -87500"/>
              <a:gd name="adj2"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t>绝对寻址</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mj-ea"/>
                <a:cs typeface="ヒラギノ角ゴ Pro W3"/>
              </a:rPr>
              <a:t>重新解读编译过程</a:t>
            </a:r>
            <a:r>
              <a:rPr lang="en-US" altLang="zh-CN" sz="4000" b="1" dirty="0">
                <a:solidFill>
                  <a:schemeClr val="tx2"/>
                </a:solidFill>
                <a:latin typeface="+mj-ea"/>
                <a:cs typeface="ヒラギノ角ゴ Pro W3"/>
              </a:rPr>
              <a:t>(</a:t>
            </a:r>
            <a:r>
              <a:rPr lang="zh-CN" altLang="en-US" sz="4000" b="1" dirty="0">
                <a:solidFill>
                  <a:schemeClr val="tx2"/>
                </a:solidFill>
                <a:latin typeface="+mj-ea"/>
                <a:cs typeface="ヒラギノ角ゴ Pro W3"/>
              </a:rPr>
              <a:t>实例</a:t>
            </a:r>
            <a:r>
              <a:rPr lang="en-US" altLang="zh-CN" sz="4000" b="1" dirty="0">
                <a:solidFill>
                  <a:schemeClr val="tx2"/>
                </a:solidFill>
                <a:latin typeface="+mj-ea"/>
                <a:cs typeface="ヒラギノ角ゴ Pro W3"/>
              </a:rPr>
              <a:t>)</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a:bodyPr>
          <a:lstStyle/>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sp>
        <p:nvSpPr>
          <p:cNvPr id="22" name="矩形 21"/>
          <p:cNvSpPr/>
          <p:nvPr/>
        </p:nvSpPr>
        <p:spPr>
          <a:xfrm>
            <a:off x="457200" y="2590800"/>
            <a:ext cx="8458200" cy="228600"/>
          </a:xfrm>
          <a:prstGeom prst="rect">
            <a:avLst/>
          </a:prstGeom>
          <a:solidFill>
            <a:schemeClr val="accent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218" name="Picture 2"/>
          <p:cNvPicPr>
            <a:picLocks noChangeAspect="1" noChangeArrowheads="1"/>
          </p:cNvPicPr>
          <p:nvPr/>
        </p:nvPicPr>
        <p:blipFill>
          <a:blip r:embed="rId3"/>
          <a:srcRect/>
          <a:stretch>
            <a:fillRect/>
          </a:stretch>
        </p:blipFill>
        <p:spPr bwMode="auto">
          <a:xfrm>
            <a:off x="457200" y="1447800"/>
            <a:ext cx="8458200" cy="4852988"/>
          </a:xfrm>
          <a:prstGeom prst="rect">
            <a:avLst/>
          </a:prstGeom>
          <a:noFill/>
          <a:ln w="9525">
            <a:noFill/>
            <a:miter lim="800000"/>
            <a:headEnd/>
            <a:tailEnd/>
          </a:ln>
          <a:effectLst/>
        </p:spPr>
      </p:pic>
      <p:sp>
        <p:nvSpPr>
          <p:cNvPr id="15" name="矩形 14"/>
          <p:cNvSpPr/>
          <p:nvPr/>
        </p:nvSpPr>
        <p:spPr>
          <a:xfrm>
            <a:off x="457200" y="2514600"/>
            <a:ext cx="3200400" cy="228600"/>
          </a:xfrm>
          <a:prstGeom prst="rect">
            <a:avLst/>
          </a:prstGeom>
          <a:solidFill>
            <a:schemeClr val="accent1">
              <a:alpha val="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57200" y="4724400"/>
            <a:ext cx="2514600" cy="228600"/>
          </a:xfrm>
          <a:prstGeom prst="rect">
            <a:avLst/>
          </a:prstGeom>
          <a:solidFill>
            <a:schemeClr val="accent1">
              <a:alpha val="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57200" y="5638800"/>
            <a:ext cx="3429000" cy="228600"/>
          </a:xfrm>
          <a:prstGeom prst="rect">
            <a:avLst/>
          </a:prstGeom>
          <a:solidFill>
            <a:schemeClr val="accent1">
              <a:alpha val="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4" y="240000"/>
            <a:ext cx="8243887" cy="3005667"/>
          </a:xfrm>
        </p:spPr>
        <p:txBody>
          <a:bodyPr>
            <a:normAutofit/>
          </a:bodyPr>
          <a:lstStyle/>
          <a:p>
            <a:pPr eaLnBrk="1" hangingPunct="1"/>
            <a:r>
              <a:rPr lang="zh-CN" altLang="en-US" sz="6000" dirty="0">
                <a:latin typeface="+mj-lt"/>
                <a:ea typeface="ヒラギノ角ゴ Pro W3"/>
                <a:cs typeface="ヒラギノ角ゴ Pro W3"/>
              </a:rPr>
              <a:t>第</a:t>
            </a:r>
            <a:r>
              <a:rPr lang="en-US" altLang="zh-CN" sz="6000" dirty="0">
                <a:latin typeface="+mj-lt"/>
                <a:ea typeface="ヒラギノ角ゴ Pro W3"/>
                <a:cs typeface="ヒラギノ角ゴ Pro W3"/>
              </a:rPr>
              <a:t>4</a:t>
            </a:r>
            <a:r>
              <a:rPr lang="zh-CN" altLang="en-US" sz="6000" dirty="0">
                <a:latin typeface="+mj-lt"/>
                <a:ea typeface="ヒラギノ角ゴ Pro W3"/>
                <a:cs typeface="ヒラギノ角ゴ Pro W3"/>
              </a:rPr>
              <a:t>部分</a:t>
            </a:r>
            <a:endParaRPr lang="en-US" altLang="zh-CN" sz="6000" dirty="0">
              <a:latin typeface="+mj-lt"/>
              <a:ea typeface="ヒラギノ角ゴ Pro W3"/>
              <a:cs typeface="ヒラギノ角ゴ Pro W3"/>
            </a:endParaRPr>
          </a:p>
          <a:p>
            <a:pPr eaLnBrk="1" hangingPunct="1"/>
            <a:r>
              <a:rPr lang="en-US" altLang="zh-CN" sz="3600" dirty="0">
                <a:latin typeface="+mj-lt"/>
                <a:ea typeface="ヒラギノ角ゴ Pro W3"/>
                <a:cs typeface="ヒラギノ角ゴ Pro W3"/>
              </a:rPr>
              <a:t>-</a:t>
            </a:r>
            <a:r>
              <a:rPr lang="zh-CN" altLang="en-US" sz="3600" dirty="0">
                <a:latin typeface="+mj-lt"/>
                <a:ea typeface="ヒラギノ角ゴ Pro W3"/>
                <a:cs typeface="ヒラギノ角ゴ Pro W3"/>
              </a:rPr>
              <a:t>可执行文件的装载</a:t>
            </a:r>
            <a:endParaRPr lang="en-US" altLang="zh-CN" sz="3600" dirty="0">
              <a:latin typeface="+mj-lt"/>
              <a:ea typeface="ヒラギノ角ゴ Pro W3"/>
              <a:cs typeface="ヒラギノ角ゴ Pro W3"/>
            </a:endParaRPr>
          </a:p>
        </p:txBody>
      </p:sp>
      <p:sp>
        <p:nvSpPr>
          <p:cNvPr id="8" name="Text Placeholder 7"/>
          <p:cNvSpPr>
            <a:spLocks noGrp="1"/>
          </p:cNvSpPr>
          <p:nvPr>
            <p:ph type="body" sz="quarter" idx="11"/>
          </p:nvPr>
        </p:nvSpPr>
        <p:spPr>
          <a:xfrm>
            <a:off x="417514" y="3405718"/>
            <a:ext cx="8243887" cy="2262716"/>
          </a:xfrm>
        </p:spPr>
        <p:txBody>
          <a:bodyPr>
            <a:normAutofit/>
          </a:bodyPr>
          <a:lstStyle/>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zh-CN" altLang="en-US" sz="4000" b="1" dirty="0">
                <a:solidFill>
                  <a:schemeClr val="tx2"/>
                </a:solidFill>
                <a:latin typeface="+mj-ea"/>
                <a:cs typeface="ヒラギノ角ゴ Pro W3"/>
              </a:rPr>
              <a:t>进程和装载的基本介绍</a:t>
            </a:r>
            <a:br>
              <a:rPr lang="en-US" altLang="zh-CN" sz="4000" b="1" dirty="0">
                <a:solidFill>
                  <a:schemeClr val="tx2"/>
                </a:solidFill>
                <a:latin typeface="+mj-ea"/>
                <a:cs typeface="ヒラギノ角ゴ Pro W3"/>
              </a:rPr>
            </a:b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a:xfrm>
            <a:off x="457200" y="1295400"/>
            <a:ext cx="8229600" cy="4830763"/>
          </a:xfrm>
        </p:spPr>
        <p:txBody>
          <a:bodyPr>
            <a:normAutofit/>
          </a:bodyPr>
          <a:lstStyle/>
          <a:p>
            <a:pPr>
              <a:buNone/>
            </a:pPr>
            <a:endParaRPr lang="en-US" altLang="zh-CN" sz="1800"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sp>
        <p:nvSpPr>
          <p:cNvPr id="8" name="TextBox 7"/>
          <p:cNvSpPr txBox="1"/>
          <p:nvPr/>
        </p:nvSpPr>
        <p:spPr>
          <a:xfrm>
            <a:off x="533400" y="1219200"/>
            <a:ext cx="7924800" cy="2246769"/>
          </a:xfrm>
          <a:prstGeom prst="rect">
            <a:avLst/>
          </a:prstGeom>
          <a:noFill/>
        </p:spPr>
        <p:txBody>
          <a:bodyPr wrap="square" rtlCol="0">
            <a:spAutoFit/>
          </a:bodyPr>
          <a:lstStyle/>
          <a:p>
            <a:r>
              <a:rPr lang="zh-CN" altLang="en-US" sz="1400" dirty="0"/>
              <a:t>程序</a:t>
            </a:r>
            <a:r>
              <a:rPr lang="en-US" altLang="zh-CN" sz="1400" dirty="0"/>
              <a:t>(</a:t>
            </a:r>
            <a:r>
              <a:rPr lang="zh-CN" altLang="en-US" sz="1400" dirty="0"/>
              <a:t>可执行文件</a:t>
            </a:r>
            <a:r>
              <a:rPr lang="en-US" altLang="zh-CN" sz="1400" dirty="0"/>
              <a:t>)</a:t>
            </a:r>
            <a:r>
              <a:rPr lang="zh-CN" altLang="en-US" sz="1400" dirty="0"/>
              <a:t>和进程的区别</a:t>
            </a:r>
            <a:r>
              <a:rPr lang="en-US" altLang="zh-CN" sz="1400" dirty="0"/>
              <a:t> </a:t>
            </a:r>
            <a:r>
              <a:rPr lang="zh-CN" altLang="en-US" sz="1400" dirty="0"/>
              <a:t>（静态 </a:t>
            </a:r>
            <a:r>
              <a:rPr lang="en-US" altLang="zh-CN" sz="1400" dirty="0" err="1"/>
              <a:t>vs</a:t>
            </a:r>
            <a:r>
              <a:rPr lang="en-US" altLang="zh-CN" sz="1400" dirty="0"/>
              <a:t> </a:t>
            </a:r>
            <a:r>
              <a:rPr lang="zh-CN" altLang="en-US" sz="1400" dirty="0"/>
              <a:t>动态）</a:t>
            </a:r>
            <a:endParaRPr lang="en-US" altLang="zh-CN" sz="1400" dirty="0"/>
          </a:p>
          <a:p>
            <a:endParaRPr lang="en-US" altLang="zh-CN" sz="1400" dirty="0"/>
          </a:p>
          <a:p>
            <a:r>
              <a:rPr lang="zh-CN" altLang="en-US" sz="1400" b="1" dirty="0"/>
              <a:t>现代操作系统如何装载可执行文件</a:t>
            </a:r>
            <a:endParaRPr lang="en-US" altLang="zh-CN" sz="1400" b="1" dirty="0"/>
          </a:p>
          <a:p>
            <a:pPr>
              <a:buFontTx/>
              <a:buChar char="-"/>
            </a:pPr>
            <a:r>
              <a:rPr lang="zh-CN" altLang="en-US" sz="1400" dirty="0"/>
              <a:t>给进程分配独立的虚拟地址空间</a:t>
            </a:r>
            <a:endParaRPr lang="en-US" altLang="zh-CN" sz="1400" dirty="0"/>
          </a:p>
          <a:p>
            <a:pPr>
              <a:buFontTx/>
              <a:buChar char="-"/>
            </a:pPr>
            <a:r>
              <a:rPr lang="zh-CN" altLang="en-US" sz="1400" dirty="0"/>
              <a:t>建立虚拟地址空间和可执行文件的映射关系</a:t>
            </a:r>
            <a:endParaRPr lang="en-US" altLang="zh-CN" sz="1400" dirty="0"/>
          </a:p>
          <a:p>
            <a:pPr>
              <a:buFontTx/>
              <a:buChar char="-"/>
            </a:pPr>
            <a:r>
              <a:rPr lang="zh-CN" altLang="en-US" sz="1400" dirty="0"/>
              <a:t>把</a:t>
            </a:r>
            <a:r>
              <a:rPr lang="en-US" altLang="zh-CN" sz="1400" dirty="0"/>
              <a:t>CPU</a:t>
            </a:r>
            <a:r>
              <a:rPr lang="zh-CN" altLang="en-US" sz="1400" dirty="0"/>
              <a:t>指令寄存器设置成可执行文件的入口地址，启动执行</a:t>
            </a:r>
            <a:endParaRPr lang="en-US" altLang="zh-CN" sz="1400" dirty="0"/>
          </a:p>
          <a:p>
            <a:pPr>
              <a:buFontTx/>
              <a:buChar char="-"/>
            </a:pPr>
            <a:endParaRPr lang="en-US" altLang="zh-CN" sz="1400" dirty="0"/>
          </a:p>
          <a:p>
            <a:endParaRPr lang="en-US" altLang="zh-CN" sz="1400" dirty="0"/>
          </a:p>
          <a:p>
            <a:r>
              <a:rPr lang="zh-CN" altLang="en-US" sz="1400" dirty="0"/>
              <a:t>可执行文件在装载的过程中实际上如我们所说的那样是映射的虚拟地址空间，所以可执行文件通常被叫做映像文件</a:t>
            </a:r>
            <a:r>
              <a:rPr lang="en-US" altLang="zh-CN" sz="1400" dirty="0"/>
              <a:t>(</a:t>
            </a:r>
            <a:r>
              <a:rPr lang="zh-CN" altLang="en-US" sz="1400" dirty="0"/>
              <a:t>或者</a:t>
            </a:r>
            <a:r>
              <a:rPr lang="en-US" altLang="zh-CN" sz="1400" dirty="0"/>
              <a:t>Image</a:t>
            </a:r>
            <a:r>
              <a:rPr lang="zh-CN" altLang="en-US" sz="1400" dirty="0"/>
              <a:t>文件</a:t>
            </a:r>
            <a:r>
              <a:rPr lang="en-US" altLang="zh-CN" sz="1400" dirty="0"/>
              <a:t>).</a:t>
            </a:r>
            <a:endParaRPr lang="zh-CN" alt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mj-ea"/>
                <a:cs typeface="ヒラギノ角ゴ Pro W3"/>
              </a:rPr>
              <a:t>ELF</a:t>
            </a:r>
            <a:r>
              <a:rPr lang="zh-CN" altLang="en-US" sz="4000" b="1" dirty="0">
                <a:solidFill>
                  <a:schemeClr val="tx2"/>
                </a:solidFill>
                <a:latin typeface="+mj-ea"/>
                <a:cs typeface="ヒラギノ角ゴ Pro W3"/>
              </a:rPr>
              <a:t>可执行文件介绍</a:t>
            </a:r>
            <a:br>
              <a:rPr lang="en-US" altLang="zh-CN" sz="4000" b="1" dirty="0">
                <a:solidFill>
                  <a:schemeClr val="tx2"/>
                </a:solidFill>
                <a:latin typeface="+mj-ea"/>
                <a:cs typeface="ヒラギノ角ゴ Pro W3"/>
              </a:rPr>
            </a:b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altLang="zh-CN" sz="1800" dirty="0">
                <a:solidFill>
                  <a:schemeClr val="tx2"/>
                </a:solidFill>
                <a:ea typeface="ヒラギノ角ゴ Pro W3"/>
                <a:cs typeface="ヒラギノ角ゴ Pro W3"/>
              </a:rPr>
              <a:t>ELF</a:t>
            </a:r>
            <a:r>
              <a:rPr lang="zh-CN" altLang="en-US" sz="1800" dirty="0">
                <a:solidFill>
                  <a:schemeClr val="tx2"/>
                </a:solidFill>
                <a:ea typeface="ヒラギノ角ゴ Pro W3"/>
                <a:cs typeface="ヒラギノ角ゴ Pro W3"/>
              </a:rPr>
              <a:t>文件的两种视角</a:t>
            </a:r>
            <a:endParaRPr lang="en-US" altLang="zh-CN" sz="1800"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2050" name="Picture 2"/>
          <p:cNvPicPr>
            <a:picLocks noChangeAspect="1" noChangeArrowheads="1"/>
          </p:cNvPicPr>
          <p:nvPr/>
        </p:nvPicPr>
        <p:blipFill>
          <a:blip r:embed="rId3"/>
          <a:srcRect/>
          <a:stretch>
            <a:fillRect/>
          </a:stretch>
        </p:blipFill>
        <p:spPr bwMode="auto">
          <a:xfrm>
            <a:off x="533400" y="1905000"/>
            <a:ext cx="5143500" cy="4552950"/>
          </a:xfrm>
          <a:prstGeom prst="rect">
            <a:avLst/>
          </a:prstGeom>
          <a:noFill/>
          <a:ln w="9525">
            <a:noFill/>
            <a:miter lim="800000"/>
            <a:headEnd/>
            <a:tailEnd/>
          </a:ln>
          <a:effectLst/>
        </p:spPr>
      </p:pic>
      <p:sp>
        <p:nvSpPr>
          <p:cNvPr id="8" name="TextBox 7"/>
          <p:cNvSpPr txBox="1"/>
          <p:nvPr/>
        </p:nvSpPr>
        <p:spPr>
          <a:xfrm>
            <a:off x="5791200" y="2057400"/>
            <a:ext cx="2667000" cy="4339650"/>
          </a:xfrm>
          <a:prstGeom prst="rect">
            <a:avLst/>
          </a:prstGeom>
          <a:noFill/>
        </p:spPr>
        <p:txBody>
          <a:bodyPr wrap="square" rtlCol="0">
            <a:spAutoFit/>
          </a:bodyPr>
          <a:lstStyle/>
          <a:p>
            <a:r>
              <a:rPr lang="en-US" altLang="zh-CN" sz="1400" dirty="0"/>
              <a:t>ELF</a:t>
            </a:r>
            <a:r>
              <a:rPr lang="zh-CN" altLang="en-US" sz="1400" dirty="0"/>
              <a:t>格式具有不寻常的双重特性，编译器、汇编器和链接器将这个文件看作是被区段（</a:t>
            </a:r>
            <a:r>
              <a:rPr lang="en-US" altLang="zh-CN" sz="1400" dirty="0"/>
              <a:t>section</a:t>
            </a:r>
            <a:r>
              <a:rPr lang="zh-CN" altLang="en-US" sz="1400" dirty="0"/>
              <a:t>）头部表描述的一系列逻辑区段的集合，而系统加载器将文件看成是由程序头部表描述的一系列段（</a:t>
            </a:r>
            <a:r>
              <a:rPr lang="en-US" altLang="zh-CN" sz="1400" dirty="0"/>
              <a:t>segment</a:t>
            </a:r>
            <a:r>
              <a:rPr lang="zh-CN" altLang="en-US" sz="1400" dirty="0"/>
              <a:t>）的集合。一个段（</a:t>
            </a:r>
            <a:r>
              <a:rPr lang="en-US" altLang="zh-CN" sz="1400" dirty="0"/>
              <a:t>segment</a:t>
            </a:r>
            <a:r>
              <a:rPr lang="zh-CN" altLang="en-US" sz="1400" dirty="0"/>
              <a:t>）通常会由多个区段（</a:t>
            </a:r>
            <a:r>
              <a:rPr lang="en-US" altLang="zh-CN" sz="1400" dirty="0"/>
              <a:t>section</a:t>
            </a:r>
            <a:r>
              <a:rPr lang="zh-CN" altLang="en-US" sz="1400" dirty="0"/>
              <a:t>）组成。例如，一个“可加载只读”段可以由可执行代码区段、只读数据区段和动态链接器需要的符号组成。</a:t>
            </a:r>
            <a:endParaRPr lang="en-US" altLang="zh-CN" sz="1400" dirty="0"/>
          </a:p>
          <a:p>
            <a:endParaRPr lang="en-US" altLang="zh-CN" sz="1400" dirty="0"/>
          </a:p>
          <a:p>
            <a:r>
              <a:rPr lang="zh-CN" altLang="en-US" sz="1400" dirty="0"/>
              <a:t>区段（</a:t>
            </a:r>
            <a:r>
              <a:rPr lang="en-US" altLang="zh-CN" sz="1400" dirty="0"/>
              <a:t>section</a:t>
            </a:r>
            <a:r>
              <a:rPr lang="zh-CN" altLang="en-US" sz="1400" dirty="0"/>
              <a:t>）是从链接器的视角来看</a:t>
            </a:r>
            <a:r>
              <a:rPr lang="en-US" altLang="zh-CN" sz="1400" dirty="0"/>
              <a:t>ELF</a:t>
            </a:r>
            <a:r>
              <a:rPr lang="zh-CN" altLang="en-US" sz="1400" dirty="0"/>
              <a:t>文件，而段（</a:t>
            </a:r>
            <a:r>
              <a:rPr lang="en-US" altLang="zh-CN" sz="1400" dirty="0"/>
              <a:t>segment</a:t>
            </a:r>
            <a:r>
              <a:rPr lang="zh-CN" altLang="en-US" sz="1400" dirty="0"/>
              <a:t>）是从执行的视角来看</a:t>
            </a:r>
            <a:r>
              <a:rPr lang="en-US" altLang="zh-CN" sz="1400" dirty="0"/>
              <a:t>ELF</a:t>
            </a:r>
            <a:r>
              <a:rPr lang="zh-CN" altLang="en-US" sz="1400" dirty="0"/>
              <a:t>文件，也就是它会被映射到内存中。</a:t>
            </a:r>
            <a:endParaRPr lang="en-US" altLang="zh-CN" sz="1400" dirty="0"/>
          </a:p>
          <a:p>
            <a:endParaRPr lang="en-US" altLang="zh-CN" sz="1400" dirty="0"/>
          </a:p>
          <a:p>
            <a:r>
              <a:rPr lang="zh-CN" altLang="en-US" sz="1200" dirty="0">
                <a:solidFill>
                  <a:srgbClr val="7030A0"/>
                </a:solidFill>
              </a:rPr>
              <a:t>我们用命令</a:t>
            </a:r>
            <a:r>
              <a:rPr lang="en-US" altLang="zh-CN" sz="1200" dirty="0" err="1">
                <a:solidFill>
                  <a:srgbClr val="7030A0"/>
                </a:solidFill>
              </a:rPr>
              <a:t>readelf</a:t>
            </a:r>
            <a:r>
              <a:rPr lang="en-US" altLang="zh-CN" sz="1200" dirty="0">
                <a:solidFill>
                  <a:srgbClr val="7030A0"/>
                </a:solidFill>
              </a:rPr>
              <a:t> -a xxx</a:t>
            </a:r>
            <a:r>
              <a:rPr lang="zh-CN" altLang="en-US" sz="1200" dirty="0">
                <a:solidFill>
                  <a:srgbClr val="7030A0"/>
                </a:solidFill>
              </a:rPr>
              <a:t>再来看一下可执行文件的样子</a:t>
            </a:r>
            <a:r>
              <a:rPr lang="en-US" altLang="zh-CN" sz="1200" dirty="0">
                <a:solidFill>
                  <a:srgbClr val="7030A0"/>
                </a:solidFill>
              </a:rPr>
              <a:t>(</a:t>
            </a:r>
            <a:r>
              <a:rPr lang="zh-CN" altLang="en-US" sz="1200" dirty="0">
                <a:solidFill>
                  <a:srgbClr val="7030A0"/>
                </a:solidFill>
              </a:rPr>
              <a:t>段的映射关系</a:t>
            </a:r>
            <a:r>
              <a:rPr lang="en-US" altLang="zh-CN" sz="1200" dirty="0">
                <a:solidFill>
                  <a:srgbClr val="7030A0"/>
                </a:solidFill>
              </a:rPr>
              <a:t>)</a:t>
            </a:r>
            <a:endParaRPr lang="zh-CN" altLang="en-US" sz="1200" dirty="0">
              <a:solidFill>
                <a:srgbClr val="7030A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mj-ea"/>
                <a:cs typeface="ヒラギノ角ゴ Pro W3"/>
              </a:rPr>
              <a:t>ELF</a:t>
            </a:r>
            <a:r>
              <a:rPr lang="zh-CN" altLang="en-US" sz="4000" b="1" dirty="0">
                <a:solidFill>
                  <a:schemeClr val="tx2"/>
                </a:solidFill>
                <a:latin typeface="+mj-ea"/>
                <a:cs typeface="ヒラギノ角ゴ Pro W3"/>
              </a:rPr>
              <a:t>可执行文件在</a:t>
            </a:r>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下的装载过程</a:t>
            </a:r>
            <a:br>
              <a:rPr lang="en-US" altLang="zh-CN" sz="4000" b="1" dirty="0">
                <a:solidFill>
                  <a:schemeClr val="tx2"/>
                </a:solidFill>
                <a:latin typeface="+mj-ea"/>
                <a:cs typeface="ヒラギノ角ゴ Pro W3"/>
              </a:rPr>
            </a:b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a:bodyPr>
          <a:lstStyle/>
          <a:p>
            <a:pPr>
              <a:buNone/>
            </a:pPr>
            <a:r>
              <a:rPr lang="zh-CN" altLang="en-US" sz="1800" dirty="0">
                <a:solidFill>
                  <a:schemeClr val="tx2"/>
                </a:solidFill>
                <a:ea typeface="ヒラギノ角ゴ Pro W3"/>
                <a:cs typeface="ヒラギノ角ゴ Pro W3"/>
              </a:rPr>
              <a:t>首先我们来探究一下</a:t>
            </a:r>
            <a:r>
              <a:rPr lang="en-US" altLang="zh-CN" sz="1800" dirty="0">
                <a:solidFill>
                  <a:schemeClr val="tx2"/>
                </a:solidFill>
                <a:ea typeface="ヒラギノ角ゴ Pro W3"/>
                <a:cs typeface="ヒラギノ角ゴ Pro W3"/>
              </a:rPr>
              <a:t>ELF</a:t>
            </a:r>
            <a:r>
              <a:rPr lang="zh-CN" altLang="en-US" sz="1800" dirty="0">
                <a:solidFill>
                  <a:schemeClr val="tx2"/>
                </a:solidFill>
                <a:ea typeface="ヒラギノ角ゴ Pro W3"/>
                <a:cs typeface="ヒラギノ角ゴ Pro W3"/>
              </a:rPr>
              <a:t>可执行文件的结构</a:t>
            </a:r>
            <a:endParaRPr lang="en-US" altLang="zh-CN" sz="1800"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r>
              <a:rPr lang="zh-CN" altLang="en-US" sz="1800" b="1" dirty="0">
                <a:solidFill>
                  <a:srgbClr val="7030A0"/>
                </a:solidFill>
                <a:ea typeface="ヒラギノ角ゴ Pro W3"/>
                <a:cs typeface="ヒラギノ角ゴ Pro W3"/>
              </a:rPr>
              <a:t>可以用命令</a:t>
            </a:r>
            <a:r>
              <a:rPr lang="en-US" altLang="zh-CN" sz="1800" b="1" dirty="0" err="1">
                <a:solidFill>
                  <a:srgbClr val="7030A0"/>
                </a:solidFill>
                <a:ea typeface="ヒラギノ角ゴ Pro W3"/>
                <a:cs typeface="ヒラギノ角ゴ Pro W3"/>
              </a:rPr>
              <a:t>readelf</a:t>
            </a:r>
            <a:r>
              <a:rPr lang="en-US" altLang="zh-CN" sz="1800" b="1" dirty="0">
                <a:solidFill>
                  <a:srgbClr val="7030A0"/>
                </a:solidFill>
                <a:ea typeface="ヒラギノ角ゴ Pro W3"/>
                <a:cs typeface="ヒラギノ角ゴ Pro W3"/>
              </a:rPr>
              <a:t> -l </a:t>
            </a:r>
            <a:r>
              <a:rPr lang="en-US" altLang="zh-CN" sz="1800" b="1" dirty="0" err="1">
                <a:solidFill>
                  <a:srgbClr val="7030A0"/>
                </a:solidFill>
                <a:ea typeface="ヒラギノ角ゴ Pro W3"/>
                <a:cs typeface="ヒラギノ角ゴ Pro W3"/>
              </a:rPr>
              <a:t>xxxx</a:t>
            </a:r>
            <a:r>
              <a:rPr lang="zh-CN" altLang="en-US" sz="1800" b="1" dirty="0">
                <a:solidFill>
                  <a:srgbClr val="7030A0"/>
                </a:solidFill>
                <a:ea typeface="ヒラギノ角ゴ Pro W3"/>
                <a:cs typeface="ヒラギノ角ゴ Pro W3"/>
              </a:rPr>
              <a:t>查看</a:t>
            </a:r>
            <a:r>
              <a:rPr lang="en-US" altLang="zh-CN" sz="1800" b="1" dirty="0">
                <a:solidFill>
                  <a:srgbClr val="7030A0"/>
                </a:solidFill>
                <a:ea typeface="ヒラギノ角ゴ Pro W3"/>
                <a:cs typeface="ヒラギノ角ゴ Pro W3"/>
              </a:rPr>
              <a:t>ELF</a:t>
            </a:r>
            <a:r>
              <a:rPr lang="zh-CN" altLang="en-US" sz="1800" b="1" dirty="0">
                <a:solidFill>
                  <a:srgbClr val="7030A0"/>
                </a:solidFill>
                <a:ea typeface="ヒラギノ角ゴ Pro W3"/>
                <a:cs typeface="ヒラギノ角ゴ Pro W3"/>
              </a:rPr>
              <a:t>可执行文件的程序头</a:t>
            </a:r>
            <a:endParaRPr lang="en-US" altLang="zh-CN" sz="1800" b="1" dirty="0">
              <a:solidFill>
                <a:srgbClr val="7030A0"/>
              </a:solidFill>
              <a:ea typeface="ヒラギノ角ゴ Pro W3"/>
              <a:cs typeface="ヒラギノ角ゴ Pro W3"/>
            </a:endParaRPr>
          </a:p>
          <a:p>
            <a:pPr>
              <a:buNone/>
            </a:pPr>
            <a:r>
              <a:rPr lang="en-US" altLang="zh-CN" sz="1800" b="1" dirty="0">
                <a:solidFill>
                  <a:schemeClr val="tx2"/>
                </a:solidFill>
                <a:ea typeface="ヒラギノ角ゴ Pro W3"/>
                <a:cs typeface="ヒラギノ角ゴ Pro W3"/>
              </a:rPr>
              <a:t>(</a:t>
            </a:r>
            <a:r>
              <a:rPr lang="zh-CN" altLang="en-US" sz="1800" b="1" dirty="0">
                <a:solidFill>
                  <a:schemeClr val="tx2"/>
                </a:solidFill>
                <a:ea typeface="ヒラギノ角ゴ Pro W3"/>
                <a:cs typeface="ヒラギノ角ゴ Pro W3"/>
              </a:rPr>
              <a:t>可执行文件中程序头保存</a:t>
            </a:r>
            <a:r>
              <a:rPr lang="en-US" altLang="zh-CN" sz="1800" b="1" dirty="0">
                <a:solidFill>
                  <a:schemeClr val="tx2"/>
                </a:solidFill>
                <a:ea typeface="ヒラギノ角ゴ Pro W3"/>
                <a:cs typeface="ヒラギノ角ゴ Pro W3"/>
              </a:rPr>
              <a:t> segment </a:t>
            </a:r>
            <a:r>
              <a:rPr lang="zh-CN" altLang="en-US" sz="1800" b="1" dirty="0">
                <a:solidFill>
                  <a:schemeClr val="tx2"/>
                </a:solidFill>
                <a:ea typeface="ヒラギノ角ゴ Pro W3"/>
                <a:cs typeface="ヒラギノ角ゴ Pro W3"/>
              </a:rPr>
              <a:t>的信息</a:t>
            </a:r>
            <a:r>
              <a:rPr lang="en-US" altLang="zh-CN" sz="1800" b="1" dirty="0">
                <a:solidFill>
                  <a:schemeClr val="tx2"/>
                </a:solidFill>
                <a:ea typeface="ヒラギノ角ゴ Pro W3"/>
                <a:cs typeface="ヒラギノ角ゴ Pro W3"/>
              </a:rPr>
              <a:t>)</a:t>
            </a:r>
          </a:p>
          <a:p>
            <a:pPr>
              <a:buNone/>
            </a:pPr>
            <a:endParaRPr lang="en-US" altLang="zh-CN" sz="1800" dirty="0">
              <a:solidFill>
                <a:schemeClr val="tx2"/>
              </a:solidFill>
              <a:ea typeface="ヒラギノ角ゴ Pro W3"/>
              <a:cs typeface="ヒラギノ角ゴ Pro W3"/>
            </a:endParaRPr>
          </a:p>
        </p:txBody>
      </p:sp>
      <p:sp>
        <p:nvSpPr>
          <p:cNvPr id="15" name="TextBox 14"/>
          <p:cNvSpPr txBox="1"/>
          <p:nvPr/>
        </p:nvSpPr>
        <p:spPr>
          <a:xfrm>
            <a:off x="4800600" y="3048000"/>
            <a:ext cx="4191000" cy="584775"/>
          </a:xfrm>
          <a:prstGeom prst="rect">
            <a:avLst/>
          </a:prstGeom>
          <a:noFill/>
        </p:spPr>
        <p:txBody>
          <a:bodyPr wrap="square" rtlCol="0">
            <a:spAutoFit/>
          </a:bodyPr>
          <a:lstStyle/>
          <a:p>
            <a:r>
              <a:rPr lang="zh-CN" altLang="en-US" sz="1600" dirty="0"/>
              <a:t>其实左侧显示的内容可以直接对应到相应的</a:t>
            </a:r>
            <a:r>
              <a:rPr lang="en-US" altLang="zh-CN" sz="1600" i="1" dirty="0"/>
              <a:t>/</a:t>
            </a:r>
            <a:r>
              <a:rPr lang="en-US" altLang="zh-CN" sz="1600" i="1" dirty="0" err="1"/>
              <a:t>usr</a:t>
            </a:r>
            <a:r>
              <a:rPr lang="en-US" altLang="zh-CN" sz="1600" i="1" dirty="0"/>
              <a:t>/include/</a:t>
            </a:r>
            <a:r>
              <a:rPr lang="en-US" altLang="zh-CN" sz="1600" i="1" dirty="0" err="1"/>
              <a:t>elf.h</a:t>
            </a:r>
            <a:r>
              <a:rPr lang="zh-CN" altLang="en-US" sz="1600" dirty="0"/>
              <a:t>头文件中的结构体</a:t>
            </a:r>
            <a:r>
              <a:rPr lang="en-US" altLang="zh-CN" sz="1600" dirty="0"/>
              <a:t>Elf64_Phdr</a:t>
            </a:r>
            <a:endParaRPr lang="zh-CN" altLang="en-US" sz="1600" dirty="0"/>
          </a:p>
        </p:txBody>
      </p:sp>
      <p:pic>
        <p:nvPicPr>
          <p:cNvPr id="10242" name="Picture 2"/>
          <p:cNvPicPr>
            <a:picLocks noChangeAspect="1" noChangeArrowheads="1"/>
          </p:cNvPicPr>
          <p:nvPr/>
        </p:nvPicPr>
        <p:blipFill>
          <a:blip r:embed="rId3"/>
          <a:srcRect/>
          <a:stretch>
            <a:fillRect/>
          </a:stretch>
        </p:blipFill>
        <p:spPr bwMode="auto">
          <a:xfrm>
            <a:off x="533400" y="3048000"/>
            <a:ext cx="4038599" cy="32766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4"/>
          <a:srcRect/>
          <a:stretch>
            <a:fillRect/>
          </a:stretch>
        </p:blipFill>
        <p:spPr bwMode="auto">
          <a:xfrm>
            <a:off x="4876800" y="3657600"/>
            <a:ext cx="4038599" cy="1819275"/>
          </a:xfrm>
          <a:prstGeom prst="rect">
            <a:avLst/>
          </a:prstGeom>
          <a:noFill/>
          <a:ln w="9525">
            <a:noFill/>
            <a:miter lim="800000"/>
            <a:headEnd/>
            <a:tailEnd/>
          </a:ln>
          <a:effectLst/>
        </p:spPr>
      </p:pic>
      <p:sp>
        <p:nvSpPr>
          <p:cNvPr id="7" name="椭圆 6"/>
          <p:cNvSpPr/>
          <p:nvPr/>
        </p:nvSpPr>
        <p:spPr>
          <a:xfrm>
            <a:off x="533400" y="4648200"/>
            <a:ext cx="3810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33400" y="4876800"/>
            <a:ext cx="3810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mj-ea"/>
                <a:cs typeface="ヒラギノ角ゴ Pro W3"/>
              </a:rPr>
              <a:t>ELF</a:t>
            </a:r>
            <a:r>
              <a:rPr lang="zh-CN" altLang="en-US" sz="4000" b="1" dirty="0">
                <a:solidFill>
                  <a:schemeClr val="tx2"/>
                </a:solidFill>
                <a:latin typeface="+mj-ea"/>
                <a:cs typeface="ヒラギノ角ゴ Pro W3"/>
              </a:rPr>
              <a:t>可执行文件在</a:t>
            </a:r>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下的装载过程</a:t>
            </a:r>
            <a:br>
              <a:rPr lang="en-US" altLang="zh-CN" sz="4000" b="1" dirty="0">
                <a:solidFill>
                  <a:schemeClr val="tx2"/>
                </a:solidFill>
                <a:latin typeface="+mj-ea"/>
                <a:cs typeface="ヒラギノ角ゴ Pro W3"/>
              </a:rPr>
            </a:br>
            <a:endParaRPr lang="en-US" altLang="en-US" sz="27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lnSpcReduction="10000"/>
          </a:bodyPr>
          <a:lstStyle/>
          <a:p>
            <a:pPr>
              <a:buNone/>
            </a:pPr>
            <a:r>
              <a:rPr lang="en-US" altLang="zh-CN" sz="1800" dirty="0">
                <a:solidFill>
                  <a:schemeClr val="tx2"/>
                </a:solidFill>
                <a:ea typeface="ヒラギノ角ゴ Pro W3"/>
                <a:cs typeface="ヒラギノ角ゴ Pro W3"/>
              </a:rPr>
              <a:t>ELF</a:t>
            </a:r>
            <a:r>
              <a:rPr lang="zh-CN" altLang="en-US" sz="1800" dirty="0">
                <a:solidFill>
                  <a:schemeClr val="tx2"/>
                </a:solidFill>
                <a:ea typeface="ヒラギノ角ゴ Pro W3"/>
                <a:cs typeface="ヒラギノ角ゴ Pro W3"/>
              </a:rPr>
              <a:t>可执行文件和进程虚拟地址空间的映射关系</a:t>
            </a:r>
            <a:endParaRPr lang="en-US" altLang="zh-CN" sz="1800"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r>
              <a:rPr lang="zh-CN" altLang="en-US" sz="1800" b="1" dirty="0">
                <a:solidFill>
                  <a:schemeClr val="tx2"/>
                </a:solidFill>
                <a:ea typeface="ヒラギノ角ゴ Pro W3"/>
                <a:cs typeface="ヒラギノ角ゴ Pro W3"/>
              </a:rPr>
              <a:t>一个实例（以静态链接为例）</a:t>
            </a:r>
            <a:endParaRPr lang="en-US" altLang="zh-CN" sz="1800" b="1" dirty="0">
              <a:solidFill>
                <a:schemeClr val="tx2"/>
              </a:solidFill>
              <a:ea typeface="ヒラギノ角ゴ Pro W3"/>
              <a:cs typeface="ヒラギノ角ゴ Pro W3"/>
            </a:endParaRPr>
          </a:p>
          <a:p>
            <a:pPr>
              <a:buNone/>
            </a:pPr>
            <a:r>
              <a:rPr lang="en-US" altLang="zh-CN" sz="1300" dirty="0"/>
              <a:t>/proc/&lt;PID&gt;/maps</a:t>
            </a:r>
            <a:br>
              <a:rPr lang="en-US" altLang="zh-CN" sz="1300" dirty="0"/>
            </a:br>
            <a:r>
              <a:rPr lang="zh-CN" altLang="en-US" sz="1300" dirty="0"/>
              <a:t>查看进程的虚拟地址空间是如何使用的。</a:t>
            </a:r>
            <a:br>
              <a:rPr lang="zh-CN" altLang="en-US" sz="1300" dirty="0"/>
            </a:br>
            <a:r>
              <a:rPr lang="zh-CN" altLang="en-US" sz="1300" dirty="0"/>
              <a:t>该文件有</a:t>
            </a:r>
            <a:r>
              <a:rPr lang="en-US" altLang="zh-CN" sz="1300" dirty="0"/>
              <a:t>6</a:t>
            </a:r>
            <a:r>
              <a:rPr lang="zh-CN" altLang="en-US" sz="1300" dirty="0"/>
              <a:t>列，分别为：</a:t>
            </a:r>
            <a:br>
              <a:rPr lang="zh-CN" altLang="en-US" sz="1300" dirty="0"/>
            </a:br>
            <a:r>
              <a:rPr lang="zh-CN" altLang="en-US" sz="1300" dirty="0"/>
              <a:t>地址：虚拟内存区域的起始和终止地址</a:t>
            </a:r>
            <a:br>
              <a:rPr lang="zh-CN" altLang="en-US" sz="1300" dirty="0"/>
            </a:br>
            <a:r>
              <a:rPr lang="zh-CN" altLang="en-US" sz="1300" dirty="0"/>
              <a:t>权限：虚拟内存的权限，</a:t>
            </a:r>
            <a:r>
              <a:rPr lang="en-US" altLang="zh-CN" sz="1300" dirty="0"/>
              <a:t>r=</a:t>
            </a:r>
            <a:r>
              <a:rPr lang="zh-CN" altLang="en-US" sz="1300" dirty="0"/>
              <a:t>读</a:t>
            </a:r>
            <a:r>
              <a:rPr lang="en-US" altLang="zh-CN" sz="1300" dirty="0"/>
              <a:t>,w=</a:t>
            </a:r>
            <a:r>
              <a:rPr lang="zh-CN" altLang="en-US" sz="1300" dirty="0"/>
              <a:t>写</a:t>
            </a:r>
            <a:r>
              <a:rPr lang="en-US" altLang="zh-CN" sz="1300" dirty="0"/>
              <a:t>,x=</a:t>
            </a:r>
            <a:r>
              <a:rPr lang="zh-CN" altLang="en-US" sz="1300" dirty="0"/>
              <a:t>执行</a:t>
            </a:r>
            <a:r>
              <a:rPr lang="en-US" altLang="zh-CN" sz="1300" dirty="0"/>
              <a:t>,s=</a:t>
            </a:r>
            <a:r>
              <a:rPr lang="zh-CN" altLang="en-US" sz="1300" dirty="0"/>
              <a:t>共享</a:t>
            </a:r>
            <a:r>
              <a:rPr lang="en-US" altLang="zh-CN" sz="1300" dirty="0"/>
              <a:t>,p=</a:t>
            </a:r>
            <a:r>
              <a:rPr lang="zh-CN" altLang="en-US" sz="1300" dirty="0"/>
              <a:t>私有</a:t>
            </a:r>
            <a:br>
              <a:rPr lang="zh-CN" altLang="en-US" sz="1300" dirty="0"/>
            </a:br>
            <a:r>
              <a:rPr lang="zh-CN" altLang="en-US" sz="1300" dirty="0"/>
              <a:t>偏移量：虚拟内存区域在被映射文件中的偏移量</a:t>
            </a:r>
            <a:br>
              <a:rPr lang="zh-CN" altLang="en-US" sz="1300" dirty="0"/>
            </a:br>
            <a:r>
              <a:rPr lang="zh-CN" altLang="en-US" sz="1300" dirty="0"/>
              <a:t>设备：映像文件的主设备号和次设备号；</a:t>
            </a:r>
            <a:br>
              <a:rPr lang="zh-CN" altLang="en-US" sz="1300" dirty="0"/>
            </a:br>
            <a:r>
              <a:rPr lang="zh-CN" altLang="en-US" sz="1300" dirty="0"/>
              <a:t>节点：映像文件的节点号；</a:t>
            </a:r>
            <a:br>
              <a:rPr lang="zh-CN" altLang="en-US" sz="1300" dirty="0"/>
            </a:br>
            <a:r>
              <a:rPr lang="zh-CN" altLang="en-US" sz="1300" dirty="0"/>
              <a:t>路径</a:t>
            </a:r>
            <a:r>
              <a:rPr lang="en-US" altLang="zh-CN" sz="1300" dirty="0"/>
              <a:t>: </a:t>
            </a:r>
            <a:r>
              <a:rPr lang="zh-CN" altLang="en-US" sz="1300" dirty="0"/>
              <a:t>映像文件的路径</a:t>
            </a:r>
            <a:endParaRPr lang="en-US" altLang="zh-CN" sz="13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sz="1200" dirty="0"/>
          </a:p>
          <a:p>
            <a:pPr>
              <a:buNone/>
            </a:pPr>
            <a:r>
              <a:rPr lang="en-US" sz="1200" dirty="0" err="1"/>
              <a:t>vdso</a:t>
            </a:r>
            <a:r>
              <a:rPr lang="zh-CN" altLang="en-US" sz="1200" dirty="0"/>
              <a:t>的全称是虚拟动态共享库（</a:t>
            </a:r>
            <a:r>
              <a:rPr lang="en-US" sz="1200" dirty="0"/>
              <a:t>virtual dynamic shared library），</a:t>
            </a:r>
            <a:r>
              <a:rPr lang="zh-CN" altLang="en-US" sz="1200" dirty="0"/>
              <a:t>而</a:t>
            </a:r>
            <a:r>
              <a:rPr lang="en-US" sz="1200" dirty="0" err="1"/>
              <a:t>vsyscall</a:t>
            </a:r>
            <a:r>
              <a:rPr lang="zh-CN" altLang="en-US" sz="1200" dirty="0"/>
              <a:t>的全称是虚拟系统调用（</a:t>
            </a:r>
            <a:r>
              <a:rPr lang="en-US" sz="1200" dirty="0"/>
              <a:t>virtual system call）</a:t>
            </a:r>
            <a:r>
              <a:rPr lang="zh-CN" altLang="en-US" sz="1200" dirty="0"/>
              <a:t>，</a:t>
            </a:r>
            <a:endParaRPr lang="en-US" altLang="zh-CN" sz="1200" dirty="0"/>
          </a:p>
          <a:p>
            <a:pPr>
              <a:buNone/>
            </a:pPr>
            <a:r>
              <a:rPr lang="zh-CN" altLang="en-US" sz="1200" dirty="0">
                <a:solidFill>
                  <a:schemeClr val="tx2"/>
                </a:solidFill>
                <a:ea typeface="ヒラギノ角ゴ Pro W3"/>
                <a:cs typeface="ヒラギノ角ゴ Pro W3"/>
              </a:rPr>
              <a:t>关于这部分内容有兴趣的读者可以看看</a:t>
            </a:r>
            <a:r>
              <a:rPr lang="en-US" altLang="zh-CN" sz="1200" dirty="0">
                <a:solidFill>
                  <a:schemeClr val="tx2"/>
                </a:solidFill>
                <a:ea typeface="ヒラギノ角ゴ Pro W3"/>
                <a:cs typeface="ヒラギノ角ゴ Pro W3"/>
                <a:hlinkClick r:id="rId3"/>
              </a:rPr>
              <a:t>https://0xax.gitbooks.io/linux-insides/content/SysCall/syscall-3.html</a:t>
            </a:r>
            <a:endParaRPr lang="en-US" altLang="zh-CN" sz="12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1026" name="Picture 2"/>
          <p:cNvPicPr>
            <a:picLocks noChangeAspect="1" noChangeArrowheads="1"/>
          </p:cNvPicPr>
          <p:nvPr/>
        </p:nvPicPr>
        <p:blipFill>
          <a:blip r:embed="rId4"/>
          <a:srcRect/>
          <a:stretch>
            <a:fillRect/>
          </a:stretch>
        </p:blipFill>
        <p:spPr bwMode="auto">
          <a:xfrm>
            <a:off x="457200" y="4191000"/>
            <a:ext cx="7924800" cy="13049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mj-ea"/>
                <a:cs typeface="ヒラギノ角ゴ Pro W3"/>
              </a:rPr>
              <a:t>首先问问你自己</a:t>
            </a:r>
            <a:endParaRPr lang="en-US" altLang="en-US" sz="4000" b="1" dirty="0">
              <a:solidFill>
                <a:schemeClr val="tx2"/>
              </a:solidFill>
              <a:latin typeface="+mj-ea"/>
              <a:cs typeface="ヒラギノ角ゴ Pro W3"/>
            </a:endParaRPr>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r>
              <a:rPr lang="zh-CN" altLang="en-US" sz="1800" dirty="0">
                <a:solidFill>
                  <a:schemeClr val="tx2"/>
                </a:solidFill>
                <a:ea typeface="ヒラギノ角ゴ Pro W3"/>
                <a:cs typeface="ヒラギノ角ゴ Pro W3"/>
              </a:rPr>
              <a:t>你真的理解你闭着眼睛都能敲出来的</a:t>
            </a:r>
            <a:r>
              <a:rPr lang="en-US" altLang="zh-CN" sz="1800" dirty="0">
                <a:solidFill>
                  <a:schemeClr val="tx2"/>
                </a:solidFill>
                <a:ea typeface="ヒラギノ角ゴ Pro W3"/>
                <a:cs typeface="ヒラギノ角ゴ Pro W3"/>
              </a:rPr>
              <a:t>Hello World</a:t>
            </a:r>
            <a:r>
              <a:rPr lang="zh-CN" altLang="en-US" sz="1800" dirty="0">
                <a:solidFill>
                  <a:schemeClr val="tx2"/>
                </a:solidFill>
                <a:ea typeface="ヒラギノ角ゴ Pro W3"/>
                <a:cs typeface="ヒラギノ角ゴ Pro W3"/>
              </a:rPr>
              <a:t>程序么？</a:t>
            </a:r>
            <a:endParaRPr lang="en-US" altLang="zh-CN" sz="1800" dirty="0">
              <a:solidFill>
                <a:schemeClr val="tx2"/>
              </a:solidFill>
              <a:ea typeface="ヒラギノ角ゴ Pro W3"/>
              <a:cs typeface="ヒラギノ角ゴ Pro W3"/>
            </a:endParaRPr>
          </a:p>
          <a:p>
            <a:pPr lvl="1"/>
            <a:r>
              <a:rPr lang="zh-CN" altLang="en-US" sz="1700" dirty="0">
                <a:solidFill>
                  <a:schemeClr val="tx2"/>
                </a:solidFill>
                <a:ea typeface="ヒラギノ角ゴ Pro W3"/>
                <a:cs typeface="ヒラギノ角ゴ Pro W3"/>
              </a:rPr>
              <a:t>为什么需要头文件？</a:t>
            </a:r>
            <a:endParaRPr lang="en-US" altLang="zh-CN" sz="1700" dirty="0">
              <a:solidFill>
                <a:schemeClr val="tx2"/>
              </a:solidFill>
              <a:ea typeface="ヒラギノ角ゴ Pro W3"/>
              <a:cs typeface="ヒラギノ角ゴ Pro W3"/>
            </a:endParaRPr>
          </a:p>
          <a:p>
            <a:pPr lvl="1"/>
            <a:r>
              <a:rPr lang="zh-CN" altLang="en-US" sz="1700" dirty="0">
                <a:solidFill>
                  <a:schemeClr val="tx2"/>
                </a:solidFill>
                <a:ea typeface="ヒラギノ角ゴ Pro W3"/>
                <a:cs typeface="ヒラギノ角ゴ Pro W3"/>
              </a:rPr>
              <a:t>编译器在把</a:t>
            </a:r>
            <a:r>
              <a:rPr lang="en-US" altLang="zh-CN" sz="1700" dirty="0">
                <a:solidFill>
                  <a:schemeClr val="tx2"/>
                </a:solidFill>
                <a:ea typeface="ヒラギノ角ゴ Pro W3"/>
                <a:cs typeface="ヒラギノ角ゴ Pro W3"/>
              </a:rPr>
              <a:t>C</a:t>
            </a:r>
            <a:r>
              <a:rPr lang="zh-CN" altLang="en-US" sz="1700" dirty="0">
                <a:solidFill>
                  <a:schemeClr val="tx2"/>
                </a:solidFill>
                <a:ea typeface="ヒラギノ角ゴ Pro W3"/>
                <a:cs typeface="ヒラギノ角ゴ Pro W3"/>
              </a:rPr>
              <a:t>语言程序转换成可执行机器码的过程中究竟做了什么？</a:t>
            </a:r>
            <a:endParaRPr lang="en-US" altLang="zh-CN" sz="1700" dirty="0">
              <a:solidFill>
                <a:schemeClr val="tx2"/>
              </a:solidFill>
              <a:ea typeface="ヒラギノ角ゴ Pro W3"/>
              <a:cs typeface="ヒラギノ角ゴ Pro W3"/>
            </a:endParaRPr>
          </a:p>
          <a:p>
            <a:pPr lvl="1"/>
            <a:r>
              <a:rPr lang="zh-CN" altLang="en-US" sz="1700" dirty="0">
                <a:solidFill>
                  <a:schemeClr val="tx2"/>
                </a:solidFill>
                <a:ea typeface="ヒラギノ角ゴ Pro W3"/>
                <a:cs typeface="ヒラギノ角ゴ Pro W3"/>
              </a:rPr>
              <a:t>最后编译出来的可执行文件里面究竟有什么？</a:t>
            </a:r>
            <a:endParaRPr lang="en-US" altLang="zh-CN" sz="1700" dirty="0">
              <a:solidFill>
                <a:schemeClr val="tx2"/>
              </a:solidFill>
              <a:ea typeface="ヒラギノ角ゴ Pro W3"/>
              <a:cs typeface="ヒラギノ角ゴ Pro W3"/>
            </a:endParaRPr>
          </a:p>
          <a:p>
            <a:pPr lvl="1"/>
            <a:r>
              <a:rPr lang="zh-CN" altLang="en-US" sz="1700" dirty="0">
                <a:solidFill>
                  <a:schemeClr val="tx2"/>
                </a:solidFill>
                <a:ea typeface="ヒラギノ角ゴ Pro W3"/>
                <a:cs typeface="ヒラギノ角ゴ Pro W3"/>
              </a:rPr>
              <a:t>程序是怎么运行起来的，操作系统是怎么装载它的，调用</a:t>
            </a:r>
            <a:r>
              <a:rPr lang="en-US" altLang="zh-CN" sz="1700" dirty="0">
                <a:solidFill>
                  <a:schemeClr val="tx2"/>
                </a:solidFill>
                <a:ea typeface="ヒラギノ角ゴ Pro W3"/>
                <a:cs typeface="ヒラギノ角ゴ Pro W3"/>
              </a:rPr>
              <a:t>main</a:t>
            </a:r>
            <a:r>
              <a:rPr lang="zh-CN" altLang="en-US" sz="1700" dirty="0">
                <a:solidFill>
                  <a:schemeClr val="tx2"/>
                </a:solidFill>
                <a:ea typeface="ヒラギノ角ゴ Pro W3"/>
                <a:cs typeface="ヒラギノ角ゴ Pro W3"/>
              </a:rPr>
              <a:t>函数之前又发生了什么？</a:t>
            </a:r>
            <a:endParaRPr lang="en-US" altLang="zh-CN" sz="1700" dirty="0">
              <a:solidFill>
                <a:schemeClr val="tx2"/>
              </a:solidFill>
              <a:ea typeface="ヒラギノ角ゴ Pro W3"/>
              <a:cs typeface="ヒラギノ角ゴ Pro W3"/>
            </a:endParaRPr>
          </a:p>
          <a:p>
            <a:pPr lvl="1"/>
            <a:r>
              <a:rPr lang="zh-CN" altLang="en-US" sz="1700" dirty="0">
                <a:solidFill>
                  <a:schemeClr val="tx2"/>
                </a:solidFill>
                <a:ea typeface="ヒラギノ角ゴ Pro W3"/>
                <a:cs typeface="ヒラギノ角ゴ Pro W3"/>
              </a:rPr>
              <a:t>程序在运行时，它在内存中的布局又是什么样子的？</a:t>
            </a:r>
            <a:endParaRPr lang="en-US" altLang="zh-CN" sz="1700" dirty="0">
              <a:solidFill>
                <a:schemeClr val="tx2"/>
              </a:solidFill>
              <a:ea typeface="ヒラギノ角ゴ Pro W3"/>
              <a:cs typeface="ヒラギノ角ゴ Pro W3"/>
            </a:endParaRPr>
          </a:p>
          <a:p>
            <a:pPr lvl="1"/>
            <a:r>
              <a:rPr lang="en-US" altLang="zh-CN" sz="1400" dirty="0">
                <a:solidFill>
                  <a:schemeClr val="tx2"/>
                </a:solidFill>
                <a:ea typeface="ヒラギノ角ゴ Pro W3"/>
                <a:cs typeface="ヒラギノ角ゴ Pro W3"/>
              </a:rPr>
              <a:t>…</a:t>
            </a:r>
            <a:endParaRPr lang="en-US" altLang="zh-CN" sz="1800" dirty="0">
              <a:solidFill>
                <a:schemeClr val="tx2"/>
              </a:solidFill>
              <a:ea typeface="ヒラギノ角ゴ Pro W3"/>
              <a:cs typeface="ヒラギノ角ゴ Pro W3"/>
            </a:endParaRPr>
          </a:p>
          <a:p>
            <a:pPr>
              <a:buNone/>
            </a:pPr>
            <a:r>
              <a:rPr lang="en-US" altLang="zh-CN" sz="1800" dirty="0">
                <a:solidFill>
                  <a:schemeClr val="tx2"/>
                </a:solidFill>
                <a:ea typeface="ヒラギノ角ゴ Pro W3"/>
                <a:cs typeface="ヒラギノ角ゴ Pro W3"/>
              </a:rPr>
              <a:t>           </a:t>
            </a:r>
          </a:p>
          <a:p>
            <a:pPr>
              <a:buNone/>
            </a:pPr>
            <a:r>
              <a:rPr lang="en-US" altLang="zh-CN" sz="1800" dirty="0">
                <a:solidFill>
                  <a:schemeClr val="tx2"/>
                </a:solidFill>
                <a:ea typeface="ヒラギノ角ゴ Pro W3"/>
                <a:cs typeface="ヒラギノ角ゴ Pro W3"/>
              </a:rPr>
              <a:t>            </a:t>
            </a:r>
            <a:r>
              <a:rPr lang="zh-CN" altLang="en-US" sz="1800" dirty="0">
                <a:solidFill>
                  <a:schemeClr val="tx2"/>
                </a:solidFill>
                <a:ea typeface="ヒラギノ角ゴ Pro W3"/>
                <a:cs typeface="ヒラギノ角ゴ Pro W3"/>
              </a:rPr>
              <a:t>源代码                                                  编译和运行</a:t>
            </a:r>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pPr>
              <a:buNone/>
            </a:pPr>
            <a:r>
              <a:rPr lang="en-US" altLang="zh-CN" sz="2000" dirty="0">
                <a:solidFill>
                  <a:schemeClr val="tx2"/>
                </a:solidFill>
                <a:ea typeface="ヒラギノ角ゴ Pro W3"/>
                <a:cs typeface="ヒラギノ角ゴ Pro W3"/>
              </a:rPr>
              <a:t>	</a:t>
            </a:r>
          </a:p>
          <a:p>
            <a:pPr>
              <a:buNone/>
            </a:pPr>
            <a:endParaRPr lang="en-US" altLang="en-US" sz="2000" dirty="0">
              <a:solidFill>
                <a:schemeClr val="tx2"/>
              </a:solidFill>
              <a:ea typeface="ヒラギノ角ゴ Pro W3"/>
              <a:cs typeface="ヒラギノ角ゴ Pro W3"/>
            </a:endParaRPr>
          </a:p>
          <a:p>
            <a:pPr>
              <a:buNone/>
            </a:pPr>
            <a:endParaRPr lang="en-US" altLang="en-US" sz="2000" dirty="0">
              <a:solidFill>
                <a:schemeClr val="tx2"/>
              </a:solidFill>
              <a:ea typeface="ヒラギノ角ゴ Pro W3"/>
              <a:cs typeface="ヒラギノ角ゴ Pro W3"/>
            </a:endParaRPr>
          </a:p>
          <a:p>
            <a:pPr>
              <a:buNone/>
            </a:pPr>
            <a:endParaRPr lang="en-US" altLang="zh-CN" sz="1600" dirty="0">
              <a:solidFill>
                <a:schemeClr val="tx2"/>
              </a:solidFill>
              <a:ea typeface="ヒラギノ角ゴ Pro W3"/>
              <a:cs typeface="ヒラギノ角ゴ Pro W3"/>
            </a:endParaRPr>
          </a:p>
          <a:p>
            <a:pPr>
              <a:buNone/>
            </a:pPr>
            <a:r>
              <a:rPr lang="en-US" altLang="zh-CN" sz="1300" dirty="0">
                <a:solidFill>
                  <a:srgbClr val="FF0000"/>
                </a:solidFill>
                <a:ea typeface="ヒラギノ角ゴ Pro W3"/>
                <a:cs typeface="ヒラギノ角ゴ Pro W3"/>
              </a:rPr>
              <a:t>	</a:t>
            </a:r>
          </a:p>
          <a:p>
            <a:pPr>
              <a:buNone/>
            </a:pPr>
            <a:endParaRPr lang="en-US" altLang="zh-CN" sz="1300" dirty="0">
              <a:solidFill>
                <a:srgbClr val="FF0000"/>
              </a:solidFill>
              <a:ea typeface="ヒラギノ角ゴ Pro W3"/>
              <a:cs typeface="ヒラギノ角ゴ Pro W3"/>
            </a:endParaRPr>
          </a:p>
          <a:p>
            <a:pPr>
              <a:buNone/>
            </a:pPr>
            <a:endParaRPr lang="en-US" altLang="zh-CN" sz="1300" dirty="0">
              <a:solidFill>
                <a:srgbClr val="FF0000"/>
              </a:solidFill>
              <a:ea typeface="ヒラギノ角ゴ Pro W3"/>
              <a:cs typeface="ヒラギノ角ゴ Pro W3"/>
            </a:endParaRPr>
          </a:p>
          <a:p>
            <a:pPr>
              <a:buNone/>
            </a:pPr>
            <a:endParaRPr lang="en-US" altLang="zh-CN" sz="1300" dirty="0">
              <a:solidFill>
                <a:srgbClr val="FF0000"/>
              </a:solidFill>
              <a:ea typeface="ヒラギノ角ゴ Pro W3"/>
              <a:cs typeface="ヒラギノ角ゴ Pro W3"/>
            </a:endParaRPr>
          </a:p>
          <a:p>
            <a:pPr>
              <a:buNone/>
            </a:pPr>
            <a:endParaRPr lang="en-US" altLang="zh-CN" sz="1300" dirty="0">
              <a:solidFill>
                <a:srgbClr val="FF0000"/>
              </a:solidFill>
              <a:ea typeface="ヒラギノ角ゴ Pro W3"/>
              <a:cs typeface="ヒラギノ角ゴ Pro W3"/>
            </a:endParaRPr>
          </a:p>
          <a:p>
            <a:pPr>
              <a:buNone/>
            </a:pPr>
            <a:r>
              <a:rPr lang="zh-CN" altLang="en-US" sz="1300" dirty="0">
                <a:solidFill>
                  <a:srgbClr val="FF0000"/>
                </a:solidFill>
                <a:ea typeface="ヒラギノ角ゴ Pro W3"/>
                <a:cs typeface="ヒラギノ角ゴ Pro W3"/>
              </a:rPr>
              <a:t> </a:t>
            </a:r>
            <a:r>
              <a:rPr lang="en-US" altLang="zh-CN" sz="1300" dirty="0">
                <a:solidFill>
                  <a:srgbClr val="FF0000"/>
                </a:solidFill>
                <a:ea typeface="ヒラギノ角ゴ Pro W3"/>
                <a:cs typeface="ヒラギノ角ゴ Pro W3"/>
              </a:rPr>
              <a:t>	</a:t>
            </a:r>
          </a:p>
          <a:p>
            <a:pPr>
              <a:buNone/>
            </a:pPr>
            <a:r>
              <a:rPr lang="en-US" altLang="zh-CN" sz="1300" dirty="0">
                <a:solidFill>
                  <a:srgbClr val="FF0000"/>
                </a:solidFill>
                <a:ea typeface="ヒラギノ角ゴ Pro W3"/>
                <a:cs typeface="ヒラギノ角ゴ Pro W3"/>
              </a:rPr>
              <a:t>	</a:t>
            </a:r>
            <a:r>
              <a:rPr lang="zh-CN" altLang="en-US" sz="1700" dirty="0">
                <a:solidFill>
                  <a:srgbClr val="FF0000"/>
                </a:solidFill>
                <a:ea typeface="ヒラギノ角ゴ Pro W3"/>
                <a:cs typeface="ヒラギノ角ゴ Pro W3"/>
              </a:rPr>
              <a:t>如果你对以上细节了然于胸，那么很遗憾，本课程不是为你准备的。</a:t>
            </a:r>
            <a:endParaRPr lang="en-US" altLang="zh-CN" sz="1700" dirty="0">
              <a:solidFill>
                <a:srgbClr val="FF0000"/>
              </a:solidFill>
              <a:ea typeface="ヒラギノ角ゴ Pro W3"/>
              <a:cs typeface="ヒラギノ角ゴ Pro W3"/>
            </a:endParaRPr>
          </a:p>
          <a:p>
            <a:pPr>
              <a:buNone/>
            </a:pPr>
            <a:r>
              <a:rPr lang="en-US" altLang="zh-CN" sz="1700" dirty="0">
                <a:solidFill>
                  <a:srgbClr val="00B050"/>
                </a:solidFill>
                <a:ea typeface="ヒラギノ角ゴ Pro W3"/>
                <a:cs typeface="ヒラギノ角ゴ Pro W3"/>
              </a:rPr>
              <a:t>	</a:t>
            </a:r>
            <a:r>
              <a:rPr lang="zh-CN" altLang="en-US" sz="1700" dirty="0">
                <a:solidFill>
                  <a:srgbClr val="00B050"/>
                </a:solidFill>
                <a:ea typeface="ヒラギノ角ゴ Pro W3"/>
                <a:cs typeface="ヒラギノ角ゴ Pro W3"/>
              </a:rPr>
              <a:t>如果你对以上问题不太了解，那么恭喜你， 本课程就是为你准备的。</a:t>
            </a:r>
            <a:endParaRPr lang="en-US" altLang="zh-CN" sz="1700" dirty="0">
              <a:solidFill>
                <a:srgbClr val="00B050"/>
              </a:solidFill>
              <a:ea typeface="ヒラギノ角ゴ Pro W3"/>
              <a:cs typeface="ヒラギノ角ゴ Pro W3"/>
            </a:endParaRPr>
          </a:p>
          <a:p>
            <a:endParaRPr lang="en-US" altLang="zh-CN" sz="1400" dirty="0">
              <a:solidFill>
                <a:schemeClr val="tx2"/>
              </a:solidFill>
              <a:ea typeface="ヒラギノ角ゴ Pro W3"/>
              <a:cs typeface="ヒラギノ角ゴ Pro W3"/>
            </a:endParaRPr>
          </a:p>
          <a:p>
            <a:pPr>
              <a:buNone/>
            </a:pPr>
            <a:r>
              <a:rPr lang="en-US" altLang="zh-CN" sz="1400" dirty="0">
                <a:solidFill>
                  <a:schemeClr val="tx2"/>
                </a:solidFill>
                <a:ea typeface="ヒラギノ角ゴ Pro W3"/>
                <a:cs typeface="ヒラギノ角ゴ Pro W3"/>
              </a:rPr>
              <a:t>	</a:t>
            </a:r>
            <a:r>
              <a:rPr lang="zh-CN" altLang="en-US" sz="1700" dirty="0">
                <a:solidFill>
                  <a:schemeClr val="tx2"/>
                </a:solidFill>
                <a:ea typeface="ヒラギノ角ゴ Pro W3"/>
                <a:cs typeface="ヒラギノ角ゴ Pro W3"/>
              </a:rPr>
              <a:t>很多时候我们使用</a:t>
            </a:r>
            <a:r>
              <a:rPr lang="en-US" altLang="zh-CN" sz="1700" dirty="0">
                <a:solidFill>
                  <a:schemeClr val="tx2"/>
                </a:solidFill>
                <a:ea typeface="ヒラギノ角ゴ Pro W3"/>
                <a:cs typeface="ヒラギノ角ゴ Pro W3"/>
              </a:rPr>
              <a:t>IDE</a:t>
            </a:r>
            <a:r>
              <a:rPr lang="zh-CN" altLang="en-US" sz="1700" dirty="0">
                <a:solidFill>
                  <a:schemeClr val="tx2"/>
                </a:solidFill>
                <a:ea typeface="ヒラギノ角ゴ Pro W3"/>
                <a:cs typeface="ヒラギノ角ゴ Pro W3"/>
              </a:rPr>
              <a:t>环境比如</a:t>
            </a:r>
            <a:r>
              <a:rPr lang="en-US" altLang="zh-CN" sz="1700" dirty="0">
                <a:solidFill>
                  <a:schemeClr val="tx2"/>
                </a:solidFill>
                <a:ea typeface="ヒラギノ角ゴ Pro W3"/>
                <a:cs typeface="ヒラギノ角ゴ Pro W3"/>
              </a:rPr>
              <a:t>Visual Studio</a:t>
            </a:r>
            <a:r>
              <a:rPr lang="zh-CN" altLang="en-US" sz="1700" dirty="0">
                <a:solidFill>
                  <a:schemeClr val="tx2"/>
                </a:solidFill>
                <a:ea typeface="ヒラギノ角ゴ Pro W3"/>
                <a:cs typeface="ヒラギノ角ゴ Pro W3"/>
              </a:rPr>
              <a:t>进行软件开发，这种情况下一般都是编译和链接合并成一步完成，通常我们称其为构建</a:t>
            </a:r>
            <a:r>
              <a:rPr lang="en-US" altLang="zh-CN" sz="1700" dirty="0">
                <a:solidFill>
                  <a:schemeClr val="tx2"/>
                </a:solidFill>
                <a:ea typeface="ヒラギノ角ゴ Pro W3"/>
                <a:cs typeface="ヒラギノ角ゴ Pro W3"/>
              </a:rPr>
              <a:t>Build</a:t>
            </a:r>
            <a:r>
              <a:rPr lang="zh-CN" altLang="en-US" sz="1700" dirty="0">
                <a:solidFill>
                  <a:schemeClr val="tx2"/>
                </a:solidFill>
                <a:ea typeface="ヒラギノ角ゴ Pro W3"/>
                <a:cs typeface="ヒラギノ角ゴ Pro W3"/>
              </a:rPr>
              <a:t>。</a:t>
            </a:r>
            <a:endParaRPr lang="en-US" altLang="zh-CN" sz="1700" dirty="0">
              <a:solidFill>
                <a:schemeClr val="tx2"/>
              </a:solidFill>
              <a:ea typeface="ヒラギノ角ゴ Pro W3"/>
              <a:cs typeface="ヒラギノ角ゴ Pro W3"/>
            </a:endParaRPr>
          </a:p>
          <a:p>
            <a:pPr>
              <a:buNone/>
            </a:pPr>
            <a:r>
              <a:rPr lang="en-US" altLang="zh-CN" sz="1700" dirty="0">
                <a:solidFill>
                  <a:schemeClr val="tx2"/>
                </a:solidFill>
                <a:ea typeface="ヒラギノ角ゴ Pro W3"/>
                <a:cs typeface="ヒラギノ角ゴ Pro W3"/>
              </a:rPr>
              <a:t>	</a:t>
            </a:r>
            <a:r>
              <a:rPr lang="zh-CN" altLang="en-US" sz="1700" dirty="0">
                <a:solidFill>
                  <a:schemeClr val="tx2"/>
                </a:solidFill>
                <a:ea typeface="ヒラギノ角ゴ Pro W3"/>
                <a:cs typeface="ヒラギノ角ゴ Pro W3"/>
              </a:rPr>
              <a:t>但是无论是集成编译环境还是命令行环境，当遇到莫名其妙的编译或链接错误时还是要求我们对底层的机制有所了解。</a:t>
            </a:r>
            <a:endParaRPr lang="en-US" altLang="zh-CN" sz="1700" dirty="0">
              <a:solidFill>
                <a:schemeClr val="tx2"/>
              </a:solidFill>
              <a:ea typeface="ヒラギノ角ゴ Pro W3"/>
              <a:cs typeface="ヒラギノ角ゴ Pro W3"/>
            </a:endParaRPr>
          </a:p>
          <a:p>
            <a:endParaRPr lang="en-US" altLang="zh-CN" sz="1700" dirty="0">
              <a:solidFill>
                <a:schemeClr val="tx2"/>
              </a:solidFill>
              <a:ea typeface="ヒラギノ角ゴ Pro W3"/>
              <a:cs typeface="ヒラギノ角ゴ Pro W3"/>
            </a:endParaRPr>
          </a:p>
          <a:p>
            <a:pPr>
              <a:buNone/>
            </a:pPr>
            <a:r>
              <a:rPr lang="en-US" altLang="zh-CN" sz="1700" dirty="0">
                <a:solidFill>
                  <a:schemeClr val="tx2"/>
                </a:solidFill>
                <a:ea typeface="ヒラギノ角ゴ Pro W3"/>
                <a:cs typeface="ヒラギノ角ゴ Pro W3"/>
              </a:rPr>
              <a:t>	</a:t>
            </a:r>
          </a:p>
          <a:p>
            <a:pPr>
              <a:buNone/>
            </a:pPr>
            <a:r>
              <a:rPr lang="en-US" altLang="zh-CN" sz="1700" dirty="0">
                <a:solidFill>
                  <a:schemeClr val="tx2"/>
                </a:solidFill>
                <a:ea typeface="ヒラギノ角ゴ Pro W3"/>
                <a:cs typeface="ヒラギノ角ゴ Pro W3"/>
              </a:rPr>
              <a:t>	</a:t>
            </a:r>
            <a:r>
              <a:rPr lang="zh-CN" altLang="en-US" sz="1700" dirty="0">
                <a:solidFill>
                  <a:schemeClr val="tx2"/>
                </a:solidFill>
                <a:ea typeface="ヒラギノ角ゴ Pro W3"/>
                <a:cs typeface="ヒラギノ角ゴ Pro W3"/>
              </a:rPr>
              <a:t>事实上只要我们能够深刻理解</a:t>
            </a:r>
            <a:r>
              <a:rPr lang="en-US" altLang="zh-CN" sz="1700" dirty="0">
                <a:solidFill>
                  <a:schemeClr val="tx2"/>
                </a:solidFill>
                <a:ea typeface="ヒラギノ角ゴ Pro W3"/>
                <a:cs typeface="ヒラギノ角ゴ Pro W3"/>
              </a:rPr>
              <a:t>x86</a:t>
            </a:r>
            <a:r>
              <a:rPr lang="zh-CN" altLang="en-US" sz="1700" dirty="0">
                <a:solidFill>
                  <a:schemeClr val="tx2"/>
                </a:solidFill>
                <a:ea typeface="ヒラギノ角ゴ Pro W3"/>
                <a:cs typeface="ヒラギノ角ゴ Pro W3"/>
              </a:rPr>
              <a:t>平台下程序运行的背后机理，当你某一天要在</a:t>
            </a:r>
            <a:r>
              <a:rPr lang="en-US" altLang="zh-CN" sz="1700" dirty="0">
                <a:solidFill>
                  <a:schemeClr val="tx2"/>
                </a:solidFill>
                <a:ea typeface="ヒラギノ角ゴ Pro W3"/>
                <a:cs typeface="ヒラギノ角ゴ Pro W3"/>
              </a:rPr>
              <a:t>MIPS</a:t>
            </a:r>
            <a:r>
              <a:rPr lang="zh-CN" altLang="en-US" sz="1700" dirty="0">
                <a:solidFill>
                  <a:schemeClr val="tx2"/>
                </a:solidFill>
                <a:ea typeface="ヒラギノ角ゴ Pro W3"/>
                <a:cs typeface="ヒラギノ角ゴ Pro W3"/>
              </a:rPr>
              <a:t>或者</a:t>
            </a:r>
            <a:r>
              <a:rPr lang="en-US" altLang="zh-CN" sz="1700" dirty="0">
                <a:solidFill>
                  <a:schemeClr val="tx2"/>
                </a:solidFill>
                <a:ea typeface="ヒラギノ角ゴ Pro W3"/>
                <a:cs typeface="ヒラギノ角ゴ Pro W3"/>
              </a:rPr>
              <a:t>PowerPC</a:t>
            </a:r>
            <a:r>
              <a:rPr lang="zh-CN" altLang="en-US" sz="1700" dirty="0">
                <a:solidFill>
                  <a:schemeClr val="tx2"/>
                </a:solidFill>
                <a:ea typeface="ヒラギノ角ゴ Pro W3"/>
                <a:cs typeface="ヒラギノ角ゴ Pro W3"/>
              </a:rPr>
              <a:t>指令集的嵌入式平台上做开发，很快就能找到相通之处。</a:t>
            </a:r>
            <a:endParaRPr lang="en-US" altLang="en-US" sz="1700" dirty="0">
              <a:solidFill>
                <a:schemeClr val="tx2"/>
              </a:solidFill>
              <a:ea typeface="ヒラギノ角ゴ Pro W3"/>
              <a:cs typeface="ヒラギノ角ゴ Pro W3"/>
            </a:endParaRPr>
          </a:p>
        </p:txBody>
      </p:sp>
      <p:pic>
        <p:nvPicPr>
          <p:cNvPr id="39940" name="Picture 4"/>
          <p:cNvPicPr>
            <a:picLocks noChangeAspect="1" noChangeArrowheads="1"/>
          </p:cNvPicPr>
          <p:nvPr/>
        </p:nvPicPr>
        <p:blipFill>
          <a:blip r:embed="rId3"/>
          <a:srcRect/>
          <a:stretch>
            <a:fillRect/>
          </a:stretch>
        </p:blipFill>
        <p:spPr bwMode="auto">
          <a:xfrm>
            <a:off x="1066800" y="3200400"/>
            <a:ext cx="2076450" cy="1133475"/>
          </a:xfrm>
          <a:prstGeom prst="rect">
            <a:avLst/>
          </a:prstGeom>
          <a:noFill/>
          <a:ln w="9525">
            <a:noFill/>
            <a:miter lim="800000"/>
            <a:headEnd/>
            <a:tailEnd/>
          </a:ln>
          <a:effectLst/>
        </p:spPr>
      </p:pic>
      <p:pic>
        <p:nvPicPr>
          <p:cNvPr id="39943" name="Picture 7"/>
          <p:cNvPicPr>
            <a:picLocks noChangeAspect="1" noChangeArrowheads="1"/>
          </p:cNvPicPr>
          <p:nvPr/>
        </p:nvPicPr>
        <p:blipFill>
          <a:blip r:embed="rId4"/>
          <a:srcRect/>
          <a:stretch>
            <a:fillRect/>
          </a:stretch>
        </p:blipFill>
        <p:spPr bwMode="auto">
          <a:xfrm>
            <a:off x="3352800" y="3276600"/>
            <a:ext cx="2390775" cy="342900"/>
          </a:xfrm>
          <a:prstGeom prst="rect">
            <a:avLst/>
          </a:prstGeom>
          <a:noFill/>
          <a:ln w="9525">
            <a:noFill/>
            <a:miter lim="800000"/>
            <a:headEnd/>
            <a:tailEnd/>
          </a:ln>
          <a:effectLst/>
        </p:spPr>
      </p:pic>
      <p:pic>
        <p:nvPicPr>
          <p:cNvPr id="39944" name="Picture 8"/>
          <p:cNvPicPr>
            <a:picLocks noChangeAspect="1" noChangeArrowheads="1"/>
          </p:cNvPicPr>
          <p:nvPr/>
        </p:nvPicPr>
        <p:blipFill>
          <a:blip r:embed="rId5"/>
          <a:srcRect/>
          <a:stretch>
            <a:fillRect/>
          </a:stretch>
        </p:blipFill>
        <p:spPr bwMode="auto">
          <a:xfrm>
            <a:off x="3352800" y="3733800"/>
            <a:ext cx="885825" cy="142875"/>
          </a:xfrm>
          <a:prstGeom prst="rect">
            <a:avLst/>
          </a:prstGeom>
          <a:noFill/>
          <a:ln w="9525">
            <a:noFill/>
            <a:miter lim="800000"/>
            <a:headEnd/>
            <a:tailEnd/>
          </a:ln>
          <a:effectLst/>
        </p:spPr>
      </p:pic>
      <p:sp>
        <p:nvSpPr>
          <p:cNvPr id="12" name="矩形 11"/>
          <p:cNvSpPr/>
          <p:nvPr/>
        </p:nvSpPr>
        <p:spPr>
          <a:xfrm>
            <a:off x="914400" y="2895600"/>
            <a:ext cx="5181600" cy="175260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mj-ea"/>
                <a:cs typeface="ヒラギノ角ゴ Pro W3"/>
              </a:rPr>
              <a:t>ELF</a:t>
            </a:r>
            <a:r>
              <a:rPr lang="zh-CN" altLang="en-US" sz="4000" b="1" dirty="0">
                <a:solidFill>
                  <a:schemeClr val="tx2"/>
                </a:solidFill>
                <a:latin typeface="+mj-ea"/>
                <a:cs typeface="ヒラギノ角ゴ Pro W3"/>
              </a:rPr>
              <a:t>可执行文件在</a:t>
            </a:r>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下的装载过程</a:t>
            </a:r>
            <a:br>
              <a:rPr lang="en-US" altLang="zh-CN" sz="4000" b="1" dirty="0">
                <a:solidFill>
                  <a:schemeClr val="tx2"/>
                </a:solidFill>
                <a:latin typeface="+mj-ea"/>
                <a:cs typeface="ヒラギノ角ゴ Pro W3"/>
              </a:rPr>
            </a:br>
            <a:endParaRPr lang="en-US" altLang="en-US" sz="27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a:bodyPr>
          <a:lstStyle/>
          <a:p>
            <a:pPr>
              <a:buNone/>
            </a:pPr>
            <a:r>
              <a:rPr lang="en-US" altLang="zh-CN" sz="1800" dirty="0">
                <a:solidFill>
                  <a:schemeClr val="tx2"/>
                </a:solidFill>
                <a:ea typeface="ヒラギノ角ゴ Pro W3"/>
                <a:cs typeface="ヒラギノ角ゴ Pro W3"/>
              </a:rPr>
              <a:t>ELF</a:t>
            </a:r>
            <a:r>
              <a:rPr lang="zh-CN" altLang="en-US" sz="1800" dirty="0">
                <a:solidFill>
                  <a:schemeClr val="tx2"/>
                </a:solidFill>
                <a:ea typeface="ヒラギノ角ゴ Pro W3"/>
                <a:cs typeface="ヒラギノ角ゴ Pro W3"/>
              </a:rPr>
              <a:t>可执行文件</a:t>
            </a:r>
            <a:r>
              <a:rPr lang="en-US" altLang="zh-CN" sz="1800" dirty="0">
                <a:solidFill>
                  <a:schemeClr val="tx2"/>
                </a:solidFill>
                <a:ea typeface="ヒラギノ角ゴ Pro W3"/>
                <a:cs typeface="ヒラギノ角ゴ Pro W3"/>
              </a:rPr>
              <a:t>,</a:t>
            </a:r>
            <a:r>
              <a:rPr lang="zh-CN" altLang="en-US" sz="1800" dirty="0">
                <a:solidFill>
                  <a:schemeClr val="tx2"/>
                </a:solidFill>
                <a:ea typeface="ヒラギノ角ゴ Pro W3"/>
                <a:cs typeface="ヒラギノ角ゴ Pro W3"/>
              </a:rPr>
              <a:t>进程虚拟地址空间和物理地址空间的映射关系</a:t>
            </a:r>
            <a:endParaRPr lang="en-US" altLang="zh-CN" sz="1800"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11269" name="Picture 5"/>
          <p:cNvPicPr>
            <a:picLocks noChangeAspect="1" noChangeArrowheads="1"/>
          </p:cNvPicPr>
          <p:nvPr/>
        </p:nvPicPr>
        <p:blipFill>
          <a:blip r:embed="rId3"/>
          <a:srcRect/>
          <a:stretch>
            <a:fillRect/>
          </a:stretch>
        </p:blipFill>
        <p:spPr bwMode="auto">
          <a:xfrm>
            <a:off x="609601" y="2362200"/>
            <a:ext cx="6324600" cy="4200525"/>
          </a:xfrm>
          <a:prstGeom prst="rect">
            <a:avLst/>
          </a:prstGeom>
          <a:noFill/>
          <a:ln w="9525">
            <a:noFill/>
            <a:miter lim="800000"/>
            <a:headEnd/>
            <a:tailEnd/>
          </a:ln>
          <a:effectLst/>
        </p:spPr>
      </p:pic>
      <p:sp>
        <p:nvSpPr>
          <p:cNvPr id="8" name="TextBox 7"/>
          <p:cNvSpPr txBox="1"/>
          <p:nvPr/>
        </p:nvSpPr>
        <p:spPr>
          <a:xfrm>
            <a:off x="5105400" y="3429000"/>
            <a:ext cx="3733800" cy="553998"/>
          </a:xfrm>
          <a:prstGeom prst="rect">
            <a:avLst/>
          </a:prstGeom>
          <a:noFill/>
        </p:spPr>
        <p:txBody>
          <a:bodyPr wrap="square" rtlCol="0">
            <a:spAutoFit/>
          </a:bodyPr>
          <a:lstStyle/>
          <a:p>
            <a:r>
              <a:rPr lang="zh-CN" altLang="en-US" sz="1000" dirty="0"/>
              <a:t>操作系统在进程启动前将系统环境变量和进程的运行参数提前保存到进程栈当中，进程启动之后，把这些参数信息传递给</a:t>
            </a:r>
            <a:r>
              <a:rPr lang="en-US" altLang="zh-CN" sz="1000" dirty="0"/>
              <a:t>main</a:t>
            </a:r>
            <a:r>
              <a:rPr lang="zh-CN" altLang="en-US" sz="1000" dirty="0"/>
              <a:t>函数，即我们熟知的</a:t>
            </a:r>
            <a:r>
              <a:rPr lang="en-US" altLang="zh-CN" sz="1000" dirty="0" err="1"/>
              <a:t>argc</a:t>
            </a:r>
            <a:r>
              <a:rPr lang="zh-CN" altLang="en-US" sz="1000" dirty="0"/>
              <a:t>和</a:t>
            </a:r>
            <a:r>
              <a:rPr lang="en-US" altLang="zh-CN" sz="1000" dirty="0" err="1"/>
              <a:t>argv</a:t>
            </a:r>
            <a:r>
              <a:rPr lang="zh-CN" altLang="en-US" sz="1000" dirty="0"/>
              <a:t>两个参数</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mj-ea"/>
                <a:cs typeface="ヒラギノ角ゴ Pro W3"/>
              </a:rPr>
              <a:t>ELF</a:t>
            </a:r>
            <a:r>
              <a:rPr lang="zh-CN" altLang="en-US" sz="4000" b="1" dirty="0">
                <a:solidFill>
                  <a:schemeClr val="tx2"/>
                </a:solidFill>
                <a:latin typeface="+mj-ea"/>
                <a:cs typeface="ヒラギノ角ゴ Pro W3"/>
              </a:rPr>
              <a:t>可执行文件在</a:t>
            </a:r>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下的装载过程</a:t>
            </a:r>
            <a:br>
              <a:rPr lang="en-US" altLang="zh-CN" sz="4000" b="1" dirty="0">
                <a:solidFill>
                  <a:schemeClr val="tx2"/>
                </a:solidFill>
                <a:latin typeface="+mj-ea"/>
                <a:cs typeface="ヒラギノ角ゴ Pro W3"/>
              </a:rPr>
            </a:br>
            <a:endParaRPr lang="en-US" altLang="en-US" sz="2700" dirty="0">
              <a:solidFill>
                <a:schemeClr val="tx2"/>
              </a:solidFill>
              <a:latin typeface="+mj-ea"/>
              <a:cs typeface="ヒラギノ角ゴ Pro W3"/>
            </a:endParaRPr>
          </a:p>
        </p:txBody>
      </p:sp>
      <p:sp>
        <p:nvSpPr>
          <p:cNvPr id="3" name="Content Placeholder 2"/>
          <p:cNvSpPr>
            <a:spLocks noGrp="1"/>
          </p:cNvSpPr>
          <p:nvPr>
            <p:ph idx="1"/>
          </p:nvPr>
        </p:nvSpPr>
        <p:spPr>
          <a:xfrm>
            <a:off x="457200" y="1066800"/>
            <a:ext cx="8229600" cy="4525963"/>
          </a:xfrm>
        </p:spPr>
        <p:txBody>
          <a:bodyPr>
            <a:normAutofit/>
          </a:bodyPr>
          <a:lstStyle/>
          <a:p>
            <a:pPr>
              <a:buNone/>
            </a:pPr>
            <a:r>
              <a:rPr lang="zh-CN" altLang="en-US" sz="1200" dirty="0">
                <a:solidFill>
                  <a:schemeClr val="tx2"/>
                </a:solidFill>
                <a:ea typeface="ヒラギノ角ゴ Pro W3"/>
                <a:cs typeface="ヒラギノ角ゴ Pro W3"/>
              </a:rPr>
              <a:t>接下来我们进一步探究一下</a:t>
            </a:r>
            <a:r>
              <a:rPr lang="en-US" altLang="zh-CN" sz="1200" dirty="0">
                <a:solidFill>
                  <a:schemeClr val="tx2"/>
                </a:solidFill>
                <a:ea typeface="ヒラギノ角ゴ Pro W3"/>
                <a:cs typeface="ヒラギノ角ゴ Pro W3"/>
              </a:rPr>
              <a:t>Linux</a:t>
            </a:r>
            <a:r>
              <a:rPr lang="zh-CN" altLang="en-US" sz="1200" dirty="0">
                <a:solidFill>
                  <a:schemeClr val="tx2"/>
                </a:solidFill>
                <a:ea typeface="ヒラギノ角ゴ Pro W3"/>
                <a:cs typeface="ヒラギノ角ゴ Pro W3"/>
              </a:rPr>
              <a:t>是怎么识别和装载</a:t>
            </a:r>
            <a:r>
              <a:rPr lang="en-US" altLang="zh-CN" sz="1200" dirty="0">
                <a:solidFill>
                  <a:schemeClr val="tx2"/>
                </a:solidFill>
                <a:ea typeface="ヒラギノ角ゴ Pro W3"/>
                <a:cs typeface="ヒラギノ角ゴ Pro W3"/>
              </a:rPr>
              <a:t>ELF</a:t>
            </a:r>
            <a:r>
              <a:rPr lang="zh-CN" altLang="en-US" sz="1200" dirty="0">
                <a:solidFill>
                  <a:schemeClr val="tx2"/>
                </a:solidFill>
                <a:ea typeface="ヒラギノ角ゴ Pro W3"/>
                <a:cs typeface="ヒラギノ角ゴ Pro W3"/>
              </a:rPr>
              <a:t>文件的，我们需要深入</a:t>
            </a:r>
            <a:r>
              <a:rPr lang="en-US" altLang="zh-CN" sz="1200" dirty="0">
                <a:solidFill>
                  <a:schemeClr val="tx2"/>
                </a:solidFill>
                <a:ea typeface="ヒラギノ角ゴ Pro W3"/>
                <a:cs typeface="ヒラギノ角ゴ Pro W3"/>
              </a:rPr>
              <a:t>Linux</a:t>
            </a:r>
            <a:r>
              <a:rPr lang="zh-CN" altLang="en-US" sz="1200" dirty="0">
                <a:solidFill>
                  <a:schemeClr val="tx2"/>
                </a:solidFill>
                <a:ea typeface="ヒラギノ角ゴ Pro W3"/>
                <a:cs typeface="ヒラギノ角ゴ Pro W3"/>
              </a:rPr>
              <a:t>内核去寻找答案 </a:t>
            </a:r>
            <a:r>
              <a:rPr lang="en-US" altLang="zh-CN" sz="1200" dirty="0">
                <a:solidFill>
                  <a:schemeClr val="tx2"/>
                </a:solidFill>
                <a:ea typeface="ヒラギノ角ゴ Pro W3"/>
                <a:cs typeface="ヒラギノ角ゴ Pro W3"/>
              </a:rPr>
              <a:t>(</a:t>
            </a:r>
            <a:r>
              <a:rPr lang="zh-CN" altLang="en-US" sz="1200" dirty="0">
                <a:solidFill>
                  <a:schemeClr val="tx2"/>
                </a:solidFill>
                <a:ea typeface="ヒラギノ角ゴ Pro W3"/>
                <a:cs typeface="ヒラギノ角ゴ Pro W3"/>
              </a:rPr>
              <a:t>内核实际处理过程涉</a:t>
            </a:r>
            <a:endParaRPr lang="en-US" altLang="zh-CN" sz="1200" dirty="0">
              <a:solidFill>
                <a:schemeClr val="tx2"/>
              </a:solidFill>
              <a:ea typeface="ヒラギノ角ゴ Pro W3"/>
              <a:cs typeface="ヒラギノ角ゴ Pro W3"/>
            </a:endParaRPr>
          </a:p>
          <a:p>
            <a:pPr>
              <a:buNone/>
            </a:pPr>
            <a:r>
              <a:rPr lang="zh-CN" altLang="en-US" sz="1200" dirty="0">
                <a:solidFill>
                  <a:schemeClr val="tx2"/>
                </a:solidFill>
                <a:ea typeface="ヒラギノ角ゴ Pro W3"/>
                <a:cs typeface="ヒラギノ角ゴ Pro W3"/>
              </a:rPr>
              <a:t>及更多的过程，我们这里主要关注和</a:t>
            </a:r>
            <a:r>
              <a:rPr lang="en-US" altLang="zh-CN" sz="1200" dirty="0">
                <a:solidFill>
                  <a:schemeClr val="tx2"/>
                </a:solidFill>
                <a:ea typeface="ヒラギノ角ゴ Pro W3"/>
                <a:cs typeface="ヒラギノ角ゴ Pro W3"/>
              </a:rPr>
              <a:t>ELF</a:t>
            </a:r>
            <a:r>
              <a:rPr lang="zh-CN" altLang="en-US" sz="1200" dirty="0">
                <a:solidFill>
                  <a:schemeClr val="tx2"/>
                </a:solidFill>
                <a:ea typeface="ヒラギノ角ゴ Pro W3"/>
                <a:cs typeface="ヒラギノ角ゴ Pro W3"/>
              </a:rPr>
              <a:t>文件处理相关的代码</a:t>
            </a:r>
            <a:r>
              <a:rPr lang="en-US" altLang="zh-CN" sz="1200" dirty="0">
                <a:solidFill>
                  <a:schemeClr val="tx2"/>
                </a:solidFill>
                <a:ea typeface="ヒラギノ角ゴ Pro W3"/>
                <a:cs typeface="ヒラギノ角ゴ Pro W3"/>
              </a:rPr>
              <a:t>)</a:t>
            </a:r>
          </a:p>
          <a:p>
            <a:pPr>
              <a:buNone/>
            </a:pPr>
            <a:endParaRPr lang="en-US" altLang="zh-CN" sz="1200" dirty="0">
              <a:solidFill>
                <a:schemeClr val="tx2"/>
              </a:solidFill>
              <a:ea typeface="ヒラギノ角ゴ Pro W3"/>
              <a:cs typeface="ヒラギノ角ゴ Pro W3"/>
            </a:endParaRPr>
          </a:p>
          <a:p>
            <a:pPr>
              <a:buNone/>
            </a:pPr>
            <a:r>
              <a:rPr lang="zh-CN" altLang="en-US" sz="1200" dirty="0">
                <a:solidFill>
                  <a:schemeClr val="tx2"/>
                </a:solidFill>
                <a:ea typeface="ヒラギノ角ゴ Pro W3"/>
                <a:cs typeface="ヒラギノ角ゴ Pro W3"/>
              </a:rPr>
              <a:t>当我们在</a:t>
            </a:r>
            <a:r>
              <a:rPr lang="en-US" altLang="zh-CN" sz="1200" dirty="0">
                <a:solidFill>
                  <a:schemeClr val="tx2"/>
                </a:solidFill>
                <a:ea typeface="ヒラギノ角ゴ Pro W3"/>
                <a:cs typeface="ヒラギノ角ゴ Pro W3"/>
              </a:rPr>
              <a:t>bash</a:t>
            </a:r>
            <a:r>
              <a:rPr lang="zh-CN" altLang="en-US" sz="1200" dirty="0">
                <a:solidFill>
                  <a:schemeClr val="tx2"/>
                </a:solidFill>
                <a:ea typeface="ヒラギノ角ゴ Pro W3"/>
                <a:cs typeface="ヒラギノ角ゴ Pro W3"/>
              </a:rPr>
              <a:t>下输入命令执行某一个</a:t>
            </a:r>
            <a:r>
              <a:rPr lang="en-US" altLang="zh-CN" sz="1200" dirty="0">
                <a:solidFill>
                  <a:schemeClr val="tx2"/>
                </a:solidFill>
                <a:ea typeface="ヒラギノ角ゴ Pro W3"/>
                <a:cs typeface="ヒラギノ角ゴ Pro W3"/>
              </a:rPr>
              <a:t>ELF</a:t>
            </a:r>
            <a:r>
              <a:rPr lang="zh-CN" altLang="en-US" sz="1200" dirty="0">
                <a:solidFill>
                  <a:schemeClr val="tx2"/>
                </a:solidFill>
                <a:ea typeface="ヒラギノ角ゴ Pro W3"/>
                <a:cs typeface="ヒラギノ角ゴ Pro W3"/>
              </a:rPr>
              <a:t>文件的时候，首先</a:t>
            </a:r>
            <a:r>
              <a:rPr lang="en-US" altLang="zh-CN" sz="1200" dirty="0">
                <a:solidFill>
                  <a:schemeClr val="tx2"/>
                </a:solidFill>
                <a:ea typeface="ヒラギノ角ゴ Pro W3"/>
                <a:cs typeface="ヒラギノ角ゴ Pro W3"/>
              </a:rPr>
              <a:t>bash</a:t>
            </a:r>
            <a:r>
              <a:rPr lang="zh-CN" altLang="en-US" sz="1200" dirty="0">
                <a:solidFill>
                  <a:schemeClr val="tx2"/>
                </a:solidFill>
                <a:ea typeface="ヒラギノ角ゴ Pro W3"/>
                <a:cs typeface="ヒラギノ角ゴ Pro W3"/>
              </a:rPr>
              <a:t>进程调用</a:t>
            </a:r>
            <a:r>
              <a:rPr lang="en-US" altLang="zh-CN" sz="1200" dirty="0">
                <a:solidFill>
                  <a:schemeClr val="tx2"/>
                </a:solidFill>
                <a:ea typeface="ヒラギノ角ゴ Pro W3"/>
                <a:cs typeface="ヒラギノ角ゴ Pro W3"/>
              </a:rPr>
              <a:t>fork()</a:t>
            </a:r>
            <a:r>
              <a:rPr lang="zh-CN" altLang="en-US" sz="1200" dirty="0">
                <a:solidFill>
                  <a:schemeClr val="tx2"/>
                </a:solidFill>
                <a:ea typeface="ヒラギノ角ゴ Pro W3"/>
                <a:cs typeface="ヒラギノ角ゴ Pro W3"/>
              </a:rPr>
              <a:t>系统调用创建一个新的进程，然后新的进程</a:t>
            </a:r>
            <a:endParaRPr lang="en-US" altLang="zh-CN" sz="1200" dirty="0">
              <a:solidFill>
                <a:schemeClr val="tx2"/>
              </a:solidFill>
              <a:ea typeface="ヒラギノ角ゴ Pro W3"/>
              <a:cs typeface="ヒラギノ角ゴ Pro W3"/>
            </a:endParaRPr>
          </a:p>
          <a:p>
            <a:pPr>
              <a:buNone/>
            </a:pPr>
            <a:r>
              <a:rPr lang="zh-CN" altLang="en-US" sz="1200" dirty="0">
                <a:solidFill>
                  <a:schemeClr val="tx2"/>
                </a:solidFill>
                <a:ea typeface="ヒラギノ角ゴ Pro W3"/>
                <a:cs typeface="ヒラギノ角ゴ Pro W3"/>
              </a:rPr>
              <a:t>调用</a:t>
            </a:r>
            <a:r>
              <a:rPr lang="en-US" altLang="zh-CN" sz="1200" dirty="0" err="1">
                <a:solidFill>
                  <a:schemeClr val="tx2"/>
                </a:solidFill>
                <a:ea typeface="ヒラギノ角ゴ Pro W3"/>
                <a:cs typeface="ヒラギノ角ゴ Pro W3"/>
              </a:rPr>
              <a:t>execve</a:t>
            </a:r>
            <a:r>
              <a:rPr lang="en-US" altLang="zh-CN" sz="1200" dirty="0">
                <a:solidFill>
                  <a:schemeClr val="tx2"/>
                </a:solidFill>
                <a:ea typeface="ヒラギノ角ゴ Pro W3"/>
                <a:cs typeface="ヒラギノ角ゴ Pro W3"/>
              </a:rPr>
              <a:t>()</a:t>
            </a:r>
            <a:r>
              <a:rPr lang="zh-CN" altLang="en-US" sz="1200" dirty="0">
                <a:solidFill>
                  <a:schemeClr val="tx2"/>
                </a:solidFill>
                <a:ea typeface="ヒラギノ角ゴ Pro W3"/>
                <a:cs typeface="ヒラギノ角ゴ Pro W3"/>
              </a:rPr>
              <a:t>系统调用执行指定的</a:t>
            </a:r>
            <a:r>
              <a:rPr lang="en-US" altLang="zh-CN" sz="1200" dirty="0">
                <a:solidFill>
                  <a:schemeClr val="tx2"/>
                </a:solidFill>
                <a:ea typeface="ヒラギノ角ゴ Pro W3"/>
                <a:cs typeface="ヒラギノ角ゴ Pro W3"/>
              </a:rPr>
              <a:t>ELF</a:t>
            </a:r>
            <a:r>
              <a:rPr lang="zh-CN" altLang="en-US" sz="1200" dirty="0">
                <a:solidFill>
                  <a:schemeClr val="tx2"/>
                </a:solidFill>
                <a:ea typeface="ヒラギノ角ゴ Pro W3"/>
                <a:cs typeface="ヒラギノ角ゴ Pro W3"/>
              </a:rPr>
              <a:t>文件</a:t>
            </a:r>
            <a:r>
              <a:rPr lang="en-US" altLang="zh-CN" sz="1200" dirty="0">
                <a:solidFill>
                  <a:schemeClr val="tx2"/>
                </a:solidFill>
                <a:ea typeface="ヒラギノ角ゴ Pro W3"/>
                <a:cs typeface="ヒラギノ角ゴ Pro W3"/>
              </a:rPr>
              <a:t> ,</a:t>
            </a:r>
            <a:r>
              <a:rPr lang="zh-CN" altLang="en-US" sz="1200" dirty="0">
                <a:solidFill>
                  <a:schemeClr val="tx2"/>
                </a:solidFill>
                <a:ea typeface="ヒラギノ角ゴ Pro W3"/>
                <a:cs typeface="ヒラギノ角ゴ Pro W3"/>
              </a:rPr>
              <a:t>内核开始真正的装载工作</a:t>
            </a:r>
            <a:endParaRPr lang="en-US" altLang="zh-CN" sz="12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1026" name="Picture 2"/>
          <p:cNvPicPr>
            <a:picLocks noChangeAspect="1" noChangeArrowheads="1"/>
          </p:cNvPicPr>
          <p:nvPr/>
        </p:nvPicPr>
        <p:blipFill>
          <a:blip r:embed="rId3"/>
          <a:srcRect/>
          <a:stretch>
            <a:fillRect/>
          </a:stretch>
        </p:blipFill>
        <p:spPr bwMode="auto">
          <a:xfrm>
            <a:off x="533400" y="2514600"/>
            <a:ext cx="3657599" cy="13525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495800" y="2590800"/>
            <a:ext cx="4114800" cy="1524000"/>
          </a:xfrm>
          <a:prstGeom prst="rect">
            <a:avLst/>
          </a:prstGeom>
          <a:noFill/>
          <a:ln w="9525">
            <a:noFill/>
            <a:miter lim="800000"/>
            <a:headEnd/>
            <a:tailEnd/>
          </a:ln>
          <a:effectLst/>
        </p:spPr>
      </p:pic>
      <p:sp>
        <p:nvSpPr>
          <p:cNvPr id="13" name="TextBox 12"/>
          <p:cNvSpPr txBox="1"/>
          <p:nvPr/>
        </p:nvSpPr>
        <p:spPr>
          <a:xfrm>
            <a:off x="533400" y="3903345"/>
            <a:ext cx="6629400" cy="3108543"/>
          </a:xfrm>
          <a:prstGeom prst="rect">
            <a:avLst/>
          </a:prstGeom>
          <a:noFill/>
        </p:spPr>
        <p:txBody>
          <a:bodyPr wrap="square" rtlCol="0">
            <a:spAutoFit/>
          </a:bodyPr>
          <a:lstStyle/>
          <a:p>
            <a:r>
              <a:rPr lang="en-US" altLang="zh-CN" sz="1400" dirty="0"/>
              <a:t>static </a:t>
            </a:r>
            <a:r>
              <a:rPr lang="en-US" altLang="zh-CN" sz="1400" dirty="0" err="1"/>
              <a:t>int</a:t>
            </a:r>
            <a:r>
              <a:rPr lang="en-US" altLang="zh-CN" sz="1400" dirty="0"/>
              <a:t> </a:t>
            </a:r>
            <a:r>
              <a:rPr lang="en-US" altLang="zh-CN" sz="1400" dirty="0" err="1"/>
              <a:t>do_execveat_common</a:t>
            </a:r>
            <a:r>
              <a:rPr lang="en-US" altLang="zh-CN" sz="1400" dirty="0"/>
              <a:t>(…)</a:t>
            </a:r>
          </a:p>
          <a:p>
            <a:r>
              <a:rPr lang="en-US" altLang="zh-CN" sz="1400" dirty="0"/>
              <a:t>{</a:t>
            </a:r>
          </a:p>
          <a:p>
            <a:r>
              <a:rPr lang="en-US" altLang="zh-CN" sz="1400" dirty="0"/>
              <a:t>    </a:t>
            </a:r>
            <a:r>
              <a:rPr lang="en-US" altLang="zh-CN" sz="1400" i="1" dirty="0"/>
              <a:t>//some error handling</a:t>
            </a:r>
          </a:p>
          <a:p>
            <a:r>
              <a:rPr lang="en-US" altLang="zh-CN" sz="1400" dirty="0"/>
              <a:t>    </a:t>
            </a:r>
            <a:r>
              <a:rPr lang="en-US" altLang="zh-CN" sz="1400" dirty="0" err="1"/>
              <a:t>prepare_binprm</a:t>
            </a:r>
            <a:r>
              <a:rPr lang="en-US" altLang="zh-CN" sz="1400" dirty="0"/>
              <a:t>(</a:t>
            </a:r>
            <a:r>
              <a:rPr lang="en-US" altLang="zh-CN" sz="1400" dirty="0" err="1"/>
              <a:t>bprm</a:t>
            </a:r>
            <a:r>
              <a:rPr lang="en-US" altLang="zh-CN" sz="1400" dirty="0"/>
              <a:t>) </a:t>
            </a:r>
            <a:r>
              <a:rPr lang="en-US" altLang="zh-CN" sz="1400" dirty="0">
                <a:solidFill>
                  <a:srgbClr val="7030A0"/>
                </a:solidFill>
              </a:rPr>
              <a:t>//</a:t>
            </a:r>
            <a:r>
              <a:rPr lang="en-US" sz="1400" i="1" dirty="0">
                <a:solidFill>
                  <a:srgbClr val="7030A0"/>
                </a:solidFill>
              </a:rPr>
              <a:t>read the first 128 (BINPRM_BUF_SIZE) bytes</a:t>
            </a:r>
            <a:endParaRPr lang="en-US" altLang="zh-CN" sz="1400" dirty="0">
              <a:solidFill>
                <a:srgbClr val="7030A0"/>
              </a:solidFill>
            </a:endParaRPr>
          </a:p>
          <a:p>
            <a:r>
              <a:rPr lang="en-US" altLang="zh-CN" sz="1400" dirty="0"/>
              <a:t>    </a:t>
            </a:r>
            <a:r>
              <a:rPr lang="en-US" altLang="zh-CN" sz="1400" dirty="0" err="1"/>
              <a:t>exec_binprm</a:t>
            </a:r>
            <a:r>
              <a:rPr lang="en-US" altLang="zh-CN" sz="1400" dirty="0"/>
              <a:t>(</a:t>
            </a:r>
            <a:r>
              <a:rPr lang="en-US" altLang="zh-CN" sz="1400" dirty="0" err="1"/>
              <a:t>bprm</a:t>
            </a:r>
            <a:r>
              <a:rPr lang="en-US" altLang="zh-CN" sz="1400" dirty="0"/>
              <a:t>)</a:t>
            </a:r>
          </a:p>
          <a:p>
            <a:endParaRPr lang="en-US" altLang="zh-CN" sz="1400" dirty="0"/>
          </a:p>
          <a:p>
            <a:r>
              <a:rPr lang="en-US" altLang="zh-CN" sz="1400" dirty="0"/>
              <a:t>}</a:t>
            </a:r>
          </a:p>
          <a:p>
            <a:r>
              <a:rPr lang="en-US" sz="1400" b="1" dirty="0" err="1">
                <a:hlinkClick r:id="rId5"/>
              </a:rPr>
              <a:t>linux</a:t>
            </a:r>
            <a:r>
              <a:rPr lang="en-US" sz="1400" b="1" dirty="0"/>
              <a:t>/</a:t>
            </a:r>
            <a:r>
              <a:rPr lang="en-US" sz="1400" b="1" dirty="0" err="1">
                <a:hlinkClick r:id="rId6"/>
              </a:rPr>
              <a:t>fs</a:t>
            </a:r>
            <a:r>
              <a:rPr lang="en-US" sz="1400" b="1" dirty="0"/>
              <a:t>/</a:t>
            </a:r>
            <a:r>
              <a:rPr lang="en-US" sz="1400" b="1" dirty="0" err="1">
                <a:hlinkClick r:id="rId7"/>
              </a:rPr>
              <a:t>binfmt_elf.c</a:t>
            </a:r>
            <a:endParaRPr lang="en-US" altLang="zh-CN" sz="1400" dirty="0"/>
          </a:p>
          <a:p>
            <a:r>
              <a:rPr lang="en-US" altLang="zh-CN" sz="1400" dirty="0" err="1"/>
              <a:t>search_binary_handler</a:t>
            </a:r>
            <a:r>
              <a:rPr lang="en-US" altLang="zh-CN" sz="1400" dirty="0"/>
              <a:t>(</a:t>
            </a:r>
            <a:r>
              <a:rPr lang="en-US" altLang="zh-CN" sz="1400" dirty="0" err="1"/>
              <a:t>struct</a:t>
            </a:r>
            <a:r>
              <a:rPr lang="en-US" altLang="zh-CN" sz="1400" dirty="0"/>
              <a:t> </a:t>
            </a:r>
            <a:r>
              <a:rPr lang="en-US" altLang="zh-CN" sz="1400" dirty="0" err="1"/>
              <a:t>linux_binprm</a:t>
            </a:r>
            <a:r>
              <a:rPr lang="en-US" altLang="zh-CN" sz="1400" dirty="0"/>
              <a:t>_*</a:t>
            </a:r>
            <a:r>
              <a:rPr lang="en-US" altLang="zh-CN" sz="1400" dirty="0" err="1"/>
              <a:t>bprm</a:t>
            </a:r>
            <a:r>
              <a:rPr lang="en-US" altLang="zh-CN" sz="1400" dirty="0"/>
              <a:t>)</a:t>
            </a:r>
          </a:p>
          <a:p>
            <a:r>
              <a:rPr lang="en-US" altLang="zh-CN" sz="1400" dirty="0"/>
              <a:t>{</a:t>
            </a:r>
          </a:p>
          <a:p>
            <a:r>
              <a:rPr lang="zh-CN" altLang="en-US" sz="1400" dirty="0"/>
              <a:t>    </a:t>
            </a:r>
            <a:r>
              <a:rPr lang="en-US" altLang="zh-CN" sz="1400" dirty="0"/>
              <a:t>//</a:t>
            </a:r>
            <a:r>
              <a:rPr lang="zh-CN" altLang="en-US" sz="1400" dirty="0"/>
              <a:t>内核会通过</a:t>
            </a:r>
            <a:r>
              <a:rPr lang="en-US" sz="1400" dirty="0" err="1"/>
              <a:t>list_for_each_entry</a:t>
            </a:r>
            <a:r>
              <a:rPr lang="zh-CN" altLang="en-US" sz="1400" dirty="0"/>
              <a:t>遍历所有注册的对象</a:t>
            </a:r>
            <a:endParaRPr lang="en-US" altLang="zh-CN" sz="1400" dirty="0"/>
          </a:p>
          <a:p>
            <a:r>
              <a:rPr lang="en-US" altLang="zh-CN" sz="1400" dirty="0"/>
              <a:t>    </a:t>
            </a:r>
            <a:r>
              <a:rPr lang="en-US" altLang="zh-CN" sz="1400" b="1" dirty="0" err="1">
                <a:solidFill>
                  <a:srgbClr val="7030A0"/>
                </a:solidFill>
              </a:rPr>
              <a:t>load_elf_binary</a:t>
            </a:r>
            <a:endParaRPr lang="en-US" altLang="zh-CN" sz="1400" b="1" dirty="0">
              <a:solidFill>
                <a:srgbClr val="7030A0"/>
              </a:solidFill>
            </a:endParaRPr>
          </a:p>
          <a:p>
            <a:r>
              <a:rPr lang="en-US" altLang="zh-CN" sz="1400" dirty="0"/>
              <a:t>}</a:t>
            </a:r>
          </a:p>
          <a:p>
            <a:endParaRPr lang="zh-CN" altLang="en-US" sz="1400" dirty="0"/>
          </a:p>
        </p:txBody>
      </p:sp>
      <p:cxnSp>
        <p:nvCxnSpPr>
          <p:cNvPr id="15" name="曲线连接符 14"/>
          <p:cNvCxnSpPr/>
          <p:nvPr/>
        </p:nvCxnSpPr>
        <p:spPr>
          <a:xfrm rot="10800000" flipV="1">
            <a:off x="3352800" y="3886200"/>
            <a:ext cx="1981200" cy="2286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877094" y="5218906"/>
            <a:ext cx="3810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867400" y="4191000"/>
            <a:ext cx="3124200" cy="2523768"/>
          </a:xfrm>
          <a:prstGeom prst="rect">
            <a:avLst/>
          </a:prstGeom>
          <a:noFill/>
          <a:ln>
            <a:solidFill>
              <a:schemeClr val="accent4">
                <a:lumMod val="75000"/>
              </a:schemeClr>
            </a:solidFill>
          </a:ln>
        </p:spPr>
        <p:txBody>
          <a:bodyPr wrap="square" rtlCol="0">
            <a:spAutoFit/>
          </a:bodyPr>
          <a:lstStyle/>
          <a:p>
            <a:r>
              <a:rPr lang="en-US" altLang="zh-CN" sz="1200" dirty="0"/>
              <a:t>/</a:t>
            </a:r>
            <a:r>
              <a:rPr lang="en-US" altLang="zh-CN" sz="1200" dirty="0" err="1"/>
              <a:t>fs</a:t>
            </a:r>
            <a:r>
              <a:rPr lang="en-US" altLang="zh-CN" sz="1200" dirty="0"/>
              <a:t>/</a:t>
            </a:r>
            <a:r>
              <a:rPr lang="en-US" altLang="zh-CN" sz="1200" dirty="0" err="1"/>
              <a:t>binfmt_elf.c</a:t>
            </a:r>
            <a:endParaRPr lang="en-US" altLang="zh-CN" sz="1200" dirty="0"/>
          </a:p>
          <a:p>
            <a:r>
              <a:rPr lang="en-US" altLang="zh-CN" sz="1200" dirty="0" err="1"/>
              <a:t>Load_elf_binary</a:t>
            </a:r>
            <a:r>
              <a:rPr lang="zh-CN" altLang="en-US" sz="1200" dirty="0"/>
              <a:t>的代码走读</a:t>
            </a:r>
            <a:endParaRPr lang="en-US" altLang="zh-CN" sz="1200" dirty="0"/>
          </a:p>
          <a:p>
            <a:endParaRPr lang="en-US" altLang="zh-CN" sz="1200" dirty="0"/>
          </a:p>
          <a:p>
            <a:r>
              <a:rPr lang="zh-CN" altLang="en-US" sz="1000" dirty="0"/>
              <a:t>检查</a:t>
            </a:r>
            <a:r>
              <a:rPr lang="en-US" altLang="zh-CN" sz="1000" dirty="0"/>
              <a:t>ELF</a:t>
            </a:r>
            <a:r>
              <a:rPr lang="zh-CN" altLang="en-US" sz="1000" dirty="0"/>
              <a:t>文件头部信息</a:t>
            </a:r>
            <a:r>
              <a:rPr lang="en-US" altLang="zh-CN" sz="1000" dirty="0"/>
              <a:t>(</a:t>
            </a:r>
            <a:r>
              <a:rPr lang="zh-CN" altLang="en-US" sz="1000" dirty="0"/>
              <a:t>一致性检查</a:t>
            </a:r>
            <a:r>
              <a:rPr lang="en-US" altLang="zh-CN" sz="1000" dirty="0"/>
              <a:t>)</a:t>
            </a:r>
          </a:p>
          <a:p>
            <a:r>
              <a:rPr lang="zh-CN" altLang="en-US" sz="1000" dirty="0"/>
              <a:t>加载程序头表</a:t>
            </a:r>
            <a:r>
              <a:rPr lang="en-US" altLang="zh-CN" sz="1000" dirty="0"/>
              <a:t>(</a:t>
            </a:r>
            <a:r>
              <a:rPr lang="zh-CN" altLang="en-US" sz="1000" dirty="0"/>
              <a:t>可以看到一个可执行程序必须至少有一个段（</a:t>
            </a:r>
            <a:r>
              <a:rPr lang="en-US" altLang="zh-CN" sz="1000" dirty="0"/>
              <a:t>segment</a:t>
            </a:r>
            <a:r>
              <a:rPr lang="zh-CN" altLang="en-US" sz="1000" dirty="0"/>
              <a:t>），而所有段的大小之和不能超过</a:t>
            </a:r>
            <a:r>
              <a:rPr lang="en-US" altLang="zh-CN" sz="1000" dirty="0"/>
              <a:t>64K(65536u))</a:t>
            </a:r>
          </a:p>
          <a:p>
            <a:r>
              <a:rPr lang="zh-CN" altLang="en-US" sz="1000" dirty="0"/>
              <a:t>寻找和处理解释器段</a:t>
            </a:r>
            <a:r>
              <a:rPr lang="en-US" altLang="zh-CN" sz="1000" dirty="0"/>
              <a:t>(</a:t>
            </a:r>
            <a:r>
              <a:rPr lang="zh-CN" altLang="en-US" sz="1000" dirty="0"/>
              <a:t>动态链接部分会介绍</a:t>
            </a:r>
            <a:r>
              <a:rPr lang="en-US" altLang="zh-CN" sz="1000" dirty="0"/>
              <a:t>)</a:t>
            </a:r>
          </a:p>
          <a:p>
            <a:r>
              <a:rPr lang="zh-CN" altLang="en-US" sz="1000" dirty="0"/>
              <a:t>装入目标程序的段</a:t>
            </a:r>
            <a:r>
              <a:rPr lang="en-US" altLang="zh-CN" sz="1000" dirty="0"/>
              <a:t>(</a:t>
            </a:r>
            <a:r>
              <a:rPr lang="en-US" altLang="zh-CN" sz="1000" dirty="0" err="1"/>
              <a:t>elf_map</a:t>
            </a:r>
            <a:r>
              <a:rPr lang="en-US" altLang="zh-CN" sz="1000" dirty="0"/>
              <a:t>)</a:t>
            </a:r>
          </a:p>
          <a:p>
            <a:r>
              <a:rPr lang="zh-CN" altLang="en-US" sz="1000" dirty="0"/>
              <a:t>填写目标程序的入口地址</a:t>
            </a:r>
            <a:endParaRPr lang="en-US" altLang="zh-CN" sz="1000" dirty="0"/>
          </a:p>
          <a:p>
            <a:r>
              <a:rPr lang="zh-CN" altLang="en-US" sz="1000" dirty="0"/>
              <a:t>填写目标程序的参数，环境变量等信息</a:t>
            </a:r>
            <a:r>
              <a:rPr lang="en-US" altLang="zh-CN" sz="1000" dirty="0"/>
              <a:t>(</a:t>
            </a:r>
            <a:r>
              <a:rPr lang="en-US" altLang="zh-CN" sz="1000" dirty="0" err="1"/>
              <a:t>create_elf_tables</a:t>
            </a:r>
            <a:r>
              <a:rPr lang="en-US" altLang="zh-CN" sz="1000" dirty="0"/>
              <a:t>)</a:t>
            </a:r>
          </a:p>
          <a:p>
            <a:r>
              <a:rPr lang="en-US" sz="1000" dirty="0" err="1"/>
              <a:t>start_thread</a:t>
            </a:r>
            <a:r>
              <a:rPr lang="zh-CN" altLang="en-US" sz="1000" dirty="0"/>
              <a:t>会将</a:t>
            </a:r>
            <a:r>
              <a:rPr lang="en-US" sz="1000" dirty="0" err="1"/>
              <a:t>eip</a:t>
            </a:r>
            <a:r>
              <a:rPr lang="zh-CN" altLang="en-US" sz="1000" dirty="0"/>
              <a:t>和</a:t>
            </a:r>
            <a:r>
              <a:rPr lang="en-US" sz="1000" dirty="0" err="1"/>
              <a:t>esp</a:t>
            </a:r>
            <a:r>
              <a:rPr lang="zh-CN" altLang="en-US" sz="1000" dirty="0"/>
              <a:t>改成新的地址，就使得</a:t>
            </a:r>
            <a:r>
              <a:rPr lang="en-US" sz="1000" dirty="0"/>
              <a:t>CPU</a:t>
            </a:r>
            <a:r>
              <a:rPr lang="zh-CN" altLang="en-US" sz="1000" dirty="0"/>
              <a:t>在返回用户空间时就进入新的程序入口</a:t>
            </a:r>
            <a:endParaRPr lang="en-US" altLang="zh-CN" sz="1000" dirty="0"/>
          </a:p>
          <a:p>
            <a:r>
              <a:rPr lang="en-US" altLang="zh-CN" sz="1200" dirty="0"/>
              <a:t>…</a:t>
            </a:r>
            <a:endParaRPr lang="zh-CN" altLang="en-US" sz="1200" dirty="0"/>
          </a:p>
        </p:txBody>
      </p:sp>
      <p:sp>
        <p:nvSpPr>
          <p:cNvPr id="10" name="TextBox 9"/>
          <p:cNvSpPr txBox="1"/>
          <p:nvPr/>
        </p:nvSpPr>
        <p:spPr>
          <a:xfrm>
            <a:off x="533400" y="2209801"/>
            <a:ext cx="2971800" cy="646331"/>
          </a:xfrm>
          <a:prstGeom prst="rect">
            <a:avLst/>
          </a:prstGeom>
          <a:noFill/>
        </p:spPr>
        <p:txBody>
          <a:bodyPr wrap="square" rtlCol="0">
            <a:spAutoFit/>
          </a:bodyPr>
          <a:lstStyle/>
          <a:p>
            <a:r>
              <a:rPr lang="en-US" b="1" dirty="0" err="1">
                <a:hlinkClick r:id="rId5"/>
              </a:rPr>
              <a:t>linux</a:t>
            </a:r>
            <a:r>
              <a:rPr lang="en-US" b="1" dirty="0"/>
              <a:t>/</a:t>
            </a:r>
            <a:r>
              <a:rPr lang="en-US" b="1" dirty="0" err="1">
                <a:hlinkClick r:id="rId6"/>
              </a:rPr>
              <a:t>fs</a:t>
            </a:r>
            <a:r>
              <a:rPr lang="en-US" b="1" dirty="0"/>
              <a:t>/</a:t>
            </a:r>
            <a:r>
              <a:rPr lang="en-US" b="1" dirty="0" err="1">
                <a:hlinkClick r:id="rId8"/>
              </a:rPr>
              <a:t>exec.c</a:t>
            </a:r>
            <a:endParaRPr lang="en-US" b="1" dirty="0"/>
          </a:p>
          <a:p>
            <a:endParaRPr lang="zh-CN" altLang="en-US" dirty="0"/>
          </a:p>
        </p:txBody>
      </p:sp>
      <p:cxnSp>
        <p:nvCxnSpPr>
          <p:cNvPr id="14" name="曲线连接符 13"/>
          <p:cNvCxnSpPr/>
          <p:nvPr/>
        </p:nvCxnSpPr>
        <p:spPr>
          <a:xfrm flipV="1">
            <a:off x="3581400" y="2743200"/>
            <a:ext cx="114300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4" y="240000"/>
            <a:ext cx="8243887" cy="3005667"/>
          </a:xfrm>
        </p:spPr>
        <p:txBody>
          <a:bodyPr>
            <a:normAutofit/>
          </a:bodyPr>
          <a:lstStyle/>
          <a:p>
            <a:pPr eaLnBrk="1" hangingPunct="1"/>
            <a:r>
              <a:rPr lang="zh-CN" altLang="en-US" sz="6000" dirty="0">
                <a:latin typeface="+mj-lt"/>
                <a:ea typeface="ヒラギノ角ゴ Pro W3"/>
                <a:cs typeface="ヒラギノ角ゴ Pro W3"/>
              </a:rPr>
              <a:t>第</a:t>
            </a:r>
            <a:r>
              <a:rPr lang="en-US" altLang="zh-CN" sz="6000" dirty="0">
                <a:latin typeface="+mj-lt"/>
                <a:ea typeface="ヒラギノ角ゴ Pro W3"/>
                <a:cs typeface="ヒラギノ角ゴ Pro W3"/>
              </a:rPr>
              <a:t>5</a:t>
            </a:r>
            <a:r>
              <a:rPr lang="zh-CN" altLang="en-US" sz="6000" dirty="0">
                <a:latin typeface="+mj-lt"/>
                <a:ea typeface="ヒラギノ角ゴ Pro W3"/>
                <a:cs typeface="ヒラギノ角ゴ Pro W3"/>
              </a:rPr>
              <a:t>部分</a:t>
            </a:r>
            <a:endParaRPr lang="en-US" altLang="zh-CN" sz="6000" dirty="0">
              <a:latin typeface="+mj-lt"/>
              <a:ea typeface="ヒラギノ角ゴ Pro W3"/>
              <a:cs typeface="ヒラギノ角ゴ Pro W3"/>
            </a:endParaRPr>
          </a:p>
          <a:p>
            <a:pPr eaLnBrk="1" hangingPunct="1"/>
            <a:r>
              <a:rPr lang="en-US" altLang="zh-CN" sz="3600" dirty="0">
                <a:latin typeface="+mj-lt"/>
                <a:ea typeface="ヒラギノ角ゴ Pro W3"/>
                <a:cs typeface="ヒラギノ角ゴ Pro W3"/>
              </a:rPr>
              <a:t>-</a:t>
            </a:r>
            <a:r>
              <a:rPr lang="zh-CN" altLang="en-US" sz="3600" dirty="0">
                <a:latin typeface="+mj-lt"/>
                <a:ea typeface="ヒラギノ角ゴ Pro W3"/>
                <a:cs typeface="ヒラギノ角ゴ Pro W3"/>
              </a:rPr>
              <a:t>动态链接</a:t>
            </a:r>
            <a:endParaRPr lang="en-US" altLang="zh-CN" sz="3600" dirty="0">
              <a:latin typeface="+mj-lt"/>
              <a:ea typeface="ヒラギノ角ゴ Pro W3"/>
              <a:cs typeface="ヒラギノ角ゴ Pro W3"/>
            </a:endParaRPr>
          </a:p>
        </p:txBody>
      </p:sp>
      <p:sp>
        <p:nvSpPr>
          <p:cNvPr id="8" name="Text Placeholder 7"/>
          <p:cNvSpPr>
            <a:spLocks noGrp="1"/>
          </p:cNvSpPr>
          <p:nvPr>
            <p:ph type="body" sz="quarter" idx="11"/>
          </p:nvPr>
        </p:nvSpPr>
        <p:spPr>
          <a:xfrm>
            <a:off x="417514" y="3405718"/>
            <a:ext cx="8243887" cy="2262716"/>
          </a:xfrm>
        </p:spPr>
        <p:txBody>
          <a:bodyPr>
            <a:normAutofit/>
          </a:bodyPr>
          <a:lstStyle/>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zh-CN" altLang="en-US" sz="4000" b="1" dirty="0">
                <a:solidFill>
                  <a:schemeClr val="tx2"/>
                </a:solidFill>
                <a:latin typeface="+mj-ea"/>
                <a:cs typeface="ヒラギノ角ゴ Pro W3"/>
              </a:rPr>
              <a:t>什么是动态链接以及为什么要动态链接</a:t>
            </a:r>
            <a:br>
              <a:rPr lang="en-US" altLang="zh-CN" sz="4000" b="1" dirty="0">
                <a:solidFill>
                  <a:schemeClr val="tx2"/>
                </a:solidFill>
                <a:latin typeface="+mj-ea"/>
                <a:cs typeface="ヒラギノ角ゴ Pro W3"/>
              </a:rPr>
            </a:br>
            <a:endParaRPr lang="en-US" altLang="en-US" sz="2700" dirty="0">
              <a:solidFill>
                <a:schemeClr val="tx2"/>
              </a:solidFill>
              <a:latin typeface="+mj-ea"/>
              <a:cs typeface="ヒラギノ角ゴ Pro W3"/>
            </a:endParaRPr>
          </a:p>
        </p:txBody>
      </p:sp>
      <p:sp>
        <p:nvSpPr>
          <p:cNvPr id="3" name="Content Placeholder 2"/>
          <p:cNvSpPr>
            <a:spLocks noGrp="1"/>
          </p:cNvSpPr>
          <p:nvPr>
            <p:ph idx="1"/>
          </p:nvPr>
        </p:nvSpPr>
        <p:spPr>
          <a:xfrm>
            <a:off x="457200" y="1295400"/>
            <a:ext cx="8229600" cy="4525963"/>
          </a:xfrm>
        </p:spPr>
        <p:txBody>
          <a:bodyPr>
            <a:normAutofit fontScale="70000" lnSpcReduction="20000"/>
          </a:bodyPr>
          <a:lstStyle/>
          <a:p>
            <a:r>
              <a:rPr lang="zh-CN" altLang="en-US" sz="1800" b="1" dirty="0">
                <a:solidFill>
                  <a:schemeClr val="tx2"/>
                </a:solidFill>
                <a:ea typeface="ヒラギノ角ゴ Pro W3"/>
                <a:cs typeface="ヒラギノ角ゴ Pro W3"/>
              </a:rPr>
              <a:t>事实上我们之前介绍的程序大部分都是动态链接的，</a:t>
            </a:r>
            <a:r>
              <a:rPr lang="zh-CN" altLang="en-US" sz="1800" dirty="0"/>
              <a:t>链接程序在链接时一般是优先链接动态库的，除非我</a:t>
            </a:r>
            <a:endParaRPr lang="en-US" altLang="zh-CN" sz="1800" dirty="0"/>
          </a:p>
          <a:p>
            <a:pPr>
              <a:buNone/>
            </a:pPr>
            <a:r>
              <a:rPr lang="en-US" altLang="zh-CN" sz="1800" dirty="0"/>
              <a:t>	</a:t>
            </a:r>
            <a:r>
              <a:rPr lang="zh-CN" altLang="en-US" sz="1800" dirty="0"/>
              <a:t>们显式地使用</a:t>
            </a:r>
            <a:r>
              <a:rPr lang="en-US" altLang="zh-CN" sz="1800" dirty="0"/>
              <a:t>-static</a:t>
            </a:r>
            <a:r>
              <a:rPr lang="zh-CN" altLang="en-US" sz="1800" dirty="0"/>
              <a:t>参数指定链接静态库，像这样：</a:t>
            </a:r>
            <a:endParaRPr lang="en-US" altLang="zh-CN" sz="1800" dirty="0"/>
          </a:p>
          <a:p>
            <a:endParaRPr lang="en-US" altLang="zh-CN" sz="1800" dirty="0"/>
          </a:p>
          <a:p>
            <a:endParaRPr lang="en-US" altLang="zh-CN" sz="1800" dirty="0"/>
          </a:p>
          <a:p>
            <a:pPr>
              <a:buNone/>
            </a:pPr>
            <a:r>
              <a:rPr lang="en-US" altLang="zh-CN" sz="1800" dirty="0"/>
              <a:t>	</a:t>
            </a:r>
          </a:p>
          <a:p>
            <a:pPr>
              <a:buNone/>
            </a:pPr>
            <a:r>
              <a:rPr lang="en-US" altLang="zh-CN" sz="1800" dirty="0"/>
              <a:t>	</a:t>
            </a:r>
            <a:r>
              <a:rPr lang="zh-CN" altLang="en-US" sz="1800" dirty="0"/>
              <a:t>发生上述错误说明找不到</a:t>
            </a:r>
            <a:r>
              <a:rPr lang="en-US" altLang="zh-CN" sz="1800" dirty="0" err="1"/>
              <a:t>glibc</a:t>
            </a:r>
            <a:r>
              <a:rPr lang="zh-CN" altLang="en-US" sz="1800" dirty="0"/>
              <a:t>静态库</a:t>
            </a:r>
            <a:r>
              <a:rPr lang="en-US" altLang="zh-CN" sz="1800" dirty="0"/>
              <a:t>, </a:t>
            </a:r>
            <a:r>
              <a:rPr lang="zh-CN" altLang="en-US" sz="1800" dirty="0"/>
              <a:t>此时你可以使用</a:t>
            </a:r>
            <a:r>
              <a:rPr lang="en-US" sz="1800" dirty="0"/>
              <a:t>yum install </a:t>
            </a:r>
            <a:r>
              <a:rPr lang="en-US" sz="1800" dirty="0" err="1"/>
              <a:t>glibc</a:t>
            </a:r>
            <a:r>
              <a:rPr lang="en-US" sz="1800" dirty="0"/>
              <a:t>-static</a:t>
            </a:r>
            <a:r>
              <a:rPr lang="zh-CN" altLang="en-US" sz="1800" dirty="0"/>
              <a:t>安装静态库，然后重新编译。</a:t>
            </a:r>
            <a:endParaRPr lang="en-US" altLang="zh-CN" sz="1800" dirty="0"/>
          </a:p>
          <a:p>
            <a:pPr>
              <a:buNone/>
            </a:pPr>
            <a:endParaRPr lang="en-US" altLang="zh-CN" sz="1800" dirty="0"/>
          </a:p>
          <a:p>
            <a:endParaRPr lang="en-US" altLang="zh-CN" sz="1800" dirty="0"/>
          </a:p>
          <a:p>
            <a:endParaRPr lang="en-US" altLang="zh-CN" sz="1800" dirty="0"/>
          </a:p>
          <a:p>
            <a:endParaRPr lang="en-US" altLang="zh-CN" sz="1800" dirty="0"/>
          </a:p>
          <a:p>
            <a:r>
              <a:rPr lang="zh-CN" altLang="en-US" sz="1800" dirty="0"/>
              <a:t>可以看到静态链接和动态链接的可执行文件的大小差距还是很显著的。</a:t>
            </a:r>
            <a:endParaRPr lang="en-US" altLang="zh-CN" sz="1800" dirty="0"/>
          </a:p>
          <a:p>
            <a:pPr>
              <a:buNone/>
            </a:pPr>
            <a:r>
              <a:rPr lang="en-US" altLang="zh-CN" sz="1800" dirty="0"/>
              <a:t>	</a:t>
            </a:r>
          </a:p>
          <a:p>
            <a:pPr>
              <a:buNone/>
            </a:pPr>
            <a:r>
              <a:rPr lang="en-US" altLang="zh-CN" sz="1800" dirty="0"/>
              <a:t>	</a:t>
            </a:r>
            <a:r>
              <a:rPr lang="zh-CN" altLang="en-US" sz="1800" dirty="0"/>
              <a:t>因为静态库被链接后库就直接嵌入可执行文件中了，这样就带来了两个弊端：</a:t>
            </a:r>
          </a:p>
          <a:p>
            <a:pPr>
              <a:buNone/>
            </a:pPr>
            <a:r>
              <a:rPr lang="en-US" altLang="zh-CN" sz="1800" dirty="0"/>
              <a:t>	1.</a:t>
            </a:r>
            <a:r>
              <a:rPr lang="zh-CN" altLang="en-US" sz="1800" dirty="0"/>
              <a:t>首先就是系统空间被浪费了。这是显而易见的，想象一下，如果多个程序链接了同一个库，则每一个生 </a:t>
            </a:r>
            <a:endParaRPr lang="en-US" altLang="zh-CN" sz="1800" dirty="0"/>
          </a:p>
          <a:p>
            <a:pPr>
              <a:buNone/>
            </a:pPr>
            <a:r>
              <a:rPr lang="en-US" altLang="zh-CN" sz="1800" dirty="0"/>
              <a:t>	   </a:t>
            </a:r>
            <a:r>
              <a:rPr lang="zh-CN" altLang="en-US" sz="1800" dirty="0"/>
              <a:t>成的可执行文件就都会有一个库的副本，必然会浪费系统空间。</a:t>
            </a:r>
            <a:endParaRPr lang="en-US" altLang="zh-CN" sz="1800" dirty="0"/>
          </a:p>
          <a:p>
            <a:pPr>
              <a:buNone/>
            </a:pPr>
            <a:r>
              <a:rPr lang="en-US" altLang="zh-CN" sz="1800" dirty="0"/>
              <a:t>         2.</a:t>
            </a:r>
            <a:r>
              <a:rPr lang="zh-CN" altLang="en-US" sz="1800" dirty="0"/>
              <a:t>再者，一旦发现了库中有</a:t>
            </a:r>
            <a:r>
              <a:rPr lang="en-US" altLang="zh-CN" sz="1800" dirty="0"/>
              <a:t>bug</a:t>
            </a:r>
            <a:r>
              <a:rPr lang="zh-CN" altLang="en-US" sz="1800" dirty="0"/>
              <a:t>或者是需要升级，必须把链接该库的程序找出来，然后全部需要重新编译。</a:t>
            </a:r>
          </a:p>
          <a:p>
            <a:pPr>
              <a:buNone/>
            </a:pPr>
            <a:r>
              <a:rPr lang="en-US" altLang="zh-CN" sz="1800" dirty="0"/>
              <a:t>	</a:t>
            </a:r>
          </a:p>
          <a:p>
            <a:pPr>
              <a:buNone/>
            </a:pPr>
            <a:r>
              <a:rPr lang="en-US" altLang="zh-CN" sz="1800" dirty="0"/>
              <a:t>	</a:t>
            </a:r>
            <a:r>
              <a:rPr lang="zh-CN" altLang="en-US" sz="1800" dirty="0"/>
              <a:t>动态库的出现正是为了弥补静态库的弊端。因为动态库是在程序运行时被链接的，所以磁盘上只要保留一份副本，因此节约了磁盘空间。如果发现了</a:t>
            </a:r>
            <a:r>
              <a:rPr lang="en-US" altLang="zh-CN" sz="1800" dirty="0"/>
              <a:t>bug</a:t>
            </a:r>
            <a:r>
              <a:rPr lang="zh-CN" altLang="en-US" sz="1800" dirty="0"/>
              <a:t>或要升级也很简单，只要用新的库把原来的替换掉就行了。</a:t>
            </a:r>
            <a:endParaRPr lang="en-US" altLang="zh-CN" sz="1800" dirty="0"/>
          </a:p>
          <a:p>
            <a:endParaRPr lang="en-US" altLang="zh-CN" sz="1800" dirty="0"/>
          </a:p>
          <a:p>
            <a:pPr algn="just">
              <a:buNone/>
            </a:pPr>
            <a:r>
              <a:rPr lang="en-US" altLang="zh-CN" sz="1800" dirty="0"/>
              <a:t>	</a:t>
            </a:r>
            <a:r>
              <a:rPr lang="zh-CN" altLang="en-US" sz="1800" dirty="0"/>
              <a:t>事实上，</a:t>
            </a:r>
            <a:r>
              <a:rPr lang="en-US" altLang="zh-CN" sz="1800" dirty="0"/>
              <a:t>Linux</a:t>
            </a:r>
            <a:r>
              <a:rPr lang="zh-CN" altLang="en-US" sz="1800" dirty="0"/>
              <a:t>环境下的动态链接对象都是以</a:t>
            </a:r>
            <a:r>
              <a:rPr lang="en-US" altLang="zh-CN" sz="1800" dirty="0"/>
              <a:t>.so</a:t>
            </a:r>
            <a:r>
              <a:rPr lang="zh-CN" altLang="en-US" sz="1800" dirty="0"/>
              <a:t>为扩展名的共享对象</a:t>
            </a:r>
            <a:r>
              <a:rPr lang="en-US" altLang="zh-CN" sz="1800" dirty="0"/>
              <a:t>(Shared Object).</a:t>
            </a:r>
          </a:p>
          <a:p>
            <a:pPr algn="just"/>
            <a:endParaRPr lang="zh-CN" altLang="en-US" sz="1800" dirty="0"/>
          </a:p>
          <a:p>
            <a:pPr>
              <a:buNone/>
            </a:pPr>
            <a:endParaRPr lang="en-US" altLang="zh-CN" sz="1800" b="1"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4" name="Picture 2"/>
          <p:cNvPicPr>
            <a:picLocks noChangeAspect="1" noChangeArrowheads="1"/>
          </p:cNvPicPr>
          <p:nvPr/>
        </p:nvPicPr>
        <p:blipFill>
          <a:blip r:embed="rId4"/>
          <a:srcRect/>
          <a:stretch>
            <a:fillRect/>
          </a:stretch>
        </p:blipFill>
        <p:spPr bwMode="auto">
          <a:xfrm>
            <a:off x="914400" y="1752600"/>
            <a:ext cx="4448175" cy="4857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914400" y="2514600"/>
            <a:ext cx="4457700" cy="4953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mj-ea"/>
                <a:cs typeface="ヒラギノ角ゴ Pro W3"/>
              </a:rPr>
              <a:t>动态链接的例子</a:t>
            </a:r>
            <a:br>
              <a:rPr lang="en-US" altLang="zh-CN" sz="4000" b="1" dirty="0">
                <a:solidFill>
                  <a:schemeClr val="tx2"/>
                </a:solidFill>
                <a:latin typeface="+mj-ea"/>
                <a:cs typeface="ヒラギノ角ゴ Pro W3"/>
              </a:rPr>
            </a:br>
            <a:endParaRPr lang="en-US" altLang="en-US" sz="2700" dirty="0">
              <a:solidFill>
                <a:schemeClr val="tx2"/>
              </a:solidFill>
              <a:latin typeface="+mj-ea"/>
              <a:cs typeface="ヒラギノ角ゴ Pro W3"/>
            </a:endParaRPr>
          </a:p>
        </p:txBody>
      </p:sp>
      <p:sp>
        <p:nvSpPr>
          <p:cNvPr id="3" name="Content Placeholder 2"/>
          <p:cNvSpPr>
            <a:spLocks noGrp="1"/>
          </p:cNvSpPr>
          <p:nvPr>
            <p:ph idx="1"/>
          </p:nvPr>
        </p:nvSpPr>
        <p:spPr>
          <a:xfrm>
            <a:off x="457200" y="1371600"/>
            <a:ext cx="8229600" cy="5486400"/>
          </a:xfrm>
        </p:spPr>
        <p:txBody>
          <a:bodyPr>
            <a:normAutofit fontScale="62500" lnSpcReduction="20000"/>
          </a:bodyPr>
          <a:lstStyle/>
          <a:p>
            <a:r>
              <a:rPr lang="zh-CN" altLang="en-US" sz="1800" b="1" dirty="0">
                <a:solidFill>
                  <a:schemeClr val="tx2"/>
                </a:solidFill>
                <a:ea typeface="ヒラギノ角ゴ Pro W3"/>
                <a:cs typeface="ヒラギノ角ゴ Pro W3"/>
              </a:rPr>
              <a:t>让我们来看一个具体的动态链接的例子，假设我们有两个程序</a:t>
            </a:r>
            <a:r>
              <a:rPr lang="en-US" altLang="zh-CN" sz="1800" b="1" dirty="0">
                <a:solidFill>
                  <a:schemeClr val="tx2"/>
                </a:solidFill>
                <a:ea typeface="ヒラギノ角ゴ Pro W3"/>
                <a:cs typeface="ヒラギノ角ゴ Pro W3"/>
              </a:rPr>
              <a:t>main_1.c</a:t>
            </a:r>
            <a:r>
              <a:rPr lang="zh-CN" altLang="en-US" sz="1800" b="1" dirty="0">
                <a:solidFill>
                  <a:schemeClr val="tx2"/>
                </a:solidFill>
                <a:ea typeface="ヒラギノ角ゴ Pro W3"/>
                <a:cs typeface="ヒラギノ角ゴ Pro W3"/>
              </a:rPr>
              <a:t>和</a:t>
            </a:r>
            <a:r>
              <a:rPr lang="en-US" altLang="zh-CN" sz="1800" b="1" dirty="0">
                <a:solidFill>
                  <a:schemeClr val="tx2"/>
                </a:solidFill>
                <a:ea typeface="ヒラギノ角ゴ Pro W3"/>
                <a:cs typeface="ヒラギノ角ゴ Pro W3"/>
              </a:rPr>
              <a:t>main_2.c</a:t>
            </a:r>
            <a:r>
              <a:rPr lang="zh-CN" altLang="en-US" sz="1800" b="1" dirty="0">
                <a:solidFill>
                  <a:schemeClr val="tx2"/>
                </a:solidFill>
                <a:ea typeface="ヒラギノ角ゴ Pro W3"/>
                <a:cs typeface="ヒラギノ角ゴ Pro W3"/>
              </a:rPr>
              <a:t>需要调用同一个函数，而这个函数在动态链</a:t>
            </a:r>
            <a:endParaRPr lang="en-US" altLang="zh-CN" sz="1800" b="1" dirty="0">
              <a:solidFill>
                <a:schemeClr val="tx2"/>
              </a:solidFill>
              <a:ea typeface="ヒラギノ角ゴ Pro W3"/>
              <a:cs typeface="ヒラギノ角ゴ Pro W3"/>
            </a:endParaRPr>
          </a:p>
          <a:p>
            <a:pPr>
              <a:buNone/>
            </a:pPr>
            <a:r>
              <a:rPr lang="en-US" altLang="zh-CN" sz="1800" b="1" dirty="0">
                <a:solidFill>
                  <a:schemeClr val="tx2"/>
                </a:solidFill>
                <a:ea typeface="ヒラギノ角ゴ Pro W3"/>
                <a:cs typeface="ヒラギノ角ゴ Pro W3"/>
              </a:rPr>
              <a:t>	</a:t>
            </a:r>
            <a:r>
              <a:rPr lang="zh-CN" altLang="en-US" sz="1800" b="1" dirty="0">
                <a:solidFill>
                  <a:schemeClr val="tx2"/>
                </a:solidFill>
                <a:ea typeface="ヒラギノ角ゴ Pro W3"/>
                <a:cs typeface="ヒラギノ角ゴ Pro W3"/>
              </a:rPr>
              <a:t>接库</a:t>
            </a:r>
            <a:r>
              <a:rPr lang="en-US" altLang="zh-CN" sz="1800" b="1" dirty="0" err="1">
                <a:solidFill>
                  <a:schemeClr val="tx2"/>
                </a:solidFill>
                <a:ea typeface="ヒラギノ角ゴ Pro W3"/>
                <a:cs typeface="ヒラギノ角ゴ Pro W3"/>
              </a:rPr>
              <a:t>hello.so</a:t>
            </a:r>
            <a:r>
              <a:rPr lang="zh-CN" altLang="en-US" sz="1800" b="1" dirty="0">
                <a:solidFill>
                  <a:schemeClr val="tx2"/>
                </a:solidFill>
                <a:ea typeface="ヒラギノ角ゴ Pro W3"/>
                <a:cs typeface="ヒラギノ角ゴ Pro W3"/>
              </a:rPr>
              <a:t>中，首先来生成我们自己的这个动态链接库</a:t>
            </a:r>
            <a:r>
              <a:rPr lang="en-US" altLang="zh-CN" sz="1800" b="1" dirty="0" err="1">
                <a:solidFill>
                  <a:schemeClr val="tx2"/>
                </a:solidFill>
                <a:ea typeface="ヒラギノ角ゴ Pro W3"/>
                <a:cs typeface="ヒラギノ角ゴ Pro W3"/>
              </a:rPr>
              <a:t>hello.so</a:t>
            </a:r>
            <a:r>
              <a:rPr lang="zh-CN" altLang="en-US" sz="1800" b="1" dirty="0">
                <a:solidFill>
                  <a:schemeClr val="tx2"/>
                </a:solidFill>
                <a:ea typeface="ヒラギノ角ゴ Pro W3"/>
                <a:cs typeface="ヒラギノ角ゴ Pro W3"/>
              </a:rPr>
              <a:t>，像这样 </a:t>
            </a:r>
            <a:r>
              <a:rPr lang="en-US" altLang="zh-CN" sz="1800" b="1" dirty="0">
                <a:solidFill>
                  <a:schemeClr val="tx2"/>
                </a:solidFill>
                <a:ea typeface="ヒラギノ角ゴ Pro W3"/>
                <a:cs typeface="ヒラギノ角ゴ Pro W3"/>
              </a:rPr>
              <a:t>: </a:t>
            </a:r>
          </a:p>
          <a:p>
            <a:pPr>
              <a:buNone/>
            </a:pPr>
            <a:r>
              <a:rPr lang="en-US" altLang="zh-CN" sz="1800" b="1" dirty="0">
                <a:solidFill>
                  <a:schemeClr val="tx2"/>
                </a:solidFill>
                <a:ea typeface="ヒラギノ角ゴ Pro W3"/>
                <a:cs typeface="ヒラギノ角ゴ Pro W3"/>
              </a:rPr>
              <a:t>	</a:t>
            </a:r>
            <a:r>
              <a:rPr lang="zh-CN" altLang="en-US" sz="1800" b="1" dirty="0">
                <a:solidFill>
                  <a:schemeClr val="tx2"/>
                </a:solidFill>
                <a:ea typeface="ヒラギノ角ゴ Pro W3"/>
                <a:cs typeface="ヒラギノ角ゴ Pro W3"/>
              </a:rPr>
              <a:t>参数</a:t>
            </a:r>
            <a:r>
              <a:rPr lang="en-US" altLang="zh-CN" sz="1800" b="1" dirty="0">
                <a:solidFill>
                  <a:schemeClr val="tx2"/>
                </a:solidFill>
                <a:ea typeface="ヒラギノ角ゴ Pro W3"/>
                <a:cs typeface="ヒラギノ角ゴ Pro W3"/>
              </a:rPr>
              <a:t>-shared </a:t>
            </a:r>
            <a:r>
              <a:rPr lang="zh-CN" altLang="en-US" sz="1800" b="1" dirty="0">
                <a:solidFill>
                  <a:schemeClr val="tx2"/>
                </a:solidFill>
                <a:ea typeface="ヒラギノ角ゴ Pro W3"/>
                <a:cs typeface="ヒラギノ角ゴ Pro W3"/>
              </a:rPr>
              <a:t>表示产生共享对象 </a:t>
            </a:r>
            <a:r>
              <a:rPr lang="en-US" altLang="zh-CN" sz="1800" b="1" dirty="0">
                <a:solidFill>
                  <a:schemeClr val="tx2"/>
                </a:solidFill>
                <a:ea typeface="ヒラギノ角ゴ Pro W3"/>
                <a:cs typeface="ヒラギノ角ゴ Pro W3"/>
              </a:rPr>
              <a:t>,  -</a:t>
            </a:r>
            <a:r>
              <a:rPr lang="en-US" altLang="zh-CN" sz="1800" b="1" dirty="0" err="1">
                <a:solidFill>
                  <a:schemeClr val="tx2"/>
                </a:solidFill>
                <a:ea typeface="ヒラギノ角ゴ Pro W3"/>
                <a:cs typeface="ヒラギノ角ゴ Pro W3"/>
              </a:rPr>
              <a:t>fPIC</a:t>
            </a:r>
            <a:r>
              <a:rPr lang="zh-CN" altLang="en-US" sz="1800" b="1" dirty="0">
                <a:solidFill>
                  <a:schemeClr val="tx2"/>
                </a:solidFill>
                <a:ea typeface="ヒラギノ角ゴ Pro W3"/>
                <a:cs typeface="ヒラギノ角ゴ Pro W3"/>
              </a:rPr>
              <a:t>表示产生位置无关代码</a:t>
            </a:r>
            <a:endParaRPr lang="en-US" altLang="zh-CN" sz="1800" dirty="0"/>
          </a:p>
          <a:p>
            <a:endParaRPr lang="en-US" altLang="zh-CN" sz="1800" dirty="0"/>
          </a:p>
          <a:p>
            <a:endParaRPr lang="en-US" altLang="zh-CN" sz="1800" dirty="0"/>
          </a:p>
          <a:p>
            <a:pPr>
              <a:buNone/>
            </a:pPr>
            <a:r>
              <a:rPr lang="en-US" altLang="zh-CN" sz="1800" dirty="0"/>
              <a:t>	</a:t>
            </a:r>
          </a:p>
          <a:p>
            <a:pPr>
              <a:buNone/>
            </a:pPr>
            <a:r>
              <a:rPr lang="en-US" altLang="zh-CN" sz="1800" dirty="0"/>
              <a:t>	</a:t>
            </a:r>
          </a:p>
          <a:p>
            <a:pPr>
              <a:buNone/>
            </a:pPr>
            <a:r>
              <a:rPr lang="en-US" altLang="zh-CN" sz="1800" dirty="0"/>
              <a:t>	</a:t>
            </a:r>
            <a:r>
              <a:rPr lang="zh-CN" altLang="en-US" sz="1800" dirty="0"/>
              <a:t>现在我们可以在编译时链接我们的这个动态链接库了，像这样：</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r>
              <a:rPr lang="zh-CN" altLang="en-US" sz="1800" dirty="0"/>
              <a:t>可以看到整个进程的空间中多了我们的</a:t>
            </a:r>
            <a:r>
              <a:rPr lang="en-US" altLang="zh-CN" sz="1800" dirty="0" err="1"/>
              <a:t>hello.so</a:t>
            </a:r>
            <a:r>
              <a:rPr lang="en-US" altLang="zh-CN" sz="1800" dirty="0"/>
              <a:t>, </a:t>
            </a:r>
            <a:r>
              <a:rPr lang="zh-CN" altLang="en-US" sz="1800" dirty="0"/>
              <a:t>它用到了动态链接库</a:t>
            </a:r>
            <a:r>
              <a:rPr lang="en-US" altLang="zh-CN" sz="1800" b="1" dirty="0"/>
              <a:t>libc-2.12.so</a:t>
            </a:r>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a:buNone/>
            </a:pPr>
            <a:endParaRPr lang="en-US" altLang="zh-CN" sz="1800" dirty="0"/>
          </a:p>
          <a:p>
            <a:r>
              <a:rPr lang="zh-CN" altLang="en-US" sz="1800" dirty="0"/>
              <a:t>此外值得我们关注的一个对象就是</a:t>
            </a:r>
            <a:r>
              <a:rPr lang="en-US" altLang="zh-CN" sz="1800" b="1" dirty="0">
                <a:solidFill>
                  <a:srgbClr val="7030A0"/>
                </a:solidFill>
              </a:rPr>
              <a:t>ld-2.12.so, </a:t>
            </a:r>
            <a:r>
              <a:rPr lang="zh-CN" altLang="en-US" sz="1800" b="1" dirty="0">
                <a:solidFill>
                  <a:srgbClr val="7030A0"/>
                </a:solidFill>
              </a:rPr>
              <a:t>它就是</a:t>
            </a:r>
            <a:r>
              <a:rPr lang="en-US" altLang="zh-CN" sz="1800" b="1" dirty="0">
                <a:solidFill>
                  <a:srgbClr val="7030A0"/>
                </a:solidFill>
              </a:rPr>
              <a:t>Linux</a:t>
            </a:r>
            <a:r>
              <a:rPr lang="zh-CN" altLang="en-US" sz="1800" b="1" dirty="0">
                <a:solidFill>
                  <a:srgbClr val="7030A0"/>
                </a:solidFill>
              </a:rPr>
              <a:t>的动态链接器</a:t>
            </a:r>
            <a:endParaRPr lang="en-US" altLang="zh-CN" sz="1800" dirty="0"/>
          </a:p>
          <a:p>
            <a:pPr algn="just">
              <a:buNone/>
            </a:pPr>
            <a:endParaRPr lang="zh-CN" altLang="en-US" sz="1800" dirty="0"/>
          </a:p>
          <a:p>
            <a:pPr>
              <a:buNone/>
            </a:pPr>
            <a:endParaRPr lang="en-US" altLang="zh-CN" sz="1800" b="1"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2050" name="Picture 2"/>
          <p:cNvPicPr>
            <a:picLocks noChangeAspect="1" noChangeArrowheads="1"/>
          </p:cNvPicPr>
          <p:nvPr/>
        </p:nvPicPr>
        <p:blipFill>
          <a:blip r:embed="rId3"/>
          <a:srcRect/>
          <a:stretch>
            <a:fillRect/>
          </a:stretch>
        </p:blipFill>
        <p:spPr bwMode="auto">
          <a:xfrm>
            <a:off x="914400" y="1905000"/>
            <a:ext cx="5848350" cy="5143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914400" y="2743200"/>
            <a:ext cx="5686425" cy="8286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914400" y="3886200"/>
            <a:ext cx="8001000" cy="2249037"/>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mj-ea"/>
                <a:cs typeface="ヒラギノ角ゴ Pro W3"/>
              </a:rPr>
              <a:t>动态链接的实现机制</a:t>
            </a:r>
            <a:br>
              <a:rPr lang="en-US" altLang="zh-CN" sz="4000" b="1" dirty="0">
                <a:solidFill>
                  <a:schemeClr val="tx2"/>
                </a:solidFill>
                <a:latin typeface="+mj-ea"/>
                <a:cs typeface="ヒラギノ角ゴ Pro W3"/>
              </a:rPr>
            </a:br>
            <a:endParaRPr lang="en-US" altLang="en-US" sz="2700" dirty="0">
              <a:solidFill>
                <a:schemeClr val="tx2"/>
              </a:solidFill>
              <a:latin typeface="+mj-ea"/>
              <a:cs typeface="ヒラギノ角ゴ Pro W3"/>
            </a:endParaRPr>
          </a:p>
        </p:txBody>
      </p:sp>
      <p:sp>
        <p:nvSpPr>
          <p:cNvPr id="3" name="Content Placeholder 2"/>
          <p:cNvSpPr>
            <a:spLocks noGrp="1"/>
          </p:cNvSpPr>
          <p:nvPr>
            <p:ph idx="1"/>
          </p:nvPr>
        </p:nvSpPr>
        <p:spPr>
          <a:xfrm>
            <a:off x="457200" y="1066800"/>
            <a:ext cx="8229600" cy="5334000"/>
          </a:xfrm>
        </p:spPr>
        <p:txBody>
          <a:bodyPr>
            <a:normAutofit/>
          </a:bodyPr>
          <a:lstStyle/>
          <a:p>
            <a:r>
              <a:rPr lang="zh-CN" altLang="en-US" sz="1800" b="1" dirty="0">
                <a:solidFill>
                  <a:schemeClr val="tx2"/>
                </a:solidFill>
                <a:ea typeface="ヒラギノ角ゴ Pro W3"/>
                <a:cs typeface="ヒラギノ角ゴ Pro W3"/>
              </a:rPr>
              <a:t>首先我们用 </a:t>
            </a:r>
            <a:r>
              <a:rPr lang="en-US" altLang="zh-CN" sz="1800" b="1" dirty="0" err="1">
                <a:solidFill>
                  <a:schemeClr val="tx2"/>
                </a:solidFill>
                <a:ea typeface="ヒラギノ角ゴ Pro W3"/>
                <a:cs typeface="ヒラギノ角ゴ Pro W3"/>
              </a:rPr>
              <a:t>readelf</a:t>
            </a:r>
            <a:r>
              <a:rPr lang="en-US" altLang="zh-CN" sz="1800" b="1" dirty="0">
                <a:solidFill>
                  <a:schemeClr val="tx2"/>
                </a:solidFill>
                <a:ea typeface="ヒラギノ角ゴ Pro W3"/>
                <a:cs typeface="ヒラギノ角ゴ Pro W3"/>
              </a:rPr>
              <a:t> -l</a:t>
            </a:r>
            <a:r>
              <a:rPr lang="zh-CN" altLang="en-US" sz="1800" b="1" dirty="0">
                <a:solidFill>
                  <a:schemeClr val="tx2"/>
                </a:solidFill>
                <a:ea typeface="ヒラギノ角ゴ Pro W3"/>
                <a:cs typeface="ヒラギノ角ゴ Pro W3"/>
              </a:rPr>
              <a:t>命令来看看</a:t>
            </a:r>
            <a:r>
              <a:rPr lang="en-US" altLang="zh-CN" sz="1800" b="1" dirty="0">
                <a:solidFill>
                  <a:schemeClr val="tx2"/>
                </a:solidFill>
                <a:ea typeface="ヒラギノ角ゴ Pro W3"/>
                <a:cs typeface="ヒラギノ角ゴ Pro W3"/>
              </a:rPr>
              <a:t>so</a:t>
            </a:r>
            <a:r>
              <a:rPr lang="zh-CN" altLang="en-US" sz="1800" b="1" dirty="0">
                <a:solidFill>
                  <a:schemeClr val="tx2"/>
                </a:solidFill>
                <a:ea typeface="ヒラギノ角ゴ Pro W3"/>
                <a:cs typeface="ヒラギノ角ゴ Pro W3"/>
              </a:rPr>
              <a:t>文件的属性</a:t>
            </a:r>
            <a:endParaRPr lang="en-US" altLang="zh-CN" sz="1800" dirty="0"/>
          </a:p>
          <a:p>
            <a:endParaRPr lang="en-US" altLang="zh-CN" sz="1800" dirty="0"/>
          </a:p>
          <a:p>
            <a:endParaRPr lang="en-US" altLang="zh-CN" sz="1800" dirty="0"/>
          </a:p>
          <a:p>
            <a:pPr>
              <a:buNone/>
            </a:pPr>
            <a:r>
              <a:rPr lang="en-US" altLang="zh-CN" sz="1800" dirty="0"/>
              <a:t>	</a:t>
            </a:r>
          </a:p>
          <a:p>
            <a:pPr>
              <a:buNone/>
            </a:pPr>
            <a:r>
              <a:rPr lang="en-US" altLang="zh-CN" sz="1800" dirty="0"/>
              <a:t>	</a:t>
            </a:r>
          </a:p>
          <a:p>
            <a:pPr>
              <a:buNone/>
            </a:pPr>
            <a:endParaRPr lang="en-US" altLang="zh-CN" sz="1800" dirty="0"/>
          </a:p>
          <a:p>
            <a:pPr>
              <a:buNone/>
            </a:pPr>
            <a:endParaRPr lang="en-US" altLang="zh-CN" sz="1800" dirty="0"/>
          </a:p>
          <a:p>
            <a:pPr>
              <a:buNone/>
            </a:pPr>
            <a:r>
              <a:rPr lang="en-US" altLang="zh-CN" sz="1400" dirty="0"/>
              <a:t>	</a:t>
            </a:r>
          </a:p>
          <a:p>
            <a:pPr>
              <a:buNone/>
            </a:pPr>
            <a:r>
              <a:rPr lang="en-US" altLang="zh-CN" sz="1400" dirty="0"/>
              <a:t>	</a:t>
            </a:r>
            <a:r>
              <a:rPr lang="zh-CN" altLang="en-US" sz="1400" dirty="0"/>
              <a:t>可以看到编译完成之后地址是从</a:t>
            </a:r>
            <a:r>
              <a:rPr lang="en-US" altLang="zh-CN" sz="1400" dirty="0"/>
              <a:t>0x00000000</a:t>
            </a:r>
            <a:r>
              <a:rPr lang="zh-CN" altLang="en-US" sz="1400" dirty="0"/>
              <a:t>开始的，即编译完成之后最终的装载地址是不确定的。</a:t>
            </a:r>
            <a:endParaRPr lang="en-US" altLang="zh-CN" sz="1400" dirty="0"/>
          </a:p>
          <a:p>
            <a:pPr>
              <a:buNone/>
            </a:pPr>
            <a:r>
              <a:rPr lang="en-US" altLang="zh-CN" sz="1400" dirty="0"/>
              <a:t>	</a:t>
            </a:r>
            <a:r>
              <a:rPr lang="zh-CN" altLang="en-US" sz="1400" dirty="0"/>
              <a:t>之前在静态链接的过程中我们提到过重定位的过程，那个时候其实属于链接时的重定位，现在我们需要装载时的重定位</a:t>
            </a:r>
            <a:r>
              <a:rPr lang="en-US" altLang="zh-CN" sz="1400" dirty="0">
                <a:solidFill>
                  <a:srgbClr val="7030A0"/>
                </a:solidFill>
              </a:rPr>
              <a:t> - </a:t>
            </a:r>
            <a:r>
              <a:rPr lang="zh-CN" altLang="en-US" sz="1400" dirty="0">
                <a:solidFill>
                  <a:srgbClr val="7030A0"/>
                </a:solidFill>
              </a:rPr>
              <a:t>使用了诸如</a:t>
            </a:r>
            <a:r>
              <a:rPr lang="en-US" altLang="zh-CN" sz="1400" dirty="0">
                <a:solidFill>
                  <a:srgbClr val="7030A0"/>
                </a:solidFill>
              </a:rPr>
              <a:t>1)PIC</a:t>
            </a:r>
            <a:r>
              <a:rPr lang="zh-CN" altLang="en-US" sz="1400" dirty="0">
                <a:solidFill>
                  <a:srgbClr val="7030A0"/>
                </a:solidFill>
              </a:rPr>
              <a:t>位置无关代码</a:t>
            </a:r>
            <a:r>
              <a:rPr lang="en-US" altLang="zh-CN" sz="1400" dirty="0">
                <a:solidFill>
                  <a:srgbClr val="7030A0"/>
                </a:solidFill>
              </a:rPr>
              <a:t>, 2)</a:t>
            </a:r>
            <a:r>
              <a:rPr lang="zh-CN" altLang="en-US" sz="1400" dirty="0">
                <a:solidFill>
                  <a:srgbClr val="7030A0"/>
                </a:solidFill>
              </a:rPr>
              <a:t>延迟绑定等技术</a:t>
            </a:r>
            <a:r>
              <a:rPr lang="en-US" altLang="zh-CN" sz="1400" dirty="0">
                <a:solidFill>
                  <a:srgbClr val="7030A0"/>
                </a:solidFill>
              </a:rPr>
              <a:t>(</a:t>
            </a:r>
            <a:r>
              <a:rPr lang="zh-CN" altLang="en-US" sz="1400" dirty="0">
                <a:solidFill>
                  <a:srgbClr val="7030A0"/>
                </a:solidFill>
              </a:rPr>
              <a:t>主要是性能优化</a:t>
            </a:r>
            <a:r>
              <a:rPr lang="en-US" altLang="zh-CN" sz="1400" dirty="0">
                <a:solidFill>
                  <a:srgbClr val="7030A0"/>
                </a:solidFill>
              </a:rPr>
              <a:t>)</a:t>
            </a:r>
            <a:r>
              <a:rPr lang="zh-CN" altLang="en-US" sz="1400" dirty="0">
                <a:solidFill>
                  <a:srgbClr val="7030A0"/>
                </a:solidFill>
              </a:rPr>
              <a:t>来实现。</a:t>
            </a:r>
            <a:endParaRPr lang="en-US" altLang="zh-CN" sz="1400" dirty="0">
              <a:solidFill>
                <a:srgbClr val="7030A0"/>
              </a:solidFill>
            </a:endParaRPr>
          </a:p>
          <a:p>
            <a:r>
              <a:rPr lang="zh-CN" altLang="en-US" sz="1400" dirty="0"/>
              <a:t>引入动态链接之后，实际上在操作系统开始运行我们的应用程序之前，首先会把控制权交给动态链接器，它完成了动态链接的工作之后再把控制权交给应用程序。</a:t>
            </a:r>
            <a:endParaRPr lang="en-US" altLang="zh-CN" sz="1400" dirty="0"/>
          </a:p>
          <a:p>
            <a:r>
              <a:rPr lang="zh-CN" altLang="en-US" sz="1400" dirty="0"/>
              <a:t>可以看到动态链接器的路径在</a:t>
            </a:r>
            <a:r>
              <a:rPr lang="en-US" altLang="zh-CN" sz="1400" dirty="0"/>
              <a:t>.</a:t>
            </a:r>
            <a:r>
              <a:rPr lang="en-US" altLang="zh-CN" sz="1400" dirty="0" err="1"/>
              <a:t>interp</a:t>
            </a:r>
            <a:r>
              <a:rPr lang="zh-CN" altLang="en-US" sz="1400" dirty="0"/>
              <a:t>这个段中体现，并且通常它是个软链接。</a:t>
            </a:r>
            <a:endParaRPr lang="en-US" altLang="zh-CN" sz="1400" dirty="0"/>
          </a:p>
          <a:p>
            <a:endParaRPr lang="en-US" altLang="zh-CN" sz="1800" dirty="0"/>
          </a:p>
          <a:p>
            <a:pPr algn="just"/>
            <a:endParaRPr lang="zh-CN" altLang="en-US" sz="1800" dirty="0"/>
          </a:p>
          <a:p>
            <a:pPr>
              <a:buNone/>
            </a:pPr>
            <a:endParaRPr lang="en-US" altLang="zh-CN" sz="1800" b="1"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3075" name="Picture 3"/>
          <p:cNvPicPr>
            <a:picLocks noChangeAspect="1" noChangeArrowheads="1"/>
          </p:cNvPicPr>
          <p:nvPr/>
        </p:nvPicPr>
        <p:blipFill>
          <a:blip r:embed="rId4"/>
          <a:srcRect/>
          <a:stretch>
            <a:fillRect/>
          </a:stretch>
        </p:blipFill>
        <p:spPr bwMode="auto">
          <a:xfrm>
            <a:off x="838200" y="1371600"/>
            <a:ext cx="3748088" cy="2066173"/>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838200" y="5181600"/>
            <a:ext cx="4676775" cy="9144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6"/>
          <a:srcRect/>
          <a:stretch>
            <a:fillRect/>
          </a:stretch>
        </p:blipFill>
        <p:spPr bwMode="auto">
          <a:xfrm>
            <a:off x="838200" y="6248400"/>
            <a:ext cx="6200775" cy="333375"/>
          </a:xfrm>
          <a:prstGeom prst="rect">
            <a:avLst/>
          </a:prstGeom>
          <a:noFill/>
          <a:ln w="9525">
            <a:noFill/>
            <a:miter lim="800000"/>
            <a:headEnd/>
            <a:tailEnd/>
          </a:ln>
          <a:effectLst/>
        </p:spPr>
      </p:pic>
      <p:sp>
        <p:nvSpPr>
          <p:cNvPr id="7" name="矩形 6"/>
          <p:cNvSpPr/>
          <p:nvPr/>
        </p:nvSpPr>
        <p:spPr>
          <a:xfrm>
            <a:off x="2590800" y="2305050"/>
            <a:ext cx="990600" cy="13335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mj-ea"/>
                <a:cs typeface="ヒラギノ角ゴ Pro W3"/>
              </a:rPr>
              <a:t>动态链接的实现机制</a:t>
            </a:r>
            <a:r>
              <a:rPr lang="en-US" altLang="zh-CN" sz="4000" b="1" dirty="0">
                <a:solidFill>
                  <a:schemeClr val="tx2"/>
                </a:solidFill>
                <a:latin typeface="+mj-ea"/>
                <a:cs typeface="ヒラギノ角ゴ Pro W3"/>
              </a:rPr>
              <a:t>(</a:t>
            </a:r>
            <a:r>
              <a:rPr lang="zh-CN" altLang="en-US" sz="4000" b="1" dirty="0">
                <a:solidFill>
                  <a:schemeClr val="tx2"/>
                </a:solidFill>
                <a:latin typeface="+mj-ea"/>
                <a:cs typeface="ヒラギノ角ゴ Pro W3"/>
              </a:rPr>
              <a:t>续</a:t>
            </a:r>
            <a:r>
              <a:rPr lang="en-US" altLang="zh-CN" sz="4000" b="1" dirty="0">
                <a:solidFill>
                  <a:schemeClr val="tx2"/>
                </a:solidFill>
                <a:latin typeface="+mj-ea"/>
                <a:cs typeface="ヒラギノ角ゴ Pro W3"/>
              </a:rPr>
              <a:t>)</a:t>
            </a:r>
            <a:br>
              <a:rPr lang="en-US" altLang="zh-CN" sz="4000" b="1" dirty="0">
                <a:solidFill>
                  <a:schemeClr val="tx2"/>
                </a:solidFill>
                <a:latin typeface="+mj-ea"/>
                <a:cs typeface="ヒラギノ角ゴ Pro W3"/>
              </a:rPr>
            </a:br>
            <a:endParaRPr lang="en-US" altLang="en-US" sz="2700" dirty="0">
              <a:solidFill>
                <a:schemeClr val="tx2"/>
              </a:solidFill>
              <a:latin typeface="+mj-ea"/>
              <a:cs typeface="ヒラギノ角ゴ Pro W3"/>
            </a:endParaRPr>
          </a:p>
        </p:txBody>
      </p:sp>
      <p:sp>
        <p:nvSpPr>
          <p:cNvPr id="3" name="Content Placeholder 2"/>
          <p:cNvSpPr>
            <a:spLocks noGrp="1"/>
          </p:cNvSpPr>
          <p:nvPr>
            <p:ph idx="1"/>
          </p:nvPr>
        </p:nvSpPr>
        <p:spPr>
          <a:xfrm>
            <a:off x="457200" y="1066800"/>
            <a:ext cx="8229600" cy="5334000"/>
          </a:xfrm>
        </p:spPr>
        <p:txBody>
          <a:bodyPr>
            <a:normAutofit/>
          </a:bodyPr>
          <a:lstStyle/>
          <a:p>
            <a:r>
              <a:rPr lang="zh-CN" altLang="en-US" sz="1800" dirty="0"/>
              <a:t>我们来看一下和动态链接相关的</a:t>
            </a:r>
            <a:r>
              <a:rPr lang="en-US" altLang="zh-CN" sz="1800" dirty="0"/>
              <a:t>.dynamic</a:t>
            </a:r>
            <a:r>
              <a:rPr lang="zh-CN" altLang="en-US" sz="1800" dirty="0"/>
              <a:t>段和它的结构</a:t>
            </a:r>
            <a:endParaRPr lang="en-US" altLang="zh-CN" sz="1800" dirty="0"/>
          </a:p>
          <a:p>
            <a:endParaRPr lang="en-US" altLang="zh-CN" sz="1800" dirty="0"/>
          </a:p>
          <a:p>
            <a:pPr>
              <a:buNone/>
            </a:pPr>
            <a:r>
              <a:rPr lang="en-US" altLang="zh-CN" sz="1800" dirty="0"/>
              <a:t>	</a:t>
            </a:r>
          </a:p>
          <a:p>
            <a:pPr>
              <a:buNone/>
            </a:pPr>
            <a:r>
              <a:rPr lang="en-US" altLang="zh-CN" sz="1800" dirty="0"/>
              <a:t>	</a:t>
            </a:r>
          </a:p>
          <a:p>
            <a:pPr>
              <a:buNone/>
            </a:pPr>
            <a:endParaRPr lang="en-US" altLang="zh-CN" sz="1800" dirty="0"/>
          </a:p>
          <a:p>
            <a:pPr>
              <a:buNone/>
            </a:pPr>
            <a:endParaRPr lang="en-US" altLang="zh-CN" sz="1800" dirty="0"/>
          </a:p>
          <a:p>
            <a:pPr>
              <a:buNone/>
            </a:pPr>
            <a:r>
              <a:rPr lang="en-US" altLang="zh-CN" sz="1400" dirty="0"/>
              <a:t>	</a:t>
            </a:r>
          </a:p>
          <a:p>
            <a:pPr>
              <a:buNone/>
            </a:pPr>
            <a:r>
              <a:rPr lang="en-US" altLang="zh-CN" sz="1400" dirty="0"/>
              <a:t>	</a:t>
            </a:r>
            <a:endParaRPr lang="en-US" altLang="zh-CN" sz="1800" dirty="0">
              <a:solidFill>
                <a:schemeClr val="tx2"/>
              </a:solidFill>
              <a:ea typeface="ヒラギノ角ゴ Pro W3"/>
              <a:cs typeface="ヒラギノ角ゴ Pro W3"/>
            </a:endParaRPr>
          </a:p>
        </p:txBody>
      </p:sp>
      <p:pic>
        <p:nvPicPr>
          <p:cNvPr id="4098" name="Picture 2"/>
          <p:cNvPicPr>
            <a:picLocks noChangeAspect="1" noChangeArrowheads="1"/>
          </p:cNvPicPr>
          <p:nvPr/>
        </p:nvPicPr>
        <p:blipFill>
          <a:blip r:embed="rId4"/>
          <a:srcRect/>
          <a:stretch>
            <a:fillRect/>
          </a:stretch>
        </p:blipFill>
        <p:spPr bwMode="auto">
          <a:xfrm>
            <a:off x="4876800" y="3581400"/>
            <a:ext cx="4038600" cy="1476375"/>
          </a:xfrm>
          <a:prstGeom prst="rect">
            <a:avLst/>
          </a:prstGeom>
          <a:noFill/>
          <a:ln w="9525">
            <a:noFill/>
            <a:miter lim="800000"/>
            <a:headEnd/>
            <a:tailEnd/>
          </a:ln>
          <a:effectLst/>
        </p:spPr>
      </p:pic>
      <p:sp>
        <p:nvSpPr>
          <p:cNvPr id="8" name="TextBox 7"/>
          <p:cNvSpPr txBox="1"/>
          <p:nvPr/>
        </p:nvSpPr>
        <p:spPr>
          <a:xfrm>
            <a:off x="4800600" y="3048000"/>
            <a:ext cx="4191000" cy="584775"/>
          </a:xfrm>
          <a:prstGeom prst="rect">
            <a:avLst/>
          </a:prstGeom>
          <a:noFill/>
        </p:spPr>
        <p:txBody>
          <a:bodyPr wrap="square" rtlCol="0">
            <a:spAutoFit/>
          </a:bodyPr>
          <a:lstStyle/>
          <a:p>
            <a:r>
              <a:rPr lang="zh-CN" altLang="en-US" sz="1600" dirty="0"/>
              <a:t>其实左侧显示的内容可以直接对应到相应的</a:t>
            </a:r>
            <a:r>
              <a:rPr lang="en-US" altLang="zh-CN" sz="1600" i="1" dirty="0"/>
              <a:t>/</a:t>
            </a:r>
            <a:r>
              <a:rPr lang="en-US" altLang="zh-CN" sz="1600" i="1" dirty="0" err="1"/>
              <a:t>usr</a:t>
            </a:r>
            <a:r>
              <a:rPr lang="en-US" altLang="zh-CN" sz="1600" i="1" dirty="0"/>
              <a:t>/include/</a:t>
            </a:r>
            <a:r>
              <a:rPr lang="en-US" altLang="zh-CN" sz="1600" i="1" dirty="0" err="1"/>
              <a:t>elf.h</a:t>
            </a:r>
            <a:r>
              <a:rPr lang="zh-CN" altLang="en-US" sz="1600" dirty="0"/>
              <a:t>头文件中的结构体</a:t>
            </a:r>
            <a:r>
              <a:rPr lang="en-US" altLang="zh-CN" sz="1600" dirty="0"/>
              <a:t>Elf64_Dyn</a:t>
            </a:r>
            <a:endParaRPr lang="zh-CN" altLang="en-US" sz="1600" dirty="0"/>
          </a:p>
        </p:txBody>
      </p:sp>
      <p:pic>
        <p:nvPicPr>
          <p:cNvPr id="1026" name="Picture 2"/>
          <p:cNvPicPr>
            <a:picLocks noChangeAspect="1" noChangeArrowheads="1"/>
          </p:cNvPicPr>
          <p:nvPr/>
        </p:nvPicPr>
        <p:blipFill>
          <a:blip r:embed="rId5"/>
          <a:srcRect/>
          <a:stretch>
            <a:fillRect/>
          </a:stretch>
        </p:blipFill>
        <p:spPr bwMode="auto">
          <a:xfrm>
            <a:off x="533401" y="1524000"/>
            <a:ext cx="4114799" cy="35052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mj-ea"/>
                <a:cs typeface="ヒラギノ角ゴ Pro W3"/>
              </a:rPr>
              <a:t>动态链接的实现机制</a:t>
            </a:r>
            <a:r>
              <a:rPr lang="en-US" altLang="zh-CN" sz="4000" b="1" dirty="0">
                <a:solidFill>
                  <a:schemeClr val="tx2"/>
                </a:solidFill>
                <a:latin typeface="+mj-ea"/>
                <a:cs typeface="ヒラギノ角ゴ Pro W3"/>
              </a:rPr>
              <a:t>(</a:t>
            </a:r>
            <a:r>
              <a:rPr lang="zh-CN" altLang="en-US" sz="4000" b="1" dirty="0">
                <a:solidFill>
                  <a:schemeClr val="tx2"/>
                </a:solidFill>
                <a:latin typeface="+mj-ea"/>
                <a:cs typeface="ヒラギノ角ゴ Pro W3"/>
              </a:rPr>
              <a:t>续</a:t>
            </a:r>
            <a:r>
              <a:rPr lang="en-US" altLang="zh-CN" sz="4000" b="1" dirty="0">
                <a:solidFill>
                  <a:schemeClr val="tx2"/>
                </a:solidFill>
                <a:latin typeface="+mj-ea"/>
                <a:cs typeface="ヒラギノ角ゴ Pro W3"/>
              </a:rPr>
              <a:t>)</a:t>
            </a:r>
            <a:br>
              <a:rPr lang="en-US" altLang="zh-CN" sz="4000" b="1" dirty="0">
                <a:solidFill>
                  <a:schemeClr val="tx2"/>
                </a:solidFill>
                <a:latin typeface="+mj-ea"/>
                <a:cs typeface="ヒラギノ角ゴ Pro W3"/>
              </a:rPr>
            </a:br>
            <a:endParaRPr lang="en-US" altLang="en-US" sz="2700" dirty="0">
              <a:solidFill>
                <a:schemeClr val="tx2"/>
              </a:solidFill>
              <a:latin typeface="+mj-ea"/>
              <a:cs typeface="ヒラギノ角ゴ Pro W3"/>
            </a:endParaRPr>
          </a:p>
        </p:txBody>
      </p:sp>
      <p:sp>
        <p:nvSpPr>
          <p:cNvPr id="3" name="Content Placeholder 2"/>
          <p:cNvSpPr>
            <a:spLocks noGrp="1"/>
          </p:cNvSpPr>
          <p:nvPr>
            <p:ph idx="1"/>
          </p:nvPr>
        </p:nvSpPr>
        <p:spPr>
          <a:xfrm>
            <a:off x="457200" y="1066800"/>
            <a:ext cx="8229600" cy="5334000"/>
          </a:xfrm>
        </p:spPr>
        <p:txBody>
          <a:bodyPr>
            <a:normAutofit/>
          </a:bodyPr>
          <a:lstStyle/>
          <a:p>
            <a:r>
              <a:rPr lang="zh-CN" altLang="en-US" sz="1800" dirty="0"/>
              <a:t>动态符号表</a:t>
            </a:r>
            <a:r>
              <a:rPr lang="en-US" altLang="zh-CN" sz="1800" dirty="0"/>
              <a:t>(</a:t>
            </a:r>
            <a:r>
              <a:rPr lang="zh-CN" altLang="en-US" sz="1800" dirty="0"/>
              <a:t>和静态符号表几乎一样</a:t>
            </a:r>
            <a:r>
              <a:rPr lang="en-US" altLang="zh-CN" sz="1800" dirty="0"/>
              <a:t>)</a:t>
            </a:r>
          </a:p>
          <a:p>
            <a:endParaRPr lang="en-US" altLang="zh-CN" sz="1800" dirty="0"/>
          </a:p>
          <a:p>
            <a:pPr>
              <a:buNone/>
            </a:pPr>
            <a:r>
              <a:rPr lang="en-US" altLang="zh-CN" sz="1800" dirty="0"/>
              <a:t>	</a:t>
            </a:r>
          </a:p>
          <a:p>
            <a:pPr>
              <a:buNone/>
            </a:pPr>
            <a:r>
              <a:rPr lang="en-US" altLang="zh-CN" sz="1800" dirty="0"/>
              <a:t>	</a:t>
            </a:r>
          </a:p>
          <a:p>
            <a:pPr>
              <a:buNone/>
            </a:pPr>
            <a:endParaRPr lang="en-US" altLang="zh-CN" sz="1800" dirty="0"/>
          </a:p>
          <a:p>
            <a:pPr>
              <a:buNone/>
            </a:pPr>
            <a:endParaRPr lang="en-US" altLang="zh-CN" sz="1800" dirty="0"/>
          </a:p>
          <a:p>
            <a:pPr>
              <a:buNone/>
            </a:pPr>
            <a:r>
              <a:rPr lang="en-US" altLang="zh-CN" sz="1400" dirty="0"/>
              <a:t>	</a:t>
            </a:r>
          </a:p>
          <a:p>
            <a:pPr>
              <a:buNone/>
            </a:pPr>
            <a:r>
              <a:rPr lang="en-US" altLang="zh-CN" sz="1400" dirty="0"/>
              <a:t>	</a:t>
            </a:r>
            <a:endParaRPr lang="en-US" altLang="zh-CN" sz="1800" dirty="0">
              <a:solidFill>
                <a:schemeClr val="tx2"/>
              </a:solidFill>
              <a:ea typeface="ヒラギノ角ゴ Pro W3"/>
              <a:cs typeface="ヒラギノ角ゴ Pro W3"/>
            </a:endParaRPr>
          </a:p>
        </p:txBody>
      </p:sp>
      <p:pic>
        <p:nvPicPr>
          <p:cNvPr id="2050" name="Picture 2"/>
          <p:cNvPicPr>
            <a:picLocks noChangeAspect="1" noChangeArrowheads="1"/>
          </p:cNvPicPr>
          <p:nvPr/>
        </p:nvPicPr>
        <p:blipFill>
          <a:blip r:embed="rId4"/>
          <a:srcRect/>
          <a:stretch>
            <a:fillRect/>
          </a:stretch>
        </p:blipFill>
        <p:spPr bwMode="auto">
          <a:xfrm>
            <a:off x="533400" y="1524000"/>
            <a:ext cx="6591300" cy="2628900"/>
          </a:xfrm>
          <a:prstGeom prst="rect">
            <a:avLst/>
          </a:prstGeom>
          <a:noFill/>
          <a:ln w="9525">
            <a:noFill/>
            <a:miter lim="800000"/>
            <a:headEnd/>
            <a:tailEnd/>
          </a:ln>
          <a:effectLst/>
        </p:spPr>
      </p:pic>
      <p:sp>
        <p:nvSpPr>
          <p:cNvPr id="9" name="TextBox 8"/>
          <p:cNvSpPr txBox="1"/>
          <p:nvPr/>
        </p:nvSpPr>
        <p:spPr>
          <a:xfrm>
            <a:off x="533400" y="4343400"/>
            <a:ext cx="6553200" cy="646331"/>
          </a:xfrm>
          <a:prstGeom prst="rect">
            <a:avLst/>
          </a:prstGeom>
          <a:noFill/>
        </p:spPr>
        <p:txBody>
          <a:bodyPr wrap="square" rtlCol="0">
            <a:spAutoFit/>
          </a:bodyPr>
          <a:lstStyle/>
          <a:p>
            <a:r>
              <a:rPr lang="zh-CN" altLang="en-US" dirty="0"/>
              <a:t>我们已经知道在静态链接中未知符号的引用在最终链接的时候被修正，在动态链接中，需要在运行时修正，也就是重定位。</a:t>
            </a: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mj-ea"/>
                <a:cs typeface="ヒラギノ角ゴ Pro W3"/>
              </a:rPr>
              <a:t>动态链接的实现机制</a:t>
            </a:r>
            <a:r>
              <a:rPr lang="en-US" altLang="zh-CN" sz="4000" b="1" dirty="0">
                <a:solidFill>
                  <a:schemeClr val="tx2"/>
                </a:solidFill>
                <a:latin typeface="+mj-ea"/>
                <a:cs typeface="ヒラギノ角ゴ Pro W3"/>
              </a:rPr>
              <a:t>(</a:t>
            </a:r>
            <a:r>
              <a:rPr lang="zh-CN" altLang="en-US" sz="4000" b="1" dirty="0">
                <a:solidFill>
                  <a:schemeClr val="tx2"/>
                </a:solidFill>
                <a:latin typeface="+mj-ea"/>
                <a:cs typeface="ヒラギノ角ゴ Pro W3"/>
              </a:rPr>
              <a:t>续</a:t>
            </a:r>
            <a:r>
              <a:rPr lang="en-US" altLang="zh-CN" sz="4000" b="1" dirty="0">
                <a:solidFill>
                  <a:schemeClr val="tx2"/>
                </a:solidFill>
                <a:latin typeface="+mj-ea"/>
                <a:cs typeface="ヒラギノ角ゴ Pro W3"/>
              </a:rPr>
              <a:t>)</a:t>
            </a:r>
            <a:br>
              <a:rPr lang="en-US" altLang="zh-CN" sz="4000" b="1" dirty="0">
                <a:solidFill>
                  <a:schemeClr val="tx2"/>
                </a:solidFill>
                <a:latin typeface="+mj-ea"/>
                <a:cs typeface="ヒラギノ角ゴ Pro W3"/>
              </a:rPr>
            </a:br>
            <a:endParaRPr lang="en-US" altLang="en-US" sz="2700" dirty="0">
              <a:solidFill>
                <a:schemeClr val="tx2"/>
              </a:solidFill>
              <a:latin typeface="+mj-ea"/>
              <a:cs typeface="ヒラギノ角ゴ Pro W3"/>
            </a:endParaRPr>
          </a:p>
        </p:txBody>
      </p:sp>
      <p:sp>
        <p:nvSpPr>
          <p:cNvPr id="3" name="Content Placeholder 2"/>
          <p:cNvSpPr>
            <a:spLocks noGrp="1"/>
          </p:cNvSpPr>
          <p:nvPr>
            <p:ph idx="1"/>
          </p:nvPr>
        </p:nvSpPr>
        <p:spPr>
          <a:xfrm>
            <a:off x="457200" y="1066800"/>
            <a:ext cx="8229600" cy="5334000"/>
          </a:xfrm>
        </p:spPr>
        <p:txBody>
          <a:bodyPr>
            <a:normAutofit/>
          </a:bodyPr>
          <a:lstStyle/>
          <a:p>
            <a:r>
              <a:rPr lang="zh-CN" altLang="en-US" sz="1800" dirty="0"/>
              <a:t>重定位表</a:t>
            </a:r>
            <a:endParaRPr lang="en-US" altLang="zh-CN" sz="1800" dirty="0"/>
          </a:p>
          <a:p>
            <a:endParaRPr lang="en-US" altLang="zh-CN" sz="1800" dirty="0"/>
          </a:p>
          <a:p>
            <a:pPr>
              <a:buNone/>
            </a:pPr>
            <a:r>
              <a:rPr lang="en-US" altLang="zh-CN" sz="1800" dirty="0"/>
              <a:t>	</a:t>
            </a:r>
          </a:p>
          <a:p>
            <a:pPr>
              <a:buNone/>
            </a:pPr>
            <a:r>
              <a:rPr lang="en-US" altLang="zh-CN" sz="1800" dirty="0"/>
              <a:t>	</a:t>
            </a:r>
          </a:p>
          <a:p>
            <a:pPr>
              <a:buNone/>
            </a:pPr>
            <a:endParaRPr lang="en-US" altLang="zh-CN" sz="1800" dirty="0"/>
          </a:p>
          <a:p>
            <a:pPr>
              <a:buNone/>
            </a:pPr>
            <a:endParaRPr lang="en-US" altLang="zh-CN" sz="1800" dirty="0"/>
          </a:p>
          <a:p>
            <a:pPr>
              <a:buNone/>
            </a:pPr>
            <a:r>
              <a:rPr lang="en-US" altLang="zh-CN" sz="1400" dirty="0"/>
              <a:t>	</a:t>
            </a:r>
          </a:p>
          <a:p>
            <a:pPr>
              <a:buNone/>
            </a:pPr>
            <a:r>
              <a:rPr lang="en-US" altLang="zh-CN" sz="1400" dirty="0"/>
              <a:t>	</a:t>
            </a:r>
            <a:endParaRPr lang="en-US" altLang="zh-CN" sz="1800" dirty="0">
              <a:solidFill>
                <a:schemeClr val="tx2"/>
              </a:solidFill>
              <a:ea typeface="ヒラギノ角ゴ Pro W3"/>
              <a:cs typeface="ヒラギノ角ゴ Pro W3"/>
            </a:endParaRPr>
          </a:p>
        </p:txBody>
      </p:sp>
      <p:sp>
        <p:nvSpPr>
          <p:cNvPr id="9" name="TextBox 8"/>
          <p:cNvSpPr txBox="1"/>
          <p:nvPr/>
        </p:nvSpPr>
        <p:spPr>
          <a:xfrm>
            <a:off x="533400" y="4114800"/>
            <a:ext cx="8153400" cy="1569660"/>
          </a:xfrm>
          <a:prstGeom prst="rect">
            <a:avLst/>
          </a:prstGeom>
          <a:noFill/>
        </p:spPr>
        <p:txBody>
          <a:bodyPr wrap="square" rtlCol="0">
            <a:spAutoFit/>
          </a:bodyPr>
          <a:lstStyle/>
          <a:p>
            <a:r>
              <a:rPr lang="zh-CN" altLang="en-US" dirty="0"/>
              <a:t>我们已经知道在静态链接中未知符号的引用在最终链接的时候被修正，在动态链接中，需要在运行时修正，也就是重定位。</a:t>
            </a:r>
            <a:endParaRPr lang="en-US" altLang="zh-CN" dirty="0"/>
          </a:p>
          <a:p>
            <a:endParaRPr lang="en-US" altLang="zh-CN" sz="1200" dirty="0"/>
          </a:p>
          <a:p>
            <a:r>
              <a:rPr lang="zh-CN" altLang="en-US" sz="1200" dirty="0"/>
              <a:t>比如我们这里的</a:t>
            </a:r>
            <a:r>
              <a:rPr lang="en-US" altLang="zh-CN" sz="1200" dirty="0" err="1"/>
              <a:t>printf</a:t>
            </a:r>
            <a:r>
              <a:rPr lang="en-US" altLang="zh-CN" sz="1200" dirty="0"/>
              <a:t>, </a:t>
            </a:r>
            <a:r>
              <a:rPr lang="zh-CN" altLang="en-US" sz="1200" dirty="0"/>
              <a:t>它的类型是</a:t>
            </a:r>
            <a:r>
              <a:rPr lang="en-US" altLang="zh-CN" sz="1200" dirty="0"/>
              <a:t>R_X86_64_JUMP_SLO, </a:t>
            </a:r>
            <a:r>
              <a:rPr lang="zh-CN" altLang="en-US" sz="1200" dirty="0"/>
              <a:t>重定位偏移</a:t>
            </a:r>
            <a:r>
              <a:rPr lang="en-US" altLang="zh-CN" sz="1200" dirty="0"/>
              <a:t>offset=2008f8, </a:t>
            </a:r>
            <a:r>
              <a:rPr lang="zh-CN" altLang="en-US" sz="1200" dirty="0"/>
              <a:t>可以看到实际上它位于 </a:t>
            </a:r>
            <a:r>
              <a:rPr lang="en-US" altLang="zh-CN" sz="1200" dirty="0"/>
              <a:t>.</a:t>
            </a:r>
            <a:r>
              <a:rPr lang="en-US" altLang="zh-CN" sz="1200" dirty="0" err="1"/>
              <a:t>got.plt</a:t>
            </a:r>
            <a:r>
              <a:rPr lang="zh-CN" altLang="en-US" sz="1200" dirty="0"/>
              <a:t>这个段</a:t>
            </a:r>
            <a:endParaRPr lang="en-US" altLang="zh-CN" sz="1200" dirty="0"/>
          </a:p>
          <a:p>
            <a:pPr algn="just"/>
            <a:r>
              <a:rPr lang="zh-CN" altLang="en-US" sz="1200" dirty="0"/>
              <a:t>当链接器需要进行重定位时，先查找</a:t>
            </a:r>
            <a:r>
              <a:rPr lang="en-US" altLang="zh-CN" sz="1200" dirty="0" err="1"/>
              <a:t>printf</a:t>
            </a:r>
            <a:r>
              <a:rPr lang="en-US" altLang="zh-CN" sz="1200" dirty="0"/>
              <a:t> </a:t>
            </a:r>
            <a:r>
              <a:rPr lang="zh-CN" altLang="en-US" sz="1200" dirty="0"/>
              <a:t>的地址，它位于</a:t>
            </a:r>
            <a:r>
              <a:rPr lang="en-US" altLang="zh-CN" sz="1200" dirty="0" err="1"/>
              <a:t>libc.so</a:t>
            </a:r>
            <a:r>
              <a:rPr lang="en-US" altLang="zh-CN" sz="1200" dirty="0"/>
              <a:t>, </a:t>
            </a:r>
            <a:r>
              <a:rPr lang="zh-CN" altLang="en-US" sz="1200" dirty="0"/>
              <a:t>链接器把这个地址填到</a:t>
            </a:r>
            <a:r>
              <a:rPr lang="en-US" altLang="zh-CN" sz="1200" dirty="0"/>
              <a:t>.</a:t>
            </a:r>
            <a:r>
              <a:rPr lang="en-US" altLang="zh-CN" sz="1200" dirty="0" err="1"/>
              <a:t>got.plt</a:t>
            </a:r>
            <a:r>
              <a:rPr lang="zh-CN" altLang="en-US" sz="1200" dirty="0"/>
              <a:t>中偏移为</a:t>
            </a:r>
            <a:r>
              <a:rPr lang="en-US" altLang="zh-CN" sz="1200" dirty="0"/>
              <a:t>2008f8</a:t>
            </a:r>
            <a:r>
              <a:rPr lang="zh-CN" altLang="en-US" sz="1200" dirty="0"/>
              <a:t>的位置中，从而实现了地址的重定位。</a:t>
            </a:r>
            <a:endParaRPr lang="en-US" altLang="zh-CN" sz="1200" dirty="0"/>
          </a:p>
          <a:p>
            <a:endParaRPr lang="zh-CN" altLang="en-US" sz="1200" dirty="0"/>
          </a:p>
        </p:txBody>
      </p:sp>
      <p:pic>
        <p:nvPicPr>
          <p:cNvPr id="2051" name="Picture 3"/>
          <p:cNvPicPr>
            <a:picLocks noChangeAspect="1" noChangeArrowheads="1"/>
          </p:cNvPicPr>
          <p:nvPr/>
        </p:nvPicPr>
        <p:blipFill>
          <a:blip r:embed="rId4"/>
          <a:srcRect/>
          <a:stretch>
            <a:fillRect/>
          </a:stretch>
        </p:blipFill>
        <p:spPr bwMode="auto">
          <a:xfrm>
            <a:off x="609600" y="1524000"/>
            <a:ext cx="6781800" cy="24384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5"/>
          <a:srcRect/>
          <a:stretch>
            <a:fillRect/>
          </a:stretch>
        </p:blipFill>
        <p:spPr bwMode="auto">
          <a:xfrm>
            <a:off x="609600" y="5562600"/>
            <a:ext cx="5181600" cy="98107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mj-ea"/>
                <a:cs typeface="ヒラギノ角ゴ Pro W3"/>
              </a:rPr>
              <a:t>动态链接的实现机制</a:t>
            </a:r>
            <a:r>
              <a:rPr lang="en-US" altLang="zh-CN" sz="4000" b="1" dirty="0">
                <a:solidFill>
                  <a:schemeClr val="tx2"/>
                </a:solidFill>
                <a:latin typeface="+mj-ea"/>
                <a:cs typeface="ヒラギノ角ゴ Pro W3"/>
              </a:rPr>
              <a:t>(</a:t>
            </a:r>
            <a:r>
              <a:rPr lang="zh-CN" altLang="en-US" sz="4000" b="1" dirty="0">
                <a:solidFill>
                  <a:schemeClr val="tx2"/>
                </a:solidFill>
                <a:latin typeface="+mj-ea"/>
                <a:cs typeface="ヒラギノ角ゴ Pro W3"/>
              </a:rPr>
              <a:t>续</a:t>
            </a:r>
            <a:r>
              <a:rPr lang="en-US" altLang="zh-CN" sz="4000" b="1" dirty="0">
                <a:solidFill>
                  <a:schemeClr val="tx2"/>
                </a:solidFill>
                <a:latin typeface="+mj-ea"/>
                <a:cs typeface="ヒラギノ角ゴ Pro W3"/>
              </a:rPr>
              <a:t>)</a:t>
            </a:r>
            <a:br>
              <a:rPr lang="en-US" altLang="zh-CN" sz="4000" b="1" dirty="0">
                <a:solidFill>
                  <a:schemeClr val="tx2"/>
                </a:solidFill>
                <a:latin typeface="+mj-ea"/>
                <a:cs typeface="ヒラギノ角ゴ Pro W3"/>
              </a:rPr>
            </a:br>
            <a:endParaRPr lang="en-US" altLang="en-US" sz="2700" dirty="0">
              <a:solidFill>
                <a:schemeClr val="tx2"/>
              </a:solidFill>
              <a:latin typeface="+mj-ea"/>
              <a:cs typeface="ヒラギノ角ゴ Pro W3"/>
            </a:endParaRPr>
          </a:p>
        </p:txBody>
      </p:sp>
      <p:sp>
        <p:nvSpPr>
          <p:cNvPr id="3" name="Content Placeholder 2"/>
          <p:cNvSpPr>
            <a:spLocks noGrp="1"/>
          </p:cNvSpPr>
          <p:nvPr>
            <p:ph idx="1"/>
          </p:nvPr>
        </p:nvSpPr>
        <p:spPr>
          <a:xfrm>
            <a:off x="457200" y="1066800"/>
            <a:ext cx="8229600" cy="5334000"/>
          </a:xfrm>
        </p:spPr>
        <p:txBody>
          <a:bodyPr>
            <a:normAutofit fontScale="40000" lnSpcReduction="20000"/>
          </a:bodyPr>
          <a:lstStyle/>
          <a:p>
            <a:r>
              <a:rPr lang="zh-CN" altLang="en-US" sz="2500" dirty="0"/>
              <a:t>对于动态链接的可执行文件，内核会分析它的动态链接器地址，把动态链接器映射到进程的地址空间，把控制权交给动态链接器。</a:t>
            </a:r>
            <a:endParaRPr lang="en-US" altLang="zh-CN" sz="2500" dirty="0"/>
          </a:p>
          <a:p>
            <a:r>
              <a:rPr lang="zh-CN" altLang="en-US" sz="2500" dirty="0"/>
              <a:t>动态链接器本身也是</a:t>
            </a:r>
            <a:r>
              <a:rPr lang="en-US" altLang="zh-CN" sz="2500" dirty="0"/>
              <a:t>so</a:t>
            </a:r>
            <a:r>
              <a:rPr lang="zh-CN" altLang="en-US" sz="2500" dirty="0"/>
              <a:t>文件，但是它比较特殊，它是可执行的。</a:t>
            </a:r>
            <a:endParaRPr lang="en-US" altLang="zh-CN" sz="25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2500" dirty="0"/>
          </a:p>
          <a:p>
            <a:r>
              <a:rPr lang="en-US" altLang="zh-CN" sz="2500" dirty="0"/>
              <a:t>Linux</a:t>
            </a:r>
            <a:r>
              <a:rPr lang="zh-CN" altLang="en-US" sz="2500" dirty="0"/>
              <a:t>的动态链接器本身是静态</a:t>
            </a:r>
            <a:r>
              <a:rPr lang="zh-CN" altLang="en-US" sz="2500"/>
              <a:t>链接的，本身不依赖任何其他的共享对象也不能使用全局和静态变量。</a:t>
            </a:r>
            <a:endParaRPr lang="en-US" altLang="zh-CN" sz="2500" dirty="0"/>
          </a:p>
          <a:p>
            <a:endParaRPr lang="en-US" altLang="zh-CN" sz="2500" dirty="0"/>
          </a:p>
          <a:p>
            <a:endParaRPr lang="en-US" altLang="zh-CN" sz="2500" dirty="0"/>
          </a:p>
          <a:p>
            <a:endParaRPr lang="en-US" altLang="zh-CN" sz="2500" dirty="0"/>
          </a:p>
          <a:p>
            <a:r>
              <a:rPr lang="en-US" altLang="zh-CN" sz="2500" dirty="0"/>
              <a:t>Linux</a:t>
            </a:r>
            <a:r>
              <a:rPr lang="zh-CN" altLang="en-US" sz="2500" dirty="0"/>
              <a:t>的动态链接器是</a:t>
            </a:r>
            <a:r>
              <a:rPr lang="en-US" altLang="zh-CN" sz="2500" dirty="0" err="1"/>
              <a:t>Glibc</a:t>
            </a:r>
            <a:r>
              <a:rPr lang="zh-CN" altLang="en-US" sz="2500" dirty="0"/>
              <a:t>的一部分，入口地址是</a:t>
            </a:r>
            <a:r>
              <a:rPr lang="en-US" altLang="zh-CN" sz="2500" dirty="0" err="1"/>
              <a:t>sysdeps</a:t>
            </a:r>
            <a:r>
              <a:rPr lang="en-US" altLang="zh-CN" sz="2500" dirty="0"/>
              <a:t>/x86_64/dl-</a:t>
            </a:r>
            <a:r>
              <a:rPr lang="en-US" altLang="zh-CN" sz="2500" dirty="0" err="1"/>
              <a:t>machine.h</a:t>
            </a:r>
            <a:r>
              <a:rPr lang="zh-CN" altLang="en-US" sz="2500" dirty="0"/>
              <a:t>中的</a:t>
            </a:r>
            <a:r>
              <a:rPr lang="en-US" altLang="zh-CN" sz="2500" dirty="0"/>
              <a:t>_start</a:t>
            </a:r>
            <a:r>
              <a:rPr lang="zh-CN" altLang="en-US" sz="2500" dirty="0"/>
              <a:t>，然后调用</a:t>
            </a:r>
            <a:r>
              <a:rPr lang="en-US" altLang="zh-CN" sz="2500" dirty="0"/>
              <a:t>elf/</a:t>
            </a:r>
            <a:r>
              <a:rPr lang="en-US" altLang="zh-CN" sz="2500" dirty="0" err="1"/>
              <a:t>rtld.c</a:t>
            </a:r>
            <a:r>
              <a:rPr lang="en-US" altLang="zh-CN" sz="2500" dirty="0"/>
              <a:t> </a:t>
            </a:r>
            <a:r>
              <a:rPr lang="zh-CN" altLang="en-US" sz="2500" dirty="0"/>
              <a:t>的</a:t>
            </a:r>
            <a:r>
              <a:rPr lang="en-US" altLang="zh-CN" sz="2500" dirty="0"/>
              <a:t>_</a:t>
            </a:r>
            <a:r>
              <a:rPr lang="en-US" altLang="zh-CN" sz="2500" dirty="0" err="1"/>
              <a:t>dl_start</a:t>
            </a:r>
            <a:r>
              <a:rPr lang="zh-CN" altLang="en-US" sz="2500" dirty="0"/>
              <a:t>函数，最终调用</a:t>
            </a:r>
            <a:endParaRPr lang="en-US" altLang="zh-CN" sz="2500" dirty="0"/>
          </a:p>
          <a:p>
            <a:pPr>
              <a:buNone/>
            </a:pPr>
            <a:r>
              <a:rPr lang="en-US" altLang="zh-CN" sz="2500" dirty="0"/>
              <a:t>	</a:t>
            </a:r>
            <a:r>
              <a:rPr lang="en-US" altLang="zh-CN" sz="2500" dirty="0" err="1"/>
              <a:t>dl_main</a:t>
            </a:r>
            <a:r>
              <a:rPr lang="en-US" altLang="zh-CN" sz="2500" dirty="0"/>
              <a:t>(</a:t>
            </a:r>
            <a:r>
              <a:rPr lang="zh-CN" altLang="en-US" sz="2500" dirty="0"/>
              <a:t>动态链接器的主函数</a:t>
            </a:r>
            <a:r>
              <a:rPr lang="en-US" altLang="zh-CN" sz="2500" dirty="0"/>
              <a:t>)</a:t>
            </a:r>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a:buNone/>
            </a:pPr>
            <a:r>
              <a:rPr lang="en-US" altLang="zh-CN" sz="1800" dirty="0"/>
              <a:t>	</a:t>
            </a:r>
          </a:p>
          <a:p>
            <a:pPr>
              <a:buNone/>
            </a:pPr>
            <a:endParaRPr lang="en-US" altLang="zh-CN" sz="1800" dirty="0"/>
          </a:p>
          <a:p>
            <a:pPr>
              <a:buNone/>
            </a:pPr>
            <a:r>
              <a:rPr lang="en-US" altLang="zh-CN" sz="1800" dirty="0"/>
              <a:t>	</a:t>
            </a:r>
          </a:p>
          <a:p>
            <a:pPr>
              <a:buNone/>
            </a:pPr>
            <a:endParaRPr lang="en-US" altLang="zh-CN" sz="1800" dirty="0"/>
          </a:p>
          <a:p>
            <a:pPr>
              <a:buNone/>
            </a:pPr>
            <a:endParaRPr lang="en-US" altLang="zh-CN" sz="1800" dirty="0"/>
          </a:p>
          <a:p>
            <a:pPr>
              <a:buNone/>
            </a:pPr>
            <a:r>
              <a:rPr lang="en-US" altLang="zh-CN" sz="1400" dirty="0"/>
              <a:t>	</a:t>
            </a:r>
          </a:p>
          <a:p>
            <a:pPr>
              <a:buNone/>
            </a:pPr>
            <a:r>
              <a:rPr lang="en-US" altLang="zh-CN" sz="1400" dirty="0"/>
              <a:t>	</a:t>
            </a:r>
            <a:endParaRPr lang="en-US" altLang="zh-CN" sz="1800" dirty="0">
              <a:solidFill>
                <a:schemeClr val="tx2"/>
              </a:solidFill>
              <a:ea typeface="ヒラギノ角ゴ Pro W3"/>
              <a:cs typeface="ヒラギノ角ゴ Pro W3"/>
            </a:endParaRPr>
          </a:p>
        </p:txBody>
      </p:sp>
      <p:pic>
        <p:nvPicPr>
          <p:cNvPr id="4098" name="Picture 2"/>
          <p:cNvPicPr>
            <a:picLocks noChangeAspect="1" noChangeArrowheads="1"/>
          </p:cNvPicPr>
          <p:nvPr/>
        </p:nvPicPr>
        <p:blipFill>
          <a:blip r:embed="rId4"/>
          <a:srcRect/>
          <a:stretch>
            <a:fillRect/>
          </a:stretch>
        </p:blipFill>
        <p:spPr bwMode="auto">
          <a:xfrm>
            <a:off x="914400" y="1447800"/>
            <a:ext cx="4495800" cy="16859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a:srcRect/>
          <a:stretch>
            <a:fillRect/>
          </a:stretch>
        </p:blipFill>
        <p:spPr bwMode="auto">
          <a:xfrm>
            <a:off x="838200" y="4114800"/>
            <a:ext cx="3429000" cy="1828800"/>
          </a:xfrm>
          <a:prstGeom prst="rect">
            <a:avLst/>
          </a:prstGeom>
          <a:noFill/>
          <a:ln w="9525">
            <a:noFill/>
            <a:miter lim="800000"/>
            <a:headEnd/>
            <a:tailEnd/>
          </a:ln>
          <a:effectLst/>
        </p:spPr>
      </p:pic>
      <p:pic>
        <p:nvPicPr>
          <p:cNvPr id="4102" name="Picture 6"/>
          <p:cNvPicPr>
            <a:picLocks noChangeAspect="1" noChangeArrowheads="1"/>
          </p:cNvPicPr>
          <p:nvPr/>
        </p:nvPicPr>
        <p:blipFill>
          <a:blip r:embed="rId6"/>
          <a:srcRect/>
          <a:stretch>
            <a:fillRect/>
          </a:stretch>
        </p:blipFill>
        <p:spPr bwMode="auto">
          <a:xfrm>
            <a:off x="914400" y="3352800"/>
            <a:ext cx="2867025" cy="23812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4" y="240000"/>
            <a:ext cx="8243887" cy="3005667"/>
          </a:xfrm>
        </p:spPr>
        <p:txBody>
          <a:bodyPr>
            <a:normAutofit/>
          </a:bodyPr>
          <a:lstStyle/>
          <a:p>
            <a:pPr eaLnBrk="1" hangingPunct="1"/>
            <a:r>
              <a:rPr lang="zh-CN" altLang="en-US" sz="6000" dirty="0">
                <a:latin typeface="+mj-lt"/>
                <a:ea typeface="ヒラギノ角ゴ Pro W3"/>
                <a:cs typeface="ヒラギノ角ゴ Pro W3"/>
              </a:rPr>
              <a:t>第</a:t>
            </a:r>
            <a:r>
              <a:rPr lang="en-US" altLang="zh-CN" sz="6000" dirty="0">
                <a:latin typeface="+mj-lt"/>
                <a:ea typeface="ヒラギノ角ゴ Pro W3"/>
                <a:cs typeface="ヒラギノ角ゴ Pro W3"/>
              </a:rPr>
              <a:t>1</a:t>
            </a:r>
            <a:r>
              <a:rPr lang="zh-CN" altLang="en-US" sz="6000" dirty="0">
                <a:latin typeface="+mj-lt"/>
                <a:ea typeface="ヒラギノ角ゴ Pro W3"/>
                <a:cs typeface="ヒラギノ角ゴ Pro W3"/>
              </a:rPr>
              <a:t>部分</a:t>
            </a:r>
            <a:endParaRPr lang="en-US" altLang="zh-CN" sz="6000" dirty="0">
              <a:latin typeface="+mj-lt"/>
              <a:ea typeface="ヒラギノ角ゴ Pro W3"/>
              <a:cs typeface="ヒラギノ角ゴ Pro W3"/>
            </a:endParaRPr>
          </a:p>
          <a:p>
            <a:pPr eaLnBrk="1" hangingPunct="1"/>
            <a:r>
              <a:rPr lang="en-US" altLang="zh-CN" sz="3600" dirty="0">
                <a:latin typeface="+mj-lt"/>
                <a:ea typeface="ヒラギノ角ゴ Pro W3"/>
                <a:cs typeface="ヒラギノ角ゴ Pro W3"/>
              </a:rPr>
              <a:t>-Linux</a:t>
            </a:r>
            <a:r>
              <a:rPr lang="zh-CN" altLang="en-US" sz="3600" dirty="0">
                <a:latin typeface="+mj-lt"/>
                <a:ea typeface="ヒラギノ角ゴ Pro W3"/>
                <a:cs typeface="ヒラギノ角ゴ Pro W3"/>
              </a:rPr>
              <a:t>编译过程总体概览</a:t>
            </a:r>
            <a:endParaRPr lang="en-US" altLang="zh-CN" sz="3600" dirty="0">
              <a:latin typeface="+mj-lt"/>
              <a:ea typeface="ヒラギノ角ゴ Pro W3"/>
              <a:cs typeface="ヒラギノ角ゴ Pro W3"/>
            </a:endParaRPr>
          </a:p>
        </p:txBody>
      </p:sp>
      <p:sp>
        <p:nvSpPr>
          <p:cNvPr id="8" name="Text Placeholder 7"/>
          <p:cNvSpPr>
            <a:spLocks noGrp="1"/>
          </p:cNvSpPr>
          <p:nvPr>
            <p:ph type="body" sz="quarter" idx="11"/>
          </p:nvPr>
        </p:nvSpPr>
        <p:spPr>
          <a:xfrm>
            <a:off x="417514" y="3405718"/>
            <a:ext cx="8243887" cy="2262716"/>
          </a:xfrm>
        </p:spPr>
        <p:txBody>
          <a:bodyPr>
            <a:normAutofit/>
          </a:bodyPr>
          <a:lstStyle/>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mj-ea"/>
                <a:cs typeface="ヒラギノ角ゴ Pro W3"/>
              </a:rPr>
              <a:t>动态链接</a:t>
            </a:r>
            <a:r>
              <a:rPr lang="en-US" altLang="zh-CN" sz="4000" b="1" dirty="0">
                <a:solidFill>
                  <a:schemeClr val="tx2"/>
                </a:solidFill>
                <a:latin typeface="+mj-ea"/>
                <a:cs typeface="ヒラギノ角ゴ Pro W3"/>
              </a:rPr>
              <a:t>(</a:t>
            </a:r>
            <a:r>
              <a:rPr lang="zh-CN" altLang="en-US" sz="4000" b="1" dirty="0">
                <a:solidFill>
                  <a:schemeClr val="tx2"/>
                </a:solidFill>
                <a:latin typeface="+mj-ea"/>
                <a:cs typeface="ヒラギノ角ゴ Pro W3"/>
              </a:rPr>
              <a:t>后续</a:t>
            </a:r>
            <a:r>
              <a:rPr lang="en-US" altLang="zh-CN" sz="4000" b="1" dirty="0">
                <a:solidFill>
                  <a:schemeClr val="tx2"/>
                </a:solidFill>
                <a:latin typeface="+mj-ea"/>
                <a:cs typeface="ヒラギノ角ゴ Pro W3"/>
              </a:rPr>
              <a:t>)</a:t>
            </a:r>
            <a:br>
              <a:rPr lang="en-US" altLang="zh-CN" sz="4000" b="1" dirty="0">
                <a:solidFill>
                  <a:schemeClr val="tx2"/>
                </a:solidFill>
                <a:latin typeface="+mj-ea"/>
                <a:cs typeface="ヒラギノ角ゴ Pro W3"/>
              </a:rPr>
            </a:br>
            <a:endParaRPr lang="en-US" altLang="en-US" sz="2700" dirty="0">
              <a:solidFill>
                <a:schemeClr val="tx2"/>
              </a:solidFill>
              <a:latin typeface="+mj-ea"/>
              <a:cs typeface="ヒラギノ角ゴ Pro W3"/>
            </a:endParaRPr>
          </a:p>
        </p:txBody>
      </p:sp>
      <p:sp>
        <p:nvSpPr>
          <p:cNvPr id="3" name="Content Placeholder 2"/>
          <p:cNvSpPr>
            <a:spLocks noGrp="1"/>
          </p:cNvSpPr>
          <p:nvPr>
            <p:ph idx="1"/>
          </p:nvPr>
        </p:nvSpPr>
        <p:spPr>
          <a:xfrm>
            <a:off x="457200" y="1066800"/>
            <a:ext cx="8229600" cy="5334000"/>
          </a:xfrm>
        </p:spPr>
        <p:txBody>
          <a:bodyPr>
            <a:normAutofit fontScale="92500" lnSpcReduction="20000"/>
          </a:bodyPr>
          <a:lstStyle/>
          <a:p>
            <a:r>
              <a:rPr lang="zh-CN" altLang="en-US" sz="1800" dirty="0"/>
              <a:t>谈一谈共享库的使用 </a:t>
            </a:r>
            <a:r>
              <a:rPr lang="en-US" altLang="zh-CN" sz="1800" dirty="0"/>
              <a:t>,  </a:t>
            </a:r>
            <a:r>
              <a:rPr lang="zh-CN" altLang="en-US" sz="1800" dirty="0"/>
              <a:t>使用我们自己写的共享库</a:t>
            </a:r>
            <a:endParaRPr lang="en-US" altLang="zh-CN" sz="1800" dirty="0"/>
          </a:p>
          <a:p>
            <a:pPr>
              <a:buNone/>
            </a:pPr>
            <a:endParaRPr lang="en-US" altLang="zh-CN" sz="1800" dirty="0"/>
          </a:p>
          <a:p>
            <a:endParaRPr lang="en-US" altLang="zh-CN" sz="1800" dirty="0"/>
          </a:p>
          <a:p>
            <a:endParaRPr lang="en-US" altLang="zh-CN" sz="1800" dirty="0"/>
          </a:p>
          <a:p>
            <a:endParaRPr lang="en-US" altLang="zh-CN" sz="1800" dirty="0"/>
          </a:p>
          <a:p>
            <a:endParaRPr lang="en-US" altLang="zh-CN" sz="1800" dirty="0"/>
          </a:p>
          <a:p>
            <a:r>
              <a:rPr lang="zh-CN" altLang="en-US" sz="1800" dirty="0"/>
              <a:t>注意：最好要符合命名规范，起名为</a:t>
            </a:r>
            <a:r>
              <a:rPr lang="en-US" altLang="zh-CN" sz="1800" dirty="0" err="1"/>
              <a:t>libhello.so</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a:buNone/>
            </a:pPr>
            <a:r>
              <a:rPr lang="en-US" altLang="zh-CN" sz="1800" dirty="0"/>
              <a:t>	</a:t>
            </a:r>
            <a:r>
              <a:rPr lang="zh-CN" altLang="en-US" sz="1800" dirty="0"/>
              <a:t>可以执行</a:t>
            </a:r>
            <a:r>
              <a:rPr lang="en-US" altLang="zh-CN" sz="1800" dirty="0" err="1"/>
              <a:t>ldconfig</a:t>
            </a:r>
            <a:r>
              <a:rPr lang="en-US" altLang="zh-CN" sz="1800" dirty="0"/>
              <a:t>,</a:t>
            </a:r>
            <a:r>
              <a:rPr lang="zh-CN" altLang="en-US" sz="1800" dirty="0"/>
              <a:t>这个程序的作用是为共享库更新符号链接</a:t>
            </a:r>
            <a:endParaRPr lang="en-US" altLang="zh-CN" sz="1800" dirty="0"/>
          </a:p>
          <a:p>
            <a:pPr>
              <a:buNone/>
            </a:pPr>
            <a:endParaRPr lang="en-US" altLang="zh-CN" sz="1800" dirty="0"/>
          </a:p>
          <a:p>
            <a:pPr>
              <a:buNone/>
            </a:pPr>
            <a:endParaRPr lang="en-US" altLang="zh-CN" sz="1800" dirty="0"/>
          </a:p>
          <a:p>
            <a:pPr>
              <a:buNone/>
            </a:pPr>
            <a:r>
              <a:rPr lang="en-US" altLang="zh-CN" sz="1800" dirty="0"/>
              <a:t>	</a:t>
            </a:r>
          </a:p>
          <a:p>
            <a:pPr>
              <a:buNone/>
            </a:pPr>
            <a:endParaRPr lang="en-US" altLang="zh-CN" sz="1800" dirty="0"/>
          </a:p>
          <a:p>
            <a:pPr>
              <a:buNone/>
            </a:pPr>
            <a:endParaRPr lang="en-US" altLang="zh-CN" sz="1800" dirty="0"/>
          </a:p>
          <a:p>
            <a:pPr>
              <a:buNone/>
            </a:pPr>
            <a:r>
              <a:rPr lang="en-US" altLang="zh-CN" sz="1400" dirty="0"/>
              <a:t>	</a:t>
            </a:r>
          </a:p>
          <a:p>
            <a:pPr>
              <a:buNone/>
            </a:pPr>
            <a:r>
              <a:rPr lang="en-US" altLang="zh-CN" sz="1400" dirty="0"/>
              <a:t>	</a:t>
            </a:r>
            <a:endParaRPr lang="en-US" altLang="zh-CN" sz="1800" dirty="0">
              <a:solidFill>
                <a:schemeClr val="tx2"/>
              </a:solidFill>
              <a:ea typeface="ヒラギノ角ゴ Pro W3"/>
              <a:cs typeface="ヒラギノ角ゴ Pro W3"/>
            </a:endParaRPr>
          </a:p>
        </p:txBody>
      </p:sp>
      <p:pic>
        <p:nvPicPr>
          <p:cNvPr id="1027" name="Picture 3"/>
          <p:cNvPicPr>
            <a:picLocks noChangeAspect="1" noChangeArrowheads="1"/>
          </p:cNvPicPr>
          <p:nvPr/>
        </p:nvPicPr>
        <p:blipFill>
          <a:blip r:embed="rId4"/>
          <a:srcRect/>
          <a:stretch>
            <a:fillRect/>
          </a:stretch>
        </p:blipFill>
        <p:spPr bwMode="auto">
          <a:xfrm>
            <a:off x="914400" y="1447800"/>
            <a:ext cx="4533900" cy="971550"/>
          </a:xfrm>
          <a:prstGeom prst="rect">
            <a:avLst/>
          </a:prstGeom>
          <a:noFill/>
          <a:ln w="9525">
            <a:noFill/>
            <a:miter lim="800000"/>
            <a:headEnd/>
            <a:tailEnd/>
          </a:ln>
          <a:effectLst/>
        </p:spPr>
      </p:pic>
      <p:sp>
        <p:nvSpPr>
          <p:cNvPr id="6" name="椭圆形标注 5"/>
          <p:cNvSpPr/>
          <p:nvPr/>
        </p:nvSpPr>
        <p:spPr>
          <a:xfrm>
            <a:off x="5410200" y="914400"/>
            <a:ext cx="2286000" cy="612648"/>
          </a:xfrm>
          <a:prstGeom prst="wedgeEllipseCallout">
            <a:avLst>
              <a:gd name="adj1" fmla="val -144876"/>
              <a:gd name="adj2" fmla="val 704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我们把</a:t>
            </a:r>
            <a:r>
              <a:rPr lang="en-US" altLang="zh-CN" dirty="0" err="1"/>
              <a:t>hello.so</a:t>
            </a:r>
            <a:r>
              <a:rPr lang="zh-CN" altLang="en-US" dirty="0"/>
              <a:t>拷贝到</a:t>
            </a:r>
            <a:r>
              <a:rPr lang="en-US" altLang="zh-CN" dirty="0"/>
              <a:t>/</a:t>
            </a:r>
            <a:r>
              <a:rPr lang="en-US" altLang="zh-CN" dirty="0" err="1"/>
              <a:t>usr</a:t>
            </a:r>
            <a:r>
              <a:rPr lang="en-US" altLang="zh-CN" dirty="0"/>
              <a:t>/lib</a:t>
            </a:r>
            <a:endParaRPr lang="zh-CN" altLang="en-US" dirty="0"/>
          </a:p>
        </p:txBody>
      </p:sp>
      <p:pic>
        <p:nvPicPr>
          <p:cNvPr id="1028" name="Picture 4"/>
          <p:cNvPicPr>
            <a:picLocks noChangeAspect="1" noChangeArrowheads="1"/>
          </p:cNvPicPr>
          <p:nvPr/>
        </p:nvPicPr>
        <p:blipFill>
          <a:blip r:embed="rId5"/>
          <a:srcRect/>
          <a:stretch>
            <a:fillRect/>
          </a:stretch>
        </p:blipFill>
        <p:spPr bwMode="auto">
          <a:xfrm>
            <a:off x="914400" y="2971800"/>
            <a:ext cx="7924800" cy="11239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914400" y="4572000"/>
            <a:ext cx="5048250" cy="971550"/>
          </a:xfrm>
          <a:prstGeom prst="rect">
            <a:avLst/>
          </a:prstGeom>
          <a:noFill/>
          <a:ln w="9525">
            <a:noFill/>
            <a:miter lim="800000"/>
            <a:headEnd/>
            <a:tailEnd/>
          </a:ln>
          <a:effectLst/>
        </p:spPr>
      </p:pic>
      <p:sp>
        <p:nvSpPr>
          <p:cNvPr id="9" name="矩形 8"/>
          <p:cNvSpPr/>
          <p:nvPr/>
        </p:nvSpPr>
        <p:spPr>
          <a:xfrm>
            <a:off x="1371600" y="3581400"/>
            <a:ext cx="1828800" cy="228600"/>
          </a:xfrm>
          <a:prstGeom prst="rect">
            <a:avLst/>
          </a:prstGeom>
          <a:solidFill>
            <a:schemeClr val="accent1">
              <a:alpha val="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4" y="240000"/>
            <a:ext cx="8243887" cy="3005667"/>
          </a:xfrm>
        </p:spPr>
        <p:txBody>
          <a:bodyPr>
            <a:normAutofit/>
          </a:bodyPr>
          <a:lstStyle/>
          <a:p>
            <a:pPr eaLnBrk="1" hangingPunct="1"/>
            <a:r>
              <a:rPr lang="zh-CN" altLang="en-US" sz="6000" dirty="0">
                <a:latin typeface="+mj-lt"/>
                <a:ea typeface="ヒラギノ角ゴ Pro W3"/>
                <a:cs typeface="ヒラギノ角ゴ Pro W3"/>
              </a:rPr>
              <a:t>第</a:t>
            </a:r>
            <a:r>
              <a:rPr lang="en-US" altLang="zh-CN" sz="6000" dirty="0">
                <a:latin typeface="+mj-lt"/>
                <a:ea typeface="ヒラギノ角ゴ Pro W3"/>
                <a:cs typeface="ヒラギノ角ゴ Pro W3"/>
              </a:rPr>
              <a:t>6</a:t>
            </a:r>
            <a:r>
              <a:rPr lang="zh-CN" altLang="en-US" sz="6000" dirty="0">
                <a:latin typeface="+mj-lt"/>
                <a:ea typeface="ヒラギノ角ゴ Pro W3"/>
                <a:cs typeface="ヒラギノ角ゴ Pro W3"/>
              </a:rPr>
              <a:t>部分</a:t>
            </a:r>
            <a:endParaRPr lang="en-US" altLang="zh-CN" sz="6000" dirty="0">
              <a:latin typeface="+mj-lt"/>
              <a:ea typeface="ヒラギノ角ゴ Pro W3"/>
              <a:cs typeface="ヒラギノ角ゴ Pro W3"/>
            </a:endParaRPr>
          </a:p>
          <a:p>
            <a:r>
              <a:rPr lang="en-US" altLang="zh-CN" sz="3600" dirty="0">
                <a:latin typeface="+mj-lt"/>
                <a:ea typeface="ヒラギノ角ゴ Pro W3"/>
                <a:cs typeface="ヒラギノ角ゴ Pro W3"/>
              </a:rPr>
              <a:t>-</a:t>
            </a:r>
            <a:r>
              <a:rPr lang="zh-CN" altLang="en-US" sz="3600" dirty="0">
                <a:latin typeface="+mj-lt"/>
                <a:ea typeface="ヒラギノ角ゴ Pro W3"/>
                <a:cs typeface="ヒラギノ角ゴ Pro W3"/>
              </a:rPr>
              <a:t>入口函数和运行库</a:t>
            </a:r>
            <a:endParaRPr lang="en-US" altLang="zh-CN" sz="3600" dirty="0">
              <a:latin typeface="+mj-lt"/>
              <a:ea typeface="ヒラギノ角ゴ Pro W3"/>
              <a:cs typeface="ヒラギノ角ゴ Pro W3"/>
            </a:endParaRPr>
          </a:p>
        </p:txBody>
      </p:sp>
      <p:sp>
        <p:nvSpPr>
          <p:cNvPr id="8" name="Text Placeholder 7"/>
          <p:cNvSpPr>
            <a:spLocks noGrp="1"/>
          </p:cNvSpPr>
          <p:nvPr>
            <p:ph type="body" sz="quarter" idx="11"/>
          </p:nvPr>
        </p:nvSpPr>
        <p:spPr>
          <a:xfrm>
            <a:off x="417514" y="3405718"/>
            <a:ext cx="8243887" cy="2262716"/>
          </a:xfrm>
        </p:spPr>
        <p:txBody>
          <a:bodyPr>
            <a:normAutofit/>
          </a:bodyPr>
          <a:lstStyle/>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a:p>
            <a:pPr marL="0" indent="0" eaLnBrk="1" hangingPunct="1">
              <a:buFont typeface="Arial" pitchFamily="34" charset="0"/>
              <a:buNone/>
              <a:defRPr/>
            </a:pPr>
            <a:endParaRPr lang="en-US" sz="18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mj-ea"/>
                <a:cs typeface="ヒラギノ角ゴ Pro W3"/>
              </a:rPr>
              <a:t>程序从</a:t>
            </a:r>
            <a:r>
              <a:rPr lang="en-US" altLang="zh-CN" sz="4000" b="1" dirty="0">
                <a:solidFill>
                  <a:schemeClr val="tx2"/>
                </a:solidFill>
                <a:latin typeface="+mj-ea"/>
                <a:cs typeface="ヒラギノ角ゴ Pro W3"/>
              </a:rPr>
              <a:t>main</a:t>
            </a:r>
            <a:r>
              <a:rPr lang="zh-CN" altLang="en-US" sz="4000" b="1" dirty="0">
                <a:solidFill>
                  <a:schemeClr val="tx2"/>
                </a:solidFill>
                <a:latin typeface="+mj-ea"/>
                <a:cs typeface="ヒラギノ角ゴ Pro W3"/>
              </a:rPr>
              <a:t>函数开始执行？</a:t>
            </a:r>
            <a:br>
              <a:rPr lang="en-US" altLang="zh-CN" sz="4000" b="1" dirty="0">
                <a:solidFill>
                  <a:schemeClr val="tx2"/>
                </a:solidFill>
                <a:latin typeface="+mj-ea"/>
                <a:cs typeface="ヒラギノ角ゴ Pro W3"/>
              </a:rPr>
            </a:br>
            <a:endParaRPr lang="en-US" altLang="en-US" sz="2700" dirty="0">
              <a:solidFill>
                <a:schemeClr val="tx2"/>
              </a:solidFill>
              <a:latin typeface="+mj-ea"/>
              <a:cs typeface="ヒラギノ角ゴ Pro W3"/>
            </a:endParaRPr>
          </a:p>
        </p:txBody>
      </p:sp>
      <p:sp>
        <p:nvSpPr>
          <p:cNvPr id="3" name="Content Placeholder 2"/>
          <p:cNvSpPr>
            <a:spLocks noGrp="1"/>
          </p:cNvSpPr>
          <p:nvPr>
            <p:ph idx="1"/>
          </p:nvPr>
        </p:nvSpPr>
        <p:spPr>
          <a:xfrm>
            <a:off x="457200" y="1066800"/>
            <a:ext cx="8229600" cy="5334000"/>
          </a:xfrm>
        </p:spPr>
        <p:txBody>
          <a:bodyPr>
            <a:normAutofit/>
          </a:bodyPr>
          <a:lstStyle/>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a:buNone/>
            </a:pPr>
            <a:endParaRPr lang="en-US" altLang="zh-CN" sz="1800" dirty="0"/>
          </a:p>
          <a:p>
            <a:endParaRPr lang="en-US" altLang="zh-CN" sz="1800" dirty="0"/>
          </a:p>
          <a:p>
            <a:endParaRPr lang="en-US" altLang="zh-CN" sz="1800" dirty="0"/>
          </a:p>
          <a:p>
            <a:pPr>
              <a:buNone/>
            </a:pPr>
            <a:r>
              <a:rPr lang="en-US" altLang="zh-CN" sz="1800" dirty="0"/>
              <a:t>	</a:t>
            </a:r>
          </a:p>
          <a:p>
            <a:pPr>
              <a:buNone/>
            </a:pPr>
            <a:r>
              <a:rPr lang="en-US" altLang="zh-CN" sz="1800" dirty="0"/>
              <a:t>	</a:t>
            </a:r>
          </a:p>
          <a:p>
            <a:pPr>
              <a:buNone/>
            </a:pPr>
            <a:endParaRPr lang="en-US" altLang="zh-CN" sz="1800" dirty="0"/>
          </a:p>
          <a:p>
            <a:pPr>
              <a:buNone/>
            </a:pPr>
            <a:endParaRPr lang="en-US" altLang="zh-CN" sz="1800" dirty="0"/>
          </a:p>
          <a:p>
            <a:pPr>
              <a:buNone/>
            </a:pPr>
            <a:r>
              <a:rPr lang="en-US" altLang="zh-CN" sz="1400" dirty="0"/>
              <a:t>	</a:t>
            </a:r>
          </a:p>
          <a:p>
            <a:pPr>
              <a:buNone/>
            </a:pPr>
            <a:r>
              <a:rPr lang="en-US" altLang="zh-CN" sz="1400" dirty="0"/>
              <a:t>	</a:t>
            </a:r>
            <a:endParaRPr lang="en-US" altLang="zh-CN" sz="1800" dirty="0">
              <a:solidFill>
                <a:schemeClr val="tx2"/>
              </a:solidFill>
              <a:ea typeface="ヒラギノ角ゴ Pro W3"/>
              <a:cs typeface="ヒラギノ角ゴ Pro W3"/>
            </a:endParaRPr>
          </a:p>
        </p:txBody>
      </p:sp>
      <p:sp>
        <p:nvSpPr>
          <p:cNvPr id="10" name="TextBox 9"/>
          <p:cNvSpPr txBox="1"/>
          <p:nvPr/>
        </p:nvSpPr>
        <p:spPr>
          <a:xfrm>
            <a:off x="609600" y="3505200"/>
            <a:ext cx="7696200" cy="1754326"/>
          </a:xfrm>
          <a:prstGeom prst="rect">
            <a:avLst/>
          </a:prstGeom>
          <a:noFill/>
        </p:spPr>
        <p:txBody>
          <a:bodyPr wrap="square" rtlCol="0">
            <a:spAutoFit/>
          </a:bodyPr>
          <a:lstStyle/>
          <a:p>
            <a:endParaRPr lang="en-US" altLang="zh-CN" sz="1200" dirty="0"/>
          </a:p>
          <a:p>
            <a:endParaRPr lang="en-US" altLang="zh-CN" sz="1200" dirty="0"/>
          </a:p>
          <a:p>
            <a:endParaRPr lang="en-US" altLang="zh-CN" sz="1200" dirty="0"/>
          </a:p>
          <a:p>
            <a:endParaRPr lang="en-US" altLang="zh-CN" sz="1200" dirty="0"/>
          </a:p>
          <a:p>
            <a:r>
              <a:rPr lang="zh-CN" altLang="en-US" sz="1200" dirty="0"/>
              <a:t>事实上操作系统装载程序之后首先运行的代码并不是我们编写的</a:t>
            </a:r>
            <a:r>
              <a:rPr lang="en-US" altLang="zh-CN" sz="1200" dirty="0"/>
              <a:t>main</a:t>
            </a:r>
            <a:r>
              <a:rPr lang="zh-CN" altLang="en-US" sz="1200" dirty="0"/>
              <a:t>函数的第一行，而是某些</a:t>
            </a:r>
            <a:r>
              <a:rPr lang="zh-CN" altLang="en-US" sz="1200" b="1" dirty="0">
                <a:solidFill>
                  <a:srgbClr val="FF0000"/>
                </a:solidFill>
              </a:rPr>
              <a:t>运行库</a:t>
            </a:r>
            <a:r>
              <a:rPr lang="zh-CN" altLang="en-US" sz="1200" dirty="0"/>
              <a:t>的代码，它们负责初始化</a:t>
            </a:r>
            <a:r>
              <a:rPr lang="en-US" altLang="zh-CN" sz="1200" dirty="0"/>
              <a:t>main</a:t>
            </a:r>
            <a:r>
              <a:rPr lang="zh-CN" altLang="en-US" sz="1200" dirty="0"/>
              <a:t>函数正常执行所需要的环境，负责调用</a:t>
            </a:r>
            <a:r>
              <a:rPr lang="en-US" altLang="zh-CN" sz="1200" dirty="0"/>
              <a:t>main</a:t>
            </a:r>
            <a:r>
              <a:rPr lang="zh-CN" altLang="en-US" sz="1200" dirty="0"/>
              <a:t>函数，并且在</a:t>
            </a:r>
            <a:r>
              <a:rPr lang="en-US" altLang="zh-CN" sz="1200" dirty="0"/>
              <a:t>main</a:t>
            </a:r>
            <a:r>
              <a:rPr lang="zh-CN" altLang="en-US" sz="1200" dirty="0"/>
              <a:t>返回之后，记录</a:t>
            </a:r>
            <a:r>
              <a:rPr lang="en-US" altLang="zh-CN" sz="1200" dirty="0"/>
              <a:t>main</a:t>
            </a:r>
            <a:r>
              <a:rPr lang="zh-CN" altLang="en-US" sz="1200" dirty="0"/>
              <a:t>函数的返回值，调用</a:t>
            </a:r>
            <a:r>
              <a:rPr lang="en-US" altLang="zh-CN" sz="1200" dirty="0" err="1"/>
              <a:t>atexit</a:t>
            </a:r>
            <a:r>
              <a:rPr lang="zh-CN" altLang="en-US" sz="1200" dirty="0"/>
              <a:t>注册的函数，最后结束进程。</a:t>
            </a:r>
            <a:endParaRPr lang="en-US" altLang="zh-CN" sz="1200" dirty="0"/>
          </a:p>
          <a:p>
            <a:endParaRPr lang="en-US" altLang="zh-CN" sz="1200" dirty="0"/>
          </a:p>
          <a:p>
            <a:r>
              <a:rPr lang="zh-CN" altLang="en-US" sz="1200" dirty="0"/>
              <a:t>以</a:t>
            </a:r>
            <a:r>
              <a:rPr lang="en-US" altLang="zh-CN" sz="1200" dirty="0"/>
              <a:t>Linux</a:t>
            </a:r>
            <a:r>
              <a:rPr lang="zh-CN" altLang="en-US" sz="1200" dirty="0"/>
              <a:t>的运行库</a:t>
            </a:r>
            <a:r>
              <a:rPr lang="en-US" altLang="zh-CN" sz="1200" dirty="0" err="1"/>
              <a:t>glibc</a:t>
            </a:r>
            <a:r>
              <a:rPr lang="zh-CN" altLang="en-US" sz="1200" dirty="0"/>
              <a:t>为例，所谓的入口函数，其实 就是指</a:t>
            </a:r>
            <a:r>
              <a:rPr lang="en-US" altLang="zh-CN" sz="1200" dirty="0"/>
              <a:t>ld </a:t>
            </a:r>
            <a:r>
              <a:rPr lang="zh-CN" altLang="en-US" sz="1200" dirty="0"/>
              <a:t>默认的链接脚本所指定的程序入口</a:t>
            </a:r>
            <a:r>
              <a:rPr lang="en-US" altLang="zh-CN" sz="1200" dirty="0"/>
              <a:t>_start (</a:t>
            </a:r>
            <a:r>
              <a:rPr lang="zh-CN" altLang="en-US" sz="1200" dirty="0"/>
              <a:t>默认情况下</a:t>
            </a:r>
            <a:r>
              <a:rPr lang="en-US" altLang="zh-CN" sz="1200" dirty="0"/>
              <a:t>)</a:t>
            </a:r>
          </a:p>
        </p:txBody>
      </p:sp>
      <p:sp>
        <p:nvSpPr>
          <p:cNvPr id="9" name="TextBox 8"/>
          <p:cNvSpPr txBox="1"/>
          <p:nvPr/>
        </p:nvSpPr>
        <p:spPr>
          <a:xfrm>
            <a:off x="609600" y="1066800"/>
            <a:ext cx="6781800" cy="276999"/>
          </a:xfrm>
          <a:prstGeom prst="rect">
            <a:avLst/>
          </a:prstGeom>
          <a:noFill/>
        </p:spPr>
        <p:txBody>
          <a:bodyPr wrap="square" rtlCol="0">
            <a:spAutoFit/>
          </a:bodyPr>
          <a:lstStyle/>
          <a:p>
            <a:r>
              <a:rPr lang="zh-CN" altLang="en-US" sz="1200" dirty="0"/>
              <a:t>我们有充分的理由证明</a:t>
            </a:r>
            <a:r>
              <a:rPr lang="en-US" altLang="zh-CN" sz="1200" dirty="0"/>
              <a:t>main</a:t>
            </a:r>
            <a:r>
              <a:rPr lang="zh-CN" altLang="en-US" sz="1200" dirty="0"/>
              <a:t>函数并不是操作系统装载程序后首先运行的代码</a:t>
            </a:r>
            <a:endParaRPr lang="en-US" altLang="zh-CN" sz="1200" dirty="0"/>
          </a:p>
        </p:txBody>
      </p:sp>
      <p:pic>
        <p:nvPicPr>
          <p:cNvPr id="5" name="Picture 2"/>
          <p:cNvPicPr>
            <a:picLocks noChangeAspect="1" noChangeArrowheads="1"/>
          </p:cNvPicPr>
          <p:nvPr/>
        </p:nvPicPr>
        <p:blipFill>
          <a:blip r:embed="rId4"/>
          <a:srcRect/>
          <a:stretch>
            <a:fillRect/>
          </a:stretch>
        </p:blipFill>
        <p:spPr bwMode="auto">
          <a:xfrm>
            <a:off x="685800" y="1371600"/>
            <a:ext cx="3448050" cy="1304925"/>
          </a:xfrm>
          <a:prstGeom prst="rect">
            <a:avLst/>
          </a:prstGeom>
          <a:noFill/>
          <a:ln w="9525">
            <a:noFill/>
            <a:miter lim="800000"/>
            <a:headEnd/>
            <a:tailEnd/>
          </a:ln>
          <a:effectLst/>
        </p:spPr>
      </p:pic>
      <p:pic>
        <p:nvPicPr>
          <p:cNvPr id="6" name="Picture 3"/>
          <p:cNvPicPr>
            <a:picLocks noChangeAspect="1" noChangeArrowheads="1"/>
          </p:cNvPicPr>
          <p:nvPr/>
        </p:nvPicPr>
        <p:blipFill>
          <a:blip r:embed="rId5"/>
          <a:srcRect/>
          <a:stretch>
            <a:fillRect/>
          </a:stretch>
        </p:blipFill>
        <p:spPr bwMode="auto">
          <a:xfrm>
            <a:off x="4419600" y="1371600"/>
            <a:ext cx="2628900" cy="1933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685800" y="2819400"/>
            <a:ext cx="3543300" cy="6477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4419600" y="3352800"/>
            <a:ext cx="3705225" cy="66675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mj-ea"/>
                <a:cs typeface="ヒラギノ角ゴ Pro W3"/>
              </a:rPr>
              <a:t>Linux</a:t>
            </a:r>
            <a:r>
              <a:rPr lang="zh-CN" altLang="en-US" sz="4000" b="1" dirty="0">
                <a:solidFill>
                  <a:schemeClr val="tx2"/>
                </a:solidFill>
                <a:latin typeface="+mj-ea"/>
                <a:cs typeface="ヒラギノ角ゴ Pro W3"/>
              </a:rPr>
              <a:t>运行库</a:t>
            </a:r>
            <a:r>
              <a:rPr lang="en-US" altLang="zh-CN" sz="4000" b="1" dirty="0" err="1">
                <a:solidFill>
                  <a:schemeClr val="tx2"/>
                </a:solidFill>
                <a:latin typeface="+mj-ea"/>
                <a:cs typeface="ヒラギノ角ゴ Pro W3"/>
              </a:rPr>
              <a:t>glibc</a:t>
            </a:r>
            <a:r>
              <a:rPr lang="zh-CN" altLang="en-US" sz="4000" b="1" dirty="0">
                <a:solidFill>
                  <a:schemeClr val="tx2"/>
                </a:solidFill>
                <a:latin typeface="+mj-ea"/>
                <a:cs typeface="ヒラギノ角ゴ Pro W3"/>
              </a:rPr>
              <a:t>介绍</a:t>
            </a:r>
            <a:endParaRPr lang="en-US" altLang="en-US" sz="2700" dirty="0">
              <a:solidFill>
                <a:schemeClr val="tx2"/>
              </a:solidFill>
              <a:latin typeface="+mj-ea"/>
              <a:cs typeface="ヒラギノ角ゴ Pro W3"/>
            </a:endParaRPr>
          </a:p>
        </p:txBody>
      </p:sp>
      <p:sp>
        <p:nvSpPr>
          <p:cNvPr id="3" name="Content Placeholder 2"/>
          <p:cNvSpPr>
            <a:spLocks noGrp="1"/>
          </p:cNvSpPr>
          <p:nvPr>
            <p:ph idx="1"/>
          </p:nvPr>
        </p:nvSpPr>
        <p:spPr>
          <a:xfrm>
            <a:off x="457200" y="1066800"/>
            <a:ext cx="8229600" cy="5334000"/>
          </a:xfrm>
        </p:spPr>
        <p:txBody>
          <a:bodyPr>
            <a:normAutofit/>
          </a:bodyPr>
          <a:lstStyle/>
          <a:p>
            <a:pPr>
              <a:buNone/>
            </a:pPr>
            <a:r>
              <a:rPr lang="en-US" sz="1800" b="1" dirty="0">
                <a:hlinkClick r:id="rId4"/>
              </a:rPr>
              <a:t>http://www.gnu.org/software/libc/</a:t>
            </a:r>
          </a:p>
          <a:p>
            <a:pPr>
              <a:buNone/>
            </a:pPr>
            <a:r>
              <a:rPr lang="en-US" altLang="zh-CN" sz="1800" dirty="0"/>
              <a:t>                                                                        </a:t>
            </a:r>
            <a:endParaRPr lang="en-US" sz="1800" b="1" dirty="0"/>
          </a:p>
          <a:p>
            <a:endParaRPr lang="en-US" altLang="zh-CN" sz="1800" dirty="0"/>
          </a:p>
          <a:p>
            <a:endParaRPr lang="en-US" altLang="zh-CN" sz="1800" dirty="0"/>
          </a:p>
          <a:p>
            <a:pPr>
              <a:buNone/>
            </a:pPr>
            <a:r>
              <a:rPr lang="en-US" altLang="zh-CN" sz="1800" dirty="0"/>
              <a:t>	</a:t>
            </a:r>
          </a:p>
          <a:p>
            <a:pPr>
              <a:buNone/>
            </a:pPr>
            <a:r>
              <a:rPr lang="en-US" altLang="zh-CN" sz="1800" dirty="0"/>
              <a:t>	</a:t>
            </a:r>
          </a:p>
          <a:p>
            <a:pPr>
              <a:buNone/>
            </a:pPr>
            <a:endParaRPr lang="en-US" altLang="zh-CN" sz="1800" dirty="0"/>
          </a:p>
          <a:p>
            <a:pPr>
              <a:buNone/>
            </a:pPr>
            <a:endParaRPr lang="en-US" altLang="zh-CN" sz="1400" dirty="0"/>
          </a:p>
          <a:p>
            <a:pPr>
              <a:buNone/>
            </a:pPr>
            <a:r>
              <a:rPr lang="en-US" altLang="zh-CN" sz="1800" dirty="0">
                <a:solidFill>
                  <a:schemeClr val="tx2"/>
                </a:solidFill>
                <a:ea typeface="ヒラギノ角ゴ Pro W3"/>
                <a:cs typeface="ヒラギノ角ゴ Pro W3"/>
              </a:rPr>
              <a:t>                                                                               </a:t>
            </a:r>
          </a:p>
          <a:p>
            <a:pPr>
              <a:buNone/>
            </a:pPr>
            <a:endParaRPr lang="en-US" altLang="zh-CN" sz="1800" dirty="0">
              <a:solidFill>
                <a:schemeClr val="tx2"/>
              </a:solidFill>
              <a:ea typeface="ヒラギノ角ゴ Pro W3"/>
              <a:cs typeface="ヒラギノ角ゴ Pro W3"/>
            </a:endParaRPr>
          </a:p>
        </p:txBody>
      </p:sp>
      <p:sp>
        <p:nvSpPr>
          <p:cNvPr id="9" name="TextBox 8"/>
          <p:cNvSpPr txBox="1"/>
          <p:nvPr/>
        </p:nvSpPr>
        <p:spPr>
          <a:xfrm>
            <a:off x="533400" y="1447800"/>
            <a:ext cx="5562600" cy="2492990"/>
          </a:xfrm>
          <a:prstGeom prst="rect">
            <a:avLst/>
          </a:prstGeom>
          <a:noFill/>
        </p:spPr>
        <p:txBody>
          <a:bodyPr wrap="square" rtlCol="0">
            <a:spAutoFit/>
          </a:bodyPr>
          <a:lstStyle/>
          <a:p>
            <a:r>
              <a:rPr lang="en-US" altLang="zh-CN" sz="1200" dirty="0" err="1"/>
              <a:t>glibc</a:t>
            </a:r>
            <a:r>
              <a:rPr lang="en-US" altLang="zh-CN" sz="1200" dirty="0"/>
              <a:t> = GNU C library</a:t>
            </a:r>
          </a:p>
          <a:p>
            <a:endParaRPr lang="en-US" altLang="zh-CN" sz="1200" dirty="0"/>
          </a:p>
          <a:p>
            <a:r>
              <a:rPr lang="en-US" sz="1200" dirty="0"/>
              <a:t>Linux</a:t>
            </a:r>
            <a:r>
              <a:rPr lang="zh-CN" altLang="en-US" sz="1200" dirty="0"/>
              <a:t>环境下的</a:t>
            </a:r>
            <a:r>
              <a:rPr lang="en-US" sz="1200" dirty="0"/>
              <a:t>C</a:t>
            </a:r>
            <a:r>
              <a:rPr lang="zh-CN" altLang="en-US" sz="1200" dirty="0"/>
              <a:t>语言运行库</a:t>
            </a:r>
            <a:r>
              <a:rPr lang="en-US" altLang="zh-CN" sz="1200" dirty="0" err="1"/>
              <a:t>glibc</a:t>
            </a:r>
            <a:r>
              <a:rPr lang="zh-CN" altLang="en-US" sz="1200" dirty="0"/>
              <a:t>包括</a:t>
            </a:r>
            <a:endParaRPr lang="en-US" altLang="zh-CN" sz="1200" dirty="0"/>
          </a:p>
          <a:p>
            <a:r>
              <a:rPr lang="en-US" altLang="zh-CN" sz="1200" dirty="0"/>
              <a:t>-</a:t>
            </a:r>
            <a:r>
              <a:rPr lang="zh-CN" altLang="en-US" sz="1200" b="1" dirty="0"/>
              <a:t>启动和退出相关的函数</a:t>
            </a:r>
            <a:endParaRPr lang="en-US" altLang="zh-CN" sz="1200" b="1" dirty="0"/>
          </a:p>
          <a:p>
            <a:r>
              <a:rPr lang="en-US" altLang="zh-CN" sz="1200" dirty="0"/>
              <a:t>-C</a:t>
            </a:r>
            <a:r>
              <a:rPr lang="zh-CN" altLang="en-US" sz="1200" dirty="0"/>
              <a:t>标准库函数的实现 </a:t>
            </a:r>
            <a:r>
              <a:rPr lang="en-US" altLang="zh-CN" sz="1200" dirty="0"/>
              <a:t>(</a:t>
            </a:r>
            <a:r>
              <a:rPr lang="zh-CN" altLang="en-US" sz="1200" dirty="0"/>
              <a:t>标准输入输出，字符处理，数学函数等等</a:t>
            </a:r>
            <a:r>
              <a:rPr lang="en-US" altLang="zh-CN" sz="1200" dirty="0"/>
              <a:t>)</a:t>
            </a:r>
          </a:p>
          <a:p>
            <a:r>
              <a:rPr lang="en-US" altLang="zh-CN" sz="1200" dirty="0"/>
              <a:t>…</a:t>
            </a:r>
          </a:p>
          <a:p>
            <a:endParaRPr lang="en-US" altLang="zh-CN" sz="1200" dirty="0"/>
          </a:p>
          <a:p>
            <a:endParaRPr lang="en-US" altLang="zh-CN" sz="1200" dirty="0"/>
          </a:p>
          <a:p>
            <a:r>
              <a:rPr lang="zh-CN" altLang="en-US" sz="1200" dirty="0"/>
              <a:t>事实上运行库是和平台相关的，和操作系统联系的非常紧密，我们可以把运行库理解成我们的</a:t>
            </a:r>
            <a:r>
              <a:rPr lang="en-US" altLang="zh-CN" sz="1200" dirty="0"/>
              <a:t>C</a:t>
            </a:r>
            <a:r>
              <a:rPr lang="zh-CN" altLang="en-US" sz="1200" dirty="0"/>
              <a:t>语言</a:t>
            </a:r>
            <a:r>
              <a:rPr lang="en-US" altLang="zh-CN" sz="1200" dirty="0"/>
              <a:t>(</a:t>
            </a:r>
            <a:r>
              <a:rPr lang="zh-CN" altLang="en-US" sz="1200" dirty="0"/>
              <a:t>包括</a:t>
            </a:r>
            <a:r>
              <a:rPr lang="en-US" altLang="zh-CN" sz="1200" dirty="0" err="1"/>
              <a:t>c++</a:t>
            </a:r>
            <a:r>
              <a:rPr lang="en-US" altLang="zh-CN" sz="1200" dirty="0"/>
              <a:t>)</a:t>
            </a:r>
            <a:r>
              <a:rPr lang="zh-CN" altLang="en-US" sz="1200" dirty="0"/>
              <a:t>程序和操作系统之间的抽象层，使得大部分时候我们写的程序不用直接和操作系统的</a:t>
            </a:r>
            <a:r>
              <a:rPr lang="en-US" altLang="zh-CN" sz="1200" dirty="0"/>
              <a:t>API</a:t>
            </a:r>
            <a:r>
              <a:rPr lang="zh-CN" altLang="en-US" sz="1200" dirty="0"/>
              <a:t>和系统调用直接打交道，运行库把不同的操作系统</a:t>
            </a:r>
            <a:r>
              <a:rPr lang="en-US" altLang="zh-CN" sz="1200" dirty="0"/>
              <a:t>API</a:t>
            </a:r>
            <a:r>
              <a:rPr lang="zh-CN" altLang="en-US" sz="1200" dirty="0"/>
              <a:t>抽象成相同的库函数，方便应用程序的使用和移植。</a:t>
            </a:r>
          </a:p>
          <a:p>
            <a:endParaRPr lang="zh-CN" altLang="en-US" sz="1200" dirty="0"/>
          </a:p>
        </p:txBody>
      </p:sp>
      <p:sp>
        <p:nvSpPr>
          <p:cNvPr id="13" name="TextBox 12"/>
          <p:cNvSpPr txBox="1"/>
          <p:nvPr/>
        </p:nvSpPr>
        <p:spPr>
          <a:xfrm>
            <a:off x="4495800" y="4191000"/>
            <a:ext cx="4038600" cy="1200329"/>
          </a:xfrm>
          <a:prstGeom prst="rect">
            <a:avLst/>
          </a:prstGeom>
          <a:noFill/>
        </p:spPr>
        <p:txBody>
          <a:bodyPr wrap="square" rtlCol="0">
            <a:spAutoFit/>
          </a:bodyPr>
          <a:lstStyle/>
          <a:p>
            <a:br>
              <a:rPr lang="zh-CN" altLang="en-US" sz="1000" dirty="0"/>
            </a:br>
            <a:br>
              <a:rPr lang="zh-CN" altLang="en-US" sz="1000" dirty="0"/>
            </a:br>
            <a:endParaRPr lang="zh-CN" altLang="en-US" sz="1000" dirty="0"/>
          </a:p>
          <a:p>
            <a:endParaRPr lang="en-US" sz="1000" dirty="0"/>
          </a:p>
          <a:p>
            <a:br>
              <a:rPr lang="en-US" sz="1000" dirty="0"/>
            </a:br>
            <a:br>
              <a:rPr lang="en-US" sz="1000" dirty="0"/>
            </a:br>
            <a:endParaRPr lang="zh-CN" altLang="en-US" sz="1200" dirty="0"/>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err="1">
                <a:solidFill>
                  <a:schemeClr val="tx2"/>
                </a:solidFill>
                <a:latin typeface="+mj-ea"/>
                <a:cs typeface="ヒラギノ角ゴ Pro W3"/>
              </a:rPr>
              <a:t>glibc</a:t>
            </a:r>
            <a:r>
              <a:rPr lang="zh-CN" altLang="en-US" sz="4000" b="1" dirty="0">
                <a:solidFill>
                  <a:schemeClr val="tx2"/>
                </a:solidFill>
                <a:latin typeface="+mj-ea"/>
                <a:cs typeface="ヒラギノ角ゴ Pro W3"/>
              </a:rPr>
              <a:t>入口函数导读</a:t>
            </a:r>
            <a:r>
              <a:rPr lang="en-US" altLang="zh-CN" sz="4000" b="1" dirty="0">
                <a:solidFill>
                  <a:schemeClr val="tx2"/>
                </a:solidFill>
                <a:latin typeface="+mj-ea"/>
                <a:cs typeface="ヒラギノ角ゴ Pro W3"/>
              </a:rPr>
              <a:t>(1)</a:t>
            </a:r>
            <a:endParaRPr lang="en-US" altLang="en-US" sz="2700" dirty="0">
              <a:solidFill>
                <a:schemeClr val="tx2"/>
              </a:solidFill>
              <a:latin typeface="+mj-ea"/>
              <a:cs typeface="ヒラギノ角ゴ Pro W3"/>
            </a:endParaRPr>
          </a:p>
        </p:txBody>
      </p:sp>
      <p:sp>
        <p:nvSpPr>
          <p:cNvPr id="3" name="Content Placeholder 2"/>
          <p:cNvSpPr>
            <a:spLocks noGrp="1"/>
          </p:cNvSpPr>
          <p:nvPr>
            <p:ph idx="1"/>
          </p:nvPr>
        </p:nvSpPr>
        <p:spPr>
          <a:xfrm>
            <a:off x="457200" y="1066800"/>
            <a:ext cx="8229600" cy="5334000"/>
          </a:xfrm>
        </p:spPr>
        <p:txBody>
          <a:bodyPr>
            <a:normAutofit/>
          </a:bodyPr>
          <a:lstStyle/>
          <a:p>
            <a:pPr>
              <a:buNone/>
            </a:pPr>
            <a:endParaRPr lang="en-US" sz="1800" b="1" dirty="0">
              <a:hlinkClick r:id="rId4"/>
            </a:endParaRPr>
          </a:p>
          <a:p>
            <a:r>
              <a:rPr lang="en-US" altLang="zh-CN" sz="1800" dirty="0"/>
              <a:t>                                                                        </a:t>
            </a:r>
            <a:r>
              <a:rPr lang="en-US" sz="1800" b="1" dirty="0" err="1">
                <a:hlinkClick r:id="rId4"/>
              </a:rPr>
              <a:t>glibc</a:t>
            </a:r>
            <a:r>
              <a:rPr lang="en-US" sz="1800" b="1" dirty="0"/>
              <a:t>/</a:t>
            </a:r>
            <a:r>
              <a:rPr lang="en-US" sz="1800" b="1" dirty="0" err="1">
                <a:hlinkClick r:id="rId5"/>
              </a:rPr>
              <a:t>sysdeps</a:t>
            </a:r>
            <a:r>
              <a:rPr lang="en-US" sz="1800" b="1" dirty="0"/>
              <a:t>/</a:t>
            </a:r>
            <a:r>
              <a:rPr lang="en-US" sz="1800" b="1" dirty="0">
                <a:hlinkClick r:id="rId6"/>
              </a:rPr>
              <a:t>x86_64</a:t>
            </a:r>
            <a:r>
              <a:rPr lang="en-US" sz="1800" b="1" dirty="0"/>
              <a:t>/</a:t>
            </a:r>
            <a:r>
              <a:rPr lang="en-US" sz="1800" b="1" dirty="0" err="1">
                <a:hlinkClick r:id="rId7"/>
              </a:rPr>
              <a:t>start.S</a:t>
            </a:r>
            <a:endParaRPr lang="en-US" sz="1800" b="1" dirty="0"/>
          </a:p>
          <a:p>
            <a:endParaRPr lang="en-US" altLang="zh-CN" sz="1800" dirty="0"/>
          </a:p>
          <a:p>
            <a:endParaRPr lang="en-US" altLang="zh-CN" sz="1800" dirty="0"/>
          </a:p>
          <a:p>
            <a:pPr>
              <a:buNone/>
            </a:pPr>
            <a:r>
              <a:rPr lang="en-US" altLang="zh-CN" sz="1800" dirty="0"/>
              <a:t>	</a:t>
            </a:r>
          </a:p>
          <a:p>
            <a:pPr>
              <a:buNone/>
            </a:pPr>
            <a:r>
              <a:rPr lang="en-US" altLang="zh-CN" sz="1800" dirty="0"/>
              <a:t>	</a:t>
            </a:r>
          </a:p>
          <a:p>
            <a:pPr>
              <a:buNone/>
            </a:pPr>
            <a:endParaRPr lang="en-US" altLang="zh-CN" sz="1800" dirty="0"/>
          </a:p>
          <a:p>
            <a:pPr>
              <a:buNone/>
            </a:pPr>
            <a:endParaRPr lang="en-US" altLang="zh-CN" sz="1400" dirty="0"/>
          </a:p>
          <a:p>
            <a:pPr>
              <a:buNone/>
            </a:pPr>
            <a:r>
              <a:rPr lang="en-US" altLang="zh-CN" sz="1800" dirty="0">
                <a:solidFill>
                  <a:schemeClr val="tx2"/>
                </a:solidFill>
                <a:ea typeface="ヒラギノ角ゴ Pro W3"/>
                <a:cs typeface="ヒラギノ角ゴ Pro W3"/>
              </a:rPr>
              <a:t>                                                                               </a:t>
            </a:r>
          </a:p>
          <a:p>
            <a:pPr>
              <a:buNone/>
            </a:pPr>
            <a:r>
              <a:rPr lang="en-US" altLang="zh-CN" sz="1800" dirty="0">
                <a:solidFill>
                  <a:schemeClr val="tx2"/>
                </a:solidFill>
                <a:ea typeface="ヒラギノ角ゴ Pro W3"/>
                <a:cs typeface="ヒラギノ角ゴ Pro W3"/>
              </a:rPr>
              <a:t>                                                                               </a:t>
            </a:r>
            <a:r>
              <a:rPr lang="en-US" sz="1800" b="1" dirty="0" err="1">
                <a:hlinkClick r:id="rId4"/>
              </a:rPr>
              <a:t>glibc</a:t>
            </a:r>
            <a:r>
              <a:rPr lang="en-US" sz="1800" b="1" dirty="0"/>
              <a:t>/</a:t>
            </a:r>
            <a:r>
              <a:rPr lang="en-US" sz="1800" b="1" dirty="0" err="1">
                <a:hlinkClick r:id="rId8"/>
              </a:rPr>
              <a:t>csu</a:t>
            </a:r>
            <a:r>
              <a:rPr lang="en-US" sz="1800" b="1" dirty="0"/>
              <a:t>/</a:t>
            </a:r>
            <a:r>
              <a:rPr lang="en-US" sz="1800" b="1" dirty="0" err="1">
                <a:hlinkClick r:id="rId9"/>
              </a:rPr>
              <a:t>libc-start.c</a:t>
            </a:r>
            <a:endParaRPr lang="en-US" sz="1800" b="1" dirty="0"/>
          </a:p>
          <a:p>
            <a:pPr>
              <a:buNone/>
            </a:pPr>
            <a:endParaRPr lang="en-US" altLang="zh-CN" sz="1800" dirty="0">
              <a:solidFill>
                <a:schemeClr val="tx2"/>
              </a:solidFill>
              <a:ea typeface="ヒラギノ角ゴ Pro W3"/>
              <a:cs typeface="ヒラギノ角ゴ Pro W3"/>
            </a:endParaRPr>
          </a:p>
        </p:txBody>
      </p:sp>
      <p:sp>
        <p:nvSpPr>
          <p:cNvPr id="9" name="TextBox 8"/>
          <p:cNvSpPr txBox="1"/>
          <p:nvPr/>
        </p:nvSpPr>
        <p:spPr>
          <a:xfrm>
            <a:off x="4572000" y="1752600"/>
            <a:ext cx="4038600" cy="2154436"/>
          </a:xfrm>
          <a:prstGeom prst="rect">
            <a:avLst/>
          </a:prstGeom>
          <a:noFill/>
        </p:spPr>
        <p:txBody>
          <a:bodyPr wrap="square" rtlCol="0">
            <a:spAutoFit/>
          </a:bodyPr>
          <a:lstStyle/>
          <a:p>
            <a:endParaRPr lang="en-US" altLang="zh-CN" sz="1200" dirty="0"/>
          </a:p>
          <a:p>
            <a:r>
              <a:rPr lang="en-US" sz="1000" dirty="0" err="1"/>
              <a:t>xor</a:t>
            </a:r>
            <a:r>
              <a:rPr lang="zh-CN" altLang="en-US" sz="1000" dirty="0"/>
              <a:t>是异或运算，</a:t>
            </a:r>
            <a:r>
              <a:rPr lang="en-US" sz="1000" dirty="0" err="1"/>
              <a:t>ebp</a:t>
            </a:r>
            <a:r>
              <a:rPr lang="zh-CN" altLang="en-US" sz="1000" dirty="0"/>
              <a:t>指向栈底，所以与自身做异或运算会把</a:t>
            </a:r>
            <a:r>
              <a:rPr lang="en-US" sz="1000" dirty="0" err="1"/>
              <a:t>ebp</a:t>
            </a:r>
            <a:r>
              <a:rPr lang="zh-CN" altLang="en-US" sz="1000" dirty="0"/>
              <a:t>设置为零，表明当前是程序的最外层函数，</a:t>
            </a:r>
            <a:r>
              <a:rPr lang="en-US" sz="1000" dirty="0" err="1"/>
              <a:t>rdx</a:t>
            </a:r>
            <a:r>
              <a:rPr lang="zh-CN" altLang="en-US" sz="1000" dirty="0"/>
              <a:t>中其实存放的是</a:t>
            </a:r>
            <a:r>
              <a:rPr lang="en-US" sz="1000" dirty="0" err="1"/>
              <a:t>rtld_fini</a:t>
            </a:r>
            <a:r>
              <a:rPr lang="zh-CN" altLang="en-US" sz="1000" dirty="0"/>
              <a:t>的函数指针，并将其存入</a:t>
            </a:r>
            <a:r>
              <a:rPr lang="en-US" sz="1000" dirty="0"/>
              <a:t>r9</a:t>
            </a:r>
            <a:r>
              <a:rPr lang="zh-CN" altLang="en-US" sz="1000" dirty="0"/>
              <a:t>，</a:t>
            </a:r>
            <a:r>
              <a:rPr lang="en-US" sz="1000" dirty="0"/>
              <a:t>pop</a:t>
            </a:r>
            <a:r>
              <a:rPr lang="zh-CN" altLang="en-US" sz="1000" dirty="0"/>
              <a:t>将</a:t>
            </a:r>
            <a:r>
              <a:rPr lang="en-US" sz="1000" dirty="0" err="1"/>
              <a:t>argc</a:t>
            </a:r>
            <a:r>
              <a:rPr lang="zh-CN" altLang="en-US" sz="1000" dirty="0"/>
              <a:t>存入</a:t>
            </a:r>
            <a:r>
              <a:rPr lang="en-US" sz="1000" dirty="0" err="1"/>
              <a:t>rsi</a:t>
            </a:r>
            <a:r>
              <a:rPr lang="zh-CN" altLang="en-US" sz="1000" dirty="0"/>
              <a:t>中，</a:t>
            </a:r>
            <a:endParaRPr lang="en-US" altLang="zh-CN" sz="1000" dirty="0"/>
          </a:p>
          <a:p>
            <a:r>
              <a:rPr lang="zh-CN" altLang="en-US" sz="1000" dirty="0"/>
              <a:t>然后将栈指针指向</a:t>
            </a:r>
            <a:r>
              <a:rPr lang="en-US" sz="1000" dirty="0" err="1"/>
              <a:t>argv</a:t>
            </a:r>
            <a:r>
              <a:rPr lang="en-US" sz="1000" dirty="0"/>
              <a:t>，</a:t>
            </a:r>
            <a:r>
              <a:rPr lang="zh-CN" altLang="en-US" sz="1000" dirty="0"/>
              <a:t>再通过</a:t>
            </a:r>
            <a:r>
              <a:rPr lang="en-US" sz="1000" dirty="0" err="1"/>
              <a:t>mov</a:t>
            </a:r>
            <a:r>
              <a:rPr lang="zh-CN" altLang="en-US" sz="1000" dirty="0"/>
              <a:t>将该地址存入</a:t>
            </a:r>
            <a:r>
              <a:rPr lang="en-US" sz="1000" dirty="0" err="1"/>
              <a:t>rdx</a:t>
            </a:r>
            <a:r>
              <a:rPr lang="zh-CN" altLang="en-US" sz="1000" dirty="0"/>
              <a:t>中，</a:t>
            </a:r>
            <a:endParaRPr lang="en-US" altLang="zh-CN" sz="1000" dirty="0"/>
          </a:p>
          <a:p>
            <a:r>
              <a:rPr lang="zh-CN" altLang="en-US" sz="1000" dirty="0"/>
              <a:t>栈指针寄存器与掩码进行</a:t>
            </a:r>
            <a:r>
              <a:rPr lang="en-US" sz="1000" dirty="0"/>
              <a:t>and</a:t>
            </a:r>
            <a:r>
              <a:rPr lang="zh-CN" altLang="en-US" sz="1000" dirty="0"/>
              <a:t>运算来重置自己，接下来，</a:t>
            </a:r>
            <a:endParaRPr lang="en-US" altLang="zh-CN" sz="1000" dirty="0"/>
          </a:p>
          <a:p>
            <a:r>
              <a:rPr lang="zh-CN" altLang="en-US" sz="1000" dirty="0"/>
              <a:t>我们通过查看反编译的代码，会发现</a:t>
            </a:r>
            <a:r>
              <a:rPr lang="en-US" altLang="zh-CN" sz="1000" dirty="0"/>
              <a:t>0</a:t>
            </a:r>
            <a:r>
              <a:rPr lang="en-US" sz="1000" dirty="0"/>
              <a:t>x400600</a:t>
            </a:r>
            <a:r>
              <a:rPr lang="zh-CN" altLang="en-US" sz="1000" dirty="0"/>
              <a:t>是</a:t>
            </a:r>
            <a:endParaRPr lang="en-US" altLang="zh-CN" sz="1000" dirty="0"/>
          </a:p>
          <a:p>
            <a:r>
              <a:rPr lang="en-US" altLang="zh-CN" sz="1000" dirty="0"/>
              <a:t>__</a:t>
            </a:r>
            <a:r>
              <a:rPr lang="en-US" sz="1000" dirty="0" err="1"/>
              <a:t>libc_csu_fini</a:t>
            </a:r>
            <a:r>
              <a:rPr lang="zh-CN" altLang="en-US" sz="1000" dirty="0"/>
              <a:t>的地址，被存入</a:t>
            </a:r>
            <a:r>
              <a:rPr lang="en-US" sz="1000" dirty="0"/>
              <a:t>r8</a:t>
            </a:r>
            <a:r>
              <a:rPr lang="zh-CN" altLang="en-US" sz="1000" dirty="0"/>
              <a:t>中，</a:t>
            </a:r>
            <a:r>
              <a:rPr lang="en-US" altLang="zh-CN" sz="1000" dirty="0"/>
              <a:t>0</a:t>
            </a:r>
            <a:r>
              <a:rPr lang="en-US" sz="1000" dirty="0"/>
              <a:t>x400610</a:t>
            </a:r>
            <a:r>
              <a:rPr lang="zh-CN" altLang="en-US" sz="1000" dirty="0"/>
              <a:t>是</a:t>
            </a:r>
            <a:endParaRPr lang="en-US" altLang="zh-CN" sz="1000" dirty="0"/>
          </a:p>
          <a:p>
            <a:r>
              <a:rPr lang="en-US" altLang="zh-CN" sz="1000" dirty="0"/>
              <a:t>__</a:t>
            </a:r>
            <a:r>
              <a:rPr lang="en-US" sz="1000" dirty="0" err="1"/>
              <a:t>libc_csu_init</a:t>
            </a:r>
            <a:r>
              <a:rPr lang="zh-CN" altLang="en-US" sz="1000" dirty="0"/>
              <a:t>的地址，被存入</a:t>
            </a:r>
            <a:r>
              <a:rPr lang="en-US" sz="1000" dirty="0" err="1"/>
              <a:t>rcx</a:t>
            </a:r>
            <a:r>
              <a:rPr lang="zh-CN" altLang="en-US" sz="1000" dirty="0"/>
              <a:t>中，</a:t>
            </a:r>
            <a:r>
              <a:rPr lang="en-US" altLang="zh-CN" sz="1000" dirty="0"/>
              <a:t>0</a:t>
            </a:r>
            <a:r>
              <a:rPr lang="en-US" sz="1000" dirty="0"/>
              <a:t>x4005c0</a:t>
            </a:r>
            <a:r>
              <a:rPr lang="zh-CN" altLang="en-US" sz="1000" dirty="0"/>
              <a:t>是</a:t>
            </a:r>
            <a:r>
              <a:rPr lang="en-US" sz="1000" dirty="0"/>
              <a:t>main</a:t>
            </a:r>
            <a:r>
              <a:rPr lang="zh-CN" altLang="en-US" sz="1000" dirty="0"/>
              <a:t>的</a:t>
            </a:r>
            <a:endParaRPr lang="en-US" altLang="zh-CN" sz="1000" dirty="0"/>
          </a:p>
          <a:p>
            <a:r>
              <a:rPr lang="zh-CN" altLang="en-US" sz="1000" dirty="0"/>
              <a:t>地址，被存入</a:t>
            </a:r>
            <a:r>
              <a:rPr lang="en-US" sz="1000" dirty="0" err="1"/>
              <a:t>rdi</a:t>
            </a:r>
            <a:r>
              <a:rPr lang="zh-CN" altLang="en-US" sz="1000" dirty="0"/>
              <a:t>中。最后代码调用</a:t>
            </a:r>
            <a:r>
              <a:rPr lang="en-US" altLang="zh-CN" sz="1000" dirty="0"/>
              <a:t>__</a:t>
            </a:r>
            <a:r>
              <a:rPr lang="en-US" sz="1000" dirty="0" err="1"/>
              <a:t>libc_start_main</a:t>
            </a:r>
            <a:r>
              <a:rPr lang="en-US" sz="1000" dirty="0"/>
              <a:t>，</a:t>
            </a:r>
            <a:r>
              <a:rPr lang="zh-CN" altLang="en-US" sz="1000" dirty="0"/>
              <a:t>这个函数才是实际执行代码的函数，而之前的那些对寄存器的设置其实就是对</a:t>
            </a:r>
            <a:r>
              <a:rPr lang="en-US" altLang="zh-CN" sz="1000" dirty="0"/>
              <a:t>__</a:t>
            </a:r>
            <a:r>
              <a:rPr lang="en-US" sz="1000" dirty="0" err="1"/>
              <a:t>libc_start_main</a:t>
            </a:r>
            <a:r>
              <a:rPr lang="zh-CN" altLang="en-US" sz="1000" dirty="0"/>
              <a:t>的函数参数的设置。</a:t>
            </a:r>
          </a:p>
          <a:p>
            <a:endParaRPr lang="zh-CN" altLang="en-US" sz="1200" dirty="0"/>
          </a:p>
        </p:txBody>
      </p:sp>
      <p:pic>
        <p:nvPicPr>
          <p:cNvPr id="5" name="Picture 2"/>
          <p:cNvPicPr>
            <a:picLocks noChangeAspect="1" noChangeArrowheads="1"/>
          </p:cNvPicPr>
          <p:nvPr/>
        </p:nvPicPr>
        <p:blipFill>
          <a:blip r:embed="rId10"/>
          <a:srcRect/>
          <a:stretch>
            <a:fillRect/>
          </a:stretch>
        </p:blipFill>
        <p:spPr bwMode="auto">
          <a:xfrm>
            <a:off x="609600" y="3352800"/>
            <a:ext cx="3657600" cy="1524000"/>
          </a:xfrm>
          <a:prstGeom prst="rect">
            <a:avLst/>
          </a:prstGeom>
          <a:noFill/>
          <a:ln w="15875">
            <a:solidFill>
              <a:srgbClr val="FF0000"/>
            </a:solidFill>
            <a:miter lim="800000"/>
            <a:headEnd/>
            <a:tailEnd/>
          </a:ln>
          <a:effectLst/>
        </p:spPr>
      </p:pic>
      <p:sp>
        <p:nvSpPr>
          <p:cNvPr id="12" name="TextBox 11"/>
          <p:cNvSpPr txBox="1"/>
          <p:nvPr/>
        </p:nvSpPr>
        <p:spPr>
          <a:xfrm>
            <a:off x="4572000" y="4191000"/>
            <a:ext cx="4572000" cy="3508653"/>
          </a:xfrm>
          <a:prstGeom prst="rect">
            <a:avLst/>
          </a:prstGeom>
          <a:noFill/>
        </p:spPr>
        <p:txBody>
          <a:bodyPr wrap="square" rtlCol="0">
            <a:spAutoFit/>
          </a:bodyPr>
          <a:lstStyle/>
          <a:p>
            <a:endParaRPr lang="en-US" sz="1000" dirty="0"/>
          </a:p>
          <a:p>
            <a:r>
              <a:rPr lang="en-US" sz="1000" dirty="0" err="1"/>
              <a:t>int</a:t>
            </a:r>
            <a:r>
              <a:rPr lang="en-US" sz="1000" dirty="0"/>
              <a:t> LIBC_START_MAIN (</a:t>
            </a:r>
            <a:r>
              <a:rPr lang="en-US" sz="1000" dirty="0" err="1"/>
              <a:t>int</a:t>
            </a:r>
            <a:r>
              <a:rPr lang="en-US" sz="1000" dirty="0"/>
              <a:t> (*main) (</a:t>
            </a:r>
            <a:r>
              <a:rPr lang="en-US" sz="1000" dirty="0" err="1"/>
              <a:t>int</a:t>
            </a:r>
            <a:r>
              <a:rPr lang="en-US" sz="1000" dirty="0"/>
              <a:t>, char **, char ** MAIN_AUXVEC_DECL), </a:t>
            </a:r>
            <a:r>
              <a:rPr lang="en-US" sz="1000" dirty="0" err="1"/>
              <a:t>int</a:t>
            </a:r>
            <a:r>
              <a:rPr lang="en-US" sz="1000" dirty="0"/>
              <a:t> </a:t>
            </a:r>
            <a:r>
              <a:rPr lang="en-US" sz="1000" dirty="0" err="1"/>
              <a:t>argc</a:t>
            </a:r>
            <a:r>
              <a:rPr lang="en-US" sz="1000" dirty="0"/>
              <a:t>, char **</a:t>
            </a:r>
            <a:r>
              <a:rPr lang="en-US" sz="1000" dirty="0" err="1"/>
              <a:t>argv</a:t>
            </a:r>
            <a:r>
              <a:rPr lang="en-US" sz="1000" dirty="0"/>
              <a:t>, __</a:t>
            </a:r>
            <a:r>
              <a:rPr lang="en-US" sz="1000" dirty="0" err="1"/>
              <a:t>typeof</a:t>
            </a:r>
            <a:r>
              <a:rPr lang="en-US" sz="1000" dirty="0"/>
              <a:t> (main) init, void (*</a:t>
            </a:r>
            <a:r>
              <a:rPr lang="en-US" sz="1000" dirty="0" err="1"/>
              <a:t>fini</a:t>
            </a:r>
            <a:r>
              <a:rPr lang="en-US" sz="1000" dirty="0"/>
              <a:t>) (void), void (*</a:t>
            </a:r>
            <a:r>
              <a:rPr lang="en-US" sz="1000" dirty="0" err="1"/>
              <a:t>rtld_fini</a:t>
            </a:r>
            <a:r>
              <a:rPr lang="en-US" sz="1000" dirty="0"/>
              <a:t>) (void), void *</a:t>
            </a:r>
            <a:r>
              <a:rPr lang="en-US" sz="1000" dirty="0" err="1"/>
              <a:t>stack_end</a:t>
            </a:r>
            <a:r>
              <a:rPr lang="en-US" sz="1000" dirty="0"/>
              <a:t>)</a:t>
            </a:r>
          </a:p>
          <a:p>
            <a:endParaRPr lang="en-US" sz="1000" dirty="0"/>
          </a:p>
          <a:p>
            <a:r>
              <a:rPr lang="zh-CN" altLang="en-US" sz="1000" dirty="0"/>
              <a:t>几个重要的调用</a:t>
            </a:r>
            <a:endParaRPr lang="en-US" sz="1000" dirty="0"/>
          </a:p>
          <a:p>
            <a:pPr marL="228600" indent="-228600">
              <a:buAutoNum type="arabicPeriod"/>
            </a:pPr>
            <a:r>
              <a:rPr lang="en-US" sz="1000" dirty="0"/>
              <a:t>__</a:t>
            </a:r>
            <a:r>
              <a:rPr lang="en-US" sz="1000" dirty="0" err="1"/>
              <a:t>cxa_atexit</a:t>
            </a:r>
            <a:r>
              <a:rPr lang="en-US" sz="1000" dirty="0"/>
              <a:t> ((void (*) (void *)) </a:t>
            </a:r>
            <a:r>
              <a:rPr lang="en-US" sz="1000" dirty="0" err="1"/>
              <a:t>rtld_fini</a:t>
            </a:r>
            <a:r>
              <a:rPr lang="en-US" sz="1000" dirty="0"/>
              <a:t>, NULL, NULL);  </a:t>
            </a:r>
            <a:r>
              <a:rPr lang="en-US" sz="1000" i="1" dirty="0">
                <a:solidFill>
                  <a:srgbClr val="FF0000"/>
                </a:solidFill>
              </a:rPr>
              <a:t>//</a:t>
            </a:r>
            <a:r>
              <a:rPr lang="zh-CN" altLang="en-US" sz="1000" i="1" dirty="0">
                <a:solidFill>
                  <a:srgbClr val="FF0000"/>
                </a:solidFill>
              </a:rPr>
              <a:t>动态装载器收尾工作</a:t>
            </a:r>
            <a:endParaRPr lang="en-US" sz="1000" i="1" dirty="0">
              <a:solidFill>
                <a:srgbClr val="FF0000"/>
              </a:solidFill>
            </a:endParaRPr>
          </a:p>
          <a:p>
            <a:pPr marL="228600" indent="-228600">
              <a:buAutoNum type="arabicPeriod"/>
            </a:pPr>
            <a:r>
              <a:rPr lang="en-US" sz="1000" dirty="0"/>
              <a:t>__</a:t>
            </a:r>
            <a:r>
              <a:rPr lang="en-US" sz="1000" dirty="0" err="1"/>
              <a:t>cxa_atexit</a:t>
            </a:r>
            <a:r>
              <a:rPr lang="en-US" sz="1000" dirty="0"/>
              <a:t> ((void (*) (void *)) </a:t>
            </a:r>
            <a:r>
              <a:rPr lang="en-US" sz="1000" dirty="0" err="1"/>
              <a:t>fini</a:t>
            </a:r>
            <a:r>
              <a:rPr lang="en-US" sz="1000" dirty="0"/>
              <a:t>, NULL, NULL);  </a:t>
            </a:r>
            <a:r>
              <a:rPr lang="en-US" sz="1000" i="1" dirty="0">
                <a:solidFill>
                  <a:srgbClr val="FF0000"/>
                </a:solidFill>
              </a:rPr>
              <a:t>//main</a:t>
            </a:r>
            <a:r>
              <a:rPr lang="zh-CN" altLang="en-US" sz="1000" i="1" dirty="0">
                <a:solidFill>
                  <a:srgbClr val="FF0000"/>
                </a:solidFill>
              </a:rPr>
              <a:t>结束后收尾工作</a:t>
            </a:r>
            <a:endParaRPr lang="en-US" sz="1000" i="1" dirty="0">
              <a:solidFill>
                <a:srgbClr val="FF0000"/>
              </a:solidFill>
            </a:endParaRPr>
          </a:p>
          <a:p>
            <a:pPr marL="228600" indent="-228600">
              <a:buAutoNum type="arabicPeriod"/>
            </a:pPr>
            <a:r>
              <a:rPr lang="en-US" sz="1000" dirty="0"/>
              <a:t>(*init) (</a:t>
            </a:r>
            <a:r>
              <a:rPr lang="en-US" sz="1000" dirty="0" err="1"/>
              <a:t>argc</a:t>
            </a:r>
            <a:r>
              <a:rPr lang="en-US" sz="1000" dirty="0"/>
              <a:t>, </a:t>
            </a:r>
            <a:r>
              <a:rPr lang="en-US" sz="1000" dirty="0" err="1"/>
              <a:t>argv</a:t>
            </a:r>
            <a:r>
              <a:rPr lang="en-US" sz="1000" dirty="0"/>
              <a:t>, __environ MAIN_AUXVEC_PARAM); </a:t>
            </a:r>
            <a:r>
              <a:rPr lang="en-US" sz="1000" i="1" dirty="0">
                <a:solidFill>
                  <a:srgbClr val="FF0000"/>
                </a:solidFill>
              </a:rPr>
              <a:t>//</a:t>
            </a:r>
            <a:r>
              <a:rPr lang="en-US" altLang="zh-CN" sz="1000" i="1" dirty="0">
                <a:solidFill>
                  <a:srgbClr val="FF0000"/>
                </a:solidFill>
              </a:rPr>
              <a:t>main</a:t>
            </a:r>
            <a:r>
              <a:rPr lang="zh-CN" altLang="en-US" sz="1000" i="1" dirty="0">
                <a:solidFill>
                  <a:srgbClr val="FF0000"/>
                </a:solidFill>
              </a:rPr>
              <a:t>调用前的工作</a:t>
            </a:r>
            <a:endParaRPr lang="en-US" sz="1000" i="1" dirty="0">
              <a:solidFill>
                <a:srgbClr val="FF0000"/>
              </a:solidFill>
            </a:endParaRPr>
          </a:p>
          <a:p>
            <a:pPr marL="228600" indent="-228600">
              <a:buAutoNum type="arabicPeriod"/>
            </a:pPr>
            <a:r>
              <a:rPr lang="en-US" sz="1000" dirty="0"/>
              <a:t>result = </a:t>
            </a:r>
            <a:r>
              <a:rPr lang="en-US" sz="1000" b="1" dirty="0">
                <a:solidFill>
                  <a:srgbClr val="00B050"/>
                </a:solidFill>
              </a:rPr>
              <a:t>main</a:t>
            </a:r>
            <a:r>
              <a:rPr lang="en-US" sz="1000" dirty="0"/>
              <a:t> (</a:t>
            </a:r>
            <a:r>
              <a:rPr lang="en-US" sz="1000" dirty="0" err="1"/>
              <a:t>argc</a:t>
            </a:r>
            <a:r>
              <a:rPr lang="en-US" sz="1000" dirty="0"/>
              <a:t>, </a:t>
            </a:r>
            <a:r>
              <a:rPr lang="en-US" sz="1000" dirty="0" err="1"/>
              <a:t>argv</a:t>
            </a:r>
            <a:r>
              <a:rPr lang="en-US" sz="1000" dirty="0"/>
              <a:t>, __environ MAIN_AUXVEC_PARAM); </a:t>
            </a:r>
            <a:r>
              <a:rPr lang="en-US" sz="1000" i="1" dirty="0">
                <a:solidFill>
                  <a:srgbClr val="00B050"/>
                </a:solidFill>
              </a:rPr>
              <a:t>//</a:t>
            </a:r>
            <a:r>
              <a:rPr lang="en-US" altLang="zh-CN" sz="1000" i="1" dirty="0">
                <a:solidFill>
                  <a:srgbClr val="00B050"/>
                </a:solidFill>
              </a:rPr>
              <a:t>main</a:t>
            </a:r>
            <a:r>
              <a:rPr lang="zh-CN" altLang="en-US" sz="1000" i="1" dirty="0">
                <a:solidFill>
                  <a:srgbClr val="00B050"/>
                </a:solidFill>
              </a:rPr>
              <a:t>函数调用</a:t>
            </a:r>
            <a:endParaRPr lang="en-US" sz="1000" dirty="0">
              <a:solidFill>
                <a:srgbClr val="00B050"/>
              </a:solidFill>
            </a:endParaRPr>
          </a:p>
          <a:p>
            <a:pPr marL="228600" indent="-228600">
              <a:buAutoNum type="arabicPeriod"/>
            </a:pPr>
            <a:r>
              <a:rPr lang="en-US" sz="1000" dirty="0"/>
              <a:t>exit (result);</a:t>
            </a:r>
          </a:p>
          <a:p>
            <a:endParaRPr lang="en-US" altLang="zh-CN" sz="1000" dirty="0"/>
          </a:p>
          <a:p>
            <a:r>
              <a:rPr lang="zh-CN" altLang="en-US" sz="1000" dirty="0"/>
              <a:t>由</a:t>
            </a:r>
            <a:r>
              <a:rPr lang="en-US" altLang="zh-CN" sz="1000" dirty="0"/>
              <a:t>__</a:t>
            </a:r>
            <a:r>
              <a:rPr lang="en-US" sz="1000" dirty="0" err="1"/>
              <a:t>libc_start_main</a:t>
            </a:r>
            <a:r>
              <a:rPr lang="zh-CN" altLang="en-US" sz="1000" dirty="0"/>
              <a:t>函数的实现可以看出，程序在执行完</a:t>
            </a:r>
            <a:r>
              <a:rPr lang="en-US" sz="1000" dirty="0"/>
              <a:t>main</a:t>
            </a:r>
            <a:r>
              <a:rPr lang="zh-CN" altLang="en-US" sz="1000" dirty="0"/>
              <a:t>函数后都会执行</a:t>
            </a:r>
            <a:r>
              <a:rPr lang="en-US" sz="1000" dirty="0"/>
              <a:t>exit</a:t>
            </a:r>
            <a:r>
              <a:rPr lang="zh-CN" altLang="en-US" sz="1000" dirty="0"/>
              <a:t>函数（具体实现在</a:t>
            </a:r>
            <a:r>
              <a:rPr lang="en-US" sz="1000" dirty="0" err="1"/>
              <a:t>stdlib</a:t>
            </a:r>
            <a:r>
              <a:rPr lang="en-US" sz="1000" dirty="0"/>
              <a:t>/</a:t>
            </a:r>
            <a:r>
              <a:rPr lang="en-US" sz="1000" dirty="0" err="1"/>
              <a:t>exit.c</a:t>
            </a:r>
            <a:r>
              <a:rPr lang="zh-CN" altLang="en-US" sz="1000" dirty="0"/>
              <a:t>中）。所以，在</a:t>
            </a:r>
            <a:r>
              <a:rPr lang="en-US" sz="1000" dirty="0"/>
              <a:t>main</a:t>
            </a:r>
            <a:r>
              <a:rPr lang="zh-CN" altLang="en-US" sz="1000" dirty="0"/>
              <a:t>函数中返回一个整型数值与在</a:t>
            </a:r>
            <a:r>
              <a:rPr lang="en-US" sz="1000" dirty="0"/>
              <a:t>main</a:t>
            </a:r>
            <a:r>
              <a:rPr lang="zh-CN" altLang="en-US" sz="1000" dirty="0"/>
              <a:t>末尾用该值调用</a:t>
            </a:r>
            <a:r>
              <a:rPr lang="en-US" sz="1000" dirty="0"/>
              <a:t>exit</a:t>
            </a:r>
            <a:r>
              <a:rPr lang="zh-CN" altLang="en-US" sz="1000" dirty="0"/>
              <a:t>函数是等价的。</a:t>
            </a:r>
            <a:r>
              <a:rPr lang="en-US" sz="1000" dirty="0"/>
              <a:t>exit</a:t>
            </a:r>
            <a:r>
              <a:rPr lang="zh-CN" altLang="en-US" sz="1000" dirty="0"/>
              <a:t>会执行通过</a:t>
            </a:r>
            <a:r>
              <a:rPr lang="en-US" sz="1000" dirty="0" err="1"/>
              <a:t>atexit</a:t>
            </a:r>
            <a:r>
              <a:rPr lang="zh-CN" altLang="en-US" sz="1000" dirty="0"/>
              <a:t>注册过的函数，然后调用</a:t>
            </a:r>
            <a:r>
              <a:rPr lang="en-US" altLang="zh-CN" sz="1000" dirty="0"/>
              <a:t>_</a:t>
            </a:r>
            <a:r>
              <a:rPr lang="en-US" sz="1000" dirty="0"/>
              <a:t>exit (</a:t>
            </a:r>
            <a:r>
              <a:rPr lang="zh-CN" altLang="en-US" sz="1000" dirty="0"/>
              <a:t>由它来调用操作系统提供的</a:t>
            </a:r>
            <a:r>
              <a:rPr lang="en-US" altLang="zh-CN" sz="1000" dirty="0"/>
              <a:t>exit</a:t>
            </a:r>
            <a:r>
              <a:rPr lang="zh-CN" altLang="en-US" sz="1000" b="1" dirty="0"/>
              <a:t>系统调用</a:t>
            </a:r>
            <a:r>
              <a:rPr lang="en-US" sz="1000" dirty="0"/>
              <a:t>)</a:t>
            </a:r>
            <a:r>
              <a:rPr lang="zh-CN" altLang="en-US" sz="1000" dirty="0"/>
              <a:t>来结束进程。</a:t>
            </a:r>
          </a:p>
          <a:p>
            <a:pPr marL="228600" indent="-228600">
              <a:buAutoNum type="arabicPeriod"/>
            </a:pPr>
            <a:endParaRPr lang="en-US" sz="1000" dirty="0"/>
          </a:p>
          <a:p>
            <a:endParaRPr lang="en-US" sz="1000" dirty="0"/>
          </a:p>
          <a:p>
            <a:endParaRPr lang="en-US" sz="1000" dirty="0"/>
          </a:p>
          <a:p>
            <a:br>
              <a:rPr lang="en-US" sz="1000" dirty="0"/>
            </a:br>
            <a:br>
              <a:rPr lang="en-US" sz="1000" dirty="0"/>
            </a:br>
            <a:endParaRPr lang="zh-CN" altLang="en-US" sz="1200" dirty="0"/>
          </a:p>
        </p:txBody>
      </p:sp>
      <p:sp>
        <p:nvSpPr>
          <p:cNvPr id="13" name="TextBox 12"/>
          <p:cNvSpPr txBox="1"/>
          <p:nvPr/>
        </p:nvSpPr>
        <p:spPr>
          <a:xfrm>
            <a:off x="4495800" y="4191000"/>
            <a:ext cx="4038600" cy="1200329"/>
          </a:xfrm>
          <a:prstGeom prst="rect">
            <a:avLst/>
          </a:prstGeom>
          <a:noFill/>
        </p:spPr>
        <p:txBody>
          <a:bodyPr wrap="square" rtlCol="0">
            <a:spAutoFit/>
          </a:bodyPr>
          <a:lstStyle/>
          <a:p>
            <a:br>
              <a:rPr lang="zh-CN" altLang="en-US" sz="1000" dirty="0"/>
            </a:br>
            <a:br>
              <a:rPr lang="zh-CN" altLang="en-US" sz="1000" dirty="0"/>
            </a:br>
            <a:endParaRPr lang="zh-CN" altLang="en-US" sz="1000" dirty="0"/>
          </a:p>
          <a:p>
            <a:endParaRPr lang="en-US" sz="1000" dirty="0"/>
          </a:p>
          <a:p>
            <a:br>
              <a:rPr lang="en-US" sz="1000" dirty="0"/>
            </a:br>
            <a:br>
              <a:rPr lang="en-US" sz="1000" dirty="0"/>
            </a:br>
            <a:endParaRPr lang="zh-CN" altLang="en-US" sz="1200" dirty="0"/>
          </a:p>
        </p:txBody>
      </p:sp>
      <p:sp>
        <p:nvSpPr>
          <p:cNvPr id="8" name="TextBox 7"/>
          <p:cNvSpPr txBox="1"/>
          <p:nvPr/>
        </p:nvSpPr>
        <p:spPr>
          <a:xfrm>
            <a:off x="533400" y="1447800"/>
            <a:ext cx="4038600" cy="1354217"/>
          </a:xfrm>
          <a:prstGeom prst="rect">
            <a:avLst/>
          </a:prstGeom>
          <a:noFill/>
        </p:spPr>
        <p:txBody>
          <a:bodyPr wrap="square" rtlCol="0">
            <a:spAutoFit/>
          </a:bodyPr>
          <a:lstStyle/>
          <a:p>
            <a:r>
              <a:rPr lang="zh-CN" altLang="en-US" sz="1000" dirty="0"/>
              <a:t>从可执行文件的</a:t>
            </a:r>
            <a:r>
              <a:rPr lang="en-US" altLang="zh-CN" sz="1000" dirty="0"/>
              <a:t>ELF</a:t>
            </a:r>
            <a:r>
              <a:rPr lang="zh-CN" altLang="en-US" sz="1000" dirty="0"/>
              <a:t>头中我们可以看到程序的入口</a:t>
            </a:r>
            <a:endParaRPr lang="en-US" altLang="zh-CN" sz="1000" dirty="0"/>
          </a:p>
          <a:p>
            <a:r>
              <a:rPr lang="zh-CN" altLang="en-US" sz="1000" dirty="0"/>
              <a:t>我们的实例程序来看</a:t>
            </a:r>
            <a:r>
              <a:rPr lang="en-US" altLang="zh-CN" sz="1000" dirty="0"/>
              <a:t>, 0</a:t>
            </a:r>
            <a:r>
              <a:rPr lang="en-US" sz="1000" dirty="0"/>
              <a:t>x400460</a:t>
            </a:r>
            <a:r>
              <a:rPr lang="zh-CN" altLang="en-US" sz="1000" dirty="0"/>
              <a:t>就是这个程序</a:t>
            </a:r>
            <a:r>
              <a:rPr lang="en-US" altLang="zh-CN" sz="1000" dirty="0"/>
              <a:t>_</a:t>
            </a:r>
            <a:r>
              <a:rPr lang="en-US" sz="1000" dirty="0"/>
              <a:t>start</a:t>
            </a:r>
            <a:r>
              <a:rPr lang="zh-CN" altLang="en-US" sz="1000" dirty="0"/>
              <a:t>的地址 </a:t>
            </a:r>
            <a:br>
              <a:rPr lang="zh-CN" altLang="en-US" sz="1000" dirty="0"/>
            </a:br>
            <a:br>
              <a:rPr lang="zh-CN" altLang="en-US" sz="1000" dirty="0"/>
            </a:br>
            <a:endParaRPr lang="zh-CN" altLang="en-US" sz="1000" dirty="0"/>
          </a:p>
          <a:p>
            <a:endParaRPr lang="en-US" sz="1000" dirty="0"/>
          </a:p>
          <a:p>
            <a:br>
              <a:rPr lang="en-US" sz="1000" dirty="0"/>
            </a:br>
            <a:br>
              <a:rPr lang="en-US" sz="1000" dirty="0"/>
            </a:br>
            <a:endParaRPr lang="zh-CN" altLang="en-US" sz="1200" dirty="0"/>
          </a:p>
        </p:txBody>
      </p:sp>
      <p:pic>
        <p:nvPicPr>
          <p:cNvPr id="1026" name="Picture 2"/>
          <p:cNvPicPr>
            <a:picLocks noChangeAspect="1" noChangeArrowheads="1"/>
          </p:cNvPicPr>
          <p:nvPr/>
        </p:nvPicPr>
        <p:blipFill>
          <a:blip r:embed="rId11"/>
          <a:srcRect/>
          <a:stretch>
            <a:fillRect/>
          </a:stretch>
        </p:blipFill>
        <p:spPr bwMode="auto">
          <a:xfrm>
            <a:off x="609600" y="1828800"/>
            <a:ext cx="3376613" cy="1371600"/>
          </a:xfrm>
          <a:prstGeom prst="rect">
            <a:avLst/>
          </a:prstGeom>
          <a:noFill/>
          <a:ln w="9525">
            <a:noFill/>
            <a:miter lim="800000"/>
            <a:headEnd/>
            <a:tailEnd/>
          </a:ln>
          <a:effectLst/>
        </p:spPr>
      </p:pic>
      <p:cxnSp>
        <p:nvCxnSpPr>
          <p:cNvPr id="11" name="直接箭头连接符 10"/>
          <p:cNvCxnSpPr>
            <a:stCxn id="1026" idx="2"/>
          </p:cNvCxnSpPr>
          <p:nvPr/>
        </p:nvCxnSpPr>
        <p:spPr>
          <a:xfrm rot="5400000">
            <a:off x="1910953" y="2965848"/>
            <a:ext cx="152402" cy="621507"/>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4876800"/>
            <a:ext cx="4038600" cy="1354217"/>
          </a:xfrm>
          <a:prstGeom prst="rect">
            <a:avLst/>
          </a:prstGeom>
          <a:noFill/>
        </p:spPr>
        <p:txBody>
          <a:bodyPr wrap="square" rtlCol="0">
            <a:spAutoFit/>
          </a:bodyPr>
          <a:lstStyle/>
          <a:p>
            <a:endParaRPr lang="en-US" altLang="zh-CN" sz="1000" dirty="0"/>
          </a:p>
          <a:p>
            <a:r>
              <a:rPr lang="zh-CN" altLang="en-US" sz="1000" dirty="0"/>
              <a:t>接下来我们从源代码角度看一下这个入口函数做了一些什么事情</a:t>
            </a:r>
            <a:br>
              <a:rPr lang="zh-CN" altLang="en-US" sz="1000" dirty="0"/>
            </a:br>
            <a:br>
              <a:rPr lang="zh-CN" altLang="en-US" sz="1000" dirty="0"/>
            </a:br>
            <a:endParaRPr lang="zh-CN" altLang="en-US" sz="1000" dirty="0"/>
          </a:p>
          <a:p>
            <a:endParaRPr lang="en-US" sz="1000" dirty="0"/>
          </a:p>
          <a:p>
            <a:br>
              <a:rPr lang="en-US" sz="1000" dirty="0"/>
            </a:br>
            <a:br>
              <a:rPr lang="en-US" sz="1000" dirty="0"/>
            </a:br>
            <a:endParaRPr lang="zh-CN" altLang="en-US" sz="1200" dirty="0"/>
          </a:p>
        </p:txBody>
      </p:sp>
      <p:sp>
        <p:nvSpPr>
          <p:cNvPr id="16" name="矩形 15"/>
          <p:cNvSpPr/>
          <p:nvPr/>
        </p:nvSpPr>
        <p:spPr>
          <a:xfrm>
            <a:off x="2438400" y="3429000"/>
            <a:ext cx="1828800" cy="1143000"/>
          </a:xfrm>
          <a:prstGeom prst="rect">
            <a:avLst/>
          </a:prstGeom>
          <a:solidFill>
            <a:schemeClr val="accent1">
              <a:alpha val="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stCxn id="16" idx="0"/>
          </p:cNvCxnSpPr>
          <p:nvPr/>
        </p:nvCxnSpPr>
        <p:spPr>
          <a:xfrm rot="5400000" flipH="1" flipV="1">
            <a:off x="3314701" y="2095499"/>
            <a:ext cx="1371600" cy="1295402"/>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err="1">
                <a:solidFill>
                  <a:schemeClr val="tx2"/>
                </a:solidFill>
                <a:latin typeface="+mj-ea"/>
                <a:cs typeface="ヒラギノ角ゴ Pro W3"/>
              </a:rPr>
              <a:t>glibc</a:t>
            </a:r>
            <a:r>
              <a:rPr lang="zh-CN" altLang="en-US" sz="4000" b="1" dirty="0">
                <a:solidFill>
                  <a:schemeClr val="tx2"/>
                </a:solidFill>
                <a:latin typeface="+mj-ea"/>
                <a:cs typeface="ヒラギノ角ゴ Pro W3"/>
              </a:rPr>
              <a:t>入口函数导读</a:t>
            </a:r>
            <a:r>
              <a:rPr lang="en-US" altLang="zh-CN" sz="4000" b="1" dirty="0">
                <a:solidFill>
                  <a:schemeClr val="tx2"/>
                </a:solidFill>
                <a:latin typeface="+mj-ea"/>
                <a:cs typeface="ヒラギノ角ゴ Pro W3"/>
              </a:rPr>
              <a:t>(2)</a:t>
            </a:r>
            <a:endParaRPr lang="en-US" altLang="en-US" sz="2700" dirty="0">
              <a:solidFill>
                <a:schemeClr val="tx2"/>
              </a:solidFill>
              <a:latin typeface="+mj-ea"/>
              <a:cs typeface="ヒラギノ角ゴ Pro W3"/>
            </a:endParaRPr>
          </a:p>
        </p:txBody>
      </p:sp>
      <p:sp>
        <p:nvSpPr>
          <p:cNvPr id="3" name="Content Placeholder 2"/>
          <p:cNvSpPr>
            <a:spLocks noGrp="1"/>
          </p:cNvSpPr>
          <p:nvPr>
            <p:ph idx="1"/>
          </p:nvPr>
        </p:nvSpPr>
        <p:spPr>
          <a:xfrm>
            <a:off x="457200" y="1066800"/>
            <a:ext cx="8229600" cy="5334000"/>
          </a:xfrm>
        </p:spPr>
        <p:txBody>
          <a:bodyPr>
            <a:normAutofit/>
          </a:bodyPr>
          <a:lstStyle/>
          <a:p>
            <a:pPr>
              <a:buNone/>
            </a:pPr>
            <a:endParaRPr lang="en-US" sz="1800" b="1" dirty="0">
              <a:hlinkClick r:id="rId4"/>
            </a:endParaRPr>
          </a:p>
          <a:p>
            <a:pPr>
              <a:buNone/>
            </a:pPr>
            <a:endParaRPr lang="en-US" altLang="zh-CN" sz="1800" dirty="0"/>
          </a:p>
          <a:p>
            <a:endParaRPr lang="en-US" altLang="zh-CN" sz="1800" dirty="0"/>
          </a:p>
          <a:p>
            <a:pPr>
              <a:buNone/>
            </a:pPr>
            <a:r>
              <a:rPr lang="en-US" altLang="zh-CN" sz="1800" dirty="0"/>
              <a:t>	</a:t>
            </a:r>
          </a:p>
          <a:p>
            <a:pPr>
              <a:buNone/>
            </a:pPr>
            <a:r>
              <a:rPr lang="en-US" altLang="zh-CN" sz="1800" dirty="0"/>
              <a:t>	</a:t>
            </a:r>
          </a:p>
          <a:p>
            <a:pPr>
              <a:buNone/>
            </a:pPr>
            <a:endParaRPr lang="en-US" altLang="zh-CN" sz="1800" dirty="0"/>
          </a:p>
          <a:p>
            <a:pPr>
              <a:buNone/>
            </a:pPr>
            <a:endParaRPr lang="en-US" altLang="zh-CN" sz="1400" dirty="0"/>
          </a:p>
          <a:p>
            <a:pPr>
              <a:buNone/>
            </a:pPr>
            <a:r>
              <a:rPr lang="en-US" altLang="zh-CN" sz="1800" dirty="0">
                <a:solidFill>
                  <a:schemeClr val="tx2"/>
                </a:solidFill>
                <a:ea typeface="ヒラギノ角ゴ Pro W3"/>
                <a:cs typeface="ヒラギノ角ゴ Pro W3"/>
              </a:rPr>
              <a:t>                                                                               </a:t>
            </a:r>
          </a:p>
          <a:p>
            <a:pPr>
              <a:buNone/>
            </a:pPr>
            <a:r>
              <a:rPr lang="en-US" altLang="zh-CN" sz="1800" dirty="0">
                <a:solidFill>
                  <a:schemeClr val="tx2"/>
                </a:solidFill>
                <a:ea typeface="ヒラギノ角ゴ Pro W3"/>
                <a:cs typeface="ヒラギノ角ゴ Pro W3"/>
              </a:rPr>
              <a:t>                                                                               </a:t>
            </a:r>
            <a:endParaRPr lang="en-US" sz="1800" b="1" dirty="0"/>
          </a:p>
          <a:p>
            <a:pPr>
              <a:buNone/>
            </a:pPr>
            <a:endParaRPr lang="en-US" altLang="zh-CN" sz="1800" dirty="0">
              <a:solidFill>
                <a:schemeClr val="tx2"/>
              </a:solidFill>
              <a:ea typeface="ヒラギノ角ゴ Pro W3"/>
              <a:cs typeface="ヒラギノ角ゴ Pro W3"/>
            </a:endParaRPr>
          </a:p>
        </p:txBody>
      </p:sp>
      <p:sp>
        <p:nvSpPr>
          <p:cNvPr id="9" name="TextBox 8"/>
          <p:cNvSpPr txBox="1"/>
          <p:nvPr/>
        </p:nvSpPr>
        <p:spPr>
          <a:xfrm>
            <a:off x="533400" y="2667000"/>
            <a:ext cx="7620000" cy="3662541"/>
          </a:xfrm>
          <a:prstGeom prst="rect">
            <a:avLst/>
          </a:prstGeom>
          <a:noFill/>
        </p:spPr>
        <p:txBody>
          <a:bodyPr wrap="square" rtlCol="0">
            <a:spAutoFit/>
          </a:bodyPr>
          <a:lstStyle/>
          <a:p>
            <a:r>
              <a:rPr lang="en-US" sz="1000" dirty="0" err="1"/>
              <a:t>Glibc</a:t>
            </a:r>
            <a:r>
              <a:rPr lang="zh-CN" altLang="en-US" sz="1000" dirty="0"/>
              <a:t>有几个重要的辅助程序运行的库 </a:t>
            </a:r>
            <a:r>
              <a:rPr lang="en-US" altLang="zh-CN" sz="1000" dirty="0"/>
              <a:t>/</a:t>
            </a:r>
            <a:r>
              <a:rPr lang="en-US" altLang="zh-CN" sz="1000" dirty="0" err="1"/>
              <a:t>usr</a:t>
            </a:r>
            <a:r>
              <a:rPr lang="en-US" altLang="zh-CN" sz="1000" dirty="0"/>
              <a:t>/lib64/crt1.o, /</a:t>
            </a:r>
            <a:r>
              <a:rPr lang="en-US" altLang="zh-CN" sz="1000" dirty="0" err="1"/>
              <a:t>usr</a:t>
            </a:r>
            <a:r>
              <a:rPr lang="en-US" altLang="zh-CN" sz="1000" dirty="0"/>
              <a:t>/lib64/</a:t>
            </a:r>
            <a:r>
              <a:rPr lang="en-US" altLang="zh-CN" sz="1000" dirty="0" err="1"/>
              <a:t>crti.o</a:t>
            </a:r>
            <a:r>
              <a:rPr lang="en-US" altLang="zh-CN" sz="1000" dirty="0"/>
              <a:t>, /</a:t>
            </a:r>
            <a:r>
              <a:rPr lang="en-US" altLang="zh-CN" sz="1000" dirty="0" err="1"/>
              <a:t>usr</a:t>
            </a:r>
            <a:r>
              <a:rPr lang="en-US" altLang="zh-CN" sz="1000" dirty="0"/>
              <a:t>/lib64/</a:t>
            </a:r>
            <a:r>
              <a:rPr lang="en-US" altLang="zh-CN" sz="1000" dirty="0" err="1"/>
              <a:t>crtn.o</a:t>
            </a:r>
            <a:endParaRPr lang="en-US" altLang="zh-CN" sz="1000" dirty="0"/>
          </a:p>
          <a:p>
            <a:endParaRPr lang="en-US" altLang="zh-CN" sz="1000" dirty="0"/>
          </a:p>
          <a:p>
            <a:r>
              <a:rPr lang="zh-CN" altLang="en-US" sz="1000" dirty="0"/>
              <a:t>其中</a:t>
            </a:r>
            <a:r>
              <a:rPr lang="en-US" altLang="zh-CN" sz="1000" dirty="0"/>
              <a:t>crt1</a:t>
            </a:r>
            <a:r>
              <a:rPr lang="zh-CN" altLang="en-US" sz="1000" dirty="0"/>
              <a:t>包含了基本的启动退出代码， </a:t>
            </a:r>
            <a:r>
              <a:rPr lang="en-US" altLang="zh-CN" sz="1000" dirty="0" err="1"/>
              <a:t>ctri</a:t>
            </a:r>
            <a:r>
              <a:rPr lang="zh-CN" altLang="en-US" sz="1000" dirty="0"/>
              <a:t>和</a:t>
            </a:r>
            <a:r>
              <a:rPr lang="en-US" altLang="zh-CN" sz="1000" dirty="0" err="1"/>
              <a:t>crtn</a:t>
            </a:r>
            <a:r>
              <a:rPr lang="zh-CN" altLang="en-US" sz="1000" dirty="0"/>
              <a:t>包含了关于</a:t>
            </a:r>
            <a:r>
              <a:rPr lang="en-US" altLang="zh-CN" sz="1000" dirty="0"/>
              <a:t>.init</a:t>
            </a:r>
            <a:r>
              <a:rPr lang="zh-CN" altLang="en-US" sz="1000" dirty="0"/>
              <a:t>段及</a:t>
            </a:r>
            <a:r>
              <a:rPr lang="en-US" altLang="zh-CN" sz="1000" dirty="0"/>
              <a:t>.</a:t>
            </a:r>
            <a:r>
              <a:rPr lang="en-US" altLang="zh-CN" sz="1000" dirty="0" err="1"/>
              <a:t>finit</a:t>
            </a:r>
            <a:r>
              <a:rPr lang="zh-CN" altLang="en-US" sz="1000" dirty="0"/>
              <a:t>段相关处理的代码</a:t>
            </a:r>
            <a:r>
              <a:rPr lang="en-US" altLang="zh-CN" sz="1000" dirty="0"/>
              <a:t>(</a:t>
            </a:r>
            <a:r>
              <a:rPr lang="zh-CN" altLang="en-US" sz="1000" dirty="0"/>
              <a:t>实际上是</a:t>
            </a:r>
            <a:r>
              <a:rPr lang="en-US" altLang="zh-CN" sz="1000" dirty="0"/>
              <a:t>_init()</a:t>
            </a:r>
            <a:r>
              <a:rPr lang="zh-CN" altLang="en-US" sz="1000" dirty="0"/>
              <a:t>和</a:t>
            </a:r>
            <a:r>
              <a:rPr lang="en-US" altLang="zh-CN" sz="1000" dirty="0"/>
              <a:t>_</a:t>
            </a:r>
            <a:r>
              <a:rPr lang="en-US" altLang="zh-CN" sz="1000" dirty="0" err="1"/>
              <a:t>finit</a:t>
            </a:r>
            <a:r>
              <a:rPr lang="en-US" altLang="zh-CN" sz="1000" dirty="0"/>
              <a:t>()</a:t>
            </a:r>
            <a:r>
              <a:rPr lang="zh-CN" altLang="en-US" sz="1000" dirty="0"/>
              <a:t>的开始和结尾部分</a:t>
            </a:r>
            <a:r>
              <a:rPr lang="en-US" altLang="zh-CN" sz="1000" dirty="0"/>
              <a:t>)</a:t>
            </a:r>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r>
              <a:rPr lang="en-US" altLang="zh-CN" sz="1000" dirty="0" err="1"/>
              <a:t>Glibc</a:t>
            </a:r>
            <a:r>
              <a:rPr lang="zh-CN" altLang="en-US" sz="1000" dirty="0"/>
              <a:t>是运行库，它对语言的实现并不太了解，真正实现</a:t>
            </a:r>
            <a:r>
              <a:rPr lang="en-US" altLang="zh-CN" sz="1000" dirty="0"/>
              <a:t>C++</a:t>
            </a:r>
            <a:r>
              <a:rPr lang="zh-CN" altLang="en-US" sz="1000" dirty="0"/>
              <a:t>语言特性的是</a:t>
            </a:r>
            <a:r>
              <a:rPr lang="en-US" altLang="zh-CN" sz="1000" dirty="0" err="1"/>
              <a:t>gcc</a:t>
            </a:r>
            <a:r>
              <a:rPr lang="zh-CN" altLang="en-US" sz="1000" dirty="0"/>
              <a:t>编译器，所以</a:t>
            </a:r>
            <a:r>
              <a:rPr lang="en-US" altLang="zh-CN" sz="1000" dirty="0" err="1"/>
              <a:t>gcc</a:t>
            </a:r>
            <a:r>
              <a:rPr lang="zh-CN" altLang="en-US" sz="1000" dirty="0"/>
              <a:t>提供了两个目标文件</a:t>
            </a:r>
            <a:r>
              <a:rPr lang="en-US" altLang="zh-CN" sz="1000" dirty="0" err="1"/>
              <a:t>crtbeginT.o</a:t>
            </a:r>
            <a:r>
              <a:rPr lang="zh-CN" altLang="en-US" sz="1000" dirty="0"/>
              <a:t>和</a:t>
            </a:r>
            <a:r>
              <a:rPr lang="en-US" altLang="zh-CN" sz="1000" dirty="0" err="1"/>
              <a:t>crtend.o</a:t>
            </a:r>
            <a:r>
              <a:rPr lang="zh-CN" altLang="en-US" sz="1000" dirty="0"/>
              <a:t>来实现</a:t>
            </a:r>
            <a:r>
              <a:rPr lang="en-US" altLang="zh-CN" sz="1000" dirty="0"/>
              <a:t>C++</a:t>
            </a:r>
            <a:r>
              <a:rPr lang="zh-CN" altLang="en-US" sz="1000" dirty="0"/>
              <a:t>的全局构造和析构 </a:t>
            </a:r>
            <a:r>
              <a:rPr lang="en-US" altLang="zh-CN" sz="1000" dirty="0"/>
              <a:t>– </a:t>
            </a:r>
            <a:r>
              <a:rPr lang="zh-CN" altLang="en-US" sz="1000" dirty="0"/>
              <a:t>实际上以上两个高亮出来的函数就是</a:t>
            </a:r>
            <a:r>
              <a:rPr lang="en-US" altLang="zh-CN" sz="1000" dirty="0" err="1"/>
              <a:t>gcc</a:t>
            </a:r>
            <a:r>
              <a:rPr lang="zh-CN" altLang="en-US" sz="1000" dirty="0"/>
              <a:t>提供的，有兴趣的读者可以自己翻阅</a:t>
            </a:r>
            <a:r>
              <a:rPr lang="en-US" altLang="zh-CN" sz="1000" dirty="0" err="1"/>
              <a:t>gcc</a:t>
            </a:r>
            <a:r>
              <a:rPr lang="zh-CN" altLang="en-US" sz="1000" dirty="0"/>
              <a:t>源代码进一步深入学习。</a:t>
            </a:r>
            <a:endParaRPr lang="en-US" altLang="zh-CN" sz="1000" dirty="0"/>
          </a:p>
          <a:p>
            <a:endParaRPr lang="en-US" altLang="zh-CN" sz="1000" dirty="0"/>
          </a:p>
          <a:p>
            <a:endParaRPr lang="en-US" altLang="zh-CN" sz="1000" dirty="0"/>
          </a:p>
          <a:p>
            <a:endParaRPr lang="en-US" sz="1000" dirty="0"/>
          </a:p>
          <a:p>
            <a:endParaRPr lang="zh-CN" altLang="en-US" sz="1200" dirty="0"/>
          </a:p>
        </p:txBody>
      </p:sp>
      <p:pic>
        <p:nvPicPr>
          <p:cNvPr id="2051" name="Picture 3"/>
          <p:cNvPicPr>
            <a:picLocks noChangeAspect="1" noChangeArrowheads="1"/>
          </p:cNvPicPr>
          <p:nvPr/>
        </p:nvPicPr>
        <p:blipFill>
          <a:blip r:embed="rId5"/>
          <a:srcRect/>
          <a:stretch>
            <a:fillRect/>
          </a:stretch>
        </p:blipFill>
        <p:spPr bwMode="auto">
          <a:xfrm>
            <a:off x="609600" y="1295400"/>
            <a:ext cx="6105525" cy="1295400"/>
          </a:xfrm>
          <a:prstGeom prst="rect">
            <a:avLst/>
          </a:prstGeom>
          <a:noFill/>
          <a:ln w="9525">
            <a:noFill/>
            <a:miter lim="800000"/>
            <a:headEnd/>
            <a:tailEnd/>
          </a:ln>
          <a:effectLst/>
        </p:spPr>
      </p:pic>
      <p:cxnSp>
        <p:nvCxnSpPr>
          <p:cNvPr id="38" name="直接连接符 37"/>
          <p:cNvCxnSpPr/>
          <p:nvPr/>
        </p:nvCxnSpPr>
        <p:spPr>
          <a:xfrm>
            <a:off x="3048000" y="1600200"/>
            <a:ext cx="4572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38200" y="2590800"/>
            <a:ext cx="4572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953000" y="1600200"/>
            <a:ext cx="4572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876800" y="2438400"/>
            <a:ext cx="6096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200400" y="1752600"/>
            <a:ext cx="8382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609600" y="3200400"/>
            <a:ext cx="5715000" cy="1169551"/>
          </a:xfrm>
          <a:prstGeom prst="rect">
            <a:avLst/>
          </a:prstGeom>
        </p:spPr>
        <p:txBody>
          <a:bodyPr wrap="square">
            <a:spAutoFit/>
          </a:bodyPr>
          <a:lstStyle/>
          <a:p>
            <a:r>
              <a:rPr lang="en-US" altLang="zh-CN" sz="1000" dirty="0"/>
              <a:t>00000000004003f0 &lt;_init&gt;:</a:t>
            </a:r>
          </a:p>
          <a:p>
            <a:r>
              <a:rPr lang="en-US" altLang="zh-CN" sz="1000" dirty="0"/>
              <a:t>  4003f0:	48 83 </a:t>
            </a:r>
            <a:r>
              <a:rPr lang="en-US" altLang="zh-CN" sz="1000" dirty="0" err="1"/>
              <a:t>ec</a:t>
            </a:r>
            <a:r>
              <a:rPr lang="en-US" altLang="zh-CN" sz="1000" dirty="0"/>
              <a:t> 08          	</a:t>
            </a:r>
            <a:r>
              <a:rPr lang="en-US" altLang="zh-CN" sz="1000" b="1" dirty="0"/>
              <a:t>sub    $0x8,%rsp</a:t>
            </a:r>
          </a:p>
          <a:p>
            <a:r>
              <a:rPr lang="en-US" altLang="zh-CN" sz="1000" dirty="0"/>
              <a:t>  4003f4:	e8 93 00 00 00       </a:t>
            </a:r>
            <a:r>
              <a:rPr lang="en-US" altLang="zh-CN" sz="1000" b="1" dirty="0" err="1"/>
              <a:t>callq</a:t>
            </a:r>
            <a:r>
              <a:rPr lang="en-US" altLang="zh-CN" sz="1000" dirty="0"/>
              <a:t>  40048c &lt;</a:t>
            </a:r>
            <a:r>
              <a:rPr lang="en-US" altLang="zh-CN" sz="1000" dirty="0" err="1"/>
              <a:t>call_gmon_start</a:t>
            </a:r>
            <a:r>
              <a:rPr lang="en-US" altLang="zh-CN" sz="1000" dirty="0"/>
              <a:t>&gt;</a:t>
            </a:r>
          </a:p>
          <a:p>
            <a:r>
              <a:rPr lang="en-US" altLang="zh-CN" sz="1000" dirty="0"/>
              <a:t>  4003f9:	e8 92 01 00 00       </a:t>
            </a:r>
            <a:r>
              <a:rPr lang="en-US" altLang="zh-CN" sz="1000" dirty="0" err="1"/>
              <a:t>callq</a:t>
            </a:r>
            <a:r>
              <a:rPr lang="en-US" altLang="zh-CN" sz="1000" dirty="0"/>
              <a:t>  400590 &lt;</a:t>
            </a:r>
            <a:r>
              <a:rPr lang="en-US" altLang="zh-CN" sz="1000" dirty="0" err="1"/>
              <a:t>frame_dummy</a:t>
            </a:r>
            <a:r>
              <a:rPr lang="en-US" altLang="zh-CN" sz="1000" dirty="0"/>
              <a:t>&gt;</a:t>
            </a:r>
          </a:p>
          <a:p>
            <a:r>
              <a:rPr lang="en-US" altLang="zh-CN" sz="1000" dirty="0"/>
              <a:t>  4003fe:	e8 9d 02 00 00       </a:t>
            </a:r>
            <a:r>
              <a:rPr lang="en-US" altLang="zh-CN" sz="1000" dirty="0" err="1"/>
              <a:t>callq</a:t>
            </a:r>
            <a:r>
              <a:rPr lang="en-US" altLang="zh-CN" sz="1000" dirty="0"/>
              <a:t>  4006a0 </a:t>
            </a:r>
            <a:r>
              <a:rPr lang="en-US" altLang="zh-CN" sz="1000" dirty="0">
                <a:effectLst>
                  <a:outerShdw blurRad="50800" dist="50800" dir="5400000" algn="ctr" rotWithShape="0">
                    <a:srgbClr val="FFFF00"/>
                  </a:outerShdw>
                </a:effectLst>
              </a:rPr>
              <a:t>&lt;__</a:t>
            </a:r>
            <a:r>
              <a:rPr lang="en-US" altLang="zh-CN" sz="1000" dirty="0" err="1">
                <a:effectLst>
                  <a:outerShdw blurRad="50800" dist="50800" dir="5400000" algn="ctr" rotWithShape="0">
                    <a:srgbClr val="FFFF00"/>
                  </a:outerShdw>
                </a:effectLst>
              </a:rPr>
              <a:t>do_global_ctors_aux</a:t>
            </a:r>
            <a:r>
              <a:rPr lang="en-US" altLang="zh-CN" sz="1000" dirty="0">
                <a:effectLst>
                  <a:outerShdw blurRad="50800" dist="50800" dir="5400000" algn="ctr" rotWithShape="0">
                    <a:srgbClr val="FFFF00"/>
                  </a:outerShdw>
                </a:effectLst>
              </a:rPr>
              <a:t>&gt;</a:t>
            </a:r>
          </a:p>
          <a:p>
            <a:r>
              <a:rPr lang="en-US" altLang="zh-CN" sz="1000" dirty="0"/>
              <a:t>  400403:	48 83 c4 08          </a:t>
            </a:r>
            <a:r>
              <a:rPr lang="en-US" altLang="zh-CN" sz="1000" b="1" dirty="0"/>
              <a:t>	add    $0x8,%rsp</a:t>
            </a:r>
          </a:p>
          <a:p>
            <a:r>
              <a:rPr lang="en-US" altLang="zh-CN" sz="1000" dirty="0"/>
              <a:t>  400407:	c3                   </a:t>
            </a:r>
            <a:r>
              <a:rPr lang="en-US" altLang="zh-CN" sz="1000" b="1" dirty="0"/>
              <a:t>	</a:t>
            </a:r>
            <a:r>
              <a:rPr lang="en-US" altLang="zh-CN" sz="1000" b="1" dirty="0" err="1"/>
              <a:t>retq</a:t>
            </a:r>
            <a:endParaRPr lang="zh-CN" altLang="en-US" sz="1000" b="1" dirty="0"/>
          </a:p>
        </p:txBody>
      </p:sp>
      <p:sp>
        <p:nvSpPr>
          <p:cNvPr id="46" name="矩形 45"/>
          <p:cNvSpPr/>
          <p:nvPr/>
        </p:nvSpPr>
        <p:spPr>
          <a:xfrm>
            <a:off x="609600" y="4343400"/>
            <a:ext cx="4572000" cy="861774"/>
          </a:xfrm>
          <a:prstGeom prst="rect">
            <a:avLst/>
          </a:prstGeom>
        </p:spPr>
        <p:txBody>
          <a:bodyPr>
            <a:spAutoFit/>
          </a:bodyPr>
          <a:lstStyle/>
          <a:p>
            <a:r>
              <a:rPr lang="en-US" altLang="zh-CN" sz="1000" dirty="0"/>
              <a:t>00000000004006d8 &lt;_</a:t>
            </a:r>
            <a:r>
              <a:rPr lang="en-US" altLang="zh-CN" sz="1000" dirty="0" err="1"/>
              <a:t>fini</a:t>
            </a:r>
            <a:r>
              <a:rPr lang="en-US" altLang="zh-CN" sz="1000" dirty="0"/>
              <a:t>&gt;:</a:t>
            </a:r>
          </a:p>
          <a:p>
            <a:r>
              <a:rPr lang="en-US" altLang="zh-CN" sz="1000" dirty="0"/>
              <a:t>  4006d8:	48 83 </a:t>
            </a:r>
            <a:r>
              <a:rPr lang="en-US" altLang="zh-CN" sz="1000" dirty="0" err="1"/>
              <a:t>ec</a:t>
            </a:r>
            <a:r>
              <a:rPr lang="en-US" altLang="zh-CN" sz="1000" dirty="0"/>
              <a:t> 08          	</a:t>
            </a:r>
            <a:r>
              <a:rPr lang="en-US" altLang="zh-CN" sz="1000" b="1" dirty="0"/>
              <a:t>sub    $0x8,%rsp</a:t>
            </a:r>
          </a:p>
          <a:p>
            <a:r>
              <a:rPr lang="en-US" altLang="zh-CN" sz="1000" dirty="0"/>
              <a:t>  4006dc:	e8 3f </a:t>
            </a:r>
            <a:r>
              <a:rPr lang="en-US" altLang="zh-CN" sz="1000" dirty="0" err="1"/>
              <a:t>fe</a:t>
            </a:r>
            <a:r>
              <a:rPr lang="en-US" altLang="zh-CN" sz="1000" dirty="0"/>
              <a:t> ff </a:t>
            </a:r>
            <a:r>
              <a:rPr lang="en-US" altLang="zh-CN" sz="1000" dirty="0" err="1"/>
              <a:t>ff</a:t>
            </a:r>
            <a:r>
              <a:rPr lang="en-US" altLang="zh-CN" sz="1000" dirty="0"/>
              <a:t>       	</a:t>
            </a:r>
            <a:r>
              <a:rPr lang="en-US" altLang="zh-CN" sz="1000" dirty="0" err="1"/>
              <a:t>callq</a:t>
            </a:r>
            <a:r>
              <a:rPr lang="en-US" altLang="zh-CN" sz="1000" dirty="0"/>
              <a:t>  400520 </a:t>
            </a:r>
            <a:r>
              <a:rPr lang="en-US" altLang="zh-CN" sz="1000" dirty="0">
                <a:effectLst>
                  <a:outerShdw blurRad="50800" dist="50800" dir="5400000" algn="ctr" rotWithShape="0">
                    <a:srgbClr val="FFFF00"/>
                  </a:outerShdw>
                </a:effectLst>
              </a:rPr>
              <a:t>&lt;__</a:t>
            </a:r>
            <a:r>
              <a:rPr lang="en-US" altLang="zh-CN" sz="1000" dirty="0" err="1">
                <a:effectLst>
                  <a:outerShdw blurRad="50800" dist="50800" dir="5400000" algn="ctr" rotWithShape="0">
                    <a:srgbClr val="FFFF00"/>
                  </a:outerShdw>
                </a:effectLst>
              </a:rPr>
              <a:t>do_global_dtors_aux</a:t>
            </a:r>
            <a:r>
              <a:rPr lang="en-US" altLang="zh-CN" sz="1000" dirty="0">
                <a:effectLst>
                  <a:outerShdw blurRad="50800" dist="50800" dir="5400000" algn="ctr" rotWithShape="0">
                    <a:srgbClr val="FFFF00"/>
                  </a:outerShdw>
                </a:effectLst>
              </a:rPr>
              <a:t>&gt;</a:t>
            </a:r>
          </a:p>
          <a:p>
            <a:r>
              <a:rPr lang="en-US" altLang="zh-CN" sz="1000" dirty="0"/>
              <a:t>  4006e1:	48 83 c4 08          	</a:t>
            </a:r>
            <a:r>
              <a:rPr lang="en-US" altLang="zh-CN" sz="1000" b="1" dirty="0"/>
              <a:t>add    $0x8,%rsp</a:t>
            </a:r>
          </a:p>
          <a:p>
            <a:r>
              <a:rPr lang="en-US" altLang="zh-CN" sz="1000" dirty="0"/>
              <a:t>  4006e5:	c3                   	</a:t>
            </a:r>
            <a:r>
              <a:rPr lang="en-US" altLang="zh-CN" sz="1000" b="1" dirty="0" err="1"/>
              <a:t>retq</a:t>
            </a:r>
            <a:endParaRPr lang="zh-CN" altLang="en-US" sz="1000" b="1" dirty="0"/>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mj-ea"/>
                <a:cs typeface="ヒラギノ角ゴ Pro W3"/>
              </a:rPr>
              <a:t>参考阅读资料</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a:bodyPr>
          <a:lstStyle/>
          <a:p>
            <a:r>
              <a:rPr lang="en-US" altLang="zh-CN" sz="1800" b="1" dirty="0">
                <a:solidFill>
                  <a:schemeClr val="tx2"/>
                </a:solidFill>
                <a:ea typeface="ヒラギノ角ゴ Pro W3"/>
                <a:cs typeface="ヒラギノ角ゴ Pro W3"/>
              </a:rPr>
              <a:t>Linker and Loader - </a:t>
            </a:r>
            <a:r>
              <a:rPr lang="en-US" altLang="zh-CN" sz="1400" b="1" dirty="0">
                <a:solidFill>
                  <a:schemeClr val="tx2"/>
                </a:solidFill>
                <a:ea typeface="ヒラギノ角ゴ Pro W3"/>
                <a:cs typeface="ヒラギノ角ゴ Pro W3"/>
              </a:rPr>
              <a:t>by John R. Levine</a:t>
            </a:r>
          </a:p>
          <a:p>
            <a:r>
              <a:rPr lang="en-US" altLang="zh-CN" sz="1800" b="1" dirty="0">
                <a:solidFill>
                  <a:schemeClr val="tx2"/>
                </a:solidFill>
                <a:ea typeface="ヒラギノ角ゴ Pro W3"/>
                <a:cs typeface="ヒラギノ角ゴ Pro W3"/>
              </a:rPr>
              <a:t>Computer Systems A Programmer’s Perspective - </a:t>
            </a:r>
            <a:r>
              <a:rPr lang="en-US" altLang="zh-CN" sz="1400" b="1" dirty="0">
                <a:solidFill>
                  <a:schemeClr val="tx2"/>
                </a:solidFill>
                <a:ea typeface="ヒラギノ角ゴ Pro W3"/>
                <a:cs typeface="ヒラギノ角ゴ Pro W3"/>
              </a:rPr>
              <a:t>by Randal E. Bryant &amp; David </a:t>
            </a:r>
            <a:r>
              <a:rPr lang="en-US" altLang="zh-CN" sz="1400" b="1" dirty="0" err="1">
                <a:solidFill>
                  <a:schemeClr val="tx2"/>
                </a:solidFill>
                <a:ea typeface="ヒラギノ角ゴ Pro W3"/>
                <a:cs typeface="ヒラギノ角ゴ Pro W3"/>
              </a:rPr>
              <a:t>O’Hallaron</a:t>
            </a:r>
            <a:endParaRPr lang="en-US" altLang="zh-CN" sz="1400" b="1" dirty="0">
              <a:solidFill>
                <a:schemeClr val="tx2"/>
              </a:solidFill>
              <a:ea typeface="ヒラギノ角ゴ Pro W3"/>
              <a:cs typeface="ヒラギノ角ゴ Pro W3"/>
            </a:endParaRPr>
          </a:p>
          <a:p>
            <a:r>
              <a:rPr lang="en-US" altLang="zh-CN" sz="1800" b="1" dirty="0">
                <a:solidFill>
                  <a:schemeClr val="tx2"/>
                </a:solidFill>
                <a:ea typeface="ヒラギノ角ゴ Pro W3"/>
                <a:cs typeface="ヒラギノ角ゴ Pro W3"/>
              </a:rPr>
              <a:t>Intel Architecture Software Developer's Manual - </a:t>
            </a:r>
            <a:r>
              <a:rPr lang="en-US" altLang="zh-CN" sz="1400" b="1" dirty="0">
                <a:solidFill>
                  <a:schemeClr val="tx2"/>
                </a:solidFill>
                <a:ea typeface="ヒラギノ角ゴ Pro W3"/>
                <a:cs typeface="ヒラギノ角ゴ Pro W3"/>
              </a:rPr>
              <a:t>by Intel Company</a:t>
            </a: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mj-ea"/>
                <a:cs typeface="ヒラギノ角ゴ Pro W3"/>
              </a:rPr>
              <a:t>GCC</a:t>
            </a:r>
            <a:r>
              <a:rPr lang="zh-CN" altLang="en-US" sz="4000" b="1" dirty="0">
                <a:solidFill>
                  <a:schemeClr val="tx2"/>
                </a:solidFill>
                <a:latin typeface="+mj-ea"/>
                <a:cs typeface="ヒラギノ角ゴ Pro W3"/>
              </a:rPr>
              <a:t>编译过程总体剖析</a:t>
            </a:r>
            <a:endParaRPr lang="en-US" altLang="en-US" sz="4000" b="1" dirty="0">
              <a:solidFill>
                <a:schemeClr val="tx2"/>
              </a:solidFill>
              <a:latin typeface="+mj-ea"/>
              <a:cs typeface="ヒラギノ角ゴ Pro W3"/>
            </a:endParaRPr>
          </a:p>
        </p:txBody>
      </p:sp>
      <p:sp>
        <p:nvSpPr>
          <p:cNvPr id="3" name="Content Placeholder 2"/>
          <p:cNvSpPr>
            <a:spLocks noGrp="1"/>
          </p:cNvSpPr>
          <p:nvPr>
            <p:ph idx="1"/>
          </p:nvPr>
        </p:nvSpPr>
        <p:spPr>
          <a:xfrm>
            <a:off x="457200" y="1600200"/>
            <a:ext cx="8229600" cy="5105400"/>
          </a:xfrm>
        </p:spPr>
        <p:txBody>
          <a:bodyPr>
            <a:normAutofit/>
          </a:bodyPr>
          <a:lstStyle/>
          <a:p>
            <a:pPr>
              <a:buNone/>
            </a:pPr>
            <a:r>
              <a:rPr lang="en-US" altLang="zh-CN" sz="1800">
                <a:solidFill>
                  <a:schemeClr val="tx2"/>
                </a:solidFill>
                <a:ea typeface="ヒラギノ角ゴ Pro W3"/>
                <a:cs typeface="ヒラギノ角ゴ Pro W3"/>
              </a:rPr>
              <a:t>	</a:t>
            </a:r>
            <a:r>
              <a:rPr lang="zh-CN" altLang="en-US" sz="1800">
                <a:solidFill>
                  <a:schemeClr val="tx2"/>
                </a:solidFill>
                <a:ea typeface="ヒラギノ角ゴ Pro W3"/>
                <a:cs typeface="ヒラギノ角ゴ Pro W3"/>
              </a:rPr>
              <a:t>*</a:t>
            </a:r>
            <a:r>
              <a:rPr lang="zh-CN" altLang="en-US" sz="1800" dirty="0">
                <a:solidFill>
                  <a:schemeClr val="tx2"/>
                </a:solidFill>
                <a:ea typeface="ヒラギノ角ゴ Pro W3"/>
                <a:cs typeface="ヒラギノ角ゴ Pro W3"/>
              </a:rPr>
              <a:t>首先让我们一起来看一下</a:t>
            </a:r>
            <a:r>
              <a:rPr lang="en-US" altLang="zh-CN" sz="1800" dirty="0">
                <a:solidFill>
                  <a:schemeClr val="tx2"/>
                </a:solidFill>
                <a:ea typeface="ヒラギノ角ゴ Pro W3"/>
                <a:cs typeface="ヒラギノ角ゴ Pro W3"/>
              </a:rPr>
              <a:t>GCC</a:t>
            </a:r>
            <a:r>
              <a:rPr lang="zh-CN" altLang="en-US" sz="1800" dirty="0">
                <a:solidFill>
                  <a:schemeClr val="tx2"/>
                </a:solidFill>
                <a:ea typeface="ヒラギノ角ゴ Pro W3"/>
                <a:cs typeface="ヒラギノ角ゴ Pro W3"/>
              </a:rPr>
              <a:t>的手册*</a:t>
            </a:r>
            <a:endParaRPr lang="en-US" altLang="zh-CN" sz="1800" dirty="0">
              <a:solidFill>
                <a:schemeClr val="tx2"/>
              </a:solidFill>
              <a:ea typeface="ヒラギノ角ゴ Pro W3"/>
              <a:cs typeface="ヒラギノ角ゴ Pro W3"/>
            </a:endParaRPr>
          </a:p>
          <a:p>
            <a:r>
              <a:rPr lang="zh-CN" altLang="en-US" sz="1800" dirty="0">
                <a:solidFill>
                  <a:schemeClr val="tx2"/>
                </a:solidFill>
                <a:ea typeface="ヒラギノ角ゴ Pro W3"/>
                <a:cs typeface="ヒラギノ角ゴ Pro W3"/>
              </a:rPr>
              <a:t>事实上</a:t>
            </a:r>
            <a:r>
              <a:rPr lang="en-US" altLang="zh-CN" sz="1800" dirty="0">
                <a:solidFill>
                  <a:schemeClr val="tx2"/>
                </a:solidFill>
                <a:ea typeface="ヒラギノ角ゴ Pro W3"/>
                <a:cs typeface="ヒラギノ角ゴ Pro W3"/>
              </a:rPr>
              <a:t>GCC</a:t>
            </a:r>
            <a:r>
              <a:rPr lang="zh-CN" altLang="en-US" sz="1800" dirty="0">
                <a:solidFill>
                  <a:schemeClr val="tx2"/>
                </a:solidFill>
                <a:ea typeface="ヒラギノ角ゴ Pro W3"/>
                <a:cs typeface="ヒラギノ角ゴ Pro W3"/>
              </a:rPr>
              <a:t>整个编译过程可以分为这几个步骤： 预处理，编译，汇编和链接</a:t>
            </a:r>
            <a:endParaRPr lang="en-US" altLang="zh-CN" sz="1800" dirty="0">
              <a:solidFill>
                <a:schemeClr val="tx2"/>
              </a:solidFill>
              <a:ea typeface="ヒラギノ角ゴ Pro W3"/>
              <a:cs typeface="ヒラギノ角ゴ Pro W3"/>
            </a:endParaRPr>
          </a:p>
          <a:p>
            <a:pPr>
              <a:buNone/>
            </a:pPr>
            <a:r>
              <a:rPr lang="en-US" altLang="zh-CN" sz="1800" dirty="0">
                <a:solidFill>
                  <a:schemeClr val="tx2"/>
                </a:solidFill>
                <a:ea typeface="ヒラギノ角ゴ Pro W3"/>
                <a:cs typeface="ヒラギノ角ゴ Pro W3"/>
              </a:rPr>
              <a:t>	</a:t>
            </a:r>
          </a:p>
          <a:p>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40963" name="Picture 3"/>
          <p:cNvPicPr>
            <a:picLocks noChangeAspect="1" noChangeArrowheads="1"/>
          </p:cNvPicPr>
          <p:nvPr/>
        </p:nvPicPr>
        <p:blipFill>
          <a:blip r:embed="rId3"/>
          <a:srcRect/>
          <a:stretch>
            <a:fillRect/>
          </a:stretch>
        </p:blipFill>
        <p:spPr bwMode="auto">
          <a:xfrm>
            <a:off x="685800" y="2819400"/>
            <a:ext cx="5562600" cy="2514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mj-ea"/>
                <a:cs typeface="ヒラギノ角ゴ Pro W3"/>
              </a:rPr>
              <a:t>GCC</a:t>
            </a:r>
            <a:r>
              <a:rPr lang="zh-CN" altLang="en-US" sz="4000" b="1" dirty="0">
                <a:solidFill>
                  <a:schemeClr val="tx2"/>
                </a:solidFill>
                <a:latin typeface="+mj-ea"/>
                <a:cs typeface="ヒラギノ角ゴ Pro W3"/>
              </a:rPr>
              <a:t>编译过程之</a:t>
            </a:r>
            <a:r>
              <a:rPr lang="en-US" altLang="zh-CN" sz="4000" b="1" dirty="0">
                <a:solidFill>
                  <a:schemeClr val="tx2"/>
                </a:solidFill>
                <a:latin typeface="+mj-ea"/>
                <a:cs typeface="ヒラギノ角ゴ Pro W3"/>
              </a:rPr>
              <a:t>-</a:t>
            </a:r>
            <a:r>
              <a:rPr lang="zh-CN" altLang="en-US" sz="4000" dirty="0">
                <a:solidFill>
                  <a:schemeClr val="tx2"/>
                </a:solidFill>
                <a:latin typeface="+mj-ea"/>
                <a:cs typeface="ヒラギノ角ゴ Pro W3"/>
              </a:rPr>
              <a:t>预编译</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a:bodyPr>
          <a:lstStyle/>
          <a:p>
            <a:r>
              <a:rPr lang="zh-CN" altLang="en-US" sz="1800" dirty="0">
                <a:solidFill>
                  <a:schemeClr val="tx2"/>
                </a:solidFill>
                <a:ea typeface="ヒラギノ角ゴ Pro W3"/>
                <a:cs typeface="ヒラギノ角ゴ Pro W3"/>
              </a:rPr>
              <a:t>预编译过程主要是处理源代码文件中那些以</a:t>
            </a:r>
            <a:r>
              <a:rPr lang="en-US" altLang="zh-CN" sz="1800" dirty="0">
                <a:solidFill>
                  <a:schemeClr val="tx2"/>
                </a:solidFill>
                <a:ea typeface="ヒラギノ角ゴ Pro W3"/>
                <a:cs typeface="ヒラギノ角ゴ Pro W3"/>
              </a:rPr>
              <a:t>#</a:t>
            </a:r>
            <a:r>
              <a:rPr lang="zh-CN" altLang="en-US" sz="1800" dirty="0">
                <a:solidFill>
                  <a:schemeClr val="tx2"/>
                </a:solidFill>
                <a:ea typeface="ヒラギノ角ゴ Pro W3"/>
                <a:cs typeface="ヒラギノ角ゴ Pro W3"/>
              </a:rPr>
              <a:t>开头的预编译指令，具体来说</a:t>
            </a:r>
            <a:endParaRPr lang="en-US" altLang="zh-CN" sz="1800" dirty="0">
              <a:solidFill>
                <a:schemeClr val="tx2"/>
              </a:solidFill>
              <a:ea typeface="ヒラギノ角ゴ Pro W3"/>
              <a:cs typeface="ヒラギノ角ゴ Pro W3"/>
            </a:endParaRPr>
          </a:p>
          <a:p>
            <a:pPr lvl="1"/>
            <a:r>
              <a:rPr lang="zh-CN" altLang="en-US" sz="1400" dirty="0">
                <a:solidFill>
                  <a:schemeClr val="tx2"/>
                </a:solidFill>
                <a:ea typeface="ヒラギノ角ゴ Pro W3"/>
                <a:cs typeface="ヒラギノ角ゴ Pro W3"/>
              </a:rPr>
              <a:t>处理</a:t>
            </a:r>
            <a:r>
              <a:rPr lang="en-US" altLang="zh-CN" sz="1400" dirty="0">
                <a:solidFill>
                  <a:schemeClr val="tx2"/>
                </a:solidFill>
                <a:ea typeface="ヒラギノ角ゴ Pro W3"/>
                <a:cs typeface="ヒラギノ角ゴ Pro W3"/>
              </a:rPr>
              <a:t>#define, </a:t>
            </a:r>
            <a:r>
              <a:rPr lang="zh-CN" altLang="en-US" sz="1400" dirty="0">
                <a:solidFill>
                  <a:schemeClr val="tx2"/>
                </a:solidFill>
                <a:ea typeface="ヒラギノ角ゴ Pro W3"/>
                <a:cs typeface="ヒラギノ角ゴ Pro W3"/>
              </a:rPr>
              <a:t>将所有的宏定义</a:t>
            </a:r>
            <a:r>
              <a:rPr lang="en-US" altLang="zh-CN" sz="1400" dirty="0">
                <a:solidFill>
                  <a:schemeClr val="tx2"/>
                </a:solidFill>
                <a:ea typeface="ヒラギノ角ゴ Pro W3"/>
                <a:cs typeface="ヒラギノ角ゴ Pro W3"/>
              </a:rPr>
              <a:t>#define</a:t>
            </a:r>
            <a:r>
              <a:rPr lang="zh-CN" altLang="en-US" sz="1400" dirty="0">
                <a:solidFill>
                  <a:schemeClr val="tx2"/>
                </a:solidFill>
                <a:ea typeface="ヒラギノ角ゴ Pro W3"/>
                <a:cs typeface="ヒラギノ角ゴ Pro W3"/>
              </a:rPr>
              <a:t>展开</a:t>
            </a:r>
            <a:endParaRPr lang="en-US" altLang="zh-CN" sz="1400" dirty="0">
              <a:solidFill>
                <a:schemeClr val="tx2"/>
              </a:solidFill>
              <a:ea typeface="ヒラギノ角ゴ Pro W3"/>
              <a:cs typeface="ヒラギノ角ゴ Pro W3"/>
            </a:endParaRPr>
          </a:p>
          <a:p>
            <a:pPr lvl="1"/>
            <a:r>
              <a:rPr lang="zh-CN" altLang="en-US" sz="1400" dirty="0">
                <a:solidFill>
                  <a:schemeClr val="tx2"/>
                </a:solidFill>
                <a:ea typeface="ヒラギノ角ゴ Pro W3"/>
                <a:cs typeface="ヒラギノ角ゴ Pro W3"/>
              </a:rPr>
              <a:t>处理</a:t>
            </a:r>
            <a:r>
              <a:rPr lang="en-US" altLang="zh-CN" sz="1400" dirty="0">
                <a:solidFill>
                  <a:schemeClr val="tx2"/>
                </a:solidFill>
                <a:ea typeface="ヒラギノ角ゴ Pro W3"/>
                <a:cs typeface="ヒラギノ角ゴ Pro W3"/>
              </a:rPr>
              <a:t>#if, #else, #</a:t>
            </a:r>
            <a:r>
              <a:rPr lang="en-US" altLang="zh-CN" sz="1400" dirty="0" err="1">
                <a:solidFill>
                  <a:schemeClr val="tx2"/>
                </a:solidFill>
                <a:ea typeface="ヒラギノ角ゴ Pro W3"/>
                <a:cs typeface="ヒラギノ角ゴ Pro W3"/>
              </a:rPr>
              <a:t>endif</a:t>
            </a:r>
            <a:r>
              <a:rPr lang="zh-CN" altLang="en-US" sz="1400" dirty="0">
                <a:solidFill>
                  <a:schemeClr val="tx2"/>
                </a:solidFill>
                <a:ea typeface="ヒラギノ角ゴ Pro W3"/>
                <a:cs typeface="ヒラギノ角ゴ Pro W3"/>
              </a:rPr>
              <a:t>等等条件编译指令</a:t>
            </a:r>
            <a:endParaRPr lang="en-US" altLang="zh-CN" sz="1400" dirty="0">
              <a:solidFill>
                <a:schemeClr val="tx2"/>
              </a:solidFill>
              <a:ea typeface="ヒラギノ角ゴ Pro W3"/>
              <a:cs typeface="ヒラギノ角ゴ Pro W3"/>
            </a:endParaRPr>
          </a:p>
          <a:p>
            <a:pPr lvl="1"/>
            <a:r>
              <a:rPr lang="zh-CN" altLang="en-US" sz="1400" dirty="0">
                <a:solidFill>
                  <a:schemeClr val="tx2"/>
                </a:solidFill>
                <a:ea typeface="ヒラギノ角ゴ Pro W3"/>
                <a:cs typeface="ヒラギノ角ゴ Pro W3"/>
              </a:rPr>
              <a:t>处理</a:t>
            </a:r>
            <a:r>
              <a:rPr lang="en-US" altLang="zh-CN" sz="1400" dirty="0">
                <a:solidFill>
                  <a:schemeClr val="tx2"/>
                </a:solidFill>
                <a:ea typeface="ヒラギノ角ゴ Pro W3"/>
                <a:cs typeface="ヒラギノ角ゴ Pro W3"/>
              </a:rPr>
              <a:t>#include, </a:t>
            </a:r>
            <a:r>
              <a:rPr lang="zh-CN" altLang="en-US" sz="1400" dirty="0">
                <a:solidFill>
                  <a:schemeClr val="tx2"/>
                </a:solidFill>
                <a:ea typeface="ヒラギノ角ゴ Pro W3"/>
                <a:cs typeface="ヒラギノ角ゴ Pro W3"/>
              </a:rPr>
              <a:t>原地插入文件</a:t>
            </a:r>
            <a:endParaRPr lang="en-US" altLang="zh-CN" sz="1400" dirty="0">
              <a:solidFill>
                <a:schemeClr val="tx2"/>
              </a:solidFill>
              <a:ea typeface="ヒラギノ角ゴ Pro W3"/>
              <a:cs typeface="ヒラギノ角ゴ Pro W3"/>
            </a:endParaRPr>
          </a:p>
          <a:p>
            <a:pPr lvl="1">
              <a:buNone/>
            </a:pPr>
            <a:r>
              <a:rPr lang="en-US" altLang="zh-CN" sz="1400" dirty="0">
                <a:solidFill>
                  <a:schemeClr val="tx2"/>
                </a:solidFill>
                <a:ea typeface="ヒラギノ角ゴ Pro W3"/>
                <a:cs typeface="ヒラギノ角ゴ Pro W3"/>
              </a:rPr>
              <a:t>       (</a:t>
            </a:r>
            <a:r>
              <a:rPr lang="zh-CN" altLang="en-US" sz="1400" dirty="0">
                <a:solidFill>
                  <a:schemeClr val="tx2"/>
                </a:solidFill>
                <a:ea typeface="ヒラギノ角ゴ Pro W3"/>
                <a:cs typeface="ヒラギノ角ゴ Pro W3"/>
              </a:rPr>
              <a:t>有时候你可以看到很有意思的头文件包含</a:t>
            </a:r>
            <a:r>
              <a:rPr lang="en-US" altLang="zh-CN" sz="1400" dirty="0">
                <a:solidFill>
                  <a:schemeClr val="tx2"/>
                </a:solidFill>
                <a:ea typeface="ヒラギノ角ゴ Pro W3"/>
                <a:cs typeface="ヒラギノ角ゴ Pro W3"/>
              </a:rPr>
              <a:t>)</a:t>
            </a:r>
          </a:p>
          <a:p>
            <a:pPr lvl="1"/>
            <a:r>
              <a:rPr lang="zh-CN" altLang="en-US" sz="1400" dirty="0">
                <a:solidFill>
                  <a:schemeClr val="tx2"/>
                </a:solidFill>
                <a:ea typeface="ヒラギノ角ゴ Pro W3"/>
                <a:cs typeface="ヒラギノ角ゴ Pro W3"/>
              </a:rPr>
              <a:t>删除注释 </a:t>
            </a:r>
            <a:endParaRPr lang="en-US" altLang="zh-CN" sz="1400" dirty="0">
              <a:solidFill>
                <a:schemeClr val="tx2"/>
              </a:solidFill>
              <a:ea typeface="ヒラギノ角ゴ Pro W3"/>
              <a:cs typeface="ヒラギノ角ゴ Pro W3"/>
            </a:endParaRPr>
          </a:p>
          <a:p>
            <a:pPr lvl="1"/>
            <a:endParaRPr lang="en-US" altLang="zh-CN" sz="1400" dirty="0">
              <a:solidFill>
                <a:schemeClr val="tx2"/>
              </a:solidFill>
              <a:ea typeface="ヒラギノ角ゴ Pro W3"/>
              <a:cs typeface="ヒラギノ角ゴ Pro W3"/>
            </a:endParaRPr>
          </a:p>
          <a:p>
            <a:pPr lvl="1">
              <a:buNone/>
            </a:pPr>
            <a:endParaRPr lang="en-US" altLang="zh-CN" sz="14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r>
              <a:rPr lang="zh-CN" altLang="en-US" sz="1800" dirty="0">
                <a:solidFill>
                  <a:schemeClr val="tx2"/>
                </a:solidFill>
                <a:ea typeface="ヒラギノ角ゴ Pro W3"/>
                <a:cs typeface="ヒラギノ角ゴ Pro W3"/>
              </a:rPr>
              <a:t>可以使用以下命令来调用预编译器</a:t>
            </a:r>
            <a:endParaRPr lang="en-US" altLang="zh-CN" sz="1800" dirty="0">
              <a:solidFill>
                <a:schemeClr val="tx2"/>
              </a:solidFill>
              <a:ea typeface="ヒラギノ角ゴ Pro W3"/>
              <a:cs typeface="ヒラギノ角ゴ Pro W3"/>
            </a:endParaRPr>
          </a:p>
          <a:p>
            <a:pPr>
              <a:buNone/>
            </a:pPr>
            <a:r>
              <a:rPr lang="en-US" altLang="zh-CN" sz="1800" dirty="0">
                <a:solidFill>
                  <a:schemeClr val="tx2"/>
                </a:solidFill>
                <a:ea typeface="ヒラギノ角ゴ Pro W3"/>
                <a:cs typeface="ヒラギノ角ゴ Pro W3"/>
              </a:rPr>
              <a:t>	</a:t>
            </a:r>
            <a:r>
              <a:rPr lang="en-US" altLang="zh-CN" sz="1800" dirty="0" err="1">
                <a:solidFill>
                  <a:schemeClr val="tx2"/>
                </a:solidFill>
                <a:ea typeface="ヒラギノ角ゴ Pro W3"/>
                <a:cs typeface="ヒラギノ角ゴ Pro W3"/>
              </a:rPr>
              <a:t>gcc</a:t>
            </a:r>
            <a:r>
              <a:rPr lang="en-US" altLang="zh-CN" sz="1800" dirty="0">
                <a:solidFill>
                  <a:schemeClr val="tx2"/>
                </a:solidFill>
                <a:ea typeface="ヒラギノ角ゴ Pro W3"/>
                <a:cs typeface="ヒラギノ角ゴ Pro W3"/>
              </a:rPr>
              <a:t> -E </a:t>
            </a:r>
            <a:r>
              <a:rPr lang="en-US" altLang="zh-CN" sz="1800" dirty="0" err="1">
                <a:solidFill>
                  <a:schemeClr val="tx2"/>
                </a:solidFill>
                <a:ea typeface="ヒラギノ角ゴ Pro W3"/>
                <a:cs typeface="ヒラギノ角ゴ Pro W3"/>
              </a:rPr>
              <a:t>HelloWorld.c</a:t>
            </a:r>
            <a:r>
              <a:rPr lang="en-US" altLang="zh-CN" sz="1800" dirty="0">
                <a:solidFill>
                  <a:schemeClr val="tx2"/>
                </a:solidFill>
                <a:ea typeface="ヒラギノ角ゴ Pro W3"/>
                <a:cs typeface="ヒラギノ角ゴ Pro W3"/>
              </a:rPr>
              <a:t> -o </a:t>
            </a:r>
            <a:r>
              <a:rPr lang="en-US" altLang="zh-CN" sz="1800" dirty="0" err="1">
                <a:solidFill>
                  <a:schemeClr val="tx2"/>
                </a:solidFill>
                <a:ea typeface="ヒラギノ角ゴ Pro W3"/>
                <a:cs typeface="ヒラギノ角ゴ Pro W3"/>
              </a:rPr>
              <a:t>HelloWorld.i</a:t>
            </a:r>
            <a:endParaRPr lang="en-US" altLang="zh-CN" sz="1800" dirty="0">
              <a:solidFill>
                <a:schemeClr val="tx2"/>
              </a:solidFill>
              <a:ea typeface="ヒラギノ角ゴ Pro W3"/>
              <a:cs typeface="ヒラギノ角ゴ Pro W3"/>
            </a:endParaRPr>
          </a:p>
          <a:p>
            <a:pPr>
              <a:buNone/>
            </a:pPr>
            <a:r>
              <a:rPr lang="en-US" altLang="zh-CN" sz="1800" dirty="0">
                <a:solidFill>
                  <a:schemeClr val="tx2"/>
                </a:solidFill>
                <a:ea typeface="ヒラギノ角ゴ Pro W3"/>
                <a:cs typeface="ヒラギノ角ゴ Pro W3"/>
              </a:rPr>
              <a:t>	</a:t>
            </a:r>
            <a:r>
              <a:rPr lang="zh-CN" altLang="en-US" sz="1800" dirty="0">
                <a:solidFill>
                  <a:schemeClr val="tx2"/>
                </a:solidFill>
                <a:ea typeface="ヒラギノ角ゴ Pro W3"/>
                <a:cs typeface="ヒラギノ角ゴ Pro W3"/>
              </a:rPr>
              <a:t>或者</a:t>
            </a:r>
            <a:endParaRPr lang="en-US" altLang="zh-CN" sz="1800" dirty="0">
              <a:solidFill>
                <a:schemeClr val="tx2"/>
              </a:solidFill>
              <a:ea typeface="ヒラギノ角ゴ Pro W3"/>
              <a:cs typeface="ヒラギノ角ゴ Pro W3"/>
            </a:endParaRPr>
          </a:p>
          <a:p>
            <a:pPr>
              <a:buNone/>
            </a:pPr>
            <a:r>
              <a:rPr lang="en-US" altLang="zh-CN" sz="1800" dirty="0">
                <a:solidFill>
                  <a:schemeClr val="tx2"/>
                </a:solidFill>
                <a:ea typeface="ヒラギノ角ゴ Pro W3"/>
                <a:cs typeface="ヒラギノ角ゴ Pro W3"/>
              </a:rPr>
              <a:t>	</a:t>
            </a:r>
            <a:r>
              <a:rPr lang="en-US" altLang="zh-CN" sz="1800" dirty="0" err="1">
                <a:solidFill>
                  <a:schemeClr val="tx2"/>
                </a:solidFill>
                <a:ea typeface="ヒラギノ角ゴ Pro W3"/>
                <a:cs typeface="ヒラギノ角ゴ Pro W3"/>
              </a:rPr>
              <a:t>cpp</a:t>
            </a:r>
            <a:r>
              <a:rPr lang="en-US" altLang="zh-CN" sz="1800" dirty="0">
                <a:solidFill>
                  <a:schemeClr val="tx2"/>
                </a:solidFill>
                <a:ea typeface="ヒラギノ角ゴ Pro W3"/>
                <a:cs typeface="ヒラギノ角ゴ Pro W3"/>
              </a:rPr>
              <a:t> </a:t>
            </a:r>
            <a:r>
              <a:rPr lang="en-US" altLang="zh-CN" sz="1800" dirty="0" err="1">
                <a:solidFill>
                  <a:schemeClr val="tx2"/>
                </a:solidFill>
                <a:ea typeface="ヒラギノ角ゴ Pro W3"/>
                <a:cs typeface="ヒラギノ角ゴ Pro W3"/>
              </a:rPr>
              <a:t>HelloWorld.c</a:t>
            </a:r>
            <a:r>
              <a:rPr lang="en-US" altLang="zh-CN" sz="1800" dirty="0">
                <a:solidFill>
                  <a:schemeClr val="tx2"/>
                </a:solidFill>
                <a:ea typeface="ヒラギノ角ゴ Pro W3"/>
                <a:cs typeface="ヒラギノ角ゴ Pro W3"/>
              </a:rPr>
              <a:t> &gt; </a:t>
            </a:r>
            <a:r>
              <a:rPr lang="en-US" altLang="zh-CN" sz="1800" dirty="0" err="1">
                <a:solidFill>
                  <a:schemeClr val="tx2"/>
                </a:solidFill>
                <a:ea typeface="ヒラギノ角ゴ Pro W3"/>
                <a:cs typeface="ヒラギノ角ゴ Pro W3"/>
              </a:rPr>
              <a:t>HelloWorld.i</a:t>
            </a: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r>
              <a:rPr lang="zh-CN" altLang="en-US" sz="1800" dirty="0">
                <a:solidFill>
                  <a:schemeClr val="tx2"/>
                </a:solidFill>
                <a:ea typeface="ヒラギノ角ゴ Pro W3"/>
                <a:cs typeface="ヒラギノ角ゴ Pro W3"/>
              </a:rPr>
              <a:t>如果你觉得头文件的包含或者宏定义有问题时可以通过查看预编译结果确认。</a:t>
            </a: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41987" name="Picture 3"/>
          <p:cNvPicPr>
            <a:picLocks noChangeAspect="1" noChangeArrowheads="1"/>
          </p:cNvPicPr>
          <p:nvPr/>
        </p:nvPicPr>
        <p:blipFill>
          <a:blip r:embed="rId3"/>
          <a:srcRect/>
          <a:stretch>
            <a:fillRect/>
          </a:stretch>
        </p:blipFill>
        <p:spPr bwMode="auto">
          <a:xfrm>
            <a:off x="4572000" y="1981200"/>
            <a:ext cx="4391025" cy="16668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mj-ea"/>
                <a:cs typeface="ヒラギノ角ゴ Pro W3"/>
              </a:rPr>
              <a:t>GCC</a:t>
            </a:r>
            <a:r>
              <a:rPr lang="zh-CN" altLang="en-US" sz="4000" b="1" dirty="0">
                <a:solidFill>
                  <a:schemeClr val="tx2"/>
                </a:solidFill>
                <a:latin typeface="+mj-ea"/>
                <a:cs typeface="ヒラギノ角ゴ Pro W3"/>
              </a:rPr>
              <a:t>编译过程之</a:t>
            </a:r>
            <a:r>
              <a:rPr lang="en-US" altLang="zh-CN" sz="4000" b="1" dirty="0">
                <a:solidFill>
                  <a:schemeClr val="tx2"/>
                </a:solidFill>
                <a:latin typeface="+mj-ea"/>
                <a:cs typeface="ヒラギノ角ゴ Pro W3"/>
              </a:rPr>
              <a:t>-</a:t>
            </a:r>
            <a:r>
              <a:rPr lang="zh-CN" altLang="en-US" sz="4000" dirty="0">
                <a:solidFill>
                  <a:schemeClr val="tx2"/>
                </a:solidFill>
                <a:latin typeface="+mj-ea"/>
                <a:cs typeface="ヒラギノ角ゴ Pro W3"/>
              </a:rPr>
              <a:t>编译</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a:bodyPr>
          <a:lstStyle/>
          <a:p>
            <a:r>
              <a:rPr lang="zh-CN" altLang="en-US" sz="1800" dirty="0">
                <a:solidFill>
                  <a:schemeClr val="tx2"/>
                </a:solidFill>
                <a:ea typeface="ヒラギノ角ゴ Pro W3"/>
                <a:cs typeface="ヒラギノ角ゴ Pro W3"/>
              </a:rPr>
              <a:t>编译过程是最核心也是最复杂的过程， 复杂性从</a:t>
            </a:r>
            <a:r>
              <a:rPr lang="en-US" altLang="zh-CN" sz="1800" dirty="0">
                <a:solidFill>
                  <a:schemeClr val="tx2"/>
                </a:solidFill>
                <a:ea typeface="ヒラギノ角ゴ Pro W3"/>
                <a:cs typeface="ヒラギノ角ゴ Pro W3"/>
              </a:rPr>
              <a:t>GCC</a:t>
            </a:r>
            <a:r>
              <a:rPr lang="zh-CN" altLang="en-US" sz="1800" dirty="0">
                <a:solidFill>
                  <a:schemeClr val="tx2"/>
                </a:solidFill>
                <a:ea typeface="ヒラギノ角ゴ Pro W3"/>
                <a:cs typeface="ヒラギノ角ゴ Pro W3"/>
              </a:rPr>
              <a:t>的编译选项中就可以略知一二，它主要是对预编译完的文件进行词法，语法，语义分析并进行优化，最终产生对应的汇编代码文件。</a:t>
            </a:r>
            <a:endParaRPr lang="en-US" altLang="zh-CN" sz="1800" dirty="0">
              <a:solidFill>
                <a:schemeClr val="tx2"/>
              </a:solidFill>
              <a:ea typeface="ヒラギノ角ゴ Pro W3"/>
              <a:cs typeface="ヒラギノ角ゴ Pro W3"/>
            </a:endParaRPr>
          </a:p>
          <a:p>
            <a:pPr lvl="1"/>
            <a:endParaRPr lang="en-US" altLang="zh-CN" sz="1400" dirty="0">
              <a:solidFill>
                <a:schemeClr val="tx2"/>
              </a:solidFill>
              <a:ea typeface="ヒラギノ角ゴ Pro W3"/>
              <a:cs typeface="ヒラギノ角ゴ Pro W3"/>
            </a:endParaRPr>
          </a:p>
          <a:p>
            <a:pPr lvl="1">
              <a:buNone/>
            </a:pPr>
            <a:endParaRPr lang="en-US" altLang="zh-CN" sz="14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r>
              <a:rPr lang="zh-CN" altLang="en-US" sz="1800" dirty="0">
                <a:solidFill>
                  <a:schemeClr val="tx2"/>
                </a:solidFill>
                <a:ea typeface="ヒラギノ角ゴ Pro W3"/>
                <a:cs typeface="ヒラギノ角ゴ Pro W3"/>
              </a:rPr>
              <a:t>可以使用以下命令来调用编译器</a:t>
            </a:r>
            <a:endParaRPr lang="en-US" altLang="zh-CN" sz="1800" dirty="0">
              <a:solidFill>
                <a:schemeClr val="tx2"/>
              </a:solidFill>
              <a:ea typeface="ヒラギノ角ゴ Pro W3"/>
              <a:cs typeface="ヒラギノ角ゴ Pro W3"/>
            </a:endParaRPr>
          </a:p>
          <a:p>
            <a:pPr>
              <a:buNone/>
            </a:pPr>
            <a:r>
              <a:rPr lang="en-US" altLang="zh-CN" sz="1800" dirty="0">
                <a:solidFill>
                  <a:schemeClr val="tx2"/>
                </a:solidFill>
                <a:ea typeface="ヒラギノ角ゴ Pro W3"/>
                <a:cs typeface="ヒラギノ角ゴ Pro W3"/>
              </a:rPr>
              <a:t>	 </a:t>
            </a:r>
            <a:r>
              <a:rPr lang="en-US" altLang="zh-CN" sz="1800" dirty="0" err="1">
                <a:solidFill>
                  <a:schemeClr val="tx2"/>
                </a:solidFill>
                <a:ea typeface="ヒラギノ角ゴ Pro W3"/>
                <a:cs typeface="ヒラギノ角ゴ Pro W3"/>
              </a:rPr>
              <a:t>gcc</a:t>
            </a:r>
            <a:r>
              <a:rPr lang="en-US" altLang="zh-CN" sz="1800" dirty="0">
                <a:solidFill>
                  <a:schemeClr val="tx2"/>
                </a:solidFill>
                <a:ea typeface="ヒラギノ角ゴ Pro W3"/>
                <a:cs typeface="ヒラギノ角ゴ Pro W3"/>
              </a:rPr>
              <a:t> -S </a:t>
            </a:r>
            <a:r>
              <a:rPr lang="en-US" altLang="zh-CN" sz="1800" dirty="0" err="1">
                <a:solidFill>
                  <a:schemeClr val="tx2"/>
                </a:solidFill>
                <a:ea typeface="ヒラギノ角ゴ Pro W3"/>
                <a:cs typeface="ヒラギノ角ゴ Pro W3"/>
              </a:rPr>
              <a:t>HelloWorld.i</a:t>
            </a:r>
            <a:r>
              <a:rPr lang="en-US" altLang="zh-CN" sz="1800" dirty="0">
                <a:solidFill>
                  <a:schemeClr val="tx2"/>
                </a:solidFill>
                <a:ea typeface="ヒラギノ角ゴ Pro W3"/>
                <a:cs typeface="ヒラギノ角ゴ Pro W3"/>
              </a:rPr>
              <a:t> -o </a:t>
            </a:r>
            <a:r>
              <a:rPr lang="en-US" altLang="zh-CN" sz="1800" dirty="0" err="1">
                <a:solidFill>
                  <a:schemeClr val="tx2"/>
                </a:solidFill>
                <a:ea typeface="ヒラギノ角ゴ Pro W3"/>
                <a:cs typeface="ヒラギノ角ゴ Pro W3"/>
              </a:rPr>
              <a:t>HelloWorld.s</a:t>
            </a:r>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43010" name="Picture 2"/>
          <p:cNvPicPr>
            <a:picLocks noChangeAspect="1" noChangeArrowheads="1"/>
          </p:cNvPicPr>
          <p:nvPr/>
        </p:nvPicPr>
        <p:blipFill>
          <a:blip r:embed="rId3"/>
          <a:srcRect/>
          <a:stretch>
            <a:fillRect/>
          </a:stretch>
        </p:blipFill>
        <p:spPr bwMode="auto">
          <a:xfrm>
            <a:off x="4876800" y="2438400"/>
            <a:ext cx="4095750" cy="19621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mj-ea"/>
                <a:cs typeface="ヒラギノ角ゴ Pro W3"/>
              </a:rPr>
              <a:t>GCC</a:t>
            </a:r>
            <a:r>
              <a:rPr lang="zh-CN" altLang="en-US" sz="4000" b="1" dirty="0">
                <a:solidFill>
                  <a:schemeClr val="tx2"/>
                </a:solidFill>
                <a:latin typeface="+mj-ea"/>
                <a:cs typeface="ヒラギノ角ゴ Pro W3"/>
              </a:rPr>
              <a:t>编译过程之</a:t>
            </a:r>
            <a:r>
              <a:rPr lang="en-US" altLang="zh-CN" sz="4000" b="1" dirty="0">
                <a:solidFill>
                  <a:schemeClr val="tx2"/>
                </a:solidFill>
                <a:latin typeface="+mj-ea"/>
                <a:cs typeface="ヒラギノ角ゴ Pro W3"/>
              </a:rPr>
              <a:t>-</a:t>
            </a:r>
            <a:r>
              <a:rPr lang="zh-CN" altLang="en-US" sz="4000" dirty="0">
                <a:solidFill>
                  <a:schemeClr val="tx2"/>
                </a:solidFill>
                <a:latin typeface="+mj-ea"/>
                <a:cs typeface="ヒラギノ角ゴ Pro W3"/>
              </a:rPr>
              <a:t>汇编</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p:txBody>
          <a:bodyPr>
            <a:normAutofit/>
          </a:bodyPr>
          <a:lstStyle/>
          <a:p>
            <a:r>
              <a:rPr lang="zh-CN" altLang="en-US" sz="1800" dirty="0">
                <a:solidFill>
                  <a:schemeClr val="tx2"/>
                </a:solidFill>
                <a:ea typeface="ヒラギノ角ゴ Pro W3"/>
                <a:cs typeface="ヒラギノ角ゴ Pro W3"/>
              </a:rPr>
              <a:t>汇编器把汇编代码转换成目标文件，比较单纯。</a:t>
            </a:r>
            <a:endParaRPr lang="en-US" altLang="zh-CN" sz="1800" dirty="0">
              <a:solidFill>
                <a:schemeClr val="tx2"/>
              </a:solidFill>
              <a:ea typeface="ヒラギノ角ゴ Pro W3"/>
              <a:cs typeface="ヒラギノ角ゴ Pro W3"/>
            </a:endParaRPr>
          </a:p>
          <a:p>
            <a:pPr lvl="1"/>
            <a:endParaRPr lang="en-US" altLang="zh-CN" sz="1400" dirty="0">
              <a:solidFill>
                <a:schemeClr val="tx2"/>
              </a:solidFill>
              <a:ea typeface="ヒラギノ角ゴ Pro W3"/>
              <a:cs typeface="ヒラギノ角ゴ Pro W3"/>
            </a:endParaRPr>
          </a:p>
          <a:p>
            <a:pPr lvl="1">
              <a:buNone/>
            </a:pPr>
            <a:endParaRPr lang="en-US" altLang="zh-CN" sz="14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r>
              <a:rPr lang="zh-CN" altLang="en-US" sz="1800" dirty="0">
                <a:solidFill>
                  <a:schemeClr val="tx2"/>
                </a:solidFill>
                <a:ea typeface="ヒラギノ角ゴ Pro W3"/>
                <a:cs typeface="ヒラギノ角ゴ Pro W3"/>
              </a:rPr>
              <a:t>可以使用以下命令来调用汇编器</a:t>
            </a:r>
            <a:endParaRPr lang="en-US" altLang="zh-CN" sz="1800" dirty="0">
              <a:solidFill>
                <a:schemeClr val="tx2"/>
              </a:solidFill>
              <a:ea typeface="ヒラギノ角ゴ Pro W3"/>
              <a:cs typeface="ヒラギノ角ゴ Pro W3"/>
            </a:endParaRPr>
          </a:p>
          <a:p>
            <a:pPr>
              <a:buNone/>
            </a:pPr>
            <a:r>
              <a:rPr lang="en-US" altLang="zh-CN" sz="1800" dirty="0">
                <a:solidFill>
                  <a:schemeClr val="tx2"/>
                </a:solidFill>
                <a:ea typeface="ヒラギノ角ゴ Pro W3"/>
                <a:cs typeface="ヒラギノ角ゴ Pro W3"/>
              </a:rPr>
              <a:t>	 as </a:t>
            </a:r>
            <a:r>
              <a:rPr lang="en-US" altLang="zh-CN" sz="1800" dirty="0" err="1">
                <a:solidFill>
                  <a:schemeClr val="tx2"/>
                </a:solidFill>
                <a:ea typeface="ヒラギノ角ゴ Pro W3"/>
                <a:cs typeface="ヒラギノ角ゴ Pro W3"/>
              </a:rPr>
              <a:t>HelloWorld.s</a:t>
            </a:r>
            <a:r>
              <a:rPr lang="en-US" altLang="zh-CN" sz="1800" dirty="0">
                <a:solidFill>
                  <a:schemeClr val="tx2"/>
                </a:solidFill>
                <a:ea typeface="ヒラギノ角ゴ Pro W3"/>
                <a:cs typeface="ヒラギノ角ゴ Pro W3"/>
              </a:rPr>
              <a:t> -o </a:t>
            </a:r>
            <a:r>
              <a:rPr lang="en-US" altLang="zh-CN" sz="1800" dirty="0" err="1">
                <a:solidFill>
                  <a:schemeClr val="tx2"/>
                </a:solidFill>
                <a:ea typeface="ヒラギノ角ゴ Pro W3"/>
                <a:cs typeface="ヒラギノ角ゴ Pro W3"/>
              </a:rPr>
              <a:t>HelloWorld.o</a:t>
            </a:r>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44034" name="Picture 2"/>
          <p:cNvPicPr>
            <a:picLocks noChangeAspect="1" noChangeArrowheads="1"/>
          </p:cNvPicPr>
          <p:nvPr/>
        </p:nvPicPr>
        <p:blipFill>
          <a:blip r:embed="rId3"/>
          <a:srcRect/>
          <a:stretch>
            <a:fillRect/>
          </a:stretch>
        </p:blipFill>
        <p:spPr bwMode="auto">
          <a:xfrm>
            <a:off x="3733800" y="1981200"/>
            <a:ext cx="4448175" cy="8953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mj-ea"/>
                <a:cs typeface="ヒラギノ角ゴ Pro W3"/>
              </a:rPr>
              <a:t>GCC</a:t>
            </a:r>
            <a:r>
              <a:rPr lang="zh-CN" altLang="en-US" sz="4000" b="1" dirty="0">
                <a:solidFill>
                  <a:schemeClr val="tx2"/>
                </a:solidFill>
                <a:latin typeface="+mj-ea"/>
                <a:cs typeface="ヒラギノ角ゴ Pro W3"/>
              </a:rPr>
              <a:t>编译过程之</a:t>
            </a:r>
            <a:r>
              <a:rPr lang="en-US" altLang="zh-CN" sz="4000" b="1" dirty="0">
                <a:solidFill>
                  <a:schemeClr val="tx2"/>
                </a:solidFill>
                <a:latin typeface="+mj-ea"/>
                <a:cs typeface="ヒラギノ角ゴ Pro W3"/>
              </a:rPr>
              <a:t>-</a:t>
            </a:r>
            <a:r>
              <a:rPr lang="zh-CN" altLang="en-US" sz="4000" dirty="0">
                <a:solidFill>
                  <a:schemeClr val="tx2"/>
                </a:solidFill>
                <a:latin typeface="+mj-ea"/>
                <a:cs typeface="ヒラギノ角ゴ Pro W3"/>
              </a:rPr>
              <a:t>链接</a:t>
            </a:r>
            <a:endParaRPr lang="en-US" altLang="en-US" sz="4000" dirty="0">
              <a:solidFill>
                <a:schemeClr val="tx2"/>
              </a:solidFill>
              <a:latin typeface="+mj-ea"/>
              <a:cs typeface="ヒラギノ角ゴ Pro W3"/>
            </a:endParaRPr>
          </a:p>
        </p:txBody>
      </p:sp>
      <p:sp>
        <p:nvSpPr>
          <p:cNvPr id="3" name="Content Placeholder 2"/>
          <p:cNvSpPr>
            <a:spLocks noGrp="1"/>
          </p:cNvSpPr>
          <p:nvPr>
            <p:ph idx="1"/>
          </p:nvPr>
        </p:nvSpPr>
        <p:spPr>
          <a:xfrm>
            <a:off x="457200" y="1295400"/>
            <a:ext cx="8229600" cy="4525963"/>
          </a:xfrm>
        </p:spPr>
        <p:txBody>
          <a:bodyPr>
            <a:normAutofit/>
          </a:bodyPr>
          <a:lstStyle/>
          <a:p>
            <a:r>
              <a:rPr lang="zh-CN" altLang="en-US" sz="1800" dirty="0">
                <a:solidFill>
                  <a:schemeClr val="tx2"/>
                </a:solidFill>
                <a:ea typeface="ヒラギノ角ゴ Pro W3"/>
                <a:cs typeface="ヒラギノ角ゴ Pro W3"/>
              </a:rPr>
              <a:t>链接器最终将多个目标文件链接起来形成可执行文件</a:t>
            </a:r>
            <a:endParaRPr lang="en-US" altLang="zh-CN" sz="1800" dirty="0">
              <a:solidFill>
                <a:schemeClr val="tx2"/>
              </a:solidFill>
              <a:ea typeface="ヒラギノ角ゴ Pro W3"/>
              <a:cs typeface="ヒラギノ角ゴ Pro W3"/>
            </a:endParaRPr>
          </a:p>
          <a:p>
            <a:pPr lvl="1"/>
            <a:r>
              <a:rPr lang="zh-CN" altLang="en-US" sz="1400" dirty="0">
                <a:solidFill>
                  <a:srgbClr val="FF0000"/>
                </a:solidFill>
                <a:ea typeface="ヒラギノ角ゴ Pro W3"/>
                <a:cs typeface="ヒラギノ角ゴ Pro W3"/>
              </a:rPr>
              <a:t>为什么需要链接？</a:t>
            </a:r>
            <a:endParaRPr lang="en-US" altLang="zh-CN" sz="1400" dirty="0">
              <a:solidFill>
                <a:srgbClr val="FF0000"/>
              </a:solidFill>
              <a:ea typeface="ヒラギノ角ゴ Pro W3"/>
              <a:cs typeface="ヒラギノ角ゴ Pro W3"/>
            </a:endParaRPr>
          </a:p>
          <a:p>
            <a:pPr lvl="1">
              <a:buNone/>
            </a:pPr>
            <a:r>
              <a:rPr lang="en-US" altLang="zh-CN" sz="1400" dirty="0">
                <a:solidFill>
                  <a:srgbClr val="FF0000"/>
                </a:solidFill>
                <a:ea typeface="ヒラギノ角ゴ Pro W3"/>
                <a:cs typeface="ヒラギノ角ゴ Pro W3"/>
              </a:rPr>
              <a:t>	</a:t>
            </a:r>
            <a:r>
              <a:rPr lang="zh-CN" altLang="en-US" sz="1400" dirty="0">
                <a:solidFill>
                  <a:schemeClr val="tx2"/>
                </a:solidFill>
                <a:ea typeface="ヒラギノ角ゴ Pro W3"/>
                <a:cs typeface="ヒラギノ角ゴ Pro W3"/>
              </a:rPr>
              <a:t>简单来说因为每个源代码模块都独立地进行编译，链接就是要处理各个模块之间的相互引用，使他们之间能够互相衔接。</a:t>
            </a:r>
            <a:endParaRPr lang="en-US" altLang="zh-CN" sz="1400" dirty="0">
              <a:solidFill>
                <a:schemeClr val="tx2"/>
              </a:solidFill>
              <a:ea typeface="ヒラギノ角ゴ Pro W3"/>
              <a:cs typeface="ヒラギノ角ゴ Pro W3"/>
            </a:endParaRPr>
          </a:p>
          <a:p>
            <a:pPr lvl="1">
              <a:buNone/>
            </a:pPr>
            <a:r>
              <a:rPr lang="en-US" altLang="zh-CN" sz="1400" dirty="0">
                <a:solidFill>
                  <a:schemeClr val="tx2"/>
                </a:solidFill>
                <a:ea typeface="ヒラギノ角ゴ Pro W3"/>
                <a:cs typeface="ヒラギノ角ゴ Pro W3"/>
              </a:rPr>
              <a:t>	</a:t>
            </a:r>
            <a:r>
              <a:rPr lang="zh-CN" altLang="en-US" sz="1400" dirty="0">
                <a:solidFill>
                  <a:schemeClr val="tx2"/>
                </a:solidFill>
                <a:ea typeface="ヒラギノ角ゴ Pro W3"/>
                <a:cs typeface="ヒラギノ角ゴ Pro W3"/>
              </a:rPr>
              <a:t>比如说我们的</a:t>
            </a:r>
            <a:r>
              <a:rPr lang="en-US" altLang="zh-CN" sz="1400" dirty="0" err="1">
                <a:solidFill>
                  <a:schemeClr val="tx2"/>
                </a:solidFill>
                <a:ea typeface="ヒラギノ角ゴ Pro W3"/>
                <a:cs typeface="ヒラギノ角ゴ Pro W3"/>
              </a:rPr>
              <a:t>HelloWorld.c</a:t>
            </a:r>
            <a:r>
              <a:rPr lang="zh-CN" altLang="en-US" sz="1400" dirty="0">
                <a:solidFill>
                  <a:schemeClr val="tx2"/>
                </a:solidFill>
                <a:ea typeface="ヒラギノ角ゴ Pro W3"/>
                <a:cs typeface="ヒラギノ角ゴ Pro W3"/>
              </a:rPr>
              <a:t>中的</a:t>
            </a:r>
            <a:r>
              <a:rPr lang="en-US" altLang="zh-CN" sz="1400" dirty="0">
                <a:solidFill>
                  <a:schemeClr val="tx2"/>
                </a:solidFill>
                <a:ea typeface="ヒラギノ角ゴ Pro W3"/>
                <a:cs typeface="ヒラギノ角ゴ Pro W3"/>
              </a:rPr>
              <a:t>main</a:t>
            </a:r>
            <a:r>
              <a:rPr lang="zh-CN" altLang="en-US" sz="1400" dirty="0">
                <a:solidFill>
                  <a:schemeClr val="tx2"/>
                </a:solidFill>
                <a:ea typeface="ヒラギノ角ゴ Pro W3"/>
                <a:cs typeface="ヒラギノ角ゴ Pro W3"/>
              </a:rPr>
              <a:t>函数并不知道</a:t>
            </a:r>
            <a:r>
              <a:rPr lang="en-US" altLang="zh-CN" sz="1400" dirty="0" err="1">
                <a:solidFill>
                  <a:schemeClr val="tx2"/>
                </a:solidFill>
                <a:ea typeface="ヒラギノ角ゴ Pro W3"/>
                <a:cs typeface="ヒラギノ角ゴ Pro W3"/>
              </a:rPr>
              <a:t>printf</a:t>
            </a:r>
            <a:r>
              <a:rPr lang="zh-CN" altLang="en-US" sz="1400" dirty="0">
                <a:solidFill>
                  <a:schemeClr val="tx2"/>
                </a:solidFill>
                <a:ea typeface="ヒラギノ角ゴ Pro W3"/>
                <a:cs typeface="ヒラギノ角ゴ Pro W3"/>
              </a:rPr>
              <a:t>这个函数的地址，链接器在链接的时候</a:t>
            </a:r>
            <a:endParaRPr lang="en-US" altLang="zh-CN" sz="1400" dirty="0">
              <a:solidFill>
                <a:schemeClr val="tx2"/>
              </a:solidFill>
              <a:ea typeface="ヒラギノ角ゴ Pro W3"/>
              <a:cs typeface="ヒラギノ角ゴ Pro W3"/>
            </a:endParaRPr>
          </a:p>
          <a:p>
            <a:pPr lvl="1">
              <a:buNone/>
            </a:pPr>
            <a:r>
              <a:rPr lang="en-US" altLang="zh-CN" sz="1400" dirty="0">
                <a:solidFill>
                  <a:schemeClr val="tx2"/>
                </a:solidFill>
                <a:ea typeface="ヒラギノ角ゴ Pro W3"/>
                <a:cs typeface="ヒラギノ角ゴ Pro W3"/>
              </a:rPr>
              <a:t>  	</a:t>
            </a:r>
            <a:r>
              <a:rPr lang="zh-CN" altLang="en-US" sz="1400" dirty="0">
                <a:solidFill>
                  <a:schemeClr val="tx2"/>
                </a:solidFill>
                <a:ea typeface="ヒラギノ角ゴ Pro W3"/>
                <a:cs typeface="ヒラギノ角ゴ Pro W3"/>
              </a:rPr>
              <a:t>会根据引用到的符号</a:t>
            </a:r>
            <a:r>
              <a:rPr lang="en-US" altLang="zh-CN" sz="1400" dirty="0" err="1">
                <a:solidFill>
                  <a:schemeClr val="tx2"/>
                </a:solidFill>
                <a:ea typeface="ヒラギノ角ゴ Pro W3"/>
                <a:cs typeface="ヒラギノ角ゴ Pro W3"/>
              </a:rPr>
              <a:t>printf</a:t>
            </a:r>
            <a:r>
              <a:rPr lang="zh-CN" altLang="en-US" sz="1400" dirty="0">
                <a:solidFill>
                  <a:schemeClr val="tx2"/>
                </a:solidFill>
                <a:ea typeface="ヒラギノ角ゴ Pro W3"/>
                <a:cs typeface="ヒラギノ角ゴ Pro W3"/>
              </a:rPr>
              <a:t>，自动去相应的模块查找</a:t>
            </a:r>
            <a:r>
              <a:rPr lang="en-US" altLang="zh-CN" sz="1400" dirty="0" err="1">
                <a:solidFill>
                  <a:schemeClr val="tx2"/>
                </a:solidFill>
                <a:ea typeface="ヒラギノ角ゴ Pro W3"/>
                <a:cs typeface="ヒラギノ角ゴ Pro W3"/>
              </a:rPr>
              <a:t>printf</a:t>
            </a:r>
            <a:r>
              <a:rPr lang="zh-CN" altLang="en-US" sz="1400" dirty="0">
                <a:solidFill>
                  <a:schemeClr val="tx2"/>
                </a:solidFill>
                <a:ea typeface="ヒラギノ角ゴ Pro W3"/>
                <a:cs typeface="ヒラギノ角ゴ Pro W3"/>
              </a:rPr>
              <a:t>的地址，然后将</a:t>
            </a:r>
            <a:r>
              <a:rPr lang="en-US" altLang="zh-CN" sz="1400" dirty="0" err="1">
                <a:solidFill>
                  <a:schemeClr val="tx2"/>
                </a:solidFill>
                <a:ea typeface="ヒラギノ角ゴ Pro W3"/>
                <a:cs typeface="ヒラギノ角ゴ Pro W3"/>
              </a:rPr>
              <a:t>HelloWorld.c</a:t>
            </a:r>
            <a:r>
              <a:rPr lang="zh-CN" altLang="en-US" sz="1400" dirty="0">
                <a:solidFill>
                  <a:schemeClr val="tx2"/>
                </a:solidFill>
                <a:ea typeface="ヒラギノ角ゴ Pro W3"/>
                <a:cs typeface="ヒラギノ角ゴ Pro W3"/>
              </a:rPr>
              <a:t>模块中引用到</a:t>
            </a:r>
            <a:r>
              <a:rPr lang="en-US" altLang="zh-CN" sz="1400" dirty="0" err="1">
                <a:solidFill>
                  <a:schemeClr val="tx2"/>
                </a:solidFill>
                <a:ea typeface="ヒラギノ角ゴ Pro W3"/>
                <a:cs typeface="ヒラギノ角ゴ Pro W3"/>
              </a:rPr>
              <a:t>printf</a:t>
            </a:r>
            <a:r>
              <a:rPr lang="zh-CN" altLang="en-US" sz="1400" dirty="0">
                <a:solidFill>
                  <a:schemeClr val="tx2"/>
                </a:solidFill>
                <a:ea typeface="ヒラギノ角ゴ Pro W3"/>
                <a:cs typeface="ヒラギノ角ゴ Pro W3"/>
              </a:rPr>
              <a:t>的指令进行重新修正，让它的目标地址成为真正的</a:t>
            </a:r>
            <a:r>
              <a:rPr lang="en-US" altLang="zh-CN" sz="1400" dirty="0" err="1">
                <a:solidFill>
                  <a:schemeClr val="tx2"/>
                </a:solidFill>
                <a:ea typeface="ヒラギノ角ゴ Pro W3"/>
                <a:cs typeface="ヒラギノ角ゴ Pro W3"/>
              </a:rPr>
              <a:t>printf</a:t>
            </a:r>
            <a:r>
              <a:rPr lang="zh-CN" altLang="en-US" sz="1400" dirty="0">
                <a:solidFill>
                  <a:schemeClr val="tx2"/>
                </a:solidFill>
                <a:ea typeface="ヒラギノ角ゴ Pro W3"/>
                <a:cs typeface="ヒラギノ角ゴ Pro W3"/>
              </a:rPr>
              <a:t>函数的地址，这个就是链接的基本过程。</a:t>
            </a:r>
            <a:endParaRPr lang="en-US" altLang="zh-CN" sz="1400" dirty="0">
              <a:solidFill>
                <a:schemeClr val="tx2"/>
              </a:solidFill>
              <a:ea typeface="ヒラギノ角ゴ Pro W3"/>
              <a:cs typeface="ヒラギノ角ゴ Pro W3"/>
            </a:endParaRPr>
          </a:p>
          <a:p>
            <a:pPr lvl="1">
              <a:buNone/>
            </a:pPr>
            <a:r>
              <a:rPr lang="en-US" altLang="zh-CN" sz="1400" dirty="0">
                <a:solidFill>
                  <a:schemeClr val="tx2"/>
                </a:solidFill>
                <a:ea typeface="ヒラギノ角ゴ Pro W3"/>
                <a:cs typeface="ヒラギノ角ゴ Pro W3"/>
              </a:rPr>
              <a:t>        </a:t>
            </a:r>
          </a:p>
          <a:p>
            <a:pPr lvl="1">
              <a:buNone/>
            </a:pPr>
            <a:r>
              <a:rPr lang="en-US" altLang="zh-CN" sz="1400" dirty="0">
                <a:solidFill>
                  <a:schemeClr val="tx2"/>
                </a:solidFill>
                <a:ea typeface="ヒラギノ角ゴ Pro W3"/>
                <a:cs typeface="ヒラギノ角ゴ Pro W3"/>
              </a:rPr>
              <a:t>	</a:t>
            </a:r>
            <a:r>
              <a:rPr lang="zh-CN" altLang="en-US" sz="1400" dirty="0">
                <a:solidFill>
                  <a:schemeClr val="tx2"/>
                </a:solidFill>
                <a:ea typeface="ヒラギノ角ゴ Pro W3"/>
                <a:cs typeface="ヒラギノ角ゴ Pro W3"/>
              </a:rPr>
              <a:t>链接分为静态链接和动态链接，后续的章节会进行专门的探讨。</a:t>
            </a:r>
            <a:endParaRPr lang="en-US" altLang="zh-CN" sz="1400" dirty="0">
              <a:solidFill>
                <a:schemeClr val="tx2"/>
              </a:solidFill>
              <a:ea typeface="ヒラギノ角ゴ Pro W3"/>
              <a:cs typeface="ヒラギノ角ゴ Pro W3"/>
            </a:endParaRPr>
          </a:p>
          <a:p>
            <a:pPr lvl="1">
              <a:buNone/>
            </a:pPr>
            <a:r>
              <a:rPr lang="en-US" altLang="zh-CN" sz="1400" dirty="0">
                <a:solidFill>
                  <a:schemeClr val="tx2"/>
                </a:solidFill>
                <a:ea typeface="ヒラギノ角ゴ Pro W3"/>
                <a:cs typeface="ヒラギノ角ゴ Pro W3"/>
              </a:rPr>
              <a:t>	</a:t>
            </a:r>
            <a:r>
              <a:rPr lang="zh-CN" altLang="en-US" sz="1400" dirty="0">
                <a:solidFill>
                  <a:schemeClr val="tx2"/>
                </a:solidFill>
                <a:ea typeface="ヒラギノ角ゴ Pro W3"/>
                <a:cs typeface="ヒラギノ角ゴ Pro W3"/>
              </a:rPr>
              <a:t>不过让我们首先来看看静态链接的过程</a:t>
            </a:r>
            <a:endParaRPr lang="en-US" altLang="zh-CN" sz="14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pic>
        <p:nvPicPr>
          <p:cNvPr id="1026" name="Picture 2"/>
          <p:cNvPicPr>
            <a:picLocks noChangeAspect="1" noChangeArrowheads="1"/>
          </p:cNvPicPr>
          <p:nvPr/>
        </p:nvPicPr>
        <p:blipFill>
          <a:blip r:embed="rId3"/>
          <a:srcRect/>
          <a:stretch>
            <a:fillRect/>
          </a:stretch>
        </p:blipFill>
        <p:spPr bwMode="auto">
          <a:xfrm>
            <a:off x="1295400" y="4038600"/>
            <a:ext cx="4648200" cy="25908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5530</TotalTime>
  <Words>5603</Words>
  <Application>Microsoft Office PowerPoint</Application>
  <PresentationFormat>全屏显示(4:3)</PresentationFormat>
  <Paragraphs>797</Paragraphs>
  <Slides>46</Slides>
  <Notes>46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46</vt:i4>
      </vt:variant>
    </vt:vector>
  </HeadingPairs>
  <TitlesOfParts>
    <vt:vector size="51" baseType="lpstr">
      <vt:lpstr>Nokia Pure Headline Ultra Light</vt:lpstr>
      <vt:lpstr>宋体</vt:lpstr>
      <vt:lpstr>Arial</vt:lpstr>
      <vt:lpstr>Calibri</vt:lpstr>
      <vt:lpstr>Office Theme</vt:lpstr>
      <vt:lpstr>课程大纲</vt:lpstr>
      <vt:lpstr>PowerPoint 演示文稿</vt:lpstr>
      <vt:lpstr>首先问问你自己</vt:lpstr>
      <vt:lpstr>PowerPoint 演示文稿</vt:lpstr>
      <vt:lpstr>GCC编译过程总体剖析</vt:lpstr>
      <vt:lpstr>GCC编译过程之-预编译</vt:lpstr>
      <vt:lpstr>GCC编译过程之-编译</vt:lpstr>
      <vt:lpstr>GCC编译过程之-汇编</vt:lpstr>
      <vt:lpstr>GCC编译过程之-链接</vt:lpstr>
      <vt:lpstr>PowerPoint 演示文稿</vt:lpstr>
      <vt:lpstr>Linux可执行文件(目标文件)的格式</vt:lpstr>
      <vt:lpstr>Linux目标文件究竟是怎么样的(1)</vt:lpstr>
      <vt:lpstr>Linux目标文件究竟是怎么样的(2)</vt:lpstr>
      <vt:lpstr>Linux目标文件究竟是怎么样的(3)</vt:lpstr>
      <vt:lpstr>Linux目标文件究竟是怎么样的(4)</vt:lpstr>
      <vt:lpstr>Linux目标文件究竟是怎么样的 -ELF头</vt:lpstr>
      <vt:lpstr>Linux目标文件究竟是怎么样的 -ELF段表</vt:lpstr>
      <vt:lpstr>Linux目标文件究竟是怎么样的 -字符串表</vt:lpstr>
      <vt:lpstr>Linux目标文件究竟是怎么样的 -符号表</vt:lpstr>
      <vt:lpstr>Linux目标文件究竟是怎么样的 -推导出ELF文件总体结构图</vt:lpstr>
      <vt:lpstr>PowerPoint 演示文稿</vt:lpstr>
      <vt:lpstr>Linux静态链接 -空间和地址分配</vt:lpstr>
      <vt:lpstr>Linux静态链接 -链接时重定位</vt:lpstr>
      <vt:lpstr>重新解读编译过程(实例)</vt:lpstr>
      <vt:lpstr>PowerPoint 演示文稿</vt:lpstr>
      <vt:lpstr>进程和装载的基本介绍 </vt:lpstr>
      <vt:lpstr>ELF可执行文件介绍 </vt:lpstr>
      <vt:lpstr>ELF可执行文件在Linux下的装载过程 </vt:lpstr>
      <vt:lpstr>ELF可执行文件在Linux下的装载过程 </vt:lpstr>
      <vt:lpstr>ELF可执行文件在Linux下的装载过程 </vt:lpstr>
      <vt:lpstr>ELF可执行文件在Linux下的装载过程 </vt:lpstr>
      <vt:lpstr>PowerPoint 演示文稿</vt:lpstr>
      <vt:lpstr>什么是动态链接以及为什么要动态链接 </vt:lpstr>
      <vt:lpstr>动态链接的例子 </vt:lpstr>
      <vt:lpstr>动态链接的实现机制 </vt:lpstr>
      <vt:lpstr>动态链接的实现机制(续) </vt:lpstr>
      <vt:lpstr>动态链接的实现机制(续) </vt:lpstr>
      <vt:lpstr>动态链接的实现机制(续) </vt:lpstr>
      <vt:lpstr>动态链接的实现机制(续) </vt:lpstr>
      <vt:lpstr>动态链接(后续) </vt:lpstr>
      <vt:lpstr>PowerPoint 演示文稿</vt:lpstr>
      <vt:lpstr>程序从main函数开始执行？ </vt:lpstr>
      <vt:lpstr>Linux运行库glibc介绍</vt:lpstr>
      <vt:lpstr>glibc入口函数导读(1)</vt:lpstr>
      <vt:lpstr>glibc入口函数导读(2)</vt:lpstr>
      <vt:lpstr>参考阅读资料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aizu168</cp:lastModifiedBy>
  <cp:revision>884</cp:revision>
  <dcterms:created xsi:type="dcterms:W3CDTF">2006-08-16T00:00:00Z</dcterms:created>
  <dcterms:modified xsi:type="dcterms:W3CDTF">2021-02-09T13:15:55Z</dcterms:modified>
</cp:coreProperties>
</file>