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316" r:id="rId3"/>
    <p:sldId id="258" r:id="rId4"/>
    <p:sldId id="257" r:id="rId5"/>
    <p:sldId id="314" r:id="rId6"/>
    <p:sldId id="315" r:id="rId7"/>
    <p:sldId id="296" r:id="rId8"/>
    <p:sldId id="264" r:id="rId9"/>
    <p:sldId id="297" r:id="rId10"/>
    <p:sldId id="299" r:id="rId11"/>
    <p:sldId id="300" r:id="rId12"/>
    <p:sldId id="325" r:id="rId13"/>
    <p:sldId id="301" r:id="rId14"/>
    <p:sldId id="302" r:id="rId15"/>
    <p:sldId id="303" r:id="rId16"/>
    <p:sldId id="304" r:id="rId17"/>
    <p:sldId id="306" r:id="rId18"/>
    <p:sldId id="307" r:id="rId19"/>
    <p:sldId id="308" r:id="rId20"/>
    <p:sldId id="260" r:id="rId21"/>
    <p:sldId id="263" r:id="rId22"/>
    <p:sldId id="319" r:id="rId23"/>
    <p:sldId id="321" r:id="rId24"/>
    <p:sldId id="322" r:id="rId25"/>
    <p:sldId id="278"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A3B"/>
    <a:srgbClr val="47A097"/>
    <a:srgbClr val="1C8FD6"/>
    <a:srgbClr val="EEF8F7"/>
    <a:srgbClr val="FFFFFF"/>
    <a:srgbClr val="74C1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4" autoAdjust="0"/>
    <p:restoredTop sz="95274" autoAdjust="0"/>
  </p:normalViewPr>
  <p:slideViewPr>
    <p:cSldViewPr snapToGrid="0">
      <p:cViewPr varScale="1">
        <p:scale>
          <a:sx n="88" d="100"/>
          <a:sy n="88" d="100"/>
        </p:scale>
        <p:origin x="4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1136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16612d38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16612d38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56c698b077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56c698b077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16612d386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16612d386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panose="00000900000000000000"/>
              <a:buNone/>
              <a:defRPr sz="3600">
                <a:latin typeface="Montserrat ExtraBold" panose="00000900000000000000"/>
                <a:ea typeface="Montserrat ExtraBold" panose="00000900000000000000"/>
                <a:cs typeface="Montserrat ExtraBold" panose="00000900000000000000"/>
                <a:sym typeface="Montserrat ExtraBold" panose="00000900000000000000"/>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2pPr>
            <a:lvl3pPr lvl="2"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3pPr>
            <a:lvl4pPr lvl="3"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4pPr>
            <a:lvl5pPr lvl="4"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5pPr>
            <a:lvl6pPr lvl="5"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6pPr>
            <a:lvl7pPr lvl="6"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7pPr>
            <a:lvl8pPr lvl="7"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8pPr>
            <a:lvl9pPr lvl="8" algn="ctr" rtl="0">
              <a:spcBef>
                <a:spcPts val="0"/>
              </a:spcBef>
              <a:spcAft>
                <a:spcPts val="0"/>
              </a:spcAft>
              <a:buSzPts val="3600"/>
              <a:buFont typeface="Fira Sans Extra Condensed Medium" panose="020B0603050000020004"/>
              <a:buNone/>
              <a:defRPr sz="3600">
                <a:latin typeface="Fira Sans Extra Condensed Medium" panose="020B0603050000020004"/>
                <a:ea typeface="Fira Sans Extra Condensed Medium" panose="020B0603050000020004"/>
                <a:cs typeface="Fira Sans Extra Condensed Medium" panose="020B0603050000020004"/>
                <a:sym typeface="Fira Sans Extra Condensed Medium" panose="020B0603050000020004"/>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13">
    <p:spTree>
      <p:nvGrpSpPr>
        <p:cNvPr id="1" name="Shape 43"/>
        <p:cNvGrpSpPr/>
        <p:nvPr/>
      </p:nvGrpSpPr>
      <p:grpSpPr>
        <a:xfrm>
          <a:off x="0" y="0"/>
          <a:ext cx="0" cy="0"/>
          <a:chOff x="0" y="0"/>
          <a:chExt cx="0" cy="0"/>
        </a:xfrm>
      </p:grpSpPr>
      <p:sp>
        <p:nvSpPr>
          <p:cNvPr id="44" name="Google Shape;44;p5"/>
          <p:cNvSpPr/>
          <p:nvPr/>
        </p:nvSpPr>
        <p:spPr>
          <a:xfrm>
            <a:off x="3356560" y="-23637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5"/>
          <p:cNvSpPr txBox="1">
            <a:spLocks noGrp="1"/>
          </p:cNvSpPr>
          <p:nvPr>
            <p:ph type="subTitle" idx="1"/>
          </p:nvPr>
        </p:nvSpPr>
        <p:spPr>
          <a:xfrm>
            <a:off x="2286775" y="1780575"/>
            <a:ext cx="4717500" cy="631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6" name="Google Shape;46;p5"/>
          <p:cNvSpPr txBox="1">
            <a:spLocks noGrp="1"/>
          </p:cNvSpPr>
          <p:nvPr>
            <p:ph type="ctrTitle"/>
          </p:nvPr>
        </p:nvSpPr>
        <p:spPr>
          <a:xfrm>
            <a:off x="3099175" y="2412374"/>
            <a:ext cx="3092700" cy="540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GB" sz="900">
                <a:solidFill>
                  <a:srgbClr val="434343"/>
                </a:solidFill>
                <a:latin typeface="EB Garamond"/>
                <a:ea typeface="EB Garamond"/>
                <a:cs typeface="EB Garamond"/>
                <a:sym typeface="EB Garamond"/>
              </a:rPr>
              <a:t>CREDITS: This presentation template was created by </a:t>
            </a:r>
            <a:r>
              <a:rPr lang="en-GB" sz="900" b="1">
                <a:solidFill>
                  <a:srgbClr val="434343"/>
                </a:solidFill>
                <a:uFill>
                  <a:noFill/>
                </a:uFill>
                <a:latin typeface="EB Garamond"/>
                <a:ea typeface="EB Garamond"/>
                <a:cs typeface="EB Garamond"/>
                <a:sym typeface="EB Garamond"/>
                <a:hlinkClick r:id="rId2"/>
              </a:rPr>
              <a:t>Slidesgo</a:t>
            </a:r>
            <a:r>
              <a:rPr lang="en-GB" sz="900">
                <a:solidFill>
                  <a:srgbClr val="434343"/>
                </a:solidFill>
                <a:latin typeface="EB Garamond"/>
                <a:ea typeface="EB Garamond"/>
                <a:cs typeface="EB Garamond"/>
                <a:sym typeface="EB Garamond"/>
              </a:rPr>
              <a:t>, including icons by </a:t>
            </a:r>
            <a:r>
              <a:rPr lang="en-GB" sz="900" b="1">
                <a:solidFill>
                  <a:srgbClr val="434343"/>
                </a:solidFill>
                <a:uFill>
                  <a:noFill/>
                </a:uFill>
                <a:latin typeface="EB Garamond"/>
                <a:ea typeface="EB Garamond"/>
                <a:cs typeface="EB Garamond"/>
                <a:sym typeface="EB Garamond"/>
                <a:hlinkClick r:id="rId3"/>
              </a:rPr>
              <a:t>Flaticon</a:t>
            </a:r>
            <a:r>
              <a:rPr lang="en-GB" sz="900">
                <a:solidFill>
                  <a:srgbClr val="434343"/>
                </a:solidFill>
                <a:latin typeface="EB Garamond"/>
                <a:ea typeface="EB Garamond"/>
                <a:cs typeface="EB Garamond"/>
                <a:sym typeface="EB Garamond"/>
              </a:rPr>
              <a:t>, and infographics &amp; images by </a:t>
            </a:r>
            <a:r>
              <a:rPr lang="en-GB" sz="900" b="1">
                <a:solidFill>
                  <a:srgbClr val="434343"/>
                </a:solidFill>
                <a:uFill>
                  <a:noFill/>
                </a:uFill>
                <a:latin typeface="EB Garamond"/>
                <a:ea typeface="EB Garamond"/>
                <a:cs typeface="EB Garamond"/>
                <a:sym typeface="EB Garamond"/>
                <a:hlinkClick r:id="rId4"/>
              </a:rPr>
              <a:t>Freepik</a:t>
            </a:r>
            <a:r>
              <a:rPr lang="en-GB" sz="900">
                <a:solidFill>
                  <a:srgbClr val="434343"/>
                </a:solidFill>
                <a:latin typeface="EB Garamond"/>
                <a:ea typeface="EB Garamond"/>
                <a:cs typeface="EB Garamond"/>
                <a:sym typeface="EB Garamond"/>
              </a:rPr>
              <a:t>. </a:t>
            </a:r>
            <a:endParaRPr sz="900" dirty="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GB" sz="900" b="1">
                <a:solidFill>
                  <a:srgbClr val="434343"/>
                </a:solidFill>
                <a:latin typeface="EB Garamond"/>
                <a:ea typeface="EB Garamond"/>
                <a:cs typeface="EB Garamond"/>
                <a:sym typeface="EB Garamond"/>
              </a:rPr>
              <a:t>Please keep this slide for attribution.</a:t>
            </a:r>
            <a:endParaRPr sz="900" b="1" dirty="0">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dirty="0">
              <a:latin typeface="Barlow Light" panose="00000400000000000000"/>
              <a:ea typeface="Barlow Light" panose="00000400000000000000"/>
              <a:cs typeface="Barlow Light" panose="00000400000000000000"/>
              <a:sym typeface="Barlow Light" panose="00000400000000000000"/>
            </a:endParaRPr>
          </a:p>
          <a:p>
            <a:pPr marL="0" lvl="0" indent="0" algn="r" rtl="0">
              <a:spcBef>
                <a:spcPts val="0"/>
              </a:spcBef>
              <a:spcAft>
                <a:spcPts val="0"/>
              </a:spcAft>
              <a:buNone/>
            </a:pPr>
            <a:endParaRPr dirty="0">
              <a:latin typeface="Barlow Light" panose="00000400000000000000"/>
              <a:ea typeface="Barlow Light" panose="00000400000000000000"/>
              <a:cs typeface="Barlow Light" panose="00000400000000000000"/>
              <a:sym typeface="Barlow Light" panose="0000040000000000000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panose="00000900000000000000"/>
              <a:buNone/>
              <a:defRPr sz="2800">
                <a:solidFill>
                  <a:srgbClr val="434343"/>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lvl="1"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2pPr>
            <a:lvl3pPr lvl="2"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3pPr>
            <a:lvl4pPr lvl="3"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4pPr>
            <a:lvl5pPr lvl="4"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5pPr>
            <a:lvl6pPr lvl="5"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6pPr>
            <a:lvl7pPr lvl="6"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7pPr>
            <a:lvl8pPr lvl="7"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8pPr>
            <a:lvl9pPr lvl="8" rtl="0">
              <a:spcBef>
                <a:spcPts val="0"/>
              </a:spcBef>
              <a:spcAft>
                <a:spcPts val="0"/>
              </a:spcAft>
              <a:buClr>
                <a:srgbClr val="434343"/>
              </a:buClr>
              <a:buSzPts val="2800"/>
              <a:buFont typeface="Squada One" panose="02000000000000000000"/>
              <a:buNone/>
              <a:defRPr sz="2800">
                <a:solidFill>
                  <a:srgbClr val="434343"/>
                </a:solidFill>
                <a:latin typeface="Squada One" panose="02000000000000000000"/>
                <a:ea typeface="Squada One" panose="02000000000000000000"/>
                <a:cs typeface="Squada One" panose="02000000000000000000"/>
                <a:sym typeface="Squada One" panose="020000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png"/><Relationship Id="rId7"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488657" y="2456602"/>
            <a:ext cx="5059908" cy="670500"/>
          </a:xfrm>
          <a:prstGeom prst="rect">
            <a:avLst/>
          </a:prstGeom>
        </p:spPr>
        <p:txBody>
          <a:bodyPr spcFirstLastPara="1" wrap="square" lIns="91425" tIns="91425" rIns="91425" bIns="91425" anchor="t" anchorCtr="0">
            <a:noAutofit/>
          </a:bodyPr>
          <a:lstStyle/>
          <a:p>
            <a:pPr marL="0" lvl="0" indent="0"/>
            <a:r>
              <a:rPr lang="vi-VN" sz="1800" b="1" dirty="0">
                <a:latin typeface="Bahnschrift" panose="020B0502040204020203" pitchFamily="34" charset="0"/>
              </a:rPr>
              <a:t>LỚP WD18301 – NHÓM 6</a:t>
            </a:r>
          </a:p>
          <a:p>
            <a:pPr marL="0" lvl="0" indent="0"/>
            <a:r>
              <a:rPr lang="vi-VN" sz="1800" b="1" dirty="0">
                <a:latin typeface="Bahnschrift" panose="020B0502040204020203" pitchFamily="34" charset="0"/>
              </a:rPr>
              <a:t>WEBSITE </a:t>
            </a:r>
            <a:r>
              <a:rPr lang="en-US" sz="1800" b="1" dirty="0">
                <a:latin typeface="Bahnschrift" panose="020B0502040204020203" pitchFamily="34" charset="0"/>
              </a:rPr>
              <a:t>THƯƠNG MẠI ĐIỆN TỬ BÁN CÀ PHÊ</a:t>
            </a:r>
            <a:endParaRPr sz="1800" b="1" dirty="0">
              <a:solidFill>
                <a:srgbClr val="434343"/>
              </a:solidFill>
              <a:latin typeface="Bahnschrift" panose="020B0502040204020203" pitchFamily="34" charset="0"/>
            </a:endParaRPr>
          </a:p>
        </p:txBody>
      </p:sp>
      <p:sp>
        <p:nvSpPr>
          <p:cNvPr id="94" name="Google Shape;94;p14"/>
          <p:cNvSpPr txBox="1">
            <a:spLocks noGrp="1"/>
          </p:cNvSpPr>
          <p:nvPr>
            <p:ph type="ctrTitle"/>
          </p:nvPr>
        </p:nvSpPr>
        <p:spPr>
          <a:xfrm flipH="1">
            <a:off x="488730" y="1576335"/>
            <a:ext cx="5458413"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400" b="1" dirty="0">
                <a:latin typeface="Bahnschrift" panose="020B0502040204020203" pitchFamily="34" charset="0"/>
              </a:rPr>
              <a:t>BÁO CÁO</a:t>
            </a:r>
            <a:br>
              <a:rPr lang="vi-VN" sz="4400" b="1" dirty="0">
                <a:latin typeface="Bahnschrift" panose="020B0502040204020203" pitchFamily="34" charset="0"/>
              </a:rPr>
            </a:br>
            <a:r>
              <a:rPr lang="vi-VN" sz="4400" b="1" dirty="0">
                <a:latin typeface="Bahnschrift" panose="020B0502040204020203" pitchFamily="34" charset="0"/>
              </a:rPr>
              <a:t>DỰ ÁN </a:t>
            </a:r>
            <a:r>
              <a:rPr lang="en-US" sz="4400" b="1" dirty="0">
                <a:latin typeface="Bahnschrift" panose="020B0502040204020203" pitchFamily="34" charset="0"/>
              </a:rPr>
              <a:t>1</a:t>
            </a:r>
            <a:endParaRPr sz="4400" b="1" dirty="0">
              <a:solidFill>
                <a:srgbClr val="434343"/>
              </a:solidFill>
              <a:latin typeface="Bahnschrift" panose="020B0502040204020203" pitchFamily="34" charset="0"/>
            </a:endParaRPr>
          </a:p>
        </p:txBody>
      </p:sp>
      <p:cxnSp>
        <p:nvCxnSpPr>
          <p:cNvPr id="95" name="Google Shape;95;p14"/>
          <p:cNvCxnSpPr/>
          <p:nvPr/>
        </p:nvCxnSpPr>
        <p:spPr>
          <a:xfrm>
            <a:off x="608107" y="2336423"/>
            <a:ext cx="2439893" cy="4337"/>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97" name="Google Shape;97;p14"/>
          <p:cNvSpPr/>
          <p:nvPr/>
        </p:nvSpPr>
        <p:spPr>
          <a:xfrm>
            <a:off x="8477815" y="1360578"/>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98" name="Google Shape;98;p14"/>
          <p:cNvSpPr/>
          <p:nvPr/>
        </p:nvSpPr>
        <p:spPr>
          <a:xfrm>
            <a:off x="5034377" y="1656491"/>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99" name="Google Shape;99;p14"/>
          <p:cNvSpPr/>
          <p:nvPr/>
        </p:nvSpPr>
        <p:spPr>
          <a:xfrm>
            <a:off x="8251807" y="1655891"/>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00" name="Google Shape;100;p14"/>
          <p:cNvSpPr/>
          <p:nvPr/>
        </p:nvSpPr>
        <p:spPr>
          <a:xfrm>
            <a:off x="6386190" y="1654790"/>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01" name="Google Shape;101;p14"/>
          <p:cNvSpPr/>
          <p:nvPr/>
        </p:nvSpPr>
        <p:spPr>
          <a:xfrm>
            <a:off x="4528995" y="3746742"/>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02" name="Google Shape;102;p14"/>
          <p:cNvSpPr/>
          <p:nvPr/>
        </p:nvSpPr>
        <p:spPr>
          <a:xfrm>
            <a:off x="8691533" y="2779296"/>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03" name="Google Shape;103;p14"/>
          <p:cNvSpPr/>
          <p:nvPr/>
        </p:nvSpPr>
        <p:spPr>
          <a:xfrm>
            <a:off x="8986995" y="3259255"/>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04" name="Google Shape;104;p14"/>
          <p:cNvSpPr/>
          <p:nvPr/>
        </p:nvSpPr>
        <p:spPr>
          <a:xfrm>
            <a:off x="9268591" y="2130434"/>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05" name="Google Shape;105;p14"/>
          <p:cNvSpPr/>
          <p:nvPr/>
        </p:nvSpPr>
        <p:spPr>
          <a:xfrm>
            <a:off x="9613867" y="2704516"/>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06" name="Google Shape;106;p14"/>
          <p:cNvSpPr/>
          <p:nvPr/>
        </p:nvSpPr>
        <p:spPr>
          <a:xfrm>
            <a:off x="9937420" y="3127102"/>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07" name="Google Shape;107;p14"/>
          <p:cNvSpPr/>
          <p:nvPr/>
        </p:nvSpPr>
        <p:spPr>
          <a:xfrm>
            <a:off x="10172504" y="3502523"/>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08" name="Google Shape;108;p14"/>
          <p:cNvSpPr/>
          <p:nvPr/>
        </p:nvSpPr>
        <p:spPr>
          <a:xfrm>
            <a:off x="5161341" y="2924305"/>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09" name="Google Shape;109;p14"/>
          <p:cNvSpPr/>
          <p:nvPr/>
        </p:nvSpPr>
        <p:spPr>
          <a:xfrm>
            <a:off x="5402020" y="3350075"/>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0" name="Google Shape;110;p14"/>
          <p:cNvSpPr/>
          <p:nvPr/>
        </p:nvSpPr>
        <p:spPr>
          <a:xfrm>
            <a:off x="5767323" y="2340760"/>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1" name="Google Shape;111;p14"/>
          <p:cNvSpPr/>
          <p:nvPr/>
        </p:nvSpPr>
        <p:spPr>
          <a:xfrm>
            <a:off x="6077099" y="2856636"/>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2" name="Google Shape;112;p14"/>
          <p:cNvSpPr/>
          <p:nvPr/>
        </p:nvSpPr>
        <p:spPr>
          <a:xfrm>
            <a:off x="6289061" y="2642918"/>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3" name="Google Shape;113;p14"/>
          <p:cNvSpPr/>
          <p:nvPr/>
        </p:nvSpPr>
        <p:spPr>
          <a:xfrm>
            <a:off x="7622941" y="2640388"/>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4" name="Google Shape;114;p14"/>
          <p:cNvSpPr/>
          <p:nvPr/>
        </p:nvSpPr>
        <p:spPr>
          <a:xfrm>
            <a:off x="6273974" y="3310498"/>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5" name="Google Shape;115;p14"/>
          <p:cNvSpPr/>
          <p:nvPr/>
        </p:nvSpPr>
        <p:spPr>
          <a:xfrm>
            <a:off x="7729801" y="2856636"/>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6" name="Google Shape;116;p14"/>
          <p:cNvSpPr/>
          <p:nvPr/>
        </p:nvSpPr>
        <p:spPr>
          <a:xfrm>
            <a:off x="8074273" y="3602151"/>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7" name="Google Shape;117;p14"/>
          <p:cNvSpPr/>
          <p:nvPr/>
        </p:nvSpPr>
        <p:spPr>
          <a:xfrm>
            <a:off x="8074273" y="3830956"/>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8" name="Google Shape;118;p14"/>
          <p:cNvSpPr/>
          <p:nvPr/>
        </p:nvSpPr>
        <p:spPr>
          <a:xfrm>
            <a:off x="8401130" y="3602151"/>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9" name="Google Shape;119;p14"/>
          <p:cNvSpPr/>
          <p:nvPr/>
        </p:nvSpPr>
        <p:spPr>
          <a:xfrm>
            <a:off x="8401130" y="3830956"/>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0" name="Google Shape;120;p14"/>
          <p:cNvSpPr/>
          <p:nvPr/>
        </p:nvSpPr>
        <p:spPr>
          <a:xfrm>
            <a:off x="6380834" y="3417357"/>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1" name="Google Shape;121;p14"/>
          <p:cNvSpPr/>
          <p:nvPr/>
        </p:nvSpPr>
        <p:spPr>
          <a:xfrm>
            <a:off x="6907571" y="3750492"/>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2" name="Google Shape;122;p14"/>
          <p:cNvSpPr/>
          <p:nvPr/>
        </p:nvSpPr>
        <p:spPr>
          <a:xfrm>
            <a:off x="7448176" y="3754271"/>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3" name="Google Shape;123;p14"/>
          <p:cNvSpPr/>
          <p:nvPr/>
        </p:nvSpPr>
        <p:spPr>
          <a:xfrm>
            <a:off x="7307363" y="3754271"/>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4" name="Google Shape;124;p14"/>
          <p:cNvSpPr/>
          <p:nvPr/>
        </p:nvSpPr>
        <p:spPr>
          <a:xfrm>
            <a:off x="7307363" y="3872468"/>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5" name="Google Shape;125;p14"/>
          <p:cNvSpPr/>
          <p:nvPr/>
        </p:nvSpPr>
        <p:spPr>
          <a:xfrm>
            <a:off x="7448176" y="3873718"/>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6" name="Google Shape;126;p14"/>
          <p:cNvSpPr/>
          <p:nvPr/>
        </p:nvSpPr>
        <p:spPr>
          <a:xfrm>
            <a:off x="6661179" y="3754271"/>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7" name="Google Shape;127;p14"/>
          <p:cNvSpPr/>
          <p:nvPr/>
        </p:nvSpPr>
        <p:spPr>
          <a:xfrm>
            <a:off x="6661179" y="3873718"/>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8" name="Google Shape;128;p14"/>
          <p:cNvSpPr/>
          <p:nvPr/>
        </p:nvSpPr>
        <p:spPr>
          <a:xfrm>
            <a:off x="6520367" y="3754271"/>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9" name="Google Shape;129;p14"/>
          <p:cNvSpPr/>
          <p:nvPr/>
        </p:nvSpPr>
        <p:spPr>
          <a:xfrm>
            <a:off x="6520367" y="3872468"/>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30" name="Google Shape;130;p14"/>
          <p:cNvSpPr/>
          <p:nvPr/>
        </p:nvSpPr>
        <p:spPr>
          <a:xfrm>
            <a:off x="5210377" y="4323790"/>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31" name="Google Shape;131;p14"/>
          <p:cNvSpPr/>
          <p:nvPr/>
        </p:nvSpPr>
        <p:spPr>
          <a:xfrm>
            <a:off x="5874182" y="4717283"/>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32" name="Google Shape;132;p14"/>
          <p:cNvSpPr/>
          <p:nvPr/>
        </p:nvSpPr>
        <p:spPr>
          <a:xfrm>
            <a:off x="8634964" y="3983255"/>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33" name="Google Shape;133;p14"/>
          <p:cNvSpPr/>
          <p:nvPr/>
        </p:nvSpPr>
        <p:spPr>
          <a:xfrm>
            <a:off x="8824668" y="4314992"/>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34" name="Google Shape;134;p14"/>
          <p:cNvSpPr/>
          <p:nvPr/>
        </p:nvSpPr>
        <p:spPr>
          <a:xfrm>
            <a:off x="8218835" y="4334602"/>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35" name="Google Shape;135;p14"/>
          <p:cNvSpPr/>
          <p:nvPr/>
        </p:nvSpPr>
        <p:spPr>
          <a:xfrm>
            <a:off x="8362147" y="4566413"/>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49" name="Google Shape;659;p38"/>
          <p:cNvSpPr/>
          <p:nvPr/>
        </p:nvSpPr>
        <p:spPr>
          <a:xfrm>
            <a:off x="624435" y="3554868"/>
            <a:ext cx="4019100" cy="373200"/>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50" name="Subtitle 2"/>
          <p:cNvSpPr txBox="1"/>
          <p:nvPr/>
        </p:nvSpPr>
        <p:spPr>
          <a:xfrm>
            <a:off x="695070" y="3537743"/>
            <a:ext cx="3909900" cy="41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9pPr>
          </a:lstStyle>
          <a:p>
            <a:r>
              <a:rPr lang="vi-VN" b="1" i="1" dirty="0">
                <a:latin typeface="Bahnschrift" panose="020B0502040204020203" pitchFamily="34" charset="0"/>
              </a:rPr>
              <a:t>Giảng viên hướng dẫn: Cô Lê Ngọc Đào</a:t>
            </a:r>
            <a:endParaRPr lang="vi-VN" i="1" dirty="0">
              <a:latin typeface="Bahnschrift" panose="020B0502040204020203" pitchFamily="34" charset="0"/>
            </a:endParaRPr>
          </a:p>
        </p:txBody>
      </p:sp>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77778E-7 -4.93827E-6 L -0.31198 0.00278 " pathEditMode="relative" rAng="0" ptsTypes="AA">
                                      <p:cBhvr>
                                        <p:cTn id="6" dur="1000" spd="-100000" fill="hold"/>
                                        <p:tgtEl>
                                          <p:spTgt spid="94"/>
                                        </p:tgtEl>
                                        <p:attrNameLst>
                                          <p:attrName>ppt_x</p:attrName>
                                          <p:attrName>ppt_y</p:attrName>
                                        </p:attrNameLst>
                                      </p:cBhvr>
                                      <p:rCtr x="-15608" y="123"/>
                                    </p:animMotion>
                                  </p:childTnLst>
                                </p:cTn>
                              </p:par>
                              <p:par>
                                <p:cTn id="7" presetID="42" presetClass="path" presetSubtype="0" accel="50000" decel="50000" fill="hold" grpId="0" nodeType="withEffect">
                                  <p:stCondLst>
                                    <p:cond delay="0"/>
                                  </p:stCondLst>
                                  <p:childTnLst>
                                    <p:animMotion origin="layout" path="M -2.5E-6 3.20988E-6 L 0.27726 -0.00679 " pathEditMode="relative" rAng="0" ptsTypes="AA">
                                      <p:cBhvr>
                                        <p:cTn id="8" dur="1000" spd="-100000" fill="hold"/>
                                        <p:tgtEl>
                                          <p:spTgt spid="93">
                                            <p:txEl>
                                              <p:pRg st="0" end="0"/>
                                            </p:txEl>
                                          </p:spTgt>
                                        </p:tgtEl>
                                        <p:attrNameLst>
                                          <p:attrName>ppt_x</p:attrName>
                                          <p:attrName>ppt_y</p:attrName>
                                        </p:attrNameLst>
                                      </p:cBhvr>
                                      <p:rCtr x="13854" y="-340"/>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2.5E-6 3.20988E-6 L 0.27726 -0.00679 " pathEditMode="relative" rAng="0" ptsTypes="AA">
                                      <p:cBhvr>
                                        <p:cTn id="12" dur="1000" spd="-100000" fill="hold"/>
                                        <p:tgtEl>
                                          <p:spTgt spid="93">
                                            <p:txEl>
                                              <p:pRg st="1" end="1"/>
                                            </p:txEl>
                                          </p:spTgt>
                                        </p:tgtEl>
                                        <p:attrNameLst>
                                          <p:attrName>ppt_x</p:attrName>
                                          <p:attrName>ppt_y</p:attrName>
                                        </p:attrNameLst>
                                      </p:cBhvr>
                                      <p:rCtr x="13854" y="-340"/>
                                    </p:animMotion>
                                  </p:childTnLst>
                                </p:cTn>
                              </p:par>
                              <p:par>
                                <p:cTn id="13" presetID="42" presetClass="path" presetSubtype="0" accel="50000" decel="50000" fill="hold" grpId="0" nodeType="withEffect">
                                  <p:stCondLst>
                                    <p:cond delay="0"/>
                                  </p:stCondLst>
                                  <p:childTnLst>
                                    <p:animMotion origin="layout" path="M 3.05556E-6 8.64198E-7 L 0.14896 0.00093 " pathEditMode="relative" rAng="0" ptsTypes="AA">
                                      <p:cBhvr>
                                        <p:cTn id="14" dur="1000" spd="-100000" fill="hold"/>
                                        <p:tgtEl>
                                          <p:spTgt spid="50"/>
                                        </p:tgtEl>
                                        <p:attrNameLst>
                                          <p:attrName>ppt_x</p:attrName>
                                          <p:attrName>ppt_y</p:attrName>
                                        </p:attrNameLst>
                                      </p:cBhvr>
                                      <p:rCtr x="7448" y="31"/>
                                    </p:animMotion>
                                  </p:childTnLst>
                                </p:cTn>
                              </p:par>
                              <p:par>
                                <p:cTn id="15" presetID="42" presetClass="path" presetSubtype="0" accel="50000" decel="50000" fill="hold" grpId="0" nodeType="withEffect">
                                  <p:stCondLst>
                                    <p:cond delay="0"/>
                                  </p:stCondLst>
                                  <p:childTnLst>
                                    <p:animMotion origin="layout" path="M -8.33333E-7 -4.93827E-7 L -0.22708 0.00124 " pathEditMode="relative" rAng="0" ptsTypes="AA">
                                      <p:cBhvr>
                                        <p:cTn id="16" dur="1000" spd="-100000" fill="hold"/>
                                        <p:tgtEl>
                                          <p:spTgt spid="49"/>
                                        </p:tgtEl>
                                        <p:attrNameLst>
                                          <p:attrName>ppt_x</p:attrName>
                                          <p:attrName>ppt_y</p:attrName>
                                        </p:attrNameLst>
                                      </p:cBhvr>
                                      <p:rCtr x="-11354" y="62"/>
                                    </p:animMotion>
                                  </p:childTnLst>
                                </p:cTn>
                              </p:par>
                              <p:par>
                                <p:cTn id="17" presetID="42"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1000"/>
                                        <p:tgtEl>
                                          <p:spTgt spid="96"/>
                                        </p:tgtEl>
                                      </p:cBhvr>
                                    </p:animEffect>
                                    <p:anim calcmode="lin" valueType="num">
                                      <p:cBhvr>
                                        <p:cTn id="20" dur="1000" fill="hold"/>
                                        <p:tgtEl>
                                          <p:spTgt spid="96"/>
                                        </p:tgtEl>
                                        <p:attrNameLst>
                                          <p:attrName>ppt_x</p:attrName>
                                        </p:attrNameLst>
                                      </p:cBhvr>
                                      <p:tavLst>
                                        <p:tav tm="0">
                                          <p:val>
                                            <p:strVal val="#ppt_x"/>
                                          </p:val>
                                        </p:tav>
                                        <p:tav tm="100000">
                                          <p:val>
                                            <p:strVal val="#ppt_x"/>
                                          </p:val>
                                        </p:tav>
                                      </p:tavLst>
                                    </p:anim>
                                    <p:anim calcmode="lin" valueType="num">
                                      <p:cBhvr>
                                        <p:cTn id="21" dur="1000" fill="hold"/>
                                        <p:tgtEl>
                                          <p:spTgt spid="9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7"/>
                                        </p:tgtEl>
                                        <p:attrNameLst>
                                          <p:attrName>style.visibility</p:attrName>
                                        </p:attrNameLst>
                                      </p:cBhvr>
                                      <p:to>
                                        <p:strVal val="visible"/>
                                      </p:to>
                                    </p:set>
                                    <p:animEffect transition="in" filter="fade">
                                      <p:cBhvr>
                                        <p:cTn id="24" dur="1000"/>
                                        <p:tgtEl>
                                          <p:spTgt spid="97"/>
                                        </p:tgtEl>
                                      </p:cBhvr>
                                    </p:animEffect>
                                    <p:anim calcmode="lin" valueType="num">
                                      <p:cBhvr>
                                        <p:cTn id="25" dur="1000" fill="hold"/>
                                        <p:tgtEl>
                                          <p:spTgt spid="97"/>
                                        </p:tgtEl>
                                        <p:attrNameLst>
                                          <p:attrName>ppt_x</p:attrName>
                                        </p:attrNameLst>
                                      </p:cBhvr>
                                      <p:tavLst>
                                        <p:tav tm="0">
                                          <p:val>
                                            <p:strVal val="#ppt_x"/>
                                          </p:val>
                                        </p:tav>
                                        <p:tav tm="100000">
                                          <p:val>
                                            <p:strVal val="#ppt_x"/>
                                          </p:val>
                                        </p:tav>
                                      </p:tavLst>
                                    </p:anim>
                                    <p:anim calcmode="lin" valueType="num">
                                      <p:cBhvr>
                                        <p:cTn id="26" dur="1000" fill="hold"/>
                                        <p:tgtEl>
                                          <p:spTgt spid="9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fade">
                                      <p:cBhvr>
                                        <p:cTn id="29" dur="1000"/>
                                        <p:tgtEl>
                                          <p:spTgt spid="98"/>
                                        </p:tgtEl>
                                      </p:cBhvr>
                                    </p:animEffect>
                                    <p:anim calcmode="lin" valueType="num">
                                      <p:cBhvr>
                                        <p:cTn id="30" dur="1000" fill="hold"/>
                                        <p:tgtEl>
                                          <p:spTgt spid="98"/>
                                        </p:tgtEl>
                                        <p:attrNameLst>
                                          <p:attrName>ppt_x</p:attrName>
                                        </p:attrNameLst>
                                      </p:cBhvr>
                                      <p:tavLst>
                                        <p:tav tm="0">
                                          <p:val>
                                            <p:strVal val="#ppt_x"/>
                                          </p:val>
                                        </p:tav>
                                        <p:tav tm="100000">
                                          <p:val>
                                            <p:strVal val="#ppt_x"/>
                                          </p:val>
                                        </p:tav>
                                      </p:tavLst>
                                    </p:anim>
                                    <p:anim calcmode="lin" valueType="num">
                                      <p:cBhvr>
                                        <p:cTn id="31" dur="1000" fill="hold"/>
                                        <p:tgtEl>
                                          <p:spTgt spid="9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1000"/>
                                        <p:tgtEl>
                                          <p:spTgt spid="99"/>
                                        </p:tgtEl>
                                      </p:cBhvr>
                                    </p:animEffect>
                                    <p:anim calcmode="lin" valueType="num">
                                      <p:cBhvr>
                                        <p:cTn id="35" dur="1000" fill="hold"/>
                                        <p:tgtEl>
                                          <p:spTgt spid="99"/>
                                        </p:tgtEl>
                                        <p:attrNameLst>
                                          <p:attrName>ppt_x</p:attrName>
                                        </p:attrNameLst>
                                      </p:cBhvr>
                                      <p:tavLst>
                                        <p:tav tm="0">
                                          <p:val>
                                            <p:strVal val="#ppt_x"/>
                                          </p:val>
                                        </p:tav>
                                        <p:tav tm="100000">
                                          <p:val>
                                            <p:strVal val="#ppt_x"/>
                                          </p:val>
                                        </p:tav>
                                      </p:tavLst>
                                    </p:anim>
                                    <p:anim calcmode="lin" valueType="num">
                                      <p:cBhvr>
                                        <p:cTn id="36" dur="1000" fill="hold"/>
                                        <p:tgtEl>
                                          <p:spTgt spid="9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0"/>
                                        </p:tgtEl>
                                        <p:attrNameLst>
                                          <p:attrName>style.visibility</p:attrName>
                                        </p:attrNameLst>
                                      </p:cBhvr>
                                      <p:to>
                                        <p:strVal val="visible"/>
                                      </p:to>
                                    </p:set>
                                    <p:animEffect transition="in" filter="fade">
                                      <p:cBhvr>
                                        <p:cTn id="39" dur="1000"/>
                                        <p:tgtEl>
                                          <p:spTgt spid="100"/>
                                        </p:tgtEl>
                                      </p:cBhvr>
                                    </p:animEffect>
                                    <p:anim calcmode="lin" valueType="num">
                                      <p:cBhvr>
                                        <p:cTn id="40" dur="1000" fill="hold"/>
                                        <p:tgtEl>
                                          <p:spTgt spid="100"/>
                                        </p:tgtEl>
                                        <p:attrNameLst>
                                          <p:attrName>ppt_x</p:attrName>
                                        </p:attrNameLst>
                                      </p:cBhvr>
                                      <p:tavLst>
                                        <p:tav tm="0">
                                          <p:val>
                                            <p:strVal val="#ppt_x"/>
                                          </p:val>
                                        </p:tav>
                                        <p:tav tm="100000">
                                          <p:val>
                                            <p:strVal val="#ppt_x"/>
                                          </p:val>
                                        </p:tav>
                                      </p:tavLst>
                                    </p:anim>
                                    <p:anim calcmode="lin" valueType="num">
                                      <p:cBhvr>
                                        <p:cTn id="41" dur="1000" fill="hold"/>
                                        <p:tgtEl>
                                          <p:spTgt spid="10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1"/>
                                        </p:tgtEl>
                                        <p:attrNameLst>
                                          <p:attrName>style.visibility</p:attrName>
                                        </p:attrNameLst>
                                      </p:cBhvr>
                                      <p:to>
                                        <p:strVal val="visible"/>
                                      </p:to>
                                    </p:set>
                                    <p:animEffect transition="in" filter="fade">
                                      <p:cBhvr>
                                        <p:cTn id="44" dur="1000"/>
                                        <p:tgtEl>
                                          <p:spTgt spid="101"/>
                                        </p:tgtEl>
                                      </p:cBhvr>
                                    </p:animEffect>
                                    <p:anim calcmode="lin" valueType="num">
                                      <p:cBhvr>
                                        <p:cTn id="45" dur="1000" fill="hold"/>
                                        <p:tgtEl>
                                          <p:spTgt spid="101"/>
                                        </p:tgtEl>
                                        <p:attrNameLst>
                                          <p:attrName>ppt_x</p:attrName>
                                        </p:attrNameLst>
                                      </p:cBhvr>
                                      <p:tavLst>
                                        <p:tav tm="0">
                                          <p:val>
                                            <p:strVal val="#ppt_x"/>
                                          </p:val>
                                        </p:tav>
                                        <p:tav tm="100000">
                                          <p:val>
                                            <p:strVal val="#ppt_x"/>
                                          </p:val>
                                        </p:tav>
                                      </p:tavLst>
                                    </p:anim>
                                    <p:anim calcmode="lin" valueType="num">
                                      <p:cBhvr>
                                        <p:cTn id="46" dur="1000" fill="hold"/>
                                        <p:tgtEl>
                                          <p:spTgt spid="101"/>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fade">
                                      <p:cBhvr>
                                        <p:cTn id="49" dur="1000"/>
                                        <p:tgtEl>
                                          <p:spTgt spid="102"/>
                                        </p:tgtEl>
                                      </p:cBhvr>
                                    </p:animEffect>
                                    <p:anim calcmode="lin" valueType="num">
                                      <p:cBhvr>
                                        <p:cTn id="50" dur="1000" fill="hold"/>
                                        <p:tgtEl>
                                          <p:spTgt spid="102"/>
                                        </p:tgtEl>
                                        <p:attrNameLst>
                                          <p:attrName>ppt_x</p:attrName>
                                        </p:attrNameLst>
                                      </p:cBhvr>
                                      <p:tavLst>
                                        <p:tav tm="0">
                                          <p:val>
                                            <p:strVal val="#ppt_x"/>
                                          </p:val>
                                        </p:tav>
                                        <p:tav tm="100000">
                                          <p:val>
                                            <p:strVal val="#ppt_x"/>
                                          </p:val>
                                        </p:tav>
                                      </p:tavLst>
                                    </p:anim>
                                    <p:anim calcmode="lin" valueType="num">
                                      <p:cBhvr>
                                        <p:cTn id="51" dur="1000" fill="hold"/>
                                        <p:tgtEl>
                                          <p:spTgt spid="102"/>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03"/>
                                        </p:tgtEl>
                                        <p:attrNameLst>
                                          <p:attrName>style.visibility</p:attrName>
                                        </p:attrNameLst>
                                      </p:cBhvr>
                                      <p:to>
                                        <p:strVal val="visible"/>
                                      </p:to>
                                    </p:set>
                                    <p:animEffect transition="in" filter="fade">
                                      <p:cBhvr>
                                        <p:cTn id="54" dur="1000"/>
                                        <p:tgtEl>
                                          <p:spTgt spid="103"/>
                                        </p:tgtEl>
                                      </p:cBhvr>
                                    </p:animEffect>
                                    <p:anim calcmode="lin" valueType="num">
                                      <p:cBhvr>
                                        <p:cTn id="55" dur="1000" fill="hold"/>
                                        <p:tgtEl>
                                          <p:spTgt spid="103"/>
                                        </p:tgtEl>
                                        <p:attrNameLst>
                                          <p:attrName>ppt_x</p:attrName>
                                        </p:attrNameLst>
                                      </p:cBhvr>
                                      <p:tavLst>
                                        <p:tav tm="0">
                                          <p:val>
                                            <p:strVal val="#ppt_x"/>
                                          </p:val>
                                        </p:tav>
                                        <p:tav tm="100000">
                                          <p:val>
                                            <p:strVal val="#ppt_x"/>
                                          </p:val>
                                        </p:tav>
                                      </p:tavLst>
                                    </p:anim>
                                    <p:anim calcmode="lin" valueType="num">
                                      <p:cBhvr>
                                        <p:cTn id="56" dur="1000" fill="hold"/>
                                        <p:tgtEl>
                                          <p:spTgt spid="10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1000"/>
                                        <p:tgtEl>
                                          <p:spTgt spid="104"/>
                                        </p:tgtEl>
                                      </p:cBhvr>
                                    </p:animEffect>
                                    <p:anim calcmode="lin" valueType="num">
                                      <p:cBhvr>
                                        <p:cTn id="60" dur="1000" fill="hold"/>
                                        <p:tgtEl>
                                          <p:spTgt spid="104"/>
                                        </p:tgtEl>
                                        <p:attrNameLst>
                                          <p:attrName>ppt_x</p:attrName>
                                        </p:attrNameLst>
                                      </p:cBhvr>
                                      <p:tavLst>
                                        <p:tav tm="0">
                                          <p:val>
                                            <p:strVal val="#ppt_x"/>
                                          </p:val>
                                        </p:tav>
                                        <p:tav tm="100000">
                                          <p:val>
                                            <p:strVal val="#ppt_x"/>
                                          </p:val>
                                        </p:tav>
                                      </p:tavLst>
                                    </p:anim>
                                    <p:anim calcmode="lin" valueType="num">
                                      <p:cBhvr>
                                        <p:cTn id="61" dur="1000" fill="hold"/>
                                        <p:tgtEl>
                                          <p:spTgt spid="10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05"/>
                                        </p:tgtEl>
                                        <p:attrNameLst>
                                          <p:attrName>style.visibility</p:attrName>
                                        </p:attrNameLst>
                                      </p:cBhvr>
                                      <p:to>
                                        <p:strVal val="visible"/>
                                      </p:to>
                                    </p:set>
                                    <p:animEffect transition="in" filter="fade">
                                      <p:cBhvr>
                                        <p:cTn id="64" dur="1000"/>
                                        <p:tgtEl>
                                          <p:spTgt spid="105"/>
                                        </p:tgtEl>
                                      </p:cBhvr>
                                    </p:animEffect>
                                    <p:anim calcmode="lin" valueType="num">
                                      <p:cBhvr>
                                        <p:cTn id="65" dur="1000" fill="hold"/>
                                        <p:tgtEl>
                                          <p:spTgt spid="105"/>
                                        </p:tgtEl>
                                        <p:attrNameLst>
                                          <p:attrName>ppt_x</p:attrName>
                                        </p:attrNameLst>
                                      </p:cBhvr>
                                      <p:tavLst>
                                        <p:tav tm="0">
                                          <p:val>
                                            <p:strVal val="#ppt_x"/>
                                          </p:val>
                                        </p:tav>
                                        <p:tav tm="100000">
                                          <p:val>
                                            <p:strVal val="#ppt_x"/>
                                          </p:val>
                                        </p:tav>
                                      </p:tavLst>
                                    </p:anim>
                                    <p:anim calcmode="lin" valueType="num">
                                      <p:cBhvr>
                                        <p:cTn id="66" dur="1000" fill="hold"/>
                                        <p:tgtEl>
                                          <p:spTgt spid="105"/>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Effect transition="in" filter="fade">
                                      <p:cBhvr>
                                        <p:cTn id="69" dur="1000"/>
                                        <p:tgtEl>
                                          <p:spTgt spid="106"/>
                                        </p:tgtEl>
                                      </p:cBhvr>
                                    </p:animEffect>
                                    <p:anim calcmode="lin" valueType="num">
                                      <p:cBhvr>
                                        <p:cTn id="70" dur="1000" fill="hold"/>
                                        <p:tgtEl>
                                          <p:spTgt spid="106"/>
                                        </p:tgtEl>
                                        <p:attrNameLst>
                                          <p:attrName>ppt_x</p:attrName>
                                        </p:attrNameLst>
                                      </p:cBhvr>
                                      <p:tavLst>
                                        <p:tav tm="0">
                                          <p:val>
                                            <p:strVal val="#ppt_x"/>
                                          </p:val>
                                        </p:tav>
                                        <p:tav tm="100000">
                                          <p:val>
                                            <p:strVal val="#ppt_x"/>
                                          </p:val>
                                        </p:tav>
                                      </p:tavLst>
                                    </p:anim>
                                    <p:anim calcmode="lin" valueType="num">
                                      <p:cBhvr>
                                        <p:cTn id="71" dur="1000" fill="hold"/>
                                        <p:tgtEl>
                                          <p:spTgt spid="106"/>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07"/>
                                        </p:tgtEl>
                                        <p:attrNameLst>
                                          <p:attrName>style.visibility</p:attrName>
                                        </p:attrNameLst>
                                      </p:cBhvr>
                                      <p:to>
                                        <p:strVal val="visible"/>
                                      </p:to>
                                    </p:set>
                                    <p:animEffect transition="in" filter="fade">
                                      <p:cBhvr>
                                        <p:cTn id="74" dur="1000"/>
                                        <p:tgtEl>
                                          <p:spTgt spid="107"/>
                                        </p:tgtEl>
                                      </p:cBhvr>
                                    </p:animEffect>
                                    <p:anim calcmode="lin" valueType="num">
                                      <p:cBhvr>
                                        <p:cTn id="75" dur="1000" fill="hold"/>
                                        <p:tgtEl>
                                          <p:spTgt spid="107"/>
                                        </p:tgtEl>
                                        <p:attrNameLst>
                                          <p:attrName>ppt_x</p:attrName>
                                        </p:attrNameLst>
                                      </p:cBhvr>
                                      <p:tavLst>
                                        <p:tav tm="0">
                                          <p:val>
                                            <p:strVal val="#ppt_x"/>
                                          </p:val>
                                        </p:tav>
                                        <p:tav tm="100000">
                                          <p:val>
                                            <p:strVal val="#ppt_x"/>
                                          </p:val>
                                        </p:tav>
                                      </p:tavLst>
                                    </p:anim>
                                    <p:anim calcmode="lin" valueType="num">
                                      <p:cBhvr>
                                        <p:cTn id="76" dur="1000" fill="hold"/>
                                        <p:tgtEl>
                                          <p:spTgt spid="10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08"/>
                                        </p:tgtEl>
                                        <p:attrNameLst>
                                          <p:attrName>style.visibility</p:attrName>
                                        </p:attrNameLst>
                                      </p:cBhvr>
                                      <p:to>
                                        <p:strVal val="visible"/>
                                      </p:to>
                                    </p:set>
                                    <p:animEffect transition="in" filter="fade">
                                      <p:cBhvr>
                                        <p:cTn id="79" dur="1000"/>
                                        <p:tgtEl>
                                          <p:spTgt spid="108"/>
                                        </p:tgtEl>
                                      </p:cBhvr>
                                    </p:animEffect>
                                    <p:anim calcmode="lin" valueType="num">
                                      <p:cBhvr>
                                        <p:cTn id="80" dur="1000" fill="hold"/>
                                        <p:tgtEl>
                                          <p:spTgt spid="108"/>
                                        </p:tgtEl>
                                        <p:attrNameLst>
                                          <p:attrName>ppt_x</p:attrName>
                                        </p:attrNameLst>
                                      </p:cBhvr>
                                      <p:tavLst>
                                        <p:tav tm="0">
                                          <p:val>
                                            <p:strVal val="#ppt_x"/>
                                          </p:val>
                                        </p:tav>
                                        <p:tav tm="100000">
                                          <p:val>
                                            <p:strVal val="#ppt_x"/>
                                          </p:val>
                                        </p:tav>
                                      </p:tavLst>
                                    </p:anim>
                                    <p:anim calcmode="lin" valueType="num">
                                      <p:cBhvr>
                                        <p:cTn id="81" dur="1000" fill="hold"/>
                                        <p:tgtEl>
                                          <p:spTgt spid="10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09"/>
                                        </p:tgtEl>
                                        <p:attrNameLst>
                                          <p:attrName>style.visibility</p:attrName>
                                        </p:attrNameLst>
                                      </p:cBhvr>
                                      <p:to>
                                        <p:strVal val="visible"/>
                                      </p:to>
                                    </p:set>
                                    <p:animEffect transition="in" filter="fade">
                                      <p:cBhvr>
                                        <p:cTn id="84" dur="1000"/>
                                        <p:tgtEl>
                                          <p:spTgt spid="109"/>
                                        </p:tgtEl>
                                      </p:cBhvr>
                                    </p:animEffect>
                                    <p:anim calcmode="lin" valueType="num">
                                      <p:cBhvr>
                                        <p:cTn id="85" dur="1000" fill="hold"/>
                                        <p:tgtEl>
                                          <p:spTgt spid="109"/>
                                        </p:tgtEl>
                                        <p:attrNameLst>
                                          <p:attrName>ppt_x</p:attrName>
                                        </p:attrNameLst>
                                      </p:cBhvr>
                                      <p:tavLst>
                                        <p:tav tm="0">
                                          <p:val>
                                            <p:strVal val="#ppt_x"/>
                                          </p:val>
                                        </p:tav>
                                        <p:tav tm="100000">
                                          <p:val>
                                            <p:strVal val="#ppt_x"/>
                                          </p:val>
                                        </p:tav>
                                      </p:tavLst>
                                    </p:anim>
                                    <p:anim calcmode="lin" valueType="num">
                                      <p:cBhvr>
                                        <p:cTn id="86" dur="1000" fill="hold"/>
                                        <p:tgtEl>
                                          <p:spTgt spid="10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Effect transition="in" filter="fade">
                                      <p:cBhvr>
                                        <p:cTn id="89" dur="1000"/>
                                        <p:tgtEl>
                                          <p:spTgt spid="110"/>
                                        </p:tgtEl>
                                      </p:cBhvr>
                                    </p:animEffect>
                                    <p:anim calcmode="lin" valueType="num">
                                      <p:cBhvr>
                                        <p:cTn id="90" dur="1000" fill="hold"/>
                                        <p:tgtEl>
                                          <p:spTgt spid="110"/>
                                        </p:tgtEl>
                                        <p:attrNameLst>
                                          <p:attrName>ppt_x</p:attrName>
                                        </p:attrNameLst>
                                      </p:cBhvr>
                                      <p:tavLst>
                                        <p:tav tm="0">
                                          <p:val>
                                            <p:strVal val="#ppt_x"/>
                                          </p:val>
                                        </p:tav>
                                        <p:tav tm="100000">
                                          <p:val>
                                            <p:strVal val="#ppt_x"/>
                                          </p:val>
                                        </p:tav>
                                      </p:tavLst>
                                    </p:anim>
                                    <p:anim calcmode="lin" valueType="num">
                                      <p:cBhvr>
                                        <p:cTn id="91" dur="1000" fill="hold"/>
                                        <p:tgtEl>
                                          <p:spTgt spid="11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11"/>
                                        </p:tgtEl>
                                        <p:attrNameLst>
                                          <p:attrName>style.visibility</p:attrName>
                                        </p:attrNameLst>
                                      </p:cBhvr>
                                      <p:to>
                                        <p:strVal val="visible"/>
                                      </p:to>
                                    </p:set>
                                    <p:animEffect transition="in" filter="fade">
                                      <p:cBhvr>
                                        <p:cTn id="94" dur="1000"/>
                                        <p:tgtEl>
                                          <p:spTgt spid="111"/>
                                        </p:tgtEl>
                                      </p:cBhvr>
                                    </p:animEffect>
                                    <p:anim calcmode="lin" valueType="num">
                                      <p:cBhvr>
                                        <p:cTn id="95" dur="1000" fill="hold"/>
                                        <p:tgtEl>
                                          <p:spTgt spid="111"/>
                                        </p:tgtEl>
                                        <p:attrNameLst>
                                          <p:attrName>ppt_x</p:attrName>
                                        </p:attrNameLst>
                                      </p:cBhvr>
                                      <p:tavLst>
                                        <p:tav tm="0">
                                          <p:val>
                                            <p:strVal val="#ppt_x"/>
                                          </p:val>
                                        </p:tav>
                                        <p:tav tm="100000">
                                          <p:val>
                                            <p:strVal val="#ppt_x"/>
                                          </p:val>
                                        </p:tav>
                                      </p:tavLst>
                                    </p:anim>
                                    <p:anim calcmode="lin" valueType="num">
                                      <p:cBhvr>
                                        <p:cTn id="96" dur="1000" fill="hold"/>
                                        <p:tgtEl>
                                          <p:spTgt spid="11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12"/>
                                        </p:tgtEl>
                                        <p:attrNameLst>
                                          <p:attrName>style.visibility</p:attrName>
                                        </p:attrNameLst>
                                      </p:cBhvr>
                                      <p:to>
                                        <p:strVal val="visible"/>
                                      </p:to>
                                    </p:set>
                                    <p:animEffect transition="in" filter="fade">
                                      <p:cBhvr>
                                        <p:cTn id="99" dur="1000"/>
                                        <p:tgtEl>
                                          <p:spTgt spid="112"/>
                                        </p:tgtEl>
                                      </p:cBhvr>
                                    </p:animEffect>
                                    <p:anim calcmode="lin" valueType="num">
                                      <p:cBhvr>
                                        <p:cTn id="100" dur="1000" fill="hold"/>
                                        <p:tgtEl>
                                          <p:spTgt spid="112"/>
                                        </p:tgtEl>
                                        <p:attrNameLst>
                                          <p:attrName>ppt_x</p:attrName>
                                        </p:attrNameLst>
                                      </p:cBhvr>
                                      <p:tavLst>
                                        <p:tav tm="0">
                                          <p:val>
                                            <p:strVal val="#ppt_x"/>
                                          </p:val>
                                        </p:tav>
                                        <p:tav tm="100000">
                                          <p:val>
                                            <p:strVal val="#ppt_x"/>
                                          </p:val>
                                        </p:tav>
                                      </p:tavLst>
                                    </p:anim>
                                    <p:anim calcmode="lin" valueType="num">
                                      <p:cBhvr>
                                        <p:cTn id="101" dur="1000" fill="hold"/>
                                        <p:tgtEl>
                                          <p:spTgt spid="112"/>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13"/>
                                        </p:tgtEl>
                                        <p:attrNameLst>
                                          <p:attrName>style.visibility</p:attrName>
                                        </p:attrNameLst>
                                      </p:cBhvr>
                                      <p:to>
                                        <p:strVal val="visible"/>
                                      </p:to>
                                    </p:set>
                                    <p:animEffect transition="in" filter="fade">
                                      <p:cBhvr>
                                        <p:cTn id="104" dur="1000"/>
                                        <p:tgtEl>
                                          <p:spTgt spid="113"/>
                                        </p:tgtEl>
                                      </p:cBhvr>
                                    </p:animEffect>
                                    <p:anim calcmode="lin" valueType="num">
                                      <p:cBhvr>
                                        <p:cTn id="105" dur="1000" fill="hold"/>
                                        <p:tgtEl>
                                          <p:spTgt spid="113"/>
                                        </p:tgtEl>
                                        <p:attrNameLst>
                                          <p:attrName>ppt_x</p:attrName>
                                        </p:attrNameLst>
                                      </p:cBhvr>
                                      <p:tavLst>
                                        <p:tav tm="0">
                                          <p:val>
                                            <p:strVal val="#ppt_x"/>
                                          </p:val>
                                        </p:tav>
                                        <p:tav tm="100000">
                                          <p:val>
                                            <p:strVal val="#ppt_x"/>
                                          </p:val>
                                        </p:tav>
                                      </p:tavLst>
                                    </p:anim>
                                    <p:anim calcmode="lin" valueType="num">
                                      <p:cBhvr>
                                        <p:cTn id="106" dur="1000" fill="hold"/>
                                        <p:tgtEl>
                                          <p:spTgt spid="113"/>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14"/>
                                        </p:tgtEl>
                                        <p:attrNameLst>
                                          <p:attrName>style.visibility</p:attrName>
                                        </p:attrNameLst>
                                      </p:cBhvr>
                                      <p:to>
                                        <p:strVal val="visible"/>
                                      </p:to>
                                    </p:set>
                                    <p:animEffect transition="in" filter="fade">
                                      <p:cBhvr>
                                        <p:cTn id="109" dur="1000"/>
                                        <p:tgtEl>
                                          <p:spTgt spid="114"/>
                                        </p:tgtEl>
                                      </p:cBhvr>
                                    </p:animEffect>
                                    <p:anim calcmode="lin" valueType="num">
                                      <p:cBhvr>
                                        <p:cTn id="110" dur="1000" fill="hold"/>
                                        <p:tgtEl>
                                          <p:spTgt spid="114"/>
                                        </p:tgtEl>
                                        <p:attrNameLst>
                                          <p:attrName>ppt_x</p:attrName>
                                        </p:attrNameLst>
                                      </p:cBhvr>
                                      <p:tavLst>
                                        <p:tav tm="0">
                                          <p:val>
                                            <p:strVal val="#ppt_x"/>
                                          </p:val>
                                        </p:tav>
                                        <p:tav tm="100000">
                                          <p:val>
                                            <p:strVal val="#ppt_x"/>
                                          </p:val>
                                        </p:tav>
                                      </p:tavLst>
                                    </p:anim>
                                    <p:anim calcmode="lin" valueType="num">
                                      <p:cBhvr>
                                        <p:cTn id="111" dur="1000" fill="hold"/>
                                        <p:tgtEl>
                                          <p:spTgt spid="114"/>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115"/>
                                        </p:tgtEl>
                                        <p:attrNameLst>
                                          <p:attrName>style.visibility</p:attrName>
                                        </p:attrNameLst>
                                      </p:cBhvr>
                                      <p:to>
                                        <p:strVal val="visible"/>
                                      </p:to>
                                    </p:set>
                                    <p:animEffect transition="in" filter="fade">
                                      <p:cBhvr>
                                        <p:cTn id="114" dur="1000"/>
                                        <p:tgtEl>
                                          <p:spTgt spid="115"/>
                                        </p:tgtEl>
                                      </p:cBhvr>
                                    </p:animEffect>
                                    <p:anim calcmode="lin" valueType="num">
                                      <p:cBhvr>
                                        <p:cTn id="115" dur="1000" fill="hold"/>
                                        <p:tgtEl>
                                          <p:spTgt spid="115"/>
                                        </p:tgtEl>
                                        <p:attrNameLst>
                                          <p:attrName>ppt_x</p:attrName>
                                        </p:attrNameLst>
                                      </p:cBhvr>
                                      <p:tavLst>
                                        <p:tav tm="0">
                                          <p:val>
                                            <p:strVal val="#ppt_x"/>
                                          </p:val>
                                        </p:tav>
                                        <p:tav tm="100000">
                                          <p:val>
                                            <p:strVal val="#ppt_x"/>
                                          </p:val>
                                        </p:tav>
                                      </p:tavLst>
                                    </p:anim>
                                    <p:anim calcmode="lin" valueType="num">
                                      <p:cBhvr>
                                        <p:cTn id="116" dur="1000" fill="hold"/>
                                        <p:tgtEl>
                                          <p:spTgt spid="115"/>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116"/>
                                        </p:tgtEl>
                                        <p:attrNameLst>
                                          <p:attrName>style.visibility</p:attrName>
                                        </p:attrNameLst>
                                      </p:cBhvr>
                                      <p:to>
                                        <p:strVal val="visible"/>
                                      </p:to>
                                    </p:set>
                                    <p:animEffect transition="in" filter="fade">
                                      <p:cBhvr>
                                        <p:cTn id="119" dur="1000"/>
                                        <p:tgtEl>
                                          <p:spTgt spid="116"/>
                                        </p:tgtEl>
                                      </p:cBhvr>
                                    </p:animEffect>
                                    <p:anim calcmode="lin" valueType="num">
                                      <p:cBhvr>
                                        <p:cTn id="120" dur="1000" fill="hold"/>
                                        <p:tgtEl>
                                          <p:spTgt spid="116"/>
                                        </p:tgtEl>
                                        <p:attrNameLst>
                                          <p:attrName>ppt_x</p:attrName>
                                        </p:attrNameLst>
                                      </p:cBhvr>
                                      <p:tavLst>
                                        <p:tav tm="0">
                                          <p:val>
                                            <p:strVal val="#ppt_x"/>
                                          </p:val>
                                        </p:tav>
                                        <p:tav tm="100000">
                                          <p:val>
                                            <p:strVal val="#ppt_x"/>
                                          </p:val>
                                        </p:tav>
                                      </p:tavLst>
                                    </p:anim>
                                    <p:anim calcmode="lin" valueType="num">
                                      <p:cBhvr>
                                        <p:cTn id="121" dur="1000" fill="hold"/>
                                        <p:tgtEl>
                                          <p:spTgt spid="11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117"/>
                                        </p:tgtEl>
                                        <p:attrNameLst>
                                          <p:attrName>style.visibility</p:attrName>
                                        </p:attrNameLst>
                                      </p:cBhvr>
                                      <p:to>
                                        <p:strVal val="visible"/>
                                      </p:to>
                                    </p:set>
                                    <p:animEffect transition="in" filter="fade">
                                      <p:cBhvr>
                                        <p:cTn id="124" dur="1000"/>
                                        <p:tgtEl>
                                          <p:spTgt spid="117"/>
                                        </p:tgtEl>
                                      </p:cBhvr>
                                    </p:animEffect>
                                    <p:anim calcmode="lin" valueType="num">
                                      <p:cBhvr>
                                        <p:cTn id="125" dur="1000" fill="hold"/>
                                        <p:tgtEl>
                                          <p:spTgt spid="117"/>
                                        </p:tgtEl>
                                        <p:attrNameLst>
                                          <p:attrName>ppt_x</p:attrName>
                                        </p:attrNameLst>
                                      </p:cBhvr>
                                      <p:tavLst>
                                        <p:tav tm="0">
                                          <p:val>
                                            <p:strVal val="#ppt_x"/>
                                          </p:val>
                                        </p:tav>
                                        <p:tav tm="100000">
                                          <p:val>
                                            <p:strVal val="#ppt_x"/>
                                          </p:val>
                                        </p:tav>
                                      </p:tavLst>
                                    </p:anim>
                                    <p:anim calcmode="lin" valueType="num">
                                      <p:cBhvr>
                                        <p:cTn id="126" dur="1000" fill="hold"/>
                                        <p:tgtEl>
                                          <p:spTgt spid="11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118"/>
                                        </p:tgtEl>
                                        <p:attrNameLst>
                                          <p:attrName>style.visibility</p:attrName>
                                        </p:attrNameLst>
                                      </p:cBhvr>
                                      <p:to>
                                        <p:strVal val="visible"/>
                                      </p:to>
                                    </p:set>
                                    <p:animEffect transition="in" filter="fade">
                                      <p:cBhvr>
                                        <p:cTn id="129" dur="1000"/>
                                        <p:tgtEl>
                                          <p:spTgt spid="118"/>
                                        </p:tgtEl>
                                      </p:cBhvr>
                                    </p:animEffect>
                                    <p:anim calcmode="lin" valueType="num">
                                      <p:cBhvr>
                                        <p:cTn id="130" dur="1000" fill="hold"/>
                                        <p:tgtEl>
                                          <p:spTgt spid="118"/>
                                        </p:tgtEl>
                                        <p:attrNameLst>
                                          <p:attrName>ppt_x</p:attrName>
                                        </p:attrNameLst>
                                      </p:cBhvr>
                                      <p:tavLst>
                                        <p:tav tm="0">
                                          <p:val>
                                            <p:strVal val="#ppt_x"/>
                                          </p:val>
                                        </p:tav>
                                        <p:tav tm="100000">
                                          <p:val>
                                            <p:strVal val="#ppt_x"/>
                                          </p:val>
                                        </p:tav>
                                      </p:tavLst>
                                    </p:anim>
                                    <p:anim calcmode="lin" valueType="num">
                                      <p:cBhvr>
                                        <p:cTn id="131" dur="1000" fill="hold"/>
                                        <p:tgtEl>
                                          <p:spTgt spid="118"/>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119"/>
                                        </p:tgtEl>
                                        <p:attrNameLst>
                                          <p:attrName>style.visibility</p:attrName>
                                        </p:attrNameLst>
                                      </p:cBhvr>
                                      <p:to>
                                        <p:strVal val="visible"/>
                                      </p:to>
                                    </p:set>
                                    <p:animEffect transition="in" filter="fade">
                                      <p:cBhvr>
                                        <p:cTn id="134" dur="1000"/>
                                        <p:tgtEl>
                                          <p:spTgt spid="119"/>
                                        </p:tgtEl>
                                      </p:cBhvr>
                                    </p:animEffect>
                                    <p:anim calcmode="lin" valueType="num">
                                      <p:cBhvr>
                                        <p:cTn id="135" dur="1000" fill="hold"/>
                                        <p:tgtEl>
                                          <p:spTgt spid="119"/>
                                        </p:tgtEl>
                                        <p:attrNameLst>
                                          <p:attrName>ppt_x</p:attrName>
                                        </p:attrNameLst>
                                      </p:cBhvr>
                                      <p:tavLst>
                                        <p:tav tm="0">
                                          <p:val>
                                            <p:strVal val="#ppt_x"/>
                                          </p:val>
                                        </p:tav>
                                        <p:tav tm="100000">
                                          <p:val>
                                            <p:strVal val="#ppt_x"/>
                                          </p:val>
                                        </p:tav>
                                      </p:tavLst>
                                    </p:anim>
                                    <p:anim calcmode="lin" valueType="num">
                                      <p:cBhvr>
                                        <p:cTn id="136" dur="1000" fill="hold"/>
                                        <p:tgtEl>
                                          <p:spTgt spid="119"/>
                                        </p:tgtEl>
                                        <p:attrNameLst>
                                          <p:attrName>ppt_y</p:attrName>
                                        </p:attrNameLst>
                                      </p:cBhvr>
                                      <p:tavLst>
                                        <p:tav tm="0">
                                          <p:val>
                                            <p:strVal val="#ppt_y+.1"/>
                                          </p:val>
                                        </p:tav>
                                        <p:tav tm="100000">
                                          <p:val>
                                            <p:strVal val="#ppt_y"/>
                                          </p:val>
                                        </p:tav>
                                      </p:tavLst>
                                    </p:anim>
                                  </p:childTnLst>
                                </p:cTn>
                              </p:par>
                              <p:par>
                                <p:cTn id="137" presetID="42" presetClass="entr" presetSubtype="0" fill="hold" grpId="0" nodeType="withEffect">
                                  <p:stCondLst>
                                    <p:cond delay="0"/>
                                  </p:stCondLst>
                                  <p:childTnLst>
                                    <p:set>
                                      <p:cBhvr>
                                        <p:cTn id="138" dur="1" fill="hold">
                                          <p:stCondLst>
                                            <p:cond delay="0"/>
                                          </p:stCondLst>
                                        </p:cTn>
                                        <p:tgtEl>
                                          <p:spTgt spid="120"/>
                                        </p:tgtEl>
                                        <p:attrNameLst>
                                          <p:attrName>style.visibility</p:attrName>
                                        </p:attrNameLst>
                                      </p:cBhvr>
                                      <p:to>
                                        <p:strVal val="visible"/>
                                      </p:to>
                                    </p:set>
                                    <p:animEffect transition="in" filter="fade">
                                      <p:cBhvr>
                                        <p:cTn id="139" dur="1000"/>
                                        <p:tgtEl>
                                          <p:spTgt spid="120"/>
                                        </p:tgtEl>
                                      </p:cBhvr>
                                    </p:animEffect>
                                    <p:anim calcmode="lin" valueType="num">
                                      <p:cBhvr>
                                        <p:cTn id="140" dur="1000" fill="hold"/>
                                        <p:tgtEl>
                                          <p:spTgt spid="120"/>
                                        </p:tgtEl>
                                        <p:attrNameLst>
                                          <p:attrName>ppt_x</p:attrName>
                                        </p:attrNameLst>
                                      </p:cBhvr>
                                      <p:tavLst>
                                        <p:tav tm="0">
                                          <p:val>
                                            <p:strVal val="#ppt_x"/>
                                          </p:val>
                                        </p:tav>
                                        <p:tav tm="100000">
                                          <p:val>
                                            <p:strVal val="#ppt_x"/>
                                          </p:val>
                                        </p:tav>
                                      </p:tavLst>
                                    </p:anim>
                                    <p:anim calcmode="lin" valueType="num">
                                      <p:cBhvr>
                                        <p:cTn id="141" dur="1000" fill="hold"/>
                                        <p:tgtEl>
                                          <p:spTgt spid="120"/>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121"/>
                                        </p:tgtEl>
                                        <p:attrNameLst>
                                          <p:attrName>style.visibility</p:attrName>
                                        </p:attrNameLst>
                                      </p:cBhvr>
                                      <p:to>
                                        <p:strVal val="visible"/>
                                      </p:to>
                                    </p:set>
                                    <p:animEffect transition="in" filter="fade">
                                      <p:cBhvr>
                                        <p:cTn id="144" dur="1000"/>
                                        <p:tgtEl>
                                          <p:spTgt spid="121"/>
                                        </p:tgtEl>
                                      </p:cBhvr>
                                    </p:animEffect>
                                    <p:anim calcmode="lin" valueType="num">
                                      <p:cBhvr>
                                        <p:cTn id="145" dur="1000" fill="hold"/>
                                        <p:tgtEl>
                                          <p:spTgt spid="121"/>
                                        </p:tgtEl>
                                        <p:attrNameLst>
                                          <p:attrName>ppt_x</p:attrName>
                                        </p:attrNameLst>
                                      </p:cBhvr>
                                      <p:tavLst>
                                        <p:tav tm="0">
                                          <p:val>
                                            <p:strVal val="#ppt_x"/>
                                          </p:val>
                                        </p:tav>
                                        <p:tav tm="100000">
                                          <p:val>
                                            <p:strVal val="#ppt_x"/>
                                          </p:val>
                                        </p:tav>
                                      </p:tavLst>
                                    </p:anim>
                                    <p:anim calcmode="lin" valueType="num">
                                      <p:cBhvr>
                                        <p:cTn id="146" dur="1000" fill="hold"/>
                                        <p:tgtEl>
                                          <p:spTgt spid="121"/>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122"/>
                                        </p:tgtEl>
                                        <p:attrNameLst>
                                          <p:attrName>style.visibility</p:attrName>
                                        </p:attrNameLst>
                                      </p:cBhvr>
                                      <p:to>
                                        <p:strVal val="visible"/>
                                      </p:to>
                                    </p:set>
                                    <p:animEffect transition="in" filter="fade">
                                      <p:cBhvr>
                                        <p:cTn id="149" dur="1000"/>
                                        <p:tgtEl>
                                          <p:spTgt spid="122"/>
                                        </p:tgtEl>
                                      </p:cBhvr>
                                    </p:animEffect>
                                    <p:anim calcmode="lin" valueType="num">
                                      <p:cBhvr>
                                        <p:cTn id="150" dur="1000" fill="hold"/>
                                        <p:tgtEl>
                                          <p:spTgt spid="122"/>
                                        </p:tgtEl>
                                        <p:attrNameLst>
                                          <p:attrName>ppt_x</p:attrName>
                                        </p:attrNameLst>
                                      </p:cBhvr>
                                      <p:tavLst>
                                        <p:tav tm="0">
                                          <p:val>
                                            <p:strVal val="#ppt_x"/>
                                          </p:val>
                                        </p:tav>
                                        <p:tav tm="100000">
                                          <p:val>
                                            <p:strVal val="#ppt_x"/>
                                          </p:val>
                                        </p:tav>
                                      </p:tavLst>
                                    </p:anim>
                                    <p:anim calcmode="lin" valueType="num">
                                      <p:cBhvr>
                                        <p:cTn id="151" dur="1000" fill="hold"/>
                                        <p:tgtEl>
                                          <p:spTgt spid="122"/>
                                        </p:tgtEl>
                                        <p:attrNameLst>
                                          <p:attrName>ppt_y</p:attrName>
                                        </p:attrNameLst>
                                      </p:cBhvr>
                                      <p:tavLst>
                                        <p:tav tm="0">
                                          <p:val>
                                            <p:strVal val="#ppt_y+.1"/>
                                          </p:val>
                                        </p:tav>
                                        <p:tav tm="100000">
                                          <p:val>
                                            <p:strVal val="#ppt_y"/>
                                          </p:val>
                                        </p:tav>
                                      </p:tavLst>
                                    </p:anim>
                                  </p:childTnLst>
                                </p:cTn>
                              </p:par>
                              <p:par>
                                <p:cTn id="152" presetID="42" presetClass="entr" presetSubtype="0" fill="hold" grpId="0" nodeType="withEffect">
                                  <p:stCondLst>
                                    <p:cond delay="0"/>
                                  </p:stCondLst>
                                  <p:childTnLst>
                                    <p:set>
                                      <p:cBhvr>
                                        <p:cTn id="153" dur="1" fill="hold">
                                          <p:stCondLst>
                                            <p:cond delay="0"/>
                                          </p:stCondLst>
                                        </p:cTn>
                                        <p:tgtEl>
                                          <p:spTgt spid="123"/>
                                        </p:tgtEl>
                                        <p:attrNameLst>
                                          <p:attrName>style.visibility</p:attrName>
                                        </p:attrNameLst>
                                      </p:cBhvr>
                                      <p:to>
                                        <p:strVal val="visible"/>
                                      </p:to>
                                    </p:set>
                                    <p:animEffect transition="in" filter="fade">
                                      <p:cBhvr>
                                        <p:cTn id="154" dur="1000"/>
                                        <p:tgtEl>
                                          <p:spTgt spid="123"/>
                                        </p:tgtEl>
                                      </p:cBhvr>
                                    </p:animEffect>
                                    <p:anim calcmode="lin" valueType="num">
                                      <p:cBhvr>
                                        <p:cTn id="155" dur="1000" fill="hold"/>
                                        <p:tgtEl>
                                          <p:spTgt spid="123"/>
                                        </p:tgtEl>
                                        <p:attrNameLst>
                                          <p:attrName>ppt_x</p:attrName>
                                        </p:attrNameLst>
                                      </p:cBhvr>
                                      <p:tavLst>
                                        <p:tav tm="0">
                                          <p:val>
                                            <p:strVal val="#ppt_x"/>
                                          </p:val>
                                        </p:tav>
                                        <p:tav tm="100000">
                                          <p:val>
                                            <p:strVal val="#ppt_x"/>
                                          </p:val>
                                        </p:tav>
                                      </p:tavLst>
                                    </p:anim>
                                    <p:anim calcmode="lin" valueType="num">
                                      <p:cBhvr>
                                        <p:cTn id="156" dur="1000" fill="hold"/>
                                        <p:tgtEl>
                                          <p:spTgt spid="123"/>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124"/>
                                        </p:tgtEl>
                                        <p:attrNameLst>
                                          <p:attrName>style.visibility</p:attrName>
                                        </p:attrNameLst>
                                      </p:cBhvr>
                                      <p:to>
                                        <p:strVal val="visible"/>
                                      </p:to>
                                    </p:set>
                                    <p:animEffect transition="in" filter="fade">
                                      <p:cBhvr>
                                        <p:cTn id="159" dur="1000"/>
                                        <p:tgtEl>
                                          <p:spTgt spid="124"/>
                                        </p:tgtEl>
                                      </p:cBhvr>
                                    </p:animEffect>
                                    <p:anim calcmode="lin" valueType="num">
                                      <p:cBhvr>
                                        <p:cTn id="160" dur="1000" fill="hold"/>
                                        <p:tgtEl>
                                          <p:spTgt spid="124"/>
                                        </p:tgtEl>
                                        <p:attrNameLst>
                                          <p:attrName>ppt_x</p:attrName>
                                        </p:attrNameLst>
                                      </p:cBhvr>
                                      <p:tavLst>
                                        <p:tav tm="0">
                                          <p:val>
                                            <p:strVal val="#ppt_x"/>
                                          </p:val>
                                        </p:tav>
                                        <p:tav tm="100000">
                                          <p:val>
                                            <p:strVal val="#ppt_x"/>
                                          </p:val>
                                        </p:tav>
                                      </p:tavLst>
                                    </p:anim>
                                    <p:anim calcmode="lin" valueType="num">
                                      <p:cBhvr>
                                        <p:cTn id="161" dur="1000" fill="hold"/>
                                        <p:tgtEl>
                                          <p:spTgt spid="124"/>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125"/>
                                        </p:tgtEl>
                                        <p:attrNameLst>
                                          <p:attrName>style.visibility</p:attrName>
                                        </p:attrNameLst>
                                      </p:cBhvr>
                                      <p:to>
                                        <p:strVal val="visible"/>
                                      </p:to>
                                    </p:set>
                                    <p:animEffect transition="in" filter="fade">
                                      <p:cBhvr>
                                        <p:cTn id="164" dur="1000"/>
                                        <p:tgtEl>
                                          <p:spTgt spid="125"/>
                                        </p:tgtEl>
                                      </p:cBhvr>
                                    </p:animEffect>
                                    <p:anim calcmode="lin" valueType="num">
                                      <p:cBhvr>
                                        <p:cTn id="165" dur="1000" fill="hold"/>
                                        <p:tgtEl>
                                          <p:spTgt spid="125"/>
                                        </p:tgtEl>
                                        <p:attrNameLst>
                                          <p:attrName>ppt_x</p:attrName>
                                        </p:attrNameLst>
                                      </p:cBhvr>
                                      <p:tavLst>
                                        <p:tav tm="0">
                                          <p:val>
                                            <p:strVal val="#ppt_x"/>
                                          </p:val>
                                        </p:tav>
                                        <p:tav tm="100000">
                                          <p:val>
                                            <p:strVal val="#ppt_x"/>
                                          </p:val>
                                        </p:tav>
                                      </p:tavLst>
                                    </p:anim>
                                    <p:anim calcmode="lin" valueType="num">
                                      <p:cBhvr>
                                        <p:cTn id="166" dur="1000" fill="hold"/>
                                        <p:tgtEl>
                                          <p:spTgt spid="125"/>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126"/>
                                        </p:tgtEl>
                                        <p:attrNameLst>
                                          <p:attrName>style.visibility</p:attrName>
                                        </p:attrNameLst>
                                      </p:cBhvr>
                                      <p:to>
                                        <p:strVal val="visible"/>
                                      </p:to>
                                    </p:set>
                                    <p:animEffect transition="in" filter="fade">
                                      <p:cBhvr>
                                        <p:cTn id="169" dur="1000"/>
                                        <p:tgtEl>
                                          <p:spTgt spid="126"/>
                                        </p:tgtEl>
                                      </p:cBhvr>
                                    </p:animEffect>
                                    <p:anim calcmode="lin" valueType="num">
                                      <p:cBhvr>
                                        <p:cTn id="170" dur="1000" fill="hold"/>
                                        <p:tgtEl>
                                          <p:spTgt spid="126"/>
                                        </p:tgtEl>
                                        <p:attrNameLst>
                                          <p:attrName>ppt_x</p:attrName>
                                        </p:attrNameLst>
                                      </p:cBhvr>
                                      <p:tavLst>
                                        <p:tav tm="0">
                                          <p:val>
                                            <p:strVal val="#ppt_x"/>
                                          </p:val>
                                        </p:tav>
                                        <p:tav tm="100000">
                                          <p:val>
                                            <p:strVal val="#ppt_x"/>
                                          </p:val>
                                        </p:tav>
                                      </p:tavLst>
                                    </p:anim>
                                    <p:anim calcmode="lin" valueType="num">
                                      <p:cBhvr>
                                        <p:cTn id="171" dur="1000" fill="hold"/>
                                        <p:tgtEl>
                                          <p:spTgt spid="126"/>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127"/>
                                        </p:tgtEl>
                                        <p:attrNameLst>
                                          <p:attrName>style.visibility</p:attrName>
                                        </p:attrNameLst>
                                      </p:cBhvr>
                                      <p:to>
                                        <p:strVal val="visible"/>
                                      </p:to>
                                    </p:set>
                                    <p:animEffect transition="in" filter="fade">
                                      <p:cBhvr>
                                        <p:cTn id="174" dur="1000"/>
                                        <p:tgtEl>
                                          <p:spTgt spid="127"/>
                                        </p:tgtEl>
                                      </p:cBhvr>
                                    </p:animEffect>
                                    <p:anim calcmode="lin" valueType="num">
                                      <p:cBhvr>
                                        <p:cTn id="175" dur="1000" fill="hold"/>
                                        <p:tgtEl>
                                          <p:spTgt spid="127"/>
                                        </p:tgtEl>
                                        <p:attrNameLst>
                                          <p:attrName>ppt_x</p:attrName>
                                        </p:attrNameLst>
                                      </p:cBhvr>
                                      <p:tavLst>
                                        <p:tav tm="0">
                                          <p:val>
                                            <p:strVal val="#ppt_x"/>
                                          </p:val>
                                        </p:tav>
                                        <p:tav tm="100000">
                                          <p:val>
                                            <p:strVal val="#ppt_x"/>
                                          </p:val>
                                        </p:tav>
                                      </p:tavLst>
                                    </p:anim>
                                    <p:anim calcmode="lin" valueType="num">
                                      <p:cBhvr>
                                        <p:cTn id="176" dur="1000" fill="hold"/>
                                        <p:tgtEl>
                                          <p:spTgt spid="127"/>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128"/>
                                        </p:tgtEl>
                                        <p:attrNameLst>
                                          <p:attrName>style.visibility</p:attrName>
                                        </p:attrNameLst>
                                      </p:cBhvr>
                                      <p:to>
                                        <p:strVal val="visible"/>
                                      </p:to>
                                    </p:set>
                                    <p:animEffect transition="in" filter="fade">
                                      <p:cBhvr>
                                        <p:cTn id="179" dur="1000"/>
                                        <p:tgtEl>
                                          <p:spTgt spid="128"/>
                                        </p:tgtEl>
                                      </p:cBhvr>
                                    </p:animEffect>
                                    <p:anim calcmode="lin" valueType="num">
                                      <p:cBhvr>
                                        <p:cTn id="180" dur="1000" fill="hold"/>
                                        <p:tgtEl>
                                          <p:spTgt spid="128"/>
                                        </p:tgtEl>
                                        <p:attrNameLst>
                                          <p:attrName>ppt_x</p:attrName>
                                        </p:attrNameLst>
                                      </p:cBhvr>
                                      <p:tavLst>
                                        <p:tav tm="0">
                                          <p:val>
                                            <p:strVal val="#ppt_x"/>
                                          </p:val>
                                        </p:tav>
                                        <p:tav tm="100000">
                                          <p:val>
                                            <p:strVal val="#ppt_x"/>
                                          </p:val>
                                        </p:tav>
                                      </p:tavLst>
                                    </p:anim>
                                    <p:anim calcmode="lin" valueType="num">
                                      <p:cBhvr>
                                        <p:cTn id="181" dur="1000" fill="hold"/>
                                        <p:tgtEl>
                                          <p:spTgt spid="128"/>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129"/>
                                        </p:tgtEl>
                                        <p:attrNameLst>
                                          <p:attrName>style.visibility</p:attrName>
                                        </p:attrNameLst>
                                      </p:cBhvr>
                                      <p:to>
                                        <p:strVal val="visible"/>
                                      </p:to>
                                    </p:set>
                                    <p:animEffect transition="in" filter="fade">
                                      <p:cBhvr>
                                        <p:cTn id="184" dur="1000"/>
                                        <p:tgtEl>
                                          <p:spTgt spid="129"/>
                                        </p:tgtEl>
                                      </p:cBhvr>
                                    </p:animEffect>
                                    <p:anim calcmode="lin" valueType="num">
                                      <p:cBhvr>
                                        <p:cTn id="185" dur="1000" fill="hold"/>
                                        <p:tgtEl>
                                          <p:spTgt spid="129"/>
                                        </p:tgtEl>
                                        <p:attrNameLst>
                                          <p:attrName>ppt_x</p:attrName>
                                        </p:attrNameLst>
                                      </p:cBhvr>
                                      <p:tavLst>
                                        <p:tav tm="0">
                                          <p:val>
                                            <p:strVal val="#ppt_x"/>
                                          </p:val>
                                        </p:tav>
                                        <p:tav tm="100000">
                                          <p:val>
                                            <p:strVal val="#ppt_x"/>
                                          </p:val>
                                        </p:tav>
                                      </p:tavLst>
                                    </p:anim>
                                    <p:anim calcmode="lin" valueType="num">
                                      <p:cBhvr>
                                        <p:cTn id="186" dur="1000" fill="hold"/>
                                        <p:tgtEl>
                                          <p:spTgt spid="129"/>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130"/>
                                        </p:tgtEl>
                                        <p:attrNameLst>
                                          <p:attrName>style.visibility</p:attrName>
                                        </p:attrNameLst>
                                      </p:cBhvr>
                                      <p:to>
                                        <p:strVal val="visible"/>
                                      </p:to>
                                    </p:set>
                                    <p:animEffect transition="in" filter="fade">
                                      <p:cBhvr>
                                        <p:cTn id="189" dur="1000"/>
                                        <p:tgtEl>
                                          <p:spTgt spid="130"/>
                                        </p:tgtEl>
                                      </p:cBhvr>
                                    </p:animEffect>
                                    <p:anim calcmode="lin" valueType="num">
                                      <p:cBhvr>
                                        <p:cTn id="190" dur="1000" fill="hold"/>
                                        <p:tgtEl>
                                          <p:spTgt spid="130"/>
                                        </p:tgtEl>
                                        <p:attrNameLst>
                                          <p:attrName>ppt_x</p:attrName>
                                        </p:attrNameLst>
                                      </p:cBhvr>
                                      <p:tavLst>
                                        <p:tav tm="0">
                                          <p:val>
                                            <p:strVal val="#ppt_x"/>
                                          </p:val>
                                        </p:tav>
                                        <p:tav tm="100000">
                                          <p:val>
                                            <p:strVal val="#ppt_x"/>
                                          </p:val>
                                        </p:tav>
                                      </p:tavLst>
                                    </p:anim>
                                    <p:anim calcmode="lin" valueType="num">
                                      <p:cBhvr>
                                        <p:cTn id="191" dur="1000" fill="hold"/>
                                        <p:tgtEl>
                                          <p:spTgt spid="130"/>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131"/>
                                        </p:tgtEl>
                                        <p:attrNameLst>
                                          <p:attrName>style.visibility</p:attrName>
                                        </p:attrNameLst>
                                      </p:cBhvr>
                                      <p:to>
                                        <p:strVal val="visible"/>
                                      </p:to>
                                    </p:set>
                                    <p:animEffect transition="in" filter="fade">
                                      <p:cBhvr>
                                        <p:cTn id="194" dur="1000"/>
                                        <p:tgtEl>
                                          <p:spTgt spid="131"/>
                                        </p:tgtEl>
                                      </p:cBhvr>
                                    </p:animEffect>
                                    <p:anim calcmode="lin" valueType="num">
                                      <p:cBhvr>
                                        <p:cTn id="195" dur="1000" fill="hold"/>
                                        <p:tgtEl>
                                          <p:spTgt spid="131"/>
                                        </p:tgtEl>
                                        <p:attrNameLst>
                                          <p:attrName>ppt_x</p:attrName>
                                        </p:attrNameLst>
                                      </p:cBhvr>
                                      <p:tavLst>
                                        <p:tav tm="0">
                                          <p:val>
                                            <p:strVal val="#ppt_x"/>
                                          </p:val>
                                        </p:tav>
                                        <p:tav tm="100000">
                                          <p:val>
                                            <p:strVal val="#ppt_x"/>
                                          </p:val>
                                        </p:tav>
                                      </p:tavLst>
                                    </p:anim>
                                    <p:anim calcmode="lin" valueType="num">
                                      <p:cBhvr>
                                        <p:cTn id="196" dur="1000" fill="hold"/>
                                        <p:tgtEl>
                                          <p:spTgt spid="131"/>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132"/>
                                        </p:tgtEl>
                                        <p:attrNameLst>
                                          <p:attrName>style.visibility</p:attrName>
                                        </p:attrNameLst>
                                      </p:cBhvr>
                                      <p:to>
                                        <p:strVal val="visible"/>
                                      </p:to>
                                    </p:set>
                                    <p:animEffect transition="in" filter="fade">
                                      <p:cBhvr>
                                        <p:cTn id="199" dur="1000"/>
                                        <p:tgtEl>
                                          <p:spTgt spid="132"/>
                                        </p:tgtEl>
                                      </p:cBhvr>
                                    </p:animEffect>
                                    <p:anim calcmode="lin" valueType="num">
                                      <p:cBhvr>
                                        <p:cTn id="200" dur="1000" fill="hold"/>
                                        <p:tgtEl>
                                          <p:spTgt spid="132"/>
                                        </p:tgtEl>
                                        <p:attrNameLst>
                                          <p:attrName>ppt_x</p:attrName>
                                        </p:attrNameLst>
                                      </p:cBhvr>
                                      <p:tavLst>
                                        <p:tav tm="0">
                                          <p:val>
                                            <p:strVal val="#ppt_x"/>
                                          </p:val>
                                        </p:tav>
                                        <p:tav tm="100000">
                                          <p:val>
                                            <p:strVal val="#ppt_x"/>
                                          </p:val>
                                        </p:tav>
                                      </p:tavLst>
                                    </p:anim>
                                    <p:anim calcmode="lin" valueType="num">
                                      <p:cBhvr>
                                        <p:cTn id="201" dur="1000" fill="hold"/>
                                        <p:tgtEl>
                                          <p:spTgt spid="132"/>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133"/>
                                        </p:tgtEl>
                                        <p:attrNameLst>
                                          <p:attrName>style.visibility</p:attrName>
                                        </p:attrNameLst>
                                      </p:cBhvr>
                                      <p:to>
                                        <p:strVal val="visible"/>
                                      </p:to>
                                    </p:set>
                                    <p:animEffect transition="in" filter="fade">
                                      <p:cBhvr>
                                        <p:cTn id="204" dur="1000"/>
                                        <p:tgtEl>
                                          <p:spTgt spid="133"/>
                                        </p:tgtEl>
                                      </p:cBhvr>
                                    </p:animEffect>
                                    <p:anim calcmode="lin" valueType="num">
                                      <p:cBhvr>
                                        <p:cTn id="205" dur="1000" fill="hold"/>
                                        <p:tgtEl>
                                          <p:spTgt spid="133"/>
                                        </p:tgtEl>
                                        <p:attrNameLst>
                                          <p:attrName>ppt_x</p:attrName>
                                        </p:attrNameLst>
                                      </p:cBhvr>
                                      <p:tavLst>
                                        <p:tav tm="0">
                                          <p:val>
                                            <p:strVal val="#ppt_x"/>
                                          </p:val>
                                        </p:tav>
                                        <p:tav tm="100000">
                                          <p:val>
                                            <p:strVal val="#ppt_x"/>
                                          </p:val>
                                        </p:tav>
                                      </p:tavLst>
                                    </p:anim>
                                    <p:anim calcmode="lin" valueType="num">
                                      <p:cBhvr>
                                        <p:cTn id="206" dur="1000" fill="hold"/>
                                        <p:tgtEl>
                                          <p:spTgt spid="133"/>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134"/>
                                        </p:tgtEl>
                                        <p:attrNameLst>
                                          <p:attrName>style.visibility</p:attrName>
                                        </p:attrNameLst>
                                      </p:cBhvr>
                                      <p:to>
                                        <p:strVal val="visible"/>
                                      </p:to>
                                    </p:set>
                                    <p:animEffect transition="in" filter="fade">
                                      <p:cBhvr>
                                        <p:cTn id="209" dur="1000"/>
                                        <p:tgtEl>
                                          <p:spTgt spid="134"/>
                                        </p:tgtEl>
                                      </p:cBhvr>
                                    </p:animEffect>
                                    <p:anim calcmode="lin" valueType="num">
                                      <p:cBhvr>
                                        <p:cTn id="210" dur="1000" fill="hold"/>
                                        <p:tgtEl>
                                          <p:spTgt spid="134"/>
                                        </p:tgtEl>
                                        <p:attrNameLst>
                                          <p:attrName>ppt_x</p:attrName>
                                        </p:attrNameLst>
                                      </p:cBhvr>
                                      <p:tavLst>
                                        <p:tav tm="0">
                                          <p:val>
                                            <p:strVal val="#ppt_x"/>
                                          </p:val>
                                        </p:tav>
                                        <p:tav tm="100000">
                                          <p:val>
                                            <p:strVal val="#ppt_x"/>
                                          </p:val>
                                        </p:tav>
                                      </p:tavLst>
                                    </p:anim>
                                    <p:anim calcmode="lin" valueType="num">
                                      <p:cBhvr>
                                        <p:cTn id="211" dur="1000" fill="hold"/>
                                        <p:tgtEl>
                                          <p:spTgt spid="134"/>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135"/>
                                        </p:tgtEl>
                                        <p:attrNameLst>
                                          <p:attrName>style.visibility</p:attrName>
                                        </p:attrNameLst>
                                      </p:cBhvr>
                                      <p:to>
                                        <p:strVal val="visible"/>
                                      </p:to>
                                    </p:set>
                                    <p:animEffect transition="in" filter="fade">
                                      <p:cBhvr>
                                        <p:cTn id="214" dur="1000"/>
                                        <p:tgtEl>
                                          <p:spTgt spid="135"/>
                                        </p:tgtEl>
                                      </p:cBhvr>
                                    </p:animEffect>
                                    <p:anim calcmode="lin" valueType="num">
                                      <p:cBhvr>
                                        <p:cTn id="215" dur="1000" fill="hold"/>
                                        <p:tgtEl>
                                          <p:spTgt spid="135"/>
                                        </p:tgtEl>
                                        <p:attrNameLst>
                                          <p:attrName>ppt_x</p:attrName>
                                        </p:attrNameLst>
                                      </p:cBhvr>
                                      <p:tavLst>
                                        <p:tav tm="0">
                                          <p:val>
                                            <p:strVal val="#ppt_x"/>
                                          </p:val>
                                        </p:tav>
                                        <p:tav tm="100000">
                                          <p:val>
                                            <p:strVal val="#ppt_x"/>
                                          </p:val>
                                        </p:tav>
                                      </p:tavLst>
                                    </p:anim>
                                    <p:anim calcmode="lin" valueType="num">
                                      <p:cBhvr>
                                        <p:cTn id="216" dur="1000" fill="hold"/>
                                        <p:tgtEl>
                                          <p:spTgt spid="1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build="p"/>
      <p:bldP spid="94" grpId="0"/>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49" grpId="0" animBg="1"/>
      <p:bldP spid="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8" name="Rectangle 7"/>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28" name="Google Shape;659;p38"/>
          <p:cNvSpPr/>
          <p:nvPr/>
        </p:nvSpPr>
        <p:spPr>
          <a:xfrm>
            <a:off x="718498" y="1175503"/>
            <a:ext cx="2867091" cy="373200"/>
          </a:xfrm>
          <a:prstGeom prst="roundRect">
            <a:avLst>
              <a:gd name="adj" fmla="val 50000"/>
            </a:avLst>
          </a:prstGeom>
          <a:solidFill>
            <a:srgbClr val="47A097"/>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29" name="Subtitle 2"/>
          <p:cNvSpPr txBox="1"/>
          <p:nvPr/>
        </p:nvSpPr>
        <p:spPr>
          <a:xfrm>
            <a:off x="861609" y="1170842"/>
            <a:ext cx="3909900" cy="410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dirty="0">
              <a:latin typeface="Bahnschrift" panose="020B0502040204020203" pitchFamily="34" charset="0"/>
            </a:endParaRPr>
          </a:p>
        </p:txBody>
      </p:sp>
      <p:sp>
        <p:nvSpPr>
          <p:cNvPr id="2" name="TextBox 1"/>
          <p:cNvSpPr txBox="1"/>
          <p:nvPr/>
        </p:nvSpPr>
        <p:spPr>
          <a:xfrm>
            <a:off x="897427" y="1200438"/>
            <a:ext cx="2602809" cy="307777"/>
          </a:xfrm>
          <a:prstGeom prst="rect">
            <a:avLst/>
          </a:prstGeom>
          <a:noFill/>
        </p:spPr>
        <p:txBody>
          <a:bodyPr wrap="square" rtlCol="0">
            <a:spAutoFit/>
          </a:bodyPr>
          <a:lstStyle/>
          <a:p>
            <a:r>
              <a:rPr lang="vi-VN" b="1" dirty="0">
                <a:solidFill>
                  <a:schemeClr val="bg1"/>
                </a:solidFill>
                <a:latin typeface="Bahnschrift" panose="020B0502040204020203" pitchFamily="34" charset="0"/>
              </a:rPr>
              <a:t>2. TMĐT ngày càng phát triển</a:t>
            </a:r>
          </a:p>
        </p:txBody>
      </p:sp>
      <p:cxnSp>
        <p:nvCxnSpPr>
          <p:cNvPr id="9" name="Straight Connector 8"/>
          <p:cNvCxnSpPr/>
          <p:nvPr/>
        </p:nvCxnSpPr>
        <p:spPr>
          <a:xfrm flipH="1">
            <a:off x="318977" y="1390110"/>
            <a:ext cx="7088" cy="3274039"/>
          </a:xfrm>
          <a:prstGeom prst="line">
            <a:avLst/>
          </a:prstGeom>
        </p:spPr>
        <p:style>
          <a:lnRef idx="3">
            <a:schemeClr val="dk1"/>
          </a:lnRef>
          <a:fillRef idx="0">
            <a:schemeClr val="dk1"/>
          </a:fillRef>
          <a:effectRef idx="2">
            <a:schemeClr val="dk1"/>
          </a:effectRef>
          <a:fontRef idx="minor">
            <a:schemeClr val="tx1"/>
          </a:fontRef>
        </p:style>
      </p:cxnSp>
      <p:sp>
        <p:nvSpPr>
          <p:cNvPr id="10" name="Oval 9"/>
          <p:cNvSpPr/>
          <p:nvPr/>
        </p:nvSpPr>
        <p:spPr>
          <a:xfrm>
            <a:off x="241005" y="1651591"/>
            <a:ext cx="177209" cy="184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13" name="Google Shape;185;p17"/>
          <p:cNvSpPr txBox="1"/>
          <p:nvPr/>
        </p:nvSpPr>
        <p:spPr>
          <a:xfrm>
            <a:off x="897427" y="1883626"/>
            <a:ext cx="3985537" cy="22870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lgn="just">
              <a:lnSpc>
                <a:spcPct val="150000"/>
              </a:lnSpc>
              <a:buFont typeface="Wingdings" panose="05000000000000000000" pitchFamily="2" charset="2"/>
              <a:buChar char="§"/>
            </a:pPr>
            <a:r>
              <a:rPr lang="vi-VN" dirty="0">
                <a:latin typeface="Bahnschrift" panose="020B0502040204020203" pitchFamily="34" charset="0"/>
              </a:rPr>
              <a:t>Giá trị thị trường thương mại điện tử Việt Nam đạt 125,8 tỷ USD năm 2022</a:t>
            </a:r>
          </a:p>
        </p:txBody>
      </p:sp>
      <p:sp>
        <p:nvSpPr>
          <p:cNvPr id="5" name="Google Shape;140;p15">
            <a:extLst>
              <a:ext uri="{FF2B5EF4-FFF2-40B4-BE49-F238E27FC236}">
                <a16:creationId xmlns:a16="http://schemas.microsoft.com/office/drawing/2014/main" id="{0D629C4F-66FF-AAB6-8D2D-AECF2E1B0543}"/>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pic>
        <p:nvPicPr>
          <p:cNvPr id="3" name="Picture 4">
            <a:extLst>
              <a:ext uri="{FF2B5EF4-FFF2-40B4-BE49-F238E27FC236}">
                <a16:creationId xmlns:a16="http://schemas.microsoft.com/office/drawing/2014/main" id="{BB736052-91EA-19CE-C023-AAC0ADA6D607}"/>
              </a:ext>
            </a:extLst>
          </p:cNvPr>
          <p:cNvPicPr>
            <a:picLocks noChangeAspect="1" noChangeArrowheads="1"/>
          </p:cNvPicPr>
          <p:nvPr/>
        </p:nvPicPr>
        <p:blipFill>
          <a:blip r:embed="rId4"/>
          <a:srcRect/>
          <a:stretch/>
        </p:blipFill>
        <p:spPr bwMode="auto">
          <a:xfrm>
            <a:off x="5479311" y="1556496"/>
            <a:ext cx="3054083" cy="3054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1000" spd="-100000" fill="hold"/>
                                        <p:tgtEl>
                                          <p:spTgt spid="10"/>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2.5E-6 1.11111E-6 L -0.26562 0.00648 " pathEditMode="relative" rAng="0" ptsTypes="AA">
                                      <p:cBhvr>
                                        <p:cTn id="8" dur="1000" spd="-100000" fill="hold"/>
                                        <p:tgtEl>
                                          <p:spTgt spid="28"/>
                                        </p:tgtEl>
                                        <p:attrNameLst>
                                          <p:attrName>ppt_x</p:attrName>
                                          <p:attrName>ppt_y</p:attrName>
                                        </p:attrNameLst>
                                      </p:cBhvr>
                                      <p:rCtr x="-13281" y="309"/>
                                    </p:animMotion>
                                  </p:childTnLst>
                                </p:cTn>
                              </p:par>
                              <p:par>
                                <p:cTn id="9" presetID="42" presetClass="path" presetSubtype="0" accel="50000" decel="50000" fill="hold" grpId="0" nodeType="withEffect">
                                  <p:stCondLst>
                                    <p:cond delay="0"/>
                                  </p:stCondLst>
                                  <p:childTnLst>
                                    <p:animMotion origin="layout" path="M -1.94444E-6 -2.59259E-6 L -0.30677 0.00587 " pathEditMode="relative" rAng="0" ptsTypes="AA">
                                      <p:cBhvr>
                                        <p:cTn id="10" dur="1000" spd="-100000" fill="hold"/>
                                        <p:tgtEl>
                                          <p:spTgt spid="2"/>
                                        </p:tgtEl>
                                        <p:attrNameLst>
                                          <p:attrName>ppt_x</p:attrName>
                                          <p:attrName>ppt_y</p:attrName>
                                        </p:attrNameLst>
                                      </p:cBhvr>
                                      <p:rCtr x="-15347" y="278"/>
                                    </p:animMotion>
                                  </p:childTnLst>
                                </p:cTn>
                              </p:par>
                              <p:par>
                                <p:cTn id="11" presetID="42"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par>
                                <p:cTn id="16" presetID="42" presetClass="path" presetSubtype="0" accel="50000" decel="50000" fill="hold" grpId="1" nodeType="withEffect">
                                  <p:stCondLst>
                                    <p:cond delay="0"/>
                                  </p:stCondLst>
                                  <p:childTnLst>
                                    <p:animMotion origin="layout" path="M -2.22222E-6 -2.46914E-7 L -0.37274 0.00278 " pathEditMode="relative" rAng="0" ptsTypes="AA">
                                      <p:cBhvr>
                                        <p:cTn id="17" dur="1000" spd="-100000" fill="hold"/>
                                        <p:tgtEl>
                                          <p:spTgt spid="13"/>
                                        </p:tgtEl>
                                        <p:attrNameLst>
                                          <p:attrName>ppt_x</p:attrName>
                                          <p:attrName>ppt_y</p:attrName>
                                        </p:attrNameLst>
                                      </p:cBhvr>
                                      <p:rCtr x="-18646" y="123"/>
                                    </p:animMotion>
                                  </p:childTnLst>
                                </p:cTn>
                              </p:par>
                              <p:par>
                                <p:cTn id="18" presetID="42" presetClass="path" presetSubtype="0" accel="50000" decel="50000" fill="hold" grpId="0" nodeType="withEffect">
                                  <p:stCondLst>
                                    <p:cond delay="0"/>
                                  </p:stCondLst>
                                  <p:childTnLst>
                                    <p:animMotion origin="layout" path="M 2.5E-6 4.19753E-6 L 0.41666 4.19753E-6 " pathEditMode="relative" rAng="0" ptsTypes="AA">
                                      <p:cBhvr>
                                        <p:cTn id="19" dur="1000" spd="-100000" fill="hold"/>
                                        <p:tgtEl>
                                          <p:spTgt spid="5"/>
                                        </p:tgtEl>
                                        <p:attrNameLst>
                                          <p:attrName>ppt_x</p:attrName>
                                          <p:attrName>ppt_y</p:attrName>
                                        </p:attrNameLst>
                                      </p:cBhvr>
                                      <p:rCtr x="20833" y="0"/>
                                    </p:animMotion>
                                  </p:childTnLst>
                                </p:cTn>
                              </p:par>
                              <p:par>
                                <p:cTn id="20" presetID="42" presetClass="path" presetSubtype="0" accel="50000" decel="50000" fill="hold" nodeType="withEffect">
                                  <p:stCondLst>
                                    <p:cond delay="0"/>
                                  </p:stCondLst>
                                  <p:childTnLst>
                                    <p:animMotion origin="layout" path="M -8.33333E-7 9.87654E-7 L 0.28993 -0.00185 " pathEditMode="relative" rAng="0" ptsTypes="AA">
                                      <p:cBhvr>
                                        <p:cTn id="21" dur="1000" spd="-100000" fill="hold"/>
                                        <p:tgtEl>
                                          <p:spTgt spid="3"/>
                                        </p:tgtEl>
                                        <p:attrNameLst>
                                          <p:attrName>ppt_x</p:attrName>
                                          <p:attrName>ppt_y</p:attrName>
                                        </p:attrNameLst>
                                      </p:cBhvr>
                                      <p:rCtr x="1449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 grpId="0"/>
      <p:bldP spid="10" grpId="0" animBg="1"/>
      <p:bldP spid="13" grpId="0"/>
      <p:bldP spid="13" grpId="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8" name="Rectangle 7"/>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28" name="Google Shape;659;p38"/>
          <p:cNvSpPr/>
          <p:nvPr/>
        </p:nvSpPr>
        <p:spPr>
          <a:xfrm>
            <a:off x="732271" y="1186558"/>
            <a:ext cx="2904006" cy="373200"/>
          </a:xfrm>
          <a:prstGeom prst="roundRect">
            <a:avLst>
              <a:gd name="adj" fmla="val 50000"/>
            </a:avLst>
          </a:prstGeom>
          <a:solidFill>
            <a:srgbClr val="47A097"/>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29" name="Subtitle 2"/>
          <p:cNvSpPr txBox="1"/>
          <p:nvPr/>
        </p:nvSpPr>
        <p:spPr>
          <a:xfrm>
            <a:off x="861609" y="1170842"/>
            <a:ext cx="3909900" cy="410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b="1" dirty="0">
              <a:latin typeface="Bahnschrift" panose="020B0502040204020203" pitchFamily="34" charset="0"/>
            </a:endParaRPr>
          </a:p>
        </p:txBody>
      </p:sp>
      <p:sp>
        <p:nvSpPr>
          <p:cNvPr id="2" name="TextBox 1"/>
          <p:cNvSpPr txBox="1"/>
          <p:nvPr/>
        </p:nvSpPr>
        <p:spPr>
          <a:xfrm>
            <a:off x="861609" y="1222153"/>
            <a:ext cx="2774668" cy="307777"/>
          </a:xfrm>
          <a:prstGeom prst="rect">
            <a:avLst/>
          </a:prstGeom>
          <a:noFill/>
        </p:spPr>
        <p:txBody>
          <a:bodyPr wrap="square" rtlCol="0">
            <a:spAutoFit/>
          </a:bodyPr>
          <a:lstStyle/>
          <a:p>
            <a:r>
              <a:rPr lang="vi-VN" b="1" dirty="0">
                <a:solidFill>
                  <a:schemeClr val="bg1"/>
                </a:solidFill>
                <a:latin typeface="Bahnschrift" panose="020B0502040204020203" pitchFamily="34" charset="0"/>
              </a:rPr>
              <a:t>3. Đáp ứng nhu cầu khách hàng</a:t>
            </a:r>
          </a:p>
        </p:txBody>
      </p:sp>
      <p:cxnSp>
        <p:nvCxnSpPr>
          <p:cNvPr id="9" name="Straight Connector 8"/>
          <p:cNvCxnSpPr/>
          <p:nvPr/>
        </p:nvCxnSpPr>
        <p:spPr>
          <a:xfrm flipH="1">
            <a:off x="318977" y="1390110"/>
            <a:ext cx="7088" cy="3274039"/>
          </a:xfrm>
          <a:prstGeom prst="line">
            <a:avLst/>
          </a:prstGeom>
        </p:spPr>
        <p:style>
          <a:lnRef idx="3">
            <a:schemeClr val="dk1"/>
          </a:lnRef>
          <a:fillRef idx="0">
            <a:schemeClr val="dk1"/>
          </a:fillRef>
          <a:effectRef idx="2">
            <a:schemeClr val="dk1"/>
          </a:effectRef>
          <a:fontRef idx="minor">
            <a:schemeClr val="tx1"/>
          </a:fontRef>
        </p:style>
      </p:cxnSp>
      <p:sp>
        <p:nvSpPr>
          <p:cNvPr id="10" name="Oval 9"/>
          <p:cNvSpPr/>
          <p:nvPr/>
        </p:nvSpPr>
        <p:spPr>
          <a:xfrm>
            <a:off x="241005" y="1651591"/>
            <a:ext cx="177209" cy="184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13" name="Google Shape;185;p17"/>
          <p:cNvSpPr txBox="1"/>
          <p:nvPr/>
        </p:nvSpPr>
        <p:spPr>
          <a:xfrm>
            <a:off x="861609" y="2059681"/>
            <a:ext cx="4832656" cy="1784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lnSpc>
                <a:spcPct val="150000"/>
              </a:lnSpc>
              <a:buFont typeface="Wingdings" panose="05000000000000000000" pitchFamily="2" charset="2"/>
              <a:buChar char="§"/>
            </a:pPr>
            <a:r>
              <a:rPr lang="vi-VN" dirty="0">
                <a:latin typeface="Bahnschrift" panose="020B0502040204020203" pitchFamily="34" charset="0"/>
              </a:rPr>
              <a:t>Mua sắm mọi lúc, mọi nơi</a:t>
            </a:r>
          </a:p>
          <a:p>
            <a:pPr marL="285750" indent="-285750">
              <a:lnSpc>
                <a:spcPct val="150000"/>
              </a:lnSpc>
              <a:buFont typeface="Wingdings" panose="05000000000000000000" pitchFamily="2" charset="2"/>
              <a:buChar char="§"/>
            </a:pPr>
            <a:r>
              <a:rPr lang="vi-VN" dirty="0">
                <a:latin typeface="Bahnschrift" panose="020B0502040204020203" pitchFamily="34" charset="0"/>
              </a:rPr>
              <a:t>So sánh giá cả, thông tin sản phẩm</a:t>
            </a:r>
          </a:p>
          <a:p>
            <a:pPr marL="285750" indent="-285750">
              <a:lnSpc>
                <a:spcPct val="150000"/>
              </a:lnSpc>
              <a:buFont typeface="Wingdings" panose="05000000000000000000" pitchFamily="2" charset="2"/>
              <a:buChar char="§"/>
            </a:pPr>
            <a:r>
              <a:rPr lang="vi-VN" dirty="0">
                <a:latin typeface="Bahnschrift" panose="020B0502040204020203" pitchFamily="34" charset="0"/>
              </a:rPr>
              <a:t>Giao hàng tận nơi, thanh toán trực tuyến</a:t>
            </a:r>
          </a:p>
        </p:txBody>
      </p:sp>
      <p:sp>
        <p:nvSpPr>
          <p:cNvPr id="5" name="Google Shape;140;p15">
            <a:extLst>
              <a:ext uri="{FF2B5EF4-FFF2-40B4-BE49-F238E27FC236}">
                <a16:creationId xmlns:a16="http://schemas.microsoft.com/office/drawing/2014/main" id="{33CABA5A-1418-E076-8E58-1C4F14397417}"/>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pic>
        <p:nvPicPr>
          <p:cNvPr id="3" name="Picture 4">
            <a:extLst>
              <a:ext uri="{FF2B5EF4-FFF2-40B4-BE49-F238E27FC236}">
                <a16:creationId xmlns:a16="http://schemas.microsoft.com/office/drawing/2014/main" id="{A64B7A6D-76A3-0210-8724-7A575F3BAF59}"/>
              </a:ext>
            </a:extLst>
          </p:cNvPr>
          <p:cNvPicPr>
            <a:picLocks noChangeAspect="1" noChangeArrowheads="1"/>
          </p:cNvPicPr>
          <p:nvPr/>
        </p:nvPicPr>
        <p:blipFill>
          <a:blip r:embed="rId4"/>
          <a:srcRect/>
          <a:stretch/>
        </p:blipFill>
        <p:spPr bwMode="auto">
          <a:xfrm>
            <a:off x="5479311" y="1572398"/>
            <a:ext cx="3054083" cy="3054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1000" spd="-100000" fill="hold"/>
                                        <p:tgtEl>
                                          <p:spTgt spid="10"/>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1.11111E-6 4.69136E-6 L -0.26563 0.00648 " pathEditMode="relative" rAng="0" ptsTypes="AA">
                                      <p:cBhvr>
                                        <p:cTn id="8" dur="1000" spd="-100000" fill="hold"/>
                                        <p:tgtEl>
                                          <p:spTgt spid="28"/>
                                        </p:tgtEl>
                                        <p:attrNameLst>
                                          <p:attrName>ppt_x</p:attrName>
                                          <p:attrName>ppt_y</p:attrName>
                                        </p:attrNameLst>
                                      </p:cBhvr>
                                      <p:rCtr x="-13281" y="309"/>
                                    </p:animMotion>
                                  </p:childTnLst>
                                </p:cTn>
                              </p:par>
                              <p:par>
                                <p:cTn id="9" presetID="42" presetClass="path" presetSubtype="0" accel="50000" decel="50000" fill="hold" grpId="0" nodeType="withEffect">
                                  <p:stCondLst>
                                    <p:cond delay="0"/>
                                  </p:stCondLst>
                                  <p:childTnLst>
                                    <p:animMotion origin="layout" path="M 3.05556E-6 -2.59259E-6 L -0.30677 0.00587 " pathEditMode="relative" rAng="0" ptsTypes="AA">
                                      <p:cBhvr>
                                        <p:cTn id="10" dur="1000" spd="-100000" fill="hold"/>
                                        <p:tgtEl>
                                          <p:spTgt spid="2"/>
                                        </p:tgtEl>
                                        <p:attrNameLst>
                                          <p:attrName>ppt_x</p:attrName>
                                          <p:attrName>ppt_y</p:attrName>
                                        </p:attrNameLst>
                                      </p:cBhvr>
                                      <p:rCtr x="-15347" y="278"/>
                                    </p:animMotion>
                                  </p:childTnLst>
                                </p:cTn>
                              </p:par>
                              <p:par>
                                <p:cTn id="11" presetID="42"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par>
                                <p:cTn id="16" presetID="42" presetClass="path" presetSubtype="0" accel="50000" decel="50000" fill="hold" grpId="0" nodeType="withEffect">
                                  <p:stCondLst>
                                    <p:cond delay="0"/>
                                  </p:stCondLst>
                                  <p:childTnLst>
                                    <p:animMotion origin="layout" path="M 2.5E-6 4.19753E-6 L 0.41666 4.19753E-6 " pathEditMode="relative" rAng="0" ptsTypes="AA">
                                      <p:cBhvr>
                                        <p:cTn id="17" dur="1000" spd="-100000" fill="hold"/>
                                        <p:tgtEl>
                                          <p:spTgt spid="5"/>
                                        </p:tgtEl>
                                        <p:attrNameLst>
                                          <p:attrName>ppt_x</p:attrName>
                                          <p:attrName>ppt_y</p:attrName>
                                        </p:attrNameLst>
                                      </p:cBhvr>
                                      <p:rCtr x="20833" y="0"/>
                                    </p:animMotion>
                                  </p:childTnLst>
                                </p:cTn>
                              </p:par>
                              <p:par>
                                <p:cTn id="18" presetID="42" presetClass="path" presetSubtype="0" accel="50000" decel="50000" fill="hold" nodeType="withEffect">
                                  <p:stCondLst>
                                    <p:cond delay="0"/>
                                  </p:stCondLst>
                                  <p:childTnLst>
                                    <p:animMotion origin="layout" path="M 4.16667E-6 8.64198E-7 L 0.28993 -0.00185 " pathEditMode="relative" rAng="0" ptsTypes="AA">
                                      <p:cBhvr>
                                        <p:cTn id="19" dur="1000" spd="-100000" fill="hold"/>
                                        <p:tgtEl>
                                          <p:spTgt spid="3"/>
                                        </p:tgtEl>
                                        <p:attrNameLst>
                                          <p:attrName>ppt_x</p:attrName>
                                          <p:attrName>ppt_y</p:attrName>
                                        </p:attrNameLst>
                                      </p:cBhvr>
                                      <p:rCtr x="1449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 grpId="0"/>
      <p:bldP spid="10" grpId="0" animBg="1"/>
      <p:bldP spid="1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8" name="Rectangle 7"/>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28" name="Google Shape;659;p38"/>
          <p:cNvSpPr/>
          <p:nvPr/>
        </p:nvSpPr>
        <p:spPr>
          <a:xfrm>
            <a:off x="713232" y="1170842"/>
            <a:ext cx="1301771" cy="373200"/>
          </a:xfrm>
          <a:prstGeom prst="roundRect">
            <a:avLst>
              <a:gd name="adj" fmla="val 50000"/>
            </a:avLst>
          </a:prstGeom>
          <a:solidFill>
            <a:srgbClr val="47A097"/>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29" name="Subtitle 2"/>
          <p:cNvSpPr txBox="1"/>
          <p:nvPr/>
        </p:nvSpPr>
        <p:spPr>
          <a:xfrm>
            <a:off x="861609" y="1170842"/>
            <a:ext cx="3909900" cy="410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b="1" dirty="0">
              <a:latin typeface="Bahnschrift" panose="020B0502040204020203" pitchFamily="34" charset="0"/>
            </a:endParaRPr>
          </a:p>
        </p:txBody>
      </p:sp>
      <p:sp>
        <p:nvSpPr>
          <p:cNvPr id="2" name="TextBox 1"/>
          <p:cNvSpPr txBox="1"/>
          <p:nvPr/>
        </p:nvSpPr>
        <p:spPr>
          <a:xfrm>
            <a:off x="951892" y="1209275"/>
            <a:ext cx="1031586" cy="307777"/>
          </a:xfrm>
          <a:prstGeom prst="rect">
            <a:avLst/>
          </a:prstGeom>
          <a:noFill/>
        </p:spPr>
        <p:txBody>
          <a:bodyPr wrap="square" rtlCol="0">
            <a:spAutoFit/>
          </a:bodyPr>
          <a:lstStyle/>
          <a:p>
            <a:r>
              <a:rPr lang="vi-VN" b="1" dirty="0">
                <a:solidFill>
                  <a:schemeClr val="bg1"/>
                </a:solidFill>
                <a:latin typeface="Bahnschrift" panose="020B0502040204020203" pitchFamily="34" charset="0"/>
              </a:rPr>
              <a:t>4</a:t>
            </a:r>
            <a:r>
              <a:rPr lang="vi-VN" b="1">
                <a:solidFill>
                  <a:schemeClr val="bg1"/>
                </a:solidFill>
                <a:latin typeface="Bahnschrift" panose="020B0502040204020203" pitchFamily="34" charset="0"/>
              </a:rPr>
              <a:t>. SWOT</a:t>
            </a:r>
            <a:endParaRPr lang="vi-VN" b="1" dirty="0">
              <a:solidFill>
                <a:schemeClr val="bg1"/>
              </a:solidFill>
              <a:latin typeface="Bahnschrift" panose="020B0502040204020203" pitchFamily="34" charset="0"/>
            </a:endParaRPr>
          </a:p>
        </p:txBody>
      </p:sp>
      <p:cxnSp>
        <p:nvCxnSpPr>
          <p:cNvPr id="9" name="Straight Connector 8"/>
          <p:cNvCxnSpPr/>
          <p:nvPr/>
        </p:nvCxnSpPr>
        <p:spPr>
          <a:xfrm flipH="1">
            <a:off x="318977" y="1390110"/>
            <a:ext cx="7088" cy="3274039"/>
          </a:xfrm>
          <a:prstGeom prst="line">
            <a:avLst/>
          </a:prstGeom>
        </p:spPr>
        <p:style>
          <a:lnRef idx="3">
            <a:schemeClr val="dk1"/>
          </a:lnRef>
          <a:fillRef idx="0">
            <a:schemeClr val="dk1"/>
          </a:fillRef>
          <a:effectRef idx="2">
            <a:schemeClr val="dk1"/>
          </a:effectRef>
          <a:fontRef idx="minor">
            <a:schemeClr val="tx1"/>
          </a:fontRef>
        </p:style>
      </p:cxnSp>
      <p:sp>
        <p:nvSpPr>
          <p:cNvPr id="10" name="Oval 9"/>
          <p:cNvSpPr/>
          <p:nvPr/>
        </p:nvSpPr>
        <p:spPr>
          <a:xfrm>
            <a:off x="241005" y="1651591"/>
            <a:ext cx="177209" cy="184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5" name="Google Shape;140;p15">
            <a:extLst>
              <a:ext uri="{FF2B5EF4-FFF2-40B4-BE49-F238E27FC236}">
                <a16:creationId xmlns:a16="http://schemas.microsoft.com/office/drawing/2014/main" id="{38E08209-E2B0-0052-3AA7-502351A03763}"/>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grpSp>
        <p:nvGrpSpPr>
          <p:cNvPr id="77" name="Google Shape;167;p17">
            <a:extLst>
              <a:ext uri="{FF2B5EF4-FFF2-40B4-BE49-F238E27FC236}">
                <a16:creationId xmlns:a16="http://schemas.microsoft.com/office/drawing/2014/main" id="{8154D784-05D7-4E03-51EF-164B6A4078C1}"/>
              </a:ext>
            </a:extLst>
          </p:cNvPr>
          <p:cNvGrpSpPr/>
          <p:nvPr/>
        </p:nvGrpSpPr>
        <p:grpSpPr>
          <a:xfrm rot="10800000">
            <a:off x="5292448" y="2225147"/>
            <a:ext cx="315665" cy="287742"/>
            <a:chOff x="3300325" y="335525"/>
            <a:chExt cx="433725" cy="395250"/>
          </a:xfrm>
        </p:grpSpPr>
        <p:sp>
          <p:nvSpPr>
            <p:cNvPr id="78" name="Google Shape;168;p17">
              <a:extLst>
                <a:ext uri="{FF2B5EF4-FFF2-40B4-BE49-F238E27FC236}">
                  <a16:creationId xmlns:a16="http://schemas.microsoft.com/office/drawing/2014/main" id="{CB119A5D-3DC3-3014-3583-65B6CBAB5522}"/>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 name="Google Shape;169;p17">
              <a:extLst>
                <a:ext uri="{FF2B5EF4-FFF2-40B4-BE49-F238E27FC236}">
                  <a16:creationId xmlns:a16="http://schemas.microsoft.com/office/drawing/2014/main" id="{A9750033-DE71-F47C-65CF-6D9B4B7F4847}"/>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 name="Google Shape;175;p17">
            <a:extLst>
              <a:ext uri="{FF2B5EF4-FFF2-40B4-BE49-F238E27FC236}">
                <a16:creationId xmlns:a16="http://schemas.microsoft.com/office/drawing/2014/main" id="{F2A54D93-CE58-7C58-AD27-84EED756930A}"/>
              </a:ext>
            </a:extLst>
          </p:cNvPr>
          <p:cNvGrpSpPr/>
          <p:nvPr/>
        </p:nvGrpSpPr>
        <p:grpSpPr>
          <a:xfrm>
            <a:off x="3605266" y="3687012"/>
            <a:ext cx="293682" cy="290845"/>
            <a:chOff x="5049725" y="1435050"/>
            <a:chExt cx="486550" cy="481850"/>
          </a:xfrm>
        </p:grpSpPr>
        <p:sp>
          <p:nvSpPr>
            <p:cNvPr id="81" name="Google Shape;176;p17">
              <a:extLst>
                <a:ext uri="{FF2B5EF4-FFF2-40B4-BE49-F238E27FC236}">
                  <a16:creationId xmlns:a16="http://schemas.microsoft.com/office/drawing/2014/main" id="{A5BF9259-21A2-AEC3-83C8-A04960D3FDD6}"/>
                </a:ext>
              </a:extLst>
            </p:cNvPr>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2" name="Google Shape;177;p17">
              <a:extLst>
                <a:ext uri="{FF2B5EF4-FFF2-40B4-BE49-F238E27FC236}">
                  <a16:creationId xmlns:a16="http://schemas.microsoft.com/office/drawing/2014/main" id="{568BE78E-B10F-ACE4-1373-73303CC17FAA}"/>
                </a:ext>
              </a:extLst>
            </p:cNvPr>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 name="Google Shape;178;p17">
              <a:extLst>
                <a:ext uri="{FF2B5EF4-FFF2-40B4-BE49-F238E27FC236}">
                  <a16:creationId xmlns:a16="http://schemas.microsoft.com/office/drawing/2014/main" id="{34CE3324-760B-F931-740F-BD4393028A66}"/>
                </a:ext>
              </a:extLst>
            </p:cNvPr>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 name="Google Shape;179;p17">
              <a:extLst>
                <a:ext uri="{FF2B5EF4-FFF2-40B4-BE49-F238E27FC236}">
                  <a16:creationId xmlns:a16="http://schemas.microsoft.com/office/drawing/2014/main" id="{C138700E-B0AB-864E-43A4-01B1A7016F12}"/>
                </a:ext>
              </a:extLst>
            </p:cNvPr>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 name="Google Shape;185;p17">
            <a:extLst>
              <a:ext uri="{FF2B5EF4-FFF2-40B4-BE49-F238E27FC236}">
                <a16:creationId xmlns:a16="http://schemas.microsoft.com/office/drawing/2014/main" id="{D68DD336-F352-DAD5-12F7-D196A38B385E}"/>
              </a:ext>
            </a:extLst>
          </p:cNvPr>
          <p:cNvGrpSpPr/>
          <p:nvPr/>
        </p:nvGrpSpPr>
        <p:grpSpPr>
          <a:xfrm>
            <a:off x="3606641" y="2223594"/>
            <a:ext cx="290920" cy="290830"/>
            <a:chOff x="5642475" y="1435075"/>
            <a:chExt cx="481975" cy="481825"/>
          </a:xfrm>
        </p:grpSpPr>
        <p:sp>
          <p:nvSpPr>
            <p:cNvPr id="86" name="Google Shape;186;p17">
              <a:extLst>
                <a:ext uri="{FF2B5EF4-FFF2-40B4-BE49-F238E27FC236}">
                  <a16:creationId xmlns:a16="http://schemas.microsoft.com/office/drawing/2014/main" id="{6E0BF3E5-8265-3E76-6538-4C613D1C680F}"/>
                </a:ext>
              </a:extLst>
            </p:cNvPr>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 name="Google Shape;187;p17">
              <a:extLst>
                <a:ext uri="{FF2B5EF4-FFF2-40B4-BE49-F238E27FC236}">
                  <a16:creationId xmlns:a16="http://schemas.microsoft.com/office/drawing/2014/main" id="{01A2E302-5961-D985-744E-F9770C0C4ED4}"/>
                </a:ext>
              </a:extLst>
            </p:cNvPr>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8" name="Google Shape;188;p17">
              <a:extLst>
                <a:ext uri="{FF2B5EF4-FFF2-40B4-BE49-F238E27FC236}">
                  <a16:creationId xmlns:a16="http://schemas.microsoft.com/office/drawing/2014/main" id="{7458082D-902E-AC48-AAF9-38E20D49C07F}"/>
                </a:ext>
              </a:extLst>
            </p:cNvPr>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9" name="Google Shape;194;p17">
            <a:extLst>
              <a:ext uri="{FF2B5EF4-FFF2-40B4-BE49-F238E27FC236}">
                <a16:creationId xmlns:a16="http://schemas.microsoft.com/office/drawing/2014/main" id="{24A0E771-5AC4-8142-7CC7-B30A16CE16B8}"/>
              </a:ext>
            </a:extLst>
          </p:cNvPr>
          <p:cNvGrpSpPr/>
          <p:nvPr/>
        </p:nvGrpSpPr>
        <p:grpSpPr>
          <a:xfrm>
            <a:off x="5294551" y="3697221"/>
            <a:ext cx="311458" cy="270413"/>
            <a:chOff x="6218300" y="4416175"/>
            <a:chExt cx="516000" cy="448000"/>
          </a:xfrm>
        </p:grpSpPr>
        <p:sp>
          <p:nvSpPr>
            <p:cNvPr id="90" name="Google Shape;195;p17">
              <a:extLst>
                <a:ext uri="{FF2B5EF4-FFF2-40B4-BE49-F238E27FC236}">
                  <a16:creationId xmlns:a16="http://schemas.microsoft.com/office/drawing/2014/main" id="{3E5F0ED8-CD77-3B07-405B-2C67B9B715F3}"/>
                </a:ext>
              </a:extLst>
            </p:cNvPr>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1" name="Google Shape;196;p17">
              <a:extLst>
                <a:ext uri="{FF2B5EF4-FFF2-40B4-BE49-F238E27FC236}">
                  <a16:creationId xmlns:a16="http://schemas.microsoft.com/office/drawing/2014/main" id="{309F7689-EFA0-3097-6B68-01285730DBF5}"/>
                </a:ext>
              </a:extLst>
            </p:cNvPr>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2" name="Google Shape;197;p17">
              <a:extLst>
                <a:ext uri="{FF2B5EF4-FFF2-40B4-BE49-F238E27FC236}">
                  <a16:creationId xmlns:a16="http://schemas.microsoft.com/office/drawing/2014/main" id="{27F1F993-5999-C1AA-C4E1-54A3361D0A14}"/>
                </a:ext>
              </a:extLst>
            </p:cNvPr>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5" name="Google Shape;593;p25">
            <a:extLst>
              <a:ext uri="{FF2B5EF4-FFF2-40B4-BE49-F238E27FC236}">
                <a16:creationId xmlns:a16="http://schemas.microsoft.com/office/drawing/2014/main" id="{DC1B0FA6-59E5-9A19-4E93-8497003FEF33}"/>
              </a:ext>
            </a:extLst>
          </p:cNvPr>
          <p:cNvGrpSpPr/>
          <p:nvPr/>
        </p:nvGrpSpPr>
        <p:grpSpPr>
          <a:xfrm>
            <a:off x="1595117" y="1595094"/>
            <a:ext cx="2851125" cy="1668264"/>
            <a:chOff x="1361200" y="1151290"/>
            <a:chExt cx="2851125" cy="1668264"/>
          </a:xfrm>
        </p:grpSpPr>
        <p:sp>
          <p:nvSpPr>
            <p:cNvPr id="106" name="Google Shape;594;p25">
              <a:extLst>
                <a:ext uri="{FF2B5EF4-FFF2-40B4-BE49-F238E27FC236}">
                  <a16:creationId xmlns:a16="http://schemas.microsoft.com/office/drawing/2014/main" id="{B5B06DD5-CB8F-F9B7-52A2-82FE031F2B14}"/>
                </a:ext>
              </a:extLst>
            </p:cNvPr>
            <p:cNvSpPr/>
            <p:nvPr/>
          </p:nvSpPr>
          <p:spPr>
            <a:xfrm rot="-5400000">
              <a:off x="1423877" y="1203098"/>
              <a:ext cx="1140288" cy="1150424"/>
            </a:xfrm>
            <a:custGeom>
              <a:avLst/>
              <a:gdLst/>
              <a:ahLst/>
              <a:cxnLst/>
              <a:rect l="l" t="t" r="r" b="b"/>
              <a:pathLst>
                <a:path w="29695" h="29957" extrusionOk="0">
                  <a:moveTo>
                    <a:pt x="0" y="1"/>
                  </a:moveTo>
                  <a:lnTo>
                    <a:pt x="0" y="3347"/>
                  </a:lnTo>
                  <a:lnTo>
                    <a:pt x="26611" y="29957"/>
                  </a:lnTo>
                  <a:lnTo>
                    <a:pt x="29694" y="29957"/>
                  </a:lnTo>
                  <a:lnTo>
                    <a:pt x="28278" y="26266"/>
                  </a:lnTo>
                  <a:lnTo>
                    <a:pt x="3012" y="656"/>
                  </a:lnTo>
                  <a:lnTo>
                    <a:pt x="0" y="1"/>
                  </a:lnTo>
                  <a:close/>
                </a:path>
              </a:pathLst>
            </a:custGeom>
            <a:solidFill>
              <a:srgbClr val="4685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7" name="Google Shape;595;p25">
              <a:extLst>
                <a:ext uri="{FF2B5EF4-FFF2-40B4-BE49-F238E27FC236}">
                  <a16:creationId xmlns:a16="http://schemas.microsoft.com/office/drawing/2014/main" id="{1D05BAB9-B389-2615-2ABB-11511DE4547D}"/>
                </a:ext>
              </a:extLst>
            </p:cNvPr>
            <p:cNvSpPr/>
            <p:nvPr/>
          </p:nvSpPr>
          <p:spPr>
            <a:xfrm>
              <a:off x="1535514" y="1320177"/>
              <a:ext cx="2676811" cy="1499377"/>
            </a:xfrm>
            <a:custGeom>
              <a:avLst/>
              <a:gdLst/>
              <a:ahLst/>
              <a:cxnLst/>
              <a:rect l="l" t="t" r="r" b="b"/>
              <a:pathLst>
                <a:path w="102668" h="57508" extrusionOk="0">
                  <a:moveTo>
                    <a:pt x="2596" y="0"/>
                  </a:moveTo>
                  <a:cubicBezTo>
                    <a:pt x="1167" y="0"/>
                    <a:pt x="0" y="1155"/>
                    <a:pt x="0" y="2584"/>
                  </a:cubicBezTo>
                  <a:lnTo>
                    <a:pt x="0" y="54924"/>
                  </a:lnTo>
                  <a:cubicBezTo>
                    <a:pt x="0" y="56353"/>
                    <a:pt x="1167" y="57508"/>
                    <a:pt x="2596" y="57508"/>
                  </a:cubicBezTo>
                  <a:lnTo>
                    <a:pt x="100072" y="57508"/>
                  </a:lnTo>
                  <a:cubicBezTo>
                    <a:pt x="101501" y="57508"/>
                    <a:pt x="102668" y="56353"/>
                    <a:pt x="102668" y="54924"/>
                  </a:cubicBezTo>
                  <a:lnTo>
                    <a:pt x="102668" y="2584"/>
                  </a:lnTo>
                  <a:cubicBezTo>
                    <a:pt x="102668" y="1155"/>
                    <a:pt x="101501" y="0"/>
                    <a:pt x="100072" y="0"/>
                  </a:cubicBezTo>
                  <a:close/>
                </a:path>
              </a:pathLst>
            </a:custGeom>
            <a:solidFill>
              <a:srgbClr val="EEEEEE"/>
            </a:solidFill>
            <a:ln>
              <a:noFill/>
            </a:ln>
          </p:spPr>
          <p:txBody>
            <a:bodyPr spcFirstLastPara="1" wrap="square" lIns="548625" tIns="91425" rIns="548625" bIns="91425" anchor="ctr" anchorCtr="0">
              <a:noAutofit/>
            </a:bodyPr>
            <a:lstStyle/>
            <a:p>
              <a:pPr marR="0" algn="ctr" rtl="0">
                <a:spcBef>
                  <a:spcPts val="0"/>
                </a:spcBef>
                <a:spcAft>
                  <a:spcPts val="0"/>
                </a:spcAft>
                <a:buClr>
                  <a:srgbClr val="000000"/>
                </a:buClr>
                <a:buSzPts val="1400"/>
              </a:pPr>
              <a:r>
                <a:rPr lang="vi-VN" b="0" i="0" dirty="0">
                  <a:solidFill>
                    <a:srgbClr val="434343"/>
                  </a:solidFill>
                  <a:effectLst/>
                  <a:latin typeface="Bahnschrift" panose="020B0502040204020203" pitchFamily="34" charset="0"/>
                  <a:ea typeface="Roboto" panose="02000000000000000000" pitchFamily="2" charset="0"/>
                  <a:cs typeface="Roboto" panose="02000000000000000000" pitchFamily="2" charset="0"/>
                </a:rPr>
                <a:t>Giao diện đơn giản.</a:t>
              </a:r>
              <a:endParaRPr lang="vi-VN" dirty="0">
                <a:effectLst/>
                <a:latin typeface="Bahnschrift" panose="020B0502040204020203" pitchFamily="34" charset="0"/>
              </a:endParaRPr>
            </a:p>
            <a:p>
              <a:pPr marL="173736" marR="0" indent="-173736" algn="ctr" rtl="0">
                <a:spcBef>
                  <a:spcPts val="0"/>
                </a:spcBef>
                <a:spcAft>
                  <a:spcPts val="0"/>
                </a:spcAft>
              </a:pPr>
              <a:r>
                <a:rPr lang="vi-VN" b="0" i="0" dirty="0">
                  <a:solidFill>
                    <a:srgbClr val="434343"/>
                  </a:solidFill>
                  <a:effectLst/>
                  <a:latin typeface="Bahnschrift" panose="020B0502040204020203" pitchFamily="34" charset="0"/>
                  <a:ea typeface="Roboto" panose="02000000000000000000" pitchFamily="2" charset="0"/>
                  <a:cs typeface="Roboto" panose="02000000000000000000" pitchFamily="2" charset="0"/>
                </a:rPr>
                <a:t>Dễ dàng sử dụng.</a:t>
              </a:r>
              <a:endParaRPr lang="vi-VN" dirty="0">
                <a:effectLst/>
                <a:latin typeface="Bahnschrift" panose="020B0502040204020203" pitchFamily="34" charset="0"/>
              </a:endParaRPr>
            </a:p>
            <a:p>
              <a:pPr algn="ctr"/>
              <a:r>
                <a:rPr lang="vi-VN" b="0" i="0" dirty="0">
                  <a:solidFill>
                    <a:srgbClr val="434343"/>
                  </a:solidFill>
                  <a:effectLst/>
                  <a:latin typeface="Bahnschrift" panose="020B0502040204020203" pitchFamily="34" charset="0"/>
                  <a:ea typeface="Roboto" panose="02000000000000000000" pitchFamily="2" charset="0"/>
                  <a:cs typeface="Roboto" panose="02000000000000000000" pitchFamily="2" charset="0"/>
                </a:rPr>
                <a:t>Tính năng đa dạng.</a:t>
              </a:r>
              <a:endParaRPr dirty="0">
                <a:solidFill>
                  <a:srgbClr val="434343"/>
                </a:solidFill>
                <a:latin typeface="Bahnschrift" panose="020B0502040204020203" pitchFamily="34" charset="0"/>
                <a:ea typeface="Roboto"/>
                <a:cs typeface="Roboto"/>
                <a:sym typeface="Roboto"/>
              </a:endParaRPr>
            </a:p>
          </p:txBody>
        </p:sp>
        <p:sp>
          <p:nvSpPr>
            <p:cNvPr id="108" name="Google Shape;596;p25">
              <a:extLst>
                <a:ext uri="{FF2B5EF4-FFF2-40B4-BE49-F238E27FC236}">
                  <a16:creationId xmlns:a16="http://schemas.microsoft.com/office/drawing/2014/main" id="{77A67EBD-A5F5-F947-02D0-AD9D9D65C517}"/>
                </a:ext>
              </a:extLst>
            </p:cNvPr>
            <p:cNvSpPr/>
            <p:nvPr/>
          </p:nvSpPr>
          <p:spPr>
            <a:xfrm rot="-5400000">
              <a:off x="1422053" y="1204922"/>
              <a:ext cx="1140288" cy="1146775"/>
            </a:xfrm>
            <a:custGeom>
              <a:avLst/>
              <a:gdLst/>
              <a:ahLst/>
              <a:cxnLst/>
              <a:rect l="l" t="t" r="r" b="b"/>
              <a:pathLst>
                <a:path w="29695" h="29862" extrusionOk="0">
                  <a:moveTo>
                    <a:pt x="0" y="1"/>
                  </a:moveTo>
                  <a:lnTo>
                    <a:pt x="29694" y="29862"/>
                  </a:lnTo>
                  <a:lnTo>
                    <a:pt x="29694" y="16170"/>
                  </a:lnTo>
                  <a:lnTo>
                    <a:pt x="13526" y="1"/>
                  </a:ln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97;p25">
              <a:extLst>
                <a:ext uri="{FF2B5EF4-FFF2-40B4-BE49-F238E27FC236}">
                  <a16:creationId xmlns:a16="http://schemas.microsoft.com/office/drawing/2014/main" id="{8DD8D92B-48B5-4AFC-C870-03BD6FC04E12}"/>
                </a:ext>
              </a:extLst>
            </p:cNvPr>
            <p:cNvSpPr txBox="1"/>
            <p:nvPr/>
          </p:nvSpPr>
          <p:spPr>
            <a:xfrm rot="-2700000">
              <a:off x="1303652" y="1500868"/>
              <a:ext cx="1111996" cy="298046"/>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vi-VN" sz="1500" dirty="0">
                  <a:solidFill>
                    <a:srgbClr val="FFFFFF"/>
                  </a:solidFill>
                  <a:latin typeface="Bahnschrift" panose="020B0502040204020203" pitchFamily="34" charset="0"/>
                  <a:ea typeface="Fira Sans Extra Condensed Medium"/>
                  <a:cs typeface="Fira Sans Extra Condensed Medium"/>
                  <a:sym typeface="Fira Sans Extra Condensed Medium"/>
                </a:rPr>
                <a:t>Điểm Mạnh</a:t>
              </a:r>
              <a:endParaRPr sz="1500" dirty="0">
                <a:solidFill>
                  <a:srgbClr val="FFFFFF"/>
                </a:solidFill>
                <a:latin typeface="Bahnschrift" panose="020B0502040204020203" pitchFamily="34" charset="0"/>
                <a:ea typeface="Fira Sans Extra Condensed Medium"/>
                <a:cs typeface="Fira Sans Extra Condensed Medium"/>
                <a:sym typeface="Fira Sans Extra Condensed Medium"/>
              </a:endParaRPr>
            </a:p>
          </p:txBody>
        </p:sp>
      </p:grpSp>
      <p:grpSp>
        <p:nvGrpSpPr>
          <p:cNvPr id="110" name="Google Shape;598;p25">
            <a:extLst>
              <a:ext uri="{FF2B5EF4-FFF2-40B4-BE49-F238E27FC236}">
                <a16:creationId xmlns:a16="http://schemas.microsoft.com/office/drawing/2014/main" id="{43A1C287-1C9E-A9F1-DB89-27187A27FD6E}"/>
              </a:ext>
            </a:extLst>
          </p:cNvPr>
          <p:cNvGrpSpPr/>
          <p:nvPr/>
        </p:nvGrpSpPr>
        <p:grpSpPr>
          <a:xfrm>
            <a:off x="5146793" y="1514140"/>
            <a:ext cx="2808793" cy="1749218"/>
            <a:chOff x="4912876" y="1070336"/>
            <a:chExt cx="2808793" cy="1749218"/>
          </a:xfrm>
        </p:grpSpPr>
        <p:sp>
          <p:nvSpPr>
            <p:cNvPr id="111" name="Google Shape;599;p25">
              <a:extLst>
                <a:ext uri="{FF2B5EF4-FFF2-40B4-BE49-F238E27FC236}">
                  <a16:creationId xmlns:a16="http://schemas.microsoft.com/office/drawing/2014/main" id="{14D13FA2-F77C-3C82-4E45-FCC2003F1F46}"/>
                </a:ext>
              </a:extLst>
            </p:cNvPr>
            <p:cNvSpPr/>
            <p:nvPr/>
          </p:nvSpPr>
          <p:spPr>
            <a:xfrm>
              <a:off x="6550275" y="1188539"/>
              <a:ext cx="1171394" cy="1181804"/>
            </a:xfrm>
            <a:custGeom>
              <a:avLst/>
              <a:gdLst/>
              <a:ahLst/>
              <a:cxnLst/>
              <a:rect l="l" t="t" r="r" b="b"/>
              <a:pathLst>
                <a:path w="29695" h="29957" extrusionOk="0">
                  <a:moveTo>
                    <a:pt x="0" y="1"/>
                  </a:moveTo>
                  <a:lnTo>
                    <a:pt x="0" y="3347"/>
                  </a:lnTo>
                  <a:lnTo>
                    <a:pt x="26611" y="29957"/>
                  </a:lnTo>
                  <a:lnTo>
                    <a:pt x="29694" y="29957"/>
                  </a:lnTo>
                  <a:lnTo>
                    <a:pt x="28278" y="26266"/>
                  </a:lnTo>
                  <a:lnTo>
                    <a:pt x="3012" y="656"/>
                  </a:lnTo>
                  <a:lnTo>
                    <a:pt x="0" y="1"/>
                  </a:lnTo>
                  <a:close/>
                </a:path>
              </a:pathLst>
            </a:custGeom>
            <a:solidFill>
              <a:srgbClr val="2020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2" name="Google Shape;600;p25">
              <a:extLst>
                <a:ext uri="{FF2B5EF4-FFF2-40B4-BE49-F238E27FC236}">
                  <a16:creationId xmlns:a16="http://schemas.microsoft.com/office/drawing/2014/main" id="{19FE3545-7A71-29C6-9015-07E2C8791FEA}"/>
                </a:ext>
              </a:extLst>
            </p:cNvPr>
            <p:cNvSpPr/>
            <p:nvPr/>
          </p:nvSpPr>
          <p:spPr>
            <a:xfrm>
              <a:off x="4912876" y="1320177"/>
              <a:ext cx="2676811" cy="1499377"/>
            </a:xfrm>
            <a:custGeom>
              <a:avLst/>
              <a:gdLst/>
              <a:ahLst/>
              <a:cxnLst/>
              <a:rect l="l" t="t" r="r" b="b"/>
              <a:pathLst>
                <a:path w="102668" h="57508" extrusionOk="0">
                  <a:moveTo>
                    <a:pt x="2584" y="0"/>
                  </a:moveTo>
                  <a:cubicBezTo>
                    <a:pt x="1155" y="0"/>
                    <a:pt x="0" y="1155"/>
                    <a:pt x="0" y="2584"/>
                  </a:cubicBezTo>
                  <a:lnTo>
                    <a:pt x="0" y="54924"/>
                  </a:lnTo>
                  <a:cubicBezTo>
                    <a:pt x="0" y="56353"/>
                    <a:pt x="1155" y="57508"/>
                    <a:pt x="2584" y="57508"/>
                  </a:cubicBezTo>
                  <a:lnTo>
                    <a:pt x="100072" y="57508"/>
                  </a:lnTo>
                  <a:cubicBezTo>
                    <a:pt x="101501" y="57508"/>
                    <a:pt x="102668" y="56353"/>
                    <a:pt x="102668" y="54924"/>
                  </a:cubicBezTo>
                  <a:lnTo>
                    <a:pt x="102668" y="2584"/>
                  </a:lnTo>
                  <a:cubicBezTo>
                    <a:pt x="102668" y="1155"/>
                    <a:pt x="101501" y="0"/>
                    <a:pt x="100072" y="0"/>
                  </a:cubicBezTo>
                  <a:close/>
                </a:path>
              </a:pathLst>
            </a:custGeom>
            <a:solidFill>
              <a:srgbClr val="EEEEEE"/>
            </a:solidFill>
            <a:ln>
              <a:noFill/>
            </a:ln>
          </p:spPr>
          <p:txBody>
            <a:bodyPr spcFirstLastPara="1" wrap="square" lIns="548625" tIns="91425" rIns="548625" bIns="91425" anchor="ctr" anchorCtr="0">
              <a:noAutofit/>
            </a:bodyPr>
            <a:lstStyle/>
            <a:p>
              <a:pPr marR="0" algn="ctr" rtl="0">
                <a:spcBef>
                  <a:spcPts val="0"/>
                </a:spcBef>
                <a:spcAft>
                  <a:spcPts val="0"/>
                </a:spcAft>
                <a:buClr>
                  <a:srgbClr val="000000"/>
                </a:buClr>
                <a:buSzPts val="1400"/>
              </a:pPr>
              <a:r>
                <a:rPr lang="vi-VN" b="0" i="0" dirty="0">
                  <a:solidFill>
                    <a:srgbClr val="434343"/>
                  </a:solidFill>
                  <a:effectLst/>
                  <a:latin typeface="Bahnschrift" panose="020B0502040204020203" pitchFamily="34" charset="0"/>
                  <a:ea typeface="Roboto" panose="02000000000000000000" pitchFamily="2" charset="0"/>
                  <a:cs typeface="Roboto" panose="02000000000000000000" pitchFamily="2" charset="0"/>
                </a:rPr>
                <a:t>Hệ thống chưa được tối ưu.</a:t>
              </a:r>
              <a:r>
                <a:rPr lang="vi-VN" dirty="0">
                  <a:effectLst/>
                  <a:latin typeface="Bahnschrift" panose="020B0502040204020203" pitchFamily="34" charset="0"/>
                </a:rPr>
                <a:t> </a:t>
              </a:r>
            </a:p>
            <a:p>
              <a:pPr marR="0" algn="ctr" rtl="0">
                <a:spcBef>
                  <a:spcPts val="0"/>
                </a:spcBef>
                <a:spcAft>
                  <a:spcPts val="0"/>
                </a:spcAft>
                <a:buClr>
                  <a:srgbClr val="000000"/>
                </a:buClr>
                <a:buSzPts val="1400"/>
              </a:pPr>
              <a:r>
                <a:rPr lang="vi-VN" b="0" i="0" dirty="0">
                  <a:solidFill>
                    <a:srgbClr val="434343"/>
                  </a:solidFill>
                  <a:effectLst/>
                  <a:latin typeface="Bahnschrift" panose="020B0502040204020203" pitchFamily="34" charset="0"/>
                  <a:ea typeface="Roboto" panose="02000000000000000000" pitchFamily="2" charset="0"/>
                  <a:cs typeface="Roboto" panose="02000000000000000000" pitchFamily="2" charset="0"/>
                </a:rPr>
                <a:t>Phát sinh lỗi vặt.</a:t>
              </a:r>
              <a:endParaRPr lang="vi-VN" dirty="0">
                <a:effectLst/>
                <a:latin typeface="Bahnschrift" panose="020B0502040204020203" pitchFamily="34" charset="0"/>
              </a:endParaRPr>
            </a:p>
            <a:p>
              <a:pPr marL="0" lvl="0" indent="0" algn="ctr" rtl="0">
                <a:spcBef>
                  <a:spcPts val="0"/>
                </a:spcBef>
                <a:spcAft>
                  <a:spcPts val="0"/>
                </a:spcAft>
                <a:buClr>
                  <a:schemeClr val="dk1"/>
                </a:buClr>
                <a:buSzPts val="1100"/>
                <a:buFont typeface="Arial"/>
                <a:buNone/>
              </a:pPr>
              <a:endParaRPr dirty="0">
                <a:solidFill>
                  <a:srgbClr val="434343"/>
                </a:solidFill>
                <a:latin typeface="Bahnschrift" panose="020B0502040204020203" pitchFamily="34" charset="0"/>
                <a:ea typeface="Roboto"/>
                <a:cs typeface="Roboto"/>
                <a:sym typeface="Roboto"/>
              </a:endParaRPr>
            </a:p>
          </p:txBody>
        </p:sp>
        <p:sp>
          <p:nvSpPr>
            <p:cNvPr id="113" name="Google Shape;601;p25">
              <a:extLst>
                <a:ext uri="{FF2B5EF4-FFF2-40B4-BE49-F238E27FC236}">
                  <a16:creationId xmlns:a16="http://schemas.microsoft.com/office/drawing/2014/main" id="{0D41B5C5-C4EB-97F8-9CED-9FF0D1AD0C4F}"/>
                </a:ext>
              </a:extLst>
            </p:cNvPr>
            <p:cNvSpPr/>
            <p:nvPr/>
          </p:nvSpPr>
          <p:spPr>
            <a:xfrm>
              <a:off x="6550275" y="1188539"/>
              <a:ext cx="1171394" cy="1178056"/>
            </a:xfrm>
            <a:custGeom>
              <a:avLst/>
              <a:gdLst/>
              <a:ahLst/>
              <a:cxnLst/>
              <a:rect l="l" t="t" r="r" b="b"/>
              <a:pathLst>
                <a:path w="29695" h="29862" extrusionOk="0">
                  <a:moveTo>
                    <a:pt x="0" y="1"/>
                  </a:moveTo>
                  <a:lnTo>
                    <a:pt x="29694" y="29862"/>
                  </a:lnTo>
                  <a:lnTo>
                    <a:pt x="29694" y="16170"/>
                  </a:lnTo>
                  <a:lnTo>
                    <a:pt x="135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02;p25">
              <a:extLst>
                <a:ext uri="{FF2B5EF4-FFF2-40B4-BE49-F238E27FC236}">
                  <a16:creationId xmlns:a16="http://schemas.microsoft.com/office/drawing/2014/main" id="{A330FE03-DD5D-8C52-C588-DC22A152EE9C}"/>
                </a:ext>
              </a:extLst>
            </p:cNvPr>
            <p:cNvSpPr txBox="1"/>
            <p:nvPr/>
          </p:nvSpPr>
          <p:spPr>
            <a:xfrm rot="2700000">
              <a:off x="6696737" y="1488448"/>
              <a:ext cx="1142543" cy="306319"/>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vi-VN" sz="1500" dirty="0">
                  <a:solidFill>
                    <a:srgbClr val="FFFFFF"/>
                  </a:solidFill>
                  <a:latin typeface="Bahnschrift" panose="020B0502040204020203" pitchFamily="34" charset="0"/>
                  <a:ea typeface="Fira Sans Extra Condensed Medium"/>
                  <a:cs typeface="Fira Sans Extra Condensed Medium"/>
                  <a:sym typeface="Fira Sans Extra Condensed Medium"/>
                </a:rPr>
                <a:t>Điểm Yếu</a:t>
              </a:r>
              <a:endParaRPr sz="1500" dirty="0">
                <a:solidFill>
                  <a:srgbClr val="FFFFFF"/>
                </a:solidFill>
                <a:latin typeface="Bahnschrift" panose="020B0502040204020203" pitchFamily="34" charset="0"/>
                <a:ea typeface="Fira Sans Extra Condensed Medium"/>
                <a:cs typeface="Fira Sans Extra Condensed Medium"/>
                <a:sym typeface="Fira Sans Extra Condensed Medium"/>
              </a:endParaRPr>
            </a:p>
          </p:txBody>
        </p:sp>
      </p:grpSp>
      <p:grpSp>
        <p:nvGrpSpPr>
          <p:cNvPr id="115" name="Google Shape;603;p25">
            <a:extLst>
              <a:ext uri="{FF2B5EF4-FFF2-40B4-BE49-F238E27FC236}">
                <a16:creationId xmlns:a16="http://schemas.microsoft.com/office/drawing/2014/main" id="{87CF1F02-B603-BA39-DE8A-971CFFF48287}"/>
              </a:ext>
            </a:extLst>
          </p:cNvPr>
          <p:cNvGrpSpPr/>
          <p:nvPr/>
        </p:nvGrpSpPr>
        <p:grpSpPr>
          <a:xfrm>
            <a:off x="5146793" y="3410396"/>
            <a:ext cx="2867301" cy="1684596"/>
            <a:chOff x="4912876" y="2966592"/>
            <a:chExt cx="2867301" cy="1684596"/>
          </a:xfrm>
        </p:grpSpPr>
        <p:sp>
          <p:nvSpPr>
            <p:cNvPr id="116" name="Google Shape;604;p25">
              <a:extLst>
                <a:ext uri="{FF2B5EF4-FFF2-40B4-BE49-F238E27FC236}">
                  <a16:creationId xmlns:a16="http://schemas.microsoft.com/office/drawing/2014/main" id="{6D76B49F-67C6-5C3B-3CC9-0759E41E9734}"/>
                </a:ext>
              </a:extLst>
            </p:cNvPr>
            <p:cNvSpPr/>
            <p:nvPr/>
          </p:nvSpPr>
          <p:spPr>
            <a:xfrm rot="5400000">
              <a:off x="6555402" y="3427116"/>
              <a:ext cx="1161000" cy="1171319"/>
            </a:xfrm>
            <a:custGeom>
              <a:avLst/>
              <a:gdLst/>
              <a:ahLst/>
              <a:cxnLst/>
              <a:rect l="l" t="t" r="r" b="b"/>
              <a:pathLst>
                <a:path w="29695" h="29957" extrusionOk="0">
                  <a:moveTo>
                    <a:pt x="0" y="1"/>
                  </a:moveTo>
                  <a:lnTo>
                    <a:pt x="0" y="3347"/>
                  </a:lnTo>
                  <a:lnTo>
                    <a:pt x="26611" y="29957"/>
                  </a:lnTo>
                  <a:lnTo>
                    <a:pt x="29694" y="29957"/>
                  </a:lnTo>
                  <a:lnTo>
                    <a:pt x="28278" y="26266"/>
                  </a:lnTo>
                  <a:lnTo>
                    <a:pt x="3012" y="656"/>
                  </a:lnTo>
                  <a:lnTo>
                    <a:pt x="0" y="1"/>
                  </a:lnTo>
                  <a:close/>
                </a:path>
              </a:pathLst>
            </a:custGeom>
            <a:solidFill>
              <a:srgbClr val="C628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7" name="Google Shape;605;p25">
              <a:extLst>
                <a:ext uri="{FF2B5EF4-FFF2-40B4-BE49-F238E27FC236}">
                  <a16:creationId xmlns:a16="http://schemas.microsoft.com/office/drawing/2014/main" id="{9547D834-0673-27D8-978F-5473A028CEE8}"/>
                </a:ext>
              </a:extLst>
            </p:cNvPr>
            <p:cNvSpPr/>
            <p:nvPr/>
          </p:nvSpPr>
          <p:spPr>
            <a:xfrm>
              <a:off x="4912876" y="2966592"/>
              <a:ext cx="2676811" cy="1499664"/>
            </a:xfrm>
            <a:custGeom>
              <a:avLst/>
              <a:gdLst/>
              <a:ahLst/>
              <a:cxnLst/>
              <a:rect l="l" t="t" r="r" b="b"/>
              <a:pathLst>
                <a:path w="102668" h="57519" extrusionOk="0">
                  <a:moveTo>
                    <a:pt x="2584" y="0"/>
                  </a:moveTo>
                  <a:cubicBezTo>
                    <a:pt x="1155" y="0"/>
                    <a:pt x="0" y="1167"/>
                    <a:pt x="0" y="2596"/>
                  </a:cubicBezTo>
                  <a:lnTo>
                    <a:pt x="0" y="54923"/>
                  </a:lnTo>
                  <a:cubicBezTo>
                    <a:pt x="0" y="56352"/>
                    <a:pt x="1155" y="57519"/>
                    <a:pt x="2584" y="57519"/>
                  </a:cubicBezTo>
                  <a:lnTo>
                    <a:pt x="100072" y="57519"/>
                  </a:lnTo>
                  <a:cubicBezTo>
                    <a:pt x="101501" y="57519"/>
                    <a:pt x="102668" y="56352"/>
                    <a:pt x="102668" y="54923"/>
                  </a:cubicBezTo>
                  <a:lnTo>
                    <a:pt x="102668" y="2596"/>
                  </a:lnTo>
                  <a:cubicBezTo>
                    <a:pt x="102668" y="1167"/>
                    <a:pt x="101501" y="0"/>
                    <a:pt x="100072" y="0"/>
                  </a:cubicBezTo>
                  <a:close/>
                </a:path>
              </a:pathLst>
            </a:custGeom>
            <a:solidFill>
              <a:srgbClr val="EEEEEE"/>
            </a:solidFill>
            <a:ln>
              <a:noFill/>
            </a:ln>
          </p:spPr>
          <p:txBody>
            <a:bodyPr spcFirstLastPara="1" wrap="square" lIns="548625" tIns="91425" rIns="548625" bIns="91425" anchor="ctr" anchorCtr="0">
              <a:noAutofit/>
            </a:bodyPr>
            <a:lstStyle/>
            <a:p>
              <a:pPr marL="0" lvl="0" indent="0" algn="ctr" rtl="0">
                <a:spcBef>
                  <a:spcPts val="0"/>
                </a:spcBef>
                <a:spcAft>
                  <a:spcPts val="0"/>
                </a:spcAft>
                <a:buClr>
                  <a:schemeClr val="dk1"/>
                </a:buClr>
                <a:buSzPts val="1100"/>
                <a:buFont typeface="Arial"/>
                <a:buNone/>
              </a:pPr>
              <a:r>
                <a:rPr lang="vi-VN" dirty="0">
                  <a:solidFill>
                    <a:srgbClr val="434343"/>
                  </a:solidFill>
                  <a:latin typeface="Bahnschrift" panose="020B0502040204020203" pitchFamily="34" charset="0"/>
                  <a:ea typeface="Roboto"/>
                  <a:cs typeface="Roboto"/>
                  <a:sym typeface="Roboto"/>
                </a:rPr>
                <a:t>Thị trường tăng trưởng.</a:t>
              </a:r>
            </a:p>
            <a:p>
              <a:pPr marL="0" lvl="0" indent="0" algn="ctr" rtl="0">
                <a:spcBef>
                  <a:spcPts val="0"/>
                </a:spcBef>
                <a:spcAft>
                  <a:spcPts val="0"/>
                </a:spcAft>
                <a:buClr>
                  <a:schemeClr val="dk1"/>
                </a:buClr>
                <a:buSzPts val="1100"/>
                <a:buFont typeface="Arial"/>
                <a:buNone/>
              </a:pPr>
              <a:r>
                <a:rPr lang="vi-VN" dirty="0">
                  <a:solidFill>
                    <a:srgbClr val="434343"/>
                  </a:solidFill>
                  <a:latin typeface="Bahnschrift" panose="020B0502040204020203" pitchFamily="34" charset="0"/>
                  <a:ea typeface="Roboto"/>
                  <a:cs typeface="Roboto"/>
                  <a:sym typeface="Roboto"/>
                </a:rPr>
                <a:t>Đa dạng hóa sản phẩm.</a:t>
              </a:r>
              <a:endParaRPr dirty="0">
                <a:solidFill>
                  <a:srgbClr val="434343"/>
                </a:solidFill>
                <a:latin typeface="Bahnschrift" panose="020B0502040204020203" pitchFamily="34" charset="0"/>
                <a:ea typeface="Roboto"/>
                <a:cs typeface="Roboto"/>
                <a:sym typeface="Roboto"/>
              </a:endParaRPr>
            </a:p>
          </p:txBody>
        </p:sp>
        <p:sp>
          <p:nvSpPr>
            <p:cNvPr id="118" name="Google Shape;606;p25">
              <a:extLst>
                <a:ext uri="{FF2B5EF4-FFF2-40B4-BE49-F238E27FC236}">
                  <a16:creationId xmlns:a16="http://schemas.microsoft.com/office/drawing/2014/main" id="{69D9D67E-5912-0BB8-CF30-1FF8A19E21E1}"/>
                </a:ext>
              </a:extLst>
            </p:cNvPr>
            <p:cNvSpPr/>
            <p:nvPr/>
          </p:nvSpPr>
          <p:spPr>
            <a:xfrm rot="5400000">
              <a:off x="6557259" y="3428973"/>
              <a:ext cx="1161000" cy="1167604"/>
            </a:xfrm>
            <a:custGeom>
              <a:avLst/>
              <a:gdLst/>
              <a:ahLst/>
              <a:cxnLst/>
              <a:rect l="l" t="t" r="r" b="b"/>
              <a:pathLst>
                <a:path w="29695" h="29862" extrusionOk="0">
                  <a:moveTo>
                    <a:pt x="0" y="1"/>
                  </a:moveTo>
                  <a:lnTo>
                    <a:pt x="29694" y="29862"/>
                  </a:lnTo>
                  <a:lnTo>
                    <a:pt x="29694" y="16170"/>
                  </a:lnTo>
                  <a:lnTo>
                    <a:pt x="135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07;p25">
              <a:extLst>
                <a:ext uri="{FF2B5EF4-FFF2-40B4-BE49-F238E27FC236}">
                  <a16:creationId xmlns:a16="http://schemas.microsoft.com/office/drawing/2014/main" id="{E4854638-616F-BEA8-28B6-6BF0549340A1}"/>
                </a:ext>
              </a:extLst>
            </p:cNvPr>
            <p:cNvSpPr txBox="1"/>
            <p:nvPr/>
          </p:nvSpPr>
          <p:spPr>
            <a:xfrm rot="-2700000">
              <a:off x="6706397" y="3991914"/>
              <a:ext cx="1132361" cy="303349"/>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vi-VN" sz="1500" dirty="0">
                  <a:solidFill>
                    <a:srgbClr val="FFFFFF"/>
                  </a:solidFill>
                  <a:latin typeface="Fira Sans Extra Condensed Medium"/>
                  <a:ea typeface="Fira Sans Extra Condensed Medium"/>
                  <a:cs typeface="Fira Sans Extra Condensed Medium"/>
                  <a:sym typeface="Fira Sans Extra Condensed Medium"/>
                </a:rPr>
                <a:t>Cơ Hội</a:t>
              </a:r>
              <a:endParaRPr sz="15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120" name="Google Shape;608;p25">
            <a:extLst>
              <a:ext uri="{FF2B5EF4-FFF2-40B4-BE49-F238E27FC236}">
                <a16:creationId xmlns:a16="http://schemas.microsoft.com/office/drawing/2014/main" id="{D5E505C0-458A-2BAE-5571-DC6CF73BB97F}"/>
              </a:ext>
            </a:extLst>
          </p:cNvPr>
          <p:cNvGrpSpPr/>
          <p:nvPr/>
        </p:nvGrpSpPr>
        <p:grpSpPr>
          <a:xfrm>
            <a:off x="1594763" y="3410396"/>
            <a:ext cx="2851479" cy="1685046"/>
            <a:chOff x="1360846" y="2966592"/>
            <a:chExt cx="2851479" cy="1685046"/>
          </a:xfrm>
        </p:grpSpPr>
        <p:sp>
          <p:nvSpPr>
            <p:cNvPr id="121" name="Google Shape;609;p25">
              <a:extLst>
                <a:ext uri="{FF2B5EF4-FFF2-40B4-BE49-F238E27FC236}">
                  <a16:creationId xmlns:a16="http://schemas.microsoft.com/office/drawing/2014/main" id="{900929FE-29B6-0EBD-121F-F5C2D5975F8D}"/>
                </a:ext>
              </a:extLst>
            </p:cNvPr>
            <p:cNvSpPr/>
            <p:nvPr/>
          </p:nvSpPr>
          <p:spPr>
            <a:xfrm rot="10800000">
              <a:off x="1418667" y="3432273"/>
              <a:ext cx="1150533" cy="1160834"/>
            </a:xfrm>
            <a:custGeom>
              <a:avLst/>
              <a:gdLst/>
              <a:ahLst/>
              <a:cxnLst/>
              <a:rect l="l" t="t" r="r" b="b"/>
              <a:pathLst>
                <a:path w="29695" h="29957" extrusionOk="0">
                  <a:moveTo>
                    <a:pt x="0" y="1"/>
                  </a:moveTo>
                  <a:lnTo>
                    <a:pt x="0" y="3347"/>
                  </a:lnTo>
                  <a:lnTo>
                    <a:pt x="26611" y="29957"/>
                  </a:lnTo>
                  <a:lnTo>
                    <a:pt x="29694" y="29957"/>
                  </a:lnTo>
                  <a:lnTo>
                    <a:pt x="28278" y="26266"/>
                  </a:lnTo>
                  <a:lnTo>
                    <a:pt x="3012" y="656"/>
                  </a:lnTo>
                  <a:lnTo>
                    <a:pt x="0" y="1"/>
                  </a:lnTo>
                  <a:close/>
                </a:path>
              </a:pathLst>
            </a:custGeom>
            <a:solidFill>
              <a:srgbClr val="E092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2" name="Google Shape;610;p25">
              <a:extLst>
                <a:ext uri="{FF2B5EF4-FFF2-40B4-BE49-F238E27FC236}">
                  <a16:creationId xmlns:a16="http://schemas.microsoft.com/office/drawing/2014/main" id="{2D65299F-0F3F-2D5C-3D43-DE6CA9FC0C80}"/>
                </a:ext>
              </a:extLst>
            </p:cNvPr>
            <p:cNvSpPr/>
            <p:nvPr/>
          </p:nvSpPr>
          <p:spPr>
            <a:xfrm>
              <a:off x="1535514" y="2966592"/>
              <a:ext cx="2676811" cy="1499664"/>
            </a:xfrm>
            <a:custGeom>
              <a:avLst/>
              <a:gdLst/>
              <a:ahLst/>
              <a:cxnLst/>
              <a:rect l="l" t="t" r="r" b="b"/>
              <a:pathLst>
                <a:path w="102668" h="57519" extrusionOk="0">
                  <a:moveTo>
                    <a:pt x="2596" y="0"/>
                  </a:moveTo>
                  <a:cubicBezTo>
                    <a:pt x="1167" y="0"/>
                    <a:pt x="0" y="1167"/>
                    <a:pt x="0" y="2596"/>
                  </a:cubicBezTo>
                  <a:lnTo>
                    <a:pt x="0" y="54923"/>
                  </a:lnTo>
                  <a:cubicBezTo>
                    <a:pt x="0" y="56352"/>
                    <a:pt x="1167" y="57519"/>
                    <a:pt x="2596" y="57519"/>
                  </a:cubicBezTo>
                  <a:lnTo>
                    <a:pt x="100072" y="57519"/>
                  </a:lnTo>
                  <a:cubicBezTo>
                    <a:pt x="101501" y="57519"/>
                    <a:pt x="102668" y="56352"/>
                    <a:pt x="102668" y="54923"/>
                  </a:cubicBezTo>
                  <a:lnTo>
                    <a:pt x="102668" y="2596"/>
                  </a:lnTo>
                  <a:cubicBezTo>
                    <a:pt x="102668" y="1167"/>
                    <a:pt x="101501" y="0"/>
                    <a:pt x="100072" y="0"/>
                  </a:cubicBezTo>
                  <a:close/>
                </a:path>
              </a:pathLst>
            </a:custGeom>
            <a:solidFill>
              <a:srgbClr val="EEEEEE"/>
            </a:solidFill>
            <a:ln>
              <a:noFill/>
            </a:ln>
          </p:spPr>
          <p:txBody>
            <a:bodyPr spcFirstLastPara="1" wrap="square" lIns="548625" tIns="91425" rIns="548625" bIns="91425" anchor="ctr" anchorCtr="0">
              <a:noAutofit/>
            </a:bodyPr>
            <a:lstStyle/>
            <a:p>
              <a:pPr marL="0" lvl="0" indent="0" algn="ctr" rtl="0">
                <a:spcBef>
                  <a:spcPts val="0"/>
                </a:spcBef>
                <a:spcAft>
                  <a:spcPts val="0"/>
                </a:spcAft>
                <a:buClr>
                  <a:schemeClr val="dk1"/>
                </a:buClr>
                <a:buSzPts val="1100"/>
                <a:buFont typeface="Arial"/>
                <a:buNone/>
              </a:pPr>
              <a:r>
                <a:rPr lang="vi-VN" dirty="0">
                  <a:solidFill>
                    <a:srgbClr val="434343"/>
                  </a:solidFill>
                  <a:latin typeface="Bahnschrift" panose="020B0502040204020203" pitchFamily="34" charset="0"/>
                  <a:ea typeface="Roboto"/>
                  <a:cs typeface="Roboto"/>
                  <a:sym typeface="Roboto"/>
                </a:rPr>
                <a:t>Thị trường thay đổi.</a:t>
              </a:r>
            </a:p>
            <a:p>
              <a:pPr marL="0" lvl="0" indent="0" algn="ctr" rtl="0">
                <a:spcBef>
                  <a:spcPts val="0"/>
                </a:spcBef>
                <a:spcAft>
                  <a:spcPts val="0"/>
                </a:spcAft>
                <a:buClr>
                  <a:schemeClr val="dk1"/>
                </a:buClr>
                <a:buSzPts val="1100"/>
                <a:buFont typeface="Arial"/>
                <a:buNone/>
              </a:pPr>
              <a:r>
                <a:rPr lang="vi-VN" dirty="0">
                  <a:solidFill>
                    <a:srgbClr val="434343"/>
                  </a:solidFill>
                  <a:latin typeface="Bahnschrift" panose="020B0502040204020203" pitchFamily="34" charset="0"/>
                  <a:ea typeface="Roboto"/>
                  <a:cs typeface="Roboto"/>
                  <a:sym typeface="Roboto"/>
                </a:rPr>
                <a:t>Vấn đề bảo mật.</a:t>
              </a:r>
            </a:p>
            <a:p>
              <a:pPr marL="0" lvl="0" indent="0" algn="ctr" rtl="0">
                <a:spcBef>
                  <a:spcPts val="0"/>
                </a:spcBef>
                <a:spcAft>
                  <a:spcPts val="0"/>
                </a:spcAft>
                <a:buClr>
                  <a:schemeClr val="dk1"/>
                </a:buClr>
                <a:buSzPts val="1100"/>
                <a:buFont typeface="Arial"/>
                <a:buNone/>
              </a:pPr>
              <a:r>
                <a:rPr lang="vi-VN" dirty="0">
                  <a:solidFill>
                    <a:srgbClr val="434343"/>
                  </a:solidFill>
                  <a:latin typeface="Bahnschrift" panose="020B0502040204020203" pitchFamily="34" charset="0"/>
                  <a:ea typeface="Roboto"/>
                  <a:cs typeface="Roboto"/>
                  <a:sym typeface="Roboto"/>
                </a:rPr>
                <a:t>Cạnh trang cao.</a:t>
              </a:r>
              <a:endParaRPr dirty="0">
                <a:solidFill>
                  <a:srgbClr val="434343"/>
                </a:solidFill>
                <a:latin typeface="Bahnschrift" panose="020B0502040204020203" pitchFamily="34" charset="0"/>
                <a:ea typeface="Roboto"/>
                <a:cs typeface="Roboto"/>
                <a:sym typeface="Roboto"/>
              </a:endParaRPr>
            </a:p>
          </p:txBody>
        </p:sp>
        <p:sp>
          <p:nvSpPr>
            <p:cNvPr id="123" name="Google Shape;611;p25">
              <a:extLst>
                <a:ext uri="{FF2B5EF4-FFF2-40B4-BE49-F238E27FC236}">
                  <a16:creationId xmlns:a16="http://schemas.microsoft.com/office/drawing/2014/main" id="{A7D59C99-8A2C-BD99-3046-415C056CECD9}"/>
                </a:ext>
              </a:extLst>
            </p:cNvPr>
            <p:cNvSpPr/>
            <p:nvPr/>
          </p:nvSpPr>
          <p:spPr>
            <a:xfrm rot="10800000">
              <a:off x="1418667" y="3435954"/>
              <a:ext cx="1150533" cy="1157153"/>
            </a:xfrm>
            <a:custGeom>
              <a:avLst/>
              <a:gdLst/>
              <a:ahLst/>
              <a:cxnLst/>
              <a:rect l="l" t="t" r="r" b="b"/>
              <a:pathLst>
                <a:path w="29695" h="29862" extrusionOk="0">
                  <a:moveTo>
                    <a:pt x="0" y="1"/>
                  </a:moveTo>
                  <a:lnTo>
                    <a:pt x="29694" y="29862"/>
                  </a:lnTo>
                  <a:lnTo>
                    <a:pt x="29694" y="16170"/>
                  </a:lnTo>
                  <a:lnTo>
                    <a:pt x="13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12;p25">
              <a:extLst>
                <a:ext uri="{FF2B5EF4-FFF2-40B4-BE49-F238E27FC236}">
                  <a16:creationId xmlns:a16="http://schemas.microsoft.com/office/drawing/2014/main" id="{C9855C35-0E39-A692-7D9C-60E8A641362C}"/>
                </a:ext>
              </a:extLst>
            </p:cNvPr>
            <p:cNvSpPr txBox="1"/>
            <p:nvPr/>
          </p:nvSpPr>
          <p:spPr>
            <a:xfrm rot="2700000">
              <a:off x="1303007" y="3997774"/>
              <a:ext cx="1122178" cy="301227"/>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vi-VN" sz="1500" dirty="0">
                  <a:solidFill>
                    <a:srgbClr val="FFFFFF"/>
                  </a:solidFill>
                  <a:latin typeface="Bahnschrift" panose="020B0502040204020203" pitchFamily="34" charset="0"/>
                  <a:ea typeface="Fira Sans Extra Condensed Medium"/>
                  <a:cs typeface="Fira Sans Extra Condensed Medium"/>
                  <a:sym typeface="Fira Sans Extra Condensed Medium"/>
                </a:rPr>
                <a:t>Rủi Ro</a:t>
              </a:r>
              <a:endParaRPr sz="1500" dirty="0">
                <a:solidFill>
                  <a:srgbClr val="FFFFFF"/>
                </a:solidFill>
                <a:latin typeface="Bahnschrift" panose="020B0502040204020203" pitchFamily="34" charset="0"/>
                <a:ea typeface="Fira Sans Extra Condensed Medium"/>
                <a:cs typeface="Fira Sans Extra Condensed Medium"/>
                <a:sym typeface="Fira Sans Extra Condensed Medium"/>
              </a:endParaRPr>
            </a:p>
          </p:txBody>
        </p:sp>
      </p:grpSp>
      <p:grpSp>
        <p:nvGrpSpPr>
          <p:cNvPr id="125" name="Google Shape;613;p25">
            <a:extLst>
              <a:ext uri="{FF2B5EF4-FFF2-40B4-BE49-F238E27FC236}">
                <a16:creationId xmlns:a16="http://schemas.microsoft.com/office/drawing/2014/main" id="{03EBE2C0-0362-E89A-EB95-972A35C22CD7}"/>
              </a:ext>
            </a:extLst>
          </p:cNvPr>
          <p:cNvGrpSpPr/>
          <p:nvPr/>
        </p:nvGrpSpPr>
        <p:grpSpPr>
          <a:xfrm>
            <a:off x="4087064" y="2623180"/>
            <a:ext cx="1425168" cy="1423608"/>
            <a:chOff x="3853147" y="2179376"/>
            <a:chExt cx="1425168" cy="1423608"/>
          </a:xfrm>
        </p:grpSpPr>
        <p:sp>
          <p:nvSpPr>
            <p:cNvPr id="126" name="Google Shape;614;p25">
              <a:extLst>
                <a:ext uri="{FF2B5EF4-FFF2-40B4-BE49-F238E27FC236}">
                  <a16:creationId xmlns:a16="http://schemas.microsoft.com/office/drawing/2014/main" id="{6E1BDAAA-9FFB-7BF3-361F-ED373C7857A8}"/>
                </a:ext>
              </a:extLst>
            </p:cNvPr>
            <p:cNvSpPr/>
            <p:nvPr/>
          </p:nvSpPr>
          <p:spPr>
            <a:xfrm>
              <a:off x="3949375" y="2255139"/>
              <a:ext cx="1254765" cy="1254739"/>
            </a:xfrm>
            <a:custGeom>
              <a:avLst/>
              <a:gdLst/>
              <a:ahLst/>
              <a:cxnLst/>
              <a:rect l="l" t="t" r="r" b="b"/>
              <a:pathLst>
                <a:path w="48126" h="48125" extrusionOk="0">
                  <a:moveTo>
                    <a:pt x="24063" y="0"/>
                  </a:moveTo>
                  <a:cubicBezTo>
                    <a:pt x="10776" y="0"/>
                    <a:pt x="1" y="10775"/>
                    <a:pt x="1" y="24062"/>
                  </a:cubicBezTo>
                  <a:cubicBezTo>
                    <a:pt x="1" y="37350"/>
                    <a:pt x="10776" y="48125"/>
                    <a:pt x="24063" y="48125"/>
                  </a:cubicBezTo>
                  <a:cubicBezTo>
                    <a:pt x="37351" y="48125"/>
                    <a:pt x="48126" y="37350"/>
                    <a:pt x="48126" y="24062"/>
                  </a:cubicBezTo>
                  <a:cubicBezTo>
                    <a:pt x="48126" y="10775"/>
                    <a:pt x="37351" y="0"/>
                    <a:pt x="240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15;p25">
              <a:extLst>
                <a:ext uri="{FF2B5EF4-FFF2-40B4-BE49-F238E27FC236}">
                  <a16:creationId xmlns:a16="http://schemas.microsoft.com/office/drawing/2014/main" id="{9BFC1C5C-EEA5-3B5F-0783-009C6E1CFC2D}"/>
                </a:ext>
              </a:extLst>
            </p:cNvPr>
            <p:cNvSpPr/>
            <p:nvPr/>
          </p:nvSpPr>
          <p:spPr>
            <a:xfrm>
              <a:off x="4492279" y="2705517"/>
              <a:ext cx="785408" cy="897468"/>
            </a:xfrm>
            <a:custGeom>
              <a:avLst/>
              <a:gdLst/>
              <a:ahLst/>
              <a:cxnLst/>
              <a:rect l="l" t="t" r="r" b="b"/>
              <a:pathLst>
                <a:path w="30124" h="34422" extrusionOk="0">
                  <a:moveTo>
                    <a:pt x="28790" y="1"/>
                  </a:moveTo>
                  <a:cubicBezTo>
                    <a:pt x="26778" y="822"/>
                    <a:pt x="25361" y="1477"/>
                    <a:pt x="23278" y="2061"/>
                  </a:cubicBezTo>
                  <a:cubicBezTo>
                    <a:pt x="23682" y="3680"/>
                    <a:pt x="23659" y="5347"/>
                    <a:pt x="23659" y="7085"/>
                  </a:cubicBezTo>
                  <a:cubicBezTo>
                    <a:pt x="23659" y="18563"/>
                    <a:pt x="14550" y="27933"/>
                    <a:pt x="3073" y="27933"/>
                  </a:cubicBezTo>
                  <a:cubicBezTo>
                    <a:pt x="2930" y="27933"/>
                    <a:pt x="2787" y="27933"/>
                    <a:pt x="2644" y="27921"/>
                  </a:cubicBezTo>
                  <a:cubicBezTo>
                    <a:pt x="1834" y="29028"/>
                    <a:pt x="1180" y="29636"/>
                    <a:pt x="1" y="30814"/>
                  </a:cubicBezTo>
                  <a:cubicBezTo>
                    <a:pt x="989" y="31993"/>
                    <a:pt x="2561" y="33481"/>
                    <a:pt x="3251" y="34422"/>
                  </a:cubicBezTo>
                  <a:cubicBezTo>
                    <a:pt x="18229" y="34315"/>
                    <a:pt x="30124" y="22230"/>
                    <a:pt x="30124" y="7228"/>
                  </a:cubicBezTo>
                  <a:cubicBezTo>
                    <a:pt x="30124" y="4728"/>
                    <a:pt x="29421" y="2311"/>
                    <a:pt x="28790"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16;p25">
              <a:extLst>
                <a:ext uri="{FF2B5EF4-FFF2-40B4-BE49-F238E27FC236}">
                  <a16:creationId xmlns:a16="http://schemas.microsoft.com/office/drawing/2014/main" id="{863976A1-70BE-D97F-A7EA-2E66C3325BE9}"/>
                </a:ext>
              </a:extLst>
            </p:cNvPr>
            <p:cNvSpPr/>
            <p:nvPr/>
          </p:nvSpPr>
          <p:spPr>
            <a:xfrm>
              <a:off x="4451009" y="2179376"/>
              <a:ext cx="827306" cy="786659"/>
            </a:xfrm>
            <a:custGeom>
              <a:avLst/>
              <a:gdLst/>
              <a:ahLst/>
              <a:cxnLst/>
              <a:rect l="l" t="t" r="r" b="b"/>
              <a:pathLst>
                <a:path w="31731" h="30172" extrusionOk="0">
                  <a:moveTo>
                    <a:pt x="4418" y="1"/>
                  </a:moveTo>
                  <a:cubicBezTo>
                    <a:pt x="3191" y="1"/>
                    <a:pt x="1965" y="84"/>
                    <a:pt x="774" y="239"/>
                  </a:cubicBezTo>
                  <a:cubicBezTo>
                    <a:pt x="453" y="2477"/>
                    <a:pt x="227" y="4716"/>
                    <a:pt x="0" y="6966"/>
                  </a:cubicBezTo>
                  <a:cubicBezTo>
                    <a:pt x="1429" y="6656"/>
                    <a:pt x="2905" y="6478"/>
                    <a:pt x="4418" y="6478"/>
                  </a:cubicBezTo>
                  <a:cubicBezTo>
                    <a:pt x="15907" y="6478"/>
                    <a:pt x="25242" y="15824"/>
                    <a:pt x="25242" y="27302"/>
                  </a:cubicBezTo>
                  <a:cubicBezTo>
                    <a:pt x="25242" y="27421"/>
                    <a:pt x="25230" y="27540"/>
                    <a:pt x="25230" y="27671"/>
                  </a:cubicBezTo>
                  <a:cubicBezTo>
                    <a:pt x="25849" y="28183"/>
                    <a:pt x="26563" y="28766"/>
                    <a:pt x="28563" y="30171"/>
                  </a:cubicBezTo>
                  <a:cubicBezTo>
                    <a:pt x="29992" y="28945"/>
                    <a:pt x="31016" y="28028"/>
                    <a:pt x="31731" y="27266"/>
                  </a:cubicBezTo>
                  <a:cubicBezTo>
                    <a:pt x="31707" y="12229"/>
                    <a:pt x="19467" y="1"/>
                    <a:pt x="4418" y="1"/>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17;p25">
              <a:extLst>
                <a:ext uri="{FF2B5EF4-FFF2-40B4-BE49-F238E27FC236}">
                  <a16:creationId xmlns:a16="http://schemas.microsoft.com/office/drawing/2014/main" id="{AB8D224F-AA38-D9DE-97BA-9251CD41021B}"/>
                </a:ext>
              </a:extLst>
            </p:cNvPr>
            <p:cNvSpPr/>
            <p:nvPr/>
          </p:nvSpPr>
          <p:spPr>
            <a:xfrm>
              <a:off x="3853460" y="2179376"/>
              <a:ext cx="790701" cy="910191"/>
            </a:xfrm>
            <a:custGeom>
              <a:avLst/>
              <a:gdLst/>
              <a:ahLst/>
              <a:cxnLst/>
              <a:rect l="l" t="t" r="r" b="b"/>
              <a:pathLst>
                <a:path w="30327" h="34910" extrusionOk="0">
                  <a:moveTo>
                    <a:pt x="27528" y="1"/>
                  </a:moveTo>
                  <a:cubicBezTo>
                    <a:pt x="12467" y="1"/>
                    <a:pt x="1" y="12288"/>
                    <a:pt x="1" y="27349"/>
                  </a:cubicBezTo>
                  <a:cubicBezTo>
                    <a:pt x="1" y="30005"/>
                    <a:pt x="489" y="32481"/>
                    <a:pt x="1203" y="34910"/>
                  </a:cubicBezTo>
                  <a:cubicBezTo>
                    <a:pt x="3251" y="34207"/>
                    <a:pt x="5097" y="33696"/>
                    <a:pt x="7168" y="33088"/>
                  </a:cubicBezTo>
                  <a:cubicBezTo>
                    <a:pt x="6645" y="31255"/>
                    <a:pt x="6525" y="29302"/>
                    <a:pt x="6525" y="27302"/>
                  </a:cubicBezTo>
                  <a:cubicBezTo>
                    <a:pt x="6525" y="15967"/>
                    <a:pt x="15812" y="6728"/>
                    <a:pt x="27088" y="6490"/>
                  </a:cubicBezTo>
                  <a:cubicBezTo>
                    <a:pt x="27611" y="5930"/>
                    <a:pt x="28969" y="4871"/>
                    <a:pt x="30326" y="3513"/>
                  </a:cubicBezTo>
                  <a:cubicBezTo>
                    <a:pt x="29064" y="1787"/>
                    <a:pt x="28064" y="703"/>
                    <a:pt x="27683"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18;p25">
              <a:extLst>
                <a:ext uri="{FF2B5EF4-FFF2-40B4-BE49-F238E27FC236}">
                  <a16:creationId xmlns:a16="http://schemas.microsoft.com/office/drawing/2014/main" id="{EE027938-D57E-566C-7054-16318A9D2CDB}"/>
                </a:ext>
              </a:extLst>
            </p:cNvPr>
            <p:cNvSpPr/>
            <p:nvPr/>
          </p:nvSpPr>
          <p:spPr>
            <a:xfrm>
              <a:off x="3853147" y="2799894"/>
              <a:ext cx="865190" cy="803085"/>
            </a:xfrm>
            <a:custGeom>
              <a:avLst/>
              <a:gdLst/>
              <a:ahLst/>
              <a:cxnLst/>
              <a:rect l="l" t="t" r="r" b="b"/>
              <a:pathLst>
                <a:path w="33184" h="30802" extrusionOk="0">
                  <a:moveTo>
                    <a:pt x="3478" y="0"/>
                  </a:moveTo>
                  <a:cubicBezTo>
                    <a:pt x="1870" y="1560"/>
                    <a:pt x="1323" y="2036"/>
                    <a:pt x="1" y="3453"/>
                  </a:cubicBezTo>
                  <a:cubicBezTo>
                    <a:pt x="263" y="19312"/>
                    <a:pt x="13229" y="30802"/>
                    <a:pt x="27350" y="30802"/>
                  </a:cubicBezTo>
                  <a:cubicBezTo>
                    <a:pt x="29350" y="30802"/>
                    <a:pt x="31302" y="30588"/>
                    <a:pt x="33184" y="30183"/>
                  </a:cubicBezTo>
                  <a:cubicBezTo>
                    <a:pt x="31981" y="28218"/>
                    <a:pt x="30719" y="26385"/>
                    <a:pt x="29862" y="24265"/>
                  </a:cubicBezTo>
                  <a:cubicBezTo>
                    <a:pt x="29392" y="24320"/>
                    <a:pt x="28919" y="24331"/>
                    <a:pt x="28440" y="24331"/>
                  </a:cubicBezTo>
                  <a:cubicBezTo>
                    <a:pt x="28080" y="24331"/>
                    <a:pt x="27717" y="24325"/>
                    <a:pt x="27350" y="24325"/>
                  </a:cubicBezTo>
                  <a:cubicBezTo>
                    <a:pt x="15872" y="24325"/>
                    <a:pt x="6537" y="14978"/>
                    <a:pt x="6537" y="3501"/>
                  </a:cubicBezTo>
                  <a:cubicBezTo>
                    <a:pt x="6537" y="3394"/>
                    <a:pt x="6537" y="3287"/>
                    <a:pt x="6549" y="3179"/>
                  </a:cubicBezTo>
                  <a:cubicBezTo>
                    <a:pt x="5728" y="2370"/>
                    <a:pt x="4216" y="870"/>
                    <a:pt x="3478"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19;p25">
              <a:extLst>
                <a:ext uri="{FF2B5EF4-FFF2-40B4-BE49-F238E27FC236}">
                  <a16:creationId xmlns:a16="http://schemas.microsoft.com/office/drawing/2014/main" id="{41A58D61-F0BD-AEBA-9495-A83E4D29D01B}"/>
                </a:ext>
              </a:extLst>
            </p:cNvPr>
            <p:cNvSpPr/>
            <p:nvPr/>
          </p:nvSpPr>
          <p:spPr>
            <a:xfrm>
              <a:off x="4483285" y="3411078"/>
              <a:ext cx="294619" cy="191868"/>
            </a:xfrm>
            <a:custGeom>
              <a:avLst/>
              <a:gdLst/>
              <a:ahLst/>
              <a:cxnLst/>
              <a:rect l="l" t="t" r="r" b="b"/>
              <a:pathLst>
                <a:path w="11300" h="7359" extrusionOk="0">
                  <a:moveTo>
                    <a:pt x="9395" y="1"/>
                  </a:moveTo>
                  <a:cubicBezTo>
                    <a:pt x="7502" y="560"/>
                    <a:pt x="5489" y="870"/>
                    <a:pt x="3418" y="870"/>
                  </a:cubicBezTo>
                  <a:cubicBezTo>
                    <a:pt x="3275" y="870"/>
                    <a:pt x="3132" y="870"/>
                    <a:pt x="2989" y="858"/>
                  </a:cubicBezTo>
                  <a:cubicBezTo>
                    <a:pt x="2060" y="1918"/>
                    <a:pt x="1179" y="2882"/>
                    <a:pt x="1" y="4049"/>
                  </a:cubicBezTo>
                  <a:cubicBezTo>
                    <a:pt x="1060" y="5168"/>
                    <a:pt x="2501" y="6371"/>
                    <a:pt x="3596" y="7359"/>
                  </a:cubicBezTo>
                  <a:cubicBezTo>
                    <a:pt x="6275" y="7335"/>
                    <a:pt x="8859" y="6930"/>
                    <a:pt x="11300" y="6192"/>
                  </a:cubicBezTo>
                  <a:cubicBezTo>
                    <a:pt x="11002" y="5442"/>
                    <a:pt x="10728" y="4668"/>
                    <a:pt x="10478" y="3894"/>
                  </a:cubicBezTo>
                  <a:cubicBezTo>
                    <a:pt x="10073" y="2644"/>
                    <a:pt x="9883" y="1227"/>
                    <a:pt x="9395"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621;p25">
            <a:extLst>
              <a:ext uri="{FF2B5EF4-FFF2-40B4-BE49-F238E27FC236}">
                <a16:creationId xmlns:a16="http://schemas.microsoft.com/office/drawing/2014/main" id="{067EF2AD-E508-5D58-B2EE-24E59631BD35}"/>
              </a:ext>
            </a:extLst>
          </p:cNvPr>
          <p:cNvGrpSpPr/>
          <p:nvPr/>
        </p:nvGrpSpPr>
        <p:grpSpPr>
          <a:xfrm>
            <a:off x="4410392" y="3007595"/>
            <a:ext cx="784763" cy="672814"/>
            <a:chOff x="4165739" y="2553705"/>
            <a:chExt cx="784763" cy="672814"/>
          </a:xfrm>
        </p:grpSpPr>
        <p:sp>
          <p:nvSpPr>
            <p:cNvPr id="133" name="Google Shape;622;p25">
              <a:extLst>
                <a:ext uri="{FF2B5EF4-FFF2-40B4-BE49-F238E27FC236}">
                  <a16:creationId xmlns:a16="http://schemas.microsoft.com/office/drawing/2014/main" id="{130BD636-D8F7-BE9A-1B55-5E2D2FC3F61D}"/>
                </a:ext>
              </a:extLst>
            </p:cNvPr>
            <p:cNvSpPr/>
            <p:nvPr/>
          </p:nvSpPr>
          <p:spPr>
            <a:xfrm>
              <a:off x="4517125" y="2799685"/>
              <a:ext cx="433377" cy="426833"/>
            </a:xfrm>
            <a:custGeom>
              <a:avLst/>
              <a:gdLst/>
              <a:ahLst/>
              <a:cxnLst/>
              <a:rect l="l" t="t" r="r" b="b"/>
              <a:pathLst>
                <a:path w="16622" h="16371" extrusionOk="0">
                  <a:moveTo>
                    <a:pt x="8347" y="5236"/>
                  </a:moveTo>
                  <a:cubicBezTo>
                    <a:pt x="9399" y="5236"/>
                    <a:pt x="10414" y="5781"/>
                    <a:pt x="10942" y="6747"/>
                  </a:cubicBezTo>
                  <a:cubicBezTo>
                    <a:pt x="11716" y="8164"/>
                    <a:pt x="11168" y="9974"/>
                    <a:pt x="9716" y="10760"/>
                  </a:cubicBezTo>
                  <a:cubicBezTo>
                    <a:pt x="9254" y="11015"/>
                    <a:pt x="8754" y="11136"/>
                    <a:pt x="8261" y="11136"/>
                  </a:cubicBezTo>
                  <a:cubicBezTo>
                    <a:pt x="7215" y="11136"/>
                    <a:pt x="6206" y="10592"/>
                    <a:pt x="5680" y="9629"/>
                  </a:cubicBezTo>
                  <a:cubicBezTo>
                    <a:pt x="4906" y="8212"/>
                    <a:pt x="5453" y="6402"/>
                    <a:pt x="6894" y="5604"/>
                  </a:cubicBezTo>
                  <a:cubicBezTo>
                    <a:pt x="7356" y="5354"/>
                    <a:pt x="7855" y="5236"/>
                    <a:pt x="8347" y="5236"/>
                  </a:cubicBezTo>
                  <a:close/>
                  <a:moveTo>
                    <a:pt x="9717" y="1"/>
                  </a:moveTo>
                  <a:cubicBezTo>
                    <a:pt x="9559" y="1"/>
                    <a:pt x="9417" y="64"/>
                    <a:pt x="9299" y="199"/>
                  </a:cubicBezTo>
                  <a:cubicBezTo>
                    <a:pt x="8894" y="675"/>
                    <a:pt x="8501" y="1163"/>
                    <a:pt x="8109" y="1651"/>
                  </a:cubicBezTo>
                  <a:cubicBezTo>
                    <a:pt x="8013" y="1782"/>
                    <a:pt x="7906" y="1830"/>
                    <a:pt x="7751" y="1866"/>
                  </a:cubicBezTo>
                  <a:cubicBezTo>
                    <a:pt x="7675" y="1883"/>
                    <a:pt x="7603" y="1892"/>
                    <a:pt x="7534" y="1892"/>
                  </a:cubicBezTo>
                  <a:cubicBezTo>
                    <a:pt x="7325" y="1892"/>
                    <a:pt x="7151" y="1810"/>
                    <a:pt x="6989" y="1640"/>
                  </a:cubicBezTo>
                  <a:cubicBezTo>
                    <a:pt x="6906" y="1556"/>
                    <a:pt x="6799" y="1485"/>
                    <a:pt x="6704" y="1413"/>
                  </a:cubicBezTo>
                  <a:cubicBezTo>
                    <a:pt x="6370" y="1163"/>
                    <a:pt x="6025" y="913"/>
                    <a:pt x="5692" y="663"/>
                  </a:cubicBezTo>
                  <a:cubicBezTo>
                    <a:pt x="5572" y="575"/>
                    <a:pt x="5453" y="530"/>
                    <a:pt x="5330" y="530"/>
                  </a:cubicBezTo>
                  <a:cubicBezTo>
                    <a:pt x="5220" y="530"/>
                    <a:pt x="5107" y="566"/>
                    <a:pt x="4989" y="639"/>
                  </a:cubicBezTo>
                  <a:cubicBezTo>
                    <a:pt x="4560" y="890"/>
                    <a:pt x="4132" y="1128"/>
                    <a:pt x="3703" y="1342"/>
                  </a:cubicBezTo>
                  <a:cubicBezTo>
                    <a:pt x="3406" y="1485"/>
                    <a:pt x="3287" y="1699"/>
                    <a:pt x="3310" y="2009"/>
                  </a:cubicBezTo>
                  <a:cubicBezTo>
                    <a:pt x="3358" y="2521"/>
                    <a:pt x="3394" y="3045"/>
                    <a:pt x="3477" y="3545"/>
                  </a:cubicBezTo>
                  <a:cubicBezTo>
                    <a:pt x="3537" y="3878"/>
                    <a:pt x="3489" y="4128"/>
                    <a:pt x="3251" y="4354"/>
                  </a:cubicBezTo>
                  <a:cubicBezTo>
                    <a:pt x="3156" y="4449"/>
                    <a:pt x="3072" y="4509"/>
                    <a:pt x="2929" y="4533"/>
                  </a:cubicBezTo>
                  <a:cubicBezTo>
                    <a:pt x="2310" y="4604"/>
                    <a:pt x="1679" y="4699"/>
                    <a:pt x="1060" y="4795"/>
                  </a:cubicBezTo>
                  <a:cubicBezTo>
                    <a:pt x="762" y="4830"/>
                    <a:pt x="608" y="5009"/>
                    <a:pt x="524" y="5283"/>
                  </a:cubicBezTo>
                  <a:cubicBezTo>
                    <a:pt x="393" y="5747"/>
                    <a:pt x="262" y="6212"/>
                    <a:pt x="108" y="6676"/>
                  </a:cubicBezTo>
                  <a:cubicBezTo>
                    <a:pt x="0" y="6974"/>
                    <a:pt x="60" y="7200"/>
                    <a:pt x="298" y="7390"/>
                  </a:cubicBezTo>
                  <a:cubicBezTo>
                    <a:pt x="703" y="7724"/>
                    <a:pt x="1108" y="8057"/>
                    <a:pt x="1536" y="8355"/>
                  </a:cubicBezTo>
                  <a:cubicBezTo>
                    <a:pt x="1810" y="8545"/>
                    <a:pt x="1941" y="8748"/>
                    <a:pt x="1941" y="9081"/>
                  </a:cubicBezTo>
                  <a:cubicBezTo>
                    <a:pt x="1941" y="9200"/>
                    <a:pt x="1917" y="9295"/>
                    <a:pt x="1846" y="9391"/>
                  </a:cubicBezTo>
                  <a:cubicBezTo>
                    <a:pt x="1584" y="9676"/>
                    <a:pt x="1346" y="9974"/>
                    <a:pt x="1108" y="10284"/>
                  </a:cubicBezTo>
                  <a:cubicBezTo>
                    <a:pt x="929" y="10510"/>
                    <a:pt x="762" y="10760"/>
                    <a:pt x="596" y="10998"/>
                  </a:cubicBezTo>
                  <a:cubicBezTo>
                    <a:pt x="477" y="11176"/>
                    <a:pt x="489" y="11343"/>
                    <a:pt x="596" y="11522"/>
                  </a:cubicBezTo>
                  <a:cubicBezTo>
                    <a:pt x="846" y="11962"/>
                    <a:pt x="1108" y="12391"/>
                    <a:pt x="1310" y="12843"/>
                  </a:cubicBezTo>
                  <a:cubicBezTo>
                    <a:pt x="1446" y="13126"/>
                    <a:pt x="1637" y="13243"/>
                    <a:pt x="1908" y="13243"/>
                  </a:cubicBezTo>
                  <a:cubicBezTo>
                    <a:pt x="1945" y="13243"/>
                    <a:pt x="1984" y="13241"/>
                    <a:pt x="2024" y="13236"/>
                  </a:cubicBezTo>
                  <a:cubicBezTo>
                    <a:pt x="2632" y="13165"/>
                    <a:pt x="3239" y="13093"/>
                    <a:pt x="3846" y="13010"/>
                  </a:cubicBezTo>
                  <a:cubicBezTo>
                    <a:pt x="3886" y="13010"/>
                    <a:pt x="3936" y="12999"/>
                    <a:pt x="3976" y="12999"/>
                  </a:cubicBezTo>
                  <a:cubicBezTo>
                    <a:pt x="3996" y="12999"/>
                    <a:pt x="4013" y="13002"/>
                    <a:pt x="4025" y="13010"/>
                  </a:cubicBezTo>
                  <a:cubicBezTo>
                    <a:pt x="4251" y="13189"/>
                    <a:pt x="4525" y="13308"/>
                    <a:pt x="4537" y="13689"/>
                  </a:cubicBezTo>
                  <a:cubicBezTo>
                    <a:pt x="4572" y="14260"/>
                    <a:pt x="4680" y="14832"/>
                    <a:pt x="4751" y="15403"/>
                  </a:cubicBezTo>
                  <a:cubicBezTo>
                    <a:pt x="4787" y="15701"/>
                    <a:pt x="4953" y="15868"/>
                    <a:pt x="5251" y="15939"/>
                  </a:cubicBezTo>
                  <a:cubicBezTo>
                    <a:pt x="5727" y="16046"/>
                    <a:pt x="6204" y="16189"/>
                    <a:pt x="6680" y="16332"/>
                  </a:cubicBezTo>
                  <a:cubicBezTo>
                    <a:pt x="6760" y="16357"/>
                    <a:pt x="6835" y="16371"/>
                    <a:pt x="6907" y="16371"/>
                  </a:cubicBezTo>
                  <a:cubicBezTo>
                    <a:pt x="7069" y="16371"/>
                    <a:pt x="7211" y="16302"/>
                    <a:pt x="7335" y="16153"/>
                  </a:cubicBezTo>
                  <a:cubicBezTo>
                    <a:pt x="7739" y="15665"/>
                    <a:pt x="8132" y="15165"/>
                    <a:pt x="8537" y="14677"/>
                  </a:cubicBezTo>
                  <a:cubicBezTo>
                    <a:pt x="8585" y="14617"/>
                    <a:pt x="8621" y="14546"/>
                    <a:pt x="8680" y="14534"/>
                  </a:cubicBezTo>
                  <a:cubicBezTo>
                    <a:pt x="8823" y="14517"/>
                    <a:pt x="8966" y="14483"/>
                    <a:pt x="9108" y="14483"/>
                  </a:cubicBezTo>
                  <a:cubicBezTo>
                    <a:pt x="9261" y="14483"/>
                    <a:pt x="9413" y="14523"/>
                    <a:pt x="9561" y="14665"/>
                  </a:cubicBezTo>
                  <a:cubicBezTo>
                    <a:pt x="10002" y="15046"/>
                    <a:pt x="10478" y="15367"/>
                    <a:pt x="10942" y="15713"/>
                  </a:cubicBezTo>
                  <a:cubicBezTo>
                    <a:pt x="11054" y="15793"/>
                    <a:pt x="11169" y="15832"/>
                    <a:pt x="11287" y="15832"/>
                  </a:cubicBezTo>
                  <a:cubicBezTo>
                    <a:pt x="11395" y="15832"/>
                    <a:pt x="11507" y="15799"/>
                    <a:pt x="11621" y="15737"/>
                  </a:cubicBezTo>
                  <a:cubicBezTo>
                    <a:pt x="12050" y="15475"/>
                    <a:pt x="12502" y="15225"/>
                    <a:pt x="12954" y="14998"/>
                  </a:cubicBezTo>
                  <a:cubicBezTo>
                    <a:pt x="13216" y="14867"/>
                    <a:pt x="13335" y="14665"/>
                    <a:pt x="13312" y="14379"/>
                  </a:cubicBezTo>
                  <a:cubicBezTo>
                    <a:pt x="13252" y="13867"/>
                    <a:pt x="13228" y="13343"/>
                    <a:pt x="13145" y="12831"/>
                  </a:cubicBezTo>
                  <a:cubicBezTo>
                    <a:pt x="13085" y="12498"/>
                    <a:pt x="13133" y="12236"/>
                    <a:pt x="13383" y="11998"/>
                  </a:cubicBezTo>
                  <a:cubicBezTo>
                    <a:pt x="13466" y="11915"/>
                    <a:pt x="13538" y="11855"/>
                    <a:pt x="13669" y="11843"/>
                  </a:cubicBezTo>
                  <a:cubicBezTo>
                    <a:pt x="14216" y="11772"/>
                    <a:pt x="14752" y="11700"/>
                    <a:pt x="15300" y="11629"/>
                  </a:cubicBezTo>
                  <a:cubicBezTo>
                    <a:pt x="15467" y="11605"/>
                    <a:pt x="15621" y="11557"/>
                    <a:pt x="15836" y="11510"/>
                  </a:cubicBezTo>
                  <a:cubicBezTo>
                    <a:pt x="15907" y="11403"/>
                    <a:pt x="16014" y="11284"/>
                    <a:pt x="16062" y="11153"/>
                  </a:cubicBezTo>
                  <a:cubicBezTo>
                    <a:pt x="16217" y="10665"/>
                    <a:pt x="16348" y="10176"/>
                    <a:pt x="16514" y="9700"/>
                  </a:cubicBezTo>
                  <a:cubicBezTo>
                    <a:pt x="16622" y="9391"/>
                    <a:pt x="16562" y="9164"/>
                    <a:pt x="16324" y="8974"/>
                  </a:cubicBezTo>
                  <a:cubicBezTo>
                    <a:pt x="15907" y="8652"/>
                    <a:pt x="15514" y="8307"/>
                    <a:pt x="15086" y="8009"/>
                  </a:cubicBezTo>
                  <a:cubicBezTo>
                    <a:pt x="14812" y="7819"/>
                    <a:pt x="14669" y="7617"/>
                    <a:pt x="14681" y="7295"/>
                  </a:cubicBezTo>
                  <a:cubicBezTo>
                    <a:pt x="14681" y="7176"/>
                    <a:pt x="14693" y="7081"/>
                    <a:pt x="14776" y="6985"/>
                  </a:cubicBezTo>
                  <a:cubicBezTo>
                    <a:pt x="15026" y="6688"/>
                    <a:pt x="15276" y="6390"/>
                    <a:pt x="15502" y="6093"/>
                  </a:cubicBezTo>
                  <a:cubicBezTo>
                    <a:pt x="15693" y="5842"/>
                    <a:pt x="15860" y="5592"/>
                    <a:pt x="16038" y="5331"/>
                  </a:cubicBezTo>
                  <a:cubicBezTo>
                    <a:pt x="16133" y="5176"/>
                    <a:pt x="16121" y="5021"/>
                    <a:pt x="16026" y="4854"/>
                  </a:cubicBezTo>
                  <a:cubicBezTo>
                    <a:pt x="15776" y="4402"/>
                    <a:pt x="15514" y="3961"/>
                    <a:pt x="15288" y="3485"/>
                  </a:cubicBezTo>
                  <a:cubicBezTo>
                    <a:pt x="15163" y="3234"/>
                    <a:pt x="14983" y="3121"/>
                    <a:pt x="14739" y="3121"/>
                  </a:cubicBezTo>
                  <a:cubicBezTo>
                    <a:pt x="14705" y="3121"/>
                    <a:pt x="14670" y="3123"/>
                    <a:pt x="14633" y="3128"/>
                  </a:cubicBezTo>
                  <a:cubicBezTo>
                    <a:pt x="14062" y="3187"/>
                    <a:pt x="13490" y="3247"/>
                    <a:pt x="12931" y="3342"/>
                  </a:cubicBezTo>
                  <a:cubicBezTo>
                    <a:pt x="12881" y="3350"/>
                    <a:pt x="12835" y="3353"/>
                    <a:pt x="12790" y="3353"/>
                  </a:cubicBezTo>
                  <a:cubicBezTo>
                    <a:pt x="12623" y="3353"/>
                    <a:pt x="12489" y="3298"/>
                    <a:pt x="12347" y="3175"/>
                  </a:cubicBezTo>
                  <a:cubicBezTo>
                    <a:pt x="12180" y="3045"/>
                    <a:pt x="12097" y="2914"/>
                    <a:pt x="12085" y="2699"/>
                  </a:cubicBezTo>
                  <a:cubicBezTo>
                    <a:pt x="12026" y="2116"/>
                    <a:pt x="11942" y="1521"/>
                    <a:pt x="11859" y="937"/>
                  </a:cubicBezTo>
                  <a:cubicBezTo>
                    <a:pt x="11823" y="651"/>
                    <a:pt x="11669" y="497"/>
                    <a:pt x="11395" y="437"/>
                  </a:cubicBezTo>
                  <a:cubicBezTo>
                    <a:pt x="10895" y="318"/>
                    <a:pt x="10406" y="175"/>
                    <a:pt x="9918" y="32"/>
                  </a:cubicBezTo>
                  <a:cubicBezTo>
                    <a:pt x="9849" y="11"/>
                    <a:pt x="9781" y="1"/>
                    <a:pt x="971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23;p25">
              <a:extLst>
                <a:ext uri="{FF2B5EF4-FFF2-40B4-BE49-F238E27FC236}">
                  <a16:creationId xmlns:a16="http://schemas.microsoft.com/office/drawing/2014/main" id="{BF72D71F-6255-BC20-B6D2-A6D5E09B67D6}"/>
                </a:ext>
              </a:extLst>
            </p:cNvPr>
            <p:cNvSpPr/>
            <p:nvPr/>
          </p:nvSpPr>
          <p:spPr>
            <a:xfrm>
              <a:off x="4165739" y="2553705"/>
              <a:ext cx="438044" cy="428215"/>
            </a:xfrm>
            <a:custGeom>
              <a:avLst/>
              <a:gdLst/>
              <a:ahLst/>
              <a:cxnLst/>
              <a:rect l="l" t="t" r="r" b="b"/>
              <a:pathLst>
                <a:path w="16801" h="16424" extrusionOk="0">
                  <a:moveTo>
                    <a:pt x="8415" y="5273"/>
                  </a:moveTo>
                  <a:cubicBezTo>
                    <a:pt x="9805" y="5273"/>
                    <a:pt x="11055" y="6228"/>
                    <a:pt x="11335" y="7610"/>
                  </a:cubicBezTo>
                  <a:cubicBezTo>
                    <a:pt x="11657" y="9193"/>
                    <a:pt x="10609" y="10765"/>
                    <a:pt x="8990" y="11086"/>
                  </a:cubicBezTo>
                  <a:cubicBezTo>
                    <a:pt x="8783" y="11129"/>
                    <a:pt x="8577" y="11149"/>
                    <a:pt x="8374" y="11149"/>
                  </a:cubicBezTo>
                  <a:cubicBezTo>
                    <a:pt x="6987" y="11149"/>
                    <a:pt x="5746" y="10194"/>
                    <a:pt x="5465" y="8812"/>
                  </a:cubicBezTo>
                  <a:cubicBezTo>
                    <a:pt x="5132" y="7229"/>
                    <a:pt x="6192" y="5669"/>
                    <a:pt x="7799" y="5336"/>
                  </a:cubicBezTo>
                  <a:cubicBezTo>
                    <a:pt x="8006" y="5293"/>
                    <a:pt x="8212" y="5273"/>
                    <a:pt x="8415" y="5273"/>
                  </a:cubicBezTo>
                  <a:close/>
                  <a:moveTo>
                    <a:pt x="7625" y="1"/>
                  </a:moveTo>
                  <a:cubicBezTo>
                    <a:pt x="7565" y="1"/>
                    <a:pt x="7500" y="9"/>
                    <a:pt x="7430" y="26"/>
                  </a:cubicBezTo>
                  <a:cubicBezTo>
                    <a:pt x="6966" y="145"/>
                    <a:pt x="6478" y="240"/>
                    <a:pt x="6001" y="323"/>
                  </a:cubicBezTo>
                  <a:cubicBezTo>
                    <a:pt x="5680" y="371"/>
                    <a:pt x="5501" y="538"/>
                    <a:pt x="5442" y="835"/>
                  </a:cubicBezTo>
                  <a:cubicBezTo>
                    <a:pt x="5335" y="1347"/>
                    <a:pt x="5215" y="1847"/>
                    <a:pt x="5144" y="2359"/>
                  </a:cubicBezTo>
                  <a:cubicBezTo>
                    <a:pt x="5096" y="2693"/>
                    <a:pt x="4977" y="2919"/>
                    <a:pt x="4680" y="3074"/>
                  </a:cubicBezTo>
                  <a:cubicBezTo>
                    <a:pt x="4580" y="3123"/>
                    <a:pt x="4498" y="3148"/>
                    <a:pt x="4397" y="3148"/>
                  </a:cubicBezTo>
                  <a:cubicBezTo>
                    <a:pt x="4377" y="3148"/>
                    <a:pt x="4356" y="3147"/>
                    <a:pt x="4334" y="3145"/>
                  </a:cubicBezTo>
                  <a:cubicBezTo>
                    <a:pt x="3715" y="3026"/>
                    <a:pt x="3084" y="2931"/>
                    <a:pt x="2465" y="2835"/>
                  </a:cubicBezTo>
                  <a:cubicBezTo>
                    <a:pt x="2422" y="2829"/>
                    <a:pt x="2381" y="2825"/>
                    <a:pt x="2341" y="2825"/>
                  </a:cubicBezTo>
                  <a:cubicBezTo>
                    <a:pt x="2110" y="2825"/>
                    <a:pt x="1943" y="2943"/>
                    <a:pt x="1810" y="3157"/>
                  </a:cubicBezTo>
                  <a:cubicBezTo>
                    <a:pt x="1548" y="3562"/>
                    <a:pt x="1286" y="3967"/>
                    <a:pt x="1001" y="4359"/>
                  </a:cubicBezTo>
                  <a:cubicBezTo>
                    <a:pt x="810" y="4610"/>
                    <a:pt x="798" y="4848"/>
                    <a:pt x="977" y="5098"/>
                  </a:cubicBezTo>
                  <a:cubicBezTo>
                    <a:pt x="1274" y="5538"/>
                    <a:pt x="1548" y="5979"/>
                    <a:pt x="1870" y="6384"/>
                  </a:cubicBezTo>
                  <a:cubicBezTo>
                    <a:pt x="2072" y="6645"/>
                    <a:pt x="2156" y="6884"/>
                    <a:pt x="2048" y="7193"/>
                  </a:cubicBezTo>
                  <a:cubicBezTo>
                    <a:pt x="2013" y="7312"/>
                    <a:pt x="1965" y="7396"/>
                    <a:pt x="1858" y="7467"/>
                  </a:cubicBezTo>
                  <a:cubicBezTo>
                    <a:pt x="1536" y="7669"/>
                    <a:pt x="1215" y="7884"/>
                    <a:pt x="893" y="8098"/>
                  </a:cubicBezTo>
                  <a:cubicBezTo>
                    <a:pt x="655" y="8265"/>
                    <a:pt x="429" y="8455"/>
                    <a:pt x="203" y="8646"/>
                  </a:cubicBezTo>
                  <a:cubicBezTo>
                    <a:pt x="36" y="8765"/>
                    <a:pt x="1" y="8931"/>
                    <a:pt x="48" y="9146"/>
                  </a:cubicBezTo>
                  <a:cubicBezTo>
                    <a:pt x="155" y="9634"/>
                    <a:pt x="274" y="10122"/>
                    <a:pt x="346" y="10610"/>
                  </a:cubicBezTo>
                  <a:cubicBezTo>
                    <a:pt x="393" y="10967"/>
                    <a:pt x="584" y="11134"/>
                    <a:pt x="905" y="11194"/>
                  </a:cubicBezTo>
                  <a:cubicBezTo>
                    <a:pt x="1513" y="11313"/>
                    <a:pt x="2120" y="11408"/>
                    <a:pt x="2715" y="11515"/>
                  </a:cubicBezTo>
                  <a:cubicBezTo>
                    <a:pt x="2775" y="11527"/>
                    <a:pt x="2858" y="11527"/>
                    <a:pt x="2882" y="11563"/>
                  </a:cubicBezTo>
                  <a:cubicBezTo>
                    <a:pt x="3049" y="11813"/>
                    <a:pt x="3275" y="11991"/>
                    <a:pt x="3179" y="12360"/>
                  </a:cubicBezTo>
                  <a:cubicBezTo>
                    <a:pt x="3037" y="12920"/>
                    <a:pt x="2977" y="13492"/>
                    <a:pt x="2870" y="14063"/>
                  </a:cubicBezTo>
                  <a:cubicBezTo>
                    <a:pt x="2822" y="14361"/>
                    <a:pt x="2929" y="14563"/>
                    <a:pt x="3191" y="14718"/>
                  </a:cubicBezTo>
                  <a:cubicBezTo>
                    <a:pt x="3620" y="14968"/>
                    <a:pt x="4037" y="15254"/>
                    <a:pt x="4442" y="15528"/>
                  </a:cubicBezTo>
                  <a:cubicBezTo>
                    <a:pt x="4561" y="15603"/>
                    <a:pt x="4681" y="15645"/>
                    <a:pt x="4801" y="15645"/>
                  </a:cubicBezTo>
                  <a:cubicBezTo>
                    <a:pt x="4907" y="15645"/>
                    <a:pt x="5014" y="15612"/>
                    <a:pt x="5120" y="15539"/>
                  </a:cubicBezTo>
                  <a:cubicBezTo>
                    <a:pt x="5656" y="15194"/>
                    <a:pt x="6180" y="14837"/>
                    <a:pt x="6716" y="14480"/>
                  </a:cubicBezTo>
                  <a:cubicBezTo>
                    <a:pt x="6759" y="14447"/>
                    <a:pt x="6822" y="14395"/>
                    <a:pt x="6869" y="14395"/>
                  </a:cubicBezTo>
                  <a:cubicBezTo>
                    <a:pt x="6874" y="14395"/>
                    <a:pt x="6878" y="14395"/>
                    <a:pt x="6882" y="14396"/>
                  </a:cubicBezTo>
                  <a:cubicBezTo>
                    <a:pt x="7180" y="14444"/>
                    <a:pt x="7490" y="14432"/>
                    <a:pt x="7704" y="14777"/>
                  </a:cubicBezTo>
                  <a:cubicBezTo>
                    <a:pt x="8002" y="15266"/>
                    <a:pt x="8359" y="15718"/>
                    <a:pt x="8704" y="16182"/>
                  </a:cubicBezTo>
                  <a:cubicBezTo>
                    <a:pt x="8829" y="16343"/>
                    <a:pt x="8974" y="16423"/>
                    <a:pt x="9154" y="16423"/>
                  </a:cubicBezTo>
                  <a:cubicBezTo>
                    <a:pt x="9214" y="16423"/>
                    <a:pt x="9278" y="16415"/>
                    <a:pt x="9347" y="16397"/>
                  </a:cubicBezTo>
                  <a:cubicBezTo>
                    <a:pt x="9835" y="16278"/>
                    <a:pt x="10335" y="16170"/>
                    <a:pt x="10835" y="16087"/>
                  </a:cubicBezTo>
                  <a:cubicBezTo>
                    <a:pt x="11133" y="16039"/>
                    <a:pt x="11300" y="15885"/>
                    <a:pt x="11359" y="15599"/>
                  </a:cubicBezTo>
                  <a:cubicBezTo>
                    <a:pt x="11466" y="15087"/>
                    <a:pt x="11585" y="14587"/>
                    <a:pt x="11645" y="14075"/>
                  </a:cubicBezTo>
                  <a:cubicBezTo>
                    <a:pt x="11692" y="13730"/>
                    <a:pt x="11823" y="13492"/>
                    <a:pt x="12133" y="13349"/>
                  </a:cubicBezTo>
                  <a:cubicBezTo>
                    <a:pt x="12217" y="13302"/>
                    <a:pt x="12287" y="13270"/>
                    <a:pt x="12371" y="13270"/>
                  </a:cubicBezTo>
                  <a:cubicBezTo>
                    <a:pt x="12393" y="13270"/>
                    <a:pt x="12417" y="13272"/>
                    <a:pt x="12443" y="13277"/>
                  </a:cubicBezTo>
                  <a:cubicBezTo>
                    <a:pt x="12990" y="13384"/>
                    <a:pt x="13526" y="13468"/>
                    <a:pt x="14062" y="13563"/>
                  </a:cubicBezTo>
                  <a:cubicBezTo>
                    <a:pt x="14228" y="13587"/>
                    <a:pt x="14395" y="13587"/>
                    <a:pt x="14621" y="13611"/>
                  </a:cubicBezTo>
                  <a:cubicBezTo>
                    <a:pt x="14717" y="13527"/>
                    <a:pt x="14848" y="13444"/>
                    <a:pt x="14943" y="13325"/>
                  </a:cubicBezTo>
                  <a:cubicBezTo>
                    <a:pt x="15229" y="12908"/>
                    <a:pt x="15491" y="12480"/>
                    <a:pt x="15800" y="12063"/>
                  </a:cubicBezTo>
                  <a:cubicBezTo>
                    <a:pt x="15991" y="11813"/>
                    <a:pt x="15991" y="11575"/>
                    <a:pt x="15824" y="11325"/>
                  </a:cubicBezTo>
                  <a:cubicBezTo>
                    <a:pt x="15526" y="10884"/>
                    <a:pt x="15252" y="10444"/>
                    <a:pt x="14919" y="10039"/>
                  </a:cubicBezTo>
                  <a:cubicBezTo>
                    <a:pt x="14717" y="9777"/>
                    <a:pt x="14645" y="9539"/>
                    <a:pt x="14752" y="9229"/>
                  </a:cubicBezTo>
                  <a:cubicBezTo>
                    <a:pt x="14788" y="9110"/>
                    <a:pt x="14824" y="9027"/>
                    <a:pt x="14931" y="8955"/>
                  </a:cubicBezTo>
                  <a:cubicBezTo>
                    <a:pt x="15252" y="8753"/>
                    <a:pt x="15586" y="8550"/>
                    <a:pt x="15895" y="8324"/>
                  </a:cubicBezTo>
                  <a:cubicBezTo>
                    <a:pt x="16145" y="8146"/>
                    <a:pt x="16384" y="7955"/>
                    <a:pt x="16622" y="7753"/>
                  </a:cubicBezTo>
                  <a:cubicBezTo>
                    <a:pt x="16765" y="7634"/>
                    <a:pt x="16800" y="7479"/>
                    <a:pt x="16753" y="7300"/>
                  </a:cubicBezTo>
                  <a:cubicBezTo>
                    <a:pt x="16645" y="6788"/>
                    <a:pt x="16526" y="6288"/>
                    <a:pt x="16443" y="5776"/>
                  </a:cubicBezTo>
                  <a:cubicBezTo>
                    <a:pt x="16395" y="5455"/>
                    <a:pt x="16229" y="5288"/>
                    <a:pt x="15931" y="5241"/>
                  </a:cubicBezTo>
                  <a:cubicBezTo>
                    <a:pt x="15371" y="5133"/>
                    <a:pt x="14800" y="5014"/>
                    <a:pt x="14240" y="4943"/>
                  </a:cubicBezTo>
                  <a:cubicBezTo>
                    <a:pt x="14002" y="4907"/>
                    <a:pt x="13847" y="4812"/>
                    <a:pt x="13728" y="4610"/>
                  </a:cubicBezTo>
                  <a:cubicBezTo>
                    <a:pt x="13609" y="4443"/>
                    <a:pt x="13574" y="4288"/>
                    <a:pt x="13609" y="4086"/>
                  </a:cubicBezTo>
                  <a:cubicBezTo>
                    <a:pt x="13728" y="3502"/>
                    <a:pt x="13824" y="2907"/>
                    <a:pt x="13919" y="2324"/>
                  </a:cubicBezTo>
                  <a:cubicBezTo>
                    <a:pt x="13967" y="2050"/>
                    <a:pt x="13871" y="1859"/>
                    <a:pt x="13621" y="1704"/>
                  </a:cubicBezTo>
                  <a:cubicBezTo>
                    <a:pt x="13181" y="1454"/>
                    <a:pt x="12764" y="1169"/>
                    <a:pt x="12335" y="895"/>
                  </a:cubicBezTo>
                  <a:cubicBezTo>
                    <a:pt x="12219" y="817"/>
                    <a:pt x="12103" y="775"/>
                    <a:pt x="11987" y="775"/>
                  </a:cubicBezTo>
                  <a:cubicBezTo>
                    <a:pt x="11889" y="775"/>
                    <a:pt x="11791" y="805"/>
                    <a:pt x="11692" y="871"/>
                  </a:cubicBezTo>
                  <a:cubicBezTo>
                    <a:pt x="11169" y="1204"/>
                    <a:pt x="10645" y="1550"/>
                    <a:pt x="10133" y="1907"/>
                  </a:cubicBezTo>
                  <a:cubicBezTo>
                    <a:pt x="10022" y="1987"/>
                    <a:pt x="9920" y="2017"/>
                    <a:pt x="9790" y="2017"/>
                  </a:cubicBezTo>
                  <a:cubicBezTo>
                    <a:pt x="9766" y="2017"/>
                    <a:pt x="9742" y="2016"/>
                    <a:pt x="9716" y="2014"/>
                  </a:cubicBezTo>
                  <a:cubicBezTo>
                    <a:pt x="9406" y="1990"/>
                    <a:pt x="9192" y="1847"/>
                    <a:pt x="9049" y="1573"/>
                  </a:cubicBezTo>
                  <a:cubicBezTo>
                    <a:pt x="9002" y="1466"/>
                    <a:pt x="8918" y="1371"/>
                    <a:pt x="8847" y="1276"/>
                  </a:cubicBezTo>
                  <a:cubicBezTo>
                    <a:pt x="8609" y="930"/>
                    <a:pt x="8359" y="597"/>
                    <a:pt x="8097" y="252"/>
                  </a:cubicBezTo>
                  <a:cubicBezTo>
                    <a:pt x="7969" y="88"/>
                    <a:pt x="7821" y="1"/>
                    <a:pt x="762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4718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1000" spd="-100000" fill="hold"/>
                                        <p:tgtEl>
                                          <p:spTgt spid="10"/>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2.22222E-6 1.11111E-6 L -0.26562 0.00648 " pathEditMode="relative" rAng="0" ptsTypes="AA">
                                      <p:cBhvr>
                                        <p:cTn id="8" dur="1000" spd="-100000" fill="hold"/>
                                        <p:tgtEl>
                                          <p:spTgt spid="28"/>
                                        </p:tgtEl>
                                        <p:attrNameLst>
                                          <p:attrName>ppt_x</p:attrName>
                                          <p:attrName>ppt_y</p:attrName>
                                        </p:attrNameLst>
                                      </p:cBhvr>
                                      <p:rCtr x="-13281" y="309"/>
                                    </p:animMotion>
                                  </p:childTnLst>
                                </p:cTn>
                              </p:par>
                              <p:par>
                                <p:cTn id="9" presetID="42" presetClass="path" presetSubtype="0" accel="50000" decel="50000" fill="hold" grpId="0" nodeType="withEffect">
                                  <p:stCondLst>
                                    <p:cond delay="0"/>
                                  </p:stCondLst>
                                  <p:childTnLst>
                                    <p:animMotion origin="layout" path="M -2.22222E-6 -2.59259E-6 L -0.30677 0.00587 " pathEditMode="relative" rAng="0" ptsTypes="AA">
                                      <p:cBhvr>
                                        <p:cTn id="10" dur="1000" spd="-100000" fill="hold"/>
                                        <p:tgtEl>
                                          <p:spTgt spid="2"/>
                                        </p:tgtEl>
                                        <p:attrNameLst>
                                          <p:attrName>ppt_x</p:attrName>
                                          <p:attrName>ppt_y</p:attrName>
                                        </p:attrNameLst>
                                      </p:cBhvr>
                                      <p:rCtr x="-15347" y="278"/>
                                    </p:animMotion>
                                  </p:childTnLst>
                                </p:cTn>
                              </p:par>
                              <p:par>
                                <p:cTn id="11" presetID="42" presetClass="path" presetSubtype="0" accel="50000" decel="50000" fill="hold" grpId="0" nodeType="withEffect">
                                  <p:stCondLst>
                                    <p:cond delay="0"/>
                                  </p:stCondLst>
                                  <p:childTnLst>
                                    <p:animMotion origin="layout" path="M 2.5E-6 4.19753E-6 L 0.41666 4.19753E-6 " pathEditMode="relative" rAng="0" ptsTypes="AA">
                                      <p:cBhvr>
                                        <p:cTn id="12" dur="1000" spd="-100000" fill="hold"/>
                                        <p:tgtEl>
                                          <p:spTgt spid="5"/>
                                        </p:tgtEl>
                                        <p:attrNameLst>
                                          <p:attrName>ppt_x</p:attrName>
                                          <p:attrName>ppt_y</p:attrName>
                                        </p:attrNameLst>
                                      </p:cBhvr>
                                      <p:rCtr x="2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 grpId="0"/>
      <p:bldP spid="10"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8" name="Rectangle 7"/>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b="1" dirty="0">
              <a:latin typeface="Bahnschrift" panose="020B0502040204020203"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29" name="Subtitle 2"/>
          <p:cNvSpPr txBox="1"/>
          <p:nvPr/>
        </p:nvSpPr>
        <p:spPr>
          <a:xfrm>
            <a:off x="861609" y="1170842"/>
            <a:ext cx="3909900" cy="410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b="1" dirty="0">
              <a:latin typeface="Bahnschrift" panose="020B0502040204020203" pitchFamily="34" charset="0"/>
            </a:endParaRPr>
          </a:p>
        </p:txBody>
      </p:sp>
      <p:sp>
        <p:nvSpPr>
          <p:cNvPr id="2" name="TextBox 1"/>
          <p:cNvSpPr txBox="1"/>
          <p:nvPr/>
        </p:nvSpPr>
        <p:spPr>
          <a:xfrm>
            <a:off x="1739433" y="1242677"/>
            <a:ext cx="1074601" cy="307777"/>
          </a:xfrm>
          <a:prstGeom prst="rect">
            <a:avLst/>
          </a:prstGeom>
          <a:noFill/>
        </p:spPr>
        <p:txBody>
          <a:bodyPr wrap="square" rtlCol="0">
            <a:spAutoFit/>
          </a:bodyPr>
          <a:lstStyle/>
          <a:p>
            <a:r>
              <a:rPr lang="vi-VN" b="1">
                <a:solidFill>
                  <a:schemeClr val="bg1"/>
                </a:solidFill>
                <a:latin typeface="Bahnschrift" panose="020B0502040204020203" pitchFamily="34" charset="0"/>
              </a:rPr>
              <a:t>Thuận lợi</a:t>
            </a:r>
            <a:endParaRPr lang="vi-VN" b="1" dirty="0">
              <a:solidFill>
                <a:schemeClr val="bg1"/>
              </a:solidFill>
              <a:latin typeface="Bahnschrift" panose="020B0502040204020203" pitchFamily="34" charset="0"/>
            </a:endParaRPr>
          </a:p>
        </p:txBody>
      </p:sp>
      <p:cxnSp>
        <p:nvCxnSpPr>
          <p:cNvPr id="9" name="Straight Connector 8"/>
          <p:cNvCxnSpPr/>
          <p:nvPr/>
        </p:nvCxnSpPr>
        <p:spPr>
          <a:xfrm flipH="1">
            <a:off x="318977" y="1390110"/>
            <a:ext cx="7088" cy="3274039"/>
          </a:xfrm>
          <a:prstGeom prst="line">
            <a:avLst/>
          </a:prstGeom>
        </p:spPr>
        <p:style>
          <a:lnRef idx="3">
            <a:schemeClr val="dk1"/>
          </a:lnRef>
          <a:fillRef idx="0">
            <a:schemeClr val="dk1"/>
          </a:fillRef>
          <a:effectRef idx="2">
            <a:schemeClr val="dk1"/>
          </a:effectRef>
          <a:fontRef idx="minor">
            <a:schemeClr val="tx1"/>
          </a:fontRef>
        </p:style>
      </p:cxnSp>
      <p:sp>
        <p:nvSpPr>
          <p:cNvPr id="10" name="Oval 9"/>
          <p:cNvSpPr/>
          <p:nvPr/>
        </p:nvSpPr>
        <p:spPr>
          <a:xfrm>
            <a:off x="241005" y="1651591"/>
            <a:ext cx="177209" cy="184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b="1">
              <a:latin typeface="Bahnschrift" panose="020B0502040204020203" pitchFamily="34" charset="0"/>
            </a:endParaRPr>
          </a:p>
        </p:txBody>
      </p:sp>
      <p:sp>
        <p:nvSpPr>
          <p:cNvPr id="7" name="Google Shape;140;p15">
            <a:extLst>
              <a:ext uri="{FF2B5EF4-FFF2-40B4-BE49-F238E27FC236}">
                <a16:creationId xmlns:a16="http://schemas.microsoft.com/office/drawing/2014/main" id="{5E46AFB5-2A79-1DB3-E225-A28A48E9E741}"/>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grpSp>
        <p:nvGrpSpPr>
          <p:cNvPr id="5" name="Group 4">
            <a:extLst>
              <a:ext uri="{FF2B5EF4-FFF2-40B4-BE49-F238E27FC236}">
                <a16:creationId xmlns:a16="http://schemas.microsoft.com/office/drawing/2014/main" id="{EC46DA12-ECA5-860A-DB9B-61E33B28CEC4}"/>
              </a:ext>
            </a:extLst>
          </p:cNvPr>
          <p:cNvGrpSpPr/>
          <p:nvPr/>
        </p:nvGrpSpPr>
        <p:grpSpPr>
          <a:xfrm>
            <a:off x="700532" y="1397156"/>
            <a:ext cx="7798428" cy="3428844"/>
            <a:chOff x="328246" y="1852247"/>
            <a:chExt cx="11535508" cy="4196861"/>
          </a:xfrm>
        </p:grpSpPr>
        <p:grpSp>
          <p:nvGrpSpPr>
            <p:cNvPr id="6" name="Group 5">
              <a:extLst>
                <a:ext uri="{FF2B5EF4-FFF2-40B4-BE49-F238E27FC236}">
                  <a16:creationId xmlns:a16="http://schemas.microsoft.com/office/drawing/2014/main" id="{A1BBC8F8-6757-2756-72BD-600ECA5BB652}"/>
                </a:ext>
              </a:extLst>
            </p:cNvPr>
            <p:cNvGrpSpPr/>
            <p:nvPr/>
          </p:nvGrpSpPr>
          <p:grpSpPr>
            <a:xfrm>
              <a:off x="328246" y="1852247"/>
              <a:ext cx="11535508" cy="4196861"/>
              <a:chOff x="328246" y="1852247"/>
              <a:chExt cx="11535508" cy="4196861"/>
            </a:xfrm>
          </p:grpSpPr>
          <p:grpSp>
            <p:nvGrpSpPr>
              <p:cNvPr id="19" name="Group 18">
                <a:extLst>
                  <a:ext uri="{FF2B5EF4-FFF2-40B4-BE49-F238E27FC236}">
                    <a16:creationId xmlns:a16="http://schemas.microsoft.com/office/drawing/2014/main" id="{B90ED18B-4ADC-B36E-E031-4050D1DA4011}"/>
                  </a:ext>
                </a:extLst>
              </p:cNvPr>
              <p:cNvGrpSpPr/>
              <p:nvPr/>
            </p:nvGrpSpPr>
            <p:grpSpPr>
              <a:xfrm>
                <a:off x="328246" y="1852247"/>
                <a:ext cx="5627077" cy="4196861"/>
                <a:chOff x="328246" y="1852247"/>
                <a:chExt cx="5627077" cy="4196861"/>
              </a:xfrm>
            </p:grpSpPr>
            <p:sp>
              <p:nvSpPr>
                <p:cNvPr id="24" name="Rectangle: Rounded Corners 23">
                  <a:extLst>
                    <a:ext uri="{FF2B5EF4-FFF2-40B4-BE49-F238E27FC236}">
                      <a16:creationId xmlns:a16="http://schemas.microsoft.com/office/drawing/2014/main" id="{8B7EFE8F-8400-FD46-9AEF-FB1320C8D7FB}"/>
                    </a:ext>
                  </a:extLst>
                </p:cNvPr>
                <p:cNvSpPr/>
                <p:nvPr/>
              </p:nvSpPr>
              <p:spPr>
                <a:xfrm>
                  <a:off x="328246" y="2039815"/>
                  <a:ext cx="5627077" cy="4009293"/>
                </a:xfrm>
                <a:prstGeom prst="roundRect">
                  <a:avLst>
                    <a:gd name="adj" fmla="val 5269"/>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B1FA710-665E-6087-3929-52011524F571}"/>
                    </a:ext>
                  </a:extLst>
                </p:cNvPr>
                <p:cNvSpPr/>
                <p:nvPr/>
              </p:nvSpPr>
              <p:spPr>
                <a:xfrm>
                  <a:off x="328246" y="1852247"/>
                  <a:ext cx="5627077" cy="627184"/>
                </a:xfrm>
                <a:prstGeom prst="roundRect">
                  <a:avLst>
                    <a:gd name="adj" fmla="val 50000"/>
                  </a:avLst>
                </a:prstGeom>
                <a:solidFill>
                  <a:srgbClr val="47A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E6165D32-314A-3129-7A91-4AD3B6C46A24}"/>
                  </a:ext>
                </a:extLst>
              </p:cNvPr>
              <p:cNvGrpSpPr/>
              <p:nvPr/>
            </p:nvGrpSpPr>
            <p:grpSpPr>
              <a:xfrm>
                <a:off x="6236677" y="1852247"/>
                <a:ext cx="5627077" cy="4196861"/>
                <a:chOff x="328246" y="1852247"/>
                <a:chExt cx="5627077" cy="4196861"/>
              </a:xfrm>
            </p:grpSpPr>
            <p:sp>
              <p:nvSpPr>
                <p:cNvPr id="21" name="Rectangle: Rounded Corners 20">
                  <a:extLst>
                    <a:ext uri="{FF2B5EF4-FFF2-40B4-BE49-F238E27FC236}">
                      <a16:creationId xmlns:a16="http://schemas.microsoft.com/office/drawing/2014/main" id="{8671A9AE-B77A-5F11-99B1-A7B1F8365528}"/>
                    </a:ext>
                  </a:extLst>
                </p:cNvPr>
                <p:cNvSpPr/>
                <p:nvPr/>
              </p:nvSpPr>
              <p:spPr>
                <a:xfrm>
                  <a:off x="328246" y="2039815"/>
                  <a:ext cx="5627077" cy="4009293"/>
                </a:xfrm>
                <a:prstGeom prst="roundRect">
                  <a:avLst>
                    <a:gd name="adj" fmla="val 5269"/>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5BAC7AE-BAA0-43E5-38D2-6CD03C58AC13}"/>
                    </a:ext>
                  </a:extLst>
                </p:cNvPr>
                <p:cNvSpPr/>
                <p:nvPr/>
              </p:nvSpPr>
              <p:spPr>
                <a:xfrm>
                  <a:off x="328246" y="1852247"/>
                  <a:ext cx="5627077" cy="627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1" name="TextBox 10">
              <a:extLst>
                <a:ext uri="{FF2B5EF4-FFF2-40B4-BE49-F238E27FC236}">
                  <a16:creationId xmlns:a16="http://schemas.microsoft.com/office/drawing/2014/main" id="{0E18E659-F44B-BEB6-47D5-B1BB671B1C84}"/>
                </a:ext>
              </a:extLst>
            </p:cNvPr>
            <p:cNvSpPr txBox="1"/>
            <p:nvPr/>
          </p:nvSpPr>
          <p:spPr>
            <a:xfrm>
              <a:off x="685799" y="3007887"/>
              <a:ext cx="4860758" cy="1246063"/>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err="1">
                  <a:latin typeface="Bahnschrift" panose="020B0502040204020203" pitchFamily="34" charset="0"/>
                </a:rPr>
                <a:t>Tiềm</a:t>
              </a:r>
              <a:r>
                <a:rPr lang="en-US" dirty="0">
                  <a:latin typeface="Bahnschrift" panose="020B0502040204020203" pitchFamily="34" charset="0"/>
                </a:rPr>
                <a:t> </a:t>
              </a:r>
              <a:r>
                <a:rPr lang="en-US" dirty="0" err="1">
                  <a:latin typeface="Bahnschrift" panose="020B0502040204020203" pitchFamily="34" charset="0"/>
                </a:rPr>
                <a:t>năng</a:t>
              </a:r>
              <a:r>
                <a:rPr lang="en-US" dirty="0">
                  <a:latin typeface="Bahnschrift" panose="020B0502040204020203" pitchFamily="34" charset="0"/>
                </a:rPr>
                <a:t> </a:t>
              </a:r>
              <a:r>
                <a:rPr lang="en-US" dirty="0" err="1">
                  <a:latin typeface="Bahnschrift" panose="020B0502040204020203" pitchFamily="34" charset="0"/>
                </a:rPr>
                <a:t>tăng</a:t>
              </a:r>
              <a:r>
                <a:rPr lang="en-US" dirty="0">
                  <a:latin typeface="Bahnschrift" panose="020B0502040204020203" pitchFamily="34" charset="0"/>
                </a:rPr>
                <a:t> </a:t>
              </a:r>
              <a:r>
                <a:rPr lang="en-US" dirty="0" err="1">
                  <a:latin typeface="Bahnschrift" panose="020B0502040204020203" pitchFamily="34" charset="0"/>
                </a:rPr>
                <a:t>doanh</a:t>
              </a:r>
              <a:r>
                <a:rPr lang="en-US" dirty="0">
                  <a:latin typeface="Bahnschrift" panose="020B0502040204020203" pitchFamily="34" charset="0"/>
                </a:rPr>
                <a:t> </a:t>
              </a:r>
              <a:r>
                <a:rPr lang="en-US" dirty="0" err="1">
                  <a:latin typeface="Bahnschrift" panose="020B0502040204020203" pitchFamily="34" charset="0"/>
                </a:rPr>
                <a:t>số</a:t>
              </a:r>
              <a:r>
                <a:rPr lang="en-US" dirty="0">
                  <a:latin typeface="Bahnschrift" panose="020B0502040204020203" pitchFamily="34" charset="0"/>
                </a:rPr>
                <a:t> </a:t>
              </a:r>
              <a:r>
                <a:rPr lang="en-US" dirty="0" err="1">
                  <a:latin typeface="Bahnschrift" panose="020B0502040204020203" pitchFamily="34" charset="0"/>
                </a:rPr>
                <a:t>bán</a:t>
              </a:r>
              <a:r>
                <a:rPr lang="en-US" dirty="0">
                  <a:latin typeface="Bahnschrift" panose="020B0502040204020203" pitchFamily="34" charset="0"/>
                </a:rPr>
                <a:t> </a:t>
              </a:r>
              <a:r>
                <a:rPr lang="en-US" dirty="0" err="1">
                  <a:latin typeface="Bahnschrift" panose="020B0502040204020203" pitchFamily="34" charset="0"/>
                </a:rPr>
                <a:t>hàng</a:t>
              </a:r>
              <a:r>
                <a:rPr lang="en-US" dirty="0">
                  <a:latin typeface="Bahnschrift" panose="020B0502040204020203" pitchFamily="34" charset="0"/>
                </a:rPr>
                <a:t>.</a:t>
              </a:r>
            </a:p>
            <a:p>
              <a:pPr marL="285750" indent="-285750">
                <a:lnSpc>
                  <a:spcPct val="150000"/>
                </a:lnSpc>
                <a:buFont typeface="Wingdings" panose="05000000000000000000" pitchFamily="2" charset="2"/>
                <a:buChar char="§"/>
              </a:pPr>
              <a:r>
                <a:rPr lang="en-US" dirty="0" err="1">
                  <a:latin typeface="Bahnschrift" panose="020B0502040204020203" pitchFamily="34" charset="0"/>
                </a:rPr>
                <a:t>Tiện</a:t>
              </a:r>
              <a:r>
                <a:rPr lang="en-US" dirty="0">
                  <a:latin typeface="Bahnschrift" panose="020B0502040204020203" pitchFamily="34" charset="0"/>
                </a:rPr>
                <a:t> </a:t>
              </a:r>
              <a:r>
                <a:rPr lang="en-US" dirty="0" err="1">
                  <a:latin typeface="Bahnschrift" panose="020B0502040204020203" pitchFamily="34" charset="0"/>
                </a:rPr>
                <a:t>lợi</a:t>
              </a:r>
              <a:r>
                <a:rPr lang="en-US" dirty="0">
                  <a:latin typeface="Bahnschrift" panose="020B0502040204020203" pitchFamily="34" charset="0"/>
                </a:rPr>
                <a:t> và </a:t>
              </a:r>
              <a:r>
                <a:rPr lang="en-US" dirty="0" err="1">
                  <a:latin typeface="Bahnschrift" panose="020B0502040204020203" pitchFamily="34" charset="0"/>
                </a:rPr>
                <a:t>linh</a:t>
              </a:r>
              <a:r>
                <a:rPr lang="en-US" dirty="0">
                  <a:latin typeface="Bahnschrift" panose="020B0502040204020203" pitchFamily="34" charset="0"/>
                </a:rPr>
                <a:t> </a:t>
              </a:r>
              <a:r>
                <a:rPr lang="en-US" dirty="0" err="1">
                  <a:latin typeface="Bahnschrift" panose="020B0502040204020203" pitchFamily="34" charset="0"/>
                </a:rPr>
                <a:t>hoạt</a:t>
              </a:r>
              <a:r>
                <a:rPr lang="en-US" dirty="0">
                  <a:latin typeface="Bahnschrift" panose="020B0502040204020203" pitchFamily="34" charset="0"/>
                </a:rPr>
                <a:t>.</a:t>
              </a:r>
            </a:p>
            <a:p>
              <a:pPr marL="285750" indent="-285750">
                <a:lnSpc>
                  <a:spcPct val="150000"/>
                </a:lnSpc>
                <a:buFont typeface="Wingdings" panose="05000000000000000000" pitchFamily="2" charset="2"/>
                <a:buChar char="§"/>
              </a:pPr>
              <a:r>
                <a:rPr lang="en-US" dirty="0">
                  <a:latin typeface="Bahnschrift" panose="020B0502040204020203" pitchFamily="34" charset="0"/>
                </a:rPr>
                <a:t>Thu </a:t>
              </a:r>
              <a:r>
                <a:rPr lang="en-US" dirty="0" err="1">
                  <a:latin typeface="Bahnschrift" panose="020B0502040204020203" pitchFamily="34" charset="0"/>
                </a:rPr>
                <a:t>thập</a:t>
              </a:r>
              <a:r>
                <a:rPr lang="en-US" dirty="0">
                  <a:latin typeface="Bahnschrift" panose="020B0502040204020203" pitchFamily="34" charset="0"/>
                </a:rPr>
                <a:t> </a:t>
              </a:r>
              <a:r>
                <a:rPr lang="en-US" dirty="0" err="1">
                  <a:latin typeface="Bahnschrift" panose="020B0502040204020203" pitchFamily="34" charset="0"/>
                </a:rPr>
                <a:t>dữ</a:t>
              </a:r>
              <a:r>
                <a:rPr lang="en-US" dirty="0">
                  <a:latin typeface="Bahnschrift" panose="020B0502040204020203" pitchFamily="34" charset="0"/>
                </a:rPr>
                <a:t> </a:t>
              </a:r>
              <a:r>
                <a:rPr lang="en-US" dirty="0" err="1">
                  <a:latin typeface="Bahnschrift" panose="020B0502040204020203" pitchFamily="34" charset="0"/>
                </a:rPr>
                <a:t>liệu</a:t>
              </a:r>
              <a:r>
                <a:rPr lang="en-US" dirty="0">
                  <a:latin typeface="Bahnschrift" panose="020B0502040204020203" pitchFamily="34" charset="0"/>
                </a:rPr>
                <a:t> </a:t>
              </a:r>
              <a:r>
                <a:rPr lang="en-US" dirty="0" err="1">
                  <a:latin typeface="Bahnschrift" panose="020B0502040204020203" pitchFamily="34" charset="0"/>
                </a:rPr>
                <a:t>khách</a:t>
              </a:r>
              <a:r>
                <a:rPr lang="en-US" dirty="0">
                  <a:latin typeface="Bahnschrift" panose="020B0502040204020203" pitchFamily="34" charset="0"/>
                </a:rPr>
                <a:t> </a:t>
              </a:r>
              <a:r>
                <a:rPr lang="en-US" dirty="0" err="1">
                  <a:latin typeface="Bahnschrift" panose="020B0502040204020203" pitchFamily="34" charset="0"/>
                </a:rPr>
                <a:t>hàng</a:t>
              </a:r>
              <a:r>
                <a:rPr lang="en-US" dirty="0">
                  <a:latin typeface="Bahnschrift" panose="020B0502040204020203" pitchFamily="34" charset="0"/>
                </a:rPr>
                <a:t>.</a:t>
              </a:r>
            </a:p>
          </p:txBody>
        </p:sp>
        <p:sp>
          <p:nvSpPr>
            <p:cNvPr id="12" name="TextBox 11">
              <a:extLst>
                <a:ext uri="{FF2B5EF4-FFF2-40B4-BE49-F238E27FC236}">
                  <a16:creationId xmlns:a16="http://schemas.microsoft.com/office/drawing/2014/main" id="{832084CD-EFD5-A3A6-EB8C-9056DCAA1409}"/>
                </a:ext>
              </a:extLst>
            </p:cNvPr>
            <p:cNvSpPr txBox="1"/>
            <p:nvPr/>
          </p:nvSpPr>
          <p:spPr>
            <a:xfrm>
              <a:off x="6645442" y="3007887"/>
              <a:ext cx="4860758" cy="1653149"/>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a:latin typeface="Bahnschrift" panose="020B0502040204020203" pitchFamily="34" charset="0"/>
                </a:rPr>
                <a:t>An </a:t>
              </a:r>
              <a:r>
                <a:rPr lang="en-US" dirty="0" err="1">
                  <a:latin typeface="Bahnschrift" panose="020B0502040204020203" pitchFamily="34" charset="0"/>
                </a:rPr>
                <a:t>ninh</a:t>
              </a:r>
              <a:r>
                <a:rPr lang="en-US" dirty="0">
                  <a:latin typeface="Bahnschrift" panose="020B0502040204020203" pitchFamily="34" charset="0"/>
                </a:rPr>
                <a:t> </a:t>
              </a:r>
              <a:r>
                <a:rPr lang="en-US" dirty="0" err="1">
                  <a:latin typeface="Bahnschrift" panose="020B0502040204020203" pitchFamily="34" charset="0"/>
                </a:rPr>
                <a:t>thông</a:t>
              </a:r>
              <a:r>
                <a:rPr lang="en-US" dirty="0">
                  <a:latin typeface="Bahnschrift" panose="020B0502040204020203" pitchFamily="34" charset="0"/>
                </a:rPr>
                <a:t> tin và </a:t>
              </a:r>
              <a:r>
                <a:rPr lang="en-US" dirty="0" err="1">
                  <a:latin typeface="Bahnschrift" panose="020B0502040204020203" pitchFamily="34" charset="0"/>
                </a:rPr>
                <a:t>giao</a:t>
              </a:r>
              <a:r>
                <a:rPr lang="en-US" dirty="0">
                  <a:latin typeface="Bahnschrift" panose="020B0502040204020203" pitchFamily="34" charset="0"/>
                </a:rPr>
                <a:t> </a:t>
              </a:r>
              <a:r>
                <a:rPr lang="en-US" dirty="0" err="1">
                  <a:latin typeface="Bahnschrift" panose="020B0502040204020203" pitchFamily="34" charset="0"/>
                </a:rPr>
                <a:t>dịch</a:t>
              </a:r>
              <a:r>
                <a:rPr lang="en-US" dirty="0">
                  <a:latin typeface="Bahnschrift" panose="020B0502040204020203" pitchFamily="34" charset="0"/>
                </a:rPr>
                <a:t>.</a:t>
              </a:r>
            </a:p>
            <a:p>
              <a:pPr marL="285750" indent="-285750">
                <a:lnSpc>
                  <a:spcPct val="150000"/>
                </a:lnSpc>
                <a:buFont typeface="Wingdings" panose="05000000000000000000" pitchFamily="2" charset="2"/>
                <a:buChar char="§"/>
              </a:pPr>
              <a:r>
                <a:rPr lang="en-US" dirty="0" err="1">
                  <a:latin typeface="Bahnschrift" panose="020B0502040204020203" pitchFamily="34" charset="0"/>
                </a:rPr>
                <a:t>Thay</a:t>
              </a:r>
              <a:r>
                <a:rPr lang="en-US" dirty="0">
                  <a:latin typeface="Bahnschrift" panose="020B0502040204020203" pitchFamily="34" charset="0"/>
                </a:rPr>
                <a:t> </a:t>
              </a:r>
              <a:r>
                <a:rPr lang="en-US" dirty="0" err="1">
                  <a:latin typeface="Bahnschrift" panose="020B0502040204020203" pitchFamily="34" charset="0"/>
                </a:rPr>
                <a:t>đổi</a:t>
              </a:r>
              <a:r>
                <a:rPr lang="en-US" dirty="0">
                  <a:latin typeface="Bahnschrift" panose="020B0502040204020203" pitchFamily="34" charset="0"/>
                </a:rPr>
                <a:t> </a:t>
              </a:r>
              <a:r>
                <a:rPr lang="en-US" dirty="0" err="1">
                  <a:latin typeface="Bahnschrift" panose="020B0502040204020203" pitchFamily="34" charset="0"/>
                </a:rPr>
                <a:t>thị</a:t>
              </a:r>
              <a:r>
                <a:rPr lang="en-US" dirty="0">
                  <a:latin typeface="Bahnschrift" panose="020B0502040204020203" pitchFamily="34" charset="0"/>
                </a:rPr>
                <a:t> </a:t>
              </a:r>
              <a:r>
                <a:rPr lang="en-US" dirty="0" err="1">
                  <a:latin typeface="Bahnschrift" panose="020B0502040204020203" pitchFamily="34" charset="0"/>
                </a:rPr>
                <a:t>trường</a:t>
              </a:r>
              <a:r>
                <a:rPr lang="en-US" dirty="0">
                  <a:latin typeface="Bahnschrift" panose="020B0502040204020203" pitchFamily="34" charset="0"/>
                </a:rPr>
                <a:t> và xu hướng </a:t>
              </a:r>
              <a:r>
                <a:rPr lang="en-US" dirty="0" err="1">
                  <a:latin typeface="Bahnschrift" panose="020B0502040204020203" pitchFamily="34" charset="0"/>
                </a:rPr>
                <a:t>tiêu</a:t>
              </a:r>
              <a:r>
                <a:rPr lang="en-US" dirty="0">
                  <a:latin typeface="Bahnschrift" panose="020B0502040204020203" pitchFamily="34" charset="0"/>
                </a:rPr>
                <a:t> dung.</a:t>
              </a:r>
            </a:p>
            <a:p>
              <a:pPr marL="285750" indent="-285750">
                <a:lnSpc>
                  <a:spcPct val="150000"/>
                </a:lnSpc>
                <a:buFont typeface="Wingdings" panose="05000000000000000000" pitchFamily="2" charset="2"/>
                <a:buChar char="§"/>
              </a:pPr>
              <a:r>
                <a:rPr lang="en-US" dirty="0" err="1">
                  <a:latin typeface="Bahnschrift" panose="020B0502040204020203" pitchFamily="34" charset="0"/>
                </a:rPr>
                <a:t>Cạnh</a:t>
              </a:r>
              <a:r>
                <a:rPr lang="en-US" dirty="0">
                  <a:latin typeface="Bahnschrift" panose="020B0502040204020203" pitchFamily="34" charset="0"/>
                </a:rPr>
                <a:t> </a:t>
              </a:r>
              <a:r>
                <a:rPr lang="en-US" dirty="0" err="1">
                  <a:latin typeface="Bahnschrift" panose="020B0502040204020203" pitchFamily="34" charset="0"/>
                </a:rPr>
                <a:t>tranh</a:t>
              </a:r>
              <a:r>
                <a:rPr lang="en-US" dirty="0">
                  <a:latin typeface="Bahnschrift" panose="020B0502040204020203" pitchFamily="34" charset="0"/>
                </a:rPr>
                <a:t> gay </a:t>
              </a:r>
              <a:r>
                <a:rPr lang="en-US" dirty="0" err="1">
                  <a:latin typeface="Bahnschrift" panose="020B0502040204020203" pitchFamily="34" charset="0"/>
                </a:rPr>
                <a:t>gắt</a:t>
              </a:r>
              <a:r>
                <a:rPr lang="en-US" dirty="0">
                  <a:latin typeface="Bahnschrift" panose="020B0502040204020203" pitchFamily="34" charset="0"/>
                </a:rPr>
                <a:t>.</a:t>
              </a:r>
            </a:p>
          </p:txBody>
        </p:sp>
        <p:sp>
          <p:nvSpPr>
            <p:cNvPr id="13" name="TextBox 12">
              <a:extLst>
                <a:ext uri="{FF2B5EF4-FFF2-40B4-BE49-F238E27FC236}">
                  <a16:creationId xmlns:a16="http://schemas.microsoft.com/office/drawing/2014/main" id="{90B1D8A1-0B5A-9095-2327-BDB96F9803A9}"/>
                </a:ext>
              </a:extLst>
            </p:cNvPr>
            <p:cNvSpPr txBox="1"/>
            <p:nvPr/>
          </p:nvSpPr>
          <p:spPr>
            <a:xfrm>
              <a:off x="447504" y="1959022"/>
              <a:ext cx="5231402" cy="395550"/>
            </a:xfrm>
            <a:prstGeom prst="rect">
              <a:avLst/>
            </a:prstGeom>
            <a:noFill/>
          </p:spPr>
          <p:txBody>
            <a:bodyPr wrap="square" rtlCol="0">
              <a:spAutoFit/>
            </a:bodyPr>
            <a:lstStyle/>
            <a:p>
              <a:pPr algn="ctr"/>
              <a:r>
                <a:rPr lang="en-US" sz="1500" b="1" dirty="0" err="1">
                  <a:solidFill>
                    <a:schemeClr val="bg1"/>
                  </a:solidFill>
                  <a:effectLst>
                    <a:outerShdw blurRad="38100" dist="38100" dir="2700000" algn="tl">
                      <a:srgbClr val="000000">
                        <a:alpha val="43137"/>
                      </a:srgbClr>
                    </a:outerShdw>
                  </a:effectLst>
                  <a:latin typeface="Bahnschrift" panose="020B0502040204020203" pitchFamily="34" charset="0"/>
                  <a:cs typeface="Arial" panose="020B0604020202020204" pitchFamily="34" charset="0"/>
                </a:rPr>
                <a:t>Thuận</a:t>
              </a:r>
              <a:r>
                <a:rPr lang="en-US" sz="1500" b="1" dirty="0">
                  <a:solidFill>
                    <a:schemeClr val="bg1"/>
                  </a:solidFill>
                  <a:effectLst>
                    <a:outerShdw blurRad="38100" dist="38100" dir="2700000" algn="tl">
                      <a:srgbClr val="000000">
                        <a:alpha val="43137"/>
                      </a:srgbClr>
                    </a:outerShdw>
                  </a:effectLst>
                  <a:latin typeface="Bahnschrift" panose="020B0502040204020203" pitchFamily="34" charset="0"/>
                  <a:cs typeface="Arial" panose="020B0604020202020204" pitchFamily="34" charset="0"/>
                </a:rPr>
                <a:t> </a:t>
              </a:r>
              <a:r>
                <a:rPr lang="en-US" sz="1500" b="1" dirty="0" err="1">
                  <a:solidFill>
                    <a:schemeClr val="bg1"/>
                  </a:solidFill>
                  <a:effectLst>
                    <a:outerShdw blurRad="38100" dist="38100" dir="2700000" algn="tl">
                      <a:srgbClr val="000000">
                        <a:alpha val="43137"/>
                      </a:srgbClr>
                    </a:outerShdw>
                  </a:effectLst>
                  <a:latin typeface="Bahnschrift" panose="020B0502040204020203" pitchFamily="34" charset="0"/>
                  <a:cs typeface="Arial" panose="020B0604020202020204" pitchFamily="34" charset="0"/>
                </a:rPr>
                <a:t>Lợi</a:t>
              </a:r>
              <a:endParaRPr lang="en-US" sz="1500" b="1" dirty="0">
                <a:solidFill>
                  <a:schemeClr val="bg1"/>
                </a:solidFill>
                <a:effectLst>
                  <a:outerShdw blurRad="38100" dist="38100" dir="2700000" algn="tl">
                    <a:srgbClr val="000000">
                      <a:alpha val="43137"/>
                    </a:srgbClr>
                  </a:outerShdw>
                </a:effectLst>
                <a:latin typeface="Bahnschrift" panose="020B0502040204020203" pitchFamily="34" charset="0"/>
                <a:cs typeface="Arial" panose="020B0604020202020204" pitchFamily="34" charset="0"/>
              </a:endParaRPr>
            </a:p>
          </p:txBody>
        </p:sp>
        <p:sp>
          <p:nvSpPr>
            <p:cNvPr id="14" name="TextBox 13">
              <a:extLst>
                <a:ext uri="{FF2B5EF4-FFF2-40B4-BE49-F238E27FC236}">
                  <a16:creationId xmlns:a16="http://schemas.microsoft.com/office/drawing/2014/main" id="{47ED1170-4E76-15C4-13BF-3184ED539711}"/>
                </a:ext>
              </a:extLst>
            </p:cNvPr>
            <p:cNvSpPr txBox="1"/>
            <p:nvPr/>
          </p:nvSpPr>
          <p:spPr>
            <a:xfrm>
              <a:off x="6874042" y="1965305"/>
              <a:ext cx="4632158" cy="376715"/>
            </a:xfrm>
            <a:prstGeom prst="rect">
              <a:avLst/>
            </a:prstGeom>
            <a:noFill/>
          </p:spPr>
          <p:txBody>
            <a:bodyPr wrap="square" rtlCol="0">
              <a:spAutoFit/>
            </a:bodyPr>
            <a:lstStyle/>
            <a:p>
              <a:pPr algn="ctr"/>
              <a:r>
                <a:rPr lang="en-US" b="1" dirty="0" err="1">
                  <a:solidFill>
                    <a:schemeClr val="bg1"/>
                  </a:solidFill>
                  <a:effectLst>
                    <a:outerShdw blurRad="38100" dist="38100" dir="2700000" algn="tl">
                      <a:srgbClr val="000000">
                        <a:alpha val="43137"/>
                      </a:srgbClr>
                    </a:outerShdw>
                  </a:effectLst>
                  <a:latin typeface="Bahnschrift" panose="020B0502040204020203" pitchFamily="34" charset="0"/>
                  <a:cs typeface="Arial" panose="020B0604020202020204" pitchFamily="34" charset="0"/>
                </a:rPr>
                <a:t>Khó</a:t>
              </a:r>
              <a:r>
                <a:rPr lang="en-US" b="1" dirty="0">
                  <a:solidFill>
                    <a:schemeClr val="bg1"/>
                  </a:solidFill>
                  <a:effectLst>
                    <a:outerShdw blurRad="38100" dist="38100" dir="2700000" algn="tl">
                      <a:srgbClr val="000000">
                        <a:alpha val="43137"/>
                      </a:srgbClr>
                    </a:outerShdw>
                  </a:effectLst>
                  <a:latin typeface="Bahnschrift" panose="020B0502040204020203" pitchFamily="34" charset="0"/>
                  <a:cs typeface="Arial" panose="020B0604020202020204" pitchFamily="34" charset="0"/>
                </a:rPr>
                <a:t> </a:t>
              </a:r>
              <a:r>
                <a:rPr lang="en-US" b="1" dirty="0" err="1">
                  <a:solidFill>
                    <a:schemeClr val="bg1"/>
                  </a:solidFill>
                  <a:effectLst>
                    <a:outerShdw blurRad="38100" dist="38100" dir="2700000" algn="tl">
                      <a:srgbClr val="000000">
                        <a:alpha val="43137"/>
                      </a:srgbClr>
                    </a:outerShdw>
                  </a:effectLst>
                  <a:latin typeface="Bahnschrift" panose="020B0502040204020203" pitchFamily="34" charset="0"/>
                  <a:cs typeface="Arial" panose="020B0604020202020204" pitchFamily="34" charset="0"/>
                </a:rPr>
                <a:t>Khăn</a:t>
              </a:r>
              <a:endParaRPr lang="en-US" b="1" dirty="0">
                <a:solidFill>
                  <a:schemeClr val="bg1"/>
                </a:solidFill>
                <a:effectLst>
                  <a:outerShdw blurRad="38100" dist="38100" dir="2700000" algn="tl">
                    <a:srgbClr val="000000">
                      <a:alpha val="43137"/>
                    </a:srgbClr>
                  </a:outerShdw>
                </a:effectLst>
                <a:latin typeface="Bahnschrift" panose="020B0502040204020203"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5E-6 1.11111E-6 L 2.5E-6 0.25 " pathEditMode="relative" rAng="0" ptsTypes="AA">
                                      <p:cBhvr>
                                        <p:cTn id="6" dur="1000" spd="-100000" fill="hold"/>
                                        <p:tgtEl>
                                          <p:spTgt spid="10"/>
                                        </p:tgtEl>
                                        <p:attrNameLst>
                                          <p:attrName>ppt_x</p:attrName>
                                          <p:attrName>ppt_y</p:attrName>
                                        </p:attrNameLst>
                                      </p:cBhvr>
                                      <p:rCtr x="0" y="12500"/>
                                    </p:animMotion>
                                  </p:childTnLst>
                                </p:cTn>
                              </p:par>
                              <p:par>
                                <p:cTn id="7" presetID="42" presetClass="path" presetSubtype="0" accel="50000" decel="50000" fill="hold" grpId="0" nodeType="withEffect">
                                  <p:stCondLst>
                                    <p:cond delay="0"/>
                                  </p:stCondLst>
                                  <p:childTnLst>
                                    <p:animMotion origin="layout" path="M 1.66667E-6 -4.93827E-6 L -0.30677 0.00587 " pathEditMode="relative" rAng="0" ptsTypes="AA">
                                      <p:cBhvr>
                                        <p:cTn id="8" dur="1000" spd="-100000" fill="hold"/>
                                        <p:tgtEl>
                                          <p:spTgt spid="2"/>
                                        </p:tgtEl>
                                        <p:attrNameLst>
                                          <p:attrName>ppt_x</p:attrName>
                                          <p:attrName>ppt_y</p:attrName>
                                        </p:attrNameLst>
                                      </p:cBhvr>
                                      <p:rCtr x="-15347" y="278"/>
                                    </p:animMotion>
                                  </p:childTnLst>
                                </p:cTn>
                              </p:par>
                              <p:par>
                                <p:cTn id="9" presetID="42" presetClass="path" presetSubtype="0" accel="50000" decel="50000" fill="hold" grpId="0" nodeType="withEffect">
                                  <p:stCondLst>
                                    <p:cond delay="0"/>
                                  </p:stCondLst>
                                  <p:childTnLst>
                                    <p:animMotion origin="layout" path="M 2.5E-6 4.19753E-6 L 0.41666 4.19753E-6 " pathEditMode="relative" rAng="0" ptsTypes="AA">
                                      <p:cBhvr>
                                        <p:cTn id="10" dur="1000" spd="-100000" fill="hold"/>
                                        <p:tgtEl>
                                          <p:spTgt spid="7"/>
                                        </p:tgtEl>
                                        <p:attrNameLst>
                                          <p:attrName>ppt_x</p:attrName>
                                          <p:attrName>ppt_y</p:attrName>
                                        </p:attrNameLst>
                                      </p:cBhvr>
                                      <p:rCtr x="2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8" name="Rectangle 7"/>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29" name="Subtitle 2"/>
          <p:cNvSpPr txBox="1"/>
          <p:nvPr/>
        </p:nvSpPr>
        <p:spPr>
          <a:xfrm>
            <a:off x="861609" y="1170842"/>
            <a:ext cx="3909900" cy="410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dirty="0">
              <a:latin typeface="Bahnschrift" panose="020B0502040204020203" pitchFamily="34" charset="0"/>
            </a:endParaRPr>
          </a:p>
        </p:txBody>
      </p:sp>
      <p:cxnSp>
        <p:nvCxnSpPr>
          <p:cNvPr id="9" name="Straight Connector 8"/>
          <p:cNvCxnSpPr/>
          <p:nvPr/>
        </p:nvCxnSpPr>
        <p:spPr>
          <a:xfrm flipH="1">
            <a:off x="318977" y="1390110"/>
            <a:ext cx="7088" cy="3274039"/>
          </a:xfrm>
          <a:prstGeom prst="line">
            <a:avLst/>
          </a:prstGeom>
        </p:spPr>
        <p:style>
          <a:lnRef idx="3">
            <a:schemeClr val="dk1"/>
          </a:lnRef>
          <a:fillRef idx="0">
            <a:schemeClr val="dk1"/>
          </a:fillRef>
          <a:effectRef idx="2">
            <a:schemeClr val="dk1"/>
          </a:effectRef>
          <a:fontRef idx="minor">
            <a:schemeClr val="tx1"/>
          </a:fontRef>
        </p:style>
      </p:cxnSp>
      <p:sp>
        <p:nvSpPr>
          <p:cNvPr id="10" name="Oval 9"/>
          <p:cNvSpPr/>
          <p:nvPr/>
        </p:nvSpPr>
        <p:spPr>
          <a:xfrm>
            <a:off x="241005" y="1651591"/>
            <a:ext cx="177209" cy="184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13" name="Google Shape;185;p17"/>
          <p:cNvSpPr txBox="1"/>
          <p:nvPr/>
        </p:nvSpPr>
        <p:spPr>
          <a:xfrm>
            <a:off x="1024654" y="2347960"/>
            <a:ext cx="4835950" cy="1784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lnSpc>
                <a:spcPct val="150000"/>
              </a:lnSpc>
              <a:buFont typeface="Wingdings" panose="05000000000000000000" pitchFamily="2" charset="2"/>
              <a:buChar char="§"/>
            </a:pPr>
            <a:r>
              <a:rPr lang="vi-VN" dirty="0">
                <a:latin typeface="Bahnschrift" panose="020B0502040204020203" pitchFamily="34" charset="0"/>
              </a:rPr>
              <a:t>Tận dụng các chiến lược tiếp thị</a:t>
            </a:r>
          </a:p>
          <a:p>
            <a:pPr marL="285750" indent="-285750">
              <a:lnSpc>
                <a:spcPct val="150000"/>
              </a:lnSpc>
              <a:buFont typeface="Wingdings" panose="05000000000000000000" pitchFamily="2" charset="2"/>
              <a:buChar char="§"/>
            </a:pPr>
            <a:r>
              <a:rPr lang="vi-VN" dirty="0">
                <a:latin typeface="Bahnschrift" panose="020B0502040204020203" pitchFamily="34" charset="0"/>
              </a:rPr>
              <a:t>Tổ chức các chương trình khuyến mãi</a:t>
            </a:r>
          </a:p>
          <a:p>
            <a:pPr marL="285750" indent="-285750">
              <a:lnSpc>
                <a:spcPct val="150000"/>
              </a:lnSpc>
              <a:buFont typeface="Wingdings" panose="05000000000000000000" pitchFamily="2" charset="2"/>
              <a:buChar char="§"/>
            </a:pPr>
            <a:r>
              <a:rPr lang="vi-VN" dirty="0">
                <a:latin typeface="Bahnschrift" panose="020B0502040204020203" pitchFamily="34" charset="0"/>
              </a:rPr>
              <a:t>Áp dụng hệ thống giảm giá</a:t>
            </a:r>
          </a:p>
        </p:txBody>
      </p:sp>
      <p:sp>
        <p:nvSpPr>
          <p:cNvPr id="12" name="Google Shape;203;p18"/>
          <p:cNvSpPr txBox="1"/>
          <p:nvPr/>
        </p:nvSpPr>
        <p:spPr>
          <a:xfrm>
            <a:off x="790974" y="1811687"/>
            <a:ext cx="3259975" cy="337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vi-VN"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1. Tiềm năng tăng doanh số bán hàng</a:t>
            </a:r>
            <a:endParaRPr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endParaRPr>
          </a:p>
        </p:txBody>
      </p:sp>
      <p:sp>
        <p:nvSpPr>
          <p:cNvPr id="15" name="Google Shape;659;p38"/>
          <p:cNvSpPr/>
          <p:nvPr/>
        </p:nvSpPr>
        <p:spPr>
          <a:xfrm>
            <a:off x="752409" y="1170842"/>
            <a:ext cx="1282453" cy="373200"/>
          </a:xfrm>
          <a:prstGeom prst="roundRect">
            <a:avLst>
              <a:gd name="adj" fmla="val 50000"/>
            </a:avLst>
          </a:prstGeom>
          <a:solidFill>
            <a:srgbClr val="47A097"/>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Bahnschrift" panose="020B0502040204020203" pitchFamily="34" charset="0"/>
            </a:endParaRPr>
          </a:p>
        </p:txBody>
      </p:sp>
      <p:sp>
        <p:nvSpPr>
          <p:cNvPr id="16" name="TextBox 15"/>
          <p:cNvSpPr txBox="1"/>
          <p:nvPr/>
        </p:nvSpPr>
        <p:spPr>
          <a:xfrm>
            <a:off x="951755" y="1197835"/>
            <a:ext cx="941433" cy="307777"/>
          </a:xfrm>
          <a:prstGeom prst="rect">
            <a:avLst/>
          </a:prstGeom>
          <a:noFill/>
        </p:spPr>
        <p:txBody>
          <a:bodyPr wrap="square" rtlCol="0">
            <a:spAutoFit/>
          </a:bodyPr>
          <a:lstStyle/>
          <a:p>
            <a:r>
              <a:rPr lang="vi-VN" b="1">
                <a:solidFill>
                  <a:schemeClr val="bg1"/>
                </a:solidFill>
                <a:latin typeface="Bahnschrift" panose="020B0502040204020203" pitchFamily="34" charset="0"/>
              </a:rPr>
              <a:t>Thuận lợi</a:t>
            </a:r>
            <a:endParaRPr lang="vi-VN" b="1" dirty="0">
              <a:solidFill>
                <a:schemeClr val="bg1"/>
              </a:solidFill>
              <a:latin typeface="Bahnschrift" panose="020B0502040204020203" pitchFamily="34" charset="0"/>
            </a:endParaRPr>
          </a:p>
        </p:txBody>
      </p:sp>
      <p:sp>
        <p:nvSpPr>
          <p:cNvPr id="4" name="Google Shape;140;p15">
            <a:extLst>
              <a:ext uri="{FF2B5EF4-FFF2-40B4-BE49-F238E27FC236}">
                <a16:creationId xmlns:a16="http://schemas.microsoft.com/office/drawing/2014/main" id="{F0BCA499-3285-C27B-0762-CA2F07212306}"/>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pic>
        <p:nvPicPr>
          <p:cNvPr id="2" name="Picture 4">
            <a:extLst>
              <a:ext uri="{FF2B5EF4-FFF2-40B4-BE49-F238E27FC236}">
                <a16:creationId xmlns:a16="http://schemas.microsoft.com/office/drawing/2014/main" id="{AA5B9C9A-9ECD-AD50-6C83-F2340D881060}"/>
              </a:ext>
            </a:extLst>
          </p:cNvPr>
          <p:cNvPicPr>
            <a:picLocks noChangeAspect="1" noChangeArrowheads="1"/>
          </p:cNvPicPr>
          <p:nvPr/>
        </p:nvPicPr>
        <p:blipFill>
          <a:blip r:embed="rId4"/>
          <a:srcRect/>
          <a:stretch/>
        </p:blipFill>
        <p:spPr bwMode="auto">
          <a:xfrm>
            <a:off x="5479311" y="1556496"/>
            <a:ext cx="3054083" cy="3054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1000" spd="-100000" fill="hold"/>
                                        <p:tgtEl>
                                          <p:spTgt spid="10"/>
                                        </p:tgtEl>
                                        <p:attrNameLst>
                                          <p:attrName>ppt_x</p:attrName>
                                          <p:attrName>ppt_y</p:attrName>
                                        </p:attrNameLst>
                                      </p:cBhvr>
                                    </p:animMotion>
                                  </p:childTnLst>
                                </p:cTn>
                              </p:par>
                              <p:par>
                                <p:cTn id="7" presetID="42"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fade">
                                      <p:cBhvr>
                                        <p:cTn id="9" dur="1000"/>
                                        <p:tgtEl>
                                          <p:spTgt spid="13"/>
                                        </p:tgtEl>
                                      </p:cBhvr>
                                    </p:animEffect>
                                    <p:anim calcmode="lin" valueType="num">
                                      <p:cBhvr>
                                        <p:cTn id="10" dur="1000" fill="hold"/>
                                        <p:tgtEl>
                                          <p:spTgt spid="13"/>
                                        </p:tgtEl>
                                        <p:attrNameLst>
                                          <p:attrName>ppt_x</p:attrName>
                                        </p:attrNameLst>
                                      </p:cBhvr>
                                      <p:tavLst>
                                        <p:tav tm="0">
                                          <p:val>
                                            <p:strVal val="#ppt_x"/>
                                          </p:val>
                                        </p:tav>
                                        <p:tav tm="100000">
                                          <p:val>
                                            <p:strVal val="#ppt_x"/>
                                          </p:val>
                                        </p:tav>
                                      </p:tavLst>
                                    </p:anim>
                                    <p:anim calcmode="lin" valueType="num">
                                      <p:cBhvr>
                                        <p:cTn id="11" dur="1000" fill="hold"/>
                                        <p:tgtEl>
                                          <p:spTgt spid="13"/>
                                        </p:tgtEl>
                                        <p:attrNameLst>
                                          <p:attrName>ppt_y</p:attrName>
                                        </p:attrNameLst>
                                      </p:cBhvr>
                                      <p:tavLst>
                                        <p:tav tm="0">
                                          <p:val>
                                            <p:strVal val="#ppt_y+.1"/>
                                          </p:val>
                                        </p:tav>
                                        <p:tav tm="100000">
                                          <p:val>
                                            <p:strVal val="#ppt_y"/>
                                          </p:val>
                                        </p:tav>
                                      </p:tavLst>
                                    </p:anim>
                                  </p:childTnLst>
                                </p:cTn>
                              </p:par>
                              <p:par>
                                <p:cTn id="12" presetID="42"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par>
                                <p:cTn id="17" presetID="42" presetClass="path" presetSubtype="0" accel="50000" decel="50000" fill="hold" grpId="1" nodeType="withEffect">
                                  <p:stCondLst>
                                    <p:cond delay="0"/>
                                  </p:stCondLst>
                                  <p:childTnLst>
                                    <p:animMotion origin="layout" path="M 3.05556E-6 3.45679E-6 L 0.14965 -0.00309 " pathEditMode="relative" rAng="0" ptsTypes="AA">
                                      <p:cBhvr>
                                        <p:cTn id="18" dur="1000" spd="-100000" fill="hold"/>
                                        <p:tgtEl>
                                          <p:spTgt spid="12"/>
                                        </p:tgtEl>
                                        <p:attrNameLst>
                                          <p:attrName>ppt_x</p:attrName>
                                          <p:attrName>ppt_y</p:attrName>
                                        </p:attrNameLst>
                                      </p:cBhvr>
                                      <p:rCtr x="7483" y="-154"/>
                                    </p:animMotion>
                                  </p:childTnLst>
                                </p:cTn>
                              </p:par>
                              <p:par>
                                <p:cTn id="19" presetID="42" presetClass="path" presetSubtype="0" accel="50000" decel="50000" fill="hold" grpId="1" nodeType="withEffect">
                                  <p:stCondLst>
                                    <p:cond delay="0"/>
                                  </p:stCondLst>
                                  <p:childTnLst>
                                    <p:animMotion origin="layout" path="M 1.11111E-6 1.7284E-6 L -0.26441 0.00031 " pathEditMode="relative" rAng="0" ptsTypes="AA">
                                      <p:cBhvr>
                                        <p:cTn id="20" dur="1000" spd="-100000" fill="hold"/>
                                        <p:tgtEl>
                                          <p:spTgt spid="13"/>
                                        </p:tgtEl>
                                        <p:attrNameLst>
                                          <p:attrName>ppt_x</p:attrName>
                                          <p:attrName>ppt_y</p:attrName>
                                        </p:attrNameLst>
                                      </p:cBhvr>
                                      <p:rCtr x="-13229" y="0"/>
                                    </p:animMotion>
                                  </p:childTnLst>
                                </p:cTn>
                              </p:par>
                              <p:par>
                                <p:cTn id="21" presetID="42" presetClass="path" presetSubtype="0" accel="50000" decel="50000" fill="hold" grpId="0" nodeType="withEffect">
                                  <p:stCondLst>
                                    <p:cond delay="0"/>
                                  </p:stCondLst>
                                  <p:childTnLst>
                                    <p:animMotion origin="layout" path="M -5.55556E-7 1.11111E-6 L -0.26562 0.00648 " pathEditMode="relative" rAng="0" ptsTypes="AA">
                                      <p:cBhvr>
                                        <p:cTn id="22" dur="1000" spd="-100000" fill="hold"/>
                                        <p:tgtEl>
                                          <p:spTgt spid="15"/>
                                        </p:tgtEl>
                                        <p:attrNameLst>
                                          <p:attrName>ppt_x</p:attrName>
                                          <p:attrName>ppt_y</p:attrName>
                                        </p:attrNameLst>
                                      </p:cBhvr>
                                      <p:rCtr x="-13281" y="309"/>
                                    </p:animMotion>
                                  </p:childTnLst>
                                </p:cTn>
                              </p:par>
                              <p:par>
                                <p:cTn id="23" presetID="42" presetClass="path" presetSubtype="0" accel="50000" decel="50000" fill="hold" grpId="0" nodeType="withEffect">
                                  <p:stCondLst>
                                    <p:cond delay="0"/>
                                  </p:stCondLst>
                                  <p:childTnLst>
                                    <p:animMotion origin="layout" path="M 1.94444E-6 -2.09877E-6 L -0.30677 0.00587 " pathEditMode="relative" rAng="0" ptsTypes="AA">
                                      <p:cBhvr>
                                        <p:cTn id="24" dur="1000" spd="-100000" fill="hold"/>
                                        <p:tgtEl>
                                          <p:spTgt spid="16"/>
                                        </p:tgtEl>
                                        <p:attrNameLst>
                                          <p:attrName>ppt_x</p:attrName>
                                          <p:attrName>ppt_y</p:attrName>
                                        </p:attrNameLst>
                                      </p:cBhvr>
                                      <p:rCtr x="-15347" y="278"/>
                                    </p:animMotion>
                                  </p:childTnLst>
                                </p:cTn>
                              </p:par>
                              <p:par>
                                <p:cTn id="25" presetID="42" presetClass="path" presetSubtype="0" accel="50000" decel="50000" fill="hold" grpId="0" nodeType="withEffect">
                                  <p:stCondLst>
                                    <p:cond delay="0"/>
                                  </p:stCondLst>
                                  <p:childTnLst>
                                    <p:animMotion origin="layout" path="M 2.5E-6 4.19753E-6 L 0.41666 4.19753E-6 " pathEditMode="relative" rAng="0" ptsTypes="AA">
                                      <p:cBhvr>
                                        <p:cTn id="26" dur="1000" spd="-100000" fill="hold"/>
                                        <p:tgtEl>
                                          <p:spTgt spid="4"/>
                                        </p:tgtEl>
                                        <p:attrNameLst>
                                          <p:attrName>ppt_x</p:attrName>
                                          <p:attrName>ppt_y</p:attrName>
                                        </p:attrNameLst>
                                      </p:cBhvr>
                                      <p:rCtr x="20833" y="0"/>
                                    </p:animMotion>
                                  </p:childTnLst>
                                </p:cTn>
                              </p:par>
                              <p:par>
                                <p:cTn id="27" presetID="42" presetClass="path" presetSubtype="0" accel="50000" decel="50000" fill="hold" nodeType="withEffect">
                                  <p:stCondLst>
                                    <p:cond delay="0"/>
                                  </p:stCondLst>
                                  <p:childTnLst>
                                    <p:animMotion origin="layout" path="M -8.33333E-7 9.87654E-7 L 0.28993 -0.00185 " pathEditMode="relative" rAng="0" ptsTypes="AA">
                                      <p:cBhvr>
                                        <p:cTn id="28" dur="1000" spd="-100000" fill="hold"/>
                                        <p:tgtEl>
                                          <p:spTgt spid="2"/>
                                        </p:tgtEl>
                                        <p:attrNameLst>
                                          <p:attrName>ppt_x</p:attrName>
                                          <p:attrName>ppt_y</p:attrName>
                                        </p:attrNameLst>
                                      </p:cBhvr>
                                      <p:rCtr x="1449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3" grpId="1"/>
      <p:bldP spid="12" grpId="0"/>
      <p:bldP spid="12" grpId="1"/>
      <p:bldP spid="15" grpId="0" animBg="1"/>
      <p:bldP spid="16"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8" name="Rectangle 7"/>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b="1">
              <a:latin typeface="Bahnschrift" panose="020B0502040204020203"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28" name="Google Shape;659;p38"/>
          <p:cNvSpPr/>
          <p:nvPr/>
        </p:nvSpPr>
        <p:spPr>
          <a:xfrm>
            <a:off x="713232" y="1165123"/>
            <a:ext cx="1282453" cy="373200"/>
          </a:xfrm>
          <a:prstGeom prst="roundRect">
            <a:avLst>
              <a:gd name="adj" fmla="val 50000"/>
            </a:avLst>
          </a:prstGeom>
          <a:solidFill>
            <a:srgbClr val="47A097"/>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Bahnschrift" panose="020B0502040204020203" pitchFamily="34" charset="0"/>
            </a:endParaRPr>
          </a:p>
        </p:txBody>
      </p:sp>
      <p:sp>
        <p:nvSpPr>
          <p:cNvPr id="29" name="Subtitle 2"/>
          <p:cNvSpPr txBox="1"/>
          <p:nvPr/>
        </p:nvSpPr>
        <p:spPr>
          <a:xfrm>
            <a:off x="861609" y="1170842"/>
            <a:ext cx="3909900" cy="410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b="1" dirty="0">
              <a:latin typeface="Bahnschrift" panose="020B0502040204020203" pitchFamily="34" charset="0"/>
            </a:endParaRPr>
          </a:p>
        </p:txBody>
      </p:sp>
      <p:sp>
        <p:nvSpPr>
          <p:cNvPr id="2" name="TextBox 1"/>
          <p:cNvSpPr txBox="1"/>
          <p:nvPr/>
        </p:nvSpPr>
        <p:spPr>
          <a:xfrm>
            <a:off x="951755" y="1197835"/>
            <a:ext cx="941433" cy="307777"/>
          </a:xfrm>
          <a:prstGeom prst="rect">
            <a:avLst/>
          </a:prstGeom>
          <a:noFill/>
        </p:spPr>
        <p:txBody>
          <a:bodyPr wrap="square" rtlCol="0">
            <a:spAutoFit/>
          </a:bodyPr>
          <a:lstStyle/>
          <a:p>
            <a:r>
              <a:rPr lang="vi-VN" b="1">
                <a:solidFill>
                  <a:schemeClr val="bg1"/>
                </a:solidFill>
                <a:latin typeface="Bahnschrift" panose="020B0502040204020203" pitchFamily="34" charset="0"/>
              </a:rPr>
              <a:t>Thuận lợi</a:t>
            </a:r>
            <a:endParaRPr lang="vi-VN" b="1" dirty="0">
              <a:solidFill>
                <a:schemeClr val="bg1"/>
              </a:solidFill>
              <a:latin typeface="Bahnschrift" panose="020B0502040204020203" pitchFamily="34" charset="0"/>
            </a:endParaRPr>
          </a:p>
        </p:txBody>
      </p:sp>
      <p:cxnSp>
        <p:nvCxnSpPr>
          <p:cNvPr id="9" name="Straight Connector 8"/>
          <p:cNvCxnSpPr/>
          <p:nvPr/>
        </p:nvCxnSpPr>
        <p:spPr>
          <a:xfrm flipH="1">
            <a:off x="318977" y="1390110"/>
            <a:ext cx="7088" cy="3274039"/>
          </a:xfrm>
          <a:prstGeom prst="line">
            <a:avLst/>
          </a:prstGeom>
        </p:spPr>
        <p:style>
          <a:lnRef idx="3">
            <a:schemeClr val="dk1"/>
          </a:lnRef>
          <a:fillRef idx="0">
            <a:schemeClr val="dk1"/>
          </a:fillRef>
          <a:effectRef idx="2">
            <a:schemeClr val="dk1"/>
          </a:effectRef>
          <a:fontRef idx="minor">
            <a:schemeClr val="tx1"/>
          </a:fontRef>
        </p:style>
      </p:cxnSp>
      <p:sp>
        <p:nvSpPr>
          <p:cNvPr id="10" name="Oval 9"/>
          <p:cNvSpPr/>
          <p:nvPr/>
        </p:nvSpPr>
        <p:spPr>
          <a:xfrm>
            <a:off x="241005" y="1651591"/>
            <a:ext cx="177209" cy="184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b="1">
              <a:latin typeface="Bahnschrift" panose="020B0502040204020203" pitchFamily="34" charset="0"/>
            </a:endParaRPr>
          </a:p>
        </p:txBody>
      </p:sp>
      <p:sp>
        <p:nvSpPr>
          <p:cNvPr id="12" name="Google Shape;203;p18"/>
          <p:cNvSpPr txBox="1"/>
          <p:nvPr/>
        </p:nvSpPr>
        <p:spPr>
          <a:xfrm>
            <a:off x="790974" y="1811687"/>
            <a:ext cx="3259975" cy="337200"/>
          </a:xfrm>
          <a:prstGeom prst="rect">
            <a:avLst/>
          </a:prstGeom>
          <a:noFill/>
          <a:ln>
            <a:noFill/>
          </a:ln>
        </p:spPr>
        <p:txBody>
          <a:bodyPr spcFirstLastPara="1" wrap="square" lIns="91425" tIns="91425" rIns="91425" bIns="91425" anchor="t" anchorCtr="0">
            <a:noAutofit/>
          </a:bodyPr>
          <a:lstStyle/>
          <a:p>
            <a:pPr lvl="0"/>
            <a:r>
              <a:rPr lang="vi-VN"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2. Tiện lợi và linh hoạt</a:t>
            </a:r>
          </a:p>
        </p:txBody>
      </p:sp>
      <p:sp>
        <p:nvSpPr>
          <p:cNvPr id="16" name="Google Shape;185;p17"/>
          <p:cNvSpPr txBox="1"/>
          <p:nvPr/>
        </p:nvSpPr>
        <p:spPr>
          <a:xfrm>
            <a:off x="1024654" y="2347960"/>
            <a:ext cx="3710708" cy="1784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lnSpc>
                <a:spcPct val="150000"/>
              </a:lnSpc>
              <a:buFont typeface="Wingdings" panose="05000000000000000000" pitchFamily="2" charset="2"/>
              <a:buChar char="§"/>
            </a:pPr>
            <a:r>
              <a:rPr lang="vi-VN" dirty="0">
                <a:latin typeface="Bahnschrift" panose="020B0502040204020203" pitchFamily="34" charset="0"/>
              </a:rPr>
              <a:t>Khách hàng có thể mua sắm qua các thiết bị điện tử</a:t>
            </a:r>
          </a:p>
          <a:p>
            <a:pPr marL="285750" indent="-285750">
              <a:lnSpc>
                <a:spcPct val="150000"/>
              </a:lnSpc>
              <a:buFont typeface="Wingdings" panose="05000000000000000000" pitchFamily="2" charset="2"/>
              <a:buChar char="§"/>
            </a:pPr>
            <a:r>
              <a:rPr lang="vi-VN" dirty="0">
                <a:latin typeface="Bahnschrift" panose="020B0502040204020203" pitchFamily="34" charset="0"/>
              </a:rPr>
              <a:t>Mua sắm mọi lúc, mọi nơi.</a:t>
            </a:r>
          </a:p>
        </p:txBody>
      </p:sp>
      <p:sp>
        <p:nvSpPr>
          <p:cNvPr id="5" name="Google Shape;140;p15">
            <a:extLst>
              <a:ext uri="{FF2B5EF4-FFF2-40B4-BE49-F238E27FC236}">
                <a16:creationId xmlns:a16="http://schemas.microsoft.com/office/drawing/2014/main" id="{1693FF20-77A8-B246-29DA-C32E0884006D}"/>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pic>
        <p:nvPicPr>
          <p:cNvPr id="4" name="Picture 4">
            <a:extLst>
              <a:ext uri="{FF2B5EF4-FFF2-40B4-BE49-F238E27FC236}">
                <a16:creationId xmlns:a16="http://schemas.microsoft.com/office/drawing/2014/main" id="{49AFE288-4A1D-9703-607F-1DCBCE2C6EC1}"/>
              </a:ext>
            </a:extLst>
          </p:cNvPr>
          <p:cNvPicPr>
            <a:picLocks noChangeAspect="1" noChangeArrowheads="1"/>
          </p:cNvPicPr>
          <p:nvPr/>
        </p:nvPicPr>
        <p:blipFill>
          <a:blip r:embed="rId4"/>
          <a:srcRect/>
          <a:stretch/>
        </p:blipFill>
        <p:spPr bwMode="auto">
          <a:xfrm>
            <a:off x="5479311" y="1556496"/>
            <a:ext cx="3054083" cy="3054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1000" spd="-100000" fill="hold"/>
                                        <p:tgtEl>
                                          <p:spTgt spid="10"/>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5.55556E-7 1.11111E-6 L -0.26562 0.00648 " pathEditMode="relative" rAng="0" ptsTypes="AA">
                                      <p:cBhvr>
                                        <p:cTn id="8" dur="1000" spd="-100000" fill="hold"/>
                                        <p:tgtEl>
                                          <p:spTgt spid="28"/>
                                        </p:tgtEl>
                                        <p:attrNameLst>
                                          <p:attrName>ppt_x</p:attrName>
                                          <p:attrName>ppt_y</p:attrName>
                                        </p:attrNameLst>
                                      </p:cBhvr>
                                      <p:rCtr x="-13281" y="309"/>
                                    </p:animMotion>
                                  </p:childTnLst>
                                </p:cTn>
                              </p:par>
                              <p:par>
                                <p:cTn id="9" presetID="42" presetClass="path" presetSubtype="0" accel="50000" decel="50000" fill="hold" grpId="0" nodeType="withEffect">
                                  <p:stCondLst>
                                    <p:cond delay="0"/>
                                  </p:stCondLst>
                                  <p:childTnLst>
                                    <p:animMotion origin="layout" path="M 1.94444E-6 -2.09877E-6 L -0.30677 0.00587 " pathEditMode="relative" rAng="0" ptsTypes="AA">
                                      <p:cBhvr>
                                        <p:cTn id="10" dur="1000" spd="-100000" fill="hold"/>
                                        <p:tgtEl>
                                          <p:spTgt spid="2"/>
                                        </p:tgtEl>
                                        <p:attrNameLst>
                                          <p:attrName>ppt_x</p:attrName>
                                          <p:attrName>ppt_y</p:attrName>
                                        </p:attrNameLst>
                                      </p:cBhvr>
                                      <p:rCtr x="-15347" y="278"/>
                                    </p:animMotion>
                                  </p:childTnLst>
                                </p:cTn>
                              </p:par>
                              <p:par>
                                <p:cTn id="11" presetID="42"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par>
                                <p:cTn id="16" presetID="42" presetClass="path" presetSubtype="0" accel="50000" decel="50000" fill="hold" grpId="1" nodeType="withEffect">
                                  <p:stCondLst>
                                    <p:cond delay="0"/>
                                  </p:stCondLst>
                                  <p:childTnLst>
                                    <p:animMotion origin="layout" path="M 3.05556E-6 3.45679E-6 L 0.14965 -0.00309 " pathEditMode="relative" rAng="0" ptsTypes="AA">
                                      <p:cBhvr>
                                        <p:cTn id="17" dur="1000" spd="-100000" fill="hold"/>
                                        <p:tgtEl>
                                          <p:spTgt spid="12"/>
                                        </p:tgtEl>
                                        <p:attrNameLst>
                                          <p:attrName>ppt_x</p:attrName>
                                          <p:attrName>ppt_y</p:attrName>
                                        </p:attrNameLst>
                                      </p:cBhvr>
                                      <p:rCtr x="7483" y="-154"/>
                                    </p:animMotion>
                                  </p:childTnLst>
                                </p:cTn>
                              </p:par>
                              <p:par>
                                <p:cTn id="18" presetID="42"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par>
                                <p:cTn id="23" presetID="42" presetClass="path" presetSubtype="0" accel="50000" decel="50000" fill="hold" grpId="1" nodeType="withEffect">
                                  <p:stCondLst>
                                    <p:cond delay="0"/>
                                  </p:stCondLst>
                                  <p:childTnLst>
                                    <p:animMotion origin="layout" path="M 1.11111E-6 1.7284E-6 L -0.26441 0.00031 " pathEditMode="relative" rAng="0" ptsTypes="AA">
                                      <p:cBhvr>
                                        <p:cTn id="24" dur="1000" spd="-100000" fill="hold"/>
                                        <p:tgtEl>
                                          <p:spTgt spid="16"/>
                                        </p:tgtEl>
                                        <p:attrNameLst>
                                          <p:attrName>ppt_x</p:attrName>
                                          <p:attrName>ppt_y</p:attrName>
                                        </p:attrNameLst>
                                      </p:cBhvr>
                                      <p:rCtr x="-13229" y="0"/>
                                    </p:animMotion>
                                  </p:childTnLst>
                                </p:cTn>
                              </p:par>
                              <p:par>
                                <p:cTn id="25" presetID="42" presetClass="path" presetSubtype="0" accel="50000" decel="50000" fill="hold" grpId="0" nodeType="withEffect">
                                  <p:stCondLst>
                                    <p:cond delay="0"/>
                                  </p:stCondLst>
                                  <p:childTnLst>
                                    <p:animMotion origin="layout" path="M 2.5E-6 4.19753E-6 L 0.41666 4.19753E-6 " pathEditMode="relative" rAng="0" ptsTypes="AA">
                                      <p:cBhvr>
                                        <p:cTn id="26" dur="1000" spd="-100000" fill="hold"/>
                                        <p:tgtEl>
                                          <p:spTgt spid="5"/>
                                        </p:tgtEl>
                                        <p:attrNameLst>
                                          <p:attrName>ppt_x</p:attrName>
                                          <p:attrName>ppt_y</p:attrName>
                                        </p:attrNameLst>
                                      </p:cBhvr>
                                      <p:rCtr x="20833" y="0"/>
                                    </p:animMotion>
                                  </p:childTnLst>
                                </p:cTn>
                              </p:par>
                              <p:par>
                                <p:cTn id="27" presetID="42" presetClass="path" presetSubtype="0" accel="50000" decel="50000" fill="hold" nodeType="withEffect">
                                  <p:stCondLst>
                                    <p:cond delay="0"/>
                                  </p:stCondLst>
                                  <p:childTnLst>
                                    <p:animMotion origin="layout" path="M -8.33333E-7 9.87654E-7 L 0.28993 -0.00185 " pathEditMode="relative" rAng="0" ptsTypes="AA">
                                      <p:cBhvr>
                                        <p:cTn id="28" dur="1000" spd="-100000" fill="hold"/>
                                        <p:tgtEl>
                                          <p:spTgt spid="4"/>
                                        </p:tgtEl>
                                        <p:attrNameLst>
                                          <p:attrName>ppt_x</p:attrName>
                                          <p:attrName>ppt_y</p:attrName>
                                        </p:attrNameLst>
                                      </p:cBhvr>
                                      <p:rCtr x="1449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 grpId="0"/>
      <p:bldP spid="10" grpId="0" animBg="1"/>
      <p:bldP spid="12" grpId="0"/>
      <p:bldP spid="12" grpId="1"/>
      <p:bldP spid="16" grpId="0"/>
      <p:bldP spid="16" grpId="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8" name="Rectangle 7"/>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29" name="Subtitle 2"/>
          <p:cNvSpPr txBox="1"/>
          <p:nvPr/>
        </p:nvSpPr>
        <p:spPr>
          <a:xfrm>
            <a:off x="861609" y="1170842"/>
            <a:ext cx="3909900" cy="410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dirty="0">
              <a:latin typeface="Bahnschrift" panose="020B0502040204020203" pitchFamily="34" charset="0"/>
            </a:endParaRPr>
          </a:p>
        </p:txBody>
      </p:sp>
      <p:sp>
        <p:nvSpPr>
          <p:cNvPr id="2" name="TextBox 1"/>
          <p:cNvSpPr txBox="1"/>
          <p:nvPr/>
        </p:nvSpPr>
        <p:spPr>
          <a:xfrm>
            <a:off x="959655" y="1211409"/>
            <a:ext cx="959298" cy="307777"/>
          </a:xfrm>
          <a:prstGeom prst="rect">
            <a:avLst/>
          </a:prstGeom>
          <a:noFill/>
        </p:spPr>
        <p:txBody>
          <a:bodyPr wrap="square" rtlCol="0">
            <a:spAutoFit/>
          </a:bodyPr>
          <a:lstStyle/>
          <a:p>
            <a:r>
              <a:rPr lang="vi-VN" b="1">
                <a:solidFill>
                  <a:schemeClr val="bg1"/>
                </a:solidFill>
                <a:latin typeface="Bahnschrift" panose="020B0502040204020203" pitchFamily="34" charset="0"/>
              </a:rPr>
              <a:t>Thuận lợi</a:t>
            </a:r>
            <a:endParaRPr lang="vi-VN" b="1" dirty="0">
              <a:solidFill>
                <a:schemeClr val="bg1"/>
              </a:solidFill>
              <a:latin typeface="Bahnschrift" panose="020B0502040204020203" pitchFamily="34" charset="0"/>
            </a:endParaRPr>
          </a:p>
        </p:txBody>
      </p:sp>
      <p:cxnSp>
        <p:nvCxnSpPr>
          <p:cNvPr id="9" name="Straight Connector 8"/>
          <p:cNvCxnSpPr/>
          <p:nvPr/>
        </p:nvCxnSpPr>
        <p:spPr>
          <a:xfrm flipH="1">
            <a:off x="318977" y="1390110"/>
            <a:ext cx="7088" cy="3274039"/>
          </a:xfrm>
          <a:prstGeom prst="line">
            <a:avLst/>
          </a:prstGeom>
        </p:spPr>
        <p:style>
          <a:lnRef idx="3">
            <a:schemeClr val="dk1"/>
          </a:lnRef>
          <a:fillRef idx="0">
            <a:schemeClr val="dk1"/>
          </a:fillRef>
          <a:effectRef idx="2">
            <a:schemeClr val="dk1"/>
          </a:effectRef>
          <a:fontRef idx="minor">
            <a:schemeClr val="tx1"/>
          </a:fontRef>
        </p:style>
      </p:cxnSp>
      <p:sp>
        <p:nvSpPr>
          <p:cNvPr id="10" name="Oval 9"/>
          <p:cNvSpPr/>
          <p:nvPr/>
        </p:nvSpPr>
        <p:spPr>
          <a:xfrm>
            <a:off x="241005" y="1651591"/>
            <a:ext cx="177209" cy="184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12" name="Google Shape;203;p18"/>
          <p:cNvSpPr txBox="1"/>
          <p:nvPr/>
        </p:nvSpPr>
        <p:spPr>
          <a:xfrm>
            <a:off x="713232" y="1793669"/>
            <a:ext cx="3259975" cy="337200"/>
          </a:xfrm>
          <a:prstGeom prst="rect">
            <a:avLst/>
          </a:prstGeom>
          <a:noFill/>
          <a:ln>
            <a:noFill/>
          </a:ln>
        </p:spPr>
        <p:txBody>
          <a:bodyPr spcFirstLastPara="1" wrap="square" lIns="91425" tIns="91425" rIns="91425" bIns="91425" anchor="t" anchorCtr="0">
            <a:noAutofit/>
          </a:bodyPr>
          <a:lstStyle/>
          <a:p>
            <a:pPr lvl="0"/>
            <a:r>
              <a:rPr lang="vi-VN"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3. Thu nhập dữ liệu khách hàng</a:t>
            </a:r>
          </a:p>
        </p:txBody>
      </p:sp>
      <p:sp>
        <p:nvSpPr>
          <p:cNvPr id="15" name="Google Shape;185;p17"/>
          <p:cNvSpPr txBox="1"/>
          <p:nvPr/>
        </p:nvSpPr>
        <p:spPr>
          <a:xfrm>
            <a:off x="1024654" y="2347960"/>
            <a:ext cx="4835950" cy="1784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lnSpc>
                <a:spcPct val="150000"/>
              </a:lnSpc>
              <a:buFont typeface="Wingdings" panose="05000000000000000000" pitchFamily="2" charset="2"/>
              <a:buChar char="§"/>
            </a:pPr>
            <a:r>
              <a:rPr lang="vi-VN" dirty="0">
                <a:latin typeface="Bahnschrift" panose="020B0502040204020203" pitchFamily="34" charset="0"/>
              </a:rPr>
              <a:t>Cải thiện trải nghiệm mua sắm</a:t>
            </a:r>
          </a:p>
          <a:p>
            <a:pPr marL="285750" indent="-285750">
              <a:lnSpc>
                <a:spcPct val="150000"/>
              </a:lnSpc>
              <a:buFont typeface="Wingdings" panose="05000000000000000000" pitchFamily="2" charset="2"/>
              <a:buChar char="§"/>
            </a:pPr>
            <a:r>
              <a:rPr lang="vi-VN" dirty="0">
                <a:latin typeface="Bahnschrift" panose="020B0502040204020203" pitchFamily="34" charset="0"/>
              </a:rPr>
              <a:t>Tăng tương tác với khách hàng</a:t>
            </a:r>
          </a:p>
          <a:p>
            <a:pPr marL="285750" indent="-285750" algn="just">
              <a:lnSpc>
                <a:spcPct val="200000"/>
              </a:lnSpc>
              <a:buFont typeface="Wingdings" panose="05000000000000000000" pitchFamily="2" charset="2"/>
              <a:buChar char="q"/>
            </a:pPr>
            <a:endParaRPr lang="vi-VN" dirty="0">
              <a:latin typeface="Bahnschrift" panose="020B0502040204020203" pitchFamily="34" charset="0"/>
            </a:endParaRPr>
          </a:p>
        </p:txBody>
      </p:sp>
      <p:sp>
        <p:nvSpPr>
          <p:cNvPr id="13" name="Google Shape;659;p38"/>
          <p:cNvSpPr/>
          <p:nvPr/>
        </p:nvSpPr>
        <p:spPr>
          <a:xfrm>
            <a:off x="713232" y="1170842"/>
            <a:ext cx="1282453" cy="373200"/>
          </a:xfrm>
          <a:prstGeom prst="roundRect">
            <a:avLst>
              <a:gd name="adj" fmla="val 50000"/>
            </a:avLst>
          </a:prstGeom>
          <a:solidFill>
            <a:srgbClr val="47A097"/>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Bahnschrift" panose="020B0502040204020203" pitchFamily="34" charset="0"/>
            </a:endParaRPr>
          </a:p>
        </p:txBody>
      </p:sp>
      <p:sp>
        <p:nvSpPr>
          <p:cNvPr id="14" name="TextBox 13"/>
          <p:cNvSpPr txBox="1"/>
          <p:nvPr/>
        </p:nvSpPr>
        <p:spPr>
          <a:xfrm>
            <a:off x="951755" y="1197835"/>
            <a:ext cx="941433" cy="307777"/>
          </a:xfrm>
          <a:prstGeom prst="rect">
            <a:avLst/>
          </a:prstGeom>
          <a:noFill/>
        </p:spPr>
        <p:txBody>
          <a:bodyPr wrap="square" rtlCol="0">
            <a:spAutoFit/>
          </a:bodyPr>
          <a:lstStyle/>
          <a:p>
            <a:r>
              <a:rPr lang="vi-VN" b="1">
                <a:solidFill>
                  <a:schemeClr val="bg1"/>
                </a:solidFill>
                <a:latin typeface="Bahnschrift" panose="020B0502040204020203" pitchFamily="34" charset="0"/>
              </a:rPr>
              <a:t>Thuận lợi</a:t>
            </a:r>
            <a:endParaRPr lang="vi-VN" b="1" dirty="0">
              <a:solidFill>
                <a:schemeClr val="bg1"/>
              </a:solidFill>
              <a:latin typeface="Bahnschrift" panose="020B0502040204020203" pitchFamily="34" charset="0"/>
            </a:endParaRPr>
          </a:p>
        </p:txBody>
      </p:sp>
      <p:sp>
        <p:nvSpPr>
          <p:cNvPr id="5" name="Google Shape;140;p15">
            <a:extLst>
              <a:ext uri="{FF2B5EF4-FFF2-40B4-BE49-F238E27FC236}">
                <a16:creationId xmlns:a16="http://schemas.microsoft.com/office/drawing/2014/main" id="{F1403B7E-DAEC-41E6-8E4D-F858B486EF58}"/>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pic>
        <p:nvPicPr>
          <p:cNvPr id="11" name="Picture 4">
            <a:extLst>
              <a:ext uri="{FF2B5EF4-FFF2-40B4-BE49-F238E27FC236}">
                <a16:creationId xmlns:a16="http://schemas.microsoft.com/office/drawing/2014/main" id="{7266C29B-0958-3C8A-BB7E-046FA57ABABA}"/>
              </a:ext>
            </a:extLst>
          </p:cNvPr>
          <p:cNvPicPr>
            <a:picLocks noChangeAspect="1" noChangeArrowheads="1"/>
          </p:cNvPicPr>
          <p:nvPr/>
        </p:nvPicPr>
        <p:blipFill>
          <a:blip r:embed="rId4"/>
          <a:srcRect/>
          <a:stretch/>
        </p:blipFill>
        <p:spPr bwMode="auto">
          <a:xfrm>
            <a:off x="5479311" y="1556496"/>
            <a:ext cx="3054083" cy="3054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1000" spd="-100000" fill="hold"/>
                                        <p:tgtEl>
                                          <p:spTgt spid="10"/>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3.88889E-6 -2.96296E-6 L -0.30677 0.00587 " pathEditMode="relative" rAng="0" ptsTypes="AA">
                                      <p:cBhvr>
                                        <p:cTn id="8" dur="1000" spd="-100000" fill="hold"/>
                                        <p:tgtEl>
                                          <p:spTgt spid="2"/>
                                        </p:tgtEl>
                                        <p:attrNameLst>
                                          <p:attrName>ppt_x</p:attrName>
                                          <p:attrName>ppt_y</p:attrName>
                                        </p:attrNameLst>
                                      </p:cBhvr>
                                      <p:rCtr x="-15347" y="278"/>
                                    </p:animMotion>
                                  </p:childTnLst>
                                </p:cTn>
                              </p:par>
                              <p:par>
                                <p:cTn id="9" presetID="42"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par>
                                <p:cTn id="14" presetID="42" presetClass="path" presetSubtype="0" accel="50000" decel="50000" fill="hold" grpId="1" nodeType="withEffect">
                                  <p:stCondLst>
                                    <p:cond delay="0"/>
                                  </p:stCondLst>
                                  <p:childTnLst>
                                    <p:animMotion origin="layout" path="M 3.05556E-6 3.45679E-6 L 0.14965 -0.00309 " pathEditMode="relative" rAng="0" ptsTypes="AA">
                                      <p:cBhvr>
                                        <p:cTn id="15" dur="1000" spd="-100000" fill="hold"/>
                                        <p:tgtEl>
                                          <p:spTgt spid="12"/>
                                        </p:tgtEl>
                                        <p:attrNameLst>
                                          <p:attrName>ppt_x</p:attrName>
                                          <p:attrName>ppt_y</p:attrName>
                                        </p:attrNameLst>
                                      </p:cBhvr>
                                      <p:rCtr x="7483" y="-154"/>
                                    </p:animMotion>
                                  </p:childTnLst>
                                </p:cTn>
                              </p:par>
                              <p:par>
                                <p:cTn id="16" presetID="42"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par>
                                <p:cTn id="21" presetID="42" presetClass="path" presetSubtype="0" accel="50000" decel="50000" fill="hold" grpId="1" nodeType="withEffect">
                                  <p:stCondLst>
                                    <p:cond delay="0"/>
                                  </p:stCondLst>
                                  <p:childTnLst>
                                    <p:animMotion origin="layout" path="M 1.11111E-6 1.7284E-6 L -0.26441 0.00031 " pathEditMode="relative" rAng="0" ptsTypes="AA">
                                      <p:cBhvr>
                                        <p:cTn id="22" dur="1000" spd="-100000" fill="hold"/>
                                        <p:tgtEl>
                                          <p:spTgt spid="15"/>
                                        </p:tgtEl>
                                        <p:attrNameLst>
                                          <p:attrName>ppt_x</p:attrName>
                                          <p:attrName>ppt_y</p:attrName>
                                        </p:attrNameLst>
                                      </p:cBhvr>
                                      <p:rCtr x="-13229" y="0"/>
                                    </p:animMotion>
                                  </p:childTnLst>
                                </p:cTn>
                              </p:par>
                              <p:par>
                                <p:cTn id="23" presetID="42" presetClass="path" presetSubtype="0" accel="50000" decel="50000" fill="hold" grpId="0" nodeType="withEffect">
                                  <p:stCondLst>
                                    <p:cond delay="0"/>
                                  </p:stCondLst>
                                  <p:childTnLst>
                                    <p:animMotion origin="layout" path="M -5.55556E-7 1.11111E-6 L -0.26562 0.00648 " pathEditMode="relative" rAng="0" ptsTypes="AA">
                                      <p:cBhvr>
                                        <p:cTn id="24" dur="1000" spd="-100000" fill="hold"/>
                                        <p:tgtEl>
                                          <p:spTgt spid="13"/>
                                        </p:tgtEl>
                                        <p:attrNameLst>
                                          <p:attrName>ppt_x</p:attrName>
                                          <p:attrName>ppt_y</p:attrName>
                                        </p:attrNameLst>
                                      </p:cBhvr>
                                      <p:rCtr x="-13281" y="309"/>
                                    </p:animMotion>
                                  </p:childTnLst>
                                </p:cTn>
                              </p:par>
                              <p:par>
                                <p:cTn id="25" presetID="42" presetClass="path" presetSubtype="0" accel="50000" decel="50000" fill="hold" grpId="0" nodeType="withEffect">
                                  <p:stCondLst>
                                    <p:cond delay="0"/>
                                  </p:stCondLst>
                                  <p:childTnLst>
                                    <p:animMotion origin="layout" path="M 1.94444E-6 -2.09877E-6 L -0.30677 0.00587 " pathEditMode="relative" rAng="0" ptsTypes="AA">
                                      <p:cBhvr>
                                        <p:cTn id="26" dur="1000" spd="-100000" fill="hold"/>
                                        <p:tgtEl>
                                          <p:spTgt spid="14"/>
                                        </p:tgtEl>
                                        <p:attrNameLst>
                                          <p:attrName>ppt_x</p:attrName>
                                          <p:attrName>ppt_y</p:attrName>
                                        </p:attrNameLst>
                                      </p:cBhvr>
                                      <p:rCtr x="-15347" y="278"/>
                                    </p:animMotion>
                                  </p:childTnLst>
                                </p:cTn>
                              </p:par>
                              <p:par>
                                <p:cTn id="27" presetID="42" presetClass="path" presetSubtype="0" accel="50000" decel="50000" fill="hold" grpId="0" nodeType="withEffect">
                                  <p:stCondLst>
                                    <p:cond delay="0"/>
                                  </p:stCondLst>
                                  <p:childTnLst>
                                    <p:animMotion origin="layout" path="M 2.5E-6 4.19753E-6 L 0.41666 4.19753E-6 " pathEditMode="relative" rAng="0" ptsTypes="AA">
                                      <p:cBhvr>
                                        <p:cTn id="28" dur="1000" spd="-100000" fill="hold"/>
                                        <p:tgtEl>
                                          <p:spTgt spid="5"/>
                                        </p:tgtEl>
                                        <p:attrNameLst>
                                          <p:attrName>ppt_x</p:attrName>
                                          <p:attrName>ppt_y</p:attrName>
                                        </p:attrNameLst>
                                      </p:cBhvr>
                                      <p:rCtr x="20833" y="0"/>
                                    </p:animMotion>
                                  </p:childTnLst>
                                </p:cTn>
                              </p:par>
                              <p:par>
                                <p:cTn id="29" presetID="42" presetClass="path" presetSubtype="0" accel="50000" decel="50000" fill="hold" nodeType="withEffect">
                                  <p:stCondLst>
                                    <p:cond delay="0"/>
                                  </p:stCondLst>
                                  <p:childTnLst>
                                    <p:animMotion origin="layout" path="M -8.33333E-7 9.87654E-7 L 0.28993 -0.00185 " pathEditMode="relative" rAng="0" ptsTypes="AA">
                                      <p:cBhvr>
                                        <p:cTn id="30" dur="1000" spd="-100000" fill="hold"/>
                                        <p:tgtEl>
                                          <p:spTgt spid="11"/>
                                        </p:tgtEl>
                                        <p:attrNameLst>
                                          <p:attrName>ppt_x</p:attrName>
                                          <p:attrName>ppt_y</p:attrName>
                                        </p:attrNameLst>
                                      </p:cBhvr>
                                      <p:rCtr x="1449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2" grpId="0"/>
      <p:bldP spid="12" grpId="1"/>
      <p:bldP spid="15" grpId="0"/>
      <p:bldP spid="15" grpId="1"/>
      <p:bldP spid="13" grpId="0" animBg="1"/>
      <p:bldP spid="1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8" name="Rectangle 7"/>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28" name="Google Shape;659;p38"/>
          <p:cNvSpPr/>
          <p:nvPr/>
        </p:nvSpPr>
        <p:spPr>
          <a:xfrm>
            <a:off x="714132" y="1170842"/>
            <a:ext cx="1230937" cy="373200"/>
          </a:xfrm>
          <a:prstGeom prst="roundRect">
            <a:avLst>
              <a:gd name="adj" fmla="val 50000"/>
            </a:avLst>
          </a:prstGeom>
          <a:solidFill>
            <a:srgbClr val="47A097"/>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29" name="Subtitle 2"/>
          <p:cNvSpPr txBox="1"/>
          <p:nvPr/>
        </p:nvSpPr>
        <p:spPr>
          <a:xfrm>
            <a:off x="861609" y="1170842"/>
            <a:ext cx="3909900" cy="410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dirty="0"/>
          </a:p>
        </p:txBody>
      </p:sp>
      <p:sp>
        <p:nvSpPr>
          <p:cNvPr id="2" name="TextBox 1"/>
          <p:cNvSpPr txBox="1"/>
          <p:nvPr/>
        </p:nvSpPr>
        <p:spPr>
          <a:xfrm>
            <a:off x="951760" y="1211523"/>
            <a:ext cx="844842" cy="276999"/>
          </a:xfrm>
          <a:prstGeom prst="rect">
            <a:avLst/>
          </a:prstGeom>
          <a:noFill/>
        </p:spPr>
        <p:txBody>
          <a:bodyPr wrap="square" rtlCol="0">
            <a:spAutoFit/>
          </a:bodyPr>
          <a:lstStyle/>
          <a:p>
            <a:r>
              <a:rPr lang="vi-VN" sz="1200" b="1">
                <a:solidFill>
                  <a:schemeClr val="bg1"/>
                </a:solidFill>
                <a:latin typeface="Bahnschrift" panose="020B0502040204020203" pitchFamily="34" charset="0"/>
              </a:rPr>
              <a:t>Khó khăn</a:t>
            </a:r>
            <a:endParaRPr lang="vi-VN" sz="1200" b="1" dirty="0">
              <a:solidFill>
                <a:schemeClr val="bg1"/>
              </a:solidFill>
              <a:latin typeface="Bahnschrift" panose="020B0502040204020203" pitchFamily="34" charset="0"/>
            </a:endParaRPr>
          </a:p>
        </p:txBody>
      </p:sp>
      <p:cxnSp>
        <p:nvCxnSpPr>
          <p:cNvPr id="9" name="Straight Connector 8"/>
          <p:cNvCxnSpPr/>
          <p:nvPr/>
        </p:nvCxnSpPr>
        <p:spPr>
          <a:xfrm flipH="1">
            <a:off x="318977" y="1390110"/>
            <a:ext cx="7088" cy="3274039"/>
          </a:xfrm>
          <a:prstGeom prst="line">
            <a:avLst/>
          </a:prstGeom>
        </p:spPr>
        <p:style>
          <a:lnRef idx="3">
            <a:schemeClr val="dk1"/>
          </a:lnRef>
          <a:fillRef idx="0">
            <a:schemeClr val="dk1"/>
          </a:fillRef>
          <a:effectRef idx="2">
            <a:schemeClr val="dk1"/>
          </a:effectRef>
          <a:fontRef idx="minor">
            <a:schemeClr val="tx1"/>
          </a:fontRef>
        </p:style>
      </p:cxnSp>
      <p:sp>
        <p:nvSpPr>
          <p:cNvPr id="10" name="Oval 9"/>
          <p:cNvSpPr/>
          <p:nvPr/>
        </p:nvSpPr>
        <p:spPr>
          <a:xfrm>
            <a:off x="241005" y="1651591"/>
            <a:ext cx="177209" cy="184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Google Shape;203;p18"/>
          <p:cNvSpPr txBox="1"/>
          <p:nvPr/>
        </p:nvSpPr>
        <p:spPr>
          <a:xfrm>
            <a:off x="752409" y="1822513"/>
            <a:ext cx="3514326" cy="337200"/>
          </a:xfrm>
          <a:prstGeom prst="rect">
            <a:avLst/>
          </a:prstGeom>
          <a:noFill/>
          <a:ln>
            <a:noFill/>
          </a:ln>
        </p:spPr>
        <p:txBody>
          <a:bodyPr spcFirstLastPara="1" wrap="square" lIns="91425" tIns="91425" rIns="91425" bIns="91425" anchor="t" anchorCtr="0">
            <a:noAutofit/>
          </a:bodyPr>
          <a:lstStyle/>
          <a:p>
            <a:pPr lvl="0"/>
            <a:r>
              <a:rPr lang="vi-VN"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1. An ninh thông tin và giao dịch</a:t>
            </a:r>
          </a:p>
        </p:txBody>
      </p:sp>
      <p:sp>
        <p:nvSpPr>
          <p:cNvPr id="15" name="Google Shape;185;p17"/>
          <p:cNvSpPr txBox="1"/>
          <p:nvPr/>
        </p:nvSpPr>
        <p:spPr>
          <a:xfrm>
            <a:off x="1024654" y="2347960"/>
            <a:ext cx="4835950" cy="1784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lnSpc>
                <a:spcPct val="150000"/>
              </a:lnSpc>
              <a:buFont typeface="Wingdings" panose="05000000000000000000" pitchFamily="2" charset="2"/>
              <a:buChar char="§"/>
            </a:pPr>
            <a:r>
              <a:rPr lang="vi-VN" dirty="0">
                <a:latin typeface="Bahnschrift" panose="020B0502040204020203" pitchFamily="34" charset="0"/>
              </a:rPr>
              <a:t>Bảo vệ thông tin cá nhân khách hàng</a:t>
            </a:r>
          </a:p>
          <a:p>
            <a:pPr marL="285750" indent="-285750">
              <a:lnSpc>
                <a:spcPct val="150000"/>
              </a:lnSpc>
              <a:buFont typeface="Wingdings" panose="05000000000000000000" pitchFamily="2" charset="2"/>
              <a:buChar char="§"/>
            </a:pPr>
            <a:r>
              <a:rPr lang="vi-VN" dirty="0">
                <a:latin typeface="Bahnschrift" panose="020B0502040204020203" pitchFamily="34" charset="0"/>
              </a:rPr>
              <a:t>Tuân thủ chuẩn bảo mật và quy định</a:t>
            </a:r>
          </a:p>
        </p:txBody>
      </p:sp>
      <p:sp>
        <p:nvSpPr>
          <p:cNvPr id="5" name="Google Shape;140;p15">
            <a:extLst>
              <a:ext uri="{FF2B5EF4-FFF2-40B4-BE49-F238E27FC236}">
                <a16:creationId xmlns:a16="http://schemas.microsoft.com/office/drawing/2014/main" id="{436CB365-7A35-8297-9C6F-F483D0187C9C}"/>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pic>
        <p:nvPicPr>
          <p:cNvPr id="6" name="Picture 5">
            <a:extLst>
              <a:ext uri="{FF2B5EF4-FFF2-40B4-BE49-F238E27FC236}">
                <a16:creationId xmlns:a16="http://schemas.microsoft.com/office/drawing/2014/main" id="{D581A371-F112-C983-7BE1-9C7C4C47D00C}"/>
              </a:ext>
            </a:extLst>
          </p:cNvPr>
          <p:cNvPicPr>
            <a:picLocks noChangeAspect="1" noChangeArrowheads="1"/>
          </p:cNvPicPr>
          <p:nvPr/>
        </p:nvPicPr>
        <p:blipFill>
          <a:blip r:embed="rId4"/>
          <a:srcRect/>
          <a:stretch/>
        </p:blipFill>
        <p:spPr bwMode="auto">
          <a:xfrm>
            <a:off x="5479311" y="1556496"/>
            <a:ext cx="3054083" cy="3054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1000" spd="-100000" fill="hold"/>
                                        <p:tgtEl>
                                          <p:spTgt spid="10"/>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8.33333E-7 1.11111E-6 L -0.26563 0.00648 " pathEditMode="relative" rAng="0" ptsTypes="AA">
                                      <p:cBhvr>
                                        <p:cTn id="8" dur="1000" spd="-100000" fill="hold"/>
                                        <p:tgtEl>
                                          <p:spTgt spid="28"/>
                                        </p:tgtEl>
                                        <p:attrNameLst>
                                          <p:attrName>ppt_x</p:attrName>
                                          <p:attrName>ppt_y</p:attrName>
                                        </p:attrNameLst>
                                      </p:cBhvr>
                                      <p:rCtr x="-13281" y="309"/>
                                    </p:animMotion>
                                  </p:childTnLst>
                                </p:cTn>
                              </p:par>
                              <p:par>
                                <p:cTn id="9" presetID="42" presetClass="path" presetSubtype="0" accel="50000" decel="50000" fill="hold" grpId="0" nodeType="withEffect">
                                  <p:stCondLst>
                                    <p:cond delay="0"/>
                                  </p:stCondLst>
                                  <p:childTnLst>
                                    <p:animMotion origin="layout" path="M 4.44444E-6 4.32099E-6 L -0.30678 0.00586 " pathEditMode="relative" rAng="0" ptsTypes="AA">
                                      <p:cBhvr>
                                        <p:cTn id="10" dur="1000" spd="-100000" fill="hold"/>
                                        <p:tgtEl>
                                          <p:spTgt spid="2"/>
                                        </p:tgtEl>
                                        <p:attrNameLst>
                                          <p:attrName>ppt_x</p:attrName>
                                          <p:attrName>ppt_y</p:attrName>
                                        </p:attrNameLst>
                                      </p:cBhvr>
                                      <p:rCtr x="-15347" y="278"/>
                                    </p:animMotion>
                                  </p:childTnLst>
                                </p:cTn>
                              </p:par>
                              <p:par>
                                <p:cTn id="11" presetID="42"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par>
                                <p:cTn id="16" presetID="42" presetClass="path" presetSubtype="0" accel="50000" decel="50000" fill="hold" grpId="1" nodeType="withEffect">
                                  <p:stCondLst>
                                    <p:cond delay="0"/>
                                  </p:stCondLst>
                                  <p:childTnLst>
                                    <p:animMotion origin="layout" path="M 4.16667E-6 3.45679E-6 L 0.14965 -0.00309 " pathEditMode="relative" rAng="0" ptsTypes="AA">
                                      <p:cBhvr>
                                        <p:cTn id="17" dur="1000" spd="-100000" fill="hold"/>
                                        <p:tgtEl>
                                          <p:spTgt spid="12"/>
                                        </p:tgtEl>
                                        <p:attrNameLst>
                                          <p:attrName>ppt_x</p:attrName>
                                          <p:attrName>ppt_y</p:attrName>
                                        </p:attrNameLst>
                                      </p:cBhvr>
                                      <p:rCtr x="7483" y="-154"/>
                                    </p:animMotion>
                                  </p:childTnLst>
                                </p:cTn>
                              </p:par>
                              <p:par>
                                <p:cTn id="18" presetID="42"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par>
                                <p:cTn id="23" presetID="42" presetClass="path" presetSubtype="0" accel="50000" decel="50000" fill="hold" grpId="1" nodeType="withEffect">
                                  <p:stCondLst>
                                    <p:cond delay="0"/>
                                  </p:stCondLst>
                                  <p:childTnLst>
                                    <p:animMotion origin="layout" path="M 1.11111E-6 1.7284E-6 L -0.26441 0.00031 " pathEditMode="relative" rAng="0" ptsTypes="AA">
                                      <p:cBhvr>
                                        <p:cTn id="24" dur="1000" spd="-100000" fill="hold"/>
                                        <p:tgtEl>
                                          <p:spTgt spid="15"/>
                                        </p:tgtEl>
                                        <p:attrNameLst>
                                          <p:attrName>ppt_x</p:attrName>
                                          <p:attrName>ppt_y</p:attrName>
                                        </p:attrNameLst>
                                      </p:cBhvr>
                                      <p:rCtr x="-13229" y="0"/>
                                    </p:animMotion>
                                  </p:childTnLst>
                                </p:cTn>
                              </p:par>
                              <p:par>
                                <p:cTn id="25" presetID="42" presetClass="path" presetSubtype="0" accel="50000" decel="50000" fill="hold" grpId="0" nodeType="withEffect">
                                  <p:stCondLst>
                                    <p:cond delay="0"/>
                                  </p:stCondLst>
                                  <p:childTnLst>
                                    <p:animMotion origin="layout" path="M 2.5E-6 4.19753E-6 L 0.41666 4.19753E-6 " pathEditMode="relative" rAng="0" ptsTypes="AA">
                                      <p:cBhvr>
                                        <p:cTn id="26" dur="1000" spd="-100000" fill="hold"/>
                                        <p:tgtEl>
                                          <p:spTgt spid="5"/>
                                        </p:tgtEl>
                                        <p:attrNameLst>
                                          <p:attrName>ppt_x</p:attrName>
                                          <p:attrName>ppt_y</p:attrName>
                                        </p:attrNameLst>
                                      </p:cBhvr>
                                      <p:rCtr x="20833" y="0"/>
                                    </p:animMotion>
                                  </p:childTnLst>
                                </p:cTn>
                              </p:par>
                              <p:par>
                                <p:cTn id="27" presetID="42" presetClass="path" presetSubtype="0" accel="50000" decel="50000" fill="hold" nodeType="withEffect">
                                  <p:stCondLst>
                                    <p:cond delay="0"/>
                                  </p:stCondLst>
                                  <p:childTnLst>
                                    <p:animMotion origin="layout" path="M -8.33333E-7 9.87654E-7 L 0.28993 -0.00185 " pathEditMode="relative" rAng="0" ptsTypes="AA">
                                      <p:cBhvr>
                                        <p:cTn id="28" dur="1000" spd="-100000" fill="hold"/>
                                        <p:tgtEl>
                                          <p:spTgt spid="6"/>
                                        </p:tgtEl>
                                        <p:attrNameLst>
                                          <p:attrName>ppt_x</p:attrName>
                                          <p:attrName>ppt_y</p:attrName>
                                        </p:attrNameLst>
                                      </p:cBhvr>
                                      <p:rCtr x="1449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 grpId="0"/>
      <p:bldP spid="10" grpId="0" animBg="1"/>
      <p:bldP spid="12" grpId="0"/>
      <p:bldP spid="12" grpId="1"/>
      <p:bldP spid="15" grpId="0"/>
      <p:bldP spid="15" grpId="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8" name="Rectangle 7"/>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29" name="Subtitle 2"/>
          <p:cNvSpPr txBox="1"/>
          <p:nvPr/>
        </p:nvSpPr>
        <p:spPr>
          <a:xfrm>
            <a:off x="861609" y="1170842"/>
            <a:ext cx="3909900" cy="410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dirty="0"/>
          </a:p>
        </p:txBody>
      </p:sp>
      <p:cxnSp>
        <p:nvCxnSpPr>
          <p:cNvPr id="9" name="Straight Connector 8"/>
          <p:cNvCxnSpPr/>
          <p:nvPr/>
        </p:nvCxnSpPr>
        <p:spPr>
          <a:xfrm flipH="1">
            <a:off x="318977" y="1390110"/>
            <a:ext cx="7088" cy="3274039"/>
          </a:xfrm>
          <a:prstGeom prst="line">
            <a:avLst/>
          </a:prstGeom>
        </p:spPr>
        <p:style>
          <a:lnRef idx="3">
            <a:schemeClr val="dk1"/>
          </a:lnRef>
          <a:fillRef idx="0">
            <a:schemeClr val="dk1"/>
          </a:fillRef>
          <a:effectRef idx="2">
            <a:schemeClr val="dk1"/>
          </a:effectRef>
          <a:fontRef idx="minor">
            <a:schemeClr val="tx1"/>
          </a:fontRef>
        </p:style>
      </p:cxnSp>
      <p:sp>
        <p:nvSpPr>
          <p:cNvPr id="10" name="Oval 9"/>
          <p:cNvSpPr/>
          <p:nvPr/>
        </p:nvSpPr>
        <p:spPr>
          <a:xfrm>
            <a:off x="241005" y="1651591"/>
            <a:ext cx="177209" cy="184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Google Shape;203;p18"/>
          <p:cNvSpPr txBox="1"/>
          <p:nvPr/>
        </p:nvSpPr>
        <p:spPr>
          <a:xfrm>
            <a:off x="790974" y="1811687"/>
            <a:ext cx="3717234" cy="337200"/>
          </a:xfrm>
          <a:prstGeom prst="rect">
            <a:avLst/>
          </a:prstGeom>
          <a:noFill/>
          <a:ln>
            <a:noFill/>
          </a:ln>
        </p:spPr>
        <p:txBody>
          <a:bodyPr spcFirstLastPara="1" wrap="square" lIns="91425" tIns="91425" rIns="91425" bIns="91425" anchor="t" anchorCtr="0">
            <a:noAutofit/>
          </a:bodyPr>
          <a:lstStyle/>
          <a:p>
            <a:pPr lvl="0"/>
            <a:r>
              <a:rPr lang="vi-VN"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2. Thay đổi thị trường và xu hướng tiêu dùng</a:t>
            </a:r>
          </a:p>
        </p:txBody>
      </p:sp>
      <p:sp>
        <p:nvSpPr>
          <p:cNvPr id="16" name="Google Shape;185;p17"/>
          <p:cNvSpPr txBox="1"/>
          <p:nvPr/>
        </p:nvSpPr>
        <p:spPr>
          <a:xfrm>
            <a:off x="1024654" y="2347960"/>
            <a:ext cx="4835950" cy="1784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lnSpc>
                <a:spcPct val="150000"/>
              </a:lnSpc>
              <a:buFont typeface="Wingdings" panose="05000000000000000000" pitchFamily="2" charset="2"/>
              <a:buChar char="§"/>
            </a:pPr>
            <a:r>
              <a:rPr lang="vi-VN" dirty="0">
                <a:latin typeface="Bahnschrift" panose="020B0502040204020203" pitchFamily="34" charset="0"/>
              </a:rPr>
              <a:t>Theo dõi xu hướng thị trường</a:t>
            </a:r>
          </a:p>
          <a:p>
            <a:pPr marL="285750" indent="-285750">
              <a:lnSpc>
                <a:spcPct val="150000"/>
              </a:lnSpc>
              <a:buFont typeface="Wingdings" panose="05000000000000000000" pitchFamily="2" charset="2"/>
              <a:buChar char="§"/>
            </a:pPr>
            <a:r>
              <a:rPr lang="vi-VN" dirty="0">
                <a:latin typeface="Bahnschrift" panose="020B0502040204020203" pitchFamily="34" charset="0"/>
              </a:rPr>
              <a:t>Tăng cường linh hoạt và đổi mới</a:t>
            </a:r>
          </a:p>
          <a:p>
            <a:pPr marL="285750" indent="-285750">
              <a:lnSpc>
                <a:spcPct val="150000"/>
              </a:lnSpc>
              <a:buFont typeface="Wingdings" panose="05000000000000000000" pitchFamily="2" charset="2"/>
              <a:buChar char="§"/>
            </a:pPr>
            <a:r>
              <a:rPr lang="vi-VN" dirty="0">
                <a:latin typeface="Bahnschrift" panose="020B0502040204020203" pitchFamily="34" charset="0"/>
              </a:rPr>
              <a:t>Điều chỉnh chiến lược kinh doanh</a:t>
            </a:r>
          </a:p>
          <a:p>
            <a:pPr marL="285750" indent="-285750">
              <a:lnSpc>
                <a:spcPct val="150000"/>
              </a:lnSpc>
              <a:buFont typeface="Wingdings" panose="05000000000000000000" pitchFamily="2" charset="2"/>
              <a:buChar char="§"/>
            </a:pPr>
            <a:r>
              <a:rPr lang="vi-VN" dirty="0">
                <a:latin typeface="Bahnschrift" panose="020B0502040204020203" pitchFamily="34" charset="0"/>
              </a:rPr>
              <a:t>Tăng cường mối quan hệ với khách hàng</a:t>
            </a:r>
          </a:p>
        </p:txBody>
      </p:sp>
      <p:sp>
        <p:nvSpPr>
          <p:cNvPr id="13" name="Google Shape;659;p38"/>
          <p:cNvSpPr/>
          <p:nvPr/>
        </p:nvSpPr>
        <p:spPr>
          <a:xfrm>
            <a:off x="752409" y="1170842"/>
            <a:ext cx="1230937" cy="373200"/>
          </a:xfrm>
          <a:prstGeom prst="roundRect">
            <a:avLst>
              <a:gd name="adj" fmla="val 50000"/>
            </a:avLst>
          </a:prstGeom>
          <a:solidFill>
            <a:srgbClr val="47A097"/>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14" name="TextBox 13"/>
          <p:cNvSpPr txBox="1"/>
          <p:nvPr/>
        </p:nvSpPr>
        <p:spPr>
          <a:xfrm>
            <a:off x="951760" y="1211523"/>
            <a:ext cx="844842" cy="276999"/>
          </a:xfrm>
          <a:prstGeom prst="rect">
            <a:avLst/>
          </a:prstGeom>
          <a:noFill/>
        </p:spPr>
        <p:txBody>
          <a:bodyPr wrap="square" rtlCol="0">
            <a:spAutoFit/>
          </a:bodyPr>
          <a:lstStyle/>
          <a:p>
            <a:r>
              <a:rPr lang="vi-VN" sz="1200" b="1">
                <a:solidFill>
                  <a:schemeClr val="bg1"/>
                </a:solidFill>
                <a:latin typeface="Bahnschrift" panose="020B0502040204020203" pitchFamily="34" charset="0"/>
              </a:rPr>
              <a:t>Khó khăn</a:t>
            </a:r>
            <a:endParaRPr lang="vi-VN" sz="1200" b="1" dirty="0">
              <a:solidFill>
                <a:schemeClr val="bg1"/>
              </a:solidFill>
              <a:latin typeface="Bahnschrift" panose="020B0502040204020203" pitchFamily="34" charset="0"/>
            </a:endParaRPr>
          </a:p>
        </p:txBody>
      </p:sp>
      <p:sp>
        <p:nvSpPr>
          <p:cNvPr id="4" name="Google Shape;140;p15">
            <a:extLst>
              <a:ext uri="{FF2B5EF4-FFF2-40B4-BE49-F238E27FC236}">
                <a16:creationId xmlns:a16="http://schemas.microsoft.com/office/drawing/2014/main" id="{C7A7A506-C73D-7C2F-56D4-80FF994FCD85}"/>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pic>
        <p:nvPicPr>
          <p:cNvPr id="2" name="Picture 1">
            <a:extLst>
              <a:ext uri="{FF2B5EF4-FFF2-40B4-BE49-F238E27FC236}">
                <a16:creationId xmlns:a16="http://schemas.microsoft.com/office/drawing/2014/main" id="{F35B0DD3-98C8-6411-740F-BB329402A60C}"/>
              </a:ext>
            </a:extLst>
          </p:cNvPr>
          <p:cNvPicPr>
            <a:picLocks noChangeAspect="1" noChangeArrowheads="1"/>
          </p:cNvPicPr>
          <p:nvPr/>
        </p:nvPicPr>
        <p:blipFill>
          <a:blip r:embed="rId4"/>
          <a:srcRect/>
          <a:stretch/>
        </p:blipFill>
        <p:spPr bwMode="auto">
          <a:xfrm>
            <a:off x="5479311" y="1556496"/>
            <a:ext cx="3054083" cy="3054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1000" spd="-100000" fill="hold"/>
                                        <p:tgtEl>
                                          <p:spTgt spid="10"/>
                                        </p:tgtEl>
                                        <p:attrNameLst>
                                          <p:attrName>ppt_x</p:attrName>
                                          <p:attrName>ppt_y</p:attrName>
                                        </p:attrNameLst>
                                      </p:cBhvr>
                                    </p:animMotion>
                                  </p:childTnLst>
                                </p:cTn>
                              </p:par>
                              <p:par>
                                <p:cTn id="7" presetID="42"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fade">
                                      <p:cBhvr>
                                        <p:cTn id="9" dur="1000"/>
                                        <p:tgtEl>
                                          <p:spTgt spid="12"/>
                                        </p:tgtEl>
                                      </p:cBhvr>
                                    </p:animEffect>
                                    <p:anim calcmode="lin" valueType="num">
                                      <p:cBhvr>
                                        <p:cTn id="10" dur="1000" fill="hold"/>
                                        <p:tgtEl>
                                          <p:spTgt spid="12"/>
                                        </p:tgtEl>
                                        <p:attrNameLst>
                                          <p:attrName>ppt_x</p:attrName>
                                        </p:attrNameLst>
                                      </p:cBhvr>
                                      <p:tavLst>
                                        <p:tav tm="0">
                                          <p:val>
                                            <p:strVal val="#ppt_x"/>
                                          </p:val>
                                        </p:tav>
                                        <p:tav tm="100000">
                                          <p:val>
                                            <p:strVal val="#ppt_x"/>
                                          </p:val>
                                        </p:tav>
                                      </p:tavLst>
                                    </p:anim>
                                    <p:anim calcmode="lin" valueType="num">
                                      <p:cBhvr>
                                        <p:cTn id="11" dur="1000" fill="hold"/>
                                        <p:tgtEl>
                                          <p:spTgt spid="12"/>
                                        </p:tgtEl>
                                        <p:attrNameLst>
                                          <p:attrName>ppt_y</p:attrName>
                                        </p:attrNameLst>
                                      </p:cBhvr>
                                      <p:tavLst>
                                        <p:tav tm="0">
                                          <p:val>
                                            <p:strVal val="#ppt_y+.1"/>
                                          </p:val>
                                        </p:tav>
                                        <p:tav tm="100000">
                                          <p:val>
                                            <p:strVal val="#ppt_y"/>
                                          </p:val>
                                        </p:tav>
                                      </p:tavLst>
                                    </p:anim>
                                  </p:childTnLst>
                                </p:cTn>
                              </p:par>
                              <p:par>
                                <p:cTn id="12" presetID="42" presetClass="path" presetSubtype="0" accel="50000" decel="50000" fill="hold" grpId="1" nodeType="withEffect">
                                  <p:stCondLst>
                                    <p:cond delay="0"/>
                                  </p:stCondLst>
                                  <p:childTnLst>
                                    <p:animMotion origin="layout" path="M 4.16667E-6 3.45679E-6 L 0.14965 -0.00309 " pathEditMode="relative" rAng="0" ptsTypes="AA">
                                      <p:cBhvr>
                                        <p:cTn id="13" dur="1000" spd="-100000" fill="hold"/>
                                        <p:tgtEl>
                                          <p:spTgt spid="12"/>
                                        </p:tgtEl>
                                        <p:attrNameLst>
                                          <p:attrName>ppt_x</p:attrName>
                                          <p:attrName>ppt_y</p:attrName>
                                        </p:attrNameLst>
                                      </p:cBhvr>
                                      <p:rCtr x="7483" y="-154"/>
                                    </p:animMotion>
                                  </p:childTnLst>
                                </p:cTn>
                              </p:par>
                              <p:par>
                                <p:cTn id="14" presetID="42"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anim calcmode="lin" valueType="num">
                                      <p:cBhvr>
                                        <p:cTn id="17" dur="1000" fill="hold"/>
                                        <p:tgtEl>
                                          <p:spTgt spid="16"/>
                                        </p:tgtEl>
                                        <p:attrNameLst>
                                          <p:attrName>ppt_x</p:attrName>
                                        </p:attrNameLst>
                                      </p:cBhvr>
                                      <p:tavLst>
                                        <p:tav tm="0">
                                          <p:val>
                                            <p:strVal val="#ppt_x"/>
                                          </p:val>
                                        </p:tav>
                                        <p:tav tm="100000">
                                          <p:val>
                                            <p:strVal val="#ppt_x"/>
                                          </p:val>
                                        </p:tav>
                                      </p:tavLst>
                                    </p:anim>
                                    <p:anim calcmode="lin" valueType="num">
                                      <p:cBhvr>
                                        <p:cTn id="18" dur="1000" fill="hold"/>
                                        <p:tgtEl>
                                          <p:spTgt spid="16"/>
                                        </p:tgtEl>
                                        <p:attrNameLst>
                                          <p:attrName>ppt_y</p:attrName>
                                        </p:attrNameLst>
                                      </p:cBhvr>
                                      <p:tavLst>
                                        <p:tav tm="0">
                                          <p:val>
                                            <p:strVal val="#ppt_y+.1"/>
                                          </p:val>
                                        </p:tav>
                                        <p:tav tm="100000">
                                          <p:val>
                                            <p:strVal val="#ppt_y"/>
                                          </p:val>
                                        </p:tav>
                                      </p:tavLst>
                                    </p:anim>
                                  </p:childTnLst>
                                </p:cTn>
                              </p:par>
                              <p:par>
                                <p:cTn id="19" presetID="42" presetClass="path" presetSubtype="0" accel="50000" decel="50000" fill="hold" grpId="1" nodeType="withEffect">
                                  <p:stCondLst>
                                    <p:cond delay="0"/>
                                  </p:stCondLst>
                                  <p:childTnLst>
                                    <p:animMotion origin="layout" path="M 1.11111E-6 1.7284E-6 L -0.26441 0.00031 " pathEditMode="relative" rAng="0" ptsTypes="AA">
                                      <p:cBhvr>
                                        <p:cTn id="20" dur="1000" spd="-100000" fill="hold"/>
                                        <p:tgtEl>
                                          <p:spTgt spid="16"/>
                                        </p:tgtEl>
                                        <p:attrNameLst>
                                          <p:attrName>ppt_x</p:attrName>
                                          <p:attrName>ppt_y</p:attrName>
                                        </p:attrNameLst>
                                      </p:cBhvr>
                                      <p:rCtr x="-13229" y="0"/>
                                    </p:animMotion>
                                  </p:childTnLst>
                                </p:cTn>
                              </p:par>
                              <p:par>
                                <p:cTn id="21" presetID="42" presetClass="path" presetSubtype="0" accel="50000" decel="50000" fill="hold" grpId="0" nodeType="withEffect">
                                  <p:stCondLst>
                                    <p:cond delay="0"/>
                                  </p:stCondLst>
                                  <p:childTnLst>
                                    <p:animMotion origin="layout" path="M 8.33333E-7 1.11111E-6 L -0.26563 0.00648 " pathEditMode="relative" rAng="0" ptsTypes="AA">
                                      <p:cBhvr>
                                        <p:cTn id="22" dur="1000" spd="-100000" fill="hold"/>
                                        <p:tgtEl>
                                          <p:spTgt spid="13"/>
                                        </p:tgtEl>
                                        <p:attrNameLst>
                                          <p:attrName>ppt_x</p:attrName>
                                          <p:attrName>ppt_y</p:attrName>
                                        </p:attrNameLst>
                                      </p:cBhvr>
                                      <p:rCtr x="-13281" y="309"/>
                                    </p:animMotion>
                                  </p:childTnLst>
                                </p:cTn>
                              </p:par>
                              <p:par>
                                <p:cTn id="23" presetID="42" presetClass="path" presetSubtype="0" accel="50000" decel="50000" fill="hold" grpId="0" nodeType="withEffect">
                                  <p:stCondLst>
                                    <p:cond delay="0"/>
                                  </p:stCondLst>
                                  <p:childTnLst>
                                    <p:animMotion origin="layout" path="M 4.44444E-6 4.32099E-6 L -0.30678 0.00586 " pathEditMode="relative" rAng="0" ptsTypes="AA">
                                      <p:cBhvr>
                                        <p:cTn id="24" dur="1000" spd="-100000" fill="hold"/>
                                        <p:tgtEl>
                                          <p:spTgt spid="14"/>
                                        </p:tgtEl>
                                        <p:attrNameLst>
                                          <p:attrName>ppt_x</p:attrName>
                                          <p:attrName>ppt_y</p:attrName>
                                        </p:attrNameLst>
                                      </p:cBhvr>
                                      <p:rCtr x="-15347" y="278"/>
                                    </p:animMotion>
                                  </p:childTnLst>
                                </p:cTn>
                              </p:par>
                              <p:par>
                                <p:cTn id="25" presetID="42" presetClass="path" presetSubtype="0" accel="50000" decel="50000" fill="hold" grpId="0" nodeType="withEffect">
                                  <p:stCondLst>
                                    <p:cond delay="0"/>
                                  </p:stCondLst>
                                  <p:childTnLst>
                                    <p:animMotion origin="layout" path="M 2.5E-6 4.19753E-6 L 0.41666 4.19753E-6 " pathEditMode="relative" rAng="0" ptsTypes="AA">
                                      <p:cBhvr>
                                        <p:cTn id="26" dur="1000" spd="-100000" fill="hold"/>
                                        <p:tgtEl>
                                          <p:spTgt spid="4"/>
                                        </p:tgtEl>
                                        <p:attrNameLst>
                                          <p:attrName>ppt_x</p:attrName>
                                          <p:attrName>ppt_y</p:attrName>
                                        </p:attrNameLst>
                                      </p:cBhvr>
                                      <p:rCtr x="20833" y="0"/>
                                    </p:animMotion>
                                  </p:childTnLst>
                                </p:cTn>
                              </p:par>
                              <p:par>
                                <p:cTn id="27" presetID="42" presetClass="path" presetSubtype="0" accel="50000" decel="50000" fill="hold" nodeType="withEffect">
                                  <p:stCondLst>
                                    <p:cond delay="0"/>
                                  </p:stCondLst>
                                  <p:childTnLst>
                                    <p:animMotion origin="layout" path="M -8.33333E-7 9.87654E-7 L 0.28993 -0.00185 " pathEditMode="relative" rAng="0" ptsTypes="AA">
                                      <p:cBhvr>
                                        <p:cTn id="28" dur="1000" spd="-100000" fill="hold"/>
                                        <p:tgtEl>
                                          <p:spTgt spid="2"/>
                                        </p:tgtEl>
                                        <p:attrNameLst>
                                          <p:attrName>ppt_x</p:attrName>
                                          <p:attrName>ppt_y</p:attrName>
                                        </p:attrNameLst>
                                      </p:cBhvr>
                                      <p:rCtr x="1449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2" grpId="1"/>
      <p:bldP spid="16" grpId="0"/>
      <p:bldP spid="16" grpId="1"/>
      <p:bldP spid="13" grpId="0" animBg="1"/>
      <p:bldP spid="14"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8" name="Rectangle 7"/>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29" name="Subtitle 2"/>
          <p:cNvSpPr txBox="1"/>
          <p:nvPr/>
        </p:nvSpPr>
        <p:spPr>
          <a:xfrm>
            <a:off x="861609" y="1170842"/>
            <a:ext cx="3909900" cy="410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dirty="0"/>
          </a:p>
        </p:txBody>
      </p:sp>
      <p:sp>
        <p:nvSpPr>
          <p:cNvPr id="2" name="TextBox 1"/>
          <p:cNvSpPr txBox="1"/>
          <p:nvPr/>
        </p:nvSpPr>
        <p:spPr>
          <a:xfrm>
            <a:off x="874486" y="1209275"/>
            <a:ext cx="3176991" cy="307777"/>
          </a:xfrm>
          <a:prstGeom prst="rect">
            <a:avLst/>
          </a:prstGeom>
          <a:noFill/>
        </p:spPr>
        <p:txBody>
          <a:bodyPr wrap="square" rtlCol="0">
            <a:spAutoFit/>
          </a:bodyPr>
          <a:lstStyle/>
          <a:p>
            <a:r>
              <a:rPr lang="vi-VN" b="1">
                <a:solidFill>
                  <a:schemeClr val="bg1"/>
                </a:solidFill>
                <a:latin typeface="Bahnschrift" panose="020B0502040204020203" pitchFamily="34" charset="0"/>
              </a:rPr>
              <a:t>Khó khăn</a:t>
            </a:r>
            <a:endParaRPr lang="vi-VN" b="1" dirty="0">
              <a:solidFill>
                <a:schemeClr val="bg1"/>
              </a:solidFill>
              <a:latin typeface="Bahnschrift" panose="020B0502040204020203" pitchFamily="34" charset="0"/>
            </a:endParaRPr>
          </a:p>
        </p:txBody>
      </p:sp>
      <p:cxnSp>
        <p:nvCxnSpPr>
          <p:cNvPr id="9" name="Straight Connector 8"/>
          <p:cNvCxnSpPr/>
          <p:nvPr/>
        </p:nvCxnSpPr>
        <p:spPr>
          <a:xfrm flipH="1">
            <a:off x="318977" y="1390110"/>
            <a:ext cx="7088" cy="3274039"/>
          </a:xfrm>
          <a:prstGeom prst="line">
            <a:avLst/>
          </a:prstGeom>
        </p:spPr>
        <p:style>
          <a:lnRef idx="3">
            <a:schemeClr val="dk1"/>
          </a:lnRef>
          <a:fillRef idx="0">
            <a:schemeClr val="dk1"/>
          </a:fillRef>
          <a:effectRef idx="2">
            <a:schemeClr val="dk1"/>
          </a:effectRef>
          <a:fontRef idx="minor">
            <a:schemeClr val="tx1"/>
          </a:fontRef>
        </p:style>
      </p:cxnSp>
      <p:sp>
        <p:nvSpPr>
          <p:cNvPr id="10" name="Oval 9"/>
          <p:cNvSpPr/>
          <p:nvPr/>
        </p:nvSpPr>
        <p:spPr>
          <a:xfrm>
            <a:off x="241005" y="1651591"/>
            <a:ext cx="177209" cy="184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Google Shape;203;p18"/>
          <p:cNvSpPr txBox="1"/>
          <p:nvPr/>
        </p:nvSpPr>
        <p:spPr>
          <a:xfrm>
            <a:off x="790974" y="1811687"/>
            <a:ext cx="3514326" cy="337200"/>
          </a:xfrm>
          <a:prstGeom prst="rect">
            <a:avLst/>
          </a:prstGeom>
          <a:noFill/>
          <a:ln>
            <a:noFill/>
          </a:ln>
        </p:spPr>
        <p:txBody>
          <a:bodyPr spcFirstLastPara="1" wrap="square" lIns="91425" tIns="91425" rIns="91425" bIns="91425" anchor="t" anchorCtr="0">
            <a:noAutofit/>
          </a:bodyPr>
          <a:lstStyle/>
          <a:p>
            <a:pPr lvl="0"/>
            <a:r>
              <a:rPr lang="vi-VN"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3. </a:t>
            </a:r>
            <a:r>
              <a:rPr lang="en-US" b="1" dirty="0" err="1">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Cạnh</a:t>
            </a:r>
            <a:r>
              <a:rPr lang="en-US"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 </a:t>
            </a:r>
            <a:r>
              <a:rPr lang="en-US" b="1" dirty="0" err="1">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tranh</a:t>
            </a:r>
            <a:r>
              <a:rPr lang="en-US"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 gay </a:t>
            </a:r>
            <a:r>
              <a:rPr lang="en-US" b="1" dirty="0" err="1">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gắt</a:t>
            </a:r>
            <a:endParaRPr lang="vi-VN"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endParaRPr>
          </a:p>
        </p:txBody>
      </p:sp>
      <p:sp>
        <p:nvSpPr>
          <p:cNvPr id="15" name="Google Shape;185;p17"/>
          <p:cNvSpPr txBox="1"/>
          <p:nvPr/>
        </p:nvSpPr>
        <p:spPr>
          <a:xfrm>
            <a:off x="1024654" y="2347960"/>
            <a:ext cx="4835950" cy="1784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lnSpc>
                <a:spcPct val="150000"/>
              </a:lnSpc>
              <a:buFont typeface="Wingdings" panose="05000000000000000000" pitchFamily="2" charset="2"/>
              <a:buChar char="§"/>
            </a:pPr>
            <a:r>
              <a:rPr lang="vi-VN" dirty="0">
                <a:latin typeface="Bahnschrift" panose="020B0502040204020203" pitchFamily="34" charset="0"/>
              </a:rPr>
              <a:t>Chiến lược tiếp thị đa dạng</a:t>
            </a:r>
          </a:p>
          <a:p>
            <a:pPr marL="285750" indent="-285750">
              <a:lnSpc>
                <a:spcPct val="150000"/>
              </a:lnSpc>
              <a:buFont typeface="Wingdings" panose="05000000000000000000" pitchFamily="2" charset="2"/>
              <a:buChar char="§"/>
            </a:pPr>
            <a:r>
              <a:rPr lang="vi-VN" dirty="0">
                <a:latin typeface="Bahnschrift" panose="020B0502040204020203" pitchFamily="34" charset="0"/>
              </a:rPr>
              <a:t>Chương trình khuyến mãi và ưu đãi</a:t>
            </a:r>
          </a:p>
          <a:p>
            <a:pPr marL="285750" lvl="1" indent="-285750">
              <a:lnSpc>
                <a:spcPct val="150000"/>
              </a:lnSpc>
              <a:buFont typeface="Wingdings" panose="05000000000000000000" pitchFamily="2" charset="2"/>
              <a:buChar char="§"/>
            </a:pPr>
            <a:r>
              <a:rPr lang="vi-VN" dirty="0">
                <a:latin typeface="Bahnschrift" panose="020B0502040204020203" pitchFamily="34" charset="0"/>
              </a:rPr>
              <a:t>Cải thiện trải nghiệm khách hàng</a:t>
            </a:r>
          </a:p>
        </p:txBody>
      </p:sp>
      <p:sp>
        <p:nvSpPr>
          <p:cNvPr id="13" name="Google Shape;659;p38"/>
          <p:cNvSpPr/>
          <p:nvPr/>
        </p:nvSpPr>
        <p:spPr>
          <a:xfrm>
            <a:off x="713232" y="1176876"/>
            <a:ext cx="1230937" cy="373200"/>
          </a:xfrm>
          <a:prstGeom prst="roundRect">
            <a:avLst>
              <a:gd name="adj" fmla="val 50000"/>
            </a:avLst>
          </a:prstGeom>
          <a:solidFill>
            <a:srgbClr val="47A097"/>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14" name="TextBox 13"/>
          <p:cNvSpPr txBox="1"/>
          <p:nvPr/>
        </p:nvSpPr>
        <p:spPr>
          <a:xfrm>
            <a:off x="951760" y="1211523"/>
            <a:ext cx="844842" cy="276999"/>
          </a:xfrm>
          <a:prstGeom prst="rect">
            <a:avLst/>
          </a:prstGeom>
          <a:noFill/>
        </p:spPr>
        <p:txBody>
          <a:bodyPr wrap="square" rtlCol="0">
            <a:spAutoFit/>
          </a:bodyPr>
          <a:lstStyle/>
          <a:p>
            <a:r>
              <a:rPr lang="vi-VN" sz="1200" b="1">
                <a:solidFill>
                  <a:schemeClr val="bg1"/>
                </a:solidFill>
                <a:latin typeface="Bahnschrift" panose="020B0502040204020203" pitchFamily="34" charset="0"/>
              </a:rPr>
              <a:t>Khó khăn</a:t>
            </a:r>
            <a:endParaRPr lang="vi-VN" sz="1200" b="1" dirty="0">
              <a:solidFill>
                <a:schemeClr val="bg1"/>
              </a:solidFill>
              <a:latin typeface="Bahnschrift" panose="020B0502040204020203" pitchFamily="34" charset="0"/>
            </a:endParaRPr>
          </a:p>
        </p:txBody>
      </p:sp>
      <p:sp>
        <p:nvSpPr>
          <p:cNvPr id="5" name="Google Shape;140;p15">
            <a:extLst>
              <a:ext uri="{FF2B5EF4-FFF2-40B4-BE49-F238E27FC236}">
                <a16:creationId xmlns:a16="http://schemas.microsoft.com/office/drawing/2014/main" id="{D1288729-9200-BDA4-B944-B0687243CA59}"/>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pic>
        <p:nvPicPr>
          <p:cNvPr id="3" name="Picture 2">
            <a:extLst>
              <a:ext uri="{FF2B5EF4-FFF2-40B4-BE49-F238E27FC236}">
                <a16:creationId xmlns:a16="http://schemas.microsoft.com/office/drawing/2014/main" id="{ABD7BD91-D004-2601-A2D7-13C00D43F86B}"/>
              </a:ext>
            </a:extLst>
          </p:cNvPr>
          <p:cNvPicPr>
            <a:picLocks noChangeAspect="1" noChangeArrowheads="1"/>
          </p:cNvPicPr>
          <p:nvPr/>
        </p:nvPicPr>
        <p:blipFill>
          <a:blip r:embed="rId4"/>
          <a:srcRect/>
          <a:stretch/>
        </p:blipFill>
        <p:spPr bwMode="auto">
          <a:xfrm>
            <a:off x="5479311" y="1556496"/>
            <a:ext cx="3054083" cy="3054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1000" spd="-100000" fill="hold"/>
                                        <p:tgtEl>
                                          <p:spTgt spid="10"/>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8.33333E-7 -3.45679E-6 L -0.30677 0.00587 " pathEditMode="relative" rAng="0" ptsTypes="AA">
                                      <p:cBhvr>
                                        <p:cTn id="8" dur="1000" spd="-100000" fill="hold"/>
                                        <p:tgtEl>
                                          <p:spTgt spid="2"/>
                                        </p:tgtEl>
                                        <p:attrNameLst>
                                          <p:attrName>ppt_x</p:attrName>
                                          <p:attrName>ppt_y</p:attrName>
                                        </p:attrNameLst>
                                      </p:cBhvr>
                                      <p:rCtr x="-15347" y="278"/>
                                    </p:animMotion>
                                  </p:childTnLst>
                                </p:cTn>
                              </p:par>
                              <p:par>
                                <p:cTn id="9" presetID="42"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par>
                                <p:cTn id="14" presetID="42" presetClass="path" presetSubtype="0" accel="50000" decel="50000" fill="hold" grpId="1" nodeType="withEffect">
                                  <p:stCondLst>
                                    <p:cond delay="0"/>
                                  </p:stCondLst>
                                  <p:childTnLst>
                                    <p:animMotion origin="layout" path="M 4.16667E-6 3.45679E-6 L 0.14965 -0.00309 " pathEditMode="relative" rAng="0" ptsTypes="AA">
                                      <p:cBhvr>
                                        <p:cTn id="15" dur="1000" spd="-100000" fill="hold"/>
                                        <p:tgtEl>
                                          <p:spTgt spid="12"/>
                                        </p:tgtEl>
                                        <p:attrNameLst>
                                          <p:attrName>ppt_x</p:attrName>
                                          <p:attrName>ppt_y</p:attrName>
                                        </p:attrNameLst>
                                      </p:cBhvr>
                                      <p:rCtr x="7483" y="-154"/>
                                    </p:animMotion>
                                  </p:childTnLst>
                                </p:cTn>
                              </p:par>
                              <p:par>
                                <p:cTn id="16" presetID="42"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par>
                                <p:cTn id="21" presetID="42" presetClass="path" presetSubtype="0" accel="50000" decel="50000" fill="hold" grpId="1" nodeType="withEffect">
                                  <p:stCondLst>
                                    <p:cond delay="0"/>
                                  </p:stCondLst>
                                  <p:childTnLst>
                                    <p:animMotion origin="layout" path="M 1.11111E-6 1.7284E-6 L -0.26441 0.00031 " pathEditMode="relative" rAng="0" ptsTypes="AA">
                                      <p:cBhvr>
                                        <p:cTn id="22" dur="1000" spd="-100000" fill="hold"/>
                                        <p:tgtEl>
                                          <p:spTgt spid="15"/>
                                        </p:tgtEl>
                                        <p:attrNameLst>
                                          <p:attrName>ppt_x</p:attrName>
                                          <p:attrName>ppt_y</p:attrName>
                                        </p:attrNameLst>
                                      </p:cBhvr>
                                      <p:rCtr x="-13229" y="0"/>
                                    </p:animMotion>
                                  </p:childTnLst>
                                </p:cTn>
                              </p:par>
                              <p:par>
                                <p:cTn id="23" presetID="42" presetClass="path" presetSubtype="0" accel="50000" decel="50000" fill="hold" grpId="0" nodeType="withEffect">
                                  <p:stCondLst>
                                    <p:cond delay="0"/>
                                  </p:stCondLst>
                                  <p:childTnLst>
                                    <p:animMotion origin="layout" path="M 8.33333E-7 1.11111E-6 L -0.26563 0.00648 " pathEditMode="relative" rAng="0" ptsTypes="AA">
                                      <p:cBhvr>
                                        <p:cTn id="24" dur="1000" spd="-100000" fill="hold"/>
                                        <p:tgtEl>
                                          <p:spTgt spid="13"/>
                                        </p:tgtEl>
                                        <p:attrNameLst>
                                          <p:attrName>ppt_x</p:attrName>
                                          <p:attrName>ppt_y</p:attrName>
                                        </p:attrNameLst>
                                      </p:cBhvr>
                                      <p:rCtr x="-13281" y="309"/>
                                    </p:animMotion>
                                  </p:childTnLst>
                                </p:cTn>
                              </p:par>
                              <p:par>
                                <p:cTn id="25" presetID="42" presetClass="path" presetSubtype="0" accel="50000" decel="50000" fill="hold" grpId="0" nodeType="withEffect">
                                  <p:stCondLst>
                                    <p:cond delay="0"/>
                                  </p:stCondLst>
                                  <p:childTnLst>
                                    <p:animMotion origin="layout" path="M 4.44444E-6 4.32099E-6 L -0.30678 0.00586 " pathEditMode="relative" rAng="0" ptsTypes="AA">
                                      <p:cBhvr>
                                        <p:cTn id="26" dur="1000" spd="-100000" fill="hold"/>
                                        <p:tgtEl>
                                          <p:spTgt spid="14"/>
                                        </p:tgtEl>
                                        <p:attrNameLst>
                                          <p:attrName>ppt_x</p:attrName>
                                          <p:attrName>ppt_y</p:attrName>
                                        </p:attrNameLst>
                                      </p:cBhvr>
                                      <p:rCtr x="-15347" y="278"/>
                                    </p:animMotion>
                                  </p:childTnLst>
                                </p:cTn>
                              </p:par>
                              <p:par>
                                <p:cTn id="27" presetID="42" presetClass="path" presetSubtype="0" accel="50000" decel="50000" fill="hold" grpId="0" nodeType="withEffect">
                                  <p:stCondLst>
                                    <p:cond delay="0"/>
                                  </p:stCondLst>
                                  <p:childTnLst>
                                    <p:animMotion origin="layout" path="M 2.5E-6 4.19753E-6 L 0.41666 4.19753E-6 " pathEditMode="relative" rAng="0" ptsTypes="AA">
                                      <p:cBhvr>
                                        <p:cTn id="28" dur="1000" spd="-100000" fill="hold"/>
                                        <p:tgtEl>
                                          <p:spTgt spid="5"/>
                                        </p:tgtEl>
                                        <p:attrNameLst>
                                          <p:attrName>ppt_x</p:attrName>
                                          <p:attrName>ppt_y</p:attrName>
                                        </p:attrNameLst>
                                      </p:cBhvr>
                                      <p:rCtr x="20833" y="0"/>
                                    </p:animMotion>
                                  </p:childTnLst>
                                </p:cTn>
                              </p:par>
                              <p:par>
                                <p:cTn id="29" presetID="42" presetClass="path" presetSubtype="0" accel="50000" decel="50000" fill="hold" nodeType="withEffect">
                                  <p:stCondLst>
                                    <p:cond delay="0"/>
                                  </p:stCondLst>
                                  <p:childTnLst>
                                    <p:animMotion origin="layout" path="M -8.33333E-7 9.87654E-7 L 0.28993 -0.00185 " pathEditMode="relative" rAng="0" ptsTypes="AA">
                                      <p:cBhvr>
                                        <p:cTn id="30" dur="1000" spd="-100000" fill="hold"/>
                                        <p:tgtEl>
                                          <p:spTgt spid="3"/>
                                        </p:tgtEl>
                                        <p:attrNameLst>
                                          <p:attrName>ppt_x</p:attrName>
                                          <p:attrName>ppt_y</p:attrName>
                                        </p:attrNameLst>
                                      </p:cBhvr>
                                      <p:rCtr x="1449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animBg="1"/>
      <p:bldP spid="12" grpId="0"/>
      <p:bldP spid="12" grpId="1"/>
      <p:bldP spid="15" grpId="0"/>
      <p:bldP spid="15" grpId="1"/>
      <p:bldP spid="13" grpId="0" animBg="1"/>
      <p:bldP spid="1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pic>
        <p:nvPicPr>
          <p:cNvPr id="140" name="Picture 1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64" name="Rectangle 63"/>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65" name="Google Shape;140;p15"/>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grpSp>
        <p:nvGrpSpPr>
          <p:cNvPr id="67" name="Google Shape;793;p40"/>
          <p:cNvGrpSpPr/>
          <p:nvPr/>
        </p:nvGrpSpPr>
        <p:grpSpPr>
          <a:xfrm>
            <a:off x="754575" y="4287223"/>
            <a:ext cx="758924" cy="321556"/>
            <a:chOff x="5021875" y="2898100"/>
            <a:chExt cx="622375" cy="263700"/>
          </a:xfrm>
        </p:grpSpPr>
        <p:sp>
          <p:nvSpPr>
            <p:cNvPr id="68" name="Google Shape;794;p40"/>
            <p:cNvSpPr/>
            <p:nvPr/>
          </p:nvSpPr>
          <p:spPr>
            <a:xfrm>
              <a:off x="5021875" y="2976375"/>
              <a:ext cx="622375" cy="185425"/>
            </a:xfrm>
            <a:custGeom>
              <a:avLst/>
              <a:gdLst/>
              <a:ahLst/>
              <a:cxnLst/>
              <a:rect l="l" t="t" r="r" b="b"/>
              <a:pathLst>
                <a:path w="24895" h="7417" extrusionOk="0">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69" name="Google Shape;795;p40"/>
            <p:cNvSpPr/>
            <p:nvPr/>
          </p:nvSpPr>
          <p:spPr>
            <a:xfrm>
              <a:off x="5021875" y="2898100"/>
              <a:ext cx="622375" cy="77525"/>
            </a:xfrm>
            <a:custGeom>
              <a:avLst/>
              <a:gdLst/>
              <a:ahLst/>
              <a:cxnLst/>
              <a:rect l="l" t="t" r="r" b="b"/>
              <a:pathLst>
                <a:path w="24895" h="3101" extrusionOk="0">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tx1"/>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70" name="Google Shape;796;p40"/>
            <p:cNvSpPr/>
            <p:nvPr/>
          </p:nvSpPr>
          <p:spPr>
            <a:xfrm>
              <a:off x="5069750" y="2922425"/>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71" name="Google Shape;797;p40"/>
            <p:cNvSpPr/>
            <p:nvPr/>
          </p:nvSpPr>
          <p:spPr>
            <a:xfrm>
              <a:off x="512292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72" name="Google Shape;798;p40"/>
            <p:cNvSpPr/>
            <p:nvPr/>
          </p:nvSpPr>
          <p:spPr>
            <a:xfrm>
              <a:off x="517687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73" name="Google Shape;799;p40"/>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74" name="Google Shape;800;p40"/>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75" name="Google Shape;801;p40"/>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76" name="Google Shape;802;p40"/>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grpSp>
        <p:nvGrpSpPr>
          <p:cNvPr id="77" name="Google Shape;803;p40"/>
          <p:cNvGrpSpPr/>
          <p:nvPr/>
        </p:nvGrpSpPr>
        <p:grpSpPr>
          <a:xfrm>
            <a:off x="7263321" y="4150936"/>
            <a:ext cx="1175175" cy="606413"/>
            <a:chOff x="3058325" y="3603625"/>
            <a:chExt cx="1175175" cy="606413"/>
          </a:xfrm>
        </p:grpSpPr>
        <p:sp>
          <p:nvSpPr>
            <p:cNvPr id="78" name="Google Shape;804;p40"/>
            <p:cNvSpPr/>
            <p:nvPr/>
          </p:nvSpPr>
          <p:spPr>
            <a:xfrm>
              <a:off x="3058325" y="360362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79" name="Google Shape;805;p40"/>
            <p:cNvSpPr/>
            <p:nvPr/>
          </p:nvSpPr>
          <p:spPr>
            <a:xfrm>
              <a:off x="3982725" y="3959263"/>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grpSp>
      <p:sp>
        <p:nvSpPr>
          <p:cNvPr id="80" name="Hộp Văn bản 11"/>
          <p:cNvSpPr txBox="1"/>
          <p:nvPr/>
        </p:nvSpPr>
        <p:spPr>
          <a:xfrm>
            <a:off x="2240529" y="1354166"/>
            <a:ext cx="4603870" cy="584775"/>
          </a:xfrm>
          <a:prstGeom prst="rect">
            <a:avLst/>
          </a:prstGeom>
          <a:noFill/>
        </p:spPr>
        <p:txBody>
          <a:bodyPr wrap="square" rtlCol="0">
            <a:spAutoFit/>
          </a:bodyPr>
          <a:lstStyle/>
          <a:p>
            <a:pPr algn="ctr"/>
            <a:r>
              <a:rPr lang="en-US" sz="3200" b="1" dirty="0">
                <a:solidFill>
                  <a:schemeClr val="tx1"/>
                </a:solidFill>
                <a:latin typeface="Bahnschrift" panose="020B0502040204020203" pitchFamily="34" charset="0"/>
                <a:cs typeface="Arial" panose="020B0604020202020204" pitchFamily="34" charset="0"/>
              </a:rPr>
              <a:t>THÀNH VIÊN</a:t>
            </a:r>
            <a:endParaRPr lang="vi-VN" sz="3200" b="1" dirty="0">
              <a:solidFill>
                <a:schemeClr val="tx1"/>
              </a:solidFill>
              <a:latin typeface="Bahnschrift" panose="020B0502040204020203" pitchFamily="34" charset="0"/>
              <a:cs typeface="Arial" panose="020B0604020202020204" pitchFamily="34" charset="0"/>
            </a:endParaRPr>
          </a:p>
        </p:txBody>
      </p:sp>
      <p:grpSp>
        <p:nvGrpSpPr>
          <p:cNvPr id="12" name="Group 11"/>
          <p:cNvGrpSpPr/>
          <p:nvPr/>
        </p:nvGrpSpPr>
        <p:grpSpPr>
          <a:xfrm>
            <a:off x="1884579" y="2188532"/>
            <a:ext cx="2607037" cy="1608753"/>
            <a:chOff x="1884579" y="2188532"/>
            <a:chExt cx="2607037" cy="1608753"/>
          </a:xfrm>
        </p:grpSpPr>
        <p:sp>
          <p:nvSpPr>
            <p:cNvPr id="82" name="Hình chữ nhật: Góc Tròn 1"/>
            <p:cNvSpPr/>
            <p:nvPr/>
          </p:nvSpPr>
          <p:spPr>
            <a:xfrm>
              <a:off x="1884579" y="2188532"/>
              <a:ext cx="1216499" cy="1608753"/>
            </a:xfrm>
            <a:prstGeom prst="roundRect">
              <a:avLst>
                <a:gd name="adj" fmla="val 1137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050">
                <a:latin typeface="Bahnschrift" panose="020B0502040204020203" pitchFamily="34" charset="0"/>
              </a:endParaRPr>
            </a:p>
          </p:txBody>
        </p:sp>
        <p:grpSp>
          <p:nvGrpSpPr>
            <p:cNvPr id="84" name="Nhóm 24"/>
            <p:cNvGrpSpPr/>
            <p:nvPr/>
          </p:nvGrpSpPr>
          <p:grpSpPr>
            <a:xfrm>
              <a:off x="1891039" y="2188532"/>
              <a:ext cx="2600577" cy="1608753"/>
              <a:chOff x="890854" y="2408279"/>
              <a:chExt cx="4888154" cy="2630734"/>
            </a:xfrm>
            <a:solidFill>
              <a:schemeClr val="accent4">
                <a:lumMod val="40000"/>
                <a:lumOff val="60000"/>
              </a:schemeClr>
            </a:solidFill>
          </p:grpSpPr>
          <p:sp>
            <p:nvSpPr>
              <p:cNvPr id="85" name="Hình chữ nhật: Góc Tròn 8"/>
              <p:cNvSpPr/>
              <p:nvPr/>
            </p:nvSpPr>
            <p:spPr>
              <a:xfrm>
                <a:off x="3475078" y="2408279"/>
                <a:ext cx="2303930" cy="2630734"/>
              </a:xfrm>
              <a:prstGeom prst="roundRect">
                <a:avLst>
                  <a:gd name="adj" fmla="val 1137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050">
                  <a:latin typeface="Bahnschrift" panose="020B0502040204020203" pitchFamily="34" charset="0"/>
                </a:endParaRPr>
              </a:p>
            </p:txBody>
          </p:sp>
          <p:sp>
            <p:nvSpPr>
              <p:cNvPr id="86" name="Hộp Văn bản 17"/>
              <p:cNvSpPr txBox="1"/>
              <p:nvPr/>
            </p:nvSpPr>
            <p:spPr>
              <a:xfrm>
                <a:off x="890854" y="4381721"/>
                <a:ext cx="2270925" cy="352308"/>
              </a:xfrm>
              <a:prstGeom prst="rect">
                <a:avLst/>
              </a:prstGeom>
              <a:grpFill/>
            </p:spPr>
            <p:txBody>
              <a:bodyPr wrap="square" rtlCol="0">
                <a:spAutoFit/>
              </a:bodyPr>
              <a:lstStyle/>
              <a:p>
                <a:pPr algn="ctr"/>
                <a:r>
                  <a:rPr lang="vi-VN" sz="800" b="1" dirty="0">
                    <a:latin typeface="Bahnschrift" panose="020B0502040204020203" pitchFamily="34" charset="0"/>
                  </a:rPr>
                  <a:t>Phạm Quang Linh</a:t>
                </a:r>
                <a:endParaRPr lang="vi-VN" sz="800" b="1" dirty="0">
                  <a:latin typeface="Bahnschrift" panose="020B0502040204020203" pitchFamily="34" charset="0"/>
                  <a:cs typeface="Arial" panose="020B0604020202020204" pitchFamily="34" charset="0"/>
                </a:endParaRPr>
              </a:p>
            </p:txBody>
          </p:sp>
        </p:grpSp>
        <p:sp>
          <p:nvSpPr>
            <p:cNvPr id="154" name="TextBox 153"/>
            <p:cNvSpPr txBox="1"/>
            <p:nvPr/>
          </p:nvSpPr>
          <p:spPr>
            <a:xfrm>
              <a:off x="2229411" y="3568921"/>
              <a:ext cx="713017" cy="200055"/>
            </a:xfrm>
            <a:prstGeom prst="rect">
              <a:avLst/>
            </a:prstGeom>
            <a:noFill/>
          </p:spPr>
          <p:txBody>
            <a:bodyPr wrap="square" rtlCol="0">
              <a:spAutoFit/>
            </a:bodyPr>
            <a:lstStyle/>
            <a:p>
              <a:r>
                <a:rPr lang="vi-VN" sz="700" dirty="0">
                  <a:latin typeface="Bahnschrift" panose="020B0502040204020203" pitchFamily="34" charset="0"/>
                </a:rPr>
                <a:t>PC05353</a:t>
              </a:r>
            </a:p>
          </p:txBody>
        </p:sp>
      </p:grpSp>
      <p:grpSp>
        <p:nvGrpSpPr>
          <p:cNvPr id="14" name="Group 13"/>
          <p:cNvGrpSpPr/>
          <p:nvPr/>
        </p:nvGrpSpPr>
        <p:grpSpPr>
          <a:xfrm>
            <a:off x="4542464" y="2183116"/>
            <a:ext cx="2720857" cy="1612504"/>
            <a:chOff x="4542464" y="2202433"/>
            <a:chExt cx="2720857" cy="1612504"/>
          </a:xfrm>
        </p:grpSpPr>
        <p:grpSp>
          <p:nvGrpSpPr>
            <p:cNvPr id="87" name="Nhóm 24"/>
            <p:cNvGrpSpPr/>
            <p:nvPr/>
          </p:nvGrpSpPr>
          <p:grpSpPr>
            <a:xfrm>
              <a:off x="4542464" y="2202433"/>
              <a:ext cx="1447355" cy="1608753"/>
              <a:chOff x="3269680" y="2408279"/>
              <a:chExt cx="2720506" cy="2630734"/>
            </a:xfrm>
          </p:grpSpPr>
          <p:sp>
            <p:nvSpPr>
              <p:cNvPr id="88" name="Hình chữ nhật: Góc Tròn 8"/>
              <p:cNvSpPr/>
              <p:nvPr/>
            </p:nvSpPr>
            <p:spPr>
              <a:xfrm>
                <a:off x="3475078"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050">
                  <a:latin typeface="Bahnschrift" panose="020B0502040204020203" pitchFamily="34" charset="0"/>
                </a:endParaRPr>
              </a:p>
            </p:txBody>
          </p:sp>
          <p:sp>
            <p:nvSpPr>
              <p:cNvPr id="89" name="Hộp Văn bản 17"/>
              <p:cNvSpPr txBox="1"/>
              <p:nvPr/>
            </p:nvSpPr>
            <p:spPr>
              <a:xfrm>
                <a:off x="3269680" y="4383171"/>
                <a:ext cx="2720506" cy="352308"/>
              </a:xfrm>
              <a:prstGeom prst="rect">
                <a:avLst/>
              </a:prstGeom>
              <a:noFill/>
            </p:spPr>
            <p:txBody>
              <a:bodyPr wrap="square" rtlCol="0">
                <a:spAutoFit/>
              </a:bodyPr>
              <a:lstStyle/>
              <a:p>
                <a:pPr algn="ctr"/>
                <a:r>
                  <a:rPr lang="vi-VN" sz="800" b="1" dirty="0">
                    <a:latin typeface="Bahnschrift" panose="020B0502040204020203" pitchFamily="34" charset="0"/>
                  </a:rPr>
                  <a:t>Trần Chí Nguyên</a:t>
                </a:r>
                <a:endParaRPr lang="vi-VN" sz="800" b="1" dirty="0">
                  <a:latin typeface="Bahnschrift" panose="020B0502040204020203" pitchFamily="34" charset="0"/>
                  <a:cs typeface="Arial" panose="020B0604020202020204" pitchFamily="34" charset="0"/>
                </a:endParaRPr>
              </a:p>
            </p:txBody>
          </p:sp>
        </p:grpSp>
        <p:grpSp>
          <p:nvGrpSpPr>
            <p:cNvPr id="13" name="Group 12"/>
            <p:cNvGrpSpPr/>
            <p:nvPr/>
          </p:nvGrpSpPr>
          <p:grpSpPr>
            <a:xfrm>
              <a:off x="4781954" y="2206184"/>
              <a:ext cx="2481367" cy="1608753"/>
              <a:chOff x="4781954" y="2206184"/>
              <a:chExt cx="2481367" cy="1608753"/>
            </a:xfrm>
          </p:grpSpPr>
          <p:grpSp>
            <p:nvGrpSpPr>
              <p:cNvPr id="141" name="Nhóm 24"/>
              <p:cNvGrpSpPr/>
              <p:nvPr/>
            </p:nvGrpSpPr>
            <p:grpSpPr>
              <a:xfrm>
                <a:off x="6037592" y="2206184"/>
                <a:ext cx="1225729" cy="1608753"/>
                <a:chOff x="3475078" y="2408279"/>
                <a:chExt cx="2303930" cy="2630734"/>
              </a:xfrm>
            </p:grpSpPr>
            <p:sp>
              <p:nvSpPr>
                <p:cNvPr id="142" name="Hình chữ nhật: Góc Tròn 8"/>
                <p:cNvSpPr/>
                <p:nvPr/>
              </p:nvSpPr>
              <p:spPr>
                <a:xfrm>
                  <a:off x="3475078" y="2408279"/>
                  <a:ext cx="2303930" cy="2630734"/>
                </a:xfrm>
                <a:prstGeom prst="roundRect">
                  <a:avLst>
                    <a:gd name="adj" fmla="val 1137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050">
                    <a:latin typeface="Bahnschrift" panose="020B0502040204020203" pitchFamily="34" charset="0"/>
                  </a:endParaRPr>
                </a:p>
              </p:txBody>
            </p:sp>
            <p:sp>
              <p:nvSpPr>
                <p:cNvPr id="143" name="Hộp Văn bản 17"/>
                <p:cNvSpPr txBox="1"/>
                <p:nvPr/>
              </p:nvSpPr>
              <p:spPr>
                <a:xfrm>
                  <a:off x="3564149" y="4390628"/>
                  <a:ext cx="2214859" cy="352308"/>
                </a:xfrm>
                <a:prstGeom prst="rect">
                  <a:avLst/>
                </a:prstGeom>
                <a:noFill/>
              </p:spPr>
              <p:txBody>
                <a:bodyPr wrap="square" rtlCol="0">
                  <a:spAutoFit/>
                </a:bodyPr>
                <a:lstStyle/>
                <a:p>
                  <a:pPr algn="ctr"/>
                  <a:r>
                    <a:rPr lang="vi-VN" sz="800" b="1" dirty="0">
                      <a:latin typeface="Bahnschrift" panose="020B0502040204020203" pitchFamily="34" charset="0"/>
                      <a:cs typeface="Arial" panose="020B0604020202020204" pitchFamily="34" charset="0"/>
                    </a:rPr>
                    <a:t>Nguyễn Văn Phú Em</a:t>
                  </a:r>
                </a:p>
              </p:txBody>
            </p:sp>
          </p:grpSp>
          <p:pic>
            <p:nvPicPr>
              <p:cNvPr id="148" name="Picture 147"/>
              <p:cNvPicPr>
                <a:picLocks noChangeAspect="1"/>
              </p:cNvPicPr>
              <p:nvPr/>
            </p:nvPicPr>
            <p:blipFill>
              <a:blip r:embed="rId4"/>
              <a:srcRect l="336" r="336"/>
              <a:stretch/>
            </p:blipFill>
            <p:spPr>
              <a:xfrm>
                <a:off x="4781954" y="2370019"/>
                <a:ext cx="965299" cy="971837"/>
              </a:xfrm>
              <a:prstGeom prst="ellipse">
                <a:avLst/>
              </a:prstGeom>
              <a:ln w="63500" cap="rnd">
                <a:noFill/>
              </a:ln>
              <a:effectLst>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p:spPr>
          </p:pic>
          <p:pic>
            <p:nvPicPr>
              <p:cNvPr id="151" name="Picture 150"/>
              <p:cNvPicPr>
                <a:picLocks noChangeAspect="1"/>
              </p:cNvPicPr>
              <p:nvPr/>
            </p:nvPicPr>
            <p:blipFill>
              <a:blip r:embed="rId5"/>
              <a:srcRect l="78" r="78"/>
              <a:stretch/>
            </p:blipFill>
            <p:spPr>
              <a:xfrm>
                <a:off x="6158090" y="2373899"/>
                <a:ext cx="984731" cy="986272"/>
              </a:xfrm>
              <a:prstGeom prst="ellipse">
                <a:avLst/>
              </a:prstGeom>
              <a:ln w="63500" cap="rnd">
                <a:noFill/>
              </a:ln>
              <a:effectLst>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p:spPr>
          </p:pic>
          <p:sp>
            <p:nvSpPr>
              <p:cNvPr id="155" name="TextBox 154"/>
              <p:cNvSpPr txBox="1"/>
              <p:nvPr/>
            </p:nvSpPr>
            <p:spPr>
              <a:xfrm>
                <a:off x="5008565" y="3571276"/>
                <a:ext cx="531423" cy="200055"/>
              </a:xfrm>
              <a:prstGeom prst="rect">
                <a:avLst/>
              </a:prstGeom>
              <a:noFill/>
            </p:spPr>
            <p:txBody>
              <a:bodyPr wrap="square" rtlCol="0">
                <a:spAutoFit/>
              </a:bodyPr>
              <a:lstStyle/>
              <a:p>
                <a:r>
                  <a:rPr lang="vi-VN" sz="700" dirty="0">
                    <a:latin typeface="Bahnschrift" panose="020B0502040204020203" pitchFamily="34" charset="0"/>
                  </a:rPr>
                  <a:t>PC05615</a:t>
                </a:r>
              </a:p>
            </p:txBody>
          </p:sp>
          <p:sp>
            <p:nvSpPr>
              <p:cNvPr id="156" name="TextBox 155"/>
              <p:cNvSpPr txBox="1"/>
              <p:nvPr/>
            </p:nvSpPr>
            <p:spPr>
              <a:xfrm>
                <a:off x="6408438" y="3583272"/>
                <a:ext cx="734383" cy="200055"/>
              </a:xfrm>
              <a:prstGeom prst="rect">
                <a:avLst/>
              </a:prstGeom>
              <a:noFill/>
            </p:spPr>
            <p:txBody>
              <a:bodyPr wrap="square" rtlCol="0">
                <a:spAutoFit/>
              </a:bodyPr>
              <a:lstStyle/>
              <a:p>
                <a:r>
                  <a:rPr lang="vi-VN" sz="700" dirty="0">
                    <a:latin typeface="Bahnschrift" panose="020B0502040204020203" pitchFamily="34" charset="0"/>
                  </a:rPr>
                  <a:t>PC06075</a:t>
                </a:r>
              </a:p>
            </p:txBody>
          </p:sp>
        </p:grpSp>
      </p:grpSp>
      <p:pic>
        <p:nvPicPr>
          <p:cNvPr id="42" name="Picture 41"/>
          <p:cNvPicPr>
            <a:picLocks noChangeAspect="1"/>
          </p:cNvPicPr>
          <p:nvPr/>
        </p:nvPicPr>
        <p:blipFill>
          <a:blip r:embed="rId6"/>
          <a:srcRect l="700" r="700"/>
          <a:stretch/>
        </p:blipFill>
        <p:spPr>
          <a:xfrm>
            <a:off x="3397525" y="2306289"/>
            <a:ext cx="952181" cy="965693"/>
          </a:xfrm>
          <a:prstGeom prst="ellipse">
            <a:avLst/>
          </a:prstGeom>
          <a:ln w="63500" cap="rnd">
            <a:noFill/>
          </a:ln>
          <a:effectLst>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p:spPr>
      </p:pic>
      <p:sp>
        <p:nvSpPr>
          <p:cNvPr id="43" name="Hộp Văn bản 15"/>
          <p:cNvSpPr txBox="1"/>
          <p:nvPr/>
        </p:nvSpPr>
        <p:spPr>
          <a:xfrm>
            <a:off x="3265888" y="3395336"/>
            <a:ext cx="1225728" cy="215444"/>
          </a:xfrm>
          <a:prstGeom prst="rect">
            <a:avLst/>
          </a:prstGeom>
          <a:solidFill>
            <a:schemeClr val="accent4">
              <a:lumMod val="40000"/>
              <a:lumOff val="60000"/>
            </a:schemeClr>
          </a:solidFill>
        </p:spPr>
        <p:txBody>
          <a:bodyPr wrap="square" rtlCol="0">
            <a:spAutoFit/>
          </a:bodyPr>
          <a:lstStyle/>
          <a:p>
            <a:pPr algn="ctr"/>
            <a:r>
              <a:rPr lang="en-US" sz="800" b="1" dirty="0" err="1">
                <a:latin typeface="Bahnschrift" panose="020B0502040204020203" pitchFamily="34" charset="0"/>
                <a:cs typeface="Arial" panose="020B0604020202020204" pitchFamily="34" charset="0"/>
              </a:rPr>
              <a:t>Nguyễn</a:t>
            </a:r>
            <a:r>
              <a:rPr lang="en-US" sz="800" b="1" dirty="0">
                <a:latin typeface="Bahnschrift" panose="020B0502040204020203" pitchFamily="34" charset="0"/>
                <a:cs typeface="Arial" panose="020B0604020202020204" pitchFamily="34" charset="0"/>
              </a:rPr>
              <a:t> </a:t>
            </a:r>
            <a:r>
              <a:rPr lang="en-US" sz="800" b="1" dirty="0" err="1">
                <a:latin typeface="Bahnschrift" panose="020B0502040204020203" pitchFamily="34" charset="0"/>
                <a:cs typeface="Arial" panose="020B0604020202020204" pitchFamily="34" charset="0"/>
              </a:rPr>
              <a:t>Đặng</a:t>
            </a:r>
            <a:r>
              <a:rPr lang="en-US" sz="800" b="1" dirty="0">
                <a:latin typeface="Bahnschrift" panose="020B0502040204020203" pitchFamily="34" charset="0"/>
                <a:cs typeface="Arial" panose="020B0604020202020204" pitchFamily="34" charset="0"/>
              </a:rPr>
              <a:t> </a:t>
            </a:r>
            <a:r>
              <a:rPr lang="en-US" sz="800" b="1" dirty="0" err="1">
                <a:latin typeface="Bahnschrift" panose="020B0502040204020203" pitchFamily="34" charset="0"/>
                <a:cs typeface="Arial" panose="020B0604020202020204" pitchFamily="34" charset="0"/>
              </a:rPr>
              <a:t>Hồng</a:t>
            </a:r>
            <a:r>
              <a:rPr lang="en-US" sz="800" b="1" dirty="0">
                <a:latin typeface="Bahnschrift" panose="020B0502040204020203" pitchFamily="34" charset="0"/>
                <a:cs typeface="Arial" panose="020B0604020202020204" pitchFamily="34" charset="0"/>
              </a:rPr>
              <a:t> </a:t>
            </a:r>
            <a:r>
              <a:rPr lang="en-US" sz="800" b="1" dirty="0" err="1">
                <a:latin typeface="Bahnschrift" panose="020B0502040204020203" pitchFamily="34" charset="0"/>
                <a:cs typeface="Arial" panose="020B0604020202020204" pitchFamily="34" charset="0"/>
              </a:rPr>
              <a:t>Mỹ</a:t>
            </a:r>
            <a:endParaRPr lang="vi-VN" sz="800" b="1" dirty="0">
              <a:latin typeface="Bahnschrift" panose="020B0502040204020203" pitchFamily="34" charset="0"/>
              <a:cs typeface="Arial" panose="020B0604020202020204" pitchFamily="34" charset="0"/>
            </a:endParaRPr>
          </a:p>
        </p:txBody>
      </p:sp>
      <p:sp>
        <p:nvSpPr>
          <p:cNvPr id="44" name="TextBox 43"/>
          <p:cNvSpPr txBox="1"/>
          <p:nvPr/>
        </p:nvSpPr>
        <p:spPr>
          <a:xfrm>
            <a:off x="3583600" y="3533851"/>
            <a:ext cx="558188" cy="200055"/>
          </a:xfrm>
          <a:prstGeom prst="rect">
            <a:avLst/>
          </a:prstGeom>
          <a:noFill/>
        </p:spPr>
        <p:txBody>
          <a:bodyPr wrap="square" rtlCol="0">
            <a:spAutoFit/>
          </a:bodyPr>
          <a:lstStyle/>
          <a:p>
            <a:r>
              <a:rPr lang="vi-VN" sz="700" dirty="0">
                <a:latin typeface="Bahnschrift" panose="020B0502040204020203" pitchFamily="34" charset="0"/>
              </a:rPr>
              <a:t>PC05400</a:t>
            </a:r>
          </a:p>
        </p:txBody>
      </p:sp>
      <p:pic>
        <p:nvPicPr>
          <p:cNvPr id="2" name="Picture 1">
            <a:extLst>
              <a:ext uri="{FF2B5EF4-FFF2-40B4-BE49-F238E27FC236}">
                <a16:creationId xmlns:a16="http://schemas.microsoft.com/office/drawing/2014/main" id="{570D43C3-F20B-8434-9A3D-109D239D7E63}"/>
              </a:ext>
            </a:extLst>
          </p:cNvPr>
          <p:cNvPicPr>
            <a:picLocks noChangeAspect="1"/>
          </p:cNvPicPr>
          <p:nvPr/>
        </p:nvPicPr>
        <p:blipFill>
          <a:blip r:embed="rId7"/>
          <a:srcRect t="905" b="905"/>
          <a:stretch/>
        </p:blipFill>
        <p:spPr>
          <a:xfrm>
            <a:off x="2026767" y="2355868"/>
            <a:ext cx="962402" cy="944973"/>
          </a:xfrm>
          <a:prstGeom prst="ellipse">
            <a:avLst/>
          </a:prstGeom>
          <a:ln w="63500" cap="rnd">
            <a:noFill/>
          </a:ln>
          <a:effectLst>
            <a:outerShdw blurRad="381000" dist="292100" dir="5400000" sx="-80000" sy="-18000" rotWithShape="0">
              <a:srgbClr val="000000">
                <a:alpha val="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5E-6 4.19753E-6 L 0.41666 4.19753E-6 " pathEditMode="relative" rAng="0" ptsTypes="AA">
                                      <p:cBhvr>
                                        <p:cTn id="6" dur="1000" spd="-100000" fill="hold"/>
                                        <p:tgtEl>
                                          <p:spTgt spid="65"/>
                                        </p:tgtEl>
                                        <p:attrNameLst>
                                          <p:attrName>ppt_x</p:attrName>
                                          <p:attrName>ppt_y</p:attrName>
                                        </p:attrNameLst>
                                      </p:cBhvr>
                                      <p:rCtr x="20833" y="0"/>
                                    </p:animMotion>
                                  </p:childTnLst>
                                </p:cTn>
                              </p:par>
                              <p:par>
                                <p:cTn id="7" presetID="42" presetClass="path" presetSubtype="0" accel="50000" decel="50000" fill="hold" nodeType="withEffect">
                                  <p:stCondLst>
                                    <p:cond delay="0"/>
                                  </p:stCondLst>
                                  <p:childTnLst>
                                    <p:animMotion origin="layout" path="M -1.11111E-6 -1.23457E-7 L -0.22535 0.00031 " pathEditMode="relative" rAng="0" ptsTypes="AA">
                                      <p:cBhvr>
                                        <p:cTn id="8" dur="1000" spd="-100000" fill="hold"/>
                                        <p:tgtEl>
                                          <p:spTgt spid="12"/>
                                        </p:tgtEl>
                                        <p:attrNameLst>
                                          <p:attrName>ppt_x</p:attrName>
                                          <p:attrName>ppt_y</p:attrName>
                                        </p:attrNameLst>
                                      </p:cBhvr>
                                      <p:rCtr x="-11267" y="0"/>
                                    </p:animMotion>
                                  </p:childTnLst>
                                </p:cTn>
                              </p:par>
                              <p:par>
                                <p:cTn id="9" presetID="42" presetClass="path" presetSubtype="0" accel="50000" decel="50000" fill="hold" nodeType="withEffect">
                                  <p:stCondLst>
                                    <p:cond delay="0"/>
                                  </p:stCondLst>
                                  <p:childTnLst>
                                    <p:animMotion origin="layout" path="M 3.88889E-6 -2.83951E-6 L 0.30277 -0.00123 " pathEditMode="relative" rAng="0" ptsTypes="AA">
                                      <p:cBhvr>
                                        <p:cTn id="10" dur="1000" spd="-100000" fill="hold"/>
                                        <p:tgtEl>
                                          <p:spTgt spid="14"/>
                                        </p:tgtEl>
                                        <p:attrNameLst>
                                          <p:attrName>ppt_x</p:attrName>
                                          <p:attrName>ppt_y</p:attrName>
                                        </p:attrNameLst>
                                      </p:cBhvr>
                                      <p:rCtr x="15139" y="-62"/>
                                    </p:animMotion>
                                  </p:childTnLst>
                                </p:cTn>
                              </p:par>
                              <p:par>
                                <p:cTn id="11" presetID="42" presetClass="path" presetSubtype="0" accel="50000" decel="50000" fill="hold" grpId="0" nodeType="withEffect">
                                  <p:stCondLst>
                                    <p:cond delay="0"/>
                                  </p:stCondLst>
                                  <p:childTnLst>
                                    <p:animMotion origin="layout" path="M -1.38889E-6 -1.7284E-6 L -1.38889E-6 0.25 " pathEditMode="relative" rAng="0" ptsTypes="AA">
                                      <p:cBhvr>
                                        <p:cTn id="12" dur="1000" spd="-100000" fill="hold"/>
                                        <p:tgtEl>
                                          <p:spTgt spid="80"/>
                                        </p:tgtEl>
                                        <p:attrNameLst>
                                          <p:attrName>ppt_x</p:attrName>
                                          <p:attrName>ppt_y</p:attrName>
                                        </p:attrNameLst>
                                      </p:cBhvr>
                                      <p:rCtr x="0" y="12500"/>
                                    </p:animMotion>
                                  </p:childTnLst>
                                </p:cTn>
                              </p:par>
                              <p:par>
                                <p:cTn id="13" presetID="31" presetClass="entr" presetSubtype="0"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anim calcmode="lin" valueType="num">
                                      <p:cBhvr>
                                        <p:cTn id="15" dur="1000" fill="hold"/>
                                        <p:tgtEl>
                                          <p:spTgt spid="77"/>
                                        </p:tgtEl>
                                        <p:attrNameLst>
                                          <p:attrName>ppt_w</p:attrName>
                                        </p:attrNameLst>
                                      </p:cBhvr>
                                      <p:tavLst>
                                        <p:tav tm="0">
                                          <p:val>
                                            <p:fltVal val="0"/>
                                          </p:val>
                                        </p:tav>
                                        <p:tav tm="100000">
                                          <p:val>
                                            <p:strVal val="#ppt_w"/>
                                          </p:val>
                                        </p:tav>
                                      </p:tavLst>
                                    </p:anim>
                                    <p:anim calcmode="lin" valueType="num">
                                      <p:cBhvr>
                                        <p:cTn id="16" dur="1000" fill="hold"/>
                                        <p:tgtEl>
                                          <p:spTgt spid="77"/>
                                        </p:tgtEl>
                                        <p:attrNameLst>
                                          <p:attrName>ppt_h</p:attrName>
                                        </p:attrNameLst>
                                      </p:cBhvr>
                                      <p:tavLst>
                                        <p:tav tm="0">
                                          <p:val>
                                            <p:fltVal val="0"/>
                                          </p:val>
                                        </p:tav>
                                        <p:tav tm="100000">
                                          <p:val>
                                            <p:strVal val="#ppt_h"/>
                                          </p:val>
                                        </p:tav>
                                      </p:tavLst>
                                    </p:anim>
                                    <p:anim calcmode="lin" valueType="num">
                                      <p:cBhvr>
                                        <p:cTn id="17" dur="1000" fill="hold"/>
                                        <p:tgtEl>
                                          <p:spTgt spid="77"/>
                                        </p:tgtEl>
                                        <p:attrNameLst>
                                          <p:attrName>style.rotation</p:attrName>
                                        </p:attrNameLst>
                                      </p:cBhvr>
                                      <p:tavLst>
                                        <p:tav tm="0">
                                          <p:val>
                                            <p:fltVal val="90"/>
                                          </p:val>
                                        </p:tav>
                                        <p:tav tm="100000">
                                          <p:val>
                                            <p:fltVal val="0"/>
                                          </p:val>
                                        </p:tav>
                                      </p:tavLst>
                                    </p:anim>
                                    <p:animEffect transition="in" filter="fade">
                                      <p:cBhvr>
                                        <p:cTn id="18" dur="1000"/>
                                        <p:tgtEl>
                                          <p:spTgt spid="77"/>
                                        </p:tgtEl>
                                      </p:cBhvr>
                                    </p:animEffect>
                                  </p:childTnLst>
                                </p:cTn>
                              </p:par>
                              <p:par>
                                <p:cTn id="19" presetID="10" presetClass="entr" presetSubtype="0" fill="hold" nodeType="with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1000"/>
                                        <p:tgtEl>
                                          <p:spTgt spid="67"/>
                                        </p:tgtEl>
                                      </p:cBhvr>
                                    </p:animEffect>
                                  </p:childTnLst>
                                </p:cTn>
                              </p:par>
                              <p:par>
                                <p:cTn id="22" presetID="42"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1000"/>
                                        <p:tgtEl>
                                          <p:spTgt spid="42"/>
                                        </p:tgtEl>
                                      </p:cBhvr>
                                    </p:animEffect>
                                    <p:anim calcmode="lin" valueType="num">
                                      <p:cBhvr>
                                        <p:cTn id="25" dur="1000" fill="hold"/>
                                        <p:tgtEl>
                                          <p:spTgt spid="42"/>
                                        </p:tgtEl>
                                        <p:attrNameLst>
                                          <p:attrName>ppt_x</p:attrName>
                                        </p:attrNameLst>
                                      </p:cBhvr>
                                      <p:tavLst>
                                        <p:tav tm="0">
                                          <p:val>
                                            <p:strVal val="#ppt_x"/>
                                          </p:val>
                                        </p:tav>
                                        <p:tav tm="100000">
                                          <p:val>
                                            <p:strVal val="#ppt_x"/>
                                          </p:val>
                                        </p:tav>
                                      </p:tavLst>
                                    </p:anim>
                                    <p:anim calcmode="lin" valueType="num">
                                      <p:cBhvr>
                                        <p:cTn id="26" dur="1000" fill="hold"/>
                                        <p:tgtEl>
                                          <p:spTgt spid="4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1000"/>
                                        <p:tgtEl>
                                          <p:spTgt spid="43"/>
                                        </p:tgtEl>
                                      </p:cBhvr>
                                    </p:animEffect>
                                    <p:anim calcmode="lin" valueType="num">
                                      <p:cBhvr>
                                        <p:cTn id="30" dur="1000" fill="hold"/>
                                        <p:tgtEl>
                                          <p:spTgt spid="43"/>
                                        </p:tgtEl>
                                        <p:attrNameLst>
                                          <p:attrName>ppt_x</p:attrName>
                                        </p:attrNameLst>
                                      </p:cBhvr>
                                      <p:tavLst>
                                        <p:tav tm="0">
                                          <p:val>
                                            <p:strVal val="#ppt_x"/>
                                          </p:val>
                                        </p:tav>
                                        <p:tav tm="100000">
                                          <p:val>
                                            <p:strVal val="#ppt_x"/>
                                          </p:val>
                                        </p:tav>
                                      </p:tavLst>
                                    </p:anim>
                                    <p:anim calcmode="lin" valueType="num">
                                      <p:cBhvr>
                                        <p:cTn id="31" dur="1000" fill="hold"/>
                                        <p:tgtEl>
                                          <p:spTgt spid="4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1000"/>
                                        <p:tgtEl>
                                          <p:spTgt spid="44"/>
                                        </p:tgtEl>
                                      </p:cBhvr>
                                    </p:animEffect>
                                    <p:anim calcmode="lin" valueType="num">
                                      <p:cBhvr>
                                        <p:cTn id="35" dur="1000" fill="hold"/>
                                        <p:tgtEl>
                                          <p:spTgt spid="44"/>
                                        </p:tgtEl>
                                        <p:attrNameLst>
                                          <p:attrName>ppt_x</p:attrName>
                                        </p:attrNameLst>
                                      </p:cBhvr>
                                      <p:tavLst>
                                        <p:tav tm="0">
                                          <p:val>
                                            <p:strVal val="#ppt_x"/>
                                          </p:val>
                                        </p:tav>
                                        <p:tav tm="100000">
                                          <p:val>
                                            <p:strVal val="#ppt_x"/>
                                          </p:val>
                                        </p:tav>
                                      </p:tavLst>
                                    </p:anim>
                                    <p:anim calcmode="lin" valueType="num">
                                      <p:cBhvr>
                                        <p:cTn id="3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80" grpId="0"/>
      <p:bldP spid="43" grpId="0" animBg="1"/>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11" name="Google Shape;211;p18"/>
          <p:cNvGrpSpPr/>
          <p:nvPr/>
        </p:nvGrpSpPr>
        <p:grpSpPr>
          <a:xfrm>
            <a:off x="2415267" y="9485916"/>
            <a:ext cx="239486" cy="169067"/>
            <a:chOff x="1928200" y="3132125"/>
            <a:chExt cx="1512825" cy="997050"/>
          </a:xfrm>
        </p:grpSpPr>
        <p:sp>
          <p:nvSpPr>
            <p:cNvPr id="212" name="Google Shape;212;p18"/>
            <p:cNvSpPr/>
            <p:nvPr/>
          </p:nvSpPr>
          <p:spPr>
            <a:xfrm>
              <a:off x="2718300" y="3132125"/>
              <a:ext cx="416325" cy="261200"/>
            </a:xfrm>
            <a:custGeom>
              <a:avLst/>
              <a:gdLst/>
              <a:ahLst/>
              <a:cxnLst/>
              <a:rect l="l" t="t" r="r" b="b"/>
              <a:pathLst>
                <a:path w="16653" h="10448" extrusionOk="0">
                  <a:moveTo>
                    <a:pt x="8336" y="1"/>
                  </a:moveTo>
                  <a:cubicBezTo>
                    <a:pt x="6313" y="1"/>
                    <a:pt x="4597" y="1526"/>
                    <a:pt x="4396" y="3554"/>
                  </a:cubicBezTo>
                  <a:cubicBezTo>
                    <a:pt x="4104" y="3469"/>
                    <a:pt x="3804" y="3432"/>
                    <a:pt x="3503" y="3432"/>
                  </a:cubicBezTo>
                  <a:cubicBezTo>
                    <a:pt x="1569" y="3432"/>
                    <a:pt x="0" y="5000"/>
                    <a:pt x="0" y="6935"/>
                  </a:cubicBezTo>
                  <a:cubicBezTo>
                    <a:pt x="0" y="8869"/>
                    <a:pt x="1569" y="10447"/>
                    <a:pt x="3503" y="10447"/>
                  </a:cubicBezTo>
                  <a:lnTo>
                    <a:pt x="13581" y="10447"/>
                  </a:lnTo>
                  <a:cubicBezTo>
                    <a:pt x="15271" y="10447"/>
                    <a:pt x="16652" y="9067"/>
                    <a:pt x="16652" y="7376"/>
                  </a:cubicBezTo>
                  <a:cubicBezTo>
                    <a:pt x="16652" y="5682"/>
                    <a:pt x="15281" y="4305"/>
                    <a:pt x="13598" y="4305"/>
                  </a:cubicBezTo>
                  <a:cubicBezTo>
                    <a:pt x="13592" y="4305"/>
                    <a:pt x="13587" y="4305"/>
                    <a:pt x="13581" y="4305"/>
                  </a:cubicBezTo>
                  <a:cubicBezTo>
                    <a:pt x="13093" y="4305"/>
                    <a:pt x="12614" y="4418"/>
                    <a:pt x="12182" y="4643"/>
                  </a:cubicBezTo>
                  <a:cubicBezTo>
                    <a:pt x="12238" y="4389"/>
                    <a:pt x="12266" y="4127"/>
                    <a:pt x="12266" y="3864"/>
                  </a:cubicBezTo>
                  <a:cubicBezTo>
                    <a:pt x="12219" y="1779"/>
                    <a:pt x="10557" y="88"/>
                    <a:pt x="8481" y="3"/>
                  </a:cubicBezTo>
                  <a:cubicBezTo>
                    <a:pt x="8432" y="2"/>
                    <a:pt x="8384" y="1"/>
                    <a:pt x="8336" y="1"/>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2850725" y="3580650"/>
              <a:ext cx="512350" cy="548525"/>
            </a:xfrm>
            <a:custGeom>
              <a:avLst/>
              <a:gdLst/>
              <a:ahLst/>
              <a:cxnLst/>
              <a:rect l="l" t="t" r="r" b="b"/>
              <a:pathLst>
                <a:path w="20494" h="21941" extrusionOk="0">
                  <a:moveTo>
                    <a:pt x="10242" y="1"/>
                  </a:moveTo>
                  <a:cubicBezTo>
                    <a:pt x="9942" y="1"/>
                    <a:pt x="9641" y="76"/>
                    <a:pt x="9373" y="226"/>
                  </a:cubicBezTo>
                  <a:lnTo>
                    <a:pt x="892" y="5054"/>
                  </a:lnTo>
                  <a:cubicBezTo>
                    <a:pt x="338" y="5364"/>
                    <a:pt x="0" y="5946"/>
                    <a:pt x="0" y="6585"/>
                  </a:cubicBezTo>
                  <a:lnTo>
                    <a:pt x="0" y="20184"/>
                  </a:lnTo>
                  <a:cubicBezTo>
                    <a:pt x="0" y="21151"/>
                    <a:pt x="789" y="21940"/>
                    <a:pt x="1756" y="21940"/>
                  </a:cubicBezTo>
                  <a:lnTo>
                    <a:pt x="18728" y="21940"/>
                  </a:lnTo>
                  <a:cubicBezTo>
                    <a:pt x="19705" y="21940"/>
                    <a:pt x="20493" y="21151"/>
                    <a:pt x="20493" y="20175"/>
                  </a:cubicBezTo>
                  <a:lnTo>
                    <a:pt x="20493" y="6585"/>
                  </a:lnTo>
                  <a:cubicBezTo>
                    <a:pt x="20493" y="5946"/>
                    <a:pt x="20155" y="5364"/>
                    <a:pt x="19601" y="5054"/>
                  </a:cubicBezTo>
                  <a:lnTo>
                    <a:pt x="11111" y="226"/>
                  </a:lnTo>
                  <a:cubicBezTo>
                    <a:pt x="10843" y="76"/>
                    <a:pt x="10543" y="1"/>
                    <a:pt x="10242"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2993700" y="3850450"/>
              <a:ext cx="226375" cy="278725"/>
            </a:xfrm>
            <a:custGeom>
              <a:avLst/>
              <a:gdLst/>
              <a:ahLst/>
              <a:cxnLst/>
              <a:rect l="l" t="t" r="r" b="b"/>
              <a:pathLst>
                <a:path w="9055" h="11149" extrusionOk="0">
                  <a:moveTo>
                    <a:pt x="1757" y="0"/>
                  </a:moveTo>
                  <a:cubicBezTo>
                    <a:pt x="780" y="0"/>
                    <a:pt x="1" y="780"/>
                    <a:pt x="1" y="1756"/>
                  </a:cubicBezTo>
                  <a:lnTo>
                    <a:pt x="1" y="11148"/>
                  </a:lnTo>
                  <a:lnTo>
                    <a:pt x="9055" y="11148"/>
                  </a:lnTo>
                  <a:lnTo>
                    <a:pt x="9055" y="1756"/>
                  </a:lnTo>
                  <a:cubicBezTo>
                    <a:pt x="9055" y="780"/>
                    <a:pt x="8266" y="0"/>
                    <a:pt x="729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2844375" y="3580650"/>
              <a:ext cx="596650" cy="250800"/>
            </a:xfrm>
            <a:custGeom>
              <a:avLst/>
              <a:gdLst/>
              <a:ahLst/>
              <a:cxnLst/>
              <a:rect l="l" t="t" r="r" b="b"/>
              <a:pathLst>
                <a:path w="23866" h="10032" extrusionOk="0">
                  <a:moveTo>
                    <a:pt x="10496" y="1"/>
                  </a:moveTo>
                  <a:cubicBezTo>
                    <a:pt x="10196" y="1"/>
                    <a:pt x="9895" y="76"/>
                    <a:pt x="9627" y="226"/>
                  </a:cubicBezTo>
                  <a:lnTo>
                    <a:pt x="1137" y="5054"/>
                  </a:lnTo>
                  <a:cubicBezTo>
                    <a:pt x="292" y="5533"/>
                    <a:pt x="1" y="6613"/>
                    <a:pt x="480" y="7458"/>
                  </a:cubicBezTo>
                  <a:cubicBezTo>
                    <a:pt x="803" y="8028"/>
                    <a:pt x="1399" y="8346"/>
                    <a:pt x="2012" y="8346"/>
                  </a:cubicBezTo>
                  <a:cubicBezTo>
                    <a:pt x="2308" y="8346"/>
                    <a:pt x="2608" y="8272"/>
                    <a:pt x="2884" y="8116"/>
                  </a:cubicBezTo>
                  <a:lnTo>
                    <a:pt x="10501" y="3786"/>
                  </a:lnTo>
                  <a:lnTo>
                    <a:pt x="21086" y="9797"/>
                  </a:lnTo>
                  <a:cubicBezTo>
                    <a:pt x="21347" y="9946"/>
                    <a:pt x="21646" y="10031"/>
                    <a:pt x="21954" y="10031"/>
                  </a:cubicBezTo>
                  <a:lnTo>
                    <a:pt x="21954" y="10031"/>
                  </a:lnTo>
                  <a:cubicBezTo>
                    <a:pt x="22751" y="10029"/>
                    <a:pt x="23453" y="9495"/>
                    <a:pt x="23659" y="8726"/>
                  </a:cubicBezTo>
                  <a:cubicBezTo>
                    <a:pt x="23866" y="7946"/>
                    <a:pt x="23518" y="7129"/>
                    <a:pt x="22823" y="6735"/>
                  </a:cubicBezTo>
                  <a:lnTo>
                    <a:pt x="11365" y="226"/>
                  </a:lnTo>
                  <a:cubicBezTo>
                    <a:pt x="11097" y="76"/>
                    <a:pt x="10797" y="1"/>
                    <a:pt x="10496" y="1"/>
                  </a:cubicBezTo>
                  <a:close/>
                  <a:moveTo>
                    <a:pt x="21954" y="10031"/>
                  </a:moveTo>
                  <a:lnTo>
                    <a:pt x="21954" y="10031"/>
                  </a:lnTo>
                  <a:cubicBezTo>
                    <a:pt x="21953" y="10031"/>
                    <a:pt x="21951" y="10031"/>
                    <a:pt x="21950" y="10031"/>
                  </a:cubicBezTo>
                  <a:lnTo>
                    <a:pt x="21959" y="10031"/>
                  </a:lnTo>
                  <a:cubicBezTo>
                    <a:pt x="21957" y="10031"/>
                    <a:pt x="21956" y="10031"/>
                    <a:pt x="21954" y="1003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2015075" y="3146825"/>
              <a:ext cx="912200" cy="982350"/>
            </a:xfrm>
            <a:custGeom>
              <a:avLst/>
              <a:gdLst/>
              <a:ahLst/>
              <a:cxnLst/>
              <a:rect l="l" t="t" r="r" b="b"/>
              <a:pathLst>
                <a:path w="36488" h="39294" extrusionOk="0">
                  <a:moveTo>
                    <a:pt x="18241" y="0"/>
                  </a:moveTo>
                  <a:cubicBezTo>
                    <a:pt x="17941" y="0"/>
                    <a:pt x="17643" y="78"/>
                    <a:pt x="17375" y="233"/>
                  </a:cubicBezTo>
                  <a:lnTo>
                    <a:pt x="892" y="9596"/>
                  </a:lnTo>
                  <a:cubicBezTo>
                    <a:pt x="338" y="9906"/>
                    <a:pt x="0" y="10488"/>
                    <a:pt x="0" y="11118"/>
                  </a:cubicBezTo>
                  <a:lnTo>
                    <a:pt x="0" y="37537"/>
                  </a:lnTo>
                  <a:cubicBezTo>
                    <a:pt x="0" y="38504"/>
                    <a:pt x="789" y="39293"/>
                    <a:pt x="1757" y="39293"/>
                  </a:cubicBezTo>
                  <a:lnTo>
                    <a:pt x="36488" y="39293"/>
                  </a:lnTo>
                  <a:lnTo>
                    <a:pt x="36488" y="11118"/>
                  </a:lnTo>
                  <a:cubicBezTo>
                    <a:pt x="36488" y="10488"/>
                    <a:pt x="36140" y="9906"/>
                    <a:pt x="35596" y="9596"/>
                  </a:cubicBezTo>
                  <a:lnTo>
                    <a:pt x="19113" y="233"/>
                  </a:lnTo>
                  <a:cubicBezTo>
                    <a:pt x="18841" y="78"/>
                    <a:pt x="18540" y="0"/>
                    <a:pt x="18241"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2282025" y="3668700"/>
              <a:ext cx="378300" cy="460475"/>
            </a:xfrm>
            <a:custGeom>
              <a:avLst/>
              <a:gdLst/>
              <a:ahLst/>
              <a:cxnLst/>
              <a:rect l="l" t="t" r="r" b="b"/>
              <a:pathLst>
                <a:path w="15132" h="18419" extrusionOk="0">
                  <a:moveTo>
                    <a:pt x="1757" y="1"/>
                  </a:moveTo>
                  <a:cubicBezTo>
                    <a:pt x="780" y="1"/>
                    <a:pt x="1" y="790"/>
                    <a:pt x="1" y="1757"/>
                  </a:cubicBezTo>
                  <a:lnTo>
                    <a:pt x="1" y="18418"/>
                  </a:lnTo>
                  <a:lnTo>
                    <a:pt x="15131" y="18418"/>
                  </a:lnTo>
                  <a:lnTo>
                    <a:pt x="15131" y="1757"/>
                  </a:lnTo>
                  <a:cubicBezTo>
                    <a:pt x="15131" y="790"/>
                    <a:pt x="14342" y="1"/>
                    <a:pt x="133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1928200" y="3146825"/>
              <a:ext cx="1083150" cy="367875"/>
            </a:xfrm>
            <a:custGeom>
              <a:avLst/>
              <a:gdLst/>
              <a:ahLst/>
              <a:cxnLst/>
              <a:rect l="l" t="t" r="r" b="b"/>
              <a:pathLst>
                <a:path w="43326" h="14715" extrusionOk="0">
                  <a:moveTo>
                    <a:pt x="21716" y="0"/>
                  </a:moveTo>
                  <a:cubicBezTo>
                    <a:pt x="21416" y="0"/>
                    <a:pt x="21118" y="78"/>
                    <a:pt x="20850" y="233"/>
                  </a:cubicBezTo>
                  <a:lnTo>
                    <a:pt x="1146" y="11418"/>
                  </a:lnTo>
                  <a:cubicBezTo>
                    <a:pt x="301" y="11897"/>
                    <a:pt x="0" y="12977"/>
                    <a:pt x="489" y="13823"/>
                  </a:cubicBezTo>
                  <a:cubicBezTo>
                    <a:pt x="812" y="14392"/>
                    <a:pt x="1403" y="14710"/>
                    <a:pt x="2014" y="14710"/>
                  </a:cubicBezTo>
                  <a:cubicBezTo>
                    <a:pt x="2309" y="14710"/>
                    <a:pt x="2608" y="14636"/>
                    <a:pt x="2884" y="14480"/>
                  </a:cubicBezTo>
                  <a:lnTo>
                    <a:pt x="21714" y="3783"/>
                  </a:lnTo>
                  <a:lnTo>
                    <a:pt x="40545" y="14480"/>
                  </a:lnTo>
                  <a:cubicBezTo>
                    <a:pt x="40808" y="14630"/>
                    <a:pt x="41109" y="14705"/>
                    <a:pt x="41419" y="14715"/>
                  </a:cubicBezTo>
                  <a:cubicBezTo>
                    <a:pt x="42217" y="14715"/>
                    <a:pt x="42921" y="14179"/>
                    <a:pt x="43119" y="13409"/>
                  </a:cubicBezTo>
                  <a:cubicBezTo>
                    <a:pt x="43325" y="12630"/>
                    <a:pt x="42987" y="11813"/>
                    <a:pt x="42292" y="11418"/>
                  </a:cubicBezTo>
                  <a:lnTo>
                    <a:pt x="22588" y="233"/>
                  </a:lnTo>
                  <a:cubicBezTo>
                    <a:pt x="22316" y="78"/>
                    <a:pt x="22015" y="0"/>
                    <a:pt x="21716" y="0"/>
                  </a:cubicBez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Rectangle 64"/>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64" name="Google Shape;64;p16"/>
          <p:cNvSpPr txBox="1">
            <a:spLocks noGrp="1"/>
          </p:cNvSpPr>
          <p:nvPr>
            <p:ph type="subTitle" idx="4294967295"/>
          </p:nvPr>
        </p:nvSpPr>
        <p:spPr>
          <a:xfrm>
            <a:off x="5474715" y="3770820"/>
            <a:ext cx="1504400" cy="792600"/>
          </a:xfrm>
          <a:prstGeom prst="rect">
            <a:avLst/>
          </a:prstGeom>
        </p:spPr>
        <p:txBody>
          <a:bodyPr spcFirstLastPara="1" wrap="square" lIns="91425" tIns="91425" rIns="91425" bIns="91425" anchor="t" anchorCtr="0">
            <a:noAutofit/>
          </a:bodyPr>
          <a:lstStyle/>
          <a:p>
            <a:pPr marL="0" lvl="0" indent="0" algn="ctr">
              <a:buNone/>
            </a:pPr>
            <a:r>
              <a:rPr lang="vi-VN" sz="1200" b="1" dirty="0">
                <a:solidFill>
                  <a:srgbClr val="434343"/>
                </a:solidFill>
                <a:latin typeface="Bahnschrift" panose="020B0502040204020203" pitchFamily="34" charset="0"/>
                <a:sym typeface="EB Garamond"/>
              </a:rPr>
              <a:t>THỰC HIỆN VÀ KIỂM THỬ </a:t>
            </a:r>
          </a:p>
        </p:txBody>
      </p:sp>
      <p:sp>
        <p:nvSpPr>
          <p:cNvPr id="3" name="Google Shape;65;p16"/>
          <p:cNvSpPr txBox="1">
            <a:spLocks noGrp="1"/>
          </p:cNvSpPr>
          <p:nvPr/>
        </p:nvSpPr>
        <p:spPr>
          <a:xfrm>
            <a:off x="261730" y="1093742"/>
            <a:ext cx="85206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panose="020B0503050000020004"/>
              <a:buNone/>
              <a:defRPr sz="2400" b="1"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1pPr>
            <a:lvl2pPr marR="0" lvl="1" algn="l" rtl="0">
              <a:lnSpc>
                <a:spcPct val="100000"/>
              </a:lnSpc>
              <a:spcBef>
                <a:spcPts val="0"/>
              </a:spcBef>
              <a:spcAft>
                <a:spcPts val="0"/>
              </a:spcAft>
              <a:buClr>
                <a:schemeClr val="dk1"/>
              </a:buClr>
              <a:buSzPts val="2800"/>
              <a:buFont typeface="Fira Sans" panose="020B0503050000020004"/>
              <a:buNone/>
              <a:defRPr sz="2800" b="1"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2pPr>
            <a:lvl3pPr marR="0" lvl="2" algn="l" rtl="0">
              <a:lnSpc>
                <a:spcPct val="100000"/>
              </a:lnSpc>
              <a:spcBef>
                <a:spcPts val="0"/>
              </a:spcBef>
              <a:spcAft>
                <a:spcPts val="0"/>
              </a:spcAft>
              <a:buClr>
                <a:schemeClr val="dk1"/>
              </a:buClr>
              <a:buSzPts val="2800"/>
              <a:buFont typeface="Fira Sans" panose="020B0503050000020004"/>
              <a:buNone/>
              <a:defRPr sz="2800" b="1"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3pPr>
            <a:lvl4pPr marR="0" lvl="3" algn="l" rtl="0">
              <a:lnSpc>
                <a:spcPct val="100000"/>
              </a:lnSpc>
              <a:spcBef>
                <a:spcPts val="0"/>
              </a:spcBef>
              <a:spcAft>
                <a:spcPts val="0"/>
              </a:spcAft>
              <a:buClr>
                <a:schemeClr val="dk1"/>
              </a:buClr>
              <a:buSzPts val="2800"/>
              <a:buFont typeface="Fira Sans" panose="020B0503050000020004"/>
              <a:buNone/>
              <a:defRPr sz="2800" b="1"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4pPr>
            <a:lvl5pPr marR="0" lvl="4" algn="l" rtl="0">
              <a:lnSpc>
                <a:spcPct val="100000"/>
              </a:lnSpc>
              <a:spcBef>
                <a:spcPts val="0"/>
              </a:spcBef>
              <a:spcAft>
                <a:spcPts val="0"/>
              </a:spcAft>
              <a:buClr>
                <a:schemeClr val="dk1"/>
              </a:buClr>
              <a:buSzPts val="2800"/>
              <a:buFont typeface="Fira Sans" panose="020B0503050000020004"/>
              <a:buNone/>
              <a:defRPr sz="2800" b="1"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5pPr>
            <a:lvl6pPr marR="0" lvl="5" algn="l" rtl="0">
              <a:lnSpc>
                <a:spcPct val="100000"/>
              </a:lnSpc>
              <a:spcBef>
                <a:spcPts val="0"/>
              </a:spcBef>
              <a:spcAft>
                <a:spcPts val="0"/>
              </a:spcAft>
              <a:buClr>
                <a:schemeClr val="dk1"/>
              </a:buClr>
              <a:buSzPts val="2800"/>
              <a:buFont typeface="Fira Sans" panose="020B0503050000020004"/>
              <a:buNone/>
              <a:defRPr sz="2800" b="1"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6pPr>
            <a:lvl7pPr marR="0" lvl="6" algn="l" rtl="0">
              <a:lnSpc>
                <a:spcPct val="100000"/>
              </a:lnSpc>
              <a:spcBef>
                <a:spcPts val="0"/>
              </a:spcBef>
              <a:spcAft>
                <a:spcPts val="0"/>
              </a:spcAft>
              <a:buClr>
                <a:schemeClr val="dk1"/>
              </a:buClr>
              <a:buSzPts val="2800"/>
              <a:buFont typeface="Fira Sans" panose="020B0503050000020004"/>
              <a:buNone/>
              <a:defRPr sz="2800" b="1"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7pPr>
            <a:lvl8pPr marR="0" lvl="7" algn="l" rtl="0">
              <a:lnSpc>
                <a:spcPct val="100000"/>
              </a:lnSpc>
              <a:spcBef>
                <a:spcPts val="0"/>
              </a:spcBef>
              <a:spcAft>
                <a:spcPts val="0"/>
              </a:spcAft>
              <a:buClr>
                <a:schemeClr val="dk1"/>
              </a:buClr>
              <a:buSzPts val="2800"/>
              <a:buFont typeface="Fira Sans" panose="020B0503050000020004"/>
              <a:buNone/>
              <a:defRPr sz="2800" b="1"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8pPr>
            <a:lvl9pPr marR="0" lvl="8" algn="l" rtl="0">
              <a:lnSpc>
                <a:spcPct val="100000"/>
              </a:lnSpc>
              <a:spcBef>
                <a:spcPts val="0"/>
              </a:spcBef>
              <a:spcAft>
                <a:spcPts val="0"/>
              </a:spcAft>
              <a:buClr>
                <a:schemeClr val="dk1"/>
              </a:buClr>
              <a:buSzPts val="2800"/>
              <a:buFont typeface="Fira Sans" panose="020B0503050000020004"/>
              <a:buNone/>
              <a:defRPr sz="2800" b="1"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9pPr>
          </a:lstStyle>
          <a:p>
            <a:r>
              <a:rPr lang="vi-VN" dirty="0">
                <a:solidFill>
                  <a:schemeClr val="tx1"/>
                </a:solidFill>
                <a:latin typeface="Bahnschrift" panose="020B0502040204020203" pitchFamily="34" charset="0"/>
              </a:rPr>
              <a:t>GIAI ĐOẠN PHÁT TRIỂN WEBSITE</a:t>
            </a:r>
          </a:p>
        </p:txBody>
      </p:sp>
      <p:grpSp>
        <p:nvGrpSpPr>
          <p:cNvPr id="4" name="Google Shape;66;p16"/>
          <p:cNvGrpSpPr/>
          <p:nvPr/>
        </p:nvGrpSpPr>
        <p:grpSpPr>
          <a:xfrm>
            <a:off x="696735" y="1854042"/>
            <a:ext cx="7771224" cy="3016656"/>
            <a:chOff x="696735" y="1413987"/>
            <a:chExt cx="7771224" cy="3016656"/>
          </a:xfrm>
        </p:grpSpPr>
        <p:sp>
          <p:nvSpPr>
            <p:cNvPr id="67" name="Google Shape;67;p16"/>
            <p:cNvSpPr/>
            <p:nvPr/>
          </p:nvSpPr>
          <p:spPr>
            <a:xfrm>
              <a:off x="1243304" y="2585853"/>
              <a:ext cx="6711467" cy="400591"/>
            </a:xfrm>
            <a:custGeom>
              <a:avLst/>
              <a:gdLst/>
              <a:ahLst/>
              <a:cxnLst/>
              <a:rect l="l" t="t" r="r" b="b"/>
              <a:pathLst>
                <a:path w="179535" h="10716" extrusionOk="0">
                  <a:moveTo>
                    <a:pt x="174177" y="0"/>
                  </a:moveTo>
                  <a:cubicBezTo>
                    <a:pt x="171807" y="0"/>
                    <a:pt x="169807" y="1536"/>
                    <a:pt x="169105" y="3667"/>
                  </a:cubicBezTo>
                  <a:lnTo>
                    <a:pt x="136993" y="3667"/>
                  </a:lnTo>
                  <a:cubicBezTo>
                    <a:pt x="136279" y="1536"/>
                    <a:pt x="134279" y="0"/>
                    <a:pt x="131909" y="0"/>
                  </a:cubicBezTo>
                  <a:cubicBezTo>
                    <a:pt x="129552" y="0"/>
                    <a:pt x="127540" y="1536"/>
                    <a:pt x="126837" y="3667"/>
                  </a:cubicBezTo>
                  <a:lnTo>
                    <a:pt x="93012" y="3667"/>
                  </a:lnTo>
                  <a:cubicBezTo>
                    <a:pt x="92297" y="1536"/>
                    <a:pt x="90297" y="0"/>
                    <a:pt x="87940" y="0"/>
                  </a:cubicBezTo>
                  <a:cubicBezTo>
                    <a:pt x="85570" y="0"/>
                    <a:pt x="83558" y="1536"/>
                    <a:pt x="82856" y="3667"/>
                  </a:cubicBezTo>
                  <a:lnTo>
                    <a:pt x="52840" y="3667"/>
                  </a:lnTo>
                  <a:cubicBezTo>
                    <a:pt x="52126" y="1536"/>
                    <a:pt x="50125" y="0"/>
                    <a:pt x="47768" y="0"/>
                  </a:cubicBezTo>
                  <a:cubicBezTo>
                    <a:pt x="45399" y="0"/>
                    <a:pt x="43386" y="1536"/>
                    <a:pt x="42684" y="3667"/>
                  </a:cubicBezTo>
                  <a:lnTo>
                    <a:pt x="10442" y="3667"/>
                  </a:lnTo>
                  <a:cubicBezTo>
                    <a:pt x="9727" y="1536"/>
                    <a:pt x="7727" y="0"/>
                    <a:pt x="5358" y="0"/>
                  </a:cubicBezTo>
                  <a:cubicBezTo>
                    <a:pt x="2405" y="0"/>
                    <a:pt x="0" y="2393"/>
                    <a:pt x="0" y="5358"/>
                  </a:cubicBezTo>
                  <a:cubicBezTo>
                    <a:pt x="0" y="8323"/>
                    <a:pt x="2405" y="10716"/>
                    <a:pt x="5358" y="10716"/>
                  </a:cubicBezTo>
                  <a:cubicBezTo>
                    <a:pt x="7727" y="10716"/>
                    <a:pt x="9739" y="9192"/>
                    <a:pt x="10442" y="7061"/>
                  </a:cubicBezTo>
                  <a:lnTo>
                    <a:pt x="42684" y="7061"/>
                  </a:lnTo>
                  <a:cubicBezTo>
                    <a:pt x="43398" y="9180"/>
                    <a:pt x="45399" y="10716"/>
                    <a:pt x="47768" y="10716"/>
                  </a:cubicBezTo>
                  <a:cubicBezTo>
                    <a:pt x="50125" y="10716"/>
                    <a:pt x="52138" y="9192"/>
                    <a:pt x="52840" y="7061"/>
                  </a:cubicBezTo>
                  <a:lnTo>
                    <a:pt x="82856" y="7061"/>
                  </a:lnTo>
                  <a:cubicBezTo>
                    <a:pt x="83570" y="9180"/>
                    <a:pt x="85570" y="10716"/>
                    <a:pt x="87940" y="10716"/>
                  </a:cubicBezTo>
                  <a:cubicBezTo>
                    <a:pt x="90297" y="10716"/>
                    <a:pt x="92309" y="9192"/>
                    <a:pt x="93012" y="7061"/>
                  </a:cubicBezTo>
                  <a:lnTo>
                    <a:pt x="126825" y="7061"/>
                  </a:lnTo>
                  <a:cubicBezTo>
                    <a:pt x="127540" y="9180"/>
                    <a:pt x="129528" y="10716"/>
                    <a:pt x="131897" y="10716"/>
                  </a:cubicBezTo>
                  <a:cubicBezTo>
                    <a:pt x="134267" y="10716"/>
                    <a:pt x="136279" y="9192"/>
                    <a:pt x="136970" y="7061"/>
                  </a:cubicBezTo>
                  <a:lnTo>
                    <a:pt x="169105" y="7061"/>
                  </a:lnTo>
                  <a:cubicBezTo>
                    <a:pt x="169819" y="9180"/>
                    <a:pt x="171819" y="10716"/>
                    <a:pt x="174177" y="10716"/>
                  </a:cubicBezTo>
                  <a:cubicBezTo>
                    <a:pt x="177141" y="10716"/>
                    <a:pt x="179534" y="8323"/>
                    <a:pt x="179534" y="5358"/>
                  </a:cubicBezTo>
                  <a:cubicBezTo>
                    <a:pt x="179534" y="2393"/>
                    <a:pt x="177141" y="0"/>
                    <a:pt x="174177" y="0"/>
                  </a:cubicBezTo>
                  <a:close/>
                </a:path>
              </a:pathLst>
            </a:custGeom>
            <a:gradFill>
              <a:gsLst>
                <a:gs pos="0">
                  <a:schemeClr val="accent5"/>
                </a:gs>
                <a:gs pos="20000">
                  <a:schemeClr val="accent4"/>
                </a:gs>
                <a:gs pos="50000">
                  <a:schemeClr val="accent3"/>
                </a:gs>
                <a:gs pos="76000">
                  <a:schemeClr val="accent2"/>
                </a:gs>
                <a:gs pos="100000">
                  <a:schemeClr val="accent1"/>
                </a:gs>
                <a:gs pos="100000">
                  <a:schemeClr val="accent1"/>
                </a:gs>
                <a:gs pos="100000">
                  <a:srgbClr val="BA7016"/>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p:nvPr/>
          </p:nvSpPr>
          <p:spPr>
            <a:xfrm>
              <a:off x="1348312" y="2690898"/>
              <a:ext cx="189230" cy="189193"/>
            </a:xfrm>
            <a:custGeom>
              <a:avLst/>
              <a:gdLst/>
              <a:ahLst/>
              <a:cxnLst/>
              <a:rect l="l" t="t" r="r" b="b"/>
              <a:pathLst>
                <a:path w="5062" h="5061" extrusionOk="0">
                  <a:moveTo>
                    <a:pt x="2525" y="0"/>
                  </a:moveTo>
                  <a:cubicBezTo>
                    <a:pt x="1132" y="0"/>
                    <a:pt x="1" y="1143"/>
                    <a:pt x="1" y="2536"/>
                  </a:cubicBezTo>
                  <a:cubicBezTo>
                    <a:pt x="1" y="3929"/>
                    <a:pt x="1132" y="5060"/>
                    <a:pt x="2525" y="5060"/>
                  </a:cubicBezTo>
                  <a:cubicBezTo>
                    <a:pt x="3918" y="5060"/>
                    <a:pt x="5061" y="3929"/>
                    <a:pt x="5061" y="2536"/>
                  </a:cubicBezTo>
                  <a:cubicBezTo>
                    <a:pt x="5061" y="1143"/>
                    <a:pt x="3918" y="0"/>
                    <a:pt x="25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9;p16"/>
            <p:cNvSpPr/>
            <p:nvPr/>
          </p:nvSpPr>
          <p:spPr>
            <a:xfrm>
              <a:off x="2929704" y="2690898"/>
              <a:ext cx="189193" cy="189193"/>
            </a:xfrm>
            <a:custGeom>
              <a:avLst/>
              <a:gdLst/>
              <a:ahLst/>
              <a:cxnLst/>
              <a:rect l="l" t="t" r="r" b="b"/>
              <a:pathLst>
                <a:path w="5061" h="5061" extrusionOk="0">
                  <a:moveTo>
                    <a:pt x="2537" y="0"/>
                  </a:moveTo>
                  <a:cubicBezTo>
                    <a:pt x="1132" y="0"/>
                    <a:pt x="1" y="1143"/>
                    <a:pt x="1" y="2536"/>
                  </a:cubicBezTo>
                  <a:cubicBezTo>
                    <a:pt x="1" y="3929"/>
                    <a:pt x="1132" y="5060"/>
                    <a:pt x="2537" y="5060"/>
                  </a:cubicBezTo>
                  <a:cubicBezTo>
                    <a:pt x="3930" y="5060"/>
                    <a:pt x="5061" y="3929"/>
                    <a:pt x="5061" y="2536"/>
                  </a:cubicBezTo>
                  <a:cubicBezTo>
                    <a:pt x="5061" y="1143"/>
                    <a:pt x="3930" y="0"/>
                    <a:pt x="25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p:nvPr/>
          </p:nvSpPr>
          <p:spPr>
            <a:xfrm>
              <a:off x="4435433" y="2690898"/>
              <a:ext cx="189193" cy="189193"/>
            </a:xfrm>
            <a:custGeom>
              <a:avLst/>
              <a:gdLst/>
              <a:ahLst/>
              <a:cxnLst/>
              <a:rect l="l" t="t" r="r" b="b"/>
              <a:pathLst>
                <a:path w="5061" h="5061" extrusionOk="0">
                  <a:moveTo>
                    <a:pt x="2525" y="0"/>
                  </a:moveTo>
                  <a:cubicBezTo>
                    <a:pt x="1132" y="0"/>
                    <a:pt x="1" y="1143"/>
                    <a:pt x="1" y="2536"/>
                  </a:cubicBezTo>
                  <a:cubicBezTo>
                    <a:pt x="1" y="3929"/>
                    <a:pt x="1132" y="5060"/>
                    <a:pt x="2525" y="5060"/>
                  </a:cubicBezTo>
                  <a:cubicBezTo>
                    <a:pt x="3930" y="5060"/>
                    <a:pt x="5061" y="3929"/>
                    <a:pt x="5061" y="2536"/>
                  </a:cubicBezTo>
                  <a:cubicBezTo>
                    <a:pt x="5061" y="1143"/>
                    <a:pt x="3930" y="0"/>
                    <a:pt x="25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p:nvPr/>
          </p:nvSpPr>
          <p:spPr>
            <a:xfrm>
              <a:off x="6081796" y="2690898"/>
              <a:ext cx="189230" cy="189193"/>
            </a:xfrm>
            <a:custGeom>
              <a:avLst/>
              <a:gdLst/>
              <a:ahLst/>
              <a:cxnLst/>
              <a:rect l="l" t="t" r="r" b="b"/>
              <a:pathLst>
                <a:path w="5062" h="5061" extrusionOk="0">
                  <a:moveTo>
                    <a:pt x="2525" y="0"/>
                  </a:moveTo>
                  <a:cubicBezTo>
                    <a:pt x="1132" y="0"/>
                    <a:pt x="1" y="1143"/>
                    <a:pt x="1" y="2536"/>
                  </a:cubicBezTo>
                  <a:cubicBezTo>
                    <a:pt x="1" y="3929"/>
                    <a:pt x="1132" y="5060"/>
                    <a:pt x="2525" y="5060"/>
                  </a:cubicBezTo>
                  <a:cubicBezTo>
                    <a:pt x="3918" y="5060"/>
                    <a:pt x="5061" y="3929"/>
                    <a:pt x="5061" y="2536"/>
                  </a:cubicBezTo>
                  <a:cubicBezTo>
                    <a:pt x="5061" y="1143"/>
                    <a:pt x="3918" y="0"/>
                    <a:pt x="25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a:off x="7660982" y="2690898"/>
              <a:ext cx="189193" cy="189193"/>
            </a:xfrm>
            <a:custGeom>
              <a:avLst/>
              <a:gdLst/>
              <a:ahLst/>
              <a:cxnLst/>
              <a:rect l="l" t="t" r="r" b="b"/>
              <a:pathLst>
                <a:path w="5061" h="5061" extrusionOk="0">
                  <a:moveTo>
                    <a:pt x="2536" y="0"/>
                  </a:moveTo>
                  <a:cubicBezTo>
                    <a:pt x="1131" y="0"/>
                    <a:pt x="0" y="1143"/>
                    <a:pt x="0" y="2536"/>
                  </a:cubicBezTo>
                  <a:cubicBezTo>
                    <a:pt x="0" y="3929"/>
                    <a:pt x="1131" y="5060"/>
                    <a:pt x="2536" y="5060"/>
                  </a:cubicBezTo>
                  <a:cubicBezTo>
                    <a:pt x="3929" y="5060"/>
                    <a:pt x="5060" y="3929"/>
                    <a:pt x="5060" y="2536"/>
                  </a:cubicBezTo>
                  <a:cubicBezTo>
                    <a:pt x="5060" y="1143"/>
                    <a:pt x="3929" y="0"/>
                    <a:pt x="2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6"/>
            <p:cNvSpPr/>
            <p:nvPr/>
          </p:nvSpPr>
          <p:spPr>
            <a:xfrm>
              <a:off x="941515" y="1413987"/>
              <a:ext cx="987683" cy="1109139"/>
            </a:xfrm>
            <a:custGeom>
              <a:avLst/>
              <a:gdLst/>
              <a:ahLst/>
              <a:cxnLst/>
              <a:rect l="l" t="t" r="r" b="b"/>
              <a:pathLst>
                <a:path w="26421" h="29670" extrusionOk="0">
                  <a:moveTo>
                    <a:pt x="10823" y="25669"/>
                  </a:moveTo>
                  <a:lnTo>
                    <a:pt x="10823" y="25669"/>
                  </a:lnTo>
                  <a:cubicBezTo>
                    <a:pt x="10826" y="25670"/>
                    <a:pt x="10828" y="25672"/>
                    <a:pt x="10830" y="25674"/>
                  </a:cubicBezTo>
                  <a:lnTo>
                    <a:pt x="10830" y="25674"/>
                  </a:lnTo>
                  <a:cubicBezTo>
                    <a:pt x="10828" y="25673"/>
                    <a:pt x="10826" y="25671"/>
                    <a:pt x="10823" y="25669"/>
                  </a:cubicBezTo>
                  <a:close/>
                  <a:moveTo>
                    <a:pt x="16005" y="25718"/>
                  </a:moveTo>
                  <a:cubicBezTo>
                    <a:pt x="16010" y="25718"/>
                    <a:pt x="16004" y="25729"/>
                    <a:pt x="15991" y="25729"/>
                  </a:cubicBezTo>
                  <a:cubicBezTo>
                    <a:pt x="15988" y="25730"/>
                    <a:pt x="15986" y="25731"/>
                    <a:pt x="15984" y="25732"/>
                  </a:cubicBezTo>
                  <a:lnTo>
                    <a:pt x="15984" y="25732"/>
                  </a:lnTo>
                  <a:cubicBezTo>
                    <a:pt x="15995" y="25721"/>
                    <a:pt x="16002" y="25718"/>
                    <a:pt x="16005" y="25718"/>
                  </a:cubicBezTo>
                  <a:close/>
                  <a:moveTo>
                    <a:pt x="13467" y="436"/>
                  </a:moveTo>
                  <a:cubicBezTo>
                    <a:pt x="15225" y="436"/>
                    <a:pt x="16984" y="797"/>
                    <a:pt x="18610" y="1535"/>
                  </a:cubicBezTo>
                  <a:cubicBezTo>
                    <a:pt x="22527" y="3321"/>
                    <a:pt x="25337" y="7083"/>
                    <a:pt x="25897" y="11346"/>
                  </a:cubicBezTo>
                  <a:cubicBezTo>
                    <a:pt x="25968" y="11893"/>
                    <a:pt x="25992" y="12453"/>
                    <a:pt x="25992" y="13013"/>
                  </a:cubicBezTo>
                  <a:cubicBezTo>
                    <a:pt x="25993" y="13033"/>
                    <a:pt x="25997" y="13051"/>
                    <a:pt x="26003" y="13068"/>
                  </a:cubicBezTo>
                  <a:lnTo>
                    <a:pt x="26003" y="13068"/>
                  </a:lnTo>
                  <a:cubicBezTo>
                    <a:pt x="25958" y="16623"/>
                    <a:pt x="24436" y="20031"/>
                    <a:pt x="21777" y="22395"/>
                  </a:cubicBezTo>
                  <a:cubicBezTo>
                    <a:pt x="20444" y="23573"/>
                    <a:pt x="18872" y="24466"/>
                    <a:pt x="17193" y="25002"/>
                  </a:cubicBezTo>
                  <a:cubicBezTo>
                    <a:pt x="16777" y="25133"/>
                    <a:pt x="16336" y="25240"/>
                    <a:pt x="15919" y="25324"/>
                  </a:cubicBezTo>
                  <a:cubicBezTo>
                    <a:pt x="15741" y="25359"/>
                    <a:pt x="15681" y="25395"/>
                    <a:pt x="15598" y="25550"/>
                  </a:cubicBezTo>
                  <a:cubicBezTo>
                    <a:pt x="15360" y="25919"/>
                    <a:pt x="15133" y="26288"/>
                    <a:pt x="14895" y="26681"/>
                  </a:cubicBezTo>
                  <a:cubicBezTo>
                    <a:pt x="14410" y="27472"/>
                    <a:pt x="13925" y="28262"/>
                    <a:pt x="13432" y="29045"/>
                  </a:cubicBezTo>
                  <a:lnTo>
                    <a:pt x="13432" y="29045"/>
                  </a:lnTo>
                  <a:cubicBezTo>
                    <a:pt x="12866" y="28136"/>
                    <a:pt x="12308" y="27235"/>
                    <a:pt x="11740" y="26324"/>
                  </a:cubicBezTo>
                  <a:cubicBezTo>
                    <a:pt x="11562" y="26038"/>
                    <a:pt x="11335" y="25431"/>
                    <a:pt x="10978" y="25336"/>
                  </a:cubicBezTo>
                  <a:cubicBezTo>
                    <a:pt x="9907" y="25074"/>
                    <a:pt x="8883" y="24788"/>
                    <a:pt x="7883" y="24300"/>
                  </a:cubicBezTo>
                  <a:cubicBezTo>
                    <a:pt x="3906" y="22335"/>
                    <a:pt x="1191" y="18323"/>
                    <a:pt x="870" y="13906"/>
                  </a:cubicBezTo>
                  <a:cubicBezTo>
                    <a:pt x="560" y="9548"/>
                    <a:pt x="2584" y="5226"/>
                    <a:pt x="6168" y="2714"/>
                  </a:cubicBezTo>
                  <a:cubicBezTo>
                    <a:pt x="8313" y="1213"/>
                    <a:pt x="10888" y="436"/>
                    <a:pt x="13467" y="436"/>
                  </a:cubicBezTo>
                  <a:close/>
                  <a:moveTo>
                    <a:pt x="13400" y="0"/>
                  </a:moveTo>
                  <a:cubicBezTo>
                    <a:pt x="11401" y="0"/>
                    <a:pt x="9398" y="453"/>
                    <a:pt x="7573" y="1368"/>
                  </a:cubicBezTo>
                  <a:cubicBezTo>
                    <a:pt x="3644" y="3321"/>
                    <a:pt x="941" y="7262"/>
                    <a:pt x="477" y="11620"/>
                  </a:cubicBezTo>
                  <a:cubicBezTo>
                    <a:pt x="1" y="16144"/>
                    <a:pt x="1977" y="20656"/>
                    <a:pt x="5597" y="23395"/>
                  </a:cubicBezTo>
                  <a:cubicBezTo>
                    <a:pt x="6490" y="24062"/>
                    <a:pt x="7454" y="24609"/>
                    <a:pt x="8478" y="25026"/>
                  </a:cubicBezTo>
                  <a:cubicBezTo>
                    <a:pt x="9002" y="25240"/>
                    <a:pt x="9538" y="25419"/>
                    <a:pt x="10073" y="25562"/>
                  </a:cubicBezTo>
                  <a:cubicBezTo>
                    <a:pt x="10204" y="25598"/>
                    <a:pt x="10359" y="25633"/>
                    <a:pt x="10502" y="25669"/>
                  </a:cubicBezTo>
                  <a:cubicBezTo>
                    <a:pt x="10526" y="25669"/>
                    <a:pt x="10724" y="25717"/>
                    <a:pt x="10811" y="25717"/>
                  </a:cubicBezTo>
                  <a:cubicBezTo>
                    <a:pt x="10831" y="25717"/>
                    <a:pt x="10844" y="25714"/>
                    <a:pt x="10850" y="25709"/>
                  </a:cubicBezTo>
                  <a:lnTo>
                    <a:pt x="10850" y="25709"/>
                  </a:lnTo>
                  <a:cubicBezTo>
                    <a:pt x="10861" y="25735"/>
                    <a:pt x="10874" y="25767"/>
                    <a:pt x="10895" y="25788"/>
                  </a:cubicBezTo>
                  <a:cubicBezTo>
                    <a:pt x="11633" y="26907"/>
                    <a:pt x="12324" y="28098"/>
                    <a:pt x="13026" y="29241"/>
                  </a:cubicBezTo>
                  <a:cubicBezTo>
                    <a:pt x="13097" y="29348"/>
                    <a:pt x="13157" y="29467"/>
                    <a:pt x="13228" y="29562"/>
                  </a:cubicBezTo>
                  <a:cubicBezTo>
                    <a:pt x="13276" y="29634"/>
                    <a:pt x="13348" y="29669"/>
                    <a:pt x="13417" y="29669"/>
                  </a:cubicBezTo>
                  <a:cubicBezTo>
                    <a:pt x="13487" y="29669"/>
                    <a:pt x="13556" y="29634"/>
                    <a:pt x="13598" y="29562"/>
                  </a:cubicBezTo>
                  <a:cubicBezTo>
                    <a:pt x="14098" y="28777"/>
                    <a:pt x="14574" y="27991"/>
                    <a:pt x="15062" y="27217"/>
                  </a:cubicBezTo>
                  <a:lnTo>
                    <a:pt x="15860" y="25919"/>
                  </a:lnTo>
                  <a:cubicBezTo>
                    <a:pt x="15895" y="25859"/>
                    <a:pt x="15919" y="25800"/>
                    <a:pt x="15967" y="25752"/>
                  </a:cubicBezTo>
                  <a:cubicBezTo>
                    <a:pt x="15968" y="25751"/>
                    <a:pt x="15969" y="25750"/>
                    <a:pt x="15970" y="25748"/>
                  </a:cubicBezTo>
                  <a:lnTo>
                    <a:pt x="15970" y="25748"/>
                  </a:lnTo>
                  <a:cubicBezTo>
                    <a:pt x="15972" y="25752"/>
                    <a:pt x="15981" y="25753"/>
                    <a:pt x="15995" y="25753"/>
                  </a:cubicBezTo>
                  <a:cubicBezTo>
                    <a:pt x="16035" y="25753"/>
                    <a:pt x="16112" y="25740"/>
                    <a:pt x="16134" y="25740"/>
                  </a:cubicBezTo>
                  <a:cubicBezTo>
                    <a:pt x="16169" y="25729"/>
                    <a:pt x="16217" y="25729"/>
                    <a:pt x="16276" y="25717"/>
                  </a:cubicBezTo>
                  <a:cubicBezTo>
                    <a:pt x="16384" y="25681"/>
                    <a:pt x="16503" y="25669"/>
                    <a:pt x="16610" y="25633"/>
                  </a:cubicBezTo>
                  <a:cubicBezTo>
                    <a:pt x="16824" y="25574"/>
                    <a:pt x="17038" y="25514"/>
                    <a:pt x="17265" y="25455"/>
                  </a:cubicBezTo>
                  <a:cubicBezTo>
                    <a:pt x="20610" y="24431"/>
                    <a:pt x="23456" y="22026"/>
                    <a:pt x="25039" y="18894"/>
                  </a:cubicBezTo>
                  <a:cubicBezTo>
                    <a:pt x="25943" y="17027"/>
                    <a:pt x="26396" y="15017"/>
                    <a:pt x="26420" y="12995"/>
                  </a:cubicBezTo>
                  <a:lnTo>
                    <a:pt x="26420" y="12995"/>
                  </a:lnTo>
                  <a:cubicBezTo>
                    <a:pt x="26421" y="12993"/>
                    <a:pt x="26421" y="12991"/>
                    <a:pt x="26421" y="12989"/>
                  </a:cubicBezTo>
                  <a:lnTo>
                    <a:pt x="26421" y="12989"/>
                  </a:lnTo>
                  <a:cubicBezTo>
                    <a:pt x="26421" y="12989"/>
                    <a:pt x="26421" y="12989"/>
                    <a:pt x="26421" y="12989"/>
                  </a:cubicBezTo>
                  <a:cubicBezTo>
                    <a:pt x="26421" y="12988"/>
                    <a:pt x="26421" y="12987"/>
                    <a:pt x="26421" y="12986"/>
                  </a:cubicBezTo>
                  <a:lnTo>
                    <a:pt x="26421" y="12986"/>
                  </a:lnTo>
                  <a:cubicBezTo>
                    <a:pt x="26396" y="8534"/>
                    <a:pt x="24098" y="4344"/>
                    <a:pt x="20325" y="1976"/>
                  </a:cubicBezTo>
                  <a:cubicBezTo>
                    <a:pt x="18237" y="665"/>
                    <a:pt x="15822" y="0"/>
                    <a:pt x="13400"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6"/>
            <p:cNvSpPr/>
            <p:nvPr/>
          </p:nvSpPr>
          <p:spPr>
            <a:xfrm>
              <a:off x="2515805" y="1413987"/>
              <a:ext cx="987646" cy="1109139"/>
            </a:xfrm>
            <a:custGeom>
              <a:avLst/>
              <a:gdLst/>
              <a:ahLst/>
              <a:cxnLst/>
              <a:rect l="l" t="t" r="r" b="b"/>
              <a:pathLst>
                <a:path w="26420" h="29670" extrusionOk="0">
                  <a:moveTo>
                    <a:pt x="13478" y="436"/>
                  </a:moveTo>
                  <a:cubicBezTo>
                    <a:pt x="15236" y="436"/>
                    <a:pt x="16995" y="797"/>
                    <a:pt x="18621" y="1535"/>
                  </a:cubicBezTo>
                  <a:cubicBezTo>
                    <a:pt x="22539" y="3321"/>
                    <a:pt x="25348" y="7083"/>
                    <a:pt x="25896" y="11346"/>
                  </a:cubicBezTo>
                  <a:cubicBezTo>
                    <a:pt x="25978" y="11887"/>
                    <a:pt x="26003" y="12439"/>
                    <a:pt x="26003" y="12992"/>
                  </a:cubicBezTo>
                  <a:lnTo>
                    <a:pt x="26003" y="12992"/>
                  </a:lnTo>
                  <a:cubicBezTo>
                    <a:pt x="25990" y="16575"/>
                    <a:pt x="24455" y="20014"/>
                    <a:pt x="21777" y="22395"/>
                  </a:cubicBezTo>
                  <a:cubicBezTo>
                    <a:pt x="20455" y="23573"/>
                    <a:pt x="18871" y="24466"/>
                    <a:pt x="17193" y="25002"/>
                  </a:cubicBezTo>
                  <a:cubicBezTo>
                    <a:pt x="16776" y="25133"/>
                    <a:pt x="16347" y="25240"/>
                    <a:pt x="15931" y="25324"/>
                  </a:cubicBezTo>
                  <a:cubicBezTo>
                    <a:pt x="15752" y="25359"/>
                    <a:pt x="15692" y="25395"/>
                    <a:pt x="15597" y="25550"/>
                  </a:cubicBezTo>
                  <a:cubicBezTo>
                    <a:pt x="15359" y="25919"/>
                    <a:pt x="15145" y="26288"/>
                    <a:pt x="14907" y="26681"/>
                  </a:cubicBezTo>
                  <a:cubicBezTo>
                    <a:pt x="14410" y="27474"/>
                    <a:pt x="13922" y="28267"/>
                    <a:pt x="13436" y="29051"/>
                  </a:cubicBezTo>
                  <a:lnTo>
                    <a:pt x="13436" y="29051"/>
                  </a:lnTo>
                  <a:cubicBezTo>
                    <a:pt x="12869" y="28140"/>
                    <a:pt x="12310" y="27237"/>
                    <a:pt x="11751" y="26324"/>
                  </a:cubicBezTo>
                  <a:cubicBezTo>
                    <a:pt x="11561" y="26038"/>
                    <a:pt x="11347" y="25431"/>
                    <a:pt x="10989" y="25336"/>
                  </a:cubicBezTo>
                  <a:cubicBezTo>
                    <a:pt x="9918" y="25074"/>
                    <a:pt x="8882" y="24788"/>
                    <a:pt x="7894" y="24300"/>
                  </a:cubicBezTo>
                  <a:cubicBezTo>
                    <a:pt x="3917" y="22335"/>
                    <a:pt x="1191" y="18323"/>
                    <a:pt x="881" y="13906"/>
                  </a:cubicBezTo>
                  <a:cubicBezTo>
                    <a:pt x="572" y="9548"/>
                    <a:pt x="2596" y="5226"/>
                    <a:pt x="6179" y="2714"/>
                  </a:cubicBezTo>
                  <a:cubicBezTo>
                    <a:pt x="8325" y="1213"/>
                    <a:pt x="10900" y="436"/>
                    <a:pt x="13478" y="436"/>
                  </a:cubicBezTo>
                  <a:close/>
                  <a:moveTo>
                    <a:pt x="13407" y="0"/>
                  </a:moveTo>
                  <a:cubicBezTo>
                    <a:pt x="11407" y="0"/>
                    <a:pt x="9404" y="453"/>
                    <a:pt x="7584" y="1368"/>
                  </a:cubicBezTo>
                  <a:cubicBezTo>
                    <a:pt x="3655" y="3321"/>
                    <a:pt x="941" y="7262"/>
                    <a:pt x="476" y="11620"/>
                  </a:cubicBezTo>
                  <a:cubicBezTo>
                    <a:pt x="0" y="16144"/>
                    <a:pt x="1976" y="20656"/>
                    <a:pt x="5596" y="23395"/>
                  </a:cubicBezTo>
                  <a:cubicBezTo>
                    <a:pt x="6489" y="24062"/>
                    <a:pt x="7453" y="24609"/>
                    <a:pt x="8489" y="25026"/>
                  </a:cubicBezTo>
                  <a:cubicBezTo>
                    <a:pt x="9001" y="25240"/>
                    <a:pt x="9537" y="25419"/>
                    <a:pt x="10073" y="25562"/>
                  </a:cubicBezTo>
                  <a:cubicBezTo>
                    <a:pt x="10216" y="25598"/>
                    <a:pt x="10358" y="25633"/>
                    <a:pt x="10513" y="25669"/>
                  </a:cubicBezTo>
                  <a:cubicBezTo>
                    <a:pt x="10529" y="25669"/>
                    <a:pt x="10725" y="25717"/>
                    <a:pt x="10811" y="25717"/>
                  </a:cubicBezTo>
                  <a:cubicBezTo>
                    <a:pt x="10855" y="25717"/>
                    <a:pt x="10870" y="25705"/>
                    <a:pt x="10823" y="25669"/>
                  </a:cubicBezTo>
                  <a:lnTo>
                    <a:pt x="10823" y="25669"/>
                  </a:lnTo>
                  <a:cubicBezTo>
                    <a:pt x="10859" y="25681"/>
                    <a:pt x="10870" y="25752"/>
                    <a:pt x="10894" y="25788"/>
                  </a:cubicBezTo>
                  <a:cubicBezTo>
                    <a:pt x="11644" y="26907"/>
                    <a:pt x="12323" y="28098"/>
                    <a:pt x="13025" y="29241"/>
                  </a:cubicBezTo>
                  <a:cubicBezTo>
                    <a:pt x="13097" y="29348"/>
                    <a:pt x="13156" y="29467"/>
                    <a:pt x="13228" y="29562"/>
                  </a:cubicBezTo>
                  <a:cubicBezTo>
                    <a:pt x="13275" y="29634"/>
                    <a:pt x="13347" y="29669"/>
                    <a:pt x="13418" y="29669"/>
                  </a:cubicBezTo>
                  <a:cubicBezTo>
                    <a:pt x="13490" y="29669"/>
                    <a:pt x="13561" y="29634"/>
                    <a:pt x="13609" y="29562"/>
                  </a:cubicBezTo>
                  <a:cubicBezTo>
                    <a:pt x="14097" y="28777"/>
                    <a:pt x="14573" y="27991"/>
                    <a:pt x="15061" y="27217"/>
                  </a:cubicBezTo>
                  <a:lnTo>
                    <a:pt x="15871" y="25919"/>
                  </a:lnTo>
                  <a:cubicBezTo>
                    <a:pt x="15895" y="25859"/>
                    <a:pt x="15931" y="25800"/>
                    <a:pt x="15966" y="25752"/>
                  </a:cubicBezTo>
                  <a:cubicBezTo>
                    <a:pt x="15988" y="25725"/>
                    <a:pt x="16000" y="25718"/>
                    <a:pt x="16005" y="25718"/>
                  </a:cubicBezTo>
                  <a:cubicBezTo>
                    <a:pt x="16011" y="25718"/>
                    <a:pt x="16008" y="25729"/>
                    <a:pt x="16002" y="25729"/>
                  </a:cubicBezTo>
                  <a:cubicBezTo>
                    <a:pt x="15964" y="25748"/>
                    <a:pt x="15973" y="25753"/>
                    <a:pt x="16000" y="25753"/>
                  </a:cubicBezTo>
                  <a:cubicBezTo>
                    <a:pt x="16040" y="25753"/>
                    <a:pt x="16119" y="25740"/>
                    <a:pt x="16133" y="25740"/>
                  </a:cubicBezTo>
                  <a:cubicBezTo>
                    <a:pt x="16181" y="25729"/>
                    <a:pt x="16228" y="25729"/>
                    <a:pt x="16288" y="25717"/>
                  </a:cubicBezTo>
                  <a:cubicBezTo>
                    <a:pt x="16383" y="25681"/>
                    <a:pt x="16502" y="25669"/>
                    <a:pt x="16609" y="25633"/>
                  </a:cubicBezTo>
                  <a:cubicBezTo>
                    <a:pt x="16835" y="25574"/>
                    <a:pt x="17038" y="25514"/>
                    <a:pt x="17264" y="25455"/>
                  </a:cubicBezTo>
                  <a:cubicBezTo>
                    <a:pt x="20610" y="24431"/>
                    <a:pt x="23455" y="22026"/>
                    <a:pt x="25051" y="18894"/>
                  </a:cubicBezTo>
                  <a:cubicBezTo>
                    <a:pt x="25944" y="17025"/>
                    <a:pt x="26420" y="15013"/>
                    <a:pt x="26420" y="12989"/>
                  </a:cubicBezTo>
                  <a:cubicBezTo>
                    <a:pt x="26420" y="12988"/>
                    <a:pt x="26420" y="12988"/>
                    <a:pt x="26420" y="12987"/>
                  </a:cubicBezTo>
                  <a:lnTo>
                    <a:pt x="26420" y="12987"/>
                  </a:lnTo>
                  <a:cubicBezTo>
                    <a:pt x="26408" y="8535"/>
                    <a:pt x="24098" y="4345"/>
                    <a:pt x="20336" y="1976"/>
                  </a:cubicBezTo>
                  <a:cubicBezTo>
                    <a:pt x="18249" y="665"/>
                    <a:pt x="15829" y="0"/>
                    <a:pt x="13407"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p:nvPr/>
          </p:nvSpPr>
          <p:spPr>
            <a:xfrm>
              <a:off x="4028189" y="1413987"/>
              <a:ext cx="987683" cy="1109139"/>
            </a:xfrm>
            <a:custGeom>
              <a:avLst/>
              <a:gdLst/>
              <a:ahLst/>
              <a:cxnLst/>
              <a:rect l="l" t="t" r="r" b="b"/>
              <a:pathLst>
                <a:path w="26421" h="29670" extrusionOk="0">
                  <a:moveTo>
                    <a:pt x="10811" y="25669"/>
                  </a:moveTo>
                  <a:lnTo>
                    <a:pt x="10811" y="25669"/>
                  </a:lnTo>
                  <a:cubicBezTo>
                    <a:pt x="10820" y="25672"/>
                    <a:pt x="10827" y="25678"/>
                    <a:pt x="10833" y="25686"/>
                  </a:cubicBezTo>
                  <a:lnTo>
                    <a:pt x="10833" y="25686"/>
                  </a:lnTo>
                  <a:cubicBezTo>
                    <a:pt x="10828" y="25681"/>
                    <a:pt x="10821" y="25676"/>
                    <a:pt x="10811" y="25669"/>
                  </a:cubicBezTo>
                  <a:close/>
                  <a:moveTo>
                    <a:pt x="16004" y="25718"/>
                  </a:moveTo>
                  <a:cubicBezTo>
                    <a:pt x="16009" y="25718"/>
                    <a:pt x="16004" y="25729"/>
                    <a:pt x="15991" y="25729"/>
                  </a:cubicBezTo>
                  <a:cubicBezTo>
                    <a:pt x="15988" y="25730"/>
                    <a:pt x="15986" y="25731"/>
                    <a:pt x="15984" y="25732"/>
                  </a:cubicBezTo>
                  <a:lnTo>
                    <a:pt x="15984" y="25732"/>
                  </a:lnTo>
                  <a:cubicBezTo>
                    <a:pt x="15995" y="25721"/>
                    <a:pt x="16002" y="25718"/>
                    <a:pt x="16004" y="25718"/>
                  </a:cubicBezTo>
                  <a:close/>
                  <a:moveTo>
                    <a:pt x="13470" y="436"/>
                  </a:moveTo>
                  <a:cubicBezTo>
                    <a:pt x="15229" y="436"/>
                    <a:pt x="16991" y="797"/>
                    <a:pt x="18622" y="1535"/>
                  </a:cubicBezTo>
                  <a:cubicBezTo>
                    <a:pt x="22527" y="3321"/>
                    <a:pt x="25349" y="7083"/>
                    <a:pt x="25897" y="11346"/>
                  </a:cubicBezTo>
                  <a:cubicBezTo>
                    <a:pt x="25967" y="11887"/>
                    <a:pt x="26003" y="12439"/>
                    <a:pt x="26004" y="12991"/>
                  </a:cubicBezTo>
                  <a:lnTo>
                    <a:pt x="26004" y="12991"/>
                  </a:lnTo>
                  <a:cubicBezTo>
                    <a:pt x="25979" y="16574"/>
                    <a:pt x="24455" y="20014"/>
                    <a:pt x="21777" y="22395"/>
                  </a:cubicBezTo>
                  <a:cubicBezTo>
                    <a:pt x="20443" y="23573"/>
                    <a:pt x="18872" y="24466"/>
                    <a:pt x="17193" y="25002"/>
                  </a:cubicBezTo>
                  <a:cubicBezTo>
                    <a:pt x="16776" y="25133"/>
                    <a:pt x="16336" y="25240"/>
                    <a:pt x="15919" y="25324"/>
                  </a:cubicBezTo>
                  <a:cubicBezTo>
                    <a:pt x="15741" y="25359"/>
                    <a:pt x="15681" y="25395"/>
                    <a:pt x="15598" y="25550"/>
                  </a:cubicBezTo>
                  <a:cubicBezTo>
                    <a:pt x="15360" y="25919"/>
                    <a:pt x="15133" y="26288"/>
                    <a:pt x="14895" y="26681"/>
                  </a:cubicBezTo>
                  <a:cubicBezTo>
                    <a:pt x="14410" y="27472"/>
                    <a:pt x="13925" y="28262"/>
                    <a:pt x="13432" y="29045"/>
                  </a:cubicBezTo>
                  <a:lnTo>
                    <a:pt x="13432" y="29045"/>
                  </a:lnTo>
                  <a:cubicBezTo>
                    <a:pt x="12866" y="28136"/>
                    <a:pt x="12308" y="27235"/>
                    <a:pt x="11740" y="26324"/>
                  </a:cubicBezTo>
                  <a:cubicBezTo>
                    <a:pt x="11561" y="26038"/>
                    <a:pt x="11335" y="25431"/>
                    <a:pt x="10978" y="25336"/>
                  </a:cubicBezTo>
                  <a:cubicBezTo>
                    <a:pt x="9906" y="25074"/>
                    <a:pt x="8883" y="24788"/>
                    <a:pt x="7882" y="24300"/>
                  </a:cubicBezTo>
                  <a:cubicBezTo>
                    <a:pt x="3906" y="22335"/>
                    <a:pt x="1191" y="18323"/>
                    <a:pt x="882" y="13906"/>
                  </a:cubicBezTo>
                  <a:cubicBezTo>
                    <a:pt x="560" y="9548"/>
                    <a:pt x="2584" y="5226"/>
                    <a:pt x="6180" y="2714"/>
                  </a:cubicBezTo>
                  <a:cubicBezTo>
                    <a:pt x="8318" y="1213"/>
                    <a:pt x="10890" y="436"/>
                    <a:pt x="13470" y="436"/>
                  </a:cubicBezTo>
                  <a:close/>
                  <a:moveTo>
                    <a:pt x="13400" y="0"/>
                  </a:moveTo>
                  <a:cubicBezTo>
                    <a:pt x="11401" y="0"/>
                    <a:pt x="9398" y="453"/>
                    <a:pt x="7573" y="1368"/>
                  </a:cubicBezTo>
                  <a:cubicBezTo>
                    <a:pt x="3644" y="3321"/>
                    <a:pt x="929" y="7262"/>
                    <a:pt x="477" y="11620"/>
                  </a:cubicBezTo>
                  <a:cubicBezTo>
                    <a:pt x="0" y="16144"/>
                    <a:pt x="1977" y="20656"/>
                    <a:pt x="5596" y="23395"/>
                  </a:cubicBezTo>
                  <a:cubicBezTo>
                    <a:pt x="6489" y="24062"/>
                    <a:pt x="7454" y="24609"/>
                    <a:pt x="8478" y="25026"/>
                  </a:cubicBezTo>
                  <a:cubicBezTo>
                    <a:pt x="9002" y="25240"/>
                    <a:pt x="9537" y="25419"/>
                    <a:pt x="10073" y="25562"/>
                  </a:cubicBezTo>
                  <a:cubicBezTo>
                    <a:pt x="10204" y="25598"/>
                    <a:pt x="10359" y="25633"/>
                    <a:pt x="10502" y="25669"/>
                  </a:cubicBezTo>
                  <a:cubicBezTo>
                    <a:pt x="10526" y="25669"/>
                    <a:pt x="10724" y="25717"/>
                    <a:pt x="10808" y="25717"/>
                  </a:cubicBezTo>
                  <a:cubicBezTo>
                    <a:pt x="10831" y="25717"/>
                    <a:pt x="10845" y="25713"/>
                    <a:pt x="10845" y="25704"/>
                  </a:cubicBezTo>
                  <a:lnTo>
                    <a:pt x="10845" y="25704"/>
                  </a:lnTo>
                  <a:cubicBezTo>
                    <a:pt x="10860" y="25731"/>
                    <a:pt x="10873" y="25766"/>
                    <a:pt x="10895" y="25788"/>
                  </a:cubicBezTo>
                  <a:cubicBezTo>
                    <a:pt x="11633" y="26907"/>
                    <a:pt x="12323" y="28098"/>
                    <a:pt x="13014" y="29241"/>
                  </a:cubicBezTo>
                  <a:cubicBezTo>
                    <a:pt x="13097" y="29348"/>
                    <a:pt x="13157" y="29467"/>
                    <a:pt x="13228" y="29562"/>
                  </a:cubicBezTo>
                  <a:cubicBezTo>
                    <a:pt x="13270" y="29634"/>
                    <a:pt x="13341" y="29669"/>
                    <a:pt x="13413" y="29669"/>
                  </a:cubicBezTo>
                  <a:cubicBezTo>
                    <a:pt x="13484" y="29669"/>
                    <a:pt x="13556" y="29634"/>
                    <a:pt x="13597" y="29562"/>
                  </a:cubicBezTo>
                  <a:cubicBezTo>
                    <a:pt x="14086" y="28777"/>
                    <a:pt x="14562" y="27991"/>
                    <a:pt x="15062" y="27217"/>
                  </a:cubicBezTo>
                  <a:lnTo>
                    <a:pt x="15860" y="25919"/>
                  </a:lnTo>
                  <a:cubicBezTo>
                    <a:pt x="15895" y="25859"/>
                    <a:pt x="15919" y="25800"/>
                    <a:pt x="15967" y="25752"/>
                  </a:cubicBezTo>
                  <a:cubicBezTo>
                    <a:pt x="15968" y="25751"/>
                    <a:pt x="15969" y="25750"/>
                    <a:pt x="15970" y="25748"/>
                  </a:cubicBezTo>
                  <a:lnTo>
                    <a:pt x="15970" y="25748"/>
                  </a:lnTo>
                  <a:cubicBezTo>
                    <a:pt x="15972" y="25752"/>
                    <a:pt x="15981" y="25753"/>
                    <a:pt x="15995" y="25753"/>
                  </a:cubicBezTo>
                  <a:cubicBezTo>
                    <a:pt x="16035" y="25753"/>
                    <a:pt x="16112" y="25740"/>
                    <a:pt x="16133" y="25740"/>
                  </a:cubicBezTo>
                  <a:cubicBezTo>
                    <a:pt x="16169" y="25729"/>
                    <a:pt x="16217" y="25729"/>
                    <a:pt x="16276" y="25717"/>
                  </a:cubicBezTo>
                  <a:cubicBezTo>
                    <a:pt x="16383" y="25681"/>
                    <a:pt x="16503" y="25669"/>
                    <a:pt x="16610" y="25633"/>
                  </a:cubicBezTo>
                  <a:cubicBezTo>
                    <a:pt x="16824" y="25574"/>
                    <a:pt x="17038" y="25514"/>
                    <a:pt x="17265" y="25455"/>
                  </a:cubicBezTo>
                  <a:cubicBezTo>
                    <a:pt x="20610" y="24431"/>
                    <a:pt x="23456" y="22026"/>
                    <a:pt x="25039" y="18894"/>
                  </a:cubicBezTo>
                  <a:cubicBezTo>
                    <a:pt x="25944" y="17025"/>
                    <a:pt x="26420" y="15013"/>
                    <a:pt x="26420" y="12989"/>
                  </a:cubicBezTo>
                  <a:cubicBezTo>
                    <a:pt x="26420" y="12988"/>
                    <a:pt x="26420" y="12987"/>
                    <a:pt x="26420" y="12986"/>
                  </a:cubicBezTo>
                  <a:lnTo>
                    <a:pt x="26420" y="12986"/>
                  </a:lnTo>
                  <a:cubicBezTo>
                    <a:pt x="26396" y="8534"/>
                    <a:pt x="24098" y="4344"/>
                    <a:pt x="20324" y="1976"/>
                  </a:cubicBezTo>
                  <a:cubicBezTo>
                    <a:pt x="18237" y="665"/>
                    <a:pt x="15822" y="0"/>
                    <a:pt x="1340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a:off x="5692794" y="1415258"/>
              <a:ext cx="966786" cy="1109214"/>
            </a:xfrm>
            <a:custGeom>
              <a:avLst/>
              <a:gdLst/>
              <a:ahLst/>
              <a:cxnLst/>
              <a:rect l="l" t="t" r="r" b="b"/>
              <a:pathLst>
                <a:path w="25862" h="29672" extrusionOk="0">
                  <a:moveTo>
                    <a:pt x="12931" y="299"/>
                  </a:moveTo>
                  <a:cubicBezTo>
                    <a:pt x="19908" y="299"/>
                    <a:pt x="25587" y="5978"/>
                    <a:pt x="25587" y="12955"/>
                  </a:cubicBezTo>
                  <a:cubicBezTo>
                    <a:pt x="25587" y="19027"/>
                    <a:pt x="21265" y="24254"/>
                    <a:pt x="15312" y="25385"/>
                  </a:cubicBezTo>
                  <a:lnTo>
                    <a:pt x="15253" y="25397"/>
                  </a:lnTo>
                  <a:lnTo>
                    <a:pt x="12931" y="29147"/>
                  </a:lnTo>
                  <a:lnTo>
                    <a:pt x="10609" y="25397"/>
                  </a:lnTo>
                  <a:lnTo>
                    <a:pt x="10550" y="25385"/>
                  </a:lnTo>
                  <a:cubicBezTo>
                    <a:pt x="4597" y="24254"/>
                    <a:pt x="287" y="19027"/>
                    <a:pt x="287" y="12955"/>
                  </a:cubicBezTo>
                  <a:cubicBezTo>
                    <a:pt x="287" y="5978"/>
                    <a:pt x="5954" y="299"/>
                    <a:pt x="12931" y="299"/>
                  </a:cubicBezTo>
                  <a:close/>
                  <a:moveTo>
                    <a:pt x="12931" y="1"/>
                  </a:moveTo>
                  <a:cubicBezTo>
                    <a:pt x="5799" y="1"/>
                    <a:pt x="1" y="5811"/>
                    <a:pt x="1" y="12943"/>
                  </a:cubicBezTo>
                  <a:cubicBezTo>
                    <a:pt x="1" y="19134"/>
                    <a:pt x="4370" y="24444"/>
                    <a:pt x="10431" y="25635"/>
                  </a:cubicBezTo>
                  <a:lnTo>
                    <a:pt x="12931" y="29671"/>
                  </a:lnTo>
                  <a:lnTo>
                    <a:pt x="15431" y="25635"/>
                  </a:lnTo>
                  <a:cubicBezTo>
                    <a:pt x="21480" y="24444"/>
                    <a:pt x="25861" y="19110"/>
                    <a:pt x="25861" y="12931"/>
                  </a:cubicBezTo>
                  <a:cubicBezTo>
                    <a:pt x="25861" y="5811"/>
                    <a:pt x="20063" y="1"/>
                    <a:pt x="12931" y="1"/>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7239046" y="1415258"/>
              <a:ext cx="966749" cy="1109214"/>
            </a:xfrm>
            <a:custGeom>
              <a:avLst/>
              <a:gdLst/>
              <a:ahLst/>
              <a:cxnLst/>
              <a:rect l="l" t="t" r="r" b="b"/>
              <a:pathLst>
                <a:path w="25861" h="29672" extrusionOk="0">
                  <a:moveTo>
                    <a:pt x="12930" y="299"/>
                  </a:moveTo>
                  <a:cubicBezTo>
                    <a:pt x="19895" y="299"/>
                    <a:pt x="25575" y="5978"/>
                    <a:pt x="25575" y="12955"/>
                  </a:cubicBezTo>
                  <a:cubicBezTo>
                    <a:pt x="25575" y="19027"/>
                    <a:pt x="21265" y="24254"/>
                    <a:pt x="15312" y="25385"/>
                  </a:cubicBezTo>
                  <a:lnTo>
                    <a:pt x="15252" y="25397"/>
                  </a:lnTo>
                  <a:lnTo>
                    <a:pt x="12930" y="29147"/>
                  </a:lnTo>
                  <a:lnTo>
                    <a:pt x="10609" y="25397"/>
                  </a:lnTo>
                  <a:lnTo>
                    <a:pt x="10549" y="25385"/>
                  </a:lnTo>
                  <a:cubicBezTo>
                    <a:pt x="4596" y="24254"/>
                    <a:pt x="274" y="19027"/>
                    <a:pt x="274" y="12955"/>
                  </a:cubicBezTo>
                  <a:cubicBezTo>
                    <a:pt x="274" y="5978"/>
                    <a:pt x="5953" y="299"/>
                    <a:pt x="12930" y="299"/>
                  </a:cubicBezTo>
                  <a:close/>
                  <a:moveTo>
                    <a:pt x="12930" y="1"/>
                  </a:moveTo>
                  <a:cubicBezTo>
                    <a:pt x="5798" y="1"/>
                    <a:pt x="0" y="5811"/>
                    <a:pt x="0" y="12943"/>
                  </a:cubicBezTo>
                  <a:cubicBezTo>
                    <a:pt x="0" y="19134"/>
                    <a:pt x="4370" y="24444"/>
                    <a:pt x="10430" y="25635"/>
                  </a:cubicBezTo>
                  <a:lnTo>
                    <a:pt x="12930" y="29671"/>
                  </a:lnTo>
                  <a:lnTo>
                    <a:pt x="15431" y="25635"/>
                  </a:lnTo>
                  <a:cubicBezTo>
                    <a:pt x="21467" y="24444"/>
                    <a:pt x="25861" y="19110"/>
                    <a:pt x="25861" y="12931"/>
                  </a:cubicBezTo>
                  <a:cubicBezTo>
                    <a:pt x="25861" y="5811"/>
                    <a:pt x="20062" y="1"/>
                    <a:pt x="1293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a:off x="696735" y="2767831"/>
              <a:ext cx="2209866" cy="1662811"/>
            </a:xfrm>
            <a:custGeom>
              <a:avLst/>
              <a:gdLst/>
              <a:ahLst/>
              <a:cxnLst/>
              <a:rect l="l" t="t" r="r" b="b"/>
              <a:pathLst>
                <a:path w="59115" h="44481" extrusionOk="0">
                  <a:moveTo>
                    <a:pt x="5019" y="1"/>
                  </a:moveTo>
                  <a:cubicBezTo>
                    <a:pt x="3545" y="1"/>
                    <a:pt x="2078" y="182"/>
                    <a:pt x="1036" y="1347"/>
                  </a:cubicBezTo>
                  <a:cubicBezTo>
                    <a:pt x="72" y="2419"/>
                    <a:pt x="0" y="3669"/>
                    <a:pt x="0" y="5003"/>
                  </a:cubicBezTo>
                  <a:lnTo>
                    <a:pt x="0" y="9336"/>
                  </a:lnTo>
                  <a:lnTo>
                    <a:pt x="0" y="23576"/>
                  </a:lnTo>
                  <a:lnTo>
                    <a:pt x="0" y="37006"/>
                  </a:lnTo>
                  <a:lnTo>
                    <a:pt x="0" y="40221"/>
                  </a:lnTo>
                  <a:cubicBezTo>
                    <a:pt x="12" y="42519"/>
                    <a:pt x="1631" y="44400"/>
                    <a:pt x="4001" y="44460"/>
                  </a:cubicBezTo>
                  <a:cubicBezTo>
                    <a:pt x="4580" y="44476"/>
                    <a:pt x="5162" y="44481"/>
                    <a:pt x="5746" y="44481"/>
                  </a:cubicBezTo>
                  <a:cubicBezTo>
                    <a:pt x="6912" y="44481"/>
                    <a:pt x="8085" y="44460"/>
                    <a:pt x="9251" y="44460"/>
                  </a:cubicBezTo>
                  <a:lnTo>
                    <a:pt x="58531" y="44460"/>
                  </a:lnTo>
                  <a:cubicBezTo>
                    <a:pt x="59115" y="44460"/>
                    <a:pt x="59115" y="43555"/>
                    <a:pt x="58531" y="43555"/>
                  </a:cubicBezTo>
                  <a:lnTo>
                    <a:pt x="4739" y="43555"/>
                  </a:lnTo>
                  <a:cubicBezTo>
                    <a:pt x="3513" y="43555"/>
                    <a:pt x="2322" y="43400"/>
                    <a:pt x="1500" y="42281"/>
                  </a:cubicBezTo>
                  <a:cubicBezTo>
                    <a:pt x="798" y="41328"/>
                    <a:pt x="905" y="40221"/>
                    <a:pt x="905" y="39102"/>
                  </a:cubicBezTo>
                  <a:lnTo>
                    <a:pt x="905" y="27934"/>
                  </a:lnTo>
                  <a:lnTo>
                    <a:pt x="905" y="13254"/>
                  </a:lnTo>
                  <a:cubicBezTo>
                    <a:pt x="905" y="10253"/>
                    <a:pt x="893" y="7277"/>
                    <a:pt x="905" y="4288"/>
                  </a:cubicBezTo>
                  <a:cubicBezTo>
                    <a:pt x="905" y="2252"/>
                    <a:pt x="2334" y="931"/>
                    <a:pt x="4346" y="931"/>
                  </a:cubicBezTo>
                  <a:lnTo>
                    <a:pt x="12585" y="931"/>
                  </a:lnTo>
                  <a:cubicBezTo>
                    <a:pt x="12589" y="931"/>
                    <a:pt x="12593" y="931"/>
                    <a:pt x="12596" y="931"/>
                  </a:cubicBezTo>
                  <a:cubicBezTo>
                    <a:pt x="13168" y="931"/>
                    <a:pt x="13165" y="38"/>
                    <a:pt x="12585" y="38"/>
                  </a:cubicBezTo>
                  <a:lnTo>
                    <a:pt x="6977" y="38"/>
                  </a:lnTo>
                  <a:cubicBezTo>
                    <a:pt x="6348" y="38"/>
                    <a:pt x="5683" y="1"/>
                    <a:pt x="5019" y="1"/>
                  </a:cubicBezTo>
                  <a:close/>
                </a:path>
              </a:pathLst>
            </a:custGeom>
            <a:gradFill>
              <a:gsLst>
                <a:gs pos="0">
                  <a:schemeClr val="accent5"/>
                </a:gs>
                <a:gs pos="23000">
                  <a:schemeClr val="accent4"/>
                </a:gs>
                <a:gs pos="46000">
                  <a:schemeClr val="accent3"/>
                </a:gs>
                <a:gs pos="69000">
                  <a:schemeClr val="accent2"/>
                </a:gs>
                <a:gs pos="100000">
                  <a:schemeClr val="accent6"/>
                </a:gs>
                <a:gs pos="100000">
                  <a:srgbClr val="BA701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6226915" y="2768579"/>
              <a:ext cx="2241043" cy="1661727"/>
            </a:xfrm>
            <a:custGeom>
              <a:avLst/>
              <a:gdLst/>
              <a:ahLst/>
              <a:cxnLst/>
              <a:rect l="l" t="t" r="r" b="b"/>
              <a:pathLst>
                <a:path w="59949" h="44452" extrusionOk="0">
                  <a:moveTo>
                    <a:pt x="53486" y="0"/>
                  </a:moveTo>
                  <a:cubicBezTo>
                    <a:pt x="52037" y="0"/>
                    <a:pt x="50590" y="6"/>
                    <a:pt x="49137" y="6"/>
                  </a:cubicBezTo>
                  <a:lnTo>
                    <a:pt x="47292" y="6"/>
                  </a:lnTo>
                  <a:cubicBezTo>
                    <a:pt x="46720" y="18"/>
                    <a:pt x="46720" y="922"/>
                    <a:pt x="47316" y="922"/>
                  </a:cubicBezTo>
                  <a:lnTo>
                    <a:pt x="52769" y="922"/>
                  </a:lnTo>
                  <a:cubicBezTo>
                    <a:pt x="53391" y="922"/>
                    <a:pt x="54083" y="877"/>
                    <a:pt x="54775" y="877"/>
                  </a:cubicBezTo>
                  <a:cubicBezTo>
                    <a:pt x="56363" y="877"/>
                    <a:pt x="57952" y="1114"/>
                    <a:pt x="58698" y="2673"/>
                  </a:cubicBezTo>
                  <a:cubicBezTo>
                    <a:pt x="59115" y="3554"/>
                    <a:pt x="58996" y="4625"/>
                    <a:pt x="58996" y="5578"/>
                  </a:cubicBezTo>
                  <a:lnTo>
                    <a:pt x="58996" y="10328"/>
                  </a:lnTo>
                  <a:lnTo>
                    <a:pt x="58996" y="24675"/>
                  </a:lnTo>
                  <a:lnTo>
                    <a:pt x="58996" y="37487"/>
                  </a:lnTo>
                  <a:cubicBezTo>
                    <a:pt x="58996" y="38439"/>
                    <a:pt x="59008" y="39380"/>
                    <a:pt x="58996" y="40332"/>
                  </a:cubicBezTo>
                  <a:cubicBezTo>
                    <a:pt x="58984" y="42189"/>
                    <a:pt x="57591" y="43535"/>
                    <a:pt x="55745" y="43547"/>
                  </a:cubicBezTo>
                  <a:cubicBezTo>
                    <a:pt x="55031" y="43551"/>
                    <a:pt x="54317" y="43552"/>
                    <a:pt x="53602" y="43552"/>
                  </a:cubicBezTo>
                  <a:cubicBezTo>
                    <a:pt x="52174" y="43552"/>
                    <a:pt x="50745" y="43547"/>
                    <a:pt x="49316" y="43547"/>
                  </a:cubicBezTo>
                  <a:lnTo>
                    <a:pt x="584" y="43547"/>
                  </a:lnTo>
                  <a:cubicBezTo>
                    <a:pt x="0" y="43547"/>
                    <a:pt x="0" y="44452"/>
                    <a:pt x="584" y="44452"/>
                  </a:cubicBezTo>
                  <a:lnTo>
                    <a:pt x="55412" y="44452"/>
                  </a:lnTo>
                  <a:cubicBezTo>
                    <a:pt x="56984" y="44452"/>
                    <a:pt x="58472" y="43928"/>
                    <a:pt x="59317" y="42499"/>
                  </a:cubicBezTo>
                  <a:cubicBezTo>
                    <a:pt x="59948" y="41463"/>
                    <a:pt x="59889" y="40344"/>
                    <a:pt x="59889" y="39201"/>
                  </a:cubicBezTo>
                  <a:lnTo>
                    <a:pt x="59889" y="27723"/>
                  </a:lnTo>
                  <a:lnTo>
                    <a:pt x="59889" y="12591"/>
                  </a:lnTo>
                  <a:cubicBezTo>
                    <a:pt x="59889" y="9757"/>
                    <a:pt x="59924" y="6935"/>
                    <a:pt x="59889" y="4101"/>
                  </a:cubicBezTo>
                  <a:cubicBezTo>
                    <a:pt x="59841" y="1708"/>
                    <a:pt x="58008" y="30"/>
                    <a:pt x="55662" y="6"/>
                  </a:cubicBezTo>
                  <a:cubicBezTo>
                    <a:pt x="54936" y="2"/>
                    <a:pt x="54211" y="0"/>
                    <a:pt x="53486" y="0"/>
                  </a:cubicBezTo>
                  <a:close/>
                </a:path>
              </a:pathLst>
            </a:custGeom>
            <a:gradFill>
              <a:gsLst>
                <a:gs pos="0">
                  <a:schemeClr val="accent5"/>
                </a:gs>
                <a:gs pos="26000">
                  <a:schemeClr val="accent4"/>
                </a:gs>
                <a:gs pos="52999">
                  <a:schemeClr val="accent3"/>
                </a:gs>
                <a:gs pos="69000">
                  <a:schemeClr val="accent2"/>
                </a:gs>
                <a:gs pos="100000">
                  <a:schemeClr val="accent1"/>
                </a:gs>
                <a:gs pos="100000">
                  <a:schemeClr val="accent6"/>
                </a:gs>
                <a:gs pos="100000">
                  <a:srgbClr val="BA7016"/>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6"/>
          <p:cNvSpPr/>
          <p:nvPr/>
        </p:nvSpPr>
        <p:spPr>
          <a:xfrm>
            <a:off x="637175" y="3487705"/>
            <a:ext cx="15909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dirty="0">
                <a:solidFill>
                  <a:schemeClr val="accent5"/>
                </a:solidFill>
                <a:latin typeface="Roboto" panose="02000000000000000000"/>
                <a:ea typeface="Roboto" panose="02000000000000000000"/>
                <a:cs typeface="Roboto" panose="02000000000000000000"/>
                <a:sym typeface="Roboto" panose="02000000000000000000"/>
              </a:rPr>
              <a:t> 1 </a:t>
            </a:r>
            <a:endParaRPr sz="1600" b="1" dirty="0">
              <a:solidFill>
                <a:schemeClr val="accent5"/>
              </a:solidFill>
              <a:latin typeface="Roboto" panose="02000000000000000000"/>
              <a:ea typeface="Roboto" panose="02000000000000000000"/>
              <a:cs typeface="Roboto" panose="02000000000000000000"/>
              <a:sym typeface="Roboto" panose="02000000000000000000"/>
            </a:endParaRPr>
          </a:p>
        </p:txBody>
      </p:sp>
      <p:sp>
        <p:nvSpPr>
          <p:cNvPr id="81" name="Google Shape;81;p16"/>
          <p:cNvSpPr/>
          <p:nvPr/>
        </p:nvSpPr>
        <p:spPr>
          <a:xfrm>
            <a:off x="2230875" y="3487705"/>
            <a:ext cx="15909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dirty="0">
                <a:solidFill>
                  <a:schemeClr val="accent4"/>
                </a:solidFill>
                <a:latin typeface="Roboto" panose="02000000000000000000"/>
                <a:ea typeface="Roboto" panose="02000000000000000000"/>
                <a:cs typeface="Roboto" panose="02000000000000000000"/>
                <a:sym typeface="Roboto" panose="02000000000000000000"/>
              </a:rPr>
              <a:t>2</a:t>
            </a:r>
            <a:endParaRPr sz="1600" b="1" dirty="0">
              <a:solidFill>
                <a:schemeClr val="accent4"/>
              </a:solidFill>
              <a:latin typeface="Roboto" panose="02000000000000000000"/>
              <a:ea typeface="Roboto" panose="02000000000000000000"/>
              <a:cs typeface="Roboto" panose="02000000000000000000"/>
              <a:sym typeface="Roboto" panose="02000000000000000000"/>
            </a:endParaRPr>
          </a:p>
        </p:txBody>
      </p:sp>
      <p:sp>
        <p:nvSpPr>
          <p:cNvPr id="82" name="Google Shape;82;p16"/>
          <p:cNvSpPr/>
          <p:nvPr/>
        </p:nvSpPr>
        <p:spPr>
          <a:xfrm>
            <a:off x="3737250" y="3487705"/>
            <a:ext cx="15909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dirty="0">
                <a:solidFill>
                  <a:schemeClr val="accent3"/>
                </a:solidFill>
                <a:latin typeface="Roboto" panose="02000000000000000000"/>
                <a:ea typeface="Roboto" panose="02000000000000000000"/>
                <a:cs typeface="Roboto" panose="02000000000000000000"/>
                <a:sym typeface="Roboto" panose="02000000000000000000"/>
              </a:rPr>
              <a:t>3 </a:t>
            </a:r>
            <a:endParaRPr sz="1600" b="1" dirty="0">
              <a:solidFill>
                <a:schemeClr val="accent3"/>
              </a:solidFill>
              <a:latin typeface="Roboto" panose="02000000000000000000"/>
              <a:ea typeface="Roboto" panose="02000000000000000000"/>
              <a:cs typeface="Roboto" panose="02000000000000000000"/>
              <a:sym typeface="Roboto" panose="02000000000000000000"/>
            </a:endParaRPr>
          </a:p>
        </p:txBody>
      </p:sp>
      <p:sp>
        <p:nvSpPr>
          <p:cNvPr id="83" name="Google Shape;83;p16"/>
          <p:cNvSpPr/>
          <p:nvPr/>
        </p:nvSpPr>
        <p:spPr>
          <a:xfrm>
            <a:off x="5404175" y="3487705"/>
            <a:ext cx="15909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dirty="0">
                <a:solidFill>
                  <a:schemeClr val="accent2"/>
                </a:solidFill>
                <a:latin typeface="Roboto" panose="02000000000000000000"/>
                <a:ea typeface="Roboto" panose="02000000000000000000"/>
                <a:cs typeface="Roboto" panose="02000000000000000000"/>
                <a:sym typeface="Roboto" panose="02000000000000000000"/>
              </a:rPr>
              <a:t>4</a:t>
            </a:r>
            <a:endParaRPr sz="1600" b="1" dirty="0">
              <a:solidFill>
                <a:schemeClr val="accent2"/>
              </a:solidFill>
              <a:latin typeface="Roboto" panose="02000000000000000000"/>
              <a:ea typeface="Roboto" panose="02000000000000000000"/>
              <a:cs typeface="Roboto" panose="02000000000000000000"/>
              <a:sym typeface="Roboto" panose="02000000000000000000"/>
            </a:endParaRPr>
          </a:p>
        </p:txBody>
      </p:sp>
      <p:sp>
        <p:nvSpPr>
          <p:cNvPr id="84" name="Google Shape;84;p16"/>
          <p:cNvSpPr/>
          <p:nvPr/>
        </p:nvSpPr>
        <p:spPr>
          <a:xfrm>
            <a:off x="6908575" y="3487705"/>
            <a:ext cx="15909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dirty="0">
                <a:solidFill>
                  <a:schemeClr val="accent1"/>
                </a:solidFill>
                <a:latin typeface="Roboto" panose="02000000000000000000"/>
                <a:ea typeface="Roboto" panose="02000000000000000000"/>
                <a:cs typeface="Roboto" panose="02000000000000000000"/>
                <a:sym typeface="Roboto" panose="02000000000000000000"/>
              </a:rPr>
              <a:t>5</a:t>
            </a:r>
            <a:endParaRPr sz="1600" b="1" dirty="0">
              <a:solidFill>
                <a:schemeClr val="accent1"/>
              </a:solidFill>
              <a:latin typeface="Roboto" panose="02000000000000000000"/>
              <a:ea typeface="Roboto" panose="02000000000000000000"/>
              <a:cs typeface="Roboto" panose="02000000000000000000"/>
              <a:sym typeface="Roboto" panose="02000000000000000000"/>
            </a:endParaRPr>
          </a:p>
        </p:txBody>
      </p:sp>
      <p:sp>
        <p:nvSpPr>
          <p:cNvPr id="86" name="Google Shape;86;p16"/>
          <p:cNvSpPr txBox="1">
            <a:spLocks noGrp="1"/>
          </p:cNvSpPr>
          <p:nvPr/>
        </p:nvSpPr>
        <p:spPr>
          <a:xfrm>
            <a:off x="2230875" y="3763105"/>
            <a:ext cx="1590900" cy="792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342900" algn="l" rtl="0">
              <a:lnSpc>
                <a:spcPct val="100000"/>
              </a:lnSpc>
              <a:spcBef>
                <a:spcPts val="1600"/>
              </a:spcBef>
              <a:spcAft>
                <a:spcPts val="160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ctr">
              <a:buNone/>
            </a:pPr>
            <a:r>
              <a:rPr lang="vi-VN" sz="1200" b="1" dirty="0">
                <a:solidFill>
                  <a:srgbClr val="434343"/>
                </a:solidFill>
                <a:latin typeface="Bahnschrift" panose="020B0502040204020203" pitchFamily="34" charset="0"/>
                <a:ea typeface="EB Garamond"/>
                <a:cs typeface="EB Garamond"/>
                <a:sym typeface="EB Garamond"/>
              </a:rPr>
              <a:t>PHÂN TÍCH </a:t>
            </a:r>
          </a:p>
          <a:p>
            <a:pPr marL="0" lvl="0" indent="0" algn="ctr">
              <a:buNone/>
            </a:pPr>
            <a:r>
              <a:rPr lang="vi-VN" sz="1200" b="1" dirty="0">
                <a:solidFill>
                  <a:srgbClr val="434343"/>
                </a:solidFill>
                <a:latin typeface="Bahnschrift" panose="020B0502040204020203" pitchFamily="34" charset="0"/>
                <a:ea typeface="EB Garamond"/>
                <a:cs typeface="EB Garamond"/>
                <a:sym typeface="EB Garamond"/>
              </a:rPr>
              <a:t>HỆ THỐNG</a:t>
            </a:r>
          </a:p>
        </p:txBody>
      </p:sp>
      <p:sp>
        <p:nvSpPr>
          <p:cNvPr id="87" name="Google Shape;87;p16"/>
          <p:cNvSpPr txBox="1">
            <a:spLocks noGrp="1"/>
          </p:cNvSpPr>
          <p:nvPr/>
        </p:nvSpPr>
        <p:spPr>
          <a:xfrm>
            <a:off x="3813275" y="3774593"/>
            <a:ext cx="1590900" cy="792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342900" algn="l" rtl="0">
              <a:lnSpc>
                <a:spcPct val="100000"/>
              </a:lnSpc>
              <a:spcBef>
                <a:spcPts val="1600"/>
              </a:spcBef>
              <a:spcAft>
                <a:spcPts val="160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indent="0" algn="ctr">
              <a:buNone/>
            </a:pPr>
            <a:r>
              <a:rPr lang="vi-VN" sz="1200" b="1" dirty="0">
                <a:solidFill>
                  <a:srgbClr val="434343"/>
                </a:solidFill>
                <a:latin typeface="Bahnschrift" panose="020B0502040204020203" pitchFamily="34" charset="0"/>
                <a:ea typeface="EB Garamond"/>
                <a:cs typeface="EB Garamond"/>
                <a:sym typeface="EB Garamond"/>
              </a:rPr>
              <a:t>THIẾT </a:t>
            </a:r>
            <a:r>
              <a:rPr lang="vi-VN" sz="1200" b="1">
                <a:solidFill>
                  <a:srgbClr val="434343"/>
                </a:solidFill>
                <a:latin typeface="Bahnschrift" panose="020B0502040204020203" pitchFamily="34" charset="0"/>
                <a:ea typeface="EB Garamond"/>
                <a:cs typeface="EB Garamond"/>
                <a:sym typeface="EB Garamond"/>
              </a:rPr>
              <a:t>KẾ </a:t>
            </a:r>
          </a:p>
          <a:p>
            <a:pPr marL="0" indent="0" algn="ctr">
              <a:buNone/>
            </a:pPr>
            <a:r>
              <a:rPr lang="vi-VN" sz="1200" b="1">
                <a:solidFill>
                  <a:srgbClr val="434343"/>
                </a:solidFill>
                <a:latin typeface="Bahnschrift" panose="020B0502040204020203" pitchFamily="34" charset="0"/>
                <a:ea typeface="EB Garamond"/>
                <a:cs typeface="EB Garamond"/>
                <a:sym typeface="EB Garamond"/>
              </a:rPr>
              <a:t>WEBSITE</a:t>
            </a:r>
            <a:endParaRPr lang="vi-VN" sz="1200" b="1" dirty="0">
              <a:solidFill>
                <a:srgbClr val="434343"/>
              </a:solidFill>
              <a:latin typeface="Bahnschrift" panose="020B0502040204020203" pitchFamily="34" charset="0"/>
              <a:ea typeface="EB Garamond"/>
              <a:cs typeface="EB Garamond"/>
              <a:sym typeface="EB Garamond"/>
            </a:endParaRPr>
          </a:p>
        </p:txBody>
      </p:sp>
      <p:sp>
        <p:nvSpPr>
          <p:cNvPr id="88" name="Google Shape;88;p16"/>
          <p:cNvSpPr txBox="1">
            <a:spLocks noGrp="1"/>
          </p:cNvSpPr>
          <p:nvPr/>
        </p:nvSpPr>
        <p:spPr>
          <a:xfrm>
            <a:off x="6986575" y="3760660"/>
            <a:ext cx="1422625" cy="792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342900" algn="l" rtl="0">
              <a:lnSpc>
                <a:spcPct val="100000"/>
              </a:lnSpc>
              <a:spcBef>
                <a:spcPts val="1600"/>
              </a:spcBef>
              <a:spcAft>
                <a:spcPts val="160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ctr">
              <a:spcAft>
                <a:spcPts val="1600"/>
              </a:spcAft>
              <a:buNone/>
            </a:pPr>
            <a:r>
              <a:rPr lang="vi-VN" sz="1200" b="1" dirty="0">
                <a:solidFill>
                  <a:srgbClr val="434343"/>
                </a:solidFill>
                <a:latin typeface="Bahnschrift" panose="020B0502040204020203" pitchFamily="34" charset="0"/>
                <a:ea typeface="EB Garamond"/>
                <a:cs typeface="EB Garamond"/>
                <a:sym typeface="EB Garamond"/>
              </a:rPr>
              <a:t>TRIỂN KHAI VÀ BẢO TRÌ</a:t>
            </a:r>
          </a:p>
        </p:txBody>
      </p:sp>
      <p:grpSp>
        <p:nvGrpSpPr>
          <p:cNvPr id="108" name="Google Shape;108;p16"/>
          <p:cNvGrpSpPr/>
          <p:nvPr/>
        </p:nvGrpSpPr>
        <p:grpSpPr>
          <a:xfrm>
            <a:off x="1226499" y="2138334"/>
            <a:ext cx="432866" cy="418448"/>
            <a:chOff x="4675986" y="2745684"/>
            <a:chExt cx="381346" cy="368644"/>
          </a:xfrm>
        </p:grpSpPr>
        <p:sp>
          <p:nvSpPr>
            <p:cNvPr id="109" name="Google Shape;109;p16"/>
            <p:cNvSpPr/>
            <p:nvPr/>
          </p:nvSpPr>
          <p:spPr>
            <a:xfrm>
              <a:off x="4828918" y="2895345"/>
              <a:ext cx="69226" cy="69258"/>
            </a:xfrm>
            <a:custGeom>
              <a:avLst/>
              <a:gdLst/>
              <a:ahLst/>
              <a:cxnLst/>
              <a:rect l="l" t="t" r="r" b="b"/>
              <a:pathLst>
                <a:path w="2180" h="2181" extrusionOk="0">
                  <a:moveTo>
                    <a:pt x="1100" y="1"/>
                  </a:moveTo>
                  <a:cubicBezTo>
                    <a:pt x="535" y="1"/>
                    <a:pt x="1" y="443"/>
                    <a:pt x="1" y="1098"/>
                  </a:cubicBezTo>
                  <a:cubicBezTo>
                    <a:pt x="1" y="1705"/>
                    <a:pt x="501" y="2181"/>
                    <a:pt x="1096" y="2181"/>
                  </a:cubicBezTo>
                  <a:cubicBezTo>
                    <a:pt x="1703" y="2181"/>
                    <a:pt x="2180" y="1693"/>
                    <a:pt x="2180" y="1098"/>
                  </a:cubicBezTo>
                  <a:cubicBezTo>
                    <a:pt x="2180" y="1014"/>
                    <a:pt x="2180" y="955"/>
                    <a:pt x="2168" y="895"/>
                  </a:cubicBezTo>
                  <a:cubicBezTo>
                    <a:pt x="2146" y="819"/>
                    <a:pt x="2074" y="763"/>
                    <a:pt x="1989" y="763"/>
                  </a:cubicBezTo>
                  <a:cubicBezTo>
                    <a:pt x="1981" y="763"/>
                    <a:pt x="1973" y="763"/>
                    <a:pt x="1965" y="764"/>
                  </a:cubicBezTo>
                  <a:cubicBezTo>
                    <a:pt x="1882" y="776"/>
                    <a:pt x="1822" y="871"/>
                    <a:pt x="1834" y="955"/>
                  </a:cubicBezTo>
                  <a:cubicBezTo>
                    <a:pt x="1915" y="1442"/>
                    <a:pt x="1524" y="1834"/>
                    <a:pt x="1092" y="1834"/>
                  </a:cubicBezTo>
                  <a:cubicBezTo>
                    <a:pt x="954" y="1834"/>
                    <a:pt x="812" y="1794"/>
                    <a:pt x="679" y="1705"/>
                  </a:cubicBezTo>
                  <a:cubicBezTo>
                    <a:pt x="60" y="1288"/>
                    <a:pt x="358" y="336"/>
                    <a:pt x="1096" y="336"/>
                  </a:cubicBezTo>
                  <a:cubicBezTo>
                    <a:pt x="1251" y="336"/>
                    <a:pt x="1418" y="395"/>
                    <a:pt x="1548" y="502"/>
                  </a:cubicBezTo>
                  <a:cubicBezTo>
                    <a:pt x="1581" y="525"/>
                    <a:pt x="1615" y="536"/>
                    <a:pt x="1649" y="536"/>
                  </a:cubicBezTo>
                  <a:cubicBezTo>
                    <a:pt x="1701" y="536"/>
                    <a:pt x="1750" y="510"/>
                    <a:pt x="1787" y="466"/>
                  </a:cubicBezTo>
                  <a:cubicBezTo>
                    <a:pt x="1846" y="395"/>
                    <a:pt x="1834" y="288"/>
                    <a:pt x="1763" y="228"/>
                  </a:cubicBezTo>
                  <a:cubicBezTo>
                    <a:pt x="1558" y="72"/>
                    <a:pt x="1327"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4675986" y="274568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 name="Picture 2" descr="Business marketing Vectors &amp; Illustrations for Free Download | Freepik"/>
          <p:cNvPicPr>
            <a:picLocks noChangeAspect="1" noChangeArrowheads="1"/>
          </p:cNvPicPr>
          <p:nvPr/>
        </p:nvPicPr>
        <p:blipFill rotWithShape="1">
          <a:blip r:embed="rId4">
            <a:extLst>
              <a:ext uri="{28A0092B-C50C-407E-A947-70E740481C1C}">
                <a14:useLocalDpi xmlns:a14="http://schemas.microsoft.com/office/drawing/2010/main" val="0"/>
              </a:ext>
            </a:extLst>
          </a:blip>
          <a:srcRect r="6013"/>
          <a:stretch>
            <a:fillRect/>
          </a:stretch>
        </p:blipFill>
        <p:spPr bwMode="auto">
          <a:xfrm>
            <a:off x="1059987" y="2062394"/>
            <a:ext cx="726283" cy="514753"/>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Digital Marketing Agency in Albuquerque NM | boomti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8535" y="2156405"/>
            <a:ext cx="984500" cy="572582"/>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Digital Marketing concept 2037253 Vector Art at Vecteezy"/>
          <p:cNvPicPr>
            <a:picLocks noChangeAspect="1" noChangeArrowheads="1"/>
          </p:cNvPicPr>
          <p:nvPr/>
        </p:nvPicPr>
        <p:blipFill rotWithShape="1">
          <a:blip r:embed="rId6">
            <a:extLst>
              <a:ext uri="{28A0092B-C50C-407E-A947-70E740481C1C}">
                <a14:useLocalDpi xmlns:a14="http://schemas.microsoft.com/office/drawing/2010/main" val="0"/>
              </a:ext>
            </a:extLst>
          </a:blip>
          <a:srcRect l="8634"/>
          <a:stretch>
            <a:fillRect/>
          </a:stretch>
        </p:blipFill>
        <p:spPr bwMode="auto">
          <a:xfrm>
            <a:off x="4188669" y="2025324"/>
            <a:ext cx="674463" cy="63348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Digital Marketing Courses Online – Chandigarh | Panchkula | Mohali"/>
          <p:cNvPicPr>
            <a:picLocks noChangeAspect="1" noChangeArrowheads="1"/>
          </p:cNvPicPr>
          <p:nvPr/>
        </p:nvPicPr>
        <p:blipFill rotWithShape="1">
          <a:blip r:embed="rId7">
            <a:extLst>
              <a:ext uri="{28A0092B-C50C-407E-A947-70E740481C1C}">
                <a14:useLocalDpi xmlns:a14="http://schemas.microsoft.com/office/drawing/2010/main" val="0"/>
              </a:ext>
            </a:extLst>
          </a:blip>
          <a:srcRect l="5384" t="10784" b="11980"/>
          <a:stretch>
            <a:fillRect/>
          </a:stretch>
        </p:blipFill>
        <p:spPr bwMode="auto">
          <a:xfrm>
            <a:off x="5816965" y="2090428"/>
            <a:ext cx="718444" cy="503274"/>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Team Work Isometric Vector Illustration. Marketing Team Collaboration.  Technical Maintenance And Technology Optimization. Data Center Diagnostic.  Online Business Cartoon Conceptual Design Element Royalty Free SVG,  Cliparts, Vectors, and Stock ..."/>
          <p:cNvPicPr>
            <a:picLocks noChangeAspect="1" noChangeArrowheads="1"/>
          </p:cNvPicPr>
          <p:nvPr/>
        </p:nvPicPr>
        <p:blipFill rotWithShape="1">
          <a:blip r:embed="rId8">
            <a:extLst>
              <a:ext uri="{28A0092B-C50C-407E-A947-70E740481C1C}">
                <a14:useLocalDpi xmlns:a14="http://schemas.microsoft.com/office/drawing/2010/main" val="0"/>
              </a:ext>
            </a:extLst>
          </a:blip>
          <a:srcRect l="4476" t="8487" r="4997" b="8847"/>
          <a:stretch>
            <a:fillRect/>
          </a:stretch>
        </p:blipFill>
        <p:spPr bwMode="auto">
          <a:xfrm>
            <a:off x="7398166" y="2062394"/>
            <a:ext cx="648507" cy="592185"/>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86;p16"/>
          <p:cNvSpPr txBox="1">
            <a:spLocks noGrp="1"/>
          </p:cNvSpPr>
          <p:nvPr/>
        </p:nvSpPr>
        <p:spPr>
          <a:xfrm>
            <a:off x="767200" y="3774535"/>
            <a:ext cx="1590900" cy="7926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342900" algn="l" rtl="0">
              <a:lnSpc>
                <a:spcPct val="100000"/>
              </a:lnSpc>
              <a:spcBef>
                <a:spcPts val="1600"/>
              </a:spcBef>
              <a:spcAft>
                <a:spcPts val="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342900" algn="l" rtl="0">
              <a:lnSpc>
                <a:spcPct val="100000"/>
              </a:lnSpc>
              <a:spcBef>
                <a:spcPts val="1600"/>
              </a:spcBef>
              <a:spcAft>
                <a:spcPts val="1600"/>
              </a:spcAft>
              <a:buClr>
                <a:schemeClr val="dk2"/>
              </a:buClr>
              <a:buSzPts val="1800"/>
              <a:buFont typeface="Roboto" panose="02000000000000000000"/>
              <a:buChar char="■"/>
              <a:defRPr sz="18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ctr">
              <a:buNone/>
            </a:pPr>
            <a:r>
              <a:rPr lang="en-US" altLang="vi-VN" sz="1200" b="1" dirty="0">
                <a:solidFill>
                  <a:srgbClr val="434343"/>
                </a:solidFill>
                <a:latin typeface="Bahnschrift" panose="020B0502040204020203" pitchFamily="34" charset="0"/>
                <a:ea typeface="EB Garamond"/>
                <a:cs typeface="EB Garamond"/>
                <a:sym typeface="EB Garamond"/>
              </a:rPr>
              <a:t>KHẢO SÁT</a:t>
            </a:r>
          </a:p>
          <a:p>
            <a:pPr marL="0" lvl="0" indent="0" algn="ctr">
              <a:buNone/>
            </a:pPr>
            <a:r>
              <a:rPr lang="en-US" altLang="vi-VN" sz="1200" b="1" dirty="0">
                <a:solidFill>
                  <a:srgbClr val="434343"/>
                </a:solidFill>
                <a:latin typeface="Bahnschrift" panose="020B0502040204020203" pitchFamily="34" charset="0"/>
                <a:ea typeface="EB Garamond"/>
                <a:cs typeface="EB Garamond"/>
                <a:sym typeface="EB Garamond"/>
              </a:rPr>
              <a:t>DỰ ÁN</a:t>
            </a:r>
          </a:p>
        </p:txBody>
      </p:sp>
      <p:sp>
        <p:nvSpPr>
          <p:cNvPr id="8" name="Google Shape;140;p15">
            <a:extLst>
              <a:ext uri="{FF2B5EF4-FFF2-40B4-BE49-F238E27FC236}">
                <a16:creationId xmlns:a16="http://schemas.microsoft.com/office/drawing/2014/main" id="{768090E5-4FBA-5EEE-731B-085439BBE3FD}"/>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arn(inVertical)">
                                      <p:cBhvr>
                                        <p:cTn id="7" dur="500"/>
                                        <p:tgtEl>
                                          <p:spTgt spid="4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4">
                                            <p:txEl>
                                              <p:pRg st="0" end="0"/>
                                            </p:txEl>
                                          </p:spTgt>
                                        </p:tgtEl>
                                        <p:attrNameLst>
                                          <p:attrName>style.visibility</p:attrName>
                                        </p:attrNameLst>
                                      </p:cBhvr>
                                      <p:to>
                                        <p:strVal val="visible"/>
                                      </p:to>
                                    </p:set>
                                    <p:animEffect transition="in" filter="barn(inVertical)">
                                      <p:cBhvr>
                                        <p:cTn id="10" dur="500"/>
                                        <p:tgtEl>
                                          <p:spTgt spid="64">
                                            <p:txEl>
                                              <p:pRg st="0" end="0"/>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barn(inVertical)">
                                      <p:cBhvr>
                                        <p:cTn id="16" dur="500"/>
                                        <p:tgtEl>
                                          <p:spTgt spid="8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barn(inVertical)">
                                      <p:cBhvr>
                                        <p:cTn id="19" dur="500"/>
                                        <p:tgtEl>
                                          <p:spTgt spid="8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barn(inVertical)">
                                      <p:cBhvr>
                                        <p:cTn id="22" dur="500"/>
                                        <p:tgtEl>
                                          <p:spTgt spid="8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barn(inVertical)">
                                      <p:cBhvr>
                                        <p:cTn id="25" dur="500"/>
                                        <p:tgtEl>
                                          <p:spTgt spid="8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barn(inVertical)">
                                      <p:cBhvr>
                                        <p:cTn id="28" dur="500"/>
                                        <p:tgtEl>
                                          <p:spTgt spid="8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animEffect transition="in" filter="barn(inVertical)">
                                      <p:cBhvr>
                                        <p:cTn id="31" dur="500"/>
                                        <p:tgtEl>
                                          <p:spTgt spid="8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barn(inVertical)">
                                      <p:cBhvr>
                                        <p:cTn id="34" dur="500"/>
                                        <p:tgtEl>
                                          <p:spTgt spid="87"/>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barn(inVertical)">
                                      <p:cBhvr>
                                        <p:cTn id="37" dur="500"/>
                                        <p:tgtEl>
                                          <p:spTgt spid="88"/>
                                        </p:tgtEl>
                                      </p:cBhvr>
                                    </p:animEffect>
                                  </p:childTnLst>
                                </p:cTn>
                              </p:par>
                              <p:par>
                                <p:cTn id="38" presetID="16" presetClass="entr" presetSubtype="21" fill="hold" nodeType="withEffect">
                                  <p:stCondLst>
                                    <p:cond delay="0"/>
                                  </p:stCondLst>
                                  <p:childTnLst>
                                    <p:set>
                                      <p:cBhvr>
                                        <p:cTn id="39" dur="1" fill="hold">
                                          <p:stCondLst>
                                            <p:cond delay="0"/>
                                          </p:stCondLst>
                                        </p:cTn>
                                        <p:tgtEl>
                                          <p:spTgt spid="108"/>
                                        </p:tgtEl>
                                        <p:attrNameLst>
                                          <p:attrName>style.visibility</p:attrName>
                                        </p:attrNameLst>
                                      </p:cBhvr>
                                      <p:to>
                                        <p:strVal val="visible"/>
                                      </p:to>
                                    </p:set>
                                    <p:animEffect transition="in" filter="barn(inVertical)">
                                      <p:cBhvr>
                                        <p:cTn id="40" dur="500"/>
                                        <p:tgtEl>
                                          <p:spTgt spid="108"/>
                                        </p:tgtEl>
                                      </p:cBhvr>
                                    </p:animEffect>
                                  </p:childTnLst>
                                </p:cTn>
                              </p:par>
                              <p:par>
                                <p:cTn id="41" presetID="16" presetClass="entr" presetSubtype="21"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barn(inVertical)">
                                      <p:cBhvr>
                                        <p:cTn id="43" dur="500"/>
                                        <p:tgtEl>
                                          <p:spTgt spid="51"/>
                                        </p:tgtEl>
                                      </p:cBhvr>
                                    </p:animEffect>
                                  </p:childTnLst>
                                </p:cTn>
                              </p:par>
                              <p:par>
                                <p:cTn id="44" presetID="16" presetClass="entr" presetSubtype="21"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barn(inVertical)">
                                      <p:cBhvr>
                                        <p:cTn id="46" dur="500"/>
                                        <p:tgtEl>
                                          <p:spTgt spid="52"/>
                                        </p:tgtEl>
                                      </p:cBhvr>
                                    </p:animEffect>
                                  </p:childTnLst>
                                </p:cTn>
                              </p:par>
                              <p:par>
                                <p:cTn id="47" presetID="16" presetClass="entr" presetSubtype="21"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barn(inVertical)">
                                      <p:cBhvr>
                                        <p:cTn id="49" dur="500"/>
                                        <p:tgtEl>
                                          <p:spTgt spid="53"/>
                                        </p:tgtEl>
                                      </p:cBhvr>
                                    </p:animEffect>
                                  </p:childTnLst>
                                </p:cTn>
                              </p:par>
                              <p:par>
                                <p:cTn id="50" presetID="16" presetClass="entr" presetSubtype="21"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barn(inVertical)">
                                      <p:cBhvr>
                                        <p:cTn id="52" dur="500"/>
                                        <p:tgtEl>
                                          <p:spTgt spid="55"/>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arn(inVertical)">
                                      <p:cBhvr>
                                        <p:cTn id="55" dur="500"/>
                                        <p:tgtEl>
                                          <p:spTgt spid="6"/>
                                        </p:tgtEl>
                                      </p:cBhvr>
                                    </p:animEffect>
                                  </p:childTnLst>
                                </p:cTn>
                              </p:par>
                              <p:par>
                                <p:cTn id="56" presetID="42" presetClass="path" presetSubtype="0" accel="50000" decel="50000" fill="hold" grpId="0" nodeType="withEffect">
                                  <p:stCondLst>
                                    <p:cond delay="0"/>
                                  </p:stCondLst>
                                  <p:childTnLst>
                                    <p:animMotion origin="layout" path="M 2.5E-6 4.19753E-6 L 0.41666 4.19753E-6 " pathEditMode="relative" rAng="0" ptsTypes="AA">
                                      <p:cBhvr>
                                        <p:cTn id="57" dur="1000" spd="-100000" fill="hold"/>
                                        <p:tgtEl>
                                          <p:spTgt spid="8"/>
                                        </p:tgtEl>
                                        <p:attrNameLst>
                                          <p:attrName>ppt_x</p:attrName>
                                          <p:attrName>ppt_y</p:attrName>
                                        </p:attrNameLst>
                                      </p:cBhvr>
                                      <p:rCtr x="2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uild="p"/>
      <p:bldP spid="80" grpId="0"/>
      <p:bldP spid="81" grpId="0"/>
      <p:bldP spid="82" grpId="0"/>
      <p:bldP spid="83" grpId="0"/>
      <p:bldP spid="84" grpId="0"/>
      <p:bldP spid="86" grpId="0"/>
      <p:bldP spid="87" grpId="0"/>
      <p:bldP spid="88" grpId="0"/>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3" name="AutoShape 10" descr="GitHub Logos and Usage · GitHu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grpSp>
        <p:nvGrpSpPr>
          <p:cNvPr id="14" name="Group 13"/>
          <p:cNvGrpSpPr/>
          <p:nvPr/>
        </p:nvGrpSpPr>
        <p:grpSpPr>
          <a:xfrm>
            <a:off x="752409" y="3724660"/>
            <a:ext cx="7667092" cy="227378"/>
            <a:chOff x="159596" y="3905654"/>
            <a:chExt cx="8607743" cy="408361"/>
          </a:xfrm>
        </p:grpSpPr>
        <p:sp>
          <p:nvSpPr>
            <p:cNvPr id="65" name="Google Shape;830;p25"/>
            <p:cNvSpPr txBox="1"/>
            <p:nvPr/>
          </p:nvSpPr>
          <p:spPr>
            <a:xfrm>
              <a:off x="159596" y="4017277"/>
              <a:ext cx="1301443" cy="296737"/>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vi-VN" sz="1800"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FIGMA</a:t>
              </a:r>
              <a:endParaRPr sz="1800"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endParaRPr>
            </a:p>
          </p:txBody>
        </p:sp>
        <p:sp>
          <p:nvSpPr>
            <p:cNvPr id="73" name="Google Shape;830;p25"/>
            <p:cNvSpPr txBox="1"/>
            <p:nvPr/>
          </p:nvSpPr>
          <p:spPr>
            <a:xfrm>
              <a:off x="1904848" y="4017278"/>
              <a:ext cx="1539565" cy="296737"/>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vi-VN" sz="1800"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BOOSTRAP</a:t>
              </a:r>
              <a:endParaRPr sz="1800"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endParaRPr>
            </a:p>
          </p:txBody>
        </p:sp>
        <p:sp>
          <p:nvSpPr>
            <p:cNvPr id="74" name="Google Shape;830;p25"/>
            <p:cNvSpPr txBox="1"/>
            <p:nvPr/>
          </p:nvSpPr>
          <p:spPr>
            <a:xfrm>
              <a:off x="3823976" y="3989119"/>
              <a:ext cx="1301443" cy="296737"/>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US" sz="1800"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PHP</a:t>
              </a:r>
              <a:endParaRPr sz="1800"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endParaRPr>
            </a:p>
          </p:txBody>
        </p:sp>
        <p:sp>
          <p:nvSpPr>
            <p:cNvPr id="75" name="Google Shape;830;p25"/>
            <p:cNvSpPr txBox="1"/>
            <p:nvPr/>
          </p:nvSpPr>
          <p:spPr>
            <a:xfrm>
              <a:off x="5457792" y="3905654"/>
              <a:ext cx="1672438" cy="286251"/>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vi-VN" sz="1800"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PHPMYADMIN</a:t>
              </a:r>
              <a:endParaRPr sz="1800"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endParaRPr>
            </a:p>
          </p:txBody>
        </p:sp>
        <p:sp>
          <p:nvSpPr>
            <p:cNvPr id="76" name="Google Shape;830;p25"/>
            <p:cNvSpPr txBox="1"/>
            <p:nvPr/>
          </p:nvSpPr>
          <p:spPr>
            <a:xfrm>
              <a:off x="7465896" y="4006770"/>
              <a:ext cx="1301443" cy="296737"/>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US" sz="1800"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rPr>
                <a:t>GITHUB</a:t>
              </a:r>
              <a:endParaRPr sz="1800" b="1" dirty="0">
                <a:solidFill>
                  <a:srgbClr val="434343"/>
                </a:solidFill>
                <a:latin typeface="Bahnschrift" panose="020B0502040204020203" pitchFamily="34" charset="0"/>
                <a:ea typeface="Montserrat ExtraBold" panose="00000900000000000000"/>
                <a:cs typeface="Montserrat ExtraBold" panose="00000900000000000000"/>
                <a:sym typeface="Montserrat ExtraBold" panose="00000900000000000000"/>
              </a:endParaRPr>
            </a:p>
          </p:txBody>
        </p:sp>
      </p:grpSp>
      <p:sp>
        <p:nvSpPr>
          <p:cNvPr id="92" name="Google Shape;659;p38"/>
          <p:cNvSpPr/>
          <p:nvPr/>
        </p:nvSpPr>
        <p:spPr>
          <a:xfrm>
            <a:off x="713232" y="1169103"/>
            <a:ext cx="3423352" cy="393443"/>
          </a:xfrm>
          <a:prstGeom prst="roundRect">
            <a:avLst>
              <a:gd name="adj" fmla="val 50000"/>
            </a:avLst>
          </a:prstGeom>
          <a:solidFill>
            <a:srgbClr val="47A097"/>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TextBox 92"/>
          <p:cNvSpPr txBox="1"/>
          <p:nvPr/>
        </p:nvSpPr>
        <p:spPr>
          <a:xfrm>
            <a:off x="1212107" y="1213673"/>
            <a:ext cx="3022403" cy="307777"/>
          </a:xfrm>
          <a:prstGeom prst="rect">
            <a:avLst/>
          </a:prstGeom>
          <a:noFill/>
        </p:spPr>
        <p:txBody>
          <a:bodyPr wrap="square" rtlCol="0">
            <a:spAutoFit/>
          </a:bodyPr>
          <a:lstStyle/>
          <a:p>
            <a:pPr lvl="0"/>
            <a:r>
              <a:rPr lang="vi-VN" b="1" dirty="0">
                <a:solidFill>
                  <a:schemeClr val="bg1"/>
                </a:solidFill>
                <a:latin typeface="Bahnschrift" panose="020B0502040204020203" pitchFamily="34" charset="0"/>
                <a:ea typeface="Montserrat ExtraBold" panose="00000900000000000000"/>
                <a:cs typeface="Montserrat ExtraBold" panose="00000900000000000000"/>
                <a:sym typeface="Montserrat ExtraBold" panose="00000900000000000000"/>
              </a:rPr>
              <a:t>Công nghệ và ứng dụng</a:t>
            </a:r>
            <a:endParaRPr lang="vi-VN" b="1" dirty="0">
              <a:solidFill>
                <a:schemeClr val="bg1"/>
              </a:solidFill>
              <a:latin typeface="Bahnschrift" panose="020B0502040204020203" pitchFamily="34" charset="0"/>
              <a:ea typeface="EB Garamond"/>
              <a:cs typeface="EB Garamond"/>
              <a:sym typeface="EB Garamond"/>
            </a:endParaRPr>
          </a:p>
        </p:txBody>
      </p:sp>
      <p:sp>
        <p:nvSpPr>
          <p:cNvPr id="95" name="Rectangle 94"/>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grpSp>
        <p:nvGrpSpPr>
          <p:cNvPr id="5" name="Group 4"/>
          <p:cNvGrpSpPr/>
          <p:nvPr/>
        </p:nvGrpSpPr>
        <p:grpSpPr>
          <a:xfrm>
            <a:off x="713232" y="2150110"/>
            <a:ext cx="7861300" cy="1471941"/>
            <a:chOff x="449" y="3386"/>
            <a:chExt cx="13451" cy="2538"/>
          </a:xfrm>
        </p:grpSpPr>
        <p:cxnSp>
          <p:nvCxnSpPr>
            <p:cNvPr id="44" name="Straight Connector 43"/>
            <p:cNvCxnSpPr/>
            <p:nvPr/>
          </p:nvCxnSpPr>
          <p:spPr>
            <a:xfrm>
              <a:off x="2841" y="4625"/>
              <a:ext cx="8503" cy="32"/>
            </a:xfrm>
            <a:prstGeom prst="line">
              <a:avLst/>
            </a:prstGeom>
          </p:spPr>
          <p:style>
            <a:lnRef idx="3">
              <a:schemeClr val="dk1"/>
            </a:lnRef>
            <a:fillRef idx="0">
              <a:schemeClr val="dk1"/>
            </a:fillRef>
            <a:effectRef idx="2">
              <a:schemeClr val="dk1"/>
            </a:effectRef>
            <a:fontRef idx="minor">
              <a:schemeClr val="tx1"/>
            </a:fontRef>
          </p:style>
        </p:cxnSp>
        <p:grpSp>
          <p:nvGrpSpPr>
            <p:cNvPr id="671" name="Google Shape;671;p21"/>
            <p:cNvGrpSpPr/>
            <p:nvPr/>
          </p:nvGrpSpPr>
          <p:grpSpPr>
            <a:xfrm>
              <a:off x="4069" y="3617"/>
              <a:ext cx="641" cy="581"/>
              <a:chOff x="-1953781" y="2930362"/>
              <a:chExt cx="426192" cy="395197"/>
            </a:xfrm>
          </p:grpSpPr>
          <p:sp>
            <p:nvSpPr>
              <p:cNvPr id="672" name="Google Shape;672;p21"/>
              <p:cNvSpPr/>
              <p:nvPr/>
            </p:nvSpPr>
            <p:spPr>
              <a:xfrm>
                <a:off x="-1806333" y="2930362"/>
                <a:ext cx="113469" cy="98097"/>
              </a:xfrm>
              <a:custGeom>
                <a:avLst/>
                <a:gdLst/>
                <a:ahLst/>
                <a:cxnLst/>
                <a:rect l="l" t="t" r="r" b="b"/>
                <a:pathLst>
                  <a:path w="19355" h="16733" extrusionOk="0">
                    <a:moveTo>
                      <a:pt x="13428" y="2822"/>
                    </a:moveTo>
                    <a:cubicBezTo>
                      <a:pt x="13931" y="2822"/>
                      <a:pt x="14430" y="2969"/>
                      <a:pt x="14851" y="3255"/>
                    </a:cubicBezTo>
                    <a:cubicBezTo>
                      <a:pt x="15531" y="3720"/>
                      <a:pt x="16019" y="4503"/>
                      <a:pt x="16223" y="5456"/>
                    </a:cubicBezTo>
                    <a:cubicBezTo>
                      <a:pt x="16450" y="6522"/>
                      <a:pt x="16303" y="7623"/>
                      <a:pt x="15804" y="8587"/>
                    </a:cubicBezTo>
                    <a:cubicBezTo>
                      <a:pt x="15021" y="10164"/>
                      <a:pt x="11334" y="12649"/>
                      <a:pt x="9677" y="13658"/>
                    </a:cubicBezTo>
                    <a:cubicBezTo>
                      <a:pt x="8021" y="12649"/>
                      <a:pt x="4334" y="10164"/>
                      <a:pt x="3540" y="8587"/>
                    </a:cubicBezTo>
                    <a:cubicBezTo>
                      <a:pt x="3052" y="7623"/>
                      <a:pt x="2905" y="6522"/>
                      <a:pt x="3120" y="5456"/>
                    </a:cubicBezTo>
                    <a:cubicBezTo>
                      <a:pt x="3336" y="4503"/>
                      <a:pt x="3824" y="3720"/>
                      <a:pt x="4504" y="3255"/>
                    </a:cubicBezTo>
                    <a:cubicBezTo>
                      <a:pt x="4898" y="2982"/>
                      <a:pt x="5366" y="2835"/>
                      <a:pt x="5836" y="2835"/>
                    </a:cubicBezTo>
                    <a:cubicBezTo>
                      <a:pt x="5853" y="2835"/>
                      <a:pt x="5871" y="2835"/>
                      <a:pt x="5888" y="2835"/>
                    </a:cubicBezTo>
                    <a:cubicBezTo>
                      <a:pt x="6115" y="2835"/>
                      <a:pt x="6353" y="2858"/>
                      <a:pt x="6569" y="2903"/>
                    </a:cubicBezTo>
                    <a:cubicBezTo>
                      <a:pt x="7102" y="3028"/>
                      <a:pt x="7363" y="3301"/>
                      <a:pt x="8135" y="4117"/>
                    </a:cubicBezTo>
                    <a:cubicBezTo>
                      <a:pt x="8293" y="4288"/>
                      <a:pt x="8475" y="4469"/>
                      <a:pt x="8656" y="4662"/>
                    </a:cubicBezTo>
                    <a:cubicBezTo>
                      <a:pt x="8934" y="4951"/>
                      <a:pt x="9306" y="5096"/>
                      <a:pt x="9677" y="5096"/>
                    </a:cubicBezTo>
                    <a:cubicBezTo>
                      <a:pt x="10049" y="5096"/>
                      <a:pt x="10421" y="4951"/>
                      <a:pt x="10698" y="4662"/>
                    </a:cubicBezTo>
                    <a:cubicBezTo>
                      <a:pt x="10880" y="4469"/>
                      <a:pt x="11050" y="4288"/>
                      <a:pt x="11220" y="4117"/>
                    </a:cubicBezTo>
                    <a:cubicBezTo>
                      <a:pt x="11992" y="3301"/>
                      <a:pt x="12253" y="3028"/>
                      <a:pt x="12786" y="2903"/>
                    </a:cubicBezTo>
                    <a:cubicBezTo>
                      <a:pt x="12997" y="2849"/>
                      <a:pt x="13213" y="2822"/>
                      <a:pt x="13428" y="2822"/>
                    </a:cubicBezTo>
                    <a:close/>
                    <a:moveTo>
                      <a:pt x="5903" y="0"/>
                    </a:moveTo>
                    <a:cubicBezTo>
                      <a:pt x="4841" y="0"/>
                      <a:pt x="3794" y="321"/>
                      <a:pt x="2905" y="929"/>
                    </a:cubicBezTo>
                    <a:cubicBezTo>
                      <a:pt x="1623" y="1803"/>
                      <a:pt x="715" y="3210"/>
                      <a:pt x="352" y="4877"/>
                    </a:cubicBezTo>
                    <a:cubicBezTo>
                      <a:pt x="0" y="6568"/>
                      <a:pt x="227" y="8326"/>
                      <a:pt x="1010" y="9869"/>
                    </a:cubicBezTo>
                    <a:cubicBezTo>
                      <a:pt x="1645" y="11151"/>
                      <a:pt x="3154" y="12626"/>
                      <a:pt x="5605" y="14373"/>
                    </a:cubicBezTo>
                    <a:cubicBezTo>
                      <a:pt x="6524" y="15031"/>
                      <a:pt x="7374" y="15576"/>
                      <a:pt x="7930" y="15927"/>
                    </a:cubicBezTo>
                    <a:cubicBezTo>
                      <a:pt x="9076" y="16642"/>
                      <a:pt x="9246" y="16733"/>
                      <a:pt x="9677" y="16733"/>
                    </a:cubicBezTo>
                    <a:cubicBezTo>
                      <a:pt x="10109" y="16733"/>
                      <a:pt x="10279" y="16642"/>
                      <a:pt x="11425" y="15927"/>
                    </a:cubicBezTo>
                    <a:cubicBezTo>
                      <a:pt x="11980" y="15587"/>
                      <a:pt x="12831" y="15042"/>
                      <a:pt x="13750" y="14384"/>
                    </a:cubicBezTo>
                    <a:cubicBezTo>
                      <a:pt x="16201" y="12626"/>
                      <a:pt x="17710" y="11151"/>
                      <a:pt x="18345" y="9881"/>
                    </a:cubicBezTo>
                    <a:cubicBezTo>
                      <a:pt x="19128" y="8338"/>
                      <a:pt x="19355" y="6568"/>
                      <a:pt x="19003" y="4877"/>
                    </a:cubicBezTo>
                    <a:cubicBezTo>
                      <a:pt x="18640" y="3210"/>
                      <a:pt x="17732" y="1803"/>
                      <a:pt x="16450" y="929"/>
                    </a:cubicBezTo>
                    <a:cubicBezTo>
                      <a:pt x="15561" y="321"/>
                      <a:pt x="14514" y="0"/>
                      <a:pt x="13456" y="0"/>
                    </a:cubicBezTo>
                    <a:cubicBezTo>
                      <a:pt x="13015" y="0"/>
                      <a:pt x="12573" y="56"/>
                      <a:pt x="12139" y="169"/>
                    </a:cubicBezTo>
                    <a:cubicBezTo>
                      <a:pt x="11039" y="419"/>
                      <a:pt x="10347" y="975"/>
                      <a:pt x="9677" y="1644"/>
                    </a:cubicBezTo>
                    <a:cubicBezTo>
                      <a:pt x="9008" y="975"/>
                      <a:pt x="8316" y="430"/>
                      <a:pt x="7227" y="169"/>
                    </a:cubicBezTo>
                    <a:cubicBezTo>
                      <a:pt x="6790" y="56"/>
                      <a:pt x="6345" y="0"/>
                      <a:pt x="590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1"/>
              <p:cNvSpPr/>
              <p:nvPr/>
            </p:nvSpPr>
            <p:spPr>
              <a:xfrm>
                <a:off x="-1824360" y="3180545"/>
                <a:ext cx="16638" cy="16649"/>
              </a:xfrm>
              <a:custGeom>
                <a:avLst/>
                <a:gdLst/>
                <a:ahLst/>
                <a:cxnLst/>
                <a:rect l="l" t="t" r="r" b="b"/>
                <a:pathLst>
                  <a:path w="2838" h="2840" extrusionOk="0">
                    <a:moveTo>
                      <a:pt x="1425" y="1"/>
                    </a:moveTo>
                    <a:cubicBezTo>
                      <a:pt x="1331" y="1"/>
                      <a:pt x="1238" y="9"/>
                      <a:pt x="1147" y="26"/>
                    </a:cubicBezTo>
                    <a:cubicBezTo>
                      <a:pt x="1056" y="37"/>
                      <a:pt x="965" y="71"/>
                      <a:pt x="886" y="106"/>
                    </a:cubicBezTo>
                    <a:cubicBezTo>
                      <a:pt x="704" y="174"/>
                      <a:pt x="557" y="276"/>
                      <a:pt x="421" y="412"/>
                    </a:cubicBezTo>
                    <a:cubicBezTo>
                      <a:pt x="160" y="673"/>
                      <a:pt x="1" y="1036"/>
                      <a:pt x="1" y="1410"/>
                    </a:cubicBezTo>
                    <a:cubicBezTo>
                      <a:pt x="1" y="1512"/>
                      <a:pt x="12" y="1603"/>
                      <a:pt x="35" y="1694"/>
                    </a:cubicBezTo>
                    <a:cubicBezTo>
                      <a:pt x="46" y="1785"/>
                      <a:pt x="80" y="1875"/>
                      <a:pt x="114" y="1966"/>
                    </a:cubicBezTo>
                    <a:cubicBezTo>
                      <a:pt x="148" y="2045"/>
                      <a:pt x="194" y="2125"/>
                      <a:pt x="239" y="2204"/>
                    </a:cubicBezTo>
                    <a:cubicBezTo>
                      <a:pt x="341" y="2363"/>
                      <a:pt x="477" y="2499"/>
                      <a:pt x="636" y="2601"/>
                    </a:cubicBezTo>
                    <a:cubicBezTo>
                      <a:pt x="716" y="2647"/>
                      <a:pt x="795" y="2692"/>
                      <a:pt x="886" y="2726"/>
                    </a:cubicBezTo>
                    <a:cubicBezTo>
                      <a:pt x="965" y="2760"/>
                      <a:pt x="1056" y="2794"/>
                      <a:pt x="1147" y="2806"/>
                    </a:cubicBezTo>
                    <a:cubicBezTo>
                      <a:pt x="1238" y="2828"/>
                      <a:pt x="1328" y="2840"/>
                      <a:pt x="1419" y="2840"/>
                    </a:cubicBezTo>
                    <a:cubicBezTo>
                      <a:pt x="1510" y="2840"/>
                      <a:pt x="1612" y="2828"/>
                      <a:pt x="1703" y="2806"/>
                    </a:cubicBezTo>
                    <a:cubicBezTo>
                      <a:pt x="1793" y="2794"/>
                      <a:pt x="1884" y="2760"/>
                      <a:pt x="1964" y="2726"/>
                    </a:cubicBezTo>
                    <a:cubicBezTo>
                      <a:pt x="2054" y="2692"/>
                      <a:pt x="2134" y="2647"/>
                      <a:pt x="2213" y="2601"/>
                    </a:cubicBezTo>
                    <a:cubicBezTo>
                      <a:pt x="2293" y="2545"/>
                      <a:pt x="2361" y="2488"/>
                      <a:pt x="2429" y="2420"/>
                    </a:cubicBezTo>
                    <a:cubicBezTo>
                      <a:pt x="2485" y="2352"/>
                      <a:pt x="2554" y="2284"/>
                      <a:pt x="2599" y="2204"/>
                    </a:cubicBezTo>
                    <a:cubicBezTo>
                      <a:pt x="2656" y="2125"/>
                      <a:pt x="2701" y="2045"/>
                      <a:pt x="2735" y="1966"/>
                    </a:cubicBezTo>
                    <a:cubicBezTo>
                      <a:pt x="2769" y="1875"/>
                      <a:pt x="2792" y="1785"/>
                      <a:pt x="2814" y="1694"/>
                    </a:cubicBezTo>
                    <a:cubicBezTo>
                      <a:pt x="2837" y="1603"/>
                      <a:pt x="2837" y="1512"/>
                      <a:pt x="2837" y="1410"/>
                    </a:cubicBezTo>
                    <a:cubicBezTo>
                      <a:pt x="2837" y="1036"/>
                      <a:pt x="2690" y="673"/>
                      <a:pt x="2429" y="412"/>
                    </a:cubicBezTo>
                    <a:cubicBezTo>
                      <a:pt x="2293" y="276"/>
                      <a:pt x="2134" y="174"/>
                      <a:pt x="1964" y="106"/>
                    </a:cubicBezTo>
                    <a:cubicBezTo>
                      <a:pt x="1884" y="71"/>
                      <a:pt x="1793" y="37"/>
                      <a:pt x="1703" y="26"/>
                    </a:cubicBezTo>
                    <a:cubicBezTo>
                      <a:pt x="1612" y="9"/>
                      <a:pt x="1518" y="1"/>
                      <a:pt x="14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1953781" y="3020410"/>
                <a:ext cx="426192" cy="305149"/>
              </a:xfrm>
              <a:custGeom>
                <a:avLst/>
                <a:gdLst/>
                <a:ahLst/>
                <a:cxnLst/>
                <a:rect l="l" t="t" r="r" b="b"/>
                <a:pathLst>
                  <a:path w="72698" h="52051" extrusionOk="0">
                    <a:moveTo>
                      <a:pt x="36099" y="5752"/>
                    </a:moveTo>
                    <a:lnTo>
                      <a:pt x="36099" y="8622"/>
                    </a:lnTo>
                    <a:lnTo>
                      <a:pt x="33558" y="10483"/>
                    </a:lnTo>
                    <a:lnTo>
                      <a:pt x="33558" y="5752"/>
                    </a:lnTo>
                    <a:close/>
                    <a:moveTo>
                      <a:pt x="48295" y="3177"/>
                    </a:moveTo>
                    <a:lnTo>
                      <a:pt x="65879" y="16087"/>
                    </a:lnTo>
                    <a:lnTo>
                      <a:pt x="65879" y="19649"/>
                    </a:lnTo>
                    <a:lnTo>
                      <a:pt x="49134" y="7352"/>
                    </a:lnTo>
                    <a:cubicBezTo>
                      <a:pt x="48885" y="7170"/>
                      <a:pt x="48590" y="7079"/>
                      <a:pt x="48295" y="7079"/>
                    </a:cubicBezTo>
                    <a:cubicBezTo>
                      <a:pt x="48000" y="7079"/>
                      <a:pt x="47705" y="7170"/>
                      <a:pt x="47455" y="7352"/>
                    </a:cubicBezTo>
                    <a:lnTo>
                      <a:pt x="30710" y="19615"/>
                    </a:lnTo>
                    <a:lnTo>
                      <a:pt x="30710" y="16087"/>
                    </a:lnTo>
                    <a:lnTo>
                      <a:pt x="48295" y="3177"/>
                    </a:lnTo>
                    <a:close/>
                    <a:moveTo>
                      <a:pt x="9507" y="16632"/>
                    </a:moveTo>
                    <a:lnTo>
                      <a:pt x="9507" y="36417"/>
                    </a:lnTo>
                    <a:lnTo>
                      <a:pt x="2836" y="36417"/>
                    </a:lnTo>
                    <a:lnTo>
                      <a:pt x="2836" y="16632"/>
                    </a:lnTo>
                    <a:close/>
                    <a:moveTo>
                      <a:pt x="52231" y="27216"/>
                    </a:moveTo>
                    <a:lnTo>
                      <a:pt x="52231" y="40036"/>
                    </a:lnTo>
                    <a:lnTo>
                      <a:pt x="52061" y="40036"/>
                    </a:lnTo>
                    <a:cubicBezTo>
                      <a:pt x="51766" y="38709"/>
                      <a:pt x="51029" y="37529"/>
                      <a:pt x="49985" y="36689"/>
                    </a:cubicBezTo>
                    <a:lnTo>
                      <a:pt x="44358" y="31777"/>
                    </a:lnTo>
                    <a:lnTo>
                      <a:pt x="44358" y="27216"/>
                    </a:lnTo>
                    <a:close/>
                    <a:moveTo>
                      <a:pt x="48295" y="10256"/>
                    </a:moveTo>
                    <a:lnTo>
                      <a:pt x="63247" y="21238"/>
                    </a:lnTo>
                    <a:lnTo>
                      <a:pt x="63247" y="40036"/>
                    </a:lnTo>
                    <a:lnTo>
                      <a:pt x="55068" y="40036"/>
                    </a:lnTo>
                    <a:lnTo>
                      <a:pt x="55068" y="25798"/>
                    </a:lnTo>
                    <a:cubicBezTo>
                      <a:pt x="55068" y="25004"/>
                      <a:pt x="54432" y="24380"/>
                      <a:pt x="53649" y="24380"/>
                    </a:cubicBezTo>
                    <a:lnTo>
                      <a:pt x="42940" y="24380"/>
                    </a:lnTo>
                    <a:cubicBezTo>
                      <a:pt x="42157" y="24380"/>
                      <a:pt x="41522" y="25004"/>
                      <a:pt x="41522" y="25798"/>
                    </a:cubicBezTo>
                    <a:lnTo>
                      <a:pt x="41522" y="29304"/>
                    </a:lnTo>
                    <a:lnTo>
                      <a:pt x="32741" y="21646"/>
                    </a:lnTo>
                    <a:lnTo>
                      <a:pt x="48295" y="10256"/>
                    </a:lnTo>
                    <a:close/>
                    <a:moveTo>
                      <a:pt x="17180" y="19198"/>
                    </a:moveTo>
                    <a:cubicBezTo>
                      <a:pt x="21367" y="19198"/>
                      <a:pt x="26334" y="19728"/>
                      <a:pt x="28759" y="21941"/>
                    </a:cubicBezTo>
                    <a:lnTo>
                      <a:pt x="28782" y="21964"/>
                    </a:lnTo>
                    <a:lnTo>
                      <a:pt x="48147" y="38845"/>
                    </a:lnTo>
                    <a:cubicBezTo>
                      <a:pt x="48159" y="38856"/>
                      <a:pt x="48170" y="38867"/>
                      <a:pt x="48193" y="38879"/>
                    </a:cubicBezTo>
                    <a:cubicBezTo>
                      <a:pt x="49543" y="39979"/>
                      <a:pt x="49758" y="41965"/>
                      <a:pt x="48669" y="43326"/>
                    </a:cubicBezTo>
                    <a:cubicBezTo>
                      <a:pt x="48041" y="44111"/>
                      <a:pt x="47119" y="44519"/>
                      <a:pt x="46187" y="44519"/>
                    </a:cubicBezTo>
                    <a:cubicBezTo>
                      <a:pt x="45503" y="44519"/>
                      <a:pt x="44814" y="44299"/>
                      <a:pt x="44233" y="43848"/>
                    </a:cubicBezTo>
                    <a:lnTo>
                      <a:pt x="28022" y="30699"/>
                    </a:lnTo>
                    <a:cubicBezTo>
                      <a:pt x="27764" y="30495"/>
                      <a:pt x="27453" y="30395"/>
                      <a:pt x="27144" y="30395"/>
                    </a:cubicBezTo>
                    <a:cubicBezTo>
                      <a:pt x="26734" y="30395"/>
                      <a:pt x="26326" y="30572"/>
                      <a:pt x="26048" y="30915"/>
                    </a:cubicBezTo>
                    <a:cubicBezTo>
                      <a:pt x="25560" y="31527"/>
                      <a:pt x="25639" y="32401"/>
                      <a:pt x="26240" y="32900"/>
                    </a:cubicBezTo>
                    <a:lnTo>
                      <a:pt x="42452" y="46049"/>
                    </a:lnTo>
                    <a:cubicBezTo>
                      <a:pt x="43507" y="46900"/>
                      <a:pt x="44835" y="47365"/>
                      <a:pt x="46196" y="47365"/>
                    </a:cubicBezTo>
                    <a:cubicBezTo>
                      <a:pt x="46423" y="47365"/>
                      <a:pt x="46650" y="47353"/>
                      <a:pt x="46865" y="47331"/>
                    </a:cubicBezTo>
                    <a:cubicBezTo>
                      <a:pt x="49350" y="47058"/>
                      <a:pt x="51403" y="45277"/>
                      <a:pt x="52027" y="42861"/>
                    </a:cubicBezTo>
                    <a:lnTo>
                      <a:pt x="66503" y="42861"/>
                    </a:lnTo>
                    <a:cubicBezTo>
                      <a:pt x="68262" y="42861"/>
                      <a:pt x="69725" y="44245"/>
                      <a:pt x="69770" y="45947"/>
                    </a:cubicBezTo>
                    <a:cubicBezTo>
                      <a:pt x="69793" y="46809"/>
                      <a:pt x="69475" y="47637"/>
                      <a:pt x="68874" y="48250"/>
                    </a:cubicBezTo>
                    <a:cubicBezTo>
                      <a:pt x="68273" y="48874"/>
                      <a:pt x="67456" y="49214"/>
                      <a:pt x="66605" y="49214"/>
                    </a:cubicBezTo>
                    <a:lnTo>
                      <a:pt x="29712" y="49203"/>
                    </a:lnTo>
                    <a:cubicBezTo>
                      <a:pt x="21793" y="49203"/>
                      <a:pt x="19150" y="43496"/>
                      <a:pt x="18322" y="38709"/>
                    </a:cubicBezTo>
                    <a:cubicBezTo>
                      <a:pt x="17981" y="36769"/>
                      <a:pt x="17641" y="35226"/>
                      <a:pt x="17312" y="34148"/>
                    </a:cubicBezTo>
                    <a:cubicBezTo>
                      <a:pt x="17029" y="33252"/>
                      <a:pt x="16518" y="31573"/>
                      <a:pt x="15077" y="31573"/>
                    </a:cubicBezTo>
                    <a:lnTo>
                      <a:pt x="12343" y="31573"/>
                    </a:lnTo>
                    <a:lnTo>
                      <a:pt x="12343" y="19411"/>
                    </a:lnTo>
                    <a:cubicBezTo>
                      <a:pt x="13605" y="19303"/>
                      <a:pt x="15315" y="19198"/>
                      <a:pt x="17180" y="19198"/>
                    </a:cubicBezTo>
                    <a:close/>
                    <a:moveTo>
                      <a:pt x="48295" y="0"/>
                    </a:moveTo>
                    <a:cubicBezTo>
                      <a:pt x="48000" y="0"/>
                      <a:pt x="47705" y="91"/>
                      <a:pt x="47455" y="272"/>
                    </a:cubicBezTo>
                    <a:lnTo>
                      <a:pt x="38935" y="6535"/>
                    </a:lnTo>
                    <a:lnTo>
                      <a:pt x="38935" y="4334"/>
                    </a:lnTo>
                    <a:cubicBezTo>
                      <a:pt x="38935" y="3551"/>
                      <a:pt x="38300" y="2916"/>
                      <a:pt x="37517" y="2916"/>
                    </a:cubicBezTo>
                    <a:lnTo>
                      <a:pt x="32140" y="2916"/>
                    </a:lnTo>
                    <a:cubicBezTo>
                      <a:pt x="31357" y="2916"/>
                      <a:pt x="30722" y="3551"/>
                      <a:pt x="30722" y="4334"/>
                    </a:cubicBezTo>
                    <a:lnTo>
                      <a:pt x="30722" y="12559"/>
                    </a:lnTo>
                    <a:lnTo>
                      <a:pt x="28453" y="14226"/>
                    </a:lnTo>
                    <a:cubicBezTo>
                      <a:pt x="28090" y="14499"/>
                      <a:pt x="27874" y="14919"/>
                      <a:pt x="27874" y="15372"/>
                    </a:cubicBezTo>
                    <a:lnTo>
                      <a:pt x="27874" y="18095"/>
                    </a:lnTo>
                    <a:cubicBezTo>
                      <a:pt x="24746" y="16734"/>
                      <a:pt x="20638" y="16357"/>
                      <a:pt x="17038" y="16357"/>
                    </a:cubicBezTo>
                    <a:cubicBezTo>
                      <a:pt x="15298" y="16357"/>
                      <a:pt x="13677" y="16445"/>
                      <a:pt x="12343" y="16552"/>
                    </a:cubicBezTo>
                    <a:lnTo>
                      <a:pt x="12343" y="15213"/>
                    </a:lnTo>
                    <a:cubicBezTo>
                      <a:pt x="12343" y="14431"/>
                      <a:pt x="11708" y="13795"/>
                      <a:pt x="10925" y="13795"/>
                    </a:cubicBezTo>
                    <a:lnTo>
                      <a:pt x="1418" y="13795"/>
                    </a:lnTo>
                    <a:cubicBezTo>
                      <a:pt x="635" y="13795"/>
                      <a:pt x="0" y="14431"/>
                      <a:pt x="0" y="15213"/>
                    </a:cubicBezTo>
                    <a:lnTo>
                      <a:pt x="0" y="37835"/>
                    </a:lnTo>
                    <a:cubicBezTo>
                      <a:pt x="0" y="38618"/>
                      <a:pt x="635" y="39253"/>
                      <a:pt x="1418" y="39253"/>
                    </a:cubicBezTo>
                    <a:lnTo>
                      <a:pt x="10925" y="39253"/>
                    </a:lnTo>
                    <a:cubicBezTo>
                      <a:pt x="11708" y="39253"/>
                      <a:pt x="12343" y="38618"/>
                      <a:pt x="12343" y="37835"/>
                    </a:cubicBezTo>
                    <a:lnTo>
                      <a:pt x="12343" y="34409"/>
                    </a:lnTo>
                    <a:lnTo>
                      <a:pt x="14408" y="34409"/>
                    </a:lnTo>
                    <a:cubicBezTo>
                      <a:pt x="14612" y="34965"/>
                      <a:pt x="15020" y="36269"/>
                      <a:pt x="15520" y="39185"/>
                    </a:cubicBezTo>
                    <a:cubicBezTo>
                      <a:pt x="16938" y="47478"/>
                      <a:pt x="21986" y="52039"/>
                      <a:pt x="29712" y="52039"/>
                    </a:cubicBezTo>
                    <a:lnTo>
                      <a:pt x="66594" y="52050"/>
                    </a:lnTo>
                    <a:cubicBezTo>
                      <a:pt x="69986" y="52050"/>
                      <a:pt x="72697" y="49259"/>
                      <a:pt x="72607" y="45879"/>
                    </a:cubicBezTo>
                    <a:cubicBezTo>
                      <a:pt x="72516" y="42657"/>
                      <a:pt x="69782" y="40036"/>
                      <a:pt x="66514" y="40036"/>
                    </a:cubicBezTo>
                    <a:lnTo>
                      <a:pt x="66083" y="40036"/>
                    </a:lnTo>
                    <a:lnTo>
                      <a:pt x="66083" y="23325"/>
                    </a:lnTo>
                    <a:lnTo>
                      <a:pt x="66458" y="23597"/>
                    </a:lnTo>
                    <a:cubicBezTo>
                      <a:pt x="66717" y="23787"/>
                      <a:pt x="67006" y="23873"/>
                      <a:pt x="67288" y="23873"/>
                    </a:cubicBezTo>
                    <a:cubicBezTo>
                      <a:pt x="68020" y="23873"/>
                      <a:pt x="68707" y="23298"/>
                      <a:pt x="68715" y="22463"/>
                    </a:cubicBezTo>
                    <a:lnTo>
                      <a:pt x="68715" y="15372"/>
                    </a:lnTo>
                    <a:cubicBezTo>
                      <a:pt x="68715" y="14919"/>
                      <a:pt x="68500" y="14499"/>
                      <a:pt x="68137" y="14226"/>
                    </a:cubicBezTo>
                    <a:lnTo>
                      <a:pt x="49134" y="272"/>
                    </a:lnTo>
                    <a:cubicBezTo>
                      <a:pt x="48885" y="91"/>
                      <a:pt x="48590" y="0"/>
                      <a:pt x="4829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1"/>
            <p:cNvGrpSpPr/>
            <p:nvPr/>
          </p:nvGrpSpPr>
          <p:grpSpPr>
            <a:xfrm>
              <a:off x="1350" y="3621"/>
              <a:ext cx="640" cy="572"/>
              <a:chOff x="-1710628" y="2295530"/>
              <a:chExt cx="425664" cy="389282"/>
            </a:xfrm>
          </p:grpSpPr>
          <p:sp>
            <p:nvSpPr>
              <p:cNvPr id="683" name="Google Shape;683;p21"/>
              <p:cNvSpPr/>
              <p:nvPr/>
            </p:nvSpPr>
            <p:spPr>
              <a:xfrm>
                <a:off x="-1590910" y="2565152"/>
                <a:ext cx="53208" cy="53214"/>
              </a:xfrm>
              <a:custGeom>
                <a:avLst/>
                <a:gdLst/>
                <a:ahLst/>
                <a:cxnLst/>
                <a:rect l="l" t="t" r="r" b="b"/>
                <a:pathLst>
                  <a:path w="9076" h="9077" extrusionOk="0">
                    <a:moveTo>
                      <a:pt x="6807" y="2270"/>
                    </a:moveTo>
                    <a:lnTo>
                      <a:pt x="6807" y="6808"/>
                    </a:lnTo>
                    <a:lnTo>
                      <a:pt x="2269" y="6808"/>
                    </a:lnTo>
                    <a:lnTo>
                      <a:pt x="2269" y="2270"/>
                    </a:lnTo>
                    <a:close/>
                    <a:moveTo>
                      <a:pt x="1135" y="1"/>
                    </a:moveTo>
                    <a:cubicBezTo>
                      <a:pt x="511" y="1"/>
                      <a:pt x="0" y="511"/>
                      <a:pt x="0" y="1135"/>
                    </a:cubicBezTo>
                    <a:lnTo>
                      <a:pt x="0" y="7942"/>
                    </a:lnTo>
                    <a:cubicBezTo>
                      <a:pt x="0" y="8566"/>
                      <a:pt x="511" y="9077"/>
                      <a:pt x="1135" y="9077"/>
                    </a:cubicBezTo>
                    <a:lnTo>
                      <a:pt x="7941" y="9077"/>
                    </a:lnTo>
                    <a:cubicBezTo>
                      <a:pt x="8565" y="9077"/>
                      <a:pt x="9076" y="8566"/>
                      <a:pt x="9076" y="7942"/>
                    </a:cubicBezTo>
                    <a:lnTo>
                      <a:pt x="9076" y="1135"/>
                    </a:lnTo>
                    <a:cubicBezTo>
                      <a:pt x="9076" y="511"/>
                      <a:pt x="8565" y="1"/>
                      <a:pt x="794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1457895" y="2565152"/>
                <a:ext cx="53214" cy="53214"/>
              </a:xfrm>
              <a:custGeom>
                <a:avLst/>
                <a:gdLst/>
                <a:ahLst/>
                <a:cxnLst/>
                <a:rect l="l" t="t" r="r" b="b"/>
                <a:pathLst>
                  <a:path w="9077" h="9077" extrusionOk="0">
                    <a:moveTo>
                      <a:pt x="6808" y="2270"/>
                    </a:moveTo>
                    <a:lnTo>
                      <a:pt x="6808" y="6808"/>
                    </a:lnTo>
                    <a:lnTo>
                      <a:pt x="2270" y="6808"/>
                    </a:lnTo>
                    <a:lnTo>
                      <a:pt x="2270" y="2270"/>
                    </a:lnTo>
                    <a:close/>
                    <a:moveTo>
                      <a:pt x="1135" y="1"/>
                    </a:moveTo>
                    <a:cubicBezTo>
                      <a:pt x="511" y="1"/>
                      <a:pt x="1" y="511"/>
                      <a:pt x="1" y="1135"/>
                    </a:cubicBezTo>
                    <a:lnTo>
                      <a:pt x="1" y="7942"/>
                    </a:lnTo>
                    <a:cubicBezTo>
                      <a:pt x="1" y="8566"/>
                      <a:pt x="511" y="9077"/>
                      <a:pt x="1135" y="9077"/>
                    </a:cubicBezTo>
                    <a:lnTo>
                      <a:pt x="7942" y="9077"/>
                    </a:lnTo>
                    <a:cubicBezTo>
                      <a:pt x="8566" y="9077"/>
                      <a:pt x="9076" y="8566"/>
                      <a:pt x="9076" y="7942"/>
                    </a:cubicBezTo>
                    <a:lnTo>
                      <a:pt x="9076" y="1135"/>
                    </a:lnTo>
                    <a:cubicBezTo>
                      <a:pt x="9076" y="511"/>
                      <a:pt x="8566" y="1"/>
                      <a:pt x="7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1524406" y="2505273"/>
                <a:ext cx="55342" cy="53237"/>
              </a:xfrm>
              <a:custGeom>
                <a:avLst/>
                <a:gdLst/>
                <a:ahLst/>
                <a:cxnLst/>
                <a:rect l="l" t="t" r="r" b="b"/>
                <a:pathLst>
                  <a:path w="9440" h="9081" extrusionOk="0">
                    <a:moveTo>
                      <a:pt x="4539" y="2273"/>
                    </a:moveTo>
                    <a:cubicBezTo>
                      <a:pt x="6558" y="2273"/>
                      <a:pt x="7579" y="4713"/>
                      <a:pt x="6150" y="6142"/>
                    </a:cubicBezTo>
                    <a:cubicBezTo>
                      <a:pt x="5687" y="6605"/>
                      <a:pt x="5117" y="6812"/>
                      <a:pt x="4558" y="6812"/>
                    </a:cubicBezTo>
                    <a:cubicBezTo>
                      <a:pt x="3391" y="6812"/>
                      <a:pt x="2270" y="5908"/>
                      <a:pt x="2270" y="4542"/>
                    </a:cubicBezTo>
                    <a:cubicBezTo>
                      <a:pt x="2270" y="3283"/>
                      <a:pt x="3291" y="2273"/>
                      <a:pt x="4539" y="2273"/>
                    </a:cubicBezTo>
                    <a:close/>
                    <a:moveTo>
                      <a:pt x="4535" y="1"/>
                    </a:moveTo>
                    <a:cubicBezTo>
                      <a:pt x="3952" y="1"/>
                      <a:pt x="3364" y="113"/>
                      <a:pt x="2803" y="345"/>
                    </a:cubicBezTo>
                    <a:cubicBezTo>
                      <a:pt x="1113" y="1048"/>
                      <a:pt x="1" y="2705"/>
                      <a:pt x="1" y="4542"/>
                    </a:cubicBezTo>
                    <a:cubicBezTo>
                      <a:pt x="1" y="7050"/>
                      <a:pt x="2032" y="9080"/>
                      <a:pt x="4539" y="9080"/>
                    </a:cubicBezTo>
                    <a:cubicBezTo>
                      <a:pt x="6377" y="9080"/>
                      <a:pt x="8033" y="7969"/>
                      <a:pt x="8736" y="6278"/>
                    </a:cubicBezTo>
                    <a:cubicBezTo>
                      <a:pt x="9440" y="4576"/>
                      <a:pt x="9043" y="2625"/>
                      <a:pt x="7749" y="1332"/>
                    </a:cubicBezTo>
                    <a:cubicBezTo>
                      <a:pt x="6882" y="465"/>
                      <a:pt x="5720" y="1"/>
                      <a:pt x="45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1710628" y="2432085"/>
                <a:ext cx="425664" cy="252727"/>
              </a:xfrm>
              <a:custGeom>
                <a:avLst/>
                <a:gdLst/>
                <a:ahLst/>
                <a:cxnLst/>
                <a:rect l="l" t="t" r="r" b="b"/>
                <a:pathLst>
                  <a:path w="72608" h="43109" extrusionOk="0">
                    <a:moveTo>
                      <a:pt x="36304" y="2494"/>
                    </a:moveTo>
                    <a:lnTo>
                      <a:pt x="57859" y="16505"/>
                    </a:lnTo>
                    <a:lnTo>
                      <a:pt x="57859" y="18331"/>
                    </a:lnTo>
                    <a:lnTo>
                      <a:pt x="36928" y="4717"/>
                    </a:lnTo>
                    <a:cubicBezTo>
                      <a:pt x="36741" y="4598"/>
                      <a:pt x="36525" y="4539"/>
                      <a:pt x="36309" y="4539"/>
                    </a:cubicBezTo>
                    <a:cubicBezTo>
                      <a:pt x="36094" y="4539"/>
                      <a:pt x="35878" y="4598"/>
                      <a:pt x="35691" y="4717"/>
                    </a:cubicBezTo>
                    <a:lnTo>
                      <a:pt x="14749" y="18331"/>
                    </a:lnTo>
                    <a:lnTo>
                      <a:pt x="14749" y="16505"/>
                    </a:lnTo>
                    <a:lnTo>
                      <a:pt x="36304" y="2494"/>
                    </a:lnTo>
                    <a:close/>
                    <a:moveTo>
                      <a:pt x="10211" y="36313"/>
                    </a:moveTo>
                    <a:cubicBezTo>
                      <a:pt x="10835" y="36313"/>
                      <a:pt x="11345" y="36823"/>
                      <a:pt x="11345" y="37447"/>
                    </a:cubicBezTo>
                    <a:lnTo>
                      <a:pt x="11345" y="38582"/>
                    </a:lnTo>
                    <a:cubicBezTo>
                      <a:pt x="11345" y="39206"/>
                      <a:pt x="11856" y="39716"/>
                      <a:pt x="12480" y="39716"/>
                    </a:cubicBezTo>
                    <a:cubicBezTo>
                      <a:pt x="13104" y="39716"/>
                      <a:pt x="13614" y="39206"/>
                      <a:pt x="13614" y="38582"/>
                    </a:cubicBezTo>
                    <a:cubicBezTo>
                      <a:pt x="13614" y="37958"/>
                      <a:pt x="14125" y="37447"/>
                      <a:pt x="14749" y="37447"/>
                    </a:cubicBezTo>
                    <a:cubicBezTo>
                      <a:pt x="15690" y="37447"/>
                      <a:pt x="15883" y="37901"/>
                      <a:pt x="15883" y="38582"/>
                    </a:cubicBezTo>
                    <a:lnTo>
                      <a:pt x="15883" y="40851"/>
                    </a:lnTo>
                    <a:lnTo>
                      <a:pt x="4538" y="40851"/>
                    </a:lnTo>
                    <a:lnTo>
                      <a:pt x="4538" y="38582"/>
                    </a:lnTo>
                    <a:cubicBezTo>
                      <a:pt x="4538" y="37958"/>
                      <a:pt x="5049" y="37447"/>
                      <a:pt x="5673" y="37447"/>
                    </a:cubicBezTo>
                    <a:cubicBezTo>
                      <a:pt x="6297" y="37447"/>
                      <a:pt x="6807" y="37958"/>
                      <a:pt x="6807" y="38582"/>
                    </a:cubicBezTo>
                    <a:cubicBezTo>
                      <a:pt x="6807" y="39206"/>
                      <a:pt x="7318" y="39716"/>
                      <a:pt x="7942" y="39716"/>
                    </a:cubicBezTo>
                    <a:cubicBezTo>
                      <a:pt x="8566" y="39716"/>
                      <a:pt x="9076" y="39206"/>
                      <a:pt x="9076" y="38582"/>
                    </a:cubicBezTo>
                    <a:lnTo>
                      <a:pt x="9076" y="37447"/>
                    </a:lnTo>
                    <a:cubicBezTo>
                      <a:pt x="9076" y="36823"/>
                      <a:pt x="9587" y="36313"/>
                      <a:pt x="10211" y="36313"/>
                    </a:cubicBezTo>
                    <a:close/>
                    <a:moveTo>
                      <a:pt x="38573" y="29506"/>
                    </a:moveTo>
                    <a:lnTo>
                      <a:pt x="38573" y="40851"/>
                    </a:lnTo>
                    <a:lnTo>
                      <a:pt x="34035" y="40851"/>
                    </a:lnTo>
                    <a:lnTo>
                      <a:pt x="34035" y="29506"/>
                    </a:lnTo>
                    <a:close/>
                    <a:moveTo>
                      <a:pt x="36304" y="7032"/>
                    </a:moveTo>
                    <a:lnTo>
                      <a:pt x="54455" y="18830"/>
                    </a:lnTo>
                    <a:lnTo>
                      <a:pt x="54455" y="40851"/>
                    </a:lnTo>
                    <a:lnTo>
                      <a:pt x="40842" y="40851"/>
                    </a:lnTo>
                    <a:lnTo>
                      <a:pt x="40842" y="28371"/>
                    </a:lnTo>
                    <a:cubicBezTo>
                      <a:pt x="40842" y="27747"/>
                      <a:pt x="40331" y="27237"/>
                      <a:pt x="39707" y="27237"/>
                    </a:cubicBezTo>
                    <a:lnTo>
                      <a:pt x="32900" y="27237"/>
                    </a:lnTo>
                    <a:cubicBezTo>
                      <a:pt x="32276" y="27237"/>
                      <a:pt x="31766" y="27747"/>
                      <a:pt x="31766" y="28371"/>
                    </a:cubicBezTo>
                    <a:lnTo>
                      <a:pt x="31766" y="40851"/>
                    </a:lnTo>
                    <a:lnTo>
                      <a:pt x="18152" y="40851"/>
                    </a:lnTo>
                    <a:lnTo>
                      <a:pt x="18152" y="18830"/>
                    </a:lnTo>
                    <a:lnTo>
                      <a:pt x="36304" y="7032"/>
                    </a:lnTo>
                    <a:close/>
                    <a:moveTo>
                      <a:pt x="62397" y="36313"/>
                    </a:moveTo>
                    <a:cubicBezTo>
                      <a:pt x="63021" y="36313"/>
                      <a:pt x="63531" y="36823"/>
                      <a:pt x="63531" y="37447"/>
                    </a:cubicBezTo>
                    <a:lnTo>
                      <a:pt x="63531" y="38582"/>
                    </a:lnTo>
                    <a:cubicBezTo>
                      <a:pt x="63531" y="39206"/>
                      <a:pt x="64042" y="39716"/>
                      <a:pt x="64666" y="39716"/>
                    </a:cubicBezTo>
                    <a:cubicBezTo>
                      <a:pt x="65290" y="39716"/>
                      <a:pt x="65800" y="39206"/>
                      <a:pt x="65800" y="38582"/>
                    </a:cubicBezTo>
                    <a:cubicBezTo>
                      <a:pt x="65800" y="37958"/>
                      <a:pt x="66311" y="37447"/>
                      <a:pt x="66935" y="37447"/>
                    </a:cubicBezTo>
                    <a:cubicBezTo>
                      <a:pt x="67876" y="37447"/>
                      <a:pt x="68069" y="37901"/>
                      <a:pt x="68069" y="38582"/>
                    </a:cubicBezTo>
                    <a:lnTo>
                      <a:pt x="68069" y="40851"/>
                    </a:lnTo>
                    <a:lnTo>
                      <a:pt x="56724" y="40851"/>
                    </a:lnTo>
                    <a:lnTo>
                      <a:pt x="56724" y="38582"/>
                    </a:lnTo>
                    <a:cubicBezTo>
                      <a:pt x="56724" y="37958"/>
                      <a:pt x="57235" y="37447"/>
                      <a:pt x="57859" y="37447"/>
                    </a:cubicBezTo>
                    <a:cubicBezTo>
                      <a:pt x="58483" y="37447"/>
                      <a:pt x="58993" y="37958"/>
                      <a:pt x="58993" y="38582"/>
                    </a:cubicBezTo>
                    <a:cubicBezTo>
                      <a:pt x="58993" y="39206"/>
                      <a:pt x="59504" y="39716"/>
                      <a:pt x="60128" y="39716"/>
                    </a:cubicBezTo>
                    <a:cubicBezTo>
                      <a:pt x="60752" y="39716"/>
                      <a:pt x="61262" y="39206"/>
                      <a:pt x="61262" y="38582"/>
                    </a:cubicBezTo>
                    <a:lnTo>
                      <a:pt x="61262" y="37447"/>
                    </a:lnTo>
                    <a:cubicBezTo>
                      <a:pt x="61262" y="36823"/>
                      <a:pt x="61773" y="36313"/>
                      <a:pt x="62397" y="36313"/>
                    </a:cubicBezTo>
                    <a:close/>
                    <a:moveTo>
                      <a:pt x="36298" y="1"/>
                    </a:moveTo>
                    <a:cubicBezTo>
                      <a:pt x="36083" y="1"/>
                      <a:pt x="35867" y="60"/>
                      <a:pt x="35680" y="179"/>
                    </a:cubicBezTo>
                    <a:lnTo>
                      <a:pt x="12990" y="14928"/>
                    </a:lnTo>
                    <a:cubicBezTo>
                      <a:pt x="12956" y="14950"/>
                      <a:pt x="12945" y="14984"/>
                      <a:pt x="12911" y="15007"/>
                    </a:cubicBezTo>
                    <a:cubicBezTo>
                      <a:pt x="12854" y="15064"/>
                      <a:pt x="12797" y="15109"/>
                      <a:pt x="12741" y="15177"/>
                    </a:cubicBezTo>
                    <a:cubicBezTo>
                      <a:pt x="12695" y="15234"/>
                      <a:pt x="12661" y="15291"/>
                      <a:pt x="12627" y="15347"/>
                    </a:cubicBezTo>
                    <a:cubicBezTo>
                      <a:pt x="12593" y="15415"/>
                      <a:pt x="12571" y="15472"/>
                      <a:pt x="12548" y="15552"/>
                    </a:cubicBezTo>
                    <a:cubicBezTo>
                      <a:pt x="12525" y="15620"/>
                      <a:pt x="12502" y="15699"/>
                      <a:pt x="12502" y="15767"/>
                    </a:cubicBezTo>
                    <a:cubicBezTo>
                      <a:pt x="12502" y="15813"/>
                      <a:pt x="12480" y="15847"/>
                      <a:pt x="12480" y="15881"/>
                    </a:cubicBezTo>
                    <a:lnTo>
                      <a:pt x="12480" y="20419"/>
                    </a:lnTo>
                    <a:cubicBezTo>
                      <a:pt x="12480" y="20453"/>
                      <a:pt x="12491" y="20487"/>
                      <a:pt x="12502" y="20521"/>
                    </a:cubicBezTo>
                    <a:cubicBezTo>
                      <a:pt x="12502" y="20589"/>
                      <a:pt x="12525" y="20668"/>
                      <a:pt x="12548" y="20736"/>
                    </a:cubicBezTo>
                    <a:cubicBezTo>
                      <a:pt x="12559" y="20816"/>
                      <a:pt x="12593" y="20884"/>
                      <a:pt x="12627" y="20952"/>
                    </a:cubicBezTo>
                    <a:cubicBezTo>
                      <a:pt x="12639" y="20974"/>
                      <a:pt x="12639" y="21008"/>
                      <a:pt x="12661" y="21043"/>
                    </a:cubicBezTo>
                    <a:cubicBezTo>
                      <a:pt x="12673" y="21065"/>
                      <a:pt x="12718" y="21088"/>
                      <a:pt x="12741" y="21122"/>
                    </a:cubicBezTo>
                    <a:cubicBezTo>
                      <a:pt x="12786" y="21179"/>
                      <a:pt x="12843" y="21235"/>
                      <a:pt x="12900" y="21292"/>
                    </a:cubicBezTo>
                    <a:cubicBezTo>
                      <a:pt x="12956" y="21326"/>
                      <a:pt x="13013" y="21372"/>
                      <a:pt x="13081" y="21406"/>
                    </a:cubicBezTo>
                    <a:cubicBezTo>
                      <a:pt x="13138" y="21440"/>
                      <a:pt x="13206" y="21462"/>
                      <a:pt x="13274" y="21485"/>
                    </a:cubicBezTo>
                    <a:cubicBezTo>
                      <a:pt x="13353" y="21508"/>
                      <a:pt x="13421" y="21530"/>
                      <a:pt x="13501" y="21530"/>
                    </a:cubicBezTo>
                    <a:cubicBezTo>
                      <a:pt x="13535" y="21542"/>
                      <a:pt x="13580" y="21553"/>
                      <a:pt x="13614" y="21553"/>
                    </a:cubicBezTo>
                    <a:cubicBezTo>
                      <a:pt x="13648" y="21553"/>
                      <a:pt x="13671" y="21542"/>
                      <a:pt x="13705" y="21542"/>
                    </a:cubicBezTo>
                    <a:cubicBezTo>
                      <a:pt x="13784" y="21530"/>
                      <a:pt x="13864" y="21519"/>
                      <a:pt x="13932" y="21496"/>
                    </a:cubicBezTo>
                    <a:cubicBezTo>
                      <a:pt x="14000" y="21474"/>
                      <a:pt x="14079" y="21440"/>
                      <a:pt x="14136" y="21406"/>
                    </a:cubicBezTo>
                    <a:cubicBezTo>
                      <a:pt x="14170" y="21394"/>
                      <a:pt x="14204" y="21394"/>
                      <a:pt x="14227" y="21372"/>
                    </a:cubicBezTo>
                    <a:lnTo>
                      <a:pt x="15883" y="20305"/>
                    </a:lnTo>
                    <a:lnTo>
                      <a:pt x="15883" y="35337"/>
                    </a:lnTo>
                    <a:cubicBezTo>
                      <a:pt x="15509" y="35224"/>
                      <a:pt x="15134" y="35167"/>
                      <a:pt x="14749" y="35167"/>
                    </a:cubicBezTo>
                    <a:cubicBezTo>
                      <a:pt x="14159" y="35167"/>
                      <a:pt x="13580" y="35314"/>
                      <a:pt x="13081" y="35609"/>
                    </a:cubicBezTo>
                    <a:cubicBezTo>
                      <a:pt x="12406" y="34560"/>
                      <a:pt x="11306" y="34035"/>
                      <a:pt x="10207" y="34035"/>
                    </a:cubicBezTo>
                    <a:cubicBezTo>
                      <a:pt x="9108" y="34035"/>
                      <a:pt x="8010" y="34560"/>
                      <a:pt x="7341" y="35609"/>
                    </a:cubicBezTo>
                    <a:cubicBezTo>
                      <a:pt x="6799" y="35303"/>
                      <a:pt x="6226" y="35163"/>
                      <a:pt x="5669" y="35163"/>
                    </a:cubicBezTo>
                    <a:cubicBezTo>
                      <a:pt x="3893" y="35163"/>
                      <a:pt x="2269" y="36584"/>
                      <a:pt x="2269" y="38570"/>
                    </a:cubicBezTo>
                    <a:lnTo>
                      <a:pt x="2269" y="40839"/>
                    </a:lnTo>
                    <a:lnTo>
                      <a:pt x="1135" y="40839"/>
                    </a:lnTo>
                    <a:cubicBezTo>
                      <a:pt x="511" y="40839"/>
                      <a:pt x="1" y="41350"/>
                      <a:pt x="1" y="41974"/>
                    </a:cubicBezTo>
                    <a:cubicBezTo>
                      <a:pt x="1" y="42598"/>
                      <a:pt x="511" y="43108"/>
                      <a:pt x="1135" y="43108"/>
                    </a:cubicBezTo>
                    <a:lnTo>
                      <a:pt x="71473" y="43108"/>
                    </a:lnTo>
                    <a:cubicBezTo>
                      <a:pt x="72097" y="43108"/>
                      <a:pt x="72607" y="42598"/>
                      <a:pt x="72607" y="41974"/>
                    </a:cubicBezTo>
                    <a:cubicBezTo>
                      <a:pt x="72607" y="41350"/>
                      <a:pt x="72097" y="40839"/>
                      <a:pt x="71473" y="40839"/>
                    </a:cubicBezTo>
                    <a:lnTo>
                      <a:pt x="71473" y="40851"/>
                    </a:lnTo>
                    <a:lnTo>
                      <a:pt x="70338" y="40851"/>
                    </a:lnTo>
                    <a:lnTo>
                      <a:pt x="70338" y="38582"/>
                    </a:lnTo>
                    <a:cubicBezTo>
                      <a:pt x="70338" y="36517"/>
                      <a:pt x="69011" y="35178"/>
                      <a:pt x="66935" y="35178"/>
                    </a:cubicBezTo>
                    <a:cubicBezTo>
                      <a:pt x="66356" y="35178"/>
                      <a:pt x="65778" y="35326"/>
                      <a:pt x="65267" y="35621"/>
                    </a:cubicBezTo>
                    <a:cubicBezTo>
                      <a:pt x="64598" y="34571"/>
                      <a:pt x="63500" y="34047"/>
                      <a:pt x="62402" y="34047"/>
                    </a:cubicBezTo>
                    <a:cubicBezTo>
                      <a:pt x="61305" y="34047"/>
                      <a:pt x="60207" y="34571"/>
                      <a:pt x="59538" y="35621"/>
                    </a:cubicBezTo>
                    <a:cubicBezTo>
                      <a:pt x="59027" y="35326"/>
                      <a:pt x="58449" y="35178"/>
                      <a:pt x="57859" y="35178"/>
                    </a:cubicBezTo>
                    <a:cubicBezTo>
                      <a:pt x="57473" y="35178"/>
                      <a:pt x="57087" y="35246"/>
                      <a:pt x="56724" y="35382"/>
                    </a:cubicBezTo>
                    <a:lnTo>
                      <a:pt x="56724" y="20305"/>
                    </a:lnTo>
                    <a:lnTo>
                      <a:pt x="58381" y="21383"/>
                    </a:lnTo>
                    <a:cubicBezTo>
                      <a:pt x="58415" y="21394"/>
                      <a:pt x="58460" y="21417"/>
                      <a:pt x="58494" y="21428"/>
                    </a:cubicBezTo>
                    <a:cubicBezTo>
                      <a:pt x="58528" y="21451"/>
                      <a:pt x="58562" y="21462"/>
                      <a:pt x="58608" y="21485"/>
                    </a:cubicBezTo>
                    <a:cubicBezTo>
                      <a:pt x="58732" y="21530"/>
                      <a:pt x="58857" y="21553"/>
                      <a:pt x="58993" y="21564"/>
                    </a:cubicBezTo>
                    <a:cubicBezTo>
                      <a:pt x="59129" y="21553"/>
                      <a:pt x="59266" y="21530"/>
                      <a:pt x="59390" y="21485"/>
                    </a:cubicBezTo>
                    <a:cubicBezTo>
                      <a:pt x="59413" y="21474"/>
                      <a:pt x="59447" y="21462"/>
                      <a:pt x="59470" y="21451"/>
                    </a:cubicBezTo>
                    <a:cubicBezTo>
                      <a:pt x="59583" y="21394"/>
                      <a:pt x="59685" y="21326"/>
                      <a:pt x="59776" y="21235"/>
                    </a:cubicBezTo>
                    <a:cubicBezTo>
                      <a:pt x="59799" y="21224"/>
                      <a:pt x="59810" y="21201"/>
                      <a:pt x="59822" y="21179"/>
                    </a:cubicBezTo>
                    <a:cubicBezTo>
                      <a:pt x="59867" y="21133"/>
                      <a:pt x="59912" y="21088"/>
                      <a:pt x="59946" y="21043"/>
                    </a:cubicBezTo>
                    <a:cubicBezTo>
                      <a:pt x="59958" y="21008"/>
                      <a:pt x="59969" y="20974"/>
                      <a:pt x="59980" y="20952"/>
                    </a:cubicBezTo>
                    <a:cubicBezTo>
                      <a:pt x="60014" y="20884"/>
                      <a:pt x="60037" y="20816"/>
                      <a:pt x="60060" y="20736"/>
                    </a:cubicBezTo>
                    <a:cubicBezTo>
                      <a:pt x="60082" y="20668"/>
                      <a:pt x="60094" y="20589"/>
                      <a:pt x="60105" y="20521"/>
                    </a:cubicBezTo>
                    <a:cubicBezTo>
                      <a:pt x="60105" y="20487"/>
                      <a:pt x="60128" y="20453"/>
                      <a:pt x="60128" y="20419"/>
                    </a:cubicBezTo>
                    <a:lnTo>
                      <a:pt x="60128" y="15881"/>
                    </a:lnTo>
                    <a:cubicBezTo>
                      <a:pt x="60128" y="15847"/>
                      <a:pt x="60105" y="15813"/>
                      <a:pt x="60105" y="15767"/>
                    </a:cubicBezTo>
                    <a:cubicBezTo>
                      <a:pt x="60094" y="15699"/>
                      <a:pt x="60082" y="15620"/>
                      <a:pt x="60060" y="15552"/>
                    </a:cubicBezTo>
                    <a:cubicBezTo>
                      <a:pt x="60037" y="15472"/>
                      <a:pt x="60003" y="15415"/>
                      <a:pt x="59969" y="15347"/>
                    </a:cubicBezTo>
                    <a:cubicBezTo>
                      <a:pt x="59935" y="15291"/>
                      <a:pt x="59901" y="15234"/>
                      <a:pt x="59856" y="15177"/>
                    </a:cubicBezTo>
                    <a:cubicBezTo>
                      <a:pt x="59810" y="15109"/>
                      <a:pt x="59753" y="15064"/>
                      <a:pt x="59685" y="15007"/>
                    </a:cubicBezTo>
                    <a:cubicBezTo>
                      <a:pt x="59663" y="14984"/>
                      <a:pt x="59640" y="14950"/>
                      <a:pt x="59606" y="14928"/>
                    </a:cubicBezTo>
                    <a:lnTo>
                      <a:pt x="36916" y="179"/>
                    </a:lnTo>
                    <a:cubicBezTo>
                      <a:pt x="36729" y="60"/>
                      <a:pt x="36514" y="1"/>
                      <a:pt x="3629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1"/>
              <p:cNvSpPr/>
              <p:nvPr/>
            </p:nvSpPr>
            <p:spPr>
              <a:xfrm>
                <a:off x="-1522805" y="2401940"/>
                <a:ext cx="50154" cy="23538"/>
              </a:xfrm>
              <a:custGeom>
                <a:avLst/>
                <a:gdLst/>
                <a:ahLst/>
                <a:cxnLst/>
                <a:rect l="l" t="t" r="r" b="b"/>
                <a:pathLst>
                  <a:path w="8555" h="4015" extrusionOk="0">
                    <a:moveTo>
                      <a:pt x="4266" y="1"/>
                    </a:moveTo>
                    <a:cubicBezTo>
                      <a:pt x="2621" y="1"/>
                      <a:pt x="1112" y="886"/>
                      <a:pt x="306" y="2326"/>
                    </a:cubicBezTo>
                    <a:cubicBezTo>
                      <a:pt x="0" y="2871"/>
                      <a:pt x="193" y="3563"/>
                      <a:pt x="749" y="3869"/>
                    </a:cubicBezTo>
                    <a:cubicBezTo>
                      <a:pt x="924" y="3968"/>
                      <a:pt x="1114" y="4014"/>
                      <a:pt x="1301" y="4014"/>
                    </a:cubicBezTo>
                    <a:cubicBezTo>
                      <a:pt x="1698" y="4014"/>
                      <a:pt x="2084" y="3804"/>
                      <a:pt x="2292" y="3427"/>
                    </a:cubicBezTo>
                    <a:cubicBezTo>
                      <a:pt x="2723" y="2650"/>
                      <a:pt x="3500" y="2261"/>
                      <a:pt x="4277" y="2261"/>
                    </a:cubicBezTo>
                    <a:cubicBezTo>
                      <a:pt x="5054" y="2261"/>
                      <a:pt x="5831" y="2650"/>
                      <a:pt x="6262" y="3427"/>
                    </a:cubicBezTo>
                    <a:cubicBezTo>
                      <a:pt x="6471" y="3804"/>
                      <a:pt x="6856" y="4014"/>
                      <a:pt x="7253" y="4014"/>
                    </a:cubicBezTo>
                    <a:cubicBezTo>
                      <a:pt x="7441" y="4014"/>
                      <a:pt x="7631" y="3968"/>
                      <a:pt x="7805" y="3869"/>
                    </a:cubicBezTo>
                    <a:cubicBezTo>
                      <a:pt x="8361" y="3563"/>
                      <a:pt x="8554" y="2871"/>
                      <a:pt x="8248" y="2326"/>
                    </a:cubicBezTo>
                    <a:cubicBezTo>
                      <a:pt x="7442" y="886"/>
                      <a:pt x="5922" y="1"/>
                      <a:pt x="427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1"/>
              <p:cNvSpPr/>
              <p:nvPr/>
            </p:nvSpPr>
            <p:spPr>
              <a:xfrm>
                <a:off x="-1545950" y="2375272"/>
                <a:ext cx="96444" cy="37174"/>
              </a:xfrm>
              <a:custGeom>
                <a:avLst/>
                <a:gdLst/>
                <a:ahLst/>
                <a:cxnLst/>
                <a:rect l="l" t="t" r="r" b="b"/>
                <a:pathLst>
                  <a:path w="16451" h="6341" extrusionOk="0">
                    <a:moveTo>
                      <a:pt x="8225" y="0"/>
                    </a:moveTo>
                    <a:cubicBezTo>
                      <a:pt x="4935" y="0"/>
                      <a:pt x="1906" y="1782"/>
                      <a:pt x="306" y="4652"/>
                    </a:cubicBezTo>
                    <a:cubicBezTo>
                      <a:pt x="0" y="5196"/>
                      <a:pt x="193" y="5888"/>
                      <a:pt x="738" y="6195"/>
                    </a:cubicBezTo>
                    <a:cubicBezTo>
                      <a:pt x="913" y="6293"/>
                      <a:pt x="1104" y="6340"/>
                      <a:pt x="1292" y="6340"/>
                    </a:cubicBezTo>
                    <a:cubicBezTo>
                      <a:pt x="1688" y="6340"/>
                      <a:pt x="2073" y="6133"/>
                      <a:pt x="2280" y="5764"/>
                    </a:cubicBezTo>
                    <a:cubicBezTo>
                      <a:pt x="3579" y="3438"/>
                      <a:pt x="5902" y="2275"/>
                      <a:pt x="8225" y="2275"/>
                    </a:cubicBezTo>
                    <a:cubicBezTo>
                      <a:pt x="10548" y="2275"/>
                      <a:pt x="12871" y="3438"/>
                      <a:pt x="14170" y="5764"/>
                    </a:cubicBezTo>
                    <a:lnTo>
                      <a:pt x="14158" y="5764"/>
                    </a:lnTo>
                    <a:cubicBezTo>
                      <a:pt x="14366" y="6133"/>
                      <a:pt x="14751" y="6340"/>
                      <a:pt x="15147" y="6340"/>
                    </a:cubicBezTo>
                    <a:cubicBezTo>
                      <a:pt x="15335" y="6340"/>
                      <a:pt x="15526" y="6293"/>
                      <a:pt x="15701" y="6195"/>
                    </a:cubicBezTo>
                    <a:cubicBezTo>
                      <a:pt x="16257" y="5888"/>
                      <a:pt x="16450" y="5196"/>
                      <a:pt x="16144" y="4652"/>
                    </a:cubicBezTo>
                    <a:cubicBezTo>
                      <a:pt x="14533" y="1782"/>
                      <a:pt x="11504" y="0"/>
                      <a:pt x="822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1"/>
              <p:cNvSpPr/>
              <p:nvPr/>
            </p:nvSpPr>
            <p:spPr>
              <a:xfrm>
                <a:off x="-1569295" y="2348732"/>
                <a:ext cx="143133" cy="50887"/>
              </a:xfrm>
              <a:custGeom>
                <a:avLst/>
                <a:gdLst/>
                <a:ahLst/>
                <a:cxnLst/>
                <a:rect l="l" t="t" r="r" b="b"/>
                <a:pathLst>
                  <a:path w="24415" h="8680" extrusionOk="0">
                    <a:moveTo>
                      <a:pt x="12196" y="1"/>
                    </a:moveTo>
                    <a:cubicBezTo>
                      <a:pt x="7272" y="1"/>
                      <a:pt x="2723" y="2667"/>
                      <a:pt x="318" y="6967"/>
                    </a:cubicBezTo>
                    <a:cubicBezTo>
                      <a:pt x="0" y="7511"/>
                      <a:pt x="204" y="8203"/>
                      <a:pt x="749" y="8509"/>
                    </a:cubicBezTo>
                    <a:cubicBezTo>
                      <a:pt x="919" y="8600"/>
                      <a:pt x="1112" y="8657"/>
                      <a:pt x="1305" y="8657"/>
                    </a:cubicBezTo>
                    <a:cubicBezTo>
                      <a:pt x="1713" y="8657"/>
                      <a:pt x="2099" y="8430"/>
                      <a:pt x="2292" y="8067"/>
                    </a:cubicBezTo>
                    <a:cubicBezTo>
                      <a:pt x="4300" y="4482"/>
                      <a:pt x="8089" y="2270"/>
                      <a:pt x="12196" y="2270"/>
                    </a:cubicBezTo>
                    <a:cubicBezTo>
                      <a:pt x="16303" y="2270"/>
                      <a:pt x="20092" y="4482"/>
                      <a:pt x="22100" y="8067"/>
                    </a:cubicBezTo>
                    <a:cubicBezTo>
                      <a:pt x="22302" y="8456"/>
                      <a:pt x="22696" y="8679"/>
                      <a:pt x="23106" y="8679"/>
                    </a:cubicBezTo>
                    <a:cubicBezTo>
                      <a:pt x="23295" y="8679"/>
                      <a:pt x="23487" y="8632"/>
                      <a:pt x="23665" y="8532"/>
                    </a:cubicBezTo>
                    <a:cubicBezTo>
                      <a:pt x="24221" y="8226"/>
                      <a:pt x="24414" y="7511"/>
                      <a:pt x="24085" y="6967"/>
                    </a:cubicBezTo>
                    <a:cubicBezTo>
                      <a:pt x="21669" y="2667"/>
                      <a:pt x="17131" y="1"/>
                      <a:pt x="121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1"/>
              <p:cNvSpPr/>
              <p:nvPr/>
            </p:nvSpPr>
            <p:spPr>
              <a:xfrm>
                <a:off x="-1592440" y="2322128"/>
                <a:ext cx="190086" cy="64388"/>
              </a:xfrm>
              <a:custGeom>
                <a:avLst/>
                <a:gdLst/>
                <a:ahLst/>
                <a:cxnLst/>
                <a:rect l="l" t="t" r="r" b="b"/>
                <a:pathLst>
                  <a:path w="32424" h="10983" extrusionOk="0">
                    <a:moveTo>
                      <a:pt x="16155" y="1"/>
                    </a:moveTo>
                    <a:cubicBezTo>
                      <a:pt x="9575" y="1"/>
                      <a:pt x="3517" y="3552"/>
                      <a:pt x="306" y="9292"/>
                    </a:cubicBezTo>
                    <a:cubicBezTo>
                      <a:pt x="0" y="9837"/>
                      <a:pt x="193" y="10529"/>
                      <a:pt x="738" y="10835"/>
                    </a:cubicBezTo>
                    <a:cubicBezTo>
                      <a:pt x="916" y="10934"/>
                      <a:pt x="1108" y="10980"/>
                      <a:pt x="1297" y="10980"/>
                    </a:cubicBezTo>
                    <a:cubicBezTo>
                      <a:pt x="1698" y="10980"/>
                      <a:pt x="2084" y="10770"/>
                      <a:pt x="2292" y="10393"/>
                    </a:cubicBezTo>
                    <a:cubicBezTo>
                      <a:pt x="5094" y="5378"/>
                      <a:pt x="10403" y="2270"/>
                      <a:pt x="16155" y="2270"/>
                    </a:cubicBezTo>
                    <a:cubicBezTo>
                      <a:pt x="21907" y="2270"/>
                      <a:pt x="27216" y="5378"/>
                      <a:pt x="30030" y="10393"/>
                    </a:cubicBezTo>
                    <a:cubicBezTo>
                      <a:pt x="30223" y="10756"/>
                      <a:pt x="30597" y="10971"/>
                      <a:pt x="31005" y="10983"/>
                    </a:cubicBezTo>
                    <a:cubicBezTo>
                      <a:pt x="31868" y="10983"/>
                      <a:pt x="32424" y="10052"/>
                      <a:pt x="31992" y="9292"/>
                    </a:cubicBezTo>
                    <a:cubicBezTo>
                      <a:pt x="28782" y="3552"/>
                      <a:pt x="22724" y="1"/>
                      <a:pt x="1615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1615720" y="2295530"/>
                <a:ext cx="235913" cy="78006"/>
              </a:xfrm>
              <a:custGeom>
                <a:avLst/>
                <a:gdLst/>
                <a:ahLst/>
                <a:cxnLst/>
                <a:rect l="l" t="t" r="r" b="b"/>
                <a:pathLst>
                  <a:path w="40241" h="13306" extrusionOk="0">
                    <a:moveTo>
                      <a:pt x="20126" y="0"/>
                    </a:moveTo>
                    <a:cubicBezTo>
                      <a:pt x="11901" y="0"/>
                      <a:pt x="4323" y="4447"/>
                      <a:pt x="318" y="11617"/>
                    </a:cubicBezTo>
                    <a:cubicBezTo>
                      <a:pt x="1" y="12162"/>
                      <a:pt x="205" y="12854"/>
                      <a:pt x="749" y="13160"/>
                    </a:cubicBezTo>
                    <a:cubicBezTo>
                      <a:pt x="922" y="13257"/>
                      <a:pt x="1109" y="13303"/>
                      <a:pt x="1294" y="13303"/>
                    </a:cubicBezTo>
                    <a:cubicBezTo>
                      <a:pt x="1693" y="13303"/>
                      <a:pt x="2083" y="13090"/>
                      <a:pt x="2292" y="12718"/>
                    </a:cubicBezTo>
                    <a:cubicBezTo>
                      <a:pt x="5900" y="6262"/>
                      <a:pt x="12718" y="2269"/>
                      <a:pt x="20115" y="2269"/>
                    </a:cubicBezTo>
                    <a:cubicBezTo>
                      <a:pt x="27512" y="2269"/>
                      <a:pt x="34330" y="6262"/>
                      <a:pt x="37949" y="12718"/>
                    </a:cubicBezTo>
                    <a:cubicBezTo>
                      <a:pt x="38157" y="13095"/>
                      <a:pt x="38543" y="13305"/>
                      <a:pt x="38940" y="13305"/>
                    </a:cubicBezTo>
                    <a:cubicBezTo>
                      <a:pt x="39127" y="13305"/>
                      <a:pt x="39317" y="13258"/>
                      <a:pt x="39492" y="13160"/>
                    </a:cubicBezTo>
                    <a:cubicBezTo>
                      <a:pt x="40048" y="12854"/>
                      <a:pt x="40240" y="12162"/>
                      <a:pt x="39934" y="11617"/>
                    </a:cubicBezTo>
                    <a:cubicBezTo>
                      <a:pt x="35918" y="4447"/>
                      <a:pt x="28340" y="0"/>
                      <a:pt x="2012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roup 11"/>
            <p:cNvGrpSpPr/>
            <p:nvPr/>
          </p:nvGrpSpPr>
          <p:grpSpPr>
            <a:xfrm>
              <a:off x="449" y="3386"/>
              <a:ext cx="13451" cy="2538"/>
              <a:chOff x="284892" y="2150712"/>
              <a:chExt cx="8541305" cy="1612023"/>
            </a:xfrm>
          </p:grpSpPr>
          <p:pic>
            <p:nvPicPr>
              <p:cNvPr id="20482" name="Picture 2" descr="Figma: The Collaborative Interface Design To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892" y="2177074"/>
                <a:ext cx="1519089" cy="1519089"/>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484" name="Picture 4" descr="Premium Vector | Bootstrap icon or b letter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5136" y="2150713"/>
                <a:ext cx="1572586" cy="157258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486" name="Picture 6"/>
              <p:cNvPicPr>
                <a:picLocks noChangeAspect="1" noChangeArrowheads="1"/>
              </p:cNvPicPr>
              <p:nvPr/>
            </p:nvPicPr>
            <p:blipFill>
              <a:blip r:embed="rId6"/>
              <a:srcRect t="332" b="332"/>
              <a:stretch/>
            </p:blipFill>
            <p:spPr bwMode="auto">
              <a:xfrm>
                <a:off x="3715680" y="2150712"/>
                <a:ext cx="1597289" cy="158696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0" name="Picture 12"/>
              <p:cNvPicPr>
                <a:picLocks noChangeAspect="1" noChangeArrowheads="1"/>
              </p:cNvPicPr>
              <p:nvPr/>
            </p:nvPicPr>
            <p:blipFill>
              <a:blip r:embed="rId7"/>
              <a:srcRect t="383" b="383"/>
              <a:stretch/>
            </p:blipFill>
            <p:spPr bwMode="auto">
              <a:xfrm>
                <a:off x="5454882" y="2150712"/>
                <a:ext cx="1611615" cy="1612023"/>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Oval 3"/>
              <p:cNvSpPr/>
              <p:nvPr/>
            </p:nvSpPr>
            <p:spPr>
              <a:xfrm>
                <a:off x="7203531" y="2150712"/>
                <a:ext cx="1622666" cy="161188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2" name="Picture 1"/>
            <p:cNvPicPr>
              <a:picLocks noChangeAspect="1"/>
            </p:cNvPicPr>
            <p:nvPr/>
          </p:nvPicPr>
          <p:blipFill>
            <a:blip r:embed="rId8"/>
            <a:srcRect/>
            <a:stretch/>
          </p:blipFill>
          <p:spPr>
            <a:xfrm>
              <a:off x="11669" y="3660"/>
              <a:ext cx="1948" cy="1948"/>
            </a:xfrm>
            <a:prstGeom prst="ellipse">
              <a:avLst/>
            </a:prstGeom>
            <a:ln>
              <a:noFill/>
            </a:ln>
            <a:effectLst>
              <a:softEdge rad="112500"/>
            </a:effectLst>
          </p:spPr>
        </p:pic>
      </p:grpSp>
      <p:sp>
        <p:nvSpPr>
          <p:cNvPr id="8" name="Google Shape;140;p15">
            <a:extLst>
              <a:ext uri="{FF2B5EF4-FFF2-40B4-BE49-F238E27FC236}">
                <a16:creationId xmlns:a16="http://schemas.microsoft.com/office/drawing/2014/main" id="{1E4483B4-DE99-46DE-5016-19E8794EE320}"/>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44444E-6 -7.40741E-7 L -0.26562 0.00648 " pathEditMode="relative" rAng="0" ptsTypes="AA">
                                      <p:cBhvr>
                                        <p:cTn id="6" dur="1000" spd="-100000" fill="hold"/>
                                        <p:tgtEl>
                                          <p:spTgt spid="92"/>
                                        </p:tgtEl>
                                        <p:attrNameLst>
                                          <p:attrName>ppt_x</p:attrName>
                                          <p:attrName>ppt_y</p:attrName>
                                        </p:attrNameLst>
                                      </p:cBhvr>
                                      <p:rCtr x="-13281" y="309"/>
                                    </p:animMotion>
                                  </p:childTnLst>
                                </p:cTn>
                              </p:par>
                              <p:par>
                                <p:cTn id="7" presetID="42" presetClass="path" presetSubtype="0" accel="50000" decel="50000" fill="hold" grpId="0" nodeType="withEffect">
                                  <p:stCondLst>
                                    <p:cond delay="0"/>
                                  </p:stCondLst>
                                  <p:childTnLst>
                                    <p:animMotion origin="layout" path="M -3.05556E-6 -7.40741E-7 L -0.30677 0.00586 " pathEditMode="relative" rAng="0" ptsTypes="AA">
                                      <p:cBhvr>
                                        <p:cTn id="8" dur="1000" spd="-100000" fill="hold"/>
                                        <p:tgtEl>
                                          <p:spTgt spid="93"/>
                                        </p:tgtEl>
                                        <p:attrNameLst>
                                          <p:attrName>ppt_x</p:attrName>
                                          <p:attrName>ppt_y</p:attrName>
                                        </p:attrNameLst>
                                      </p:cBhvr>
                                      <p:rCtr x="-15347" y="278"/>
                                    </p:animMotion>
                                  </p:childTnLst>
                                </p:cTn>
                              </p:par>
                              <p:par>
                                <p:cTn id="9" presetID="42" presetClass="path" presetSubtype="0" accel="50000" decel="50000" fill="hold" nodeType="withEffect">
                                  <p:stCondLst>
                                    <p:cond delay="0"/>
                                  </p:stCondLst>
                                  <p:childTnLst>
                                    <p:animMotion origin="layout" path="M -2.22222E-6 4.32099E-6 L 0.48681 -0.00587 " pathEditMode="relative" rAng="0" ptsTypes="AA">
                                      <p:cBhvr>
                                        <p:cTn id="10" dur="1000" spd="-100000" fill="hold"/>
                                        <p:tgtEl>
                                          <p:spTgt spid="14"/>
                                        </p:tgtEl>
                                        <p:attrNameLst>
                                          <p:attrName>ppt_x</p:attrName>
                                          <p:attrName>ppt_y</p:attrName>
                                        </p:attrNameLst>
                                      </p:cBhvr>
                                      <p:rCtr x="24340" y="-309"/>
                                    </p:animMotion>
                                  </p:childTnLst>
                                </p:cTn>
                              </p:par>
                              <p:par>
                                <p:cTn id="11" presetID="0" presetClass="path" presetSubtype="0" accel="50000" decel="50000" fill="hold" nodeType="withEffect">
                                  <p:stCondLst>
                                    <p:cond delay="0"/>
                                  </p:stCondLst>
                                  <p:childTnLst>
                                    <p:animMotion origin="layout" path="M -0.420903 -0.015432 L 0.000625045 -0.00851854 " pathEditMode="relative" rAng="0" ptsTypes="">
                                      <p:cBhvr>
                                        <p:cTn id="12" dur="2000" fill="hold"/>
                                        <p:tgtEl>
                                          <p:spTgt spid="5"/>
                                        </p:tgtEl>
                                        <p:attrNameLst>
                                          <p:attrName>ppt_x</p:attrName>
                                          <p:attrName>ppt_y</p:attrName>
                                        </p:attrNameLst>
                                      </p:cBhvr>
                                      <p:rCtr x="211" y="3"/>
                                    </p:animMotion>
                                  </p:childTnLst>
                                </p:cTn>
                              </p:par>
                              <p:par>
                                <p:cTn id="13" presetID="42" presetClass="path" presetSubtype="0" accel="50000" decel="50000" fill="hold" grpId="0" nodeType="withEffect">
                                  <p:stCondLst>
                                    <p:cond delay="0"/>
                                  </p:stCondLst>
                                  <p:childTnLst>
                                    <p:animMotion origin="layout" path="M 2.5E-6 4.19753E-6 L 0.41666 4.19753E-6 " pathEditMode="relative" rAng="0" ptsTypes="AA">
                                      <p:cBhvr>
                                        <p:cTn id="14" dur="1000" spd="-100000" fill="hold"/>
                                        <p:tgtEl>
                                          <p:spTgt spid="8"/>
                                        </p:tgtEl>
                                        <p:attrNameLst>
                                          <p:attrName>ppt_x</p:attrName>
                                          <p:attrName>ppt_y</p:attrName>
                                        </p:attrNameLst>
                                      </p:cBhvr>
                                      <p:rCtr x="2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pic>
        <p:nvPicPr>
          <p:cNvPr id="10" name="Picture 9"/>
          <p:cNvPicPr>
            <a:picLocks noChangeAspect="1"/>
          </p:cNvPicPr>
          <p:nvPr/>
        </p:nvPicPr>
        <p:blipFill>
          <a:blip r:embed="rId3"/>
          <a:srcRect/>
          <a:stretch/>
        </p:blipFill>
        <p:spPr>
          <a:xfrm>
            <a:off x="1695626" y="1367562"/>
            <a:ext cx="6022688" cy="3594305"/>
          </a:xfrm>
          <a:prstGeom prst="rect">
            <a:avLst/>
          </a:prstGeom>
        </p:spPr>
      </p:pic>
      <p:sp>
        <p:nvSpPr>
          <p:cNvPr id="3" name="AutoShape 10" descr="GitHub Logos and Usage · GitHu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92" name="Google Shape;659;p38"/>
          <p:cNvSpPr/>
          <p:nvPr/>
        </p:nvSpPr>
        <p:spPr>
          <a:xfrm>
            <a:off x="713232" y="1170019"/>
            <a:ext cx="1527152" cy="393443"/>
          </a:xfrm>
          <a:prstGeom prst="roundRect">
            <a:avLst>
              <a:gd name="adj" fmla="val 50000"/>
            </a:avLst>
          </a:prstGeom>
          <a:solidFill>
            <a:srgbClr val="47A097"/>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TextBox 92"/>
          <p:cNvSpPr txBox="1"/>
          <p:nvPr/>
        </p:nvSpPr>
        <p:spPr>
          <a:xfrm>
            <a:off x="985930" y="1212853"/>
            <a:ext cx="1151964" cy="307777"/>
          </a:xfrm>
          <a:prstGeom prst="rect">
            <a:avLst/>
          </a:prstGeom>
          <a:noFill/>
        </p:spPr>
        <p:txBody>
          <a:bodyPr wrap="square" rtlCol="0">
            <a:spAutoFit/>
          </a:bodyPr>
          <a:lstStyle/>
          <a:p>
            <a:pPr lvl="0"/>
            <a:r>
              <a:rPr lang="vi-VN" b="1" dirty="0">
                <a:solidFill>
                  <a:schemeClr val="bg1"/>
                </a:solidFill>
                <a:latin typeface="Bahnschrift" panose="020B0502040204020203" pitchFamily="34" charset="0"/>
                <a:ea typeface="Montserrat ExtraBold" panose="00000900000000000000"/>
                <a:cs typeface="Montserrat ExtraBold" panose="00000900000000000000"/>
                <a:sym typeface="Montserrat ExtraBold" panose="00000900000000000000"/>
              </a:rPr>
              <a:t>DATABASE</a:t>
            </a:r>
            <a:endParaRPr lang="vi-VN" b="1" dirty="0">
              <a:solidFill>
                <a:schemeClr val="bg1"/>
              </a:solidFill>
              <a:latin typeface="Bahnschrift" panose="020B0502040204020203" pitchFamily="34" charset="0"/>
              <a:ea typeface="EB Garamond"/>
              <a:cs typeface="EB Garamond"/>
              <a:sym typeface="EB Garamond"/>
            </a:endParaRPr>
          </a:p>
        </p:txBody>
      </p:sp>
      <p:sp>
        <p:nvSpPr>
          <p:cNvPr id="95" name="Rectangle 94"/>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5" name="Google Shape;140;p15">
            <a:extLst>
              <a:ext uri="{FF2B5EF4-FFF2-40B4-BE49-F238E27FC236}">
                <a16:creationId xmlns:a16="http://schemas.microsoft.com/office/drawing/2014/main" id="{CF934017-181D-8186-7869-F1B81FB0D878}"/>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44444E-6 -7.40741E-7 L -0.26562 0.00648 " pathEditMode="relative" rAng="0" ptsTypes="AA">
                                      <p:cBhvr>
                                        <p:cTn id="6" dur="1000" spd="-100000" fill="hold"/>
                                        <p:tgtEl>
                                          <p:spTgt spid="92"/>
                                        </p:tgtEl>
                                        <p:attrNameLst>
                                          <p:attrName>ppt_x</p:attrName>
                                          <p:attrName>ppt_y</p:attrName>
                                        </p:attrNameLst>
                                      </p:cBhvr>
                                      <p:rCtr x="-13281" y="309"/>
                                    </p:animMotion>
                                  </p:childTnLst>
                                </p:cTn>
                              </p:par>
                              <p:par>
                                <p:cTn id="7" presetID="42" presetClass="path" presetSubtype="0" accel="50000" decel="50000" fill="hold" grpId="0" nodeType="withEffect">
                                  <p:stCondLst>
                                    <p:cond delay="0"/>
                                  </p:stCondLst>
                                  <p:childTnLst>
                                    <p:animMotion origin="layout" path="M 1.66667E-6 -7.40741E-7 L -0.30677 0.00586 " pathEditMode="relative" rAng="0" ptsTypes="AA">
                                      <p:cBhvr>
                                        <p:cTn id="8" dur="1000" spd="-100000" fill="hold"/>
                                        <p:tgtEl>
                                          <p:spTgt spid="93"/>
                                        </p:tgtEl>
                                        <p:attrNameLst>
                                          <p:attrName>ppt_x</p:attrName>
                                          <p:attrName>ppt_y</p:attrName>
                                        </p:attrNameLst>
                                      </p:cBhvr>
                                      <p:rCtr x="-15347" y="278"/>
                                    </p:animMotion>
                                  </p:childTnLst>
                                </p:cTn>
                              </p:par>
                              <p:par>
                                <p:cTn id="9" presetID="42" presetClass="path" presetSubtype="0" accel="50000" decel="50000" fill="hold" grpId="0" nodeType="withEffect">
                                  <p:stCondLst>
                                    <p:cond delay="0"/>
                                  </p:stCondLst>
                                  <p:childTnLst>
                                    <p:animMotion origin="layout" path="M 2.5E-6 4.19753E-6 L 0.41666 4.19753E-6 " pathEditMode="relative" rAng="0" ptsTypes="AA">
                                      <p:cBhvr>
                                        <p:cTn id="10" dur="1000" spd="-100000" fill="hold"/>
                                        <p:tgtEl>
                                          <p:spTgt spid="5"/>
                                        </p:tgtEl>
                                        <p:attrNameLst>
                                          <p:attrName>ppt_x</p:attrName>
                                          <p:attrName>ppt_y</p:attrName>
                                        </p:attrNameLst>
                                      </p:cBhvr>
                                      <p:rCtr x="2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pic>
        <p:nvPicPr>
          <p:cNvPr id="2" name="Picture 1"/>
          <p:cNvPicPr>
            <a:picLocks noChangeAspect="1"/>
          </p:cNvPicPr>
          <p:nvPr/>
        </p:nvPicPr>
        <p:blipFill>
          <a:blip r:embed="rId3"/>
          <a:srcRect l="2891" r="2891"/>
          <a:stretch/>
        </p:blipFill>
        <p:spPr>
          <a:xfrm>
            <a:off x="2010228" y="1199361"/>
            <a:ext cx="5176769" cy="3944140"/>
          </a:xfrm>
          <a:prstGeom prst="rect">
            <a:avLst/>
          </a:prstGeom>
        </p:spPr>
      </p:pic>
      <p:sp>
        <p:nvSpPr>
          <p:cNvPr id="3" name="AutoShape 10" descr="GitHub Logos and Usage · GitHu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92" name="Google Shape;659;p38"/>
          <p:cNvSpPr/>
          <p:nvPr/>
        </p:nvSpPr>
        <p:spPr>
          <a:xfrm>
            <a:off x="752409" y="1170841"/>
            <a:ext cx="1738308" cy="393443"/>
          </a:xfrm>
          <a:prstGeom prst="roundRect">
            <a:avLst>
              <a:gd name="adj" fmla="val 50000"/>
            </a:avLst>
          </a:prstGeom>
          <a:solidFill>
            <a:srgbClr val="47A097"/>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TextBox 92"/>
          <p:cNvSpPr txBox="1"/>
          <p:nvPr/>
        </p:nvSpPr>
        <p:spPr>
          <a:xfrm>
            <a:off x="839767" y="1213673"/>
            <a:ext cx="1782369" cy="307777"/>
          </a:xfrm>
          <a:prstGeom prst="rect">
            <a:avLst/>
          </a:prstGeom>
          <a:noFill/>
        </p:spPr>
        <p:txBody>
          <a:bodyPr wrap="square" rtlCol="0">
            <a:spAutoFit/>
          </a:bodyPr>
          <a:lstStyle/>
          <a:p>
            <a:pPr lvl="0"/>
            <a:r>
              <a:rPr lang="vi-VN" b="1" dirty="0">
                <a:solidFill>
                  <a:schemeClr val="bg1"/>
                </a:solidFill>
                <a:latin typeface="Bahnschrift" panose="020B0502040204020203" pitchFamily="34" charset="0"/>
                <a:ea typeface="Montserrat ExtraBold" panose="00000900000000000000"/>
                <a:cs typeface="Montserrat ExtraBold" panose="00000900000000000000"/>
                <a:sym typeface="Montserrat ExtraBold" panose="00000900000000000000"/>
              </a:rPr>
              <a:t>USE CASE</a:t>
            </a:r>
            <a:r>
              <a:rPr lang="en-US" b="1" dirty="0">
                <a:solidFill>
                  <a:schemeClr val="bg1"/>
                </a:solidFill>
                <a:latin typeface="Bahnschrift" panose="020B0502040204020203" pitchFamily="34" charset="0"/>
                <a:ea typeface="Montserrat ExtraBold" panose="00000900000000000000"/>
                <a:cs typeface="Montserrat ExtraBold" panose="00000900000000000000"/>
                <a:sym typeface="Montserrat ExtraBold" panose="00000900000000000000"/>
              </a:rPr>
              <a:t> CLIENT</a:t>
            </a:r>
            <a:endParaRPr lang="vi-VN" b="1" dirty="0">
              <a:solidFill>
                <a:schemeClr val="bg1"/>
              </a:solidFill>
              <a:latin typeface="Bahnschrift" panose="020B0502040204020203" pitchFamily="34" charset="0"/>
              <a:ea typeface="EB Garamond"/>
              <a:cs typeface="EB Garamond"/>
              <a:sym typeface="EB Garamond"/>
            </a:endParaRPr>
          </a:p>
        </p:txBody>
      </p:sp>
      <p:sp>
        <p:nvSpPr>
          <p:cNvPr id="95" name="Rectangle 94"/>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6" name="Google Shape;140;p15">
            <a:extLst>
              <a:ext uri="{FF2B5EF4-FFF2-40B4-BE49-F238E27FC236}">
                <a16:creationId xmlns:a16="http://schemas.microsoft.com/office/drawing/2014/main" id="{A0EF1FDB-C335-4160-B252-7F5E4C5252F5}"/>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44444E-6 -7.40741E-7 L -0.26562 0.00648 " pathEditMode="relative" rAng="0" ptsTypes="AA">
                                      <p:cBhvr>
                                        <p:cTn id="6" dur="1000" spd="-100000" fill="hold"/>
                                        <p:tgtEl>
                                          <p:spTgt spid="92"/>
                                        </p:tgtEl>
                                        <p:attrNameLst>
                                          <p:attrName>ppt_x</p:attrName>
                                          <p:attrName>ppt_y</p:attrName>
                                        </p:attrNameLst>
                                      </p:cBhvr>
                                      <p:rCtr x="-13281" y="309"/>
                                    </p:animMotion>
                                  </p:childTnLst>
                                </p:cTn>
                              </p:par>
                              <p:par>
                                <p:cTn id="7" presetID="42" presetClass="path" presetSubtype="0" accel="50000" decel="50000" fill="hold" grpId="0" nodeType="withEffect">
                                  <p:stCondLst>
                                    <p:cond delay="0"/>
                                  </p:stCondLst>
                                  <p:childTnLst>
                                    <p:animMotion origin="layout" path="M 3.61111E-6 -7.40741E-7 L -0.30677 0.00586 " pathEditMode="relative" rAng="0" ptsTypes="AA">
                                      <p:cBhvr>
                                        <p:cTn id="8" dur="1000" spd="-100000" fill="hold"/>
                                        <p:tgtEl>
                                          <p:spTgt spid="93"/>
                                        </p:tgtEl>
                                        <p:attrNameLst>
                                          <p:attrName>ppt_x</p:attrName>
                                          <p:attrName>ppt_y</p:attrName>
                                        </p:attrNameLst>
                                      </p:cBhvr>
                                      <p:rCtr x="-15347" y="278"/>
                                    </p:animMotion>
                                  </p:childTnLst>
                                </p:cTn>
                              </p:par>
                              <p:par>
                                <p:cTn id="9" presetID="42"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path" presetSubtype="0" accel="50000" decel="50000" fill="hold" grpId="0" nodeType="withEffect">
                                  <p:stCondLst>
                                    <p:cond delay="0"/>
                                  </p:stCondLst>
                                  <p:childTnLst>
                                    <p:animMotion origin="layout" path="M 2.5E-6 4.19753E-6 L 0.41666 4.19753E-6 " pathEditMode="relative" rAng="0" ptsTypes="AA">
                                      <p:cBhvr>
                                        <p:cTn id="15" dur="1000" spd="-100000" fill="hold"/>
                                        <p:tgtEl>
                                          <p:spTgt spid="6"/>
                                        </p:tgtEl>
                                        <p:attrNameLst>
                                          <p:attrName>ppt_x</p:attrName>
                                          <p:attrName>ppt_y</p:attrName>
                                        </p:attrNameLst>
                                      </p:cBhvr>
                                      <p:rCtr x="2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pic>
        <p:nvPicPr>
          <p:cNvPr id="2" name="Picture 1"/>
          <p:cNvPicPr>
            <a:picLocks noChangeAspect="1"/>
          </p:cNvPicPr>
          <p:nvPr/>
        </p:nvPicPr>
        <p:blipFill>
          <a:blip r:embed="rId3"/>
          <a:srcRect t="8274" b="8274"/>
          <a:stretch/>
        </p:blipFill>
        <p:spPr>
          <a:xfrm>
            <a:off x="1415141" y="1519055"/>
            <a:ext cx="6538688" cy="3624445"/>
          </a:xfrm>
          <a:prstGeom prst="rect">
            <a:avLst/>
          </a:prstGeom>
        </p:spPr>
      </p:pic>
      <p:sp>
        <p:nvSpPr>
          <p:cNvPr id="3" name="AutoShape 10" descr="GitHub Logos and Usage · GitHu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vi-VN"/>
          </a:p>
        </p:txBody>
      </p:sp>
      <p:sp>
        <p:nvSpPr>
          <p:cNvPr id="95" name="Rectangle 94"/>
          <p:cNvSpPr/>
          <p:nvPr/>
        </p:nvSpPr>
        <p:spPr>
          <a:xfrm>
            <a:off x="752409" y="692593"/>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97" name="Picture 9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9" name="Google Shape;659;p38"/>
          <p:cNvSpPr/>
          <p:nvPr/>
        </p:nvSpPr>
        <p:spPr>
          <a:xfrm>
            <a:off x="752409" y="1170841"/>
            <a:ext cx="1738308" cy="393443"/>
          </a:xfrm>
          <a:prstGeom prst="roundRect">
            <a:avLst>
              <a:gd name="adj" fmla="val 50000"/>
            </a:avLst>
          </a:prstGeom>
          <a:solidFill>
            <a:srgbClr val="47A097"/>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p:cNvSpPr txBox="1"/>
          <p:nvPr/>
        </p:nvSpPr>
        <p:spPr>
          <a:xfrm>
            <a:off x="847024" y="1213673"/>
            <a:ext cx="1782369" cy="307777"/>
          </a:xfrm>
          <a:prstGeom prst="rect">
            <a:avLst/>
          </a:prstGeom>
          <a:noFill/>
        </p:spPr>
        <p:txBody>
          <a:bodyPr wrap="square" rtlCol="0">
            <a:spAutoFit/>
          </a:bodyPr>
          <a:lstStyle/>
          <a:p>
            <a:pPr lvl="0"/>
            <a:r>
              <a:rPr lang="vi-VN" b="1" dirty="0">
                <a:solidFill>
                  <a:schemeClr val="bg1"/>
                </a:solidFill>
                <a:latin typeface="Bahnschrift" panose="020B0502040204020203" pitchFamily="34" charset="0"/>
                <a:ea typeface="Montserrat ExtraBold" panose="00000900000000000000"/>
                <a:cs typeface="Montserrat ExtraBold" panose="00000900000000000000"/>
                <a:sym typeface="Montserrat ExtraBold" panose="00000900000000000000"/>
              </a:rPr>
              <a:t>USE CASE</a:t>
            </a:r>
            <a:r>
              <a:rPr lang="en-US" b="1" dirty="0">
                <a:solidFill>
                  <a:schemeClr val="bg1"/>
                </a:solidFill>
                <a:latin typeface="Bahnschrift" panose="020B0502040204020203" pitchFamily="34" charset="0"/>
                <a:ea typeface="Montserrat ExtraBold" panose="00000900000000000000"/>
                <a:cs typeface="Montserrat ExtraBold" panose="00000900000000000000"/>
                <a:sym typeface="Montserrat ExtraBold" panose="00000900000000000000"/>
              </a:rPr>
              <a:t> ADMIN</a:t>
            </a:r>
            <a:endParaRPr lang="vi-VN" b="1" dirty="0">
              <a:solidFill>
                <a:schemeClr val="bg1"/>
              </a:solidFill>
              <a:latin typeface="Bahnschrift" panose="020B0502040204020203" pitchFamily="34" charset="0"/>
              <a:ea typeface="EB Garamond"/>
              <a:cs typeface="EB Garamond"/>
              <a:sym typeface="EB Garamond"/>
            </a:endParaRPr>
          </a:p>
        </p:txBody>
      </p:sp>
      <p:sp>
        <p:nvSpPr>
          <p:cNvPr id="6" name="Google Shape;140;p15">
            <a:extLst>
              <a:ext uri="{FF2B5EF4-FFF2-40B4-BE49-F238E27FC236}">
                <a16:creationId xmlns:a16="http://schemas.microsoft.com/office/drawing/2014/main" id="{34F5C4CD-E6EF-A235-4DEF-DAF4B6909CB5}"/>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path" presetSubtype="0" accel="50000" decel="50000" fill="hold" grpId="0" nodeType="withEffect">
                                  <p:stCondLst>
                                    <p:cond delay="0"/>
                                  </p:stCondLst>
                                  <p:childTnLst>
                                    <p:animMotion origin="layout" path="M -4.44444E-6 -7.40741E-7 L -0.26562 0.00648 " pathEditMode="relative" rAng="0" ptsTypes="AA">
                                      <p:cBhvr>
                                        <p:cTn id="11" dur="1000" spd="-100000" fill="hold"/>
                                        <p:tgtEl>
                                          <p:spTgt spid="9"/>
                                        </p:tgtEl>
                                        <p:attrNameLst>
                                          <p:attrName>ppt_x</p:attrName>
                                          <p:attrName>ppt_y</p:attrName>
                                        </p:attrNameLst>
                                      </p:cBhvr>
                                      <p:rCtr x="-13281" y="309"/>
                                    </p:animMotion>
                                  </p:childTnLst>
                                </p:cTn>
                              </p:par>
                              <p:par>
                                <p:cTn id="12" presetID="42" presetClass="path" presetSubtype="0" accel="50000" decel="50000" fill="hold" grpId="0" nodeType="withEffect">
                                  <p:stCondLst>
                                    <p:cond delay="0"/>
                                  </p:stCondLst>
                                  <p:childTnLst>
                                    <p:animMotion origin="layout" path="M 3.61111E-6 -7.40741E-7 L -0.30677 0.00586 " pathEditMode="relative" rAng="0" ptsTypes="AA">
                                      <p:cBhvr>
                                        <p:cTn id="13" dur="1000" spd="-100000" fill="hold"/>
                                        <p:tgtEl>
                                          <p:spTgt spid="10"/>
                                        </p:tgtEl>
                                        <p:attrNameLst>
                                          <p:attrName>ppt_x</p:attrName>
                                          <p:attrName>ppt_y</p:attrName>
                                        </p:attrNameLst>
                                      </p:cBhvr>
                                      <p:rCtr x="-15347" y="278"/>
                                    </p:animMotion>
                                  </p:childTnLst>
                                </p:cTn>
                              </p:par>
                              <p:par>
                                <p:cTn id="14" presetID="42" presetClass="path" presetSubtype="0" accel="50000" decel="50000" fill="hold" grpId="0" nodeType="withEffect">
                                  <p:stCondLst>
                                    <p:cond delay="0"/>
                                  </p:stCondLst>
                                  <p:childTnLst>
                                    <p:animMotion origin="layout" path="M 2.5E-6 4.19753E-6 L 0.41666 4.19753E-6 " pathEditMode="relative" rAng="0" ptsTypes="AA">
                                      <p:cBhvr>
                                        <p:cTn id="15" dur="1000" spd="-100000" fill="hold"/>
                                        <p:tgtEl>
                                          <p:spTgt spid="6"/>
                                        </p:tgtEl>
                                        <p:attrNameLst>
                                          <p:attrName>ppt_x</p:attrName>
                                          <p:attrName>ppt_y</p:attrName>
                                        </p:attrNameLst>
                                      </p:cBhvr>
                                      <p:rCtr x="2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grpSp>
        <p:nvGrpSpPr>
          <p:cNvPr id="1867" name="Google Shape;1867;p36"/>
          <p:cNvGrpSpPr/>
          <p:nvPr/>
        </p:nvGrpSpPr>
        <p:grpSpPr>
          <a:xfrm>
            <a:off x="6086323" y="1653090"/>
            <a:ext cx="3481645" cy="3406550"/>
            <a:chOff x="4095386" y="2301250"/>
            <a:chExt cx="2149164" cy="2102809"/>
          </a:xfrm>
        </p:grpSpPr>
        <p:sp>
          <p:nvSpPr>
            <p:cNvPr id="1868" name="Google Shape;1868;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36"/>
          <p:cNvGrpSpPr/>
          <p:nvPr/>
        </p:nvGrpSpPr>
        <p:grpSpPr>
          <a:xfrm>
            <a:off x="6489414" y="2915087"/>
            <a:ext cx="2792057" cy="2314899"/>
            <a:chOff x="202950" y="1579375"/>
            <a:chExt cx="1537900" cy="1275075"/>
          </a:xfrm>
        </p:grpSpPr>
        <p:sp>
          <p:nvSpPr>
            <p:cNvPr id="1875" name="Google Shape;1875;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9" name="Google Shape;1889;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6"/>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1290320" y="3903808"/>
            <a:ext cx="3505200" cy="732782"/>
          </a:xfrm>
          <a:prstGeom prst="rect">
            <a:avLst/>
          </a:prstGeom>
          <a:solidFill>
            <a:srgbClr val="EE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66" name="Google Shape;1866;p36"/>
          <p:cNvSpPr txBox="1">
            <a:spLocks noGrp="1"/>
          </p:cNvSpPr>
          <p:nvPr>
            <p:ph type="ctrTitle"/>
          </p:nvPr>
        </p:nvSpPr>
        <p:spPr>
          <a:xfrm>
            <a:off x="-9266" y="2249829"/>
            <a:ext cx="5609671" cy="85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b="1">
                <a:solidFill>
                  <a:schemeClr val="lt2"/>
                </a:solidFill>
                <a:latin typeface="Bahnschrift" panose="020B0502040204020203" pitchFamily="34" charset="0"/>
              </a:rPr>
              <a:t>Cảm ơn thầy, cô đã lắng nghe</a:t>
            </a:r>
            <a:endParaRPr b="1" dirty="0">
              <a:solidFill>
                <a:schemeClr val="lt2"/>
              </a:solidFill>
              <a:latin typeface="Bahnschrift" panose="020B0502040204020203" pitchFamily="34" charset="0"/>
            </a:endParaRPr>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8.33333E-7 -1.7284E-6 L -0.42344 0.0034 " pathEditMode="relative" rAng="0" ptsTypes="AA">
                                      <p:cBhvr>
                                        <p:cTn id="6" dur="2000" spd="-100000" fill="hold"/>
                                        <p:tgtEl>
                                          <p:spTgt spid="1866"/>
                                        </p:tgtEl>
                                        <p:attrNameLst>
                                          <p:attrName>ppt_x</p:attrName>
                                          <p:attrName>ppt_y</p:attrName>
                                        </p:attrNameLst>
                                      </p:cBhvr>
                                      <p:rCtr x="-21181" y="154"/>
                                    </p:animMotion>
                                  </p:childTnLst>
                                </p:cTn>
                              </p:par>
                              <p:par>
                                <p:cTn id="7" presetID="42" presetClass="entr" presetSubtype="0" fill="hold" nodeType="withEffect">
                                  <p:stCondLst>
                                    <p:cond delay="0"/>
                                  </p:stCondLst>
                                  <p:childTnLst>
                                    <p:set>
                                      <p:cBhvr>
                                        <p:cTn id="8" dur="1" fill="hold">
                                          <p:stCondLst>
                                            <p:cond delay="0"/>
                                          </p:stCondLst>
                                        </p:cTn>
                                        <p:tgtEl>
                                          <p:spTgt spid="1867"/>
                                        </p:tgtEl>
                                        <p:attrNameLst>
                                          <p:attrName>style.visibility</p:attrName>
                                        </p:attrNameLst>
                                      </p:cBhvr>
                                      <p:to>
                                        <p:strVal val="visible"/>
                                      </p:to>
                                    </p:set>
                                    <p:animEffect transition="in" filter="fade">
                                      <p:cBhvr>
                                        <p:cTn id="9" dur="1000"/>
                                        <p:tgtEl>
                                          <p:spTgt spid="1867"/>
                                        </p:tgtEl>
                                      </p:cBhvr>
                                    </p:animEffect>
                                    <p:anim calcmode="lin" valueType="num">
                                      <p:cBhvr>
                                        <p:cTn id="10" dur="1000" fill="hold"/>
                                        <p:tgtEl>
                                          <p:spTgt spid="1867"/>
                                        </p:tgtEl>
                                        <p:attrNameLst>
                                          <p:attrName>ppt_x</p:attrName>
                                        </p:attrNameLst>
                                      </p:cBhvr>
                                      <p:tavLst>
                                        <p:tav tm="0">
                                          <p:val>
                                            <p:strVal val="#ppt_x"/>
                                          </p:val>
                                        </p:tav>
                                        <p:tav tm="100000">
                                          <p:val>
                                            <p:strVal val="#ppt_x"/>
                                          </p:val>
                                        </p:tav>
                                      </p:tavLst>
                                    </p:anim>
                                    <p:anim calcmode="lin" valueType="num">
                                      <p:cBhvr>
                                        <p:cTn id="11" dur="1000" fill="hold"/>
                                        <p:tgtEl>
                                          <p:spTgt spid="1867"/>
                                        </p:tgtEl>
                                        <p:attrNameLst>
                                          <p:attrName>ppt_y</p:attrName>
                                        </p:attrNameLst>
                                      </p:cBhvr>
                                      <p:tavLst>
                                        <p:tav tm="0">
                                          <p:val>
                                            <p:strVal val="#ppt_y+.1"/>
                                          </p:val>
                                        </p:tav>
                                        <p:tav tm="100000">
                                          <p:val>
                                            <p:strVal val="#ppt_y"/>
                                          </p:val>
                                        </p:tav>
                                      </p:tavLst>
                                    </p:anim>
                                  </p:childTnLst>
                                </p:cTn>
                              </p:par>
                              <p:par>
                                <p:cTn id="12" presetID="42" presetClass="entr" presetSubtype="0" fill="hold" nodeType="withEffect">
                                  <p:stCondLst>
                                    <p:cond delay="0"/>
                                  </p:stCondLst>
                                  <p:childTnLst>
                                    <p:set>
                                      <p:cBhvr>
                                        <p:cTn id="13" dur="1" fill="hold">
                                          <p:stCondLst>
                                            <p:cond delay="0"/>
                                          </p:stCondLst>
                                        </p:cTn>
                                        <p:tgtEl>
                                          <p:spTgt spid="1874"/>
                                        </p:tgtEl>
                                        <p:attrNameLst>
                                          <p:attrName>style.visibility</p:attrName>
                                        </p:attrNameLst>
                                      </p:cBhvr>
                                      <p:to>
                                        <p:strVal val="visible"/>
                                      </p:to>
                                    </p:set>
                                    <p:animEffect transition="in" filter="fade">
                                      <p:cBhvr>
                                        <p:cTn id="14" dur="1000"/>
                                        <p:tgtEl>
                                          <p:spTgt spid="1874"/>
                                        </p:tgtEl>
                                      </p:cBhvr>
                                    </p:animEffect>
                                    <p:anim calcmode="lin" valueType="num">
                                      <p:cBhvr>
                                        <p:cTn id="15" dur="1000" fill="hold"/>
                                        <p:tgtEl>
                                          <p:spTgt spid="1874"/>
                                        </p:tgtEl>
                                        <p:attrNameLst>
                                          <p:attrName>ppt_x</p:attrName>
                                        </p:attrNameLst>
                                      </p:cBhvr>
                                      <p:tavLst>
                                        <p:tav tm="0">
                                          <p:val>
                                            <p:strVal val="#ppt_x"/>
                                          </p:val>
                                        </p:tav>
                                        <p:tav tm="100000">
                                          <p:val>
                                            <p:strVal val="#ppt_x"/>
                                          </p:val>
                                        </p:tav>
                                      </p:tavLst>
                                    </p:anim>
                                    <p:anim calcmode="lin" valueType="num">
                                      <p:cBhvr>
                                        <p:cTn id="16" dur="1000" fill="hold"/>
                                        <p:tgtEl>
                                          <p:spTgt spid="187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892"/>
                                        </p:tgtEl>
                                        <p:attrNameLst>
                                          <p:attrName>style.visibility</p:attrName>
                                        </p:attrNameLst>
                                      </p:cBhvr>
                                      <p:to>
                                        <p:strVal val="visible"/>
                                      </p:to>
                                    </p:set>
                                    <p:animEffect transition="in" filter="fade">
                                      <p:cBhvr>
                                        <p:cTn id="19" dur="1000"/>
                                        <p:tgtEl>
                                          <p:spTgt spid="1892"/>
                                        </p:tgtEl>
                                      </p:cBhvr>
                                    </p:animEffect>
                                    <p:anim calcmode="lin" valueType="num">
                                      <p:cBhvr>
                                        <p:cTn id="20" dur="1000" fill="hold"/>
                                        <p:tgtEl>
                                          <p:spTgt spid="1892"/>
                                        </p:tgtEl>
                                        <p:attrNameLst>
                                          <p:attrName>ppt_x</p:attrName>
                                        </p:attrNameLst>
                                      </p:cBhvr>
                                      <p:tavLst>
                                        <p:tav tm="0">
                                          <p:val>
                                            <p:strVal val="#ppt_x"/>
                                          </p:val>
                                        </p:tav>
                                        <p:tav tm="100000">
                                          <p:val>
                                            <p:strVal val="#ppt_x"/>
                                          </p:val>
                                        </p:tav>
                                      </p:tavLst>
                                    </p:anim>
                                    <p:anim calcmode="lin" valueType="num">
                                      <p:cBhvr>
                                        <p:cTn id="21" dur="1000" fill="hold"/>
                                        <p:tgtEl>
                                          <p:spTgt spid="189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93"/>
                                        </p:tgtEl>
                                        <p:attrNameLst>
                                          <p:attrName>style.visibility</p:attrName>
                                        </p:attrNameLst>
                                      </p:cBhvr>
                                      <p:to>
                                        <p:strVal val="visible"/>
                                      </p:to>
                                    </p:set>
                                    <p:animEffect transition="in" filter="fade">
                                      <p:cBhvr>
                                        <p:cTn id="24" dur="1000"/>
                                        <p:tgtEl>
                                          <p:spTgt spid="1893"/>
                                        </p:tgtEl>
                                      </p:cBhvr>
                                    </p:animEffect>
                                    <p:anim calcmode="lin" valueType="num">
                                      <p:cBhvr>
                                        <p:cTn id="25" dur="1000" fill="hold"/>
                                        <p:tgtEl>
                                          <p:spTgt spid="1893"/>
                                        </p:tgtEl>
                                        <p:attrNameLst>
                                          <p:attrName>ppt_x</p:attrName>
                                        </p:attrNameLst>
                                      </p:cBhvr>
                                      <p:tavLst>
                                        <p:tav tm="0">
                                          <p:val>
                                            <p:strVal val="#ppt_x"/>
                                          </p:val>
                                        </p:tav>
                                        <p:tav tm="100000">
                                          <p:val>
                                            <p:strVal val="#ppt_x"/>
                                          </p:val>
                                        </p:tav>
                                      </p:tavLst>
                                    </p:anim>
                                    <p:anim calcmode="lin" valueType="num">
                                      <p:cBhvr>
                                        <p:cTn id="26" dur="1000" fill="hold"/>
                                        <p:tgtEl>
                                          <p:spTgt spid="18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2" grpId="0" animBg="1"/>
      <p:bldP spid="1893" grpId="0" animBg="1"/>
      <p:bldP spid="186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grpSp>
        <p:nvGrpSpPr>
          <p:cNvPr id="174" name="Google Shape;174;p16"/>
          <p:cNvGrpSpPr/>
          <p:nvPr/>
        </p:nvGrpSpPr>
        <p:grpSpPr>
          <a:xfrm>
            <a:off x="8229646" y="3183594"/>
            <a:ext cx="1038447" cy="2176554"/>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grpSp>
      <p:grpSp>
        <p:nvGrpSpPr>
          <p:cNvPr id="177" name="Google Shape;177;p16"/>
          <p:cNvGrpSpPr/>
          <p:nvPr/>
        </p:nvGrpSpPr>
        <p:grpSpPr>
          <a:xfrm>
            <a:off x="8084918" y="4138811"/>
            <a:ext cx="755602" cy="1299808"/>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grpSp>
      <p:grpSp>
        <p:nvGrpSpPr>
          <p:cNvPr id="93" name="Google Shape;756;p40"/>
          <p:cNvGrpSpPr/>
          <p:nvPr/>
        </p:nvGrpSpPr>
        <p:grpSpPr>
          <a:xfrm>
            <a:off x="914300" y="1894198"/>
            <a:ext cx="3010825" cy="1776300"/>
            <a:chOff x="719975" y="1114972"/>
            <a:chExt cx="3010825" cy="1776300"/>
          </a:xfrm>
        </p:grpSpPr>
        <p:sp>
          <p:nvSpPr>
            <p:cNvPr id="94" name="Google Shape;757;p40"/>
            <p:cNvSpPr/>
            <p:nvPr/>
          </p:nvSpPr>
          <p:spPr>
            <a:xfrm>
              <a:off x="720000" y="1114972"/>
              <a:ext cx="3010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95" name="Google Shape;758;p40"/>
            <p:cNvSpPr/>
            <p:nvPr/>
          </p:nvSpPr>
          <p:spPr>
            <a:xfrm>
              <a:off x="719975" y="1114975"/>
              <a:ext cx="3010800" cy="355200"/>
            </a:xfrm>
            <a:prstGeom prst="round2SameRect">
              <a:avLst>
                <a:gd name="adj1" fmla="val 50000"/>
                <a:gd name="adj2" fmla="val 0"/>
              </a:avLst>
            </a:prstGeom>
            <a:solidFill>
              <a:schemeClr val="tx1"/>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grpSp>
          <p:nvGrpSpPr>
            <p:cNvPr id="96" name="Google Shape;759;p40"/>
            <p:cNvGrpSpPr/>
            <p:nvPr/>
          </p:nvGrpSpPr>
          <p:grpSpPr>
            <a:xfrm rot="10800000" flipH="1">
              <a:off x="881412" y="1244995"/>
              <a:ext cx="429322" cy="93999"/>
              <a:chOff x="5840230" y="744468"/>
              <a:chExt cx="431653" cy="94500"/>
            </a:xfrm>
          </p:grpSpPr>
          <p:sp>
            <p:nvSpPr>
              <p:cNvPr id="97" name="Google Shape;760;p40"/>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98" name="Google Shape;761;p40"/>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99" name="Google Shape;762;p40"/>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grpSp>
      </p:grpSp>
      <p:sp>
        <p:nvSpPr>
          <p:cNvPr id="100" name="Google Shape;763;p40"/>
          <p:cNvSpPr txBox="1">
            <a:spLocks noGrp="1"/>
          </p:cNvSpPr>
          <p:nvPr>
            <p:ph type="title" idx="5"/>
          </p:nvPr>
        </p:nvSpPr>
        <p:spPr>
          <a:xfrm>
            <a:off x="4278627" y="2390367"/>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solidFill>
                  <a:schemeClr val="tx1"/>
                </a:solidFill>
                <a:latin typeface="Bahnschrift" panose="020B0502040204020203" pitchFamily="34" charset="0"/>
              </a:rPr>
              <a:t>02</a:t>
            </a:r>
            <a:endParaRPr dirty="0">
              <a:solidFill>
                <a:schemeClr val="tx1"/>
              </a:solidFill>
              <a:latin typeface="Bahnschrift" panose="020B0502040204020203" pitchFamily="34" charset="0"/>
            </a:endParaRPr>
          </a:p>
        </p:txBody>
      </p:sp>
      <p:sp>
        <p:nvSpPr>
          <p:cNvPr id="101" name="Google Shape;764;p40"/>
          <p:cNvSpPr txBox="1">
            <a:spLocks noGrp="1"/>
          </p:cNvSpPr>
          <p:nvPr>
            <p:ph type="ctrTitle"/>
          </p:nvPr>
        </p:nvSpPr>
        <p:spPr>
          <a:xfrm>
            <a:off x="5268766" y="1898035"/>
            <a:ext cx="3387000" cy="3675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vi-VN" sz="1400" dirty="0">
                <a:solidFill>
                  <a:schemeClr val="tx1"/>
                </a:solidFill>
                <a:latin typeface="Bahnschrift" panose="020B0502040204020203" pitchFamily="34" charset="0"/>
              </a:rPr>
              <a:t>GIỚI THIỆU</a:t>
            </a:r>
            <a:endParaRPr sz="1400" dirty="0">
              <a:solidFill>
                <a:schemeClr val="tx1"/>
              </a:solidFill>
              <a:latin typeface="Bahnschrift" panose="020B0502040204020203" pitchFamily="34" charset="0"/>
            </a:endParaRPr>
          </a:p>
        </p:txBody>
      </p:sp>
      <p:sp>
        <p:nvSpPr>
          <p:cNvPr id="103" name="Google Shape;774;p40"/>
          <p:cNvSpPr txBox="1">
            <a:spLocks noGrp="1"/>
          </p:cNvSpPr>
          <p:nvPr>
            <p:ph type="title" idx="15"/>
          </p:nvPr>
        </p:nvSpPr>
        <p:spPr>
          <a:xfrm>
            <a:off x="1017075" y="2389421"/>
            <a:ext cx="2835900" cy="105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000" dirty="0">
                <a:solidFill>
                  <a:schemeClr val="tx1"/>
                </a:solidFill>
                <a:latin typeface="Bahnschrift" panose="020B0502040204020203" pitchFamily="34" charset="0"/>
                <a:ea typeface="Segoe UI Black" panose="020B0A02040204020203" pitchFamily="34" charset="0"/>
              </a:rPr>
              <a:t>NỘI DUNG BÁO CÁO</a:t>
            </a:r>
            <a:endParaRPr sz="2000" dirty="0">
              <a:solidFill>
                <a:schemeClr val="tx1"/>
              </a:solidFill>
              <a:latin typeface="Bahnschrift" panose="020B0502040204020203" pitchFamily="34" charset="0"/>
              <a:ea typeface="Segoe UI Black" panose="020B0A02040204020203" pitchFamily="34" charset="0"/>
            </a:endParaRPr>
          </a:p>
        </p:txBody>
      </p:sp>
      <p:grpSp>
        <p:nvGrpSpPr>
          <p:cNvPr id="104" name="Google Shape;775;p40"/>
          <p:cNvGrpSpPr/>
          <p:nvPr/>
        </p:nvGrpSpPr>
        <p:grpSpPr>
          <a:xfrm>
            <a:off x="2815868" y="3355734"/>
            <a:ext cx="759839" cy="908118"/>
            <a:chOff x="7948975" y="1691400"/>
            <a:chExt cx="623125" cy="744725"/>
          </a:xfrm>
        </p:grpSpPr>
        <p:sp>
          <p:nvSpPr>
            <p:cNvPr id="105" name="Google Shape;776;p40"/>
            <p:cNvSpPr/>
            <p:nvPr/>
          </p:nvSpPr>
          <p:spPr>
            <a:xfrm>
              <a:off x="7948975" y="1770425"/>
              <a:ext cx="623125" cy="665700"/>
            </a:xfrm>
            <a:custGeom>
              <a:avLst/>
              <a:gdLst/>
              <a:ahLst/>
              <a:cxnLst/>
              <a:rect l="l" t="t" r="r" b="b"/>
              <a:pathLst>
                <a:path w="24925" h="26628" extrusionOk="0">
                  <a:moveTo>
                    <a:pt x="1" y="1"/>
                  </a:moveTo>
                  <a:lnTo>
                    <a:pt x="1" y="25199"/>
                  </a:lnTo>
                  <a:cubicBezTo>
                    <a:pt x="1" y="25989"/>
                    <a:pt x="639" y="26627"/>
                    <a:pt x="1429" y="26627"/>
                  </a:cubicBezTo>
                  <a:lnTo>
                    <a:pt x="23436" y="26627"/>
                  </a:lnTo>
                  <a:cubicBezTo>
                    <a:pt x="24226" y="26627"/>
                    <a:pt x="24864" y="25989"/>
                    <a:pt x="24925" y="25199"/>
                  </a:cubicBezTo>
                  <a:lnTo>
                    <a:pt x="24925" y="1"/>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06" name="Google Shape;777;p40"/>
            <p:cNvSpPr/>
            <p:nvPr/>
          </p:nvSpPr>
          <p:spPr>
            <a:xfrm>
              <a:off x="7948975" y="1691400"/>
              <a:ext cx="623125" cy="78300"/>
            </a:xfrm>
            <a:custGeom>
              <a:avLst/>
              <a:gdLst/>
              <a:ahLst/>
              <a:cxnLst/>
              <a:rect l="l" t="t" r="r" b="b"/>
              <a:pathLst>
                <a:path w="24925" h="3132" extrusionOk="0">
                  <a:moveTo>
                    <a:pt x="1429" y="0"/>
                  </a:moveTo>
                  <a:cubicBezTo>
                    <a:pt x="639" y="0"/>
                    <a:pt x="1" y="639"/>
                    <a:pt x="1" y="1459"/>
                  </a:cubicBezTo>
                  <a:lnTo>
                    <a:pt x="1" y="3131"/>
                  </a:lnTo>
                  <a:lnTo>
                    <a:pt x="24925" y="3131"/>
                  </a:lnTo>
                  <a:lnTo>
                    <a:pt x="24925" y="1459"/>
                  </a:lnTo>
                  <a:cubicBezTo>
                    <a:pt x="24864" y="639"/>
                    <a:pt x="24226" y="0"/>
                    <a:pt x="23436" y="0"/>
                  </a:cubicBezTo>
                  <a:close/>
                </a:path>
              </a:pathLst>
            </a:custGeom>
            <a:solidFill>
              <a:schemeClr val="tx1"/>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07" name="Google Shape;778;p40"/>
            <p:cNvSpPr/>
            <p:nvPr/>
          </p:nvSpPr>
          <p:spPr>
            <a:xfrm>
              <a:off x="7995325" y="1717225"/>
              <a:ext cx="24350" cy="24350"/>
            </a:xfrm>
            <a:custGeom>
              <a:avLst/>
              <a:gdLst/>
              <a:ahLst/>
              <a:cxnLst/>
              <a:rect l="l" t="t" r="r" b="b"/>
              <a:pathLst>
                <a:path w="974" h="974" extrusionOk="0">
                  <a:moveTo>
                    <a:pt x="487" y="1"/>
                  </a:moveTo>
                  <a:cubicBezTo>
                    <a:pt x="213" y="1"/>
                    <a:pt x="1" y="214"/>
                    <a:pt x="1" y="487"/>
                  </a:cubicBezTo>
                  <a:cubicBezTo>
                    <a:pt x="1" y="761"/>
                    <a:pt x="213" y="974"/>
                    <a:pt x="487" y="974"/>
                  </a:cubicBezTo>
                  <a:cubicBezTo>
                    <a:pt x="761" y="974"/>
                    <a:pt x="973" y="761"/>
                    <a:pt x="973" y="487"/>
                  </a:cubicBezTo>
                  <a:cubicBezTo>
                    <a:pt x="973" y="214"/>
                    <a:pt x="791" y="1"/>
                    <a:pt x="487" y="1"/>
                  </a:cubicBezTo>
                  <a:close/>
                </a:path>
              </a:pathLst>
            </a:custGeom>
            <a:solidFill>
              <a:srgbClr val="F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08" name="Google Shape;779;p40"/>
            <p:cNvSpPr/>
            <p:nvPr/>
          </p:nvSpPr>
          <p:spPr>
            <a:xfrm>
              <a:off x="8049275" y="1717225"/>
              <a:ext cx="24350" cy="24350"/>
            </a:xfrm>
            <a:custGeom>
              <a:avLst/>
              <a:gdLst/>
              <a:ahLst/>
              <a:cxnLst/>
              <a:rect l="l" t="t" r="r" b="b"/>
              <a:pathLst>
                <a:path w="974" h="974" extrusionOk="0">
                  <a:moveTo>
                    <a:pt x="487" y="1"/>
                  </a:moveTo>
                  <a:cubicBezTo>
                    <a:pt x="244" y="1"/>
                    <a:pt x="1" y="214"/>
                    <a:pt x="1" y="487"/>
                  </a:cubicBezTo>
                  <a:cubicBezTo>
                    <a:pt x="1" y="761"/>
                    <a:pt x="214" y="974"/>
                    <a:pt x="487" y="974"/>
                  </a:cubicBezTo>
                  <a:cubicBezTo>
                    <a:pt x="761" y="974"/>
                    <a:pt x="973" y="761"/>
                    <a:pt x="973" y="487"/>
                  </a:cubicBezTo>
                  <a:cubicBezTo>
                    <a:pt x="973" y="214"/>
                    <a:pt x="761" y="1"/>
                    <a:pt x="487" y="1"/>
                  </a:cubicBezTo>
                  <a:close/>
                </a:path>
              </a:pathLst>
            </a:custGeom>
            <a:solidFill>
              <a:srgbClr val="F5D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09" name="Google Shape;780;p40"/>
            <p:cNvSpPr/>
            <p:nvPr/>
          </p:nvSpPr>
          <p:spPr>
            <a:xfrm>
              <a:off x="8103225" y="1717225"/>
              <a:ext cx="25100" cy="24350"/>
            </a:xfrm>
            <a:custGeom>
              <a:avLst/>
              <a:gdLst/>
              <a:ahLst/>
              <a:cxnLst/>
              <a:rect l="l" t="t" r="r" b="b"/>
              <a:pathLst>
                <a:path w="1004" h="974" extrusionOk="0">
                  <a:moveTo>
                    <a:pt x="518" y="1"/>
                  </a:moveTo>
                  <a:cubicBezTo>
                    <a:pt x="244" y="1"/>
                    <a:pt x="1" y="214"/>
                    <a:pt x="1" y="487"/>
                  </a:cubicBezTo>
                  <a:cubicBezTo>
                    <a:pt x="1" y="761"/>
                    <a:pt x="244" y="974"/>
                    <a:pt x="518" y="974"/>
                  </a:cubicBezTo>
                  <a:cubicBezTo>
                    <a:pt x="761" y="974"/>
                    <a:pt x="1004" y="761"/>
                    <a:pt x="1004" y="487"/>
                  </a:cubicBezTo>
                  <a:cubicBezTo>
                    <a:pt x="1004" y="214"/>
                    <a:pt x="761" y="1"/>
                    <a:pt x="518" y="1"/>
                  </a:cubicBezTo>
                  <a:close/>
                </a:path>
              </a:pathLst>
            </a:custGeom>
            <a:solidFill>
              <a:srgbClr val="6A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0" name="Google Shape;781;p40"/>
            <p:cNvSpPr/>
            <p:nvPr/>
          </p:nvSpPr>
          <p:spPr>
            <a:xfrm>
              <a:off x="8015075" y="186312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1" name="Google Shape;782;p40"/>
            <p:cNvSpPr/>
            <p:nvPr/>
          </p:nvSpPr>
          <p:spPr>
            <a:xfrm>
              <a:off x="8151100" y="187452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accent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2" name="Google Shape;783;p40"/>
            <p:cNvSpPr/>
            <p:nvPr/>
          </p:nvSpPr>
          <p:spPr>
            <a:xfrm>
              <a:off x="8151100" y="193000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accent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3" name="Google Shape;784;p40"/>
            <p:cNvSpPr/>
            <p:nvPr/>
          </p:nvSpPr>
          <p:spPr>
            <a:xfrm>
              <a:off x="8360825" y="1930000"/>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accent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4" name="Google Shape;785;p40"/>
            <p:cNvSpPr/>
            <p:nvPr/>
          </p:nvSpPr>
          <p:spPr>
            <a:xfrm>
              <a:off x="8015075" y="2030300"/>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5" name="Google Shape;786;p40"/>
            <p:cNvSpPr/>
            <p:nvPr/>
          </p:nvSpPr>
          <p:spPr>
            <a:xfrm>
              <a:off x="8151100" y="2041700"/>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accent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6" name="Google Shape;787;p40"/>
            <p:cNvSpPr/>
            <p:nvPr/>
          </p:nvSpPr>
          <p:spPr>
            <a:xfrm>
              <a:off x="8151100" y="2097175"/>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accent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7" name="Google Shape;788;p40"/>
            <p:cNvSpPr/>
            <p:nvPr/>
          </p:nvSpPr>
          <p:spPr>
            <a:xfrm>
              <a:off x="8360825" y="2097175"/>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accent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8" name="Google Shape;789;p40"/>
            <p:cNvSpPr/>
            <p:nvPr/>
          </p:nvSpPr>
          <p:spPr>
            <a:xfrm>
              <a:off x="8015075" y="219747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19" name="Google Shape;790;p40"/>
            <p:cNvSpPr/>
            <p:nvPr/>
          </p:nvSpPr>
          <p:spPr>
            <a:xfrm>
              <a:off x="8151100" y="220887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accent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0" name="Google Shape;791;p40"/>
            <p:cNvSpPr/>
            <p:nvPr/>
          </p:nvSpPr>
          <p:spPr>
            <a:xfrm>
              <a:off x="8151100" y="226435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accent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1" name="Google Shape;792;p40"/>
            <p:cNvSpPr/>
            <p:nvPr/>
          </p:nvSpPr>
          <p:spPr>
            <a:xfrm>
              <a:off x="8360825" y="2264350"/>
              <a:ext cx="54000" cy="22825"/>
            </a:xfrm>
            <a:custGeom>
              <a:avLst/>
              <a:gdLst/>
              <a:ahLst/>
              <a:cxnLst/>
              <a:rect l="l" t="t" r="r" b="b"/>
              <a:pathLst>
                <a:path w="2160" h="913" extrusionOk="0">
                  <a:moveTo>
                    <a:pt x="457" y="1"/>
                  </a:moveTo>
                  <a:cubicBezTo>
                    <a:pt x="183" y="1"/>
                    <a:pt x="1" y="214"/>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accent2">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grpSp>
      <p:grpSp>
        <p:nvGrpSpPr>
          <p:cNvPr id="122" name="Google Shape;793;p40"/>
          <p:cNvGrpSpPr/>
          <p:nvPr/>
        </p:nvGrpSpPr>
        <p:grpSpPr>
          <a:xfrm>
            <a:off x="2153087" y="3448502"/>
            <a:ext cx="758924" cy="321556"/>
            <a:chOff x="5021875" y="2898100"/>
            <a:chExt cx="622375" cy="263700"/>
          </a:xfrm>
        </p:grpSpPr>
        <p:sp>
          <p:nvSpPr>
            <p:cNvPr id="123" name="Google Shape;794;p40"/>
            <p:cNvSpPr/>
            <p:nvPr/>
          </p:nvSpPr>
          <p:spPr>
            <a:xfrm>
              <a:off x="5021875" y="2976375"/>
              <a:ext cx="622375" cy="185425"/>
            </a:xfrm>
            <a:custGeom>
              <a:avLst/>
              <a:gdLst/>
              <a:ahLst/>
              <a:cxnLst/>
              <a:rect l="l" t="t" r="r" b="b"/>
              <a:pathLst>
                <a:path w="24895" h="7417" extrusionOk="0">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4" name="Google Shape;795;p40"/>
            <p:cNvSpPr/>
            <p:nvPr/>
          </p:nvSpPr>
          <p:spPr>
            <a:xfrm>
              <a:off x="5021875" y="2898100"/>
              <a:ext cx="622375" cy="77525"/>
            </a:xfrm>
            <a:custGeom>
              <a:avLst/>
              <a:gdLst/>
              <a:ahLst/>
              <a:cxnLst/>
              <a:rect l="l" t="t" r="r" b="b"/>
              <a:pathLst>
                <a:path w="24895" h="3101" extrusionOk="0">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tx1"/>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5" name="Google Shape;796;p40"/>
            <p:cNvSpPr/>
            <p:nvPr/>
          </p:nvSpPr>
          <p:spPr>
            <a:xfrm>
              <a:off x="5069750" y="2922425"/>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6" name="Google Shape;797;p40"/>
            <p:cNvSpPr/>
            <p:nvPr/>
          </p:nvSpPr>
          <p:spPr>
            <a:xfrm>
              <a:off x="512292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7" name="Google Shape;798;p40"/>
            <p:cNvSpPr/>
            <p:nvPr/>
          </p:nvSpPr>
          <p:spPr>
            <a:xfrm>
              <a:off x="517687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8" name="Google Shape;799;p40"/>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2">
                <a:lumMod val="10000"/>
              </a:schemeClr>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29" name="Google Shape;800;p40"/>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accent2">
                <a:lumMod val="10000"/>
              </a:schemeClr>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30" name="Google Shape;801;p40"/>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accent2">
                <a:lumMod val="10000"/>
              </a:schemeClr>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31" name="Google Shape;802;p40"/>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accent2">
                <a:lumMod val="10000"/>
              </a:schemeClr>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grpSp>
      <p:grpSp>
        <p:nvGrpSpPr>
          <p:cNvPr id="132" name="Google Shape;803;p40"/>
          <p:cNvGrpSpPr/>
          <p:nvPr/>
        </p:nvGrpSpPr>
        <p:grpSpPr>
          <a:xfrm>
            <a:off x="1299075" y="3809793"/>
            <a:ext cx="1175175" cy="606413"/>
            <a:chOff x="3058325" y="3603625"/>
            <a:chExt cx="1175175" cy="606413"/>
          </a:xfrm>
        </p:grpSpPr>
        <p:sp>
          <p:nvSpPr>
            <p:cNvPr id="133" name="Google Shape;804;p40"/>
            <p:cNvSpPr/>
            <p:nvPr/>
          </p:nvSpPr>
          <p:spPr>
            <a:xfrm>
              <a:off x="3058325" y="3603625"/>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sp>
          <p:nvSpPr>
            <p:cNvPr id="134" name="Google Shape;805;p40"/>
            <p:cNvSpPr/>
            <p:nvPr/>
          </p:nvSpPr>
          <p:spPr>
            <a:xfrm>
              <a:off x="3982725" y="3959263"/>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Bahnschrift" panose="020B0502040204020203" pitchFamily="34" charset="0"/>
              </a:endParaRPr>
            </a:p>
          </p:txBody>
        </p:sp>
      </p:grpSp>
      <p:sp>
        <p:nvSpPr>
          <p:cNvPr id="135" name="Google Shape;763;p40"/>
          <p:cNvSpPr txBox="1">
            <a:spLocks noGrp="1"/>
          </p:cNvSpPr>
          <p:nvPr>
            <p:ph type="title" idx="5"/>
          </p:nvPr>
        </p:nvSpPr>
        <p:spPr>
          <a:xfrm>
            <a:off x="4214870" y="1644109"/>
            <a:ext cx="983700" cy="86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solidFill>
                  <a:schemeClr val="tx1"/>
                </a:solidFill>
                <a:latin typeface="Bahnschrift" panose="020B0502040204020203" pitchFamily="34" charset="0"/>
              </a:rPr>
              <a:t>01</a:t>
            </a:r>
            <a:endParaRPr dirty="0">
              <a:solidFill>
                <a:schemeClr val="tx1"/>
              </a:solidFill>
              <a:latin typeface="Bahnschrift" panose="020B0502040204020203" pitchFamily="34" charset="0"/>
            </a:endParaRPr>
          </a:p>
        </p:txBody>
      </p:sp>
      <p:sp>
        <p:nvSpPr>
          <p:cNvPr id="136" name="Google Shape;764;p40"/>
          <p:cNvSpPr txBox="1">
            <a:spLocks noGrp="1"/>
          </p:cNvSpPr>
          <p:nvPr>
            <p:ph type="ctrTitle"/>
          </p:nvPr>
        </p:nvSpPr>
        <p:spPr>
          <a:xfrm>
            <a:off x="5262306" y="2627706"/>
            <a:ext cx="3387000" cy="3675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vi-VN" sz="1400">
                <a:solidFill>
                  <a:schemeClr val="tx1"/>
                </a:solidFill>
                <a:latin typeface="Bahnschrift" panose="020B0502040204020203" pitchFamily="34" charset="0"/>
              </a:rPr>
              <a:t>TÍNH NĂNG</a:t>
            </a:r>
            <a:endParaRPr sz="1400" dirty="0">
              <a:solidFill>
                <a:schemeClr val="tx1"/>
              </a:solidFill>
              <a:latin typeface="Bahnschrift" panose="020B0502040204020203" pitchFamily="34" charset="0"/>
            </a:endParaRPr>
          </a:p>
        </p:txBody>
      </p:sp>
      <p:sp>
        <p:nvSpPr>
          <p:cNvPr id="138" name="Google Shape;771;p40"/>
          <p:cNvSpPr txBox="1">
            <a:spLocks noGrp="1"/>
          </p:cNvSpPr>
          <p:nvPr>
            <p:ph type="title" idx="8"/>
          </p:nvPr>
        </p:nvSpPr>
        <p:spPr>
          <a:xfrm>
            <a:off x="4315984" y="3136012"/>
            <a:ext cx="983700" cy="867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a:solidFill>
                  <a:schemeClr val="tx1"/>
                </a:solidFill>
                <a:latin typeface="Bahnschrift" panose="020B0502040204020203" pitchFamily="34" charset="0"/>
              </a:rPr>
              <a:t>03</a:t>
            </a:r>
            <a:endParaRPr dirty="0">
              <a:solidFill>
                <a:schemeClr val="tx1"/>
              </a:solidFill>
              <a:latin typeface="Bahnschrift" panose="020B0502040204020203" pitchFamily="34" charset="0"/>
            </a:endParaRPr>
          </a:p>
        </p:txBody>
      </p:sp>
      <p:sp>
        <p:nvSpPr>
          <p:cNvPr id="139" name="Google Shape;764;p40"/>
          <p:cNvSpPr txBox="1">
            <a:spLocks noGrp="1"/>
          </p:cNvSpPr>
          <p:nvPr>
            <p:ph type="ctrTitle"/>
          </p:nvPr>
        </p:nvSpPr>
        <p:spPr>
          <a:xfrm>
            <a:off x="5262306" y="3405348"/>
            <a:ext cx="3387000" cy="3675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vi-VN" sz="1400">
                <a:solidFill>
                  <a:schemeClr val="tx1"/>
                </a:solidFill>
                <a:latin typeface="Bahnschrift" panose="020B0502040204020203" pitchFamily="34" charset="0"/>
              </a:rPr>
              <a:t>GIAO DIỆN</a:t>
            </a:r>
            <a:endParaRPr sz="1400" dirty="0">
              <a:solidFill>
                <a:schemeClr val="tx1"/>
              </a:solidFill>
              <a:latin typeface="Bahnschrift" panose="020B0502040204020203" pitchFamily="34" charset="0"/>
            </a:endParaRPr>
          </a:p>
        </p:txBody>
      </p:sp>
      <p:pic>
        <p:nvPicPr>
          <p:cNvPr id="140" name="Picture 1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64" name="Rectangle 63"/>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6" name="Google Shape;140;p15">
            <a:extLst>
              <a:ext uri="{FF2B5EF4-FFF2-40B4-BE49-F238E27FC236}">
                <a16:creationId xmlns:a16="http://schemas.microsoft.com/office/drawing/2014/main" id="{DFBD8919-D978-2097-92FF-B824E44BCECF}"/>
              </a:ext>
            </a:extLst>
          </p:cNvPr>
          <p:cNvSpPr txBox="1">
            <a:spLocks/>
          </p:cNvSpPr>
          <p:nvPr/>
        </p:nvSpPr>
        <p:spPr>
          <a:xfrm>
            <a:off x="713232" y="712645"/>
            <a:ext cx="6410106" cy="31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434343"/>
              </a:buClr>
              <a:buSzPts val="1200"/>
              <a:buFont typeface="Montserrat ExtraBold" panose="00000900000000000000"/>
              <a:buNone/>
              <a:defRPr sz="1200" b="0" i="0" u="none" strike="noStrike" cap="none">
                <a:solidFill>
                  <a:srgbClr val="434343"/>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marR="0" lvl="1" algn="ctr" rtl="0">
              <a:lnSpc>
                <a:spcPct val="100000"/>
              </a:lnSpc>
              <a:spcBef>
                <a:spcPts val="0"/>
              </a:spcBef>
              <a:spcAft>
                <a:spcPts val="0"/>
              </a:spcAft>
              <a:buClr>
                <a:srgbClr val="434343"/>
              </a:buClr>
              <a:buSzPts val="1200"/>
              <a:buFont typeface="Squada One" panose="02000000000000000000"/>
              <a:buNone/>
              <a:defRPr sz="1200" b="0" i="0" u="none" strike="noStrike" cap="none">
                <a:solidFill>
                  <a:srgbClr val="434343"/>
                </a:solidFill>
                <a:latin typeface="Squada One" panose="02000000000000000000"/>
                <a:ea typeface="Squada One" panose="02000000000000000000"/>
                <a:cs typeface="Squada One" panose="02000000000000000000"/>
                <a:sym typeface="Squada One" panose="02000000000000000000"/>
              </a:defRPr>
            </a:lvl2pPr>
            <a:lvl3pPr marR="0" lvl="2" algn="ctr" rtl="0">
              <a:lnSpc>
                <a:spcPct val="100000"/>
              </a:lnSpc>
              <a:spcBef>
                <a:spcPts val="0"/>
              </a:spcBef>
              <a:spcAft>
                <a:spcPts val="0"/>
              </a:spcAft>
              <a:buClr>
                <a:srgbClr val="434343"/>
              </a:buClr>
              <a:buSzPts val="1200"/>
              <a:buFont typeface="Squada One" panose="02000000000000000000"/>
              <a:buNone/>
              <a:defRPr sz="1200" b="0" i="0" u="none" strike="noStrike" cap="none">
                <a:solidFill>
                  <a:srgbClr val="434343"/>
                </a:solidFill>
                <a:latin typeface="Squada One" panose="02000000000000000000"/>
                <a:ea typeface="Squada One" panose="02000000000000000000"/>
                <a:cs typeface="Squada One" panose="02000000000000000000"/>
                <a:sym typeface="Squada One" panose="02000000000000000000"/>
              </a:defRPr>
            </a:lvl3pPr>
            <a:lvl4pPr marR="0" lvl="3" algn="ctr" rtl="0">
              <a:lnSpc>
                <a:spcPct val="100000"/>
              </a:lnSpc>
              <a:spcBef>
                <a:spcPts val="0"/>
              </a:spcBef>
              <a:spcAft>
                <a:spcPts val="0"/>
              </a:spcAft>
              <a:buClr>
                <a:srgbClr val="434343"/>
              </a:buClr>
              <a:buSzPts val="1200"/>
              <a:buFont typeface="Squada One" panose="02000000000000000000"/>
              <a:buNone/>
              <a:defRPr sz="1200" b="0" i="0" u="none" strike="noStrike" cap="none">
                <a:solidFill>
                  <a:srgbClr val="434343"/>
                </a:solidFill>
                <a:latin typeface="Squada One" panose="02000000000000000000"/>
                <a:ea typeface="Squada One" panose="02000000000000000000"/>
                <a:cs typeface="Squada One" panose="02000000000000000000"/>
                <a:sym typeface="Squada One" panose="02000000000000000000"/>
              </a:defRPr>
            </a:lvl4pPr>
            <a:lvl5pPr marR="0" lvl="4" algn="ctr" rtl="0">
              <a:lnSpc>
                <a:spcPct val="100000"/>
              </a:lnSpc>
              <a:spcBef>
                <a:spcPts val="0"/>
              </a:spcBef>
              <a:spcAft>
                <a:spcPts val="0"/>
              </a:spcAft>
              <a:buClr>
                <a:srgbClr val="434343"/>
              </a:buClr>
              <a:buSzPts val="1200"/>
              <a:buFont typeface="Squada One" panose="02000000000000000000"/>
              <a:buNone/>
              <a:defRPr sz="1200" b="0" i="0" u="none" strike="noStrike" cap="none">
                <a:solidFill>
                  <a:srgbClr val="434343"/>
                </a:solidFill>
                <a:latin typeface="Squada One" panose="02000000000000000000"/>
                <a:ea typeface="Squada One" panose="02000000000000000000"/>
                <a:cs typeface="Squada One" panose="02000000000000000000"/>
                <a:sym typeface="Squada One" panose="02000000000000000000"/>
              </a:defRPr>
            </a:lvl5pPr>
            <a:lvl6pPr marR="0" lvl="5" algn="ctr" rtl="0">
              <a:lnSpc>
                <a:spcPct val="100000"/>
              </a:lnSpc>
              <a:spcBef>
                <a:spcPts val="0"/>
              </a:spcBef>
              <a:spcAft>
                <a:spcPts val="0"/>
              </a:spcAft>
              <a:buClr>
                <a:srgbClr val="434343"/>
              </a:buClr>
              <a:buSzPts val="1200"/>
              <a:buFont typeface="Squada One" panose="02000000000000000000"/>
              <a:buNone/>
              <a:defRPr sz="1200" b="0" i="0" u="none" strike="noStrike" cap="none">
                <a:solidFill>
                  <a:srgbClr val="434343"/>
                </a:solidFill>
                <a:latin typeface="Squada One" panose="02000000000000000000"/>
                <a:ea typeface="Squada One" panose="02000000000000000000"/>
                <a:cs typeface="Squada One" panose="02000000000000000000"/>
                <a:sym typeface="Squada One" panose="02000000000000000000"/>
              </a:defRPr>
            </a:lvl6pPr>
            <a:lvl7pPr marR="0" lvl="6" algn="ctr" rtl="0">
              <a:lnSpc>
                <a:spcPct val="100000"/>
              </a:lnSpc>
              <a:spcBef>
                <a:spcPts val="0"/>
              </a:spcBef>
              <a:spcAft>
                <a:spcPts val="0"/>
              </a:spcAft>
              <a:buClr>
                <a:srgbClr val="434343"/>
              </a:buClr>
              <a:buSzPts val="1200"/>
              <a:buFont typeface="Squada One" panose="02000000000000000000"/>
              <a:buNone/>
              <a:defRPr sz="1200" b="0" i="0" u="none" strike="noStrike" cap="none">
                <a:solidFill>
                  <a:srgbClr val="434343"/>
                </a:solidFill>
                <a:latin typeface="Squada One" panose="02000000000000000000"/>
                <a:ea typeface="Squada One" panose="02000000000000000000"/>
                <a:cs typeface="Squada One" panose="02000000000000000000"/>
                <a:sym typeface="Squada One" panose="02000000000000000000"/>
              </a:defRPr>
            </a:lvl7pPr>
            <a:lvl8pPr marR="0" lvl="7" algn="ctr" rtl="0">
              <a:lnSpc>
                <a:spcPct val="100000"/>
              </a:lnSpc>
              <a:spcBef>
                <a:spcPts val="0"/>
              </a:spcBef>
              <a:spcAft>
                <a:spcPts val="0"/>
              </a:spcAft>
              <a:buClr>
                <a:srgbClr val="434343"/>
              </a:buClr>
              <a:buSzPts val="1200"/>
              <a:buFont typeface="Squada One" panose="02000000000000000000"/>
              <a:buNone/>
              <a:defRPr sz="1200" b="0" i="0" u="none" strike="noStrike" cap="none">
                <a:solidFill>
                  <a:srgbClr val="434343"/>
                </a:solidFill>
                <a:latin typeface="Squada One" panose="02000000000000000000"/>
                <a:ea typeface="Squada One" panose="02000000000000000000"/>
                <a:cs typeface="Squada One" panose="02000000000000000000"/>
                <a:sym typeface="Squada One" panose="02000000000000000000"/>
              </a:defRPr>
            </a:lvl8pPr>
            <a:lvl9pPr marR="0" lvl="8" algn="ctr" rtl="0">
              <a:lnSpc>
                <a:spcPct val="100000"/>
              </a:lnSpc>
              <a:spcBef>
                <a:spcPts val="0"/>
              </a:spcBef>
              <a:spcAft>
                <a:spcPts val="0"/>
              </a:spcAft>
              <a:buClr>
                <a:srgbClr val="434343"/>
              </a:buClr>
              <a:buSzPts val="1200"/>
              <a:buFont typeface="Squada One" panose="02000000000000000000"/>
              <a:buNone/>
              <a:defRPr sz="1200" b="0" i="0" u="none" strike="noStrike" cap="none">
                <a:solidFill>
                  <a:srgbClr val="434343"/>
                </a:solidFill>
                <a:latin typeface="Squada One" panose="02000000000000000000"/>
                <a:ea typeface="Squada One" panose="02000000000000000000"/>
                <a:cs typeface="Squada One" panose="02000000000000000000"/>
                <a:sym typeface="Squada One" panose="02000000000000000000"/>
              </a:defRPr>
            </a:lvl9pPr>
          </a:lstStyle>
          <a:p>
            <a:pPr algn="l"/>
            <a:r>
              <a:rPr lang="vi-VN" sz="1400" b="1">
                <a:solidFill>
                  <a:schemeClr val="bg1"/>
                </a:solidFill>
                <a:latin typeface="Bahnschrift" panose="020B0502040204020203" pitchFamily="34" charset="0"/>
              </a:rPr>
              <a:t>Website thương mại điện tử bán cà phê</a:t>
            </a:r>
            <a:endParaRPr lang="vi-VN" sz="1400" dirty="0">
              <a:solidFill>
                <a:schemeClr val="bg1"/>
              </a:solidFill>
              <a:latin typeface="Bahnschrift"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33333E-6 -7.40741E-7 L -0.19791 0.00494 " pathEditMode="relative" rAng="0" ptsTypes="AA">
                                      <p:cBhvr>
                                        <p:cTn id="6" dur="1000" spd="-100000" fill="hold"/>
                                        <p:tgtEl>
                                          <p:spTgt spid="93"/>
                                        </p:tgtEl>
                                        <p:attrNameLst>
                                          <p:attrName>ppt_x</p:attrName>
                                          <p:attrName>ppt_y</p:attrName>
                                        </p:attrNameLst>
                                      </p:cBhvr>
                                      <p:rCtr x="-9896" y="247"/>
                                    </p:animMotion>
                                  </p:childTnLst>
                                </p:cTn>
                              </p:par>
                              <p:par>
                                <p:cTn id="7" presetID="42" presetClass="entr" presetSubtype="0" fill="hold" nodeType="withEffect">
                                  <p:stCondLst>
                                    <p:cond delay="0"/>
                                  </p:stCondLst>
                                  <p:childTnLst>
                                    <p:set>
                                      <p:cBhvr>
                                        <p:cTn id="8" dur="1" fill="hold">
                                          <p:stCondLst>
                                            <p:cond delay="0"/>
                                          </p:stCondLst>
                                        </p:cTn>
                                        <p:tgtEl>
                                          <p:spTgt spid="104"/>
                                        </p:tgtEl>
                                        <p:attrNameLst>
                                          <p:attrName>style.visibility</p:attrName>
                                        </p:attrNameLst>
                                      </p:cBhvr>
                                      <p:to>
                                        <p:strVal val="visible"/>
                                      </p:to>
                                    </p:set>
                                    <p:animEffect transition="in" filter="fade">
                                      <p:cBhvr>
                                        <p:cTn id="9" dur="1000"/>
                                        <p:tgtEl>
                                          <p:spTgt spid="104"/>
                                        </p:tgtEl>
                                      </p:cBhvr>
                                    </p:animEffect>
                                    <p:anim calcmode="lin" valueType="num">
                                      <p:cBhvr>
                                        <p:cTn id="10" dur="1000" fill="hold"/>
                                        <p:tgtEl>
                                          <p:spTgt spid="104"/>
                                        </p:tgtEl>
                                        <p:attrNameLst>
                                          <p:attrName>ppt_x</p:attrName>
                                        </p:attrNameLst>
                                      </p:cBhvr>
                                      <p:tavLst>
                                        <p:tav tm="0">
                                          <p:val>
                                            <p:strVal val="#ppt_x"/>
                                          </p:val>
                                        </p:tav>
                                        <p:tav tm="100000">
                                          <p:val>
                                            <p:strVal val="#ppt_x"/>
                                          </p:val>
                                        </p:tav>
                                      </p:tavLst>
                                    </p:anim>
                                    <p:anim calcmode="lin" valueType="num">
                                      <p:cBhvr>
                                        <p:cTn id="11" dur="1000" fill="hold"/>
                                        <p:tgtEl>
                                          <p:spTgt spid="104"/>
                                        </p:tgtEl>
                                        <p:attrNameLst>
                                          <p:attrName>ppt_y</p:attrName>
                                        </p:attrNameLst>
                                      </p:cBhvr>
                                      <p:tavLst>
                                        <p:tav tm="0">
                                          <p:val>
                                            <p:strVal val="#ppt_y+.1"/>
                                          </p:val>
                                        </p:tav>
                                        <p:tav tm="100000">
                                          <p:val>
                                            <p:strVal val="#ppt_y"/>
                                          </p:val>
                                        </p:tav>
                                      </p:tavLst>
                                    </p:anim>
                                  </p:childTnLst>
                                </p:cTn>
                              </p:par>
                              <p:par>
                                <p:cTn id="12" presetID="42" presetClass="entr" presetSubtype="0" fill="hold" nodeType="withEffect">
                                  <p:stCondLst>
                                    <p:cond delay="0"/>
                                  </p:stCondLst>
                                  <p:childTnLst>
                                    <p:set>
                                      <p:cBhvr>
                                        <p:cTn id="13" dur="1" fill="hold">
                                          <p:stCondLst>
                                            <p:cond delay="0"/>
                                          </p:stCondLst>
                                        </p:cTn>
                                        <p:tgtEl>
                                          <p:spTgt spid="122"/>
                                        </p:tgtEl>
                                        <p:attrNameLst>
                                          <p:attrName>style.visibility</p:attrName>
                                        </p:attrNameLst>
                                      </p:cBhvr>
                                      <p:to>
                                        <p:strVal val="visible"/>
                                      </p:to>
                                    </p:set>
                                    <p:animEffect transition="in" filter="fade">
                                      <p:cBhvr>
                                        <p:cTn id="14" dur="1000"/>
                                        <p:tgtEl>
                                          <p:spTgt spid="122"/>
                                        </p:tgtEl>
                                      </p:cBhvr>
                                    </p:animEffect>
                                    <p:anim calcmode="lin" valueType="num">
                                      <p:cBhvr>
                                        <p:cTn id="15" dur="1000" fill="hold"/>
                                        <p:tgtEl>
                                          <p:spTgt spid="122"/>
                                        </p:tgtEl>
                                        <p:attrNameLst>
                                          <p:attrName>ppt_x</p:attrName>
                                        </p:attrNameLst>
                                      </p:cBhvr>
                                      <p:tavLst>
                                        <p:tav tm="0">
                                          <p:val>
                                            <p:strVal val="#ppt_x"/>
                                          </p:val>
                                        </p:tav>
                                        <p:tav tm="100000">
                                          <p:val>
                                            <p:strVal val="#ppt_x"/>
                                          </p:val>
                                        </p:tav>
                                      </p:tavLst>
                                    </p:anim>
                                    <p:anim calcmode="lin" valueType="num">
                                      <p:cBhvr>
                                        <p:cTn id="16" dur="1000" fill="hold"/>
                                        <p:tgtEl>
                                          <p:spTgt spid="12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fade">
                                      <p:cBhvr>
                                        <p:cTn id="19" dur="1000"/>
                                        <p:tgtEl>
                                          <p:spTgt spid="132"/>
                                        </p:tgtEl>
                                      </p:cBhvr>
                                    </p:animEffect>
                                    <p:anim calcmode="lin" valueType="num">
                                      <p:cBhvr>
                                        <p:cTn id="20" dur="1000" fill="hold"/>
                                        <p:tgtEl>
                                          <p:spTgt spid="132"/>
                                        </p:tgtEl>
                                        <p:attrNameLst>
                                          <p:attrName>ppt_x</p:attrName>
                                        </p:attrNameLst>
                                      </p:cBhvr>
                                      <p:tavLst>
                                        <p:tav tm="0">
                                          <p:val>
                                            <p:strVal val="#ppt_x"/>
                                          </p:val>
                                        </p:tav>
                                        <p:tav tm="100000">
                                          <p:val>
                                            <p:strVal val="#ppt_x"/>
                                          </p:val>
                                        </p:tav>
                                      </p:tavLst>
                                    </p:anim>
                                    <p:anim calcmode="lin" valueType="num">
                                      <p:cBhvr>
                                        <p:cTn id="21" dur="1000" fill="hold"/>
                                        <p:tgtEl>
                                          <p:spTgt spid="132"/>
                                        </p:tgtEl>
                                        <p:attrNameLst>
                                          <p:attrName>ppt_y</p:attrName>
                                        </p:attrNameLst>
                                      </p:cBhvr>
                                      <p:tavLst>
                                        <p:tav tm="0">
                                          <p:val>
                                            <p:strVal val="#ppt_y+.1"/>
                                          </p:val>
                                        </p:tav>
                                        <p:tav tm="100000">
                                          <p:val>
                                            <p:strVal val="#ppt_y"/>
                                          </p:val>
                                        </p:tav>
                                      </p:tavLst>
                                    </p:anim>
                                  </p:childTnLst>
                                </p:cTn>
                              </p:par>
                              <p:par>
                                <p:cTn id="22" presetID="22" presetClass="entr" presetSubtype="4" fill="hold" grpId="0" nodeType="with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wipe(down)">
                                      <p:cBhvr>
                                        <p:cTn id="24" dur="1000"/>
                                        <p:tgtEl>
                                          <p:spTgt spid="10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wipe(down)">
                                      <p:cBhvr>
                                        <p:cTn id="27" dur="1000"/>
                                        <p:tgtEl>
                                          <p:spTgt spid="10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5"/>
                                        </p:tgtEl>
                                        <p:attrNameLst>
                                          <p:attrName>style.visibility</p:attrName>
                                        </p:attrNameLst>
                                      </p:cBhvr>
                                      <p:to>
                                        <p:strVal val="visible"/>
                                      </p:to>
                                    </p:set>
                                    <p:animEffect transition="in" filter="wipe(down)">
                                      <p:cBhvr>
                                        <p:cTn id="30" dur="1000"/>
                                        <p:tgtEl>
                                          <p:spTgt spid="13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36"/>
                                        </p:tgtEl>
                                        <p:attrNameLst>
                                          <p:attrName>style.visibility</p:attrName>
                                        </p:attrNameLst>
                                      </p:cBhvr>
                                      <p:to>
                                        <p:strVal val="visible"/>
                                      </p:to>
                                    </p:set>
                                    <p:animEffect transition="in" filter="wipe(down)">
                                      <p:cBhvr>
                                        <p:cTn id="33" dur="1000"/>
                                        <p:tgtEl>
                                          <p:spTgt spid="13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38"/>
                                        </p:tgtEl>
                                        <p:attrNameLst>
                                          <p:attrName>style.visibility</p:attrName>
                                        </p:attrNameLst>
                                      </p:cBhvr>
                                      <p:to>
                                        <p:strVal val="visible"/>
                                      </p:to>
                                    </p:set>
                                    <p:animEffect transition="in" filter="wipe(down)">
                                      <p:cBhvr>
                                        <p:cTn id="36" dur="1000"/>
                                        <p:tgtEl>
                                          <p:spTgt spid="13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39"/>
                                        </p:tgtEl>
                                        <p:attrNameLst>
                                          <p:attrName>style.visibility</p:attrName>
                                        </p:attrNameLst>
                                      </p:cBhvr>
                                      <p:to>
                                        <p:strVal val="visible"/>
                                      </p:to>
                                    </p:set>
                                    <p:animEffect transition="in" filter="wipe(down)">
                                      <p:cBhvr>
                                        <p:cTn id="39" dur="1000"/>
                                        <p:tgtEl>
                                          <p:spTgt spid="139"/>
                                        </p:tgtEl>
                                      </p:cBhvr>
                                    </p:animEffect>
                                  </p:childTnLst>
                                </p:cTn>
                              </p:par>
                              <p:par>
                                <p:cTn id="40" presetID="42" presetClass="entr" presetSubtype="0" fill="hold" nodeType="withEffect">
                                  <p:stCondLst>
                                    <p:cond delay="0"/>
                                  </p:stCondLst>
                                  <p:childTnLst>
                                    <p:set>
                                      <p:cBhvr>
                                        <p:cTn id="41" dur="1" fill="hold">
                                          <p:stCondLst>
                                            <p:cond delay="0"/>
                                          </p:stCondLst>
                                        </p:cTn>
                                        <p:tgtEl>
                                          <p:spTgt spid="174"/>
                                        </p:tgtEl>
                                        <p:attrNameLst>
                                          <p:attrName>style.visibility</p:attrName>
                                        </p:attrNameLst>
                                      </p:cBhvr>
                                      <p:to>
                                        <p:strVal val="visible"/>
                                      </p:to>
                                    </p:set>
                                    <p:animEffect transition="in" filter="fade">
                                      <p:cBhvr>
                                        <p:cTn id="42" dur="1000"/>
                                        <p:tgtEl>
                                          <p:spTgt spid="174"/>
                                        </p:tgtEl>
                                      </p:cBhvr>
                                    </p:animEffect>
                                    <p:anim calcmode="lin" valueType="num">
                                      <p:cBhvr>
                                        <p:cTn id="43" dur="1000" fill="hold"/>
                                        <p:tgtEl>
                                          <p:spTgt spid="174"/>
                                        </p:tgtEl>
                                        <p:attrNameLst>
                                          <p:attrName>ppt_x</p:attrName>
                                        </p:attrNameLst>
                                      </p:cBhvr>
                                      <p:tavLst>
                                        <p:tav tm="0">
                                          <p:val>
                                            <p:strVal val="#ppt_x"/>
                                          </p:val>
                                        </p:tav>
                                        <p:tav tm="100000">
                                          <p:val>
                                            <p:strVal val="#ppt_x"/>
                                          </p:val>
                                        </p:tav>
                                      </p:tavLst>
                                    </p:anim>
                                    <p:anim calcmode="lin" valueType="num">
                                      <p:cBhvr>
                                        <p:cTn id="44" dur="1000" fill="hold"/>
                                        <p:tgtEl>
                                          <p:spTgt spid="17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77"/>
                                        </p:tgtEl>
                                        <p:attrNameLst>
                                          <p:attrName>style.visibility</p:attrName>
                                        </p:attrNameLst>
                                      </p:cBhvr>
                                      <p:to>
                                        <p:strVal val="visible"/>
                                      </p:to>
                                    </p:set>
                                    <p:animEffect transition="in" filter="fade">
                                      <p:cBhvr>
                                        <p:cTn id="47" dur="1000"/>
                                        <p:tgtEl>
                                          <p:spTgt spid="177"/>
                                        </p:tgtEl>
                                      </p:cBhvr>
                                    </p:animEffect>
                                    <p:anim calcmode="lin" valueType="num">
                                      <p:cBhvr>
                                        <p:cTn id="48" dur="1000" fill="hold"/>
                                        <p:tgtEl>
                                          <p:spTgt spid="177"/>
                                        </p:tgtEl>
                                        <p:attrNameLst>
                                          <p:attrName>ppt_x</p:attrName>
                                        </p:attrNameLst>
                                      </p:cBhvr>
                                      <p:tavLst>
                                        <p:tav tm="0">
                                          <p:val>
                                            <p:strVal val="#ppt_x"/>
                                          </p:val>
                                        </p:tav>
                                        <p:tav tm="100000">
                                          <p:val>
                                            <p:strVal val="#ppt_x"/>
                                          </p:val>
                                        </p:tav>
                                      </p:tavLst>
                                    </p:anim>
                                    <p:anim calcmode="lin" valueType="num">
                                      <p:cBhvr>
                                        <p:cTn id="49" dur="1000" fill="hold"/>
                                        <p:tgtEl>
                                          <p:spTgt spid="177"/>
                                        </p:tgtEl>
                                        <p:attrNameLst>
                                          <p:attrName>ppt_y</p:attrName>
                                        </p:attrNameLst>
                                      </p:cBhvr>
                                      <p:tavLst>
                                        <p:tav tm="0">
                                          <p:val>
                                            <p:strVal val="#ppt_y+.1"/>
                                          </p:val>
                                        </p:tav>
                                        <p:tav tm="100000">
                                          <p:val>
                                            <p:strVal val="#ppt_y"/>
                                          </p:val>
                                        </p:tav>
                                      </p:tavLst>
                                    </p:anim>
                                  </p:childTnLst>
                                </p:cTn>
                              </p:par>
                              <p:par>
                                <p:cTn id="50" presetID="42" presetClass="path" presetSubtype="0" accel="50000" decel="50000" fill="hold" grpId="0" nodeType="withEffect">
                                  <p:stCondLst>
                                    <p:cond delay="0"/>
                                  </p:stCondLst>
                                  <p:childTnLst>
                                    <p:animMotion origin="layout" path="M 5.55556E-7 -2.59259E-6 L 0.13368 0.00463 " pathEditMode="relative" rAng="0" ptsTypes="AA">
                                      <p:cBhvr>
                                        <p:cTn id="51" dur="1000" spd="-100000" fill="hold"/>
                                        <p:tgtEl>
                                          <p:spTgt spid="103"/>
                                        </p:tgtEl>
                                        <p:attrNameLst>
                                          <p:attrName>ppt_x</p:attrName>
                                          <p:attrName>ppt_y</p:attrName>
                                        </p:attrNameLst>
                                      </p:cBhvr>
                                      <p:rCtr x="6684" y="216"/>
                                    </p:animMotion>
                                  </p:childTnLst>
                                </p:cTn>
                              </p:par>
                              <p:par>
                                <p:cTn id="52" presetID="42" presetClass="path" presetSubtype="0" accel="50000" decel="50000" fill="hold" grpId="0" nodeType="withEffect">
                                  <p:stCondLst>
                                    <p:cond delay="0"/>
                                  </p:stCondLst>
                                  <p:childTnLst>
                                    <p:animMotion origin="layout" path="M 2.5E-6 4.19753E-6 L 0.41666 4.19753E-6 " pathEditMode="relative" rAng="0" ptsTypes="AA">
                                      <p:cBhvr>
                                        <p:cTn id="53" dur="1000" spd="-100000" fill="hold"/>
                                        <p:tgtEl>
                                          <p:spTgt spid="6"/>
                                        </p:tgtEl>
                                        <p:attrNameLst>
                                          <p:attrName>ppt_x</p:attrName>
                                          <p:attrName>ppt_y</p:attrName>
                                        </p:attrNameLst>
                                      </p:cBhvr>
                                      <p:rCtr x="2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p:bldP spid="103" grpId="0"/>
      <p:bldP spid="135" grpId="0"/>
      <p:bldP spid="136" grpId="0"/>
      <p:bldP spid="138" grpId="0"/>
      <p:bldP spid="139"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alpha val="57000"/>
          </a:srgbClr>
        </a:solidFill>
        <a:effectLst/>
      </p:bgPr>
    </p:bg>
    <p:spTree>
      <p:nvGrpSpPr>
        <p:cNvPr id="1" name="Shape 139"/>
        <p:cNvGrpSpPr/>
        <p:nvPr/>
      </p:nvGrpSpPr>
      <p:grpSpPr>
        <a:xfrm>
          <a:off x="0" y="0"/>
          <a:ext cx="0" cy="0"/>
          <a:chOff x="0" y="0"/>
          <a:chExt cx="0" cy="0"/>
        </a:xfrm>
      </p:grpSpPr>
      <p:sp>
        <p:nvSpPr>
          <p:cNvPr id="13" name="Google Shape;184;p17"/>
          <p:cNvSpPr txBox="1"/>
          <p:nvPr/>
        </p:nvSpPr>
        <p:spPr>
          <a:xfrm>
            <a:off x="790974" y="1393970"/>
            <a:ext cx="3867300" cy="82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panose="00000900000000000000"/>
              <a:buNone/>
              <a:defRPr sz="1200" b="0" i="0" u="none" strike="noStrike" cap="none">
                <a:solidFill>
                  <a:srgbClr val="FFFFFF"/>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marR="0" lvl="1"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2pPr>
            <a:lvl3pPr marR="0" lvl="2"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3pPr>
            <a:lvl4pPr marR="0" lvl="3"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4pPr>
            <a:lvl5pPr marR="0" lvl="4"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5pPr>
            <a:lvl6pPr marR="0" lvl="5"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6pPr>
            <a:lvl7pPr marR="0" lvl="6"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7pPr>
            <a:lvl8pPr marR="0" lvl="7"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8pPr>
            <a:lvl9pPr marR="0" lvl="8"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9pPr>
          </a:lstStyle>
          <a:p>
            <a:r>
              <a:rPr lang="vi-VN" sz="3200" b="1" dirty="0">
                <a:solidFill>
                  <a:schemeClr val="tx1"/>
                </a:solidFill>
                <a:latin typeface="Bahnschrift" panose="020B0502040204020203" pitchFamily="34" charset="0"/>
              </a:rPr>
              <a:t>GIỚI THIỆU</a:t>
            </a:r>
          </a:p>
        </p:txBody>
      </p:sp>
      <p:sp>
        <p:nvSpPr>
          <p:cNvPr id="14" name="Google Shape;185;p17"/>
          <p:cNvSpPr txBox="1"/>
          <p:nvPr/>
        </p:nvSpPr>
        <p:spPr>
          <a:xfrm>
            <a:off x="816204" y="2314213"/>
            <a:ext cx="4224900" cy="1784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50000"/>
              </a:lnSpc>
              <a:buClr>
                <a:schemeClr val="dk1"/>
              </a:buClr>
              <a:buSzPts val="1100"/>
            </a:pPr>
            <a:r>
              <a:rPr lang="vi-VN" dirty="0">
                <a:solidFill>
                  <a:schemeClr val="tx1"/>
                </a:solidFill>
                <a:latin typeface="Bahnschrift" panose="020B0502040204020203" pitchFamily="34" charset="0"/>
              </a:rPr>
              <a:t>Coffeeshop là dự án mua bán cà phê trực tuyến. Chúng tôi cung cấp từ các loại cà phê cho đến các dụng cụ và máy móc. </a:t>
            </a:r>
            <a:r>
              <a:rPr lang="en-US" dirty="0">
                <a:solidFill>
                  <a:schemeClr val="tx1"/>
                </a:solidFill>
                <a:latin typeface="Bahnschrift" panose="020B0502040204020203" pitchFamily="34" charset="0"/>
              </a:rPr>
              <a:t>Với </a:t>
            </a:r>
            <a:r>
              <a:rPr lang="en-US" dirty="0" err="1">
                <a:solidFill>
                  <a:schemeClr val="tx1"/>
                </a:solidFill>
                <a:latin typeface="Bahnschrift" panose="020B0502040204020203" pitchFamily="34" charset="0"/>
              </a:rPr>
              <a:t>sự</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kết</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hợp</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giữa</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công</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nghệ</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tiên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tiến</a:t>
            </a:r>
            <a:r>
              <a:rPr lang="en-US" dirty="0">
                <a:solidFill>
                  <a:schemeClr val="tx1"/>
                </a:solidFill>
                <a:latin typeface="Bahnschrift" panose="020B0502040204020203" pitchFamily="34" charset="0"/>
              </a:rPr>
              <a:t> và </a:t>
            </a:r>
            <a:r>
              <a:rPr lang="en-US" dirty="0" err="1">
                <a:solidFill>
                  <a:schemeClr val="tx1"/>
                </a:solidFill>
                <a:latin typeface="Bahnschrift" panose="020B0502040204020203" pitchFamily="34" charset="0"/>
              </a:rPr>
              <a:t>dịch</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vụ</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chuyên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nghiệp</a:t>
            </a:r>
            <a:r>
              <a:rPr lang="en-US" dirty="0">
                <a:solidFill>
                  <a:schemeClr val="tx1"/>
                </a:solidFill>
                <a:latin typeface="Bahnschrift" panose="020B0502040204020203" pitchFamily="34" charset="0"/>
              </a:rPr>
              <a:t>, chúng </a:t>
            </a:r>
            <a:r>
              <a:rPr lang="en-US" dirty="0" err="1">
                <a:solidFill>
                  <a:schemeClr val="tx1"/>
                </a:solidFill>
                <a:latin typeface="Bahnschrift" panose="020B0502040204020203" pitchFamily="34" charset="0"/>
              </a:rPr>
              <a:t>tôi</a:t>
            </a:r>
            <a:r>
              <a:rPr lang="en-US" dirty="0">
                <a:solidFill>
                  <a:schemeClr val="tx1"/>
                </a:solidFill>
                <a:latin typeface="Bahnschrift" panose="020B0502040204020203" pitchFamily="34" charset="0"/>
              </a:rPr>
              <a:t> cam </a:t>
            </a:r>
            <a:r>
              <a:rPr lang="en-US" dirty="0" err="1">
                <a:solidFill>
                  <a:schemeClr val="tx1"/>
                </a:solidFill>
                <a:latin typeface="Bahnschrift" panose="020B0502040204020203" pitchFamily="34" charset="0"/>
              </a:rPr>
              <a:t>kết</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mang</a:t>
            </a:r>
            <a:r>
              <a:rPr lang="en-US" dirty="0">
                <a:solidFill>
                  <a:schemeClr val="tx1"/>
                </a:solidFill>
                <a:latin typeface="Bahnschrift" panose="020B0502040204020203" pitchFamily="34" charset="0"/>
              </a:rPr>
              <a:t> đến </a:t>
            </a:r>
            <a:r>
              <a:rPr lang="en-US" dirty="0" err="1">
                <a:solidFill>
                  <a:schemeClr val="tx1"/>
                </a:solidFill>
                <a:latin typeface="Bahnschrift" panose="020B0502040204020203" pitchFamily="34" charset="0"/>
              </a:rPr>
              <a:t>cho</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bạn</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trải</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nghiệm</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tốt</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nhất</a:t>
            </a:r>
            <a:r>
              <a:rPr lang="en-US" dirty="0">
                <a:solidFill>
                  <a:schemeClr val="tx1"/>
                </a:solidFill>
                <a:latin typeface="Bahnschrift" panose="020B0502040204020203" pitchFamily="34" charset="0"/>
              </a:rPr>
              <a:t>.</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cxnSp>
        <p:nvCxnSpPr>
          <p:cNvPr id="40" name="Straight Connector 39"/>
          <p:cNvCxnSpPr/>
          <p:nvPr/>
        </p:nvCxnSpPr>
        <p:spPr>
          <a:xfrm flipH="1">
            <a:off x="318977" y="1390110"/>
            <a:ext cx="7088" cy="3274039"/>
          </a:xfrm>
          <a:prstGeom prst="line">
            <a:avLst/>
          </a:prstGeom>
        </p:spPr>
        <p:style>
          <a:lnRef idx="3">
            <a:schemeClr val="dk1"/>
          </a:lnRef>
          <a:fillRef idx="0">
            <a:schemeClr val="dk1"/>
          </a:fillRef>
          <a:effectRef idx="2">
            <a:schemeClr val="dk1"/>
          </a:effectRef>
          <a:fontRef idx="minor">
            <a:schemeClr val="tx1"/>
          </a:fontRef>
        </p:style>
      </p:cxnSp>
      <p:sp>
        <p:nvSpPr>
          <p:cNvPr id="41" name="Oval 40"/>
          <p:cNvSpPr/>
          <p:nvPr/>
        </p:nvSpPr>
        <p:spPr>
          <a:xfrm>
            <a:off x="241005" y="1651591"/>
            <a:ext cx="177209" cy="184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42" name="Rectangle 41"/>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4" name="Google Shape;140;p15">
            <a:extLst>
              <a:ext uri="{FF2B5EF4-FFF2-40B4-BE49-F238E27FC236}">
                <a16:creationId xmlns:a16="http://schemas.microsoft.com/office/drawing/2014/main" id="{00C1BEBB-920D-4EA9-10F2-2839EB0CCA2B}"/>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pic>
        <p:nvPicPr>
          <p:cNvPr id="2" name="Picture 4">
            <a:extLst>
              <a:ext uri="{FF2B5EF4-FFF2-40B4-BE49-F238E27FC236}">
                <a16:creationId xmlns:a16="http://schemas.microsoft.com/office/drawing/2014/main" id="{34FE4ACB-C97C-7046-8308-1DA99CCDECC4}"/>
              </a:ext>
            </a:extLst>
          </p:cNvPr>
          <p:cNvPicPr>
            <a:picLocks noChangeAspect="1" noChangeArrowheads="1"/>
          </p:cNvPicPr>
          <p:nvPr/>
        </p:nvPicPr>
        <p:blipFill>
          <a:blip r:embed="rId4"/>
          <a:srcRect/>
          <a:stretch/>
        </p:blipFill>
        <p:spPr bwMode="auto">
          <a:xfrm>
            <a:off x="5479311" y="1572398"/>
            <a:ext cx="3054083" cy="3054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1000" spd="-100000" fill="hold"/>
                                        <p:tgtEl>
                                          <p:spTgt spid="41"/>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3.33333E-6 0.00433 L -0.26198 -0.00802 " pathEditMode="relative" rAng="0" ptsTypes="AA">
                                      <p:cBhvr>
                                        <p:cTn id="8" dur="1000" spd="-100000" fill="hold"/>
                                        <p:tgtEl>
                                          <p:spTgt spid="13"/>
                                        </p:tgtEl>
                                        <p:attrNameLst>
                                          <p:attrName>ppt_x</p:attrName>
                                          <p:attrName>ppt_y</p:attrName>
                                        </p:attrNameLst>
                                      </p:cBhvr>
                                      <p:rCtr x="-13108" y="-617"/>
                                    </p:animMotion>
                                  </p:childTnLst>
                                </p:cTn>
                              </p:par>
                              <p:par>
                                <p:cTn id="9" presetID="42" presetClass="path" presetSubtype="0" accel="50000" decel="50000" fill="hold" grpId="0" nodeType="withEffect">
                                  <p:stCondLst>
                                    <p:cond delay="0"/>
                                  </p:stCondLst>
                                  <p:childTnLst>
                                    <p:animMotion origin="layout" path="M 1.11111E-6 3.20988E-6 L 0.24618 0.00308 " pathEditMode="relative" rAng="0" ptsTypes="AA">
                                      <p:cBhvr>
                                        <p:cTn id="10" dur="1000" spd="-100000" fill="hold"/>
                                        <p:tgtEl>
                                          <p:spTgt spid="14"/>
                                        </p:tgtEl>
                                        <p:attrNameLst>
                                          <p:attrName>ppt_x</p:attrName>
                                          <p:attrName>ppt_y</p:attrName>
                                        </p:attrNameLst>
                                      </p:cBhvr>
                                      <p:rCtr x="12309" y="154"/>
                                    </p:animMotion>
                                  </p:childTnLst>
                                </p:cTn>
                              </p:par>
                              <p:par>
                                <p:cTn id="11" presetID="42" presetClass="path" presetSubtype="0" accel="50000" decel="50000" fill="hold" grpId="0" nodeType="withEffect">
                                  <p:stCondLst>
                                    <p:cond delay="0"/>
                                  </p:stCondLst>
                                  <p:childTnLst>
                                    <p:animMotion origin="layout" path="M 2.5E-6 4.19753E-6 L 0.41666 4.19753E-6 " pathEditMode="relative" rAng="0" ptsTypes="AA">
                                      <p:cBhvr>
                                        <p:cTn id="12" dur="1000" spd="-100000" fill="hold"/>
                                        <p:tgtEl>
                                          <p:spTgt spid="4"/>
                                        </p:tgtEl>
                                        <p:attrNameLst>
                                          <p:attrName>ppt_x</p:attrName>
                                          <p:attrName>ppt_y</p:attrName>
                                        </p:attrNameLst>
                                      </p:cBhvr>
                                      <p:rCtr x="20833" y="0"/>
                                    </p:animMotion>
                                  </p:childTnLst>
                                </p:cTn>
                              </p:par>
                              <p:par>
                                <p:cTn id="13" presetID="42" presetClass="path" presetSubtype="0" accel="50000" decel="50000" fill="hold" nodeType="withEffect">
                                  <p:stCondLst>
                                    <p:cond delay="0"/>
                                  </p:stCondLst>
                                  <p:childTnLst>
                                    <p:animMotion origin="layout" path="M 4.16667E-6 8.64198E-7 L 0.28993 -0.00185 " pathEditMode="relative" rAng="0" ptsTypes="AA">
                                      <p:cBhvr>
                                        <p:cTn id="14" dur="1000" spd="-100000" fill="hold"/>
                                        <p:tgtEl>
                                          <p:spTgt spid="2"/>
                                        </p:tgtEl>
                                        <p:attrNameLst>
                                          <p:attrName>ppt_x</p:attrName>
                                          <p:attrName>ppt_y</p:attrName>
                                        </p:attrNameLst>
                                      </p:cBhvr>
                                      <p:rCtr x="1449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1"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alpha val="57000"/>
          </a:srgbClr>
        </a:solidFill>
        <a:effectLst/>
      </p:bgPr>
    </p:bg>
    <p:spTree>
      <p:nvGrpSpPr>
        <p:cNvPr id="1" name="Shape 139"/>
        <p:cNvGrpSpPr/>
        <p:nvPr/>
      </p:nvGrpSpPr>
      <p:grpSpPr>
        <a:xfrm>
          <a:off x="0" y="0"/>
          <a:ext cx="0" cy="0"/>
          <a:chOff x="0" y="0"/>
          <a:chExt cx="0" cy="0"/>
        </a:xfrm>
      </p:grpSpPr>
      <p:sp>
        <p:nvSpPr>
          <p:cNvPr id="13" name="Google Shape;184;p17"/>
          <p:cNvSpPr txBox="1"/>
          <p:nvPr/>
        </p:nvSpPr>
        <p:spPr>
          <a:xfrm>
            <a:off x="790974" y="1393970"/>
            <a:ext cx="3867300" cy="82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panose="00000900000000000000"/>
              <a:buNone/>
              <a:defRPr sz="1200" b="0" i="0" u="none" strike="noStrike" cap="none">
                <a:solidFill>
                  <a:srgbClr val="FFFFFF"/>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marR="0" lvl="1"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2pPr>
            <a:lvl3pPr marR="0" lvl="2"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3pPr>
            <a:lvl4pPr marR="0" lvl="3"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4pPr>
            <a:lvl5pPr marR="0" lvl="4"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5pPr>
            <a:lvl6pPr marR="0" lvl="5"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6pPr>
            <a:lvl7pPr marR="0" lvl="6"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7pPr>
            <a:lvl8pPr marR="0" lvl="7"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8pPr>
            <a:lvl9pPr marR="0" lvl="8"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9pPr>
          </a:lstStyle>
          <a:p>
            <a:r>
              <a:rPr lang="vi-VN" sz="3200" b="1" dirty="0">
                <a:solidFill>
                  <a:srgbClr val="434343"/>
                </a:solidFill>
                <a:latin typeface="Bahnschrift" panose="020B0502040204020203" pitchFamily="34" charset="0"/>
              </a:rPr>
              <a:t>TÍNH NĂNG</a:t>
            </a:r>
          </a:p>
        </p:txBody>
      </p:sp>
      <p:sp>
        <p:nvSpPr>
          <p:cNvPr id="14" name="Google Shape;185;p17"/>
          <p:cNvSpPr txBox="1"/>
          <p:nvPr/>
        </p:nvSpPr>
        <p:spPr>
          <a:xfrm>
            <a:off x="713231" y="2226152"/>
            <a:ext cx="4502713" cy="20753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lgn="just">
              <a:lnSpc>
                <a:spcPct val="150000"/>
              </a:lnSpc>
              <a:buFont typeface="Wingdings" panose="05000000000000000000" pitchFamily="2" charset="2"/>
              <a:buChar char="§"/>
            </a:pPr>
            <a:r>
              <a:rPr lang="vi-VN" dirty="0">
                <a:latin typeface="Bahnschrift" panose="020B0502040204020203" pitchFamily="34" charset="0"/>
              </a:rPr>
              <a:t>Tìm kiếm theo tên và loại hàng</a:t>
            </a:r>
          </a:p>
          <a:p>
            <a:pPr marL="285750" indent="-285750" algn="just">
              <a:lnSpc>
                <a:spcPct val="150000"/>
              </a:lnSpc>
              <a:buFont typeface="Wingdings" panose="05000000000000000000" pitchFamily="2" charset="2"/>
              <a:buChar char="§"/>
            </a:pPr>
            <a:r>
              <a:rPr lang="vi-VN" dirty="0">
                <a:latin typeface="Bahnschrift" panose="020B0502040204020203" pitchFamily="34" charset="0"/>
              </a:rPr>
              <a:t>Đăng nhập/đăng ký với google</a:t>
            </a:r>
          </a:p>
          <a:p>
            <a:pPr marL="285750" indent="-285750" algn="just">
              <a:lnSpc>
                <a:spcPct val="150000"/>
              </a:lnSpc>
              <a:buFont typeface="Wingdings" panose="05000000000000000000" pitchFamily="2" charset="2"/>
              <a:buChar char="§"/>
            </a:pPr>
            <a:r>
              <a:rPr lang="vi-VN" dirty="0">
                <a:latin typeface="Bahnschrift" panose="020B0502040204020203" pitchFamily="34" charset="0"/>
              </a:rPr>
              <a:t>Thay đổi và quên mật khẩu</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cxnSp>
        <p:nvCxnSpPr>
          <p:cNvPr id="40" name="Straight Connector 39"/>
          <p:cNvCxnSpPr/>
          <p:nvPr/>
        </p:nvCxnSpPr>
        <p:spPr>
          <a:xfrm flipH="1">
            <a:off x="318977" y="1390110"/>
            <a:ext cx="7088" cy="3274039"/>
          </a:xfrm>
          <a:prstGeom prst="line">
            <a:avLst/>
          </a:prstGeom>
        </p:spPr>
        <p:style>
          <a:lnRef idx="3">
            <a:schemeClr val="dk1"/>
          </a:lnRef>
          <a:fillRef idx="0">
            <a:schemeClr val="dk1"/>
          </a:fillRef>
          <a:effectRef idx="2">
            <a:schemeClr val="dk1"/>
          </a:effectRef>
          <a:fontRef idx="minor">
            <a:schemeClr val="tx1"/>
          </a:fontRef>
        </p:style>
      </p:cxnSp>
      <p:sp>
        <p:nvSpPr>
          <p:cNvPr id="41" name="Oval 40"/>
          <p:cNvSpPr/>
          <p:nvPr/>
        </p:nvSpPr>
        <p:spPr>
          <a:xfrm>
            <a:off x="241005" y="1651591"/>
            <a:ext cx="177209" cy="184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12" name="Rectangle 11"/>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7" name="Google Shape;140;p15">
            <a:extLst>
              <a:ext uri="{FF2B5EF4-FFF2-40B4-BE49-F238E27FC236}">
                <a16:creationId xmlns:a16="http://schemas.microsoft.com/office/drawing/2014/main" id="{5D28A5AC-9EA2-1568-A028-BD45EC276BB0}"/>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pic>
        <p:nvPicPr>
          <p:cNvPr id="2" name="Picture 4">
            <a:extLst>
              <a:ext uri="{FF2B5EF4-FFF2-40B4-BE49-F238E27FC236}">
                <a16:creationId xmlns:a16="http://schemas.microsoft.com/office/drawing/2014/main" id="{C6D4D656-EBC9-5649-7E6A-834C9A9006B7}"/>
              </a:ext>
            </a:extLst>
          </p:cNvPr>
          <p:cNvPicPr>
            <a:picLocks noChangeAspect="1" noChangeArrowheads="1"/>
          </p:cNvPicPr>
          <p:nvPr/>
        </p:nvPicPr>
        <p:blipFill>
          <a:blip r:embed="rId4"/>
          <a:srcRect/>
          <a:stretch/>
        </p:blipFill>
        <p:spPr bwMode="auto">
          <a:xfrm>
            <a:off x="5479311" y="1556496"/>
            <a:ext cx="3054083" cy="3054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1000" spd="-100000" fill="hold"/>
                                        <p:tgtEl>
                                          <p:spTgt spid="41"/>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3.33333E-6 0.00433 L -0.26198 -0.00802 " pathEditMode="relative" rAng="0" ptsTypes="AA">
                                      <p:cBhvr>
                                        <p:cTn id="8" dur="1000" spd="-100000" fill="hold"/>
                                        <p:tgtEl>
                                          <p:spTgt spid="13"/>
                                        </p:tgtEl>
                                        <p:attrNameLst>
                                          <p:attrName>ppt_x</p:attrName>
                                          <p:attrName>ppt_y</p:attrName>
                                        </p:attrNameLst>
                                      </p:cBhvr>
                                      <p:rCtr x="-13108" y="-617"/>
                                    </p:animMotion>
                                  </p:childTnLst>
                                </p:cTn>
                              </p:par>
                              <p:par>
                                <p:cTn id="9" presetID="42" presetClass="path" presetSubtype="0" accel="50000" decel="50000" fill="hold" grpId="0" nodeType="withEffect">
                                  <p:stCondLst>
                                    <p:cond delay="0"/>
                                  </p:stCondLst>
                                  <p:childTnLst>
                                    <p:animMotion origin="layout" path="M 1.38889E-6 -2.83951E-6 L 0.24618 0.00309 " pathEditMode="relative" rAng="0" ptsTypes="AA">
                                      <p:cBhvr>
                                        <p:cTn id="10" dur="1000" spd="-100000" fill="hold"/>
                                        <p:tgtEl>
                                          <p:spTgt spid="14"/>
                                        </p:tgtEl>
                                        <p:attrNameLst>
                                          <p:attrName>ppt_x</p:attrName>
                                          <p:attrName>ppt_y</p:attrName>
                                        </p:attrNameLst>
                                      </p:cBhvr>
                                      <p:rCtr x="12309" y="154"/>
                                    </p:animMotion>
                                  </p:childTnLst>
                                </p:cTn>
                              </p:par>
                              <p:par>
                                <p:cTn id="11" presetID="42" presetClass="path" presetSubtype="0" accel="50000" decel="50000" fill="hold" grpId="0" nodeType="withEffect">
                                  <p:stCondLst>
                                    <p:cond delay="0"/>
                                  </p:stCondLst>
                                  <p:childTnLst>
                                    <p:animMotion origin="layout" path="M 2.5E-6 4.19753E-6 L 0.41666 4.19753E-6 " pathEditMode="relative" rAng="0" ptsTypes="AA">
                                      <p:cBhvr>
                                        <p:cTn id="12" dur="1000" spd="-100000" fill="hold"/>
                                        <p:tgtEl>
                                          <p:spTgt spid="7"/>
                                        </p:tgtEl>
                                        <p:attrNameLst>
                                          <p:attrName>ppt_x</p:attrName>
                                          <p:attrName>ppt_y</p:attrName>
                                        </p:attrNameLst>
                                      </p:cBhvr>
                                      <p:rCtr x="20833" y="0"/>
                                    </p:animMotion>
                                  </p:childTnLst>
                                </p:cTn>
                              </p:par>
                              <p:par>
                                <p:cTn id="13" presetID="42" presetClass="path" presetSubtype="0" accel="50000" decel="50000" fill="hold" nodeType="withEffect">
                                  <p:stCondLst>
                                    <p:cond delay="0"/>
                                  </p:stCondLst>
                                  <p:childTnLst>
                                    <p:animMotion origin="layout" path="M -8.33333E-7 9.87654E-7 L 0.28993 -0.00185 " pathEditMode="relative" rAng="0" ptsTypes="AA">
                                      <p:cBhvr>
                                        <p:cTn id="14" dur="1000" spd="-100000" fill="hold"/>
                                        <p:tgtEl>
                                          <p:spTgt spid="2"/>
                                        </p:tgtEl>
                                        <p:attrNameLst>
                                          <p:attrName>ppt_x</p:attrName>
                                          <p:attrName>ppt_y</p:attrName>
                                        </p:attrNameLst>
                                      </p:cBhvr>
                                      <p:rCtr x="1449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1"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alpha val="57000"/>
          </a:srgbClr>
        </a:solidFill>
        <a:effectLst/>
      </p:bgPr>
    </p:bg>
    <p:spTree>
      <p:nvGrpSpPr>
        <p:cNvPr id="1" name="Shape 139"/>
        <p:cNvGrpSpPr/>
        <p:nvPr/>
      </p:nvGrpSpPr>
      <p:grpSpPr>
        <a:xfrm>
          <a:off x="0" y="0"/>
          <a:ext cx="0" cy="0"/>
          <a:chOff x="0" y="0"/>
          <a:chExt cx="0" cy="0"/>
        </a:xfrm>
      </p:grpSpPr>
      <p:sp>
        <p:nvSpPr>
          <p:cNvPr id="13" name="Google Shape;184;p17"/>
          <p:cNvSpPr txBox="1"/>
          <p:nvPr/>
        </p:nvSpPr>
        <p:spPr>
          <a:xfrm>
            <a:off x="790974" y="1393970"/>
            <a:ext cx="3867300" cy="82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panose="00000900000000000000"/>
              <a:buNone/>
              <a:defRPr sz="1200" b="0" i="0" u="none" strike="noStrike" cap="none">
                <a:solidFill>
                  <a:srgbClr val="FFFFFF"/>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marR="0" lvl="1"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2pPr>
            <a:lvl3pPr marR="0" lvl="2"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3pPr>
            <a:lvl4pPr marR="0" lvl="3"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4pPr>
            <a:lvl5pPr marR="0" lvl="4"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5pPr>
            <a:lvl6pPr marR="0" lvl="5"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6pPr>
            <a:lvl7pPr marR="0" lvl="6"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7pPr>
            <a:lvl8pPr marR="0" lvl="7"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8pPr>
            <a:lvl9pPr marR="0" lvl="8"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9pPr>
          </a:lstStyle>
          <a:p>
            <a:r>
              <a:rPr lang="vi-VN" sz="3200" b="1" dirty="0">
                <a:solidFill>
                  <a:srgbClr val="434343"/>
                </a:solidFill>
                <a:latin typeface="Bahnschrift" panose="020B0502040204020203" pitchFamily="34" charset="0"/>
              </a:rPr>
              <a:t>TÍNH NĂNG</a:t>
            </a:r>
          </a:p>
        </p:txBody>
      </p:sp>
      <p:sp>
        <p:nvSpPr>
          <p:cNvPr id="14" name="Google Shape;185;p17"/>
          <p:cNvSpPr txBox="1"/>
          <p:nvPr/>
        </p:nvSpPr>
        <p:spPr>
          <a:xfrm>
            <a:off x="713231" y="2226152"/>
            <a:ext cx="4465179" cy="1784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lnSpc>
                <a:spcPct val="150000"/>
              </a:lnSpc>
              <a:buFont typeface="Wingdings" panose="05000000000000000000" pitchFamily="2" charset="2"/>
              <a:buChar char="§"/>
            </a:pPr>
            <a:r>
              <a:rPr lang="vi-VN" dirty="0">
                <a:latin typeface="Bahnschrift" panose="020B0502040204020203" pitchFamily="34" charset="0"/>
              </a:rPr>
              <a:t>Quản lí người dùng, sản phẩm, ...</a:t>
            </a:r>
          </a:p>
          <a:p>
            <a:pPr marL="285750" indent="-285750">
              <a:lnSpc>
                <a:spcPct val="150000"/>
              </a:lnSpc>
              <a:buFont typeface="Wingdings" panose="05000000000000000000" pitchFamily="2" charset="2"/>
              <a:buChar char="§"/>
            </a:pPr>
            <a:r>
              <a:rPr lang="vi-VN" dirty="0">
                <a:latin typeface="Bahnschrift" panose="020B0502040204020203" pitchFamily="34" charset="0"/>
              </a:rPr>
              <a:t>Thống kê bình luận và sản phẩm</a:t>
            </a:r>
          </a:p>
          <a:p>
            <a:pPr marL="285750" indent="-285750">
              <a:lnSpc>
                <a:spcPct val="150000"/>
              </a:lnSpc>
              <a:buFont typeface="Wingdings" panose="05000000000000000000" pitchFamily="2" charset="2"/>
              <a:buChar char="§"/>
            </a:pPr>
            <a:r>
              <a:rPr lang="vi-VN" dirty="0">
                <a:latin typeface="Bahnschrift" panose="020B0502040204020203" pitchFamily="34" charset="0"/>
              </a:rPr>
              <a:t>Vẽ biểu đồ thống kê</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cxnSp>
        <p:nvCxnSpPr>
          <p:cNvPr id="40" name="Straight Connector 39"/>
          <p:cNvCxnSpPr/>
          <p:nvPr/>
        </p:nvCxnSpPr>
        <p:spPr>
          <a:xfrm flipH="1">
            <a:off x="318977" y="1390110"/>
            <a:ext cx="7088" cy="3274039"/>
          </a:xfrm>
          <a:prstGeom prst="line">
            <a:avLst/>
          </a:prstGeom>
        </p:spPr>
        <p:style>
          <a:lnRef idx="3">
            <a:schemeClr val="dk1"/>
          </a:lnRef>
          <a:fillRef idx="0">
            <a:schemeClr val="dk1"/>
          </a:fillRef>
          <a:effectRef idx="2">
            <a:schemeClr val="dk1"/>
          </a:effectRef>
          <a:fontRef idx="minor">
            <a:schemeClr val="tx1"/>
          </a:fontRef>
        </p:style>
      </p:cxnSp>
      <p:sp>
        <p:nvSpPr>
          <p:cNvPr id="41" name="Oval 40"/>
          <p:cNvSpPr/>
          <p:nvPr/>
        </p:nvSpPr>
        <p:spPr>
          <a:xfrm>
            <a:off x="241005" y="1651591"/>
            <a:ext cx="177209" cy="184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12" name="Rectangle 11"/>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5" name="Google Shape;140;p15">
            <a:extLst>
              <a:ext uri="{FF2B5EF4-FFF2-40B4-BE49-F238E27FC236}">
                <a16:creationId xmlns:a16="http://schemas.microsoft.com/office/drawing/2014/main" id="{890055C5-2027-E085-3125-6E3AFDF99710}"/>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pic>
        <p:nvPicPr>
          <p:cNvPr id="4" name="Picture 4">
            <a:extLst>
              <a:ext uri="{FF2B5EF4-FFF2-40B4-BE49-F238E27FC236}">
                <a16:creationId xmlns:a16="http://schemas.microsoft.com/office/drawing/2014/main" id="{8805D9F3-801A-E0C9-BDB2-F71F37B99B26}"/>
              </a:ext>
            </a:extLst>
          </p:cNvPr>
          <p:cNvPicPr>
            <a:picLocks noChangeAspect="1" noChangeArrowheads="1"/>
          </p:cNvPicPr>
          <p:nvPr/>
        </p:nvPicPr>
        <p:blipFill>
          <a:blip r:embed="rId4"/>
          <a:srcRect/>
          <a:stretch/>
        </p:blipFill>
        <p:spPr bwMode="auto">
          <a:xfrm>
            <a:off x="5479311" y="1556496"/>
            <a:ext cx="3054083" cy="3054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1000" spd="-100000" fill="hold"/>
                                        <p:tgtEl>
                                          <p:spTgt spid="41"/>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3.33333E-6 0.00433 L -0.26198 -0.00802 " pathEditMode="relative" rAng="0" ptsTypes="AA">
                                      <p:cBhvr>
                                        <p:cTn id="8" dur="1000" spd="-100000" fill="hold"/>
                                        <p:tgtEl>
                                          <p:spTgt spid="13"/>
                                        </p:tgtEl>
                                        <p:attrNameLst>
                                          <p:attrName>ppt_x</p:attrName>
                                          <p:attrName>ppt_y</p:attrName>
                                        </p:attrNameLst>
                                      </p:cBhvr>
                                      <p:rCtr x="-13108" y="-617"/>
                                    </p:animMotion>
                                  </p:childTnLst>
                                </p:cTn>
                              </p:par>
                              <p:par>
                                <p:cTn id="9" presetID="42" presetClass="path" presetSubtype="0" accel="50000" decel="50000" fill="hold" grpId="0" nodeType="withEffect">
                                  <p:stCondLst>
                                    <p:cond delay="0"/>
                                  </p:stCondLst>
                                  <p:childTnLst>
                                    <p:animMotion origin="layout" path="M 1.38889E-6 -2.83951E-6 L 0.24618 0.00309 " pathEditMode="relative" rAng="0" ptsTypes="AA">
                                      <p:cBhvr>
                                        <p:cTn id="10" dur="1000" spd="-100000" fill="hold"/>
                                        <p:tgtEl>
                                          <p:spTgt spid="14"/>
                                        </p:tgtEl>
                                        <p:attrNameLst>
                                          <p:attrName>ppt_x</p:attrName>
                                          <p:attrName>ppt_y</p:attrName>
                                        </p:attrNameLst>
                                      </p:cBhvr>
                                      <p:rCtr x="12309" y="154"/>
                                    </p:animMotion>
                                  </p:childTnLst>
                                </p:cTn>
                              </p:par>
                              <p:par>
                                <p:cTn id="11" presetID="42" presetClass="path" presetSubtype="0" accel="50000" decel="50000" fill="hold" grpId="0" nodeType="withEffect">
                                  <p:stCondLst>
                                    <p:cond delay="0"/>
                                  </p:stCondLst>
                                  <p:childTnLst>
                                    <p:animMotion origin="layout" path="M 2.5E-6 4.19753E-6 L 0.41666 4.19753E-6 " pathEditMode="relative" rAng="0" ptsTypes="AA">
                                      <p:cBhvr>
                                        <p:cTn id="12" dur="1000" spd="-100000" fill="hold"/>
                                        <p:tgtEl>
                                          <p:spTgt spid="5"/>
                                        </p:tgtEl>
                                        <p:attrNameLst>
                                          <p:attrName>ppt_x</p:attrName>
                                          <p:attrName>ppt_y</p:attrName>
                                        </p:attrNameLst>
                                      </p:cBhvr>
                                      <p:rCtr x="20833" y="0"/>
                                    </p:animMotion>
                                  </p:childTnLst>
                                </p:cTn>
                              </p:par>
                              <p:par>
                                <p:cTn id="13" presetID="42" presetClass="path" presetSubtype="0" accel="50000" decel="50000" fill="hold" nodeType="withEffect">
                                  <p:stCondLst>
                                    <p:cond delay="0"/>
                                  </p:stCondLst>
                                  <p:childTnLst>
                                    <p:animMotion origin="layout" path="M -8.33333E-7 9.87654E-7 L 0.28993 -0.00185 " pathEditMode="relative" rAng="0" ptsTypes="AA">
                                      <p:cBhvr>
                                        <p:cTn id="14" dur="1000" spd="-100000" fill="hold"/>
                                        <p:tgtEl>
                                          <p:spTgt spid="4"/>
                                        </p:tgtEl>
                                        <p:attrNameLst>
                                          <p:attrName>ppt_x</p:attrName>
                                          <p:attrName>ppt_y</p:attrName>
                                        </p:attrNameLst>
                                      </p:cBhvr>
                                      <p:rCtr x="1449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1"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3" name="Google Shape;184;p17"/>
          <p:cNvSpPr txBox="1"/>
          <p:nvPr/>
        </p:nvSpPr>
        <p:spPr>
          <a:xfrm>
            <a:off x="637029" y="1484691"/>
            <a:ext cx="4954506" cy="82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panose="00000900000000000000"/>
              <a:buNone/>
              <a:defRPr sz="1200" b="0" i="0" u="none" strike="noStrike" cap="none">
                <a:solidFill>
                  <a:srgbClr val="FFFFFF"/>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marR="0" lvl="1"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2pPr>
            <a:lvl3pPr marR="0" lvl="2"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3pPr>
            <a:lvl4pPr marR="0" lvl="3"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4pPr>
            <a:lvl5pPr marR="0" lvl="4"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5pPr>
            <a:lvl6pPr marR="0" lvl="5"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6pPr>
            <a:lvl7pPr marR="0" lvl="6"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7pPr>
            <a:lvl8pPr marR="0" lvl="7"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8pPr>
            <a:lvl9pPr marR="0" lvl="8"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9pPr>
          </a:lstStyle>
          <a:p>
            <a:r>
              <a:rPr lang="vi-VN" sz="3200" b="1" dirty="0">
                <a:solidFill>
                  <a:srgbClr val="434343"/>
                </a:solidFill>
                <a:latin typeface="Bahnschrift" panose="020B0502040204020203" pitchFamily="34" charset="0"/>
              </a:rPr>
              <a:t>GIAO DIỆN WEBSITE</a:t>
            </a:r>
          </a:p>
        </p:txBody>
      </p:sp>
      <p:sp>
        <p:nvSpPr>
          <p:cNvPr id="14" name="Google Shape;185;p17"/>
          <p:cNvSpPr txBox="1"/>
          <p:nvPr/>
        </p:nvSpPr>
        <p:spPr>
          <a:xfrm>
            <a:off x="610641" y="2441804"/>
            <a:ext cx="4181099" cy="1784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just">
              <a:lnSpc>
                <a:spcPct val="150000"/>
              </a:lnSpc>
            </a:pPr>
            <a:r>
              <a:rPr lang="vi-VN" dirty="0">
                <a:latin typeface="Bahnschrift" panose="020B0502040204020203" pitchFamily="34" charset="0"/>
              </a:rPr>
              <a:t>Giao diện dễ sử dụng: Tích hợp các công cụ tìm kiếm, bộ lọc và giao diện thân thiện giúp người dùng tương tác và tìm kiếm thông tin sản phẩm một cách dễ dàng và thuận tiện.</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cxnSp>
        <p:nvCxnSpPr>
          <p:cNvPr id="30" name="Straight Connector 29"/>
          <p:cNvCxnSpPr/>
          <p:nvPr/>
        </p:nvCxnSpPr>
        <p:spPr>
          <a:xfrm flipH="1">
            <a:off x="318977" y="1390110"/>
            <a:ext cx="7088" cy="3274039"/>
          </a:xfrm>
          <a:prstGeom prst="line">
            <a:avLst/>
          </a:prstGeom>
        </p:spPr>
        <p:style>
          <a:lnRef idx="3">
            <a:schemeClr val="dk1"/>
          </a:lnRef>
          <a:fillRef idx="0">
            <a:schemeClr val="dk1"/>
          </a:fillRef>
          <a:effectRef idx="2">
            <a:schemeClr val="dk1"/>
          </a:effectRef>
          <a:fontRef idx="minor">
            <a:schemeClr val="tx1"/>
          </a:fontRef>
        </p:style>
      </p:cxnSp>
      <p:sp>
        <p:nvSpPr>
          <p:cNvPr id="31" name="Oval 30"/>
          <p:cNvSpPr/>
          <p:nvPr/>
        </p:nvSpPr>
        <p:spPr>
          <a:xfrm>
            <a:off x="241005" y="1651591"/>
            <a:ext cx="177209" cy="184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32" name="Rectangle 31"/>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4" name="Google Shape;140;p15">
            <a:extLst>
              <a:ext uri="{FF2B5EF4-FFF2-40B4-BE49-F238E27FC236}">
                <a16:creationId xmlns:a16="http://schemas.microsoft.com/office/drawing/2014/main" id="{6F81B2E5-F5D3-9614-2AD1-3CC1259E549E}"/>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pic>
        <p:nvPicPr>
          <p:cNvPr id="2" name="Picture 4">
            <a:extLst>
              <a:ext uri="{FF2B5EF4-FFF2-40B4-BE49-F238E27FC236}">
                <a16:creationId xmlns:a16="http://schemas.microsoft.com/office/drawing/2014/main" id="{EA610240-2CDB-8CB0-EDA7-1212759C2F3F}"/>
              </a:ext>
            </a:extLst>
          </p:cNvPr>
          <p:cNvPicPr>
            <a:picLocks noChangeAspect="1" noChangeArrowheads="1"/>
          </p:cNvPicPr>
          <p:nvPr/>
        </p:nvPicPr>
        <p:blipFill>
          <a:blip r:embed="rId4"/>
          <a:srcRect/>
          <a:stretch/>
        </p:blipFill>
        <p:spPr bwMode="auto">
          <a:xfrm>
            <a:off x="5479311" y="1556496"/>
            <a:ext cx="3054083" cy="3054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1000" spd="-100000" fill="hold"/>
                                        <p:tgtEl>
                                          <p:spTgt spid="31"/>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4.16667E-6 4.07407E-6 L 0.39288 -0.00062 " pathEditMode="relative" rAng="0" ptsTypes="AA">
                                      <p:cBhvr>
                                        <p:cTn id="8" dur="1000" spd="-100000" fill="hold"/>
                                        <p:tgtEl>
                                          <p:spTgt spid="13"/>
                                        </p:tgtEl>
                                        <p:attrNameLst>
                                          <p:attrName>ppt_x</p:attrName>
                                          <p:attrName>ppt_y</p:attrName>
                                        </p:attrNameLst>
                                      </p:cBhvr>
                                      <p:rCtr x="19635" y="-31"/>
                                    </p:animMotion>
                                  </p:childTnLst>
                                </p:cTn>
                              </p:par>
                              <p:par>
                                <p:cTn id="9" presetID="42"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par>
                                <p:cTn id="14" presetID="42" presetClass="path" presetSubtype="0" accel="50000" decel="50000" fill="hold" grpId="1" nodeType="withEffect">
                                  <p:stCondLst>
                                    <p:cond delay="0"/>
                                  </p:stCondLst>
                                  <p:childTnLst>
                                    <p:animMotion origin="layout" path="M 4.16667E-6 4.07407E-6 L -0.54688 -0.00031 " pathEditMode="relative" rAng="0" ptsTypes="AA">
                                      <p:cBhvr>
                                        <p:cTn id="15" dur="1000" spd="-100000" fill="hold"/>
                                        <p:tgtEl>
                                          <p:spTgt spid="13"/>
                                        </p:tgtEl>
                                        <p:attrNameLst>
                                          <p:attrName>ppt_x</p:attrName>
                                          <p:attrName>ppt_y</p:attrName>
                                        </p:attrNameLst>
                                      </p:cBhvr>
                                      <p:rCtr x="-27344" y="-31"/>
                                    </p:animMotion>
                                  </p:childTnLst>
                                </p:cTn>
                              </p:par>
                              <p:par>
                                <p:cTn id="16" presetID="42" presetClass="path" presetSubtype="0" accel="50000" decel="50000" fill="hold" grpId="1" nodeType="withEffect">
                                  <p:stCondLst>
                                    <p:cond delay="0"/>
                                  </p:stCondLst>
                                  <p:childTnLst>
                                    <p:animMotion origin="layout" path="M 3.61111E-6 1.85185E-6 L 0.21059 -0.00062 " pathEditMode="relative" rAng="0" ptsTypes="AA">
                                      <p:cBhvr>
                                        <p:cTn id="17" dur="1000" spd="-100000" fill="hold"/>
                                        <p:tgtEl>
                                          <p:spTgt spid="14"/>
                                        </p:tgtEl>
                                        <p:attrNameLst>
                                          <p:attrName>ppt_x</p:attrName>
                                          <p:attrName>ppt_y</p:attrName>
                                        </p:attrNameLst>
                                      </p:cBhvr>
                                      <p:rCtr x="10521" y="-31"/>
                                    </p:animMotion>
                                  </p:childTnLst>
                                </p:cTn>
                              </p:par>
                              <p:par>
                                <p:cTn id="18" presetID="42" presetClass="path" presetSubtype="0" accel="50000" decel="50000" fill="hold" grpId="0" nodeType="withEffect">
                                  <p:stCondLst>
                                    <p:cond delay="0"/>
                                  </p:stCondLst>
                                  <p:childTnLst>
                                    <p:animMotion origin="layout" path="M 2.5E-6 4.19753E-6 L 0.41666 4.19753E-6 " pathEditMode="relative" rAng="0" ptsTypes="AA">
                                      <p:cBhvr>
                                        <p:cTn id="19" dur="1000" spd="-100000" fill="hold"/>
                                        <p:tgtEl>
                                          <p:spTgt spid="4"/>
                                        </p:tgtEl>
                                        <p:attrNameLst>
                                          <p:attrName>ppt_x</p:attrName>
                                          <p:attrName>ppt_y</p:attrName>
                                        </p:attrNameLst>
                                      </p:cBhvr>
                                      <p:rCtr x="20833" y="0"/>
                                    </p:animMotion>
                                  </p:childTnLst>
                                </p:cTn>
                              </p:par>
                              <p:par>
                                <p:cTn id="20" presetID="42" presetClass="path" presetSubtype="0" accel="50000" decel="50000" fill="hold" nodeType="withEffect">
                                  <p:stCondLst>
                                    <p:cond delay="0"/>
                                  </p:stCondLst>
                                  <p:childTnLst>
                                    <p:animMotion origin="layout" path="M -8.33333E-7 9.87654E-7 L 0.28993 -0.00185 " pathEditMode="relative" rAng="0" ptsTypes="AA">
                                      <p:cBhvr>
                                        <p:cTn id="21" dur="1000" spd="-100000" fill="hold"/>
                                        <p:tgtEl>
                                          <p:spTgt spid="2"/>
                                        </p:tgtEl>
                                        <p:attrNameLst>
                                          <p:attrName>ppt_x</p:attrName>
                                          <p:attrName>ppt_y</p:attrName>
                                        </p:attrNameLst>
                                      </p:cBhvr>
                                      <p:rCtr x="1449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31"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2"/>
          <p:cNvSpPr/>
          <p:nvPr/>
        </p:nvSpPr>
        <p:spPr>
          <a:xfrm>
            <a:off x="2227749" y="4583328"/>
            <a:ext cx="854242" cy="608617"/>
          </a:xfrm>
          <a:custGeom>
            <a:avLst/>
            <a:gdLst/>
            <a:ahLst/>
            <a:cxnLst/>
            <a:rect l="l" t="t" r="r" b="b"/>
            <a:pathLst>
              <a:path w="40016" h="28510" extrusionOk="0">
                <a:moveTo>
                  <a:pt x="17075" y="1"/>
                </a:moveTo>
                <a:cubicBezTo>
                  <a:pt x="16745" y="1"/>
                  <a:pt x="16414" y="16"/>
                  <a:pt x="16083" y="47"/>
                </a:cubicBezTo>
                <a:cubicBezTo>
                  <a:pt x="11480" y="461"/>
                  <a:pt x="7818" y="3709"/>
                  <a:pt x="6651" y="7912"/>
                </a:cubicBezTo>
                <a:cubicBezTo>
                  <a:pt x="6442" y="8678"/>
                  <a:pt x="5780" y="9234"/>
                  <a:pt x="4990" y="9310"/>
                </a:cubicBezTo>
                <a:cubicBezTo>
                  <a:pt x="4691" y="9340"/>
                  <a:pt x="4395" y="9394"/>
                  <a:pt x="4104" y="9473"/>
                </a:cubicBezTo>
                <a:cubicBezTo>
                  <a:pt x="1821" y="10090"/>
                  <a:pt x="158" y="12164"/>
                  <a:pt x="64" y="14526"/>
                </a:cubicBezTo>
                <a:cubicBezTo>
                  <a:pt x="1" y="15978"/>
                  <a:pt x="518" y="17396"/>
                  <a:pt x="1501" y="18467"/>
                </a:cubicBezTo>
                <a:cubicBezTo>
                  <a:pt x="2075" y="19093"/>
                  <a:pt x="2320" y="19942"/>
                  <a:pt x="2124" y="20765"/>
                </a:cubicBezTo>
                <a:cubicBezTo>
                  <a:pt x="1761" y="22307"/>
                  <a:pt x="1703" y="23910"/>
                  <a:pt x="1960" y="25477"/>
                </a:cubicBezTo>
                <a:cubicBezTo>
                  <a:pt x="2130" y="26526"/>
                  <a:pt x="2444" y="27545"/>
                  <a:pt x="2889" y="28510"/>
                </a:cubicBezTo>
                <a:lnTo>
                  <a:pt x="38186" y="28510"/>
                </a:lnTo>
                <a:cubicBezTo>
                  <a:pt x="39390" y="26577"/>
                  <a:pt x="40016" y="24270"/>
                  <a:pt x="39798" y="21866"/>
                </a:cubicBezTo>
                <a:cubicBezTo>
                  <a:pt x="39632" y="20000"/>
                  <a:pt x="38982" y="18207"/>
                  <a:pt x="37911" y="16667"/>
                </a:cubicBezTo>
                <a:cubicBezTo>
                  <a:pt x="37279" y="15754"/>
                  <a:pt x="37037" y="14629"/>
                  <a:pt x="37237" y="13537"/>
                </a:cubicBezTo>
                <a:cubicBezTo>
                  <a:pt x="37427" y="12470"/>
                  <a:pt x="37418" y="11375"/>
                  <a:pt x="37213" y="10308"/>
                </a:cubicBezTo>
                <a:cubicBezTo>
                  <a:pt x="36435" y="6249"/>
                  <a:pt x="32837" y="3243"/>
                  <a:pt x="28709" y="3192"/>
                </a:cubicBezTo>
                <a:cubicBezTo>
                  <a:pt x="28670" y="3191"/>
                  <a:pt x="28632" y="3191"/>
                  <a:pt x="28594" y="3191"/>
                </a:cubicBezTo>
                <a:cubicBezTo>
                  <a:pt x="27916" y="3191"/>
                  <a:pt x="27244" y="3267"/>
                  <a:pt x="26586" y="3422"/>
                </a:cubicBezTo>
                <a:cubicBezTo>
                  <a:pt x="26407" y="3463"/>
                  <a:pt x="26227" y="3482"/>
                  <a:pt x="26048" y="3482"/>
                </a:cubicBezTo>
                <a:cubicBezTo>
                  <a:pt x="25408" y="3482"/>
                  <a:pt x="24786" y="3229"/>
                  <a:pt x="24296" y="2790"/>
                </a:cubicBezTo>
                <a:cubicBezTo>
                  <a:pt x="22311" y="987"/>
                  <a:pt x="19732" y="1"/>
                  <a:pt x="170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2"/>
          <p:cNvSpPr/>
          <p:nvPr/>
        </p:nvSpPr>
        <p:spPr>
          <a:xfrm>
            <a:off x="782423" y="4808729"/>
            <a:ext cx="577374" cy="411357"/>
          </a:xfrm>
          <a:custGeom>
            <a:avLst/>
            <a:gdLst/>
            <a:ahLst/>
            <a:cxnLst/>
            <a:rect l="l" t="t" r="r" b="b"/>
            <a:pathLst>
              <a:path w="40019" h="28512" extrusionOk="0">
                <a:moveTo>
                  <a:pt x="17066" y="1"/>
                </a:moveTo>
                <a:cubicBezTo>
                  <a:pt x="16739" y="1"/>
                  <a:pt x="16411" y="16"/>
                  <a:pt x="16083" y="46"/>
                </a:cubicBezTo>
                <a:cubicBezTo>
                  <a:pt x="11480" y="463"/>
                  <a:pt x="7818" y="3708"/>
                  <a:pt x="6651" y="7911"/>
                </a:cubicBezTo>
                <a:cubicBezTo>
                  <a:pt x="6442" y="8677"/>
                  <a:pt x="5780" y="9233"/>
                  <a:pt x="4990" y="9312"/>
                </a:cubicBezTo>
                <a:cubicBezTo>
                  <a:pt x="4691" y="9342"/>
                  <a:pt x="4395" y="9396"/>
                  <a:pt x="4104" y="9475"/>
                </a:cubicBezTo>
                <a:cubicBezTo>
                  <a:pt x="1821" y="10092"/>
                  <a:pt x="158" y="12163"/>
                  <a:pt x="64" y="14528"/>
                </a:cubicBezTo>
                <a:cubicBezTo>
                  <a:pt x="1" y="15980"/>
                  <a:pt x="518" y="17395"/>
                  <a:pt x="1500" y="18469"/>
                </a:cubicBezTo>
                <a:cubicBezTo>
                  <a:pt x="2075" y="19092"/>
                  <a:pt x="2320" y="19941"/>
                  <a:pt x="2126" y="20764"/>
                </a:cubicBezTo>
                <a:cubicBezTo>
                  <a:pt x="1761" y="22309"/>
                  <a:pt x="1703" y="23909"/>
                  <a:pt x="1960" y="25476"/>
                </a:cubicBezTo>
                <a:cubicBezTo>
                  <a:pt x="2133" y="26525"/>
                  <a:pt x="2444" y="27547"/>
                  <a:pt x="2889" y="28512"/>
                </a:cubicBezTo>
                <a:lnTo>
                  <a:pt x="38189" y="28512"/>
                </a:lnTo>
                <a:cubicBezTo>
                  <a:pt x="39393" y="26579"/>
                  <a:pt x="40019" y="24272"/>
                  <a:pt x="39798" y="21868"/>
                </a:cubicBezTo>
                <a:cubicBezTo>
                  <a:pt x="39632" y="20002"/>
                  <a:pt x="38982" y="18209"/>
                  <a:pt x="37914" y="16669"/>
                </a:cubicBezTo>
                <a:cubicBezTo>
                  <a:pt x="37282" y="15756"/>
                  <a:pt x="37040" y="14631"/>
                  <a:pt x="37240" y="13539"/>
                </a:cubicBezTo>
                <a:cubicBezTo>
                  <a:pt x="37430" y="12472"/>
                  <a:pt x="37421" y="11377"/>
                  <a:pt x="37215" y="10310"/>
                </a:cubicBezTo>
                <a:cubicBezTo>
                  <a:pt x="36438" y="6251"/>
                  <a:pt x="32840" y="3245"/>
                  <a:pt x="28709" y="3194"/>
                </a:cubicBezTo>
                <a:cubicBezTo>
                  <a:pt x="28670" y="3193"/>
                  <a:pt x="28632" y="3193"/>
                  <a:pt x="28594" y="3193"/>
                </a:cubicBezTo>
                <a:cubicBezTo>
                  <a:pt x="27918" y="3193"/>
                  <a:pt x="27244" y="3269"/>
                  <a:pt x="26586" y="3421"/>
                </a:cubicBezTo>
                <a:cubicBezTo>
                  <a:pt x="26406" y="3462"/>
                  <a:pt x="26225" y="3482"/>
                  <a:pt x="26045" y="3482"/>
                </a:cubicBezTo>
                <a:cubicBezTo>
                  <a:pt x="25406" y="3482"/>
                  <a:pt x="24785" y="3228"/>
                  <a:pt x="24296" y="2789"/>
                </a:cubicBezTo>
                <a:cubicBezTo>
                  <a:pt x="22309" y="987"/>
                  <a:pt x="19727" y="1"/>
                  <a:pt x="17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2"/>
          <p:cNvSpPr/>
          <p:nvPr/>
        </p:nvSpPr>
        <p:spPr>
          <a:xfrm>
            <a:off x="1619377" y="4644539"/>
            <a:ext cx="778032" cy="554434"/>
          </a:xfrm>
          <a:custGeom>
            <a:avLst/>
            <a:gdLst/>
            <a:ahLst/>
            <a:cxnLst/>
            <a:rect l="l" t="t" r="r" b="b"/>
            <a:pathLst>
              <a:path w="53927" h="38429" extrusionOk="0">
                <a:moveTo>
                  <a:pt x="22996" y="1"/>
                </a:moveTo>
                <a:cubicBezTo>
                  <a:pt x="22555" y="1"/>
                  <a:pt x="22112" y="21"/>
                  <a:pt x="21668" y="62"/>
                </a:cubicBezTo>
                <a:cubicBezTo>
                  <a:pt x="15469" y="624"/>
                  <a:pt x="10527" y="5000"/>
                  <a:pt x="8958" y="10664"/>
                </a:cubicBezTo>
                <a:cubicBezTo>
                  <a:pt x="8674" y="11699"/>
                  <a:pt x="7781" y="12449"/>
                  <a:pt x="6717" y="12551"/>
                </a:cubicBezTo>
                <a:cubicBezTo>
                  <a:pt x="6315" y="12594"/>
                  <a:pt x="5916" y="12666"/>
                  <a:pt x="5522" y="12772"/>
                </a:cubicBezTo>
                <a:cubicBezTo>
                  <a:pt x="2447" y="13604"/>
                  <a:pt x="203" y="16398"/>
                  <a:pt x="79" y="19582"/>
                </a:cubicBezTo>
                <a:cubicBezTo>
                  <a:pt x="0" y="21660"/>
                  <a:pt x="753" y="23520"/>
                  <a:pt x="2014" y="24893"/>
                </a:cubicBezTo>
                <a:cubicBezTo>
                  <a:pt x="2786" y="25733"/>
                  <a:pt x="3118" y="26877"/>
                  <a:pt x="2855" y="27989"/>
                </a:cubicBezTo>
                <a:cubicBezTo>
                  <a:pt x="2362" y="30070"/>
                  <a:pt x="2287" y="32229"/>
                  <a:pt x="2631" y="34340"/>
                </a:cubicBezTo>
                <a:cubicBezTo>
                  <a:pt x="2861" y="35752"/>
                  <a:pt x="3282" y="37128"/>
                  <a:pt x="3883" y="38429"/>
                </a:cubicBezTo>
                <a:lnTo>
                  <a:pt x="51462" y="38429"/>
                </a:lnTo>
                <a:cubicBezTo>
                  <a:pt x="53083" y="35825"/>
                  <a:pt x="53927" y="32716"/>
                  <a:pt x="53633" y="29474"/>
                </a:cubicBezTo>
                <a:cubicBezTo>
                  <a:pt x="53406" y="26955"/>
                  <a:pt x="52529" y="24542"/>
                  <a:pt x="51090" y="22464"/>
                </a:cubicBezTo>
                <a:cubicBezTo>
                  <a:pt x="50240" y="21237"/>
                  <a:pt x="49914" y="19718"/>
                  <a:pt x="50183" y="18249"/>
                </a:cubicBezTo>
                <a:cubicBezTo>
                  <a:pt x="50440" y="16806"/>
                  <a:pt x="50428" y="15330"/>
                  <a:pt x="50149" y="13897"/>
                </a:cubicBezTo>
                <a:cubicBezTo>
                  <a:pt x="49103" y="8426"/>
                  <a:pt x="44252" y="4374"/>
                  <a:pt x="38685" y="4305"/>
                </a:cubicBezTo>
                <a:cubicBezTo>
                  <a:pt x="38625" y="4304"/>
                  <a:pt x="38564" y="4303"/>
                  <a:pt x="38504" y="4303"/>
                </a:cubicBezTo>
                <a:cubicBezTo>
                  <a:pt x="37600" y="4303"/>
                  <a:pt x="36703" y="4409"/>
                  <a:pt x="35821" y="4613"/>
                </a:cubicBezTo>
                <a:cubicBezTo>
                  <a:pt x="35580" y="4669"/>
                  <a:pt x="35338" y="4695"/>
                  <a:pt x="35097" y="4695"/>
                </a:cubicBezTo>
                <a:cubicBezTo>
                  <a:pt x="34236" y="4695"/>
                  <a:pt x="33396" y="4354"/>
                  <a:pt x="32740" y="3763"/>
                </a:cubicBezTo>
                <a:cubicBezTo>
                  <a:pt x="30060" y="1332"/>
                  <a:pt x="26583" y="1"/>
                  <a:pt x="22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2"/>
          <p:cNvSpPr/>
          <p:nvPr/>
        </p:nvSpPr>
        <p:spPr>
          <a:xfrm>
            <a:off x="7050821" y="4820690"/>
            <a:ext cx="687424" cy="489827"/>
          </a:xfrm>
          <a:custGeom>
            <a:avLst/>
            <a:gdLst/>
            <a:ahLst/>
            <a:cxnLst/>
            <a:rect l="l" t="t" r="r" b="b"/>
            <a:pathLst>
              <a:path w="29042" h="20694" extrusionOk="0">
                <a:moveTo>
                  <a:pt x="12375" y="1"/>
                </a:moveTo>
                <a:cubicBezTo>
                  <a:pt x="11646" y="1"/>
                  <a:pt x="10911" y="103"/>
                  <a:pt x="10192" y="311"/>
                </a:cubicBezTo>
                <a:cubicBezTo>
                  <a:pt x="7582" y="1070"/>
                  <a:pt x="5553" y="3123"/>
                  <a:pt x="4824" y="5742"/>
                </a:cubicBezTo>
                <a:cubicBezTo>
                  <a:pt x="4673" y="6299"/>
                  <a:pt x="4192" y="6704"/>
                  <a:pt x="3620" y="6758"/>
                </a:cubicBezTo>
                <a:cubicBezTo>
                  <a:pt x="3403" y="6780"/>
                  <a:pt x="3188" y="6822"/>
                  <a:pt x="2976" y="6876"/>
                </a:cubicBezTo>
                <a:cubicBezTo>
                  <a:pt x="1322" y="7324"/>
                  <a:pt x="112" y="8830"/>
                  <a:pt x="46" y="10545"/>
                </a:cubicBezTo>
                <a:cubicBezTo>
                  <a:pt x="0" y="11597"/>
                  <a:pt x="375" y="12628"/>
                  <a:pt x="1089" y="13405"/>
                </a:cubicBezTo>
                <a:cubicBezTo>
                  <a:pt x="1503" y="13859"/>
                  <a:pt x="1682" y="14473"/>
                  <a:pt x="1543" y="15072"/>
                </a:cubicBezTo>
                <a:cubicBezTo>
                  <a:pt x="1277" y="16194"/>
                  <a:pt x="1234" y="17355"/>
                  <a:pt x="1422" y="18492"/>
                </a:cubicBezTo>
                <a:cubicBezTo>
                  <a:pt x="1546" y="19254"/>
                  <a:pt x="1773" y="19995"/>
                  <a:pt x="2096" y="20693"/>
                </a:cubicBezTo>
                <a:lnTo>
                  <a:pt x="27717" y="20693"/>
                </a:lnTo>
                <a:cubicBezTo>
                  <a:pt x="28588" y="19290"/>
                  <a:pt x="29041" y="17618"/>
                  <a:pt x="28884" y="15873"/>
                </a:cubicBezTo>
                <a:cubicBezTo>
                  <a:pt x="28763" y="14515"/>
                  <a:pt x="28291" y="13215"/>
                  <a:pt x="27514" y="12096"/>
                </a:cubicBezTo>
                <a:cubicBezTo>
                  <a:pt x="27057" y="11434"/>
                  <a:pt x="26882" y="10617"/>
                  <a:pt x="27024" y="9825"/>
                </a:cubicBezTo>
                <a:cubicBezTo>
                  <a:pt x="27163" y="9051"/>
                  <a:pt x="27157" y="8255"/>
                  <a:pt x="27009" y="7481"/>
                </a:cubicBezTo>
                <a:cubicBezTo>
                  <a:pt x="26443" y="4539"/>
                  <a:pt x="23834" y="2355"/>
                  <a:pt x="20834" y="2316"/>
                </a:cubicBezTo>
                <a:cubicBezTo>
                  <a:pt x="20808" y="2316"/>
                  <a:pt x="20782" y="2315"/>
                  <a:pt x="20756" y="2315"/>
                </a:cubicBezTo>
                <a:cubicBezTo>
                  <a:pt x="20262" y="2315"/>
                  <a:pt x="19771" y="2370"/>
                  <a:pt x="19291" y="2482"/>
                </a:cubicBezTo>
                <a:cubicBezTo>
                  <a:pt x="19160" y="2513"/>
                  <a:pt x="19028" y="2528"/>
                  <a:pt x="18897" y="2528"/>
                </a:cubicBezTo>
                <a:cubicBezTo>
                  <a:pt x="18435" y="2528"/>
                  <a:pt x="17985" y="2344"/>
                  <a:pt x="17634" y="2026"/>
                </a:cubicBezTo>
                <a:cubicBezTo>
                  <a:pt x="16173" y="705"/>
                  <a:pt x="14292" y="1"/>
                  <a:pt x="12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2"/>
          <p:cNvSpPr/>
          <p:nvPr/>
        </p:nvSpPr>
        <p:spPr>
          <a:xfrm>
            <a:off x="6257830" y="4591630"/>
            <a:ext cx="926562" cy="660251"/>
          </a:xfrm>
          <a:custGeom>
            <a:avLst/>
            <a:gdLst/>
            <a:ahLst/>
            <a:cxnLst/>
            <a:rect l="l" t="t" r="r" b="b"/>
            <a:pathLst>
              <a:path w="39145" h="27894" extrusionOk="0">
                <a:moveTo>
                  <a:pt x="16693" y="1"/>
                </a:moveTo>
                <a:cubicBezTo>
                  <a:pt x="16372" y="1"/>
                  <a:pt x="16051" y="15"/>
                  <a:pt x="15729" y="45"/>
                </a:cubicBezTo>
                <a:cubicBezTo>
                  <a:pt x="11229" y="453"/>
                  <a:pt x="7645" y="3628"/>
                  <a:pt x="6505" y="7738"/>
                </a:cubicBezTo>
                <a:cubicBezTo>
                  <a:pt x="6299" y="8488"/>
                  <a:pt x="5652" y="9032"/>
                  <a:pt x="4881" y="9108"/>
                </a:cubicBezTo>
                <a:cubicBezTo>
                  <a:pt x="4588" y="9138"/>
                  <a:pt x="4297" y="9193"/>
                  <a:pt x="4013" y="9268"/>
                </a:cubicBezTo>
                <a:cubicBezTo>
                  <a:pt x="1781" y="9873"/>
                  <a:pt x="151" y="11899"/>
                  <a:pt x="64" y="14213"/>
                </a:cubicBezTo>
                <a:cubicBezTo>
                  <a:pt x="0" y="15631"/>
                  <a:pt x="505" y="17019"/>
                  <a:pt x="1467" y="18068"/>
                </a:cubicBezTo>
                <a:cubicBezTo>
                  <a:pt x="2026" y="18679"/>
                  <a:pt x="2268" y="19508"/>
                  <a:pt x="2078" y="20315"/>
                </a:cubicBezTo>
                <a:cubicBezTo>
                  <a:pt x="1718" y="21824"/>
                  <a:pt x="1663" y="23394"/>
                  <a:pt x="1914" y="24927"/>
                </a:cubicBezTo>
                <a:cubicBezTo>
                  <a:pt x="2081" y="25952"/>
                  <a:pt x="2386" y="26950"/>
                  <a:pt x="2822" y="27894"/>
                </a:cubicBezTo>
                <a:lnTo>
                  <a:pt x="37357" y="27891"/>
                </a:lnTo>
                <a:cubicBezTo>
                  <a:pt x="38534" y="26001"/>
                  <a:pt x="39144" y="23745"/>
                  <a:pt x="38933" y="21392"/>
                </a:cubicBezTo>
                <a:cubicBezTo>
                  <a:pt x="38769" y="19565"/>
                  <a:pt x="38131" y="17811"/>
                  <a:pt x="37085" y="16305"/>
                </a:cubicBezTo>
                <a:cubicBezTo>
                  <a:pt x="36468" y="15413"/>
                  <a:pt x="36232" y="14309"/>
                  <a:pt x="36426" y="13242"/>
                </a:cubicBezTo>
                <a:cubicBezTo>
                  <a:pt x="36613" y="12199"/>
                  <a:pt x="36604" y="11125"/>
                  <a:pt x="36402" y="10085"/>
                </a:cubicBezTo>
                <a:cubicBezTo>
                  <a:pt x="35642" y="6114"/>
                  <a:pt x="32122" y="3172"/>
                  <a:pt x="28082" y="3123"/>
                </a:cubicBezTo>
                <a:cubicBezTo>
                  <a:pt x="28034" y="3122"/>
                  <a:pt x="27985" y="3122"/>
                  <a:pt x="27937" y="3122"/>
                </a:cubicBezTo>
                <a:cubicBezTo>
                  <a:pt x="27285" y="3122"/>
                  <a:pt x="26638" y="3198"/>
                  <a:pt x="26005" y="3347"/>
                </a:cubicBezTo>
                <a:cubicBezTo>
                  <a:pt x="25830" y="3387"/>
                  <a:pt x="25654" y="3407"/>
                  <a:pt x="25479" y="3407"/>
                </a:cubicBezTo>
                <a:cubicBezTo>
                  <a:pt x="24852" y="3407"/>
                  <a:pt x="24242" y="3157"/>
                  <a:pt x="23767" y="2727"/>
                </a:cubicBezTo>
                <a:cubicBezTo>
                  <a:pt x="21820" y="963"/>
                  <a:pt x="19296" y="1"/>
                  <a:pt x="16693"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2"/>
          <p:cNvSpPr/>
          <p:nvPr/>
        </p:nvSpPr>
        <p:spPr>
          <a:xfrm>
            <a:off x="7004265" y="2769088"/>
            <a:ext cx="1645822" cy="2130963"/>
          </a:xfrm>
          <a:custGeom>
            <a:avLst/>
            <a:gdLst/>
            <a:ahLst/>
            <a:cxnLst/>
            <a:rect l="l" t="t" r="r" b="b"/>
            <a:pathLst>
              <a:path w="69532" h="90028" extrusionOk="0">
                <a:moveTo>
                  <a:pt x="35340" y="1"/>
                </a:moveTo>
                <a:cubicBezTo>
                  <a:pt x="35243" y="1"/>
                  <a:pt x="35145" y="2"/>
                  <a:pt x="35047" y="3"/>
                </a:cubicBezTo>
                <a:cubicBezTo>
                  <a:pt x="22984" y="151"/>
                  <a:pt x="13225" y="9251"/>
                  <a:pt x="13167" y="20503"/>
                </a:cubicBezTo>
                <a:cubicBezTo>
                  <a:pt x="13164" y="20948"/>
                  <a:pt x="13177" y="21386"/>
                  <a:pt x="13204" y="21825"/>
                </a:cubicBezTo>
                <a:cubicBezTo>
                  <a:pt x="13594" y="27979"/>
                  <a:pt x="11701" y="34048"/>
                  <a:pt x="7706" y="38975"/>
                </a:cubicBezTo>
                <a:cubicBezTo>
                  <a:pt x="2653" y="45210"/>
                  <a:pt x="0" y="53224"/>
                  <a:pt x="1044" y="61837"/>
                </a:cubicBezTo>
                <a:cubicBezTo>
                  <a:pt x="2810" y="76450"/>
                  <a:pt x="15315" y="88104"/>
                  <a:pt x="31043" y="89804"/>
                </a:cubicBezTo>
                <a:cubicBezTo>
                  <a:pt x="32431" y="89954"/>
                  <a:pt x="33805" y="90027"/>
                  <a:pt x="35160" y="90027"/>
                </a:cubicBezTo>
                <a:cubicBezTo>
                  <a:pt x="54050" y="90027"/>
                  <a:pt x="69404" y="75848"/>
                  <a:pt x="69492" y="58287"/>
                </a:cubicBezTo>
                <a:cubicBezTo>
                  <a:pt x="69531" y="50760"/>
                  <a:pt x="66758" y="43828"/>
                  <a:pt x="62089" y="38355"/>
                </a:cubicBezTo>
                <a:cubicBezTo>
                  <a:pt x="58421" y="34051"/>
                  <a:pt x="56624" y="28611"/>
                  <a:pt x="57356" y="23165"/>
                </a:cubicBezTo>
                <a:cubicBezTo>
                  <a:pt x="57489" y="22151"/>
                  <a:pt x="57547" y="21129"/>
                  <a:pt x="57519" y="20107"/>
                </a:cubicBezTo>
                <a:cubicBezTo>
                  <a:pt x="57240" y="8978"/>
                  <a:pt x="47294" y="1"/>
                  <a:pt x="35340"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2"/>
          <p:cNvSpPr/>
          <p:nvPr/>
        </p:nvSpPr>
        <p:spPr>
          <a:xfrm>
            <a:off x="7569118" y="3651835"/>
            <a:ext cx="529593" cy="1765995"/>
          </a:xfrm>
          <a:custGeom>
            <a:avLst/>
            <a:gdLst/>
            <a:ahLst/>
            <a:cxnLst/>
            <a:rect l="l" t="t" r="r" b="b"/>
            <a:pathLst>
              <a:path w="22374" h="74609" extrusionOk="0">
                <a:moveTo>
                  <a:pt x="11181" y="0"/>
                </a:moveTo>
                <a:cubicBezTo>
                  <a:pt x="10637" y="0"/>
                  <a:pt x="10198" y="442"/>
                  <a:pt x="10198" y="986"/>
                </a:cubicBezTo>
                <a:lnTo>
                  <a:pt x="10198" y="30547"/>
                </a:lnTo>
                <a:lnTo>
                  <a:pt x="1852" y="20531"/>
                </a:lnTo>
                <a:cubicBezTo>
                  <a:pt x="1657" y="20307"/>
                  <a:pt x="1383" y="20192"/>
                  <a:pt x="1106" y="20192"/>
                </a:cubicBezTo>
                <a:cubicBezTo>
                  <a:pt x="883" y="20192"/>
                  <a:pt x="659" y="20266"/>
                  <a:pt x="476" y="20419"/>
                </a:cubicBezTo>
                <a:cubicBezTo>
                  <a:pt x="61" y="20764"/>
                  <a:pt x="1" y="21375"/>
                  <a:pt x="336" y="21795"/>
                </a:cubicBezTo>
                <a:lnTo>
                  <a:pt x="10195" y="33625"/>
                </a:lnTo>
                <a:lnTo>
                  <a:pt x="10195" y="73622"/>
                </a:lnTo>
                <a:cubicBezTo>
                  <a:pt x="10195" y="74167"/>
                  <a:pt x="10637" y="74608"/>
                  <a:pt x="11181" y="74608"/>
                </a:cubicBezTo>
                <a:cubicBezTo>
                  <a:pt x="11725" y="74608"/>
                  <a:pt x="12167" y="74167"/>
                  <a:pt x="12167" y="73622"/>
                </a:cubicBezTo>
                <a:lnTo>
                  <a:pt x="12167" y="32754"/>
                </a:lnTo>
                <a:lnTo>
                  <a:pt x="22016" y="21399"/>
                </a:lnTo>
                <a:cubicBezTo>
                  <a:pt x="22373" y="20988"/>
                  <a:pt x="22328" y="20365"/>
                  <a:pt x="21917" y="20008"/>
                </a:cubicBezTo>
                <a:cubicBezTo>
                  <a:pt x="21730" y="19846"/>
                  <a:pt x="21501" y="19767"/>
                  <a:pt x="21272" y="19767"/>
                </a:cubicBezTo>
                <a:cubicBezTo>
                  <a:pt x="20996" y="19767"/>
                  <a:pt x="20721" y="19883"/>
                  <a:pt x="20526" y="20108"/>
                </a:cubicBezTo>
                <a:lnTo>
                  <a:pt x="12167" y="29745"/>
                </a:lnTo>
                <a:lnTo>
                  <a:pt x="12167" y="15955"/>
                </a:lnTo>
                <a:lnTo>
                  <a:pt x="19295" y="7739"/>
                </a:lnTo>
                <a:cubicBezTo>
                  <a:pt x="19570" y="7421"/>
                  <a:pt x="19537" y="6944"/>
                  <a:pt x="19219" y="6668"/>
                </a:cubicBezTo>
                <a:cubicBezTo>
                  <a:pt x="19075" y="6544"/>
                  <a:pt x="18899" y="6483"/>
                  <a:pt x="18723" y="6483"/>
                </a:cubicBezTo>
                <a:cubicBezTo>
                  <a:pt x="18511" y="6483"/>
                  <a:pt x="18299" y="6572"/>
                  <a:pt x="18149" y="6744"/>
                </a:cubicBezTo>
                <a:lnTo>
                  <a:pt x="12167" y="13639"/>
                </a:lnTo>
                <a:lnTo>
                  <a:pt x="12167" y="986"/>
                </a:lnTo>
                <a:cubicBezTo>
                  <a:pt x="12167" y="442"/>
                  <a:pt x="11725" y="0"/>
                  <a:pt x="1118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2"/>
          <p:cNvSpPr/>
          <p:nvPr/>
        </p:nvSpPr>
        <p:spPr>
          <a:xfrm>
            <a:off x="8124645" y="3736010"/>
            <a:ext cx="711615" cy="1192282"/>
          </a:xfrm>
          <a:custGeom>
            <a:avLst/>
            <a:gdLst/>
            <a:ahLst/>
            <a:cxnLst/>
            <a:rect l="l" t="t" r="r" b="b"/>
            <a:pathLst>
              <a:path w="30064" h="50371" extrusionOk="0">
                <a:moveTo>
                  <a:pt x="15034" y="1"/>
                </a:moveTo>
                <a:cubicBezTo>
                  <a:pt x="14716" y="1"/>
                  <a:pt x="14399" y="57"/>
                  <a:pt x="14096" y="171"/>
                </a:cubicBezTo>
                <a:cubicBezTo>
                  <a:pt x="11145" y="1148"/>
                  <a:pt x="10358" y="8034"/>
                  <a:pt x="10150" y="11614"/>
                </a:cubicBezTo>
                <a:cubicBezTo>
                  <a:pt x="10106" y="12369"/>
                  <a:pt x="9716" y="12953"/>
                  <a:pt x="9249" y="12953"/>
                </a:cubicBezTo>
                <a:cubicBezTo>
                  <a:pt x="9232" y="12953"/>
                  <a:pt x="9215" y="12952"/>
                  <a:pt x="9197" y="12951"/>
                </a:cubicBezTo>
                <a:cubicBezTo>
                  <a:pt x="9141" y="12946"/>
                  <a:pt x="9082" y="12943"/>
                  <a:pt x="9022" y="12943"/>
                </a:cubicBezTo>
                <a:cubicBezTo>
                  <a:pt x="7939" y="12943"/>
                  <a:pt x="6280" y="13762"/>
                  <a:pt x="5326" y="15294"/>
                </a:cubicBezTo>
                <a:cubicBezTo>
                  <a:pt x="3929" y="17538"/>
                  <a:pt x="4074" y="23910"/>
                  <a:pt x="4247" y="27122"/>
                </a:cubicBezTo>
                <a:cubicBezTo>
                  <a:pt x="4295" y="28002"/>
                  <a:pt x="3856" y="28713"/>
                  <a:pt x="3308" y="28713"/>
                </a:cubicBezTo>
                <a:cubicBezTo>
                  <a:pt x="3304" y="28713"/>
                  <a:pt x="3301" y="28713"/>
                  <a:pt x="3297" y="28713"/>
                </a:cubicBezTo>
                <a:cubicBezTo>
                  <a:pt x="3288" y="28712"/>
                  <a:pt x="3279" y="28712"/>
                  <a:pt x="3270" y="28712"/>
                </a:cubicBezTo>
                <a:cubicBezTo>
                  <a:pt x="1277" y="28712"/>
                  <a:pt x="578" y="32075"/>
                  <a:pt x="578" y="32075"/>
                </a:cubicBezTo>
                <a:cubicBezTo>
                  <a:pt x="82" y="33866"/>
                  <a:pt x="1" y="35689"/>
                  <a:pt x="228" y="37501"/>
                </a:cubicBezTo>
                <a:cubicBezTo>
                  <a:pt x="1304" y="46079"/>
                  <a:pt x="8158" y="50371"/>
                  <a:pt x="15017" y="50371"/>
                </a:cubicBezTo>
                <a:cubicBezTo>
                  <a:pt x="21864" y="50371"/>
                  <a:pt x="28714" y="46095"/>
                  <a:pt x="29828" y="37537"/>
                </a:cubicBezTo>
                <a:cubicBezTo>
                  <a:pt x="30064" y="35713"/>
                  <a:pt x="29988" y="33878"/>
                  <a:pt x="29489" y="32075"/>
                </a:cubicBezTo>
                <a:cubicBezTo>
                  <a:pt x="29489" y="32075"/>
                  <a:pt x="28791" y="28712"/>
                  <a:pt x="26797" y="28712"/>
                </a:cubicBezTo>
                <a:cubicBezTo>
                  <a:pt x="26788" y="28712"/>
                  <a:pt x="26779" y="28712"/>
                  <a:pt x="26770" y="28713"/>
                </a:cubicBezTo>
                <a:cubicBezTo>
                  <a:pt x="26767" y="28713"/>
                  <a:pt x="26763" y="28713"/>
                  <a:pt x="26760" y="28713"/>
                </a:cubicBezTo>
                <a:cubicBezTo>
                  <a:pt x="26214" y="28713"/>
                  <a:pt x="25773" y="28002"/>
                  <a:pt x="25821" y="27122"/>
                </a:cubicBezTo>
                <a:cubicBezTo>
                  <a:pt x="25993" y="23910"/>
                  <a:pt x="26141" y="17538"/>
                  <a:pt x="24741" y="15294"/>
                </a:cubicBezTo>
                <a:cubicBezTo>
                  <a:pt x="23787" y="13759"/>
                  <a:pt x="22129" y="12943"/>
                  <a:pt x="21046" y="12943"/>
                </a:cubicBezTo>
                <a:cubicBezTo>
                  <a:pt x="20986" y="12943"/>
                  <a:pt x="20927" y="12946"/>
                  <a:pt x="20870" y="12951"/>
                </a:cubicBezTo>
                <a:cubicBezTo>
                  <a:pt x="20853" y="12952"/>
                  <a:pt x="20835" y="12953"/>
                  <a:pt x="20818" y="12953"/>
                </a:cubicBezTo>
                <a:cubicBezTo>
                  <a:pt x="20351" y="12953"/>
                  <a:pt x="19961" y="12369"/>
                  <a:pt x="19918" y="11614"/>
                </a:cubicBezTo>
                <a:cubicBezTo>
                  <a:pt x="19709" y="8034"/>
                  <a:pt x="18923" y="1148"/>
                  <a:pt x="15971" y="171"/>
                </a:cubicBezTo>
                <a:cubicBezTo>
                  <a:pt x="15669" y="57"/>
                  <a:pt x="15351" y="1"/>
                  <a:pt x="15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8346273" y="4112419"/>
            <a:ext cx="258145" cy="1222627"/>
          </a:xfrm>
          <a:custGeom>
            <a:avLst/>
            <a:gdLst/>
            <a:ahLst/>
            <a:cxnLst/>
            <a:rect l="l" t="t" r="r" b="b"/>
            <a:pathLst>
              <a:path w="10906" h="51653" extrusionOk="0">
                <a:moveTo>
                  <a:pt x="5689" y="0"/>
                </a:moveTo>
                <a:cubicBezTo>
                  <a:pt x="5311" y="0"/>
                  <a:pt x="5005" y="306"/>
                  <a:pt x="5005" y="684"/>
                </a:cubicBezTo>
                <a:lnTo>
                  <a:pt x="5005" y="9641"/>
                </a:lnTo>
                <a:lnTo>
                  <a:pt x="887" y="4890"/>
                </a:lnTo>
                <a:cubicBezTo>
                  <a:pt x="792" y="4786"/>
                  <a:pt x="663" y="4734"/>
                  <a:pt x="534" y="4734"/>
                </a:cubicBezTo>
                <a:cubicBezTo>
                  <a:pt x="422" y="4734"/>
                  <a:pt x="311" y="4773"/>
                  <a:pt x="221" y="4851"/>
                </a:cubicBezTo>
                <a:cubicBezTo>
                  <a:pt x="25" y="5020"/>
                  <a:pt x="0" y="5314"/>
                  <a:pt x="164" y="5516"/>
                </a:cubicBezTo>
                <a:lnTo>
                  <a:pt x="5005" y="11096"/>
                </a:lnTo>
                <a:lnTo>
                  <a:pt x="5005" y="21399"/>
                </a:lnTo>
                <a:lnTo>
                  <a:pt x="1156" y="16781"/>
                </a:lnTo>
                <a:cubicBezTo>
                  <a:pt x="1058" y="16653"/>
                  <a:pt x="909" y="16585"/>
                  <a:pt x="759" y="16585"/>
                </a:cubicBezTo>
                <a:cubicBezTo>
                  <a:pt x="647" y="16585"/>
                  <a:pt x="535" y="16622"/>
                  <a:pt x="442" y="16700"/>
                </a:cubicBezTo>
                <a:cubicBezTo>
                  <a:pt x="224" y="16881"/>
                  <a:pt x="203" y="17205"/>
                  <a:pt x="391" y="17416"/>
                </a:cubicBezTo>
                <a:lnTo>
                  <a:pt x="5005" y="22953"/>
                </a:lnTo>
                <a:lnTo>
                  <a:pt x="5005" y="50969"/>
                </a:lnTo>
                <a:cubicBezTo>
                  <a:pt x="5005" y="51347"/>
                  <a:pt x="5311" y="51652"/>
                  <a:pt x="5689" y="51652"/>
                </a:cubicBezTo>
                <a:cubicBezTo>
                  <a:pt x="6064" y="51652"/>
                  <a:pt x="6369" y="51347"/>
                  <a:pt x="6369" y="50969"/>
                </a:cubicBezTo>
                <a:lnTo>
                  <a:pt x="6369" y="21689"/>
                </a:lnTo>
                <a:lnTo>
                  <a:pt x="10730" y="16660"/>
                </a:lnTo>
                <a:cubicBezTo>
                  <a:pt x="10905" y="16461"/>
                  <a:pt x="10881" y="16158"/>
                  <a:pt x="10682" y="15986"/>
                </a:cubicBezTo>
                <a:cubicBezTo>
                  <a:pt x="10593" y="15908"/>
                  <a:pt x="10482" y="15869"/>
                  <a:pt x="10371" y="15869"/>
                </a:cubicBezTo>
                <a:cubicBezTo>
                  <a:pt x="10238" y="15869"/>
                  <a:pt x="10105" y="15925"/>
                  <a:pt x="10010" y="16034"/>
                </a:cubicBezTo>
                <a:lnTo>
                  <a:pt x="6372" y="20232"/>
                </a:lnTo>
                <a:lnTo>
                  <a:pt x="6372" y="11162"/>
                </a:lnTo>
                <a:lnTo>
                  <a:pt x="10733" y="6136"/>
                </a:lnTo>
                <a:cubicBezTo>
                  <a:pt x="10905" y="5937"/>
                  <a:pt x="10884" y="5634"/>
                  <a:pt x="10685" y="5462"/>
                </a:cubicBezTo>
                <a:cubicBezTo>
                  <a:pt x="10594" y="5384"/>
                  <a:pt x="10483" y="5345"/>
                  <a:pt x="10372" y="5345"/>
                </a:cubicBezTo>
                <a:cubicBezTo>
                  <a:pt x="10238" y="5345"/>
                  <a:pt x="10105" y="5401"/>
                  <a:pt x="10010" y="5510"/>
                </a:cubicBezTo>
                <a:lnTo>
                  <a:pt x="6372" y="9705"/>
                </a:lnTo>
                <a:lnTo>
                  <a:pt x="6372" y="684"/>
                </a:lnTo>
                <a:cubicBezTo>
                  <a:pt x="6372" y="306"/>
                  <a:pt x="6064" y="0"/>
                  <a:pt x="568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2438860" y="3453301"/>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767000" y="3991678"/>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3527790" y="4198961"/>
            <a:ext cx="751500" cy="1104411"/>
          </a:xfrm>
          <a:custGeom>
            <a:avLst/>
            <a:gdLst/>
            <a:ahLst/>
            <a:cxnLst/>
            <a:rect l="l" t="t" r="r" b="b"/>
            <a:pathLst>
              <a:path w="27968" h="41102" extrusionOk="0">
                <a:moveTo>
                  <a:pt x="12339" y="1"/>
                </a:moveTo>
                <a:lnTo>
                  <a:pt x="1" y="17510"/>
                </a:lnTo>
                <a:lnTo>
                  <a:pt x="1" y="41102"/>
                </a:lnTo>
                <a:lnTo>
                  <a:pt x="27968" y="41102"/>
                </a:lnTo>
                <a:lnTo>
                  <a:pt x="27968" y="17510"/>
                </a:lnTo>
                <a:lnTo>
                  <a:pt x="12339" y="1"/>
                </a:lnTo>
                <a:close/>
              </a:path>
            </a:pathLst>
          </a:custGeom>
          <a:solidFill>
            <a:srgbClr val="56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4265210" y="4669454"/>
            <a:ext cx="1092964" cy="633917"/>
          </a:xfrm>
          <a:custGeom>
            <a:avLst/>
            <a:gdLst/>
            <a:ahLst/>
            <a:cxnLst/>
            <a:rect l="l" t="t" r="r" b="b"/>
            <a:pathLst>
              <a:path w="40676" h="23592" extrusionOk="0">
                <a:moveTo>
                  <a:pt x="1" y="0"/>
                </a:moveTo>
                <a:lnTo>
                  <a:pt x="1" y="23592"/>
                </a:lnTo>
                <a:lnTo>
                  <a:pt x="40675" y="23592"/>
                </a:lnTo>
                <a:lnTo>
                  <a:pt x="406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4380187"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9" y="11389"/>
                </a:lnTo>
                <a:cubicBezTo>
                  <a:pt x="6218" y="11389"/>
                  <a:pt x="6509" y="11099"/>
                  <a:pt x="6509" y="10736"/>
                </a:cubicBezTo>
                <a:lnTo>
                  <a:pt x="6509" y="654"/>
                </a:lnTo>
                <a:cubicBezTo>
                  <a:pt x="6509" y="294"/>
                  <a:pt x="6218" y="0"/>
                  <a:pt x="585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3741272" y="4695545"/>
            <a:ext cx="259967" cy="454828"/>
          </a:xfrm>
          <a:custGeom>
            <a:avLst/>
            <a:gdLst/>
            <a:ahLst/>
            <a:cxnLst/>
            <a:rect l="l" t="t" r="r" b="b"/>
            <a:pathLst>
              <a:path w="9675" h="16927" extrusionOk="0">
                <a:moveTo>
                  <a:pt x="653" y="0"/>
                </a:moveTo>
                <a:cubicBezTo>
                  <a:pt x="293" y="0"/>
                  <a:pt x="0" y="290"/>
                  <a:pt x="0" y="650"/>
                </a:cubicBezTo>
                <a:lnTo>
                  <a:pt x="0" y="16273"/>
                </a:lnTo>
                <a:cubicBezTo>
                  <a:pt x="0" y="16636"/>
                  <a:pt x="293" y="16926"/>
                  <a:pt x="653" y="16926"/>
                </a:cubicBezTo>
                <a:lnTo>
                  <a:pt x="9021" y="16926"/>
                </a:lnTo>
                <a:cubicBezTo>
                  <a:pt x="9384" y="16926"/>
                  <a:pt x="9674" y="16636"/>
                  <a:pt x="9674" y="16273"/>
                </a:cubicBezTo>
                <a:lnTo>
                  <a:pt x="9674" y="650"/>
                </a:lnTo>
                <a:cubicBezTo>
                  <a:pt x="9674" y="290"/>
                  <a:pt x="9384" y="0"/>
                  <a:pt x="902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4686290" y="4882829"/>
            <a:ext cx="284204" cy="415356"/>
          </a:xfrm>
          <a:custGeom>
            <a:avLst/>
            <a:gdLst/>
            <a:ahLst/>
            <a:cxnLst/>
            <a:rect l="l" t="t" r="r" b="b"/>
            <a:pathLst>
              <a:path w="10577" h="15458" extrusionOk="0">
                <a:moveTo>
                  <a:pt x="5287" y="1"/>
                </a:moveTo>
                <a:cubicBezTo>
                  <a:pt x="2366" y="1"/>
                  <a:pt x="1" y="2369"/>
                  <a:pt x="1" y="5290"/>
                </a:cubicBezTo>
                <a:lnTo>
                  <a:pt x="1" y="15457"/>
                </a:lnTo>
                <a:lnTo>
                  <a:pt x="10573" y="15457"/>
                </a:lnTo>
                <a:lnTo>
                  <a:pt x="10576" y="5290"/>
                </a:lnTo>
                <a:cubicBezTo>
                  <a:pt x="10576" y="2369"/>
                  <a:pt x="8208" y="1"/>
                  <a:pt x="528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5052609" y="4844324"/>
            <a:ext cx="174897" cy="306049"/>
          </a:xfrm>
          <a:custGeom>
            <a:avLst/>
            <a:gdLst/>
            <a:ahLst/>
            <a:cxnLst/>
            <a:rect l="l" t="t" r="r" b="b"/>
            <a:pathLst>
              <a:path w="6509" h="11390" extrusionOk="0">
                <a:moveTo>
                  <a:pt x="654" y="0"/>
                </a:moveTo>
                <a:cubicBezTo>
                  <a:pt x="294" y="0"/>
                  <a:pt x="1" y="294"/>
                  <a:pt x="1" y="654"/>
                </a:cubicBezTo>
                <a:lnTo>
                  <a:pt x="1" y="10736"/>
                </a:lnTo>
                <a:cubicBezTo>
                  <a:pt x="1" y="11099"/>
                  <a:pt x="294" y="11389"/>
                  <a:pt x="654" y="11389"/>
                </a:cubicBezTo>
                <a:lnTo>
                  <a:pt x="5858" y="11389"/>
                </a:lnTo>
                <a:cubicBezTo>
                  <a:pt x="6218" y="11389"/>
                  <a:pt x="6508" y="11099"/>
                  <a:pt x="6508" y="10736"/>
                </a:cubicBezTo>
                <a:lnTo>
                  <a:pt x="6508" y="654"/>
                </a:lnTo>
                <a:cubicBezTo>
                  <a:pt x="6508" y="294"/>
                  <a:pt x="6218" y="0"/>
                  <a:pt x="585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3413297" y="4166717"/>
            <a:ext cx="2081780" cy="502765"/>
          </a:xfrm>
          <a:custGeom>
            <a:avLst/>
            <a:gdLst/>
            <a:ahLst/>
            <a:cxnLst/>
            <a:rect l="l" t="t" r="r" b="b"/>
            <a:pathLst>
              <a:path w="77476" h="18711" extrusionOk="0">
                <a:moveTo>
                  <a:pt x="14837" y="0"/>
                </a:moveTo>
                <a:lnTo>
                  <a:pt x="1" y="18710"/>
                </a:lnTo>
                <a:lnTo>
                  <a:pt x="4455" y="18710"/>
                </a:lnTo>
                <a:lnTo>
                  <a:pt x="16416" y="2507"/>
                </a:lnTo>
                <a:lnTo>
                  <a:pt x="28666" y="18710"/>
                </a:lnTo>
                <a:lnTo>
                  <a:pt x="77476" y="18710"/>
                </a:lnTo>
                <a:lnTo>
                  <a:pt x="628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5733451" y="3476738"/>
            <a:ext cx="1403087" cy="1442450"/>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6240050" y="3921130"/>
            <a:ext cx="410248" cy="1367653"/>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5209084" y="4820708"/>
            <a:ext cx="524368" cy="387385"/>
          </a:xfrm>
          <a:custGeom>
            <a:avLst/>
            <a:gdLst/>
            <a:ahLst/>
            <a:cxnLst/>
            <a:rect l="l" t="t" r="r" b="b"/>
            <a:pathLst>
              <a:path w="19515" h="14417" extrusionOk="0">
                <a:moveTo>
                  <a:pt x="8420" y="1"/>
                </a:moveTo>
                <a:cubicBezTo>
                  <a:pt x="8024" y="1"/>
                  <a:pt x="7625" y="45"/>
                  <a:pt x="7231" y="137"/>
                </a:cubicBezTo>
                <a:cubicBezTo>
                  <a:pt x="5456" y="551"/>
                  <a:pt x="4022" y="1854"/>
                  <a:pt x="3442" y="3581"/>
                </a:cubicBezTo>
                <a:cubicBezTo>
                  <a:pt x="3321" y="3950"/>
                  <a:pt x="2985" y="4201"/>
                  <a:pt x="2598" y="4219"/>
                </a:cubicBezTo>
                <a:cubicBezTo>
                  <a:pt x="2453" y="4225"/>
                  <a:pt x="2308" y="4244"/>
                  <a:pt x="2162" y="4277"/>
                </a:cubicBezTo>
                <a:cubicBezTo>
                  <a:pt x="1037" y="4516"/>
                  <a:pt x="176" y="5480"/>
                  <a:pt x="70" y="6627"/>
                </a:cubicBezTo>
                <a:cubicBezTo>
                  <a:pt x="0" y="7331"/>
                  <a:pt x="215" y="8033"/>
                  <a:pt x="666" y="8577"/>
                </a:cubicBezTo>
                <a:cubicBezTo>
                  <a:pt x="929" y="8892"/>
                  <a:pt x="1022" y="9318"/>
                  <a:pt x="907" y="9711"/>
                </a:cubicBezTo>
                <a:cubicBezTo>
                  <a:pt x="690" y="10452"/>
                  <a:pt x="620" y="11229"/>
                  <a:pt x="705" y="11997"/>
                </a:cubicBezTo>
                <a:cubicBezTo>
                  <a:pt x="759" y="12511"/>
                  <a:pt x="886" y="13017"/>
                  <a:pt x="1077" y="13497"/>
                </a:cubicBezTo>
                <a:lnTo>
                  <a:pt x="18236" y="14417"/>
                </a:lnTo>
                <a:cubicBezTo>
                  <a:pt x="19445" y="12705"/>
                  <a:pt x="19515" y="10434"/>
                  <a:pt x="18408" y="8653"/>
                </a:cubicBezTo>
                <a:cubicBezTo>
                  <a:pt x="18127" y="8193"/>
                  <a:pt x="18036" y="7640"/>
                  <a:pt x="18163" y="7113"/>
                </a:cubicBezTo>
                <a:cubicBezTo>
                  <a:pt x="18284" y="6599"/>
                  <a:pt x="18308" y="6067"/>
                  <a:pt x="18236" y="5544"/>
                </a:cubicBezTo>
                <a:cubicBezTo>
                  <a:pt x="17964" y="3551"/>
                  <a:pt x="16291" y="1997"/>
                  <a:pt x="14286" y="1864"/>
                </a:cubicBezTo>
                <a:cubicBezTo>
                  <a:pt x="14187" y="1857"/>
                  <a:pt x="14087" y="1853"/>
                  <a:pt x="13988" y="1853"/>
                </a:cubicBezTo>
                <a:cubicBezTo>
                  <a:pt x="13740" y="1853"/>
                  <a:pt x="13493" y="1875"/>
                  <a:pt x="13249" y="1918"/>
                </a:cubicBezTo>
                <a:cubicBezTo>
                  <a:pt x="13181" y="1930"/>
                  <a:pt x="13112" y="1936"/>
                  <a:pt x="13045" y="1936"/>
                </a:cubicBezTo>
                <a:cubicBezTo>
                  <a:pt x="12713" y="1936"/>
                  <a:pt x="12392" y="1793"/>
                  <a:pt x="12151" y="1552"/>
                </a:cubicBezTo>
                <a:cubicBezTo>
                  <a:pt x="11154" y="548"/>
                  <a:pt x="9805" y="1"/>
                  <a:pt x="8420"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058330" y="23306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1484864" y="30391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7" y="286468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668763" y="351823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4;p17"/>
          <p:cNvSpPr txBox="1"/>
          <p:nvPr/>
        </p:nvSpPr>
        <p:spPr>
          <a:xfrm>
            <a:off x="1843659" y="1785961"/>
            <a:ext cx="5681009" cy="82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1200"/>
              <a:buFont typeface="Montserrat ExtraBold" panose="00000900000000000000"/>
              <a:buNone/>
              <a:defRPr sz="1200" b="0" i="0" u="none" strike="noStrike" cap="none">
                <a:solidFill>
                  <a:srgbClr val="FFFFFF"/>
                </a:solidFill>
                <a:latin typeface="Montserrat ExtraBold" panose="00000900000000000000"/>
                <a:ea typeface="Montserrat ExtraBold" panose="00000900000000000000"/>
                <a:cs typeface="Montserrat ExtraBold" panose="00000900000000000000"/>
                <a:sym typeface="Montserrat ExtraBold" panose="00000900000000000000"/>
              </a:defRPr>
            </a:lvl1pPr>
            <a:lvl2pPr marR="0" lvl="1"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2pPr>
            <a:lvl3pPr marR="0" lvl="2"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3pPr>
            <a:lvl4pPr marR="0" lvl="3"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4pPr>
            <a:lvl5pPr marR="0" lvl="4"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5pPr>
            <a:lvl6pPr marR="0" lvl="5"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6pPr>
            <a:lvl7pPr marR="0" lvl="6"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7pPr>
            <a:lvl8pPr marR="0" lvl="7"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8pPr>
            <a:lvl9pPr marR="0" lvl="8" algn="ctr" rtl="0">
              <a:lnSpc>
                <a:spcPct val="100000"/>
              </a:lnSpc>
              <a:spcBef>
                <a:spcPts val="0"/>
              </a:spcBef>
              <a:spcAft>
                <a:spcPts val="0"/>
              </a:spcAft>
              <a:buClr>
                <a:srgbClr val="000000"/>
              </a:buClr>
              <a:buSzPts val="1100"/>
              <a:buFont typeface="Squada One" panose="02000000000000000000"/>
              <a:buNone/>
              <a:defRPr sz="1100" b="0" i="0" u="none" strike="noStrike" cap="none">
                <a:solidFill>
                  <a:srgbClr val="000000"/>
                </a:solidFill>
                <a:latin typeface="Squada One" panose="02000000000000000000"/>
                <a:ea typeface="Squada One" panose="02000000000000000000"/>
                <a:cs typeface="Squada One" panose="02000000000000000000"/>
                <a:sym typeface="Squada One" panose="02000000000000000000"/>
              </a:defRPr>
            </a:lvl9pPr>
          </a:lstStyle>
          <a:p>
            <a:pPr algn="ctr"/>
            <a:r>
              <a:rPr lang="vi-VN" sz="3600" b="1" dirty="0">
                <a:solidFill>
                  <a:srgbClr val="434343"/>
                </a:solidFill>
                <a:latin typeface="Bahnschrift" panose="020B0502040204020203" pitchFamily="34" charset="0"/>
              </a:rPr>
              <a:t>LÝ DO LỰA CHỌN ĐỀ TÀI </a:t>
            </a:r>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97"/>
                                        </p:tgtEl>
                                        <p:attrNameLst>
                                          <p:attrName>style.visibility</p:attrName>
                                        </p:attrNameLst>
                                      </p:cBhvr>
                                      <p:to>
                                        <p:strVal val="visible"/>
                                      </p:to>
                                    </p:set>
                                    <p:animEffect transition="in" filter="fade">
                                      <p:cBhvr>
                                        <p:cTn id="12" dur="1000"/>
                                        <p:tgtEl>
                                          <p:spTgt spid="697"/>
                                        </p:tgtEl>
                                      </p:cBhvr>
                                    </p:animEffect>
                                    <p:anim calcmode="lin" valueType="num">
                                      <p:cBhvr>
                                        <p:cTn id="13" dur="1000" fill="hold"/>
                                        <p:tgtEl>
                                          <p:spTgt spid="697"/>
                                        </p:tgtEl>
                                        <p:attrNameLst>
                                          <p:attrName>ppt_x</p:attrName>
                                        </p:attrNameLst>
                                      </p:cBhvr>
                                      <p:tavLst>
                                        <p:tav tm="0">
                                          <p:val>
                                            <p:strVal val="#ppt_x"/>
                                          </p:val>
                                        </p:tav>
                                        <p:tav tm="100000">
                                          <p:val>
                                            <p:strVal val="#ppt_x"/>
                                          </p:val>
                                        </p:tav>
                                      </p:tavLst>
                                    </p:anim>
                                    <p:anim calcmode="lin" valueType="num">
                                      <p:cBhvr>
                                        <p:cTn id="14" dur="1000" fill="hold"/>
                                        <p:tgtEl>
                                          <p:spTgt spid="69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98"/>
                                        </p:tgtEl>
                                        <p:attrNameLst>
                                          <p:attrName>style.visibility</p:attrName>
                                        </p:attrNameLst>
                                      </p:cBhvr>
                                      <p:to>
                                        <p:strVal val="visible"/>
                                      </p:to>
                                    </p:set>
                                    <p:animEffect transition="in" filter="fade">
                                      <p:cBhvr>
                                        <p:cTn id="17" dur="1000"/>
                                        <p:tgtEl>
                                          <p:spTgt spid="698"/>
                                        </p:tgtEl>
                                      </p:cBhvr>
                                    </p:animEffect>
                                    <p:anim calcmode="lin" valueType="num">
                                      <p:cBhvr>
                                        <p:cTn id="18" dur="1000" fill="hold"/>
                                        <p:tgtEl>
                                          <p:spTgt spid="698"/>
                                        </p:tgtEl>
                                        <p:attrNameLst>
                                          <p:attrName>ppt_x</p:attrName>
                                        </p:attrNameLst>
                                      </p:cBhvr>
                                      <p:tavLst>
                                        <p:tav tm="0">
                                          <p:val>
                                            <p:strVal val="#ppt_x"/>
                                          </p:val>
                                        </p:tav>
                                        <p:tav tm="100000">
                                          <p:val>
                                            <p:strVal val="#ppt_x"/>
                                          </p:val>
                                        </p:tav>
                                      </p:tavLst>
                                    </p:anim>
                                    <p:anim calcmode="lin" valueType="num">
                                      <p:cBhvr>
                                        <p:cTn id="19" dur="1000" fill="hold"/>
                                        <p:tgtEl>
                                          <p:spTgt spid="69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17"/>
                                        </p:tgtEl>
                                        <p:attrNameLst>
                                          <p:attrName>style.visibility</p:attrName>
                                        </p:attrNameLst>
                                      </p:cBhvr>
                                      <p:to>
                                        <p:strVal val="visible"/>
                                      </p:to>
                                    </p:set>
                                    <p:animEffect transition="in" filter="fade">
                                      <p:cBhvr>
                                        <p:cTn id="22" dur="1000"/>
                                        <p:tgtEl>
                                          <p:spTgt spid="717"/>
                                        </p:tgtEl>
                                      </p:cBhvr>
                                    </p:animEffect>
                                    <p:anim calcmode="lin" valueType="num">
                                      <p:cBhvr>
                                        <p:cTn id="23" dur="1000" fill="hold"/>
                                        <p:tgtEl>
                                          <p:spTgt spid="717"/>
                                        </p:tgtEl>
                                        <p:attrNameLst>
                                          <p:attrName>ppt_x</p:attrName>
                                        </p:attrNameLst>
                                      </p:cBhvr>
                                      <p:tavLst>
                                        <p:tav tm="0">
                                          <p:val>
                                            <p:strVal val="#ppt_x"/>
                                          </p:val>
                                        </p:tav>
                                        <p:tav tm="100000">
                                          <p:val>
                                            <p:strVal val="#ppt_x"/>
                                          </p:val>
                                        </p:tav>
                                      </p:tavLst>
                                    </p:anim>
                                    <p:anim calcmode="lin" valueType="num">
                                      <p:cBhvr>
                                        <p:cTn id="24" dur="1000" fill="hold"/>
                                        <p:tgtEl>
                                          <p:spTgt spid="71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18"/>
                                        </p:tgtEl>
                                        <p:attrNameLst>
                                          <p:attrName>style.visibility</p:attrName>
                                        </p:attrNameLst>
                                      </p:cBhvr>
                                      <p:to>
                                        <p:strVal val="visible"/>
                                      </p:to>
                                    </p:set>
                                    <p:animEffect transition="in" filter="fade">
                                      <p:cBhvr>
                                        <p:cTn id="27" dur="1000"/>
                                        <p:tgtEl>
                                          <p:spTgt spid="718"/>
                                        </p:tgtEl>
                                      </p:cBhvr>
                                    </p:animEffect>
                                    <p:anim calcmode="lin" valueType="num">
                                      <p:cBhvr>
                                        <p:cTn id="28" dur="1000" fill="hold"/>
                                        <p:tgtEl>
                                          <p:spTgt spid="718"/>
                                        </p:tgtEl>
                                        <p:attrNameLst>
                                          <p:attrName>ppt_x</p:attrName>
                                        </p:attrNameLst>
                                      </p:cBhvr>
                                      <p:tavLst>
                                        <p:tav tm="0">
                                          <p:val>
                                            <p:strVal val="#ppt_x"/>
                                          </p:val>
                                        </p:tav>
                                        <p:tav tm="100000">
                                          <p:val>
                                            <p:strVal val="#ppt_x"/>
                                          </p:val>
                                        </p:tav>
                                      </p:tavLst>
                                    </p:anim>
                                    <p:anim calcmode="lin" valueType="num">
                                      <p:cBhvr>
                                        <p:cTn id="29" dur="1000" fill="hold"/>
                                        <p:tgtEl>
                                          <p:spTgt spid="7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19"/>
                                        </p:tgtEl>
                                        <p:attrNameLst>
                                          <p:attrName>style.visibility</p:attrName>
                                        </p:attrNameLst>
                                      </p:cBhvr>
                                      <p:to>
                                        <p:strVal val="visible"/>
                                      </p:to>
                                    </p:set>
                                    <p:animEffect transition="in" filter="fade">
                                      <p:cBhvr>
                                        <p:cTn id="32" dur="1000"/>
                                        <p:tgtEl>
                                          <p:spTgt spid="719"/>
                                        </p:tgtEl>
                                      </p:cBhvr>
                                    </p:animEffect>
                                    <p:anim calcmode="lin" valueType="num">
                                      <p:cBhvr>
                                        <p:cTn id="33" dur="1000" fill="hold"/>
                                        <p:tgtEl>
                                          <p:spTgt spid="719"/>
                                        </p:tgtEl>
                                        <p:attrNameLst>
                                          <p:attrName>ppt_x</p:attrName>
                                        </p:attrNameLst>
                                      </p:cBhvr>
                                      <p:tavLst>
                                        <p:tav tm="0">
                                          <p:val>
                                            <p:strVal val="#ppt_x"/>
                                          </p:val>
                                        </p:tav>
                                        <p:tav tm="100000">
                                          <p:val>
                                            <p:strVal val="#ppt_x"/>
                                          </p:val>
                                        </p:tav>
                                      </p:tavLst>
                                    </p:anim>
                                    <p:anim calcmode="lin" valueType="num">
                                      <p:cBhvr>
                                        <p:cTn id="34" dur="1000" fill="hold"/>
                                        <p:tgtEl>
                                          <p:spTgt spid="71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20"/>
                                        </p:tgtEl>
                                        <p:attrNameLst>
                                          <p:attrName>style.visibility</p:attrName>
                                        </p:attrNameLst>
                                      </p:cBhvr>
                                      <p:to>
                                        <p:strVal val="visible"/>
                                      </p:to>
                                    </p:set>
                                    <p:animEffect transition="in" filter="fade">
                                      <p:cBhvr>
                                        <p:cTn id="37" dur="1000"/>
                                        <p:tgtEl>
                                          <p:spTgt spid="720"/>
                                        </p:tgtEl>
                                      </p:cBhvr>
                                    </p:animEffect>
                                    <p:anim calcmode="lin" valueType="num">
                                      <p:cBhvr>
                                        <p:cTn id="38" dur="1000" fill="hold"/>
                                        <p:tgtEl>
                                          <p:spTgt spid="720"/>
                                        </p:tgtEl>
                                        <p:attrNameLst>
                                          <p:attrName>ppt_x</p:attrName>
                                        </p:attrNameLst>
                                      </p:cBhvr>
                                      <p:tavLst>
                                        <p:tav tm="0">
                                          <p:val>
                                            <p:strVal val="#ppt_x"/>
                                          </p:val>
                                        </p:tav>
                                        <p:tav tm="100000">
                                          <p:val>
                                            <p:strVal val="#ppt_x"/>
                                          </p:val>
                                        </p:tav>
                                      </p:tavLst>
                                    </p:anim>
                                    <p:anim calcmode="lin" valueType="num">
                                      <p:cBhvr>
                                        <p:cTn id="39" dur="1000" fill="hold"/>
                                        <p:tgtEl>
                                          <p:spTgt spid="720"/>
                                        </p:tgtEl>
                                        <p:attrNameLst>
                                          <p:attrName>ppt_y</p:attrName>
                                        </p:attrNameLst>
                                      </p:cBhvr>
                                      <p:tavLst>
                                        <p:tav tm="0">
                                          <p:val>
                                            <p:strVal val="#ppt_y+.1"/>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96"/>
                                        </p:tgtEl>
                                        <p:attrNameLst>
                                          <p:attrName>style.visibility</p:attrName>
                                        </p:attrNameLst>
                                      </p:cBhvr>
                                      <p:to>
                                        <p:strVal val="visible"/>
                                      </p:to>
                                    </p:set>
                                    <p:anim calcmode="lin" valueType="num">
                                      <p:cBhvr additive="base">
                                        <p:cTn id="42" dur="1000" fill="hold"/>
                                        <p:tgtEl>
                                          <p:spTgt spid="696"/>
                                        </p:tgtEl>
                                        <p:attrNameLst>
                                          <p:attrName>ppt_x</p:attrName>
                                        </p:attrNameLst>
                                      </p:cBhvr>
                                      <p:tavLst>
                                        <p:tav tm="0">
                                          <p:val>
                                            <p:strVal val="#ppt_x"/>
                                          </p:val>
                                        </p:tav>
                                        <p:tav tm="100000">
                                          <p:val>
                                            <p:strVal val="#ppt_x"/>
                                          </p:val>
                                        </p:tav>
                                      </p:tavLst>
                                    </p:anim>
                                    <p:anim calcmode="lin" valueType="num">
                                      <p:cBhvr additive="base">
                                        <p:cTn id="43" dur="1000" fill="hold"/>
                                        <p:tgtEl>
                                          <p:spTgt spid="69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700"/>
                                        </p:tgtEl>
                                        <p:attrNameLst>
                                          <p:attrName>style.visibility</p:attrName>
                                        </p:attrNameLst>
                                      </p:cBhvr>
                                      <p:to>
                                        <p:strVal val="visible"/>
                                      </p:to>
                                    </p:set>
                                    <p:anim calcmode="lin" valueType="num">
                                      <p:cBhvr additive="base">
                                        <p:cTn id="46" dur="1000" fill="hold"/>
                                        <p:tgtEl>
                                          <p:spTgt spid="700"/>
                                        </p:tgtEl>
                                        <p:attrNameLst>
                                          <p:attrName>ppt_x</p:attrName>
                                        </p:attrNameLst>
                                      </p:cBhvr>
                                      <p:tavLst>
                                        <p:tav tm="0">
                                          <p:val>
                                            <p:strVal val="#ppt_x"/>
                                          </p:val>
                                        </p:tav>
                                        <p:tav tm="100000">
                                          <p:val>
                                            <p:strVal val="#ppt_x"/>
                                          </p:val>
                                        </p:tav>
                                      </p:tavLst>
                                    </p:anim>
                                    <p:anim calcmode="lin" valueType="num">
                                      <p:cBhvr additive="base">
                                        <p:cTn id="47" dur="1000" fill="hold"/>
                                        <p:tgtEl>
                                          <p:spTgt spid="70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705"/>
                                        </p:tgtEl>
                                        <p:attrNameLst>
                                          <p:attrName>style.visibility</p:attrName>
                                        </p:attrNameLst>
                                      </p:cBhvr>
                                      <p:to>
                                        <p:strVal val="visible"/>
                                      </p:to>
                                    </p:set>
                                    <p:anim calcmode="lin" valueType="num">
                                      <p:cBhvr additive="base">
                                        <p:cTn id="50" dur="1000" fill="hold"/>
                                        <p:tgtEl>
                                          <p:spTgt spid="705"/>
                                        </p:tgtEl>
                                        <p:attrNameLst>
                                          <p:attrName>ppt_x</p:attrName>
                                        </p:attrNameLst>
                                      </p:cBhvr>
                                      <p:tavLst>
                                        <p:tav tm="0">
                                          <p:val>
                                            <p:strVal val="#ppt_x"/>
                                          </p:val>
                                        </p:tav>
                                        <p:tav tm="100000">
                                          <p:val>
                                            <p:strVal val="#ppt_x"/>
                                          </p:val>
                                        </p:tav>
                                      </p:tavLst>
                                    </p:anim>
                                    <p:anim calcmode="lin" valueType="num">
                                      <p:cBhvr additive="base">
                                        <p:cTn id="51" dur="1000" fill="hold"/>
                                        <p:tgtEl>
                                          <p:spTgt spid="70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706"/>
                                        </p:tgtEl>
                                        <p:attrNameLst>
                                          <p:attrName>style.visibility</p:attrName>
                                        </p:attrNameLst>
                                      </p:cBhvr>
                                      <p:to>
                                        <p:strVal val="visible"/>
                                      </p:to>
                                    </p:set>
                                    <p:anim calcmode="lin" valueType="num">
                                      <p:cBhvr additive="base">
                                        <p:cTn id="54" dur="1000" fill="hold"/>
                                        <p:tgtEl>
                                          <p:spTgt spid="706"/>
                                        </p:tgtEl>
                                        <p:attrNameLst>
                                          <p:attrName>ppt_x</p:attrName>
                                        </p:attrNameLst>
                                      </p:cBhvr>
                                      <p:tavLst>
                                        <p:tav tm="0">
                                          <p:val>
                                            <p:strVal val="#ppt_x"/>
                                          </p:val>
                                        </p:tav>
                                        <p:tav tm="100000">
                                          <p:val>
                                            <p:strVal val="#ppt_x"/>
                                          </p:val>
                                        </p:tav>
                                      </p:tavLst>
                                    </p:anim>
                                    <p:anim calcmode="lin" valueType="num">
                                      <p:cBhvr additive="base">
                                        <p:cTn id="55" dur="1000" fill="hold"/>
                                        <p:tgtEl>
                                          <p:spTgt spid="70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707"/>
                                        </p:tgtEl>
                                        <p:attrNameLst>
                                          <p:attrName>style.visibility</p:attrName>
                                        </p:attrNameLst>
                                      </p:cBhvr>
                                      <p:to>
                                        <p:strVal val="visible"/>
                                      </p:to>
                                    </p:set>
                                    <p:anim calcmode="lin" valueType="num">
                                      <p:cBhvr additive="base">
                                        <p:cTn id="58" dur="1000" fill="hold"/>
                                        <p:tgtEl>
                                          <p:spTgt spid="707"/>
                                        </p:tgtEl>
                                        <p:attrNameLst>
                                          <p:attrName>ppt_x</p:attrName>
                                        </p:attrNameLst>
                                      </p:cBhvr>
                                      <p:tavLst>
                                        <p:tav tm="0">
                                          <p:val>
                                            <p:strVal val="#ppt_x"/>
                                          </p:val>
                                        </p:tav>
                                        <p:tav tm="100000">
                                          <p:val>
                                            <p:strVal val="#ppt_x"/>
                                          </p:val>
                                        </p:tav>
                                      </p:tavLst>
                                    </p:anim>
                                    <p:anim calcmode="lin" valueType="num">
                                      <p:cBhvr additive="base">
                                        <p:cTn id="59" dur="1000" fill="hold"/>
                                        <p:tgtEl>
                                          <p:spTgt spid="70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708"/>
                                        </p:tgtEl>
                                        <p:attrNameLst>
                                          <p:attrName>style.visibility</p:attrName>
                                        </p:attrNameLst>
                                      </p:cBhvr>
                                      <p:to>
                                        <p:strVal val="visible"/>
                                      </p:to>
                                    </p:set>
                                    <p:anim calcmode="lin" valueType="num">
                                      <p:cBhvr additive="base">
                                        <p:cTn id="62" dur="1000" fill="hold"/>
                                        <p:tgtEl>
                                          <p:spTgt spid="708"/>
                                        </p:tgtEl>
                                        <p:attrNameLst>
                                          <p:attrName>ppt_x</p:attrName>
                                        </p:attrNameLst>
                                      </p:cBhvr>
                                      <p:tavLst>
                                        <p:tav tm="0">
                                          <p:val>
                                            <p:strVal val="#ppt_x"/>
                                          </p:val>
                                        </p:tav>
                                        <p:tav tm="100000">
                                          <p:val>
                                            <p:strVal val="#ppt_x"/>
                                          </p:val>
                                        </p:tav>
                                      </p:tavLst>
                                    </p:anim>
                                    <p:anim calcmode="lin" valueType="num">
                                      <p:cBhvr additive="base">
                                        <p:cTn id="63" dur="1000" fill="hold"/>
                                        <p:tgtEl>
                                          <p:spTgt spid="708"/>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709"/>
                                        </p:tgtEl>
                                        <p:attrNameLst>
                                          <p:attrName>style.visibility</p:attrName>
                                        </p:attrNameLst>
                                      </p:cBhvr>
                                      <p:to>
                                        <p:strVal val="visible"/>
                                      </p:to>
                                    </p:set>
                                    <p:anim calcmode="lin" valueType="num">
                                      <p:cBhvr additive="base">
                                        <p:cTn id="66" dur="1000" fill="hold"/>
                                        <p:tgtEl>
                                          <p:spTgt spid="709"/>
                                        </p:tgtEl>
                                        <p:attrNameLst>
                                          <p:attrName>ppt_x</p:attrName>
                                        </p:attrNameLst>
                                      </p:cBhvr>
                                      <p:tavLst>
                                        <p:tav tm="0">
                                          <p:val>
                                            <p:strVal val="#ppt_x"/>
                                          </p:val>
                                        </p:tav>
                                        <p:tav tm="100000">
                                          <p:val>
                                            <p:strVal val="#ppt_x"/>
                                          </p:val>
                                        </p:tav>
                                      </p:tavLst>
                                    </p:anim>
                                    <p:anim calcmode="lin" valueType="num">
                                      <p:cBhvr additive="base">
                                        <p:cTn id="67" dur="1000" fill="hold"/>
                                        <p:tgtEl>
                                          <p:spTgt spid="709"/>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10"/>
                                        </p:tgtEl>
                                        <p:attrNameLst>
                                          <p:attrName>style.visibility</p:attrName>
                                        </p:attrNameLst>
                                      </p:cBhvr>
                                      <p:to>
                                        <p:strVal val="visible"/>
                                      </p:to>
                                    </p:set>
                                    <p:anim calcmode="lin" valueType="num">
                                      <p:cBhvr additive="base">
                                        <p:cTn id="70" dur="1000" fill="hold"/>
                                        <p:tgtEl>
                                          <p:spTgt spid="710"/>
                                        </p:tgtEl>
                                        <p:attrNameLst>
                                          <p:attrName>ppt_x</p:attrName>
                                        </p:attrNameLst>
                                      </p:cBhvr>
                                      <p:tavLst>
                                        <p:tav tm="0">
                                          <p:val>
                                            <p:strVal val="#ppt_x"/>
                                          </p:val>
                                        </p:tav>
                                        <p:tav tm="100000">
                                          <p:val>
                                            <p:strVal val="#ppt_x"/>
                                          </p:val>
                                        </p:tav>
                                      </p:tavLst>
                                    </p:anim>
                                    <p:anim calcmode="lin" valueType="num">
                                      <p:cBhvr additive="base">
                                        <p:cTn id="71" dur="1000" fill="hold"/>
                                        <p:tgtEl>
                                          <p:spTgt spid="710"/>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711"/>
                                        </p:tgtEl>
                                        <p:attrNameLst>
                                          <p:attrName>style.visibility</p:attrName>
                                        </p:attrNameLst>
                                      </p:cBhvr>
                                      <p:to>
                                        <p:strVal val="visible"/>
                                      </p:to>
                                    </p:set>
                                    <p:anim calcmode="lin" valueType="num">
                                      <p:cBhvr additive="base">
                                        <p:cTn id="74" dur="1000" fill="hold"/>
                                        <p:tgtEl>
                                          <p:spTgt spid="711"/>
                                        </p:tgtEl>
                                        <p:attrNameLst>
                                          <p:attrName>ppt_x</p:attrName>
                                        </p:attrNameLst>
                                      </p:cBhvr>
                                      <p:tavLst>
                                        <p:tav tm="0">
                                          <p:val>
                                            <p:strVal val="#ppt_x"/>
                                          </p:val>
                                        </p:tav>
                                        <p:tav tm="100000">
                                          <p:val>
                                            <p:strVal val="#ppt_x"/>
                                          </p:val>
                                        </p:tav>
                                      </p:tavLst>
                                    </p:anim>
                                    <p:anim calcmode="lin" valueType="num">
                                      <p:cBhvr additive="base">
                                        <p:cTn id="75" dur="1000" fill="hold"/>
                                        <p:tgtEl>
                                          <p:spTgt spid="711"/>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712"/>
                                        </p:tgtEl>
                                        <p:attrNameLst>
                                          <p:attrName>style.visibility</p:attrName>
                                        </p:attrNameLst>
                                      </p:cBhvr>
                                      <p:to>
                                        <p:strVal val="visible"/>
                                      </p:to>
                                    </p:set>
                                    <p:anim calcmode="lin" valueType="num">
                                      <p:cBhvr additive="base">
                                        <p:cTn id="78" dur="1000" fill="hold"/>
                                        <p:tgtEl>
                                          <p:spTgt spid="712"/>
                                        </p:tgtEl>
                                        <p:attrNameLst>
                                          <p:attrName>ppt_x</p:attrName>
                                        </p:attrNameLst>
                                      </p:cBhvr>
                                      <p:tavLst>
                                        <p:tav tm="0">
                                          <p:val>
                                            <p:strVal val="#ppt_x"/>
                                          </p:val>
                                        </p:tav>
                                        <p:tav tm="100000">
                                          <p:val>
                                            <p:strVal val="#ppt_x"/>
                                          </p:val>
                                        </p:tav>
                                      </p:tavLst>
                                    </p:anim>
                                    <p:anim calcmode="lin" valueType="num">
                                      <p:cBhvr additive="base">
                                        <p:cTn id="79" dur="1000" fill="hold"/>
                                        <p:tgtEl>
                                          <p:spTgt spid="712"/>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713"/>
                                        </p:tgtEl>
                                        <p:attrNameLst>
                                          <p:attrName>style.visibility</p:attrName>
                                        </p:attrNameLst>
                                      </p:cBhvr>
                                      <p:to>
                                        <p:strVal val="visible"/>
                                      </p:to>
                                    </p:set>
                                    <p:anim calcmode="lin" valueType="num">
                                      <p:cBhvr additive="base">
                                        <p:cTn id="82" dur="1000" fill="hold"/>
                                        <p:tgtEl>
                                          <p:spTgt spid="713"/>
                                        </p:tgtEl>
                                        <p:attrNameLst>
                                          <p:attrName>ppt_x</p:attrName>
                                        </p:attrNameLst>
                                      </p:cBhvr>
                                      <p:tavLst>
                                        <p:tav tm="0">
                                          <p:val>
                                            <p:strVal val="#ppt_x"/>
                                          </p:val>
                                        </p:tav>
                                        <p:tav tm="100000">
                                          <p:val>
                                            <p:strVal val="#ppt_x"/>
                                          </p:val>
                                        </p:tav>
                                      </p:tavLst>
                                    </p:anim>
                                    <p:anim calcmode="lin" valueType="num">
                                      <p:cBhvr additive="base">
                                        <p:cTn id="83" dur="1000" fill="hold"/>
                                        <p:tgtEl>
                                          <p:spTgt spid="713"/>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714"/>
                                        </p:tgtEl>
                                        <p:attrNameLst>
                                          <p:attrName>style.visibility</p:attrName>
                                        </p:attrNameLst>
                                      </p:cBhvr>
                                      <p:to>
                                        <p:strVal val="visible"/>
                                      </p:to>
                                    </p:set>
                                    <p:anim calcmode="lin" valueType="num">
                                      <p:cBhvr additive="base">
                                        <p:cTn id="86" dur="1000" fill="hold"/>
                                        <p:tgtEl>
                                          <p:spTgt spid="714"/>
                                        </p:tgtEl>
                                        <p:attrNameLst>
                                          <p:attrName>ppt_x</p:attrName>
                                        </p:attrNameLst>
                                      </p:cBhvr>
                                      <p:tavLst>
                                        <p:tav tm="0">
                                          <p:val>
                                            <p:strVal val="#ppt_x"/>
                                          </p:val>
                                        </p:tav>
                                        <p:tav tm="100000">
                                          <p:val>
                                            <p:strVal val="#ppt_x"/>
                                          </p:val>
                                        </p:tav>
                                      </p:tavLst>
                                    </p:anim>
                                    <p:anim calcmode="lin" valueType="num">
                                      <p:cBhvr additive="base">
                                        <p:cTn id="87" dur="1000" fill="hold"/>
                                        <p:tgtEl>
                                          <p:spTgt spid="71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715"/>
                                        </p:tgtEl>
                                        <p:attrNameLst>
                                          <p:attrName>style.visibility</p:attrName>
                                        </p:attrNameLst>
                                      </p:cBhvr>
                                      <p:to>
                                        <p:strVal val="visible"/>
                                      </p:to>
                                    </p:set>
                                    <p:anim calcmode="lin" valueType="num">
                                      <p:cBhvr additive="base">
                                        <p:cTn id="90" dur="1000" fill="hold"/>
                                        <p:tgtEl>
                                          <p:spTgt spid="715"/>
                                        </p:tgtEl>
                                        <p:attrNameLst>
                                          <p:attrName>ppt_x</p:attrName>
                                        </p:attrNameLst>
                                      </p:cBhvr>
                                      <p:tavLst>
                                        <p:tav tm="0">
                                          <p:val>
                                            <p:strVal val="#ppt_x"/>
                                          </p:val>
                                        </p:tav>
                                        <p:tav tm="100000">
                                          <p:val>
                                            <p:strVal val="#ppt_x"/>
                                          </p:val>
                                        </p:tav>
                                      </p:tavLst>
                                    </p:anim>
                                    <p:anim calcmode="lin" valueType="num">
                                      <p:cBhvr additive="base">
                                        <p:cTn id="91" dur="1000" fill="hold"/>
                                        <p:tgtEl>
                                          <p:spTgt spid="715"/>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716"/>
                                        </p:tgtEl>
                                        <p:attrNameLst>
                                          <p:attrName>style.visibility</p:attrName>
                                        </p:attrNameLst>
                                      </p:cBhvr>
                                      <p:to>
                                        <p:strVal val="visible"/>
                                      </p:to>
                                    </p:set>
                                    <p:anim calcmode="lin" valueType="num">
                                      <p:cBhvr additive="base">
                                        <p:cTn id="94" dur="1000" fill="hold"/>
                                        <p:tgtEl>
                                          <p:spTgt spid="716"/>
                                        </p:tgtEl>
                                        <p:attrNameLst>
                                          <p:attrName>ppt_x</p:attrName>
                                        </p:attrNameLst>
                                      </p:cBhvr>
                                      <p:tavLst>
                                        <p:tav tm="0">
                                          <p:val>
                                            <p:strVal val="#ppt_x"/>
                                          </p:val>
                                        </p:tav>
                                        <p:tav tm="100000">
                                          <p:val>
                                            <p:strVal val="#ppt_x"/>
                                          </p:val>
                                        </p:tav>
                                      </p:tavLst>
                                    </p:anim>
                                    <p:anim calcmode="lin" valueType="num">
                                      <p:cBhvr additive="base">
                                        <p:cTn id="95" dur="1000" fill="hold"/>
                                        <p:tgtEl>
                                          <p:spTgt spid="716"/>
                                        </p:tgtEl>
                                        <p:attrNameLst>
                                          <p:attrName>ppt_y</p:attrName>
                                        </p:attrNameLst>
                                      </p:cBhvr>
                                      <p:tavLst>
                                        <p:tav tm="0">
                                          <p:val>
                                            <p:strVal val="1+#ppt_h/2"/>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699"/>
                                        </p:tgtEl>
                                        <p:attrNameLst>
                                          <p:attrName>style.visibility</p:attrName>
                                        </p:attrNameLst>
                                      </p:cBhvr>
                                      <p:to>
                                        <p:strVal val="visible"/>
                                      </p:to>
                                    </p:set>
                                    <p:animEffect transition="in" filter="fade">
                                      <p:cBhvr>
                                        <p:cTn id="98" dur="1000"/>
                                        <p:tgtEl>
                                          <p:spTgt spid="699"/>
                                        </p:tgtEl>
                                      </p:cBhvr>
                                    </p:animEffect>
                                    <p:anim calcmode="lin" valueType="num">
                                      <p:cBhvr>
                                        <p:cTn id="99" dur="1000" fill="hold"/>
                                        <p:tgtEl>
                                          <p:spTgt spid="699"/>
                                        </p:tgtEl>
                                        <p:attrNameLst>
                                          <p:attrName>ppt_x</p:attrName>
                                        </p:attrNameLst>
                                      </p:cBhvr>
                                      <p:tavLst>
                                        <p:tav tm="0">
                                          <p:val>
                                            <p:strVal val="#ppt_x"/>
                                          </p:val>
                                        </p:tav>
                                        <p:tav tm="100000">
                                          <p:val>
                                            <p:strVal val="#ppt_x"/>
                                          </p:val>
                                        </p:tav>
                                      </p:tavLst>
                                    </p:anim>
                                    <p:anim calcmode="lin" valueType="num">
                                      <p:cBhvr>
                                        <p:cTn id="100" dur="1000" fill="hold"/>
                                        <p:tgtEl>
                                          <p:spTgt spid="699"/>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701"/>
                                        </p:tgtEl>
                                        <p:attrNameLst>
                                          <p:attrName>style.visibility</p:attrName>
                                        </p:attrNameLst>
                                      </p:cBhvr>
                                      <p:to>
                                        <p:strVal val="visible"/>
                                      </p:to>
                                    </p:set>
                                    <p:animEffect transition="in" filter="fade">
                                      <p:cBhvr>
                                        <p:cTn id="103" dur="1000"/>
                                        <p:tgtEl>
                                          <p:spTgt spid="701"/>
                                        </p:tgtEl>
                                      </p:cBhvr>
                                    </p:animEffect>
                                    <p:anim calcmode="lin" valueType="num">
                                      <p:cBhvr>
                                        <p:cTn id="104" dur="1000" fill="hold"/>
                                        <p:tgtEl>
                                          <p:spTgt spid="701"/>
                                        </p:tgtEl>
                                        <p:attrNameLst>
                                          <p:attrName>ppt_x</p:attrName>
                                        </p:attrNameLst>
                                      </p:cBhvr>
                                      <p:tavLst>
                                        <p:tav tm="0">
                                          <p:val>
                                            <p:strVal val="#ppt_x"/>
                                          </p:val>
                                        </p:tav>
                                        <p:tav tm="100000">
                                          <p:val>
                                            <p:strVal val="#ppt_x"/>
                                          </p:val>
                                        </p:tav>
                                      </p:tavLst>
                                    </p:anim>
                                    <p:anim calcmode="lin" valueType="num">
                                      <p:cBhvr>
                                        <p:cTn id="105" dur="1000" fill="hold"/>
                                        <p:tgtEl>
                                          <p:spTgt spid="701"/>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702"/>
                                        </p:tgtEl>
                                        <p:attrNameLst>
                                          <p:attrName>style.visibility</p:attrName>
                                        </p:attrNameLst>
                                      </p:cBhvr>
                                      <p:to>
                                        <p:strVal val="visible"/>
                                      </p:to>
                                    </p:set>
                                    <p:animEffect transition="in" filter="fade">
                                      <p:cBhvr>
                                        <p:cTn id="108" dur="1000"/>
                                        <p:tgtEl>
                                          <p:spTgt spid="702"/>
                                        </p:tgtEl>
                                      </p:cBhvr>
                                    </p:animEffect>
                                    <p:anim calcmode="lin" valueType="num">
                                      <p:cBhvr>
                                        <p:cTn id="109" dur="1000" fill="hold"/>
                                        <p:tgtEl>
                                          <p:spTgt spid="702"/>
                                        </p:tgtEl>
                                        <p:attrNameLst>
                                          <p:attrName>ppt_x</p:attrName>
                                        </p:attrNameLst>
                                      </p:cBhvr>
                                      <p:tavLst>
                                        <p:tav tm="0">
                                          <p:val>
                                            <p:strVal val="#ppt_x"/>
                                          </p:val>
                                        </p:tav>
                                        <p:tav tm="100000">
                                          <p:val>
                                            <p:strVal val="#ppt_x"/>
                                          </p:val>
                                        </p:tav>
                                      </p:tavLst>
                                    </p:anim>
                                    <p:anim calcmode="lin" valueType="num">
                                      <p:cBhvr>
                                        <p:cTn id="110" dur="1000" fill="hold"/>
                                        <p:tgtEl>
                                          <p:spTgt spid="702"/>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703"/>
                                        </p:tgtEl>
                                        <p:attrNameLst>
                                          <p:attrName>style.visibility</p:attrName>
                                        </p:attrNameLst>
                                      </p:cBhvr>
                                      <p:to>
                                        <p:strVal val="visible"/>
                                      </p:to>
                                    </p:set>
                                    <p:animEffect transition="in" filter="fade">
                                      <p:cBhvr>
                                        <p:cTn id="113" dur="1000"/>
                                        <p:tgtEl>
                                          <p:spTgt spid="703"/>
                                        </p:tgtEl>
                                      </p:cBhvr>
                                    </p:animEffect>
                                    <p:anim calcmode="lin" valueType="num">
                                      <p:cBhvr>
                                        <p:cTn id="114" dur="1000" fill="hold"/>
                                        <p:tgtEl>
                                          <p:spTgt spid="703"/>
                                        </p:tgtEl>
                                        <p:attrNameLst>
                                          <p:attrName>ppt_x</p:attrName>
                                        </p:attrNameLst>
                                      </p:cBhvr>
                                      <p:tavLst>
                                        <p:tav tm="0">
                                          <p:val>
                                            <p:strVal val="#ppt_x"/>
                                          </p:val>
                                        </p:tav>
                                        <p:tav tm="100000">
                                          <p:val>
                                            <p:strVal val="#ppt_x"/>
                                          </p:val>
                                        </p:tav>
                                      </p:tavLst>
                                    </p:anim>
                                    <p:anim calcmode="lin" valueType="num">
                                      <p:cBhvr>
                                        <p:cTn id="115" dur="1000" fill="hold"/>
                                        <p:tgtEl>
                                          <p:spTgt spid="703"/>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704"/>
                                        </p:tgtEl>
                                        <p:attrNameLst>
                                          <p:attrName>style.visibility</p:attrName>
                                        </p:attrNameLst>
                                      </p:cBhvr>
                                      <p:to>
                                        <p:strVal val="visible"/>
                                      </p:to>
                                    </p:set>
                                    <p:animEffect transition="in" filter="fade">
                                      <p:cBhvr>
                                        <p:cTn id="118" dur="1000"/>
                                        <p:tgtEl>
                                          <p:spTgt spid="704"/>
                                        </p:tgtEl>
                                      </p:cBhvr>
                                    </p:animEffect>
                                    <p:anim calcmode="lin" valueType="num">
                                      <p:cBhvr>
                                        <p:cTn id="119" dur="1000" fill="hold"/>
                                        <p:tgtEl>
                                          <p:spTgt spid="704"/>
                                        </p:tgtEl>
                                        <p:attrNameLst>
                                          <p:attrName>ppt_x</p:attrName>
                                        </p:attrNameLst>
                                      </p:cBhvr>
                                      <p:tavLst>
                                        <p:tav tm="0">
                                          <p:val>
                                            <p:strVal val="#ppt_x"/>
                                          </p:val>
                                        </p:tav>
                                        <p:tav tm="100000">
                                          <p:val>
                                            <p:strVal val="#ppt_x"/>
                                          </p:val>
                                        </p:tav>
                                      </p:tavLst>
                                    </p:anim>
                                    <p:anim calcmode="lin" valueType="num">
                                      <p:cBhvr>
                                        <p:cTn id="120" dur="1000" fill="hold"/>
                                        <p:tgtEl>
                                          <p:spTgt spid="7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 grpId="0" animBg="1"/>
      <p:bldP spid="697" grpId="0" animBg="1"/>
      <p:bldP spid="698" grpId="0" animBg="1"/>
      <p:bldP spid="699" grpId="0" animBg="1"/>
      <p:bldP spid="700" grpId="0" animBg="1"/>
      <p:bldP spid="701" grpId="0" animBg="1"/>
      <p:bldP spid="702" grpId="0" animBg="1"/>
      <p:bldP spid="703" grpId="0" animBg="1"/>
      <p:bldP spid="704" grpId="0" animBg="1"/>
      <p:bldP spid="705" grpId="0" animBg="1"/>
      <p:bldP spid="706" grpId="0" animBg="1"/>
      <p:bldP spid="707" grpId="0" animBg="1"/>
      <p:bldP spid="708" grpId="0" animBg="1"/>
      <p:bldP spid="709" grpId="0" animBg="1"/>
      <p:bldP spid="710" grpId="0" animBg="1"/>
      <p:bldP spid="711" grpId="0" animBg="1"/>
      <p:bldP spid="712" grpId="0" animBg="1"/>
      <p:bldP spid="713" grpId="0" animBg="1"/>
      <p:bldP spid="714" grpId="0" animBg="1"/>
      <p:bldP spid="715" grpId="0" animBg="1"/>
      <p:bldP spid="716" grpId="0" animBg="1"/>
      <p:bldP spid="717" grpId="0" animBg="1"/>
      <p:bldP spid="718" grpId="0" animBg="1"/>
      <p:bldP spid="719" grpId="0" animBg="1"/>
      <p:bldP spid="720" grpId="0" animBg="1"/>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8" name="Rectangle 7"/>
          <p:cNvSpPr/>
          <p:nvPr/>
        </p:nvSpPr>
        <p:spPr>
          <a:xfrm>
            <a:off x="713232" y="691481"/>
            <a:ext cx="9223242" cy="3141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9711" y="131883"/>
            <a:ext cx="1328813" cy="451375"/>
          </a:xfrm>
          <a:prstGeom prst="rect">
            <a:avLst/>
          </a:prstGeom>
        </p:spPr>
      </p:pic>
      <p:sp>
        <p:nvSpPr>
          <p:cNvPr id="28" name="Google Shape;659;p38"/>
          <p:cNvSpPr/>
          <p:nvPr/>
        </p:nvSpPr>
        <p:spPr>
          <a:xfrm>
            <a:off x="713232" y="1170842"/>
            <a:ext cx="3049513" cy="373200"/>
          </a:xfrm>
          <a:prstGeom prst="roundRect">
            <a:avLst>
              <a:gd name="adj" fmla="val 50000"/>
            </a:avLst>
          </a:prstGeom>
          <a:solidFill>
            <a:srgbClr val="47A097"/>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hnschrift" panose="020B0502040204020203" pitchFamily="34" charset="0"/>
            </a:endParaRPr>
          </a:p>
        </p:txBody>
      </p:sp>
      <p:sp>
        <p:nvSpPr>
          <p:cNvPr id="29" name="Subtitle 2"/>
          <p:cNvSpPr txBox="1"/>
          <p:nvPr/>
        </p:nvSpPr>
        <p:spPr>
          <a:xfrm>
            <a:off x="861609" y="1170842"/>
            <a:ext cx="3909900" cy="410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US" dirty="0">
              <a:latin typeface="Bahnschrift" panose="020B0502040204020203" pitchFamily="34" charset="0"/>
            </a:endParaRPr>
          </a:p>
        </p:txBody>
      </p:sp>
      <p:sp>
        <p:nvSpPr>
          <p:cNvPr id="2" name="TextBox 1"/>
          <p:cNvSpPr txBox="1"/>
          <p:nvPr/>
        </p:nvSpPr>
        <p:spPr>
          <a:xfrm>
            <a:off x="965311" y="1199361"/>
            <a:ext cx="2732909" cy="307777"/>
          </a:xfrm>
          <a:prstGeom prst="rect">
            <a:avLst/>
          </a:prstGeom>
          <a:noFill/>
        </p:spPr>
        <p:txBody>
          <a:bodyPr wrap="square" rtlCol="0">
            <a:spAutoFit/>
          </a:bodyPr>
          <a:lstStyle/>
          <a:p>
            <a:r>
              <a:rPr lang="vi-VN" b="1" dirty="0">
                <a:solidFill>
                  <a:schemeClr val="bg1"/>
                </a:solidFill>
                <a:latin typeface="Bahnschrift" panose="020B0502040204020203" pitchFamily="34" charset="0"/>
              </a:rPr>
              <a:t>1.  Thị trường và tiềm năng</a:t>
            </a:r>
          </a:p>
        </p:txBody>
      </p:sp>
      <p:sp>
        <p:nvSpPr>
          <p:cNvPr id="30" name="Google Shape;185;p17"/>
          <p:cNvSpPr txBox="1"/>
          <p:nvPr/>
        </p:nvSpPr>
        <p:spPr>
          <a:xfrm>
            <a:off x="965311" y="1842976"/>
            <a:ext cx="4672231" cy="1784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lnSpc>
                <a:spcPct val="150000"/>
              </a:lnSpc>
              <a:buFont typeface="Wingdings" panose="05000000000000000000" pitchFamily="2" charset="2"/>
              <a:buChar char="§"/>
            </a:pPr>
            <a:r>
              <a:rPr lang="vi-VN" dirty="0">
                <a:latin typeface="Bahnschrift" panose="020B0502040204020203" pitchFamily="34" charset="0"/>
              </a:rPr>
              <a:t>Thị trường rộng lớn.</a:t>
            </a:r>
          </a:p>
          <a:p>
            <a:pPr marL="285750" indent="-285750">
              <a:lnSpc>
                <a:spcPct val="150000"/>
              </a:lnSpc>
              <a:buFont typeface="Wingdings" panose="05000000000000000000" pitchFamily="2" charset="2"/>
              <a:buChar char="§"/>
            </a:pPr>
            <a:r>
              <a:rPr lang="vi-VN" dirty="0">
                <a:latin typeface="Bahnschrift" panose="020B0502040204020203" pitchFamily="34" charset="0"/>
              </a:rPr>
              <a:t>Thị trường đang tăng trưởng.</a:t>
            </a:r>
          </a:p>
          <a:p>
            <a:pPr marL="285750" indent="-285750">
              <a:lnSpc>
                <a:spcPct val="150000"/>
              </a:lnSpc>
              <a:buFont typeface="Wingdings" panose="05000000000000000000" pitchFamily="2" charset="2"/>
              <a:buChar char="§"/>
            </a:pPr>
            <a:r>
              <a:rPr lang="vi-VN" dirty="0">
                <a:latin typeface="Bahnschrift" panose="020B0502040204020203" pitchFamily="34" charset="0"/>
              </a:rPr>
              <a:t>Thu hút đối tượng khách hàng từ mọi độ tuổi.</a:t>
            </a:r>
          </a:p>
        </p:txBody>
      </p:sp>
      <p:cxnSp>
        <p:nvCxnSpPr>
          <p:cNvPr id="9" name="Straight Connector 8"/>
          <p:cNvCxnSpPr/>
          <p:nvPr/>
        </p:nvCxnSpPr>
        <p:spPr>
          <a:xfrm flipH="1">
            <a:off x="318977" y="1390110"/>
            <a:ext cx="7088" cy="3274039"/>
          </a:xfrm>
          <a:prstGeom prst="line">
            <a:avLst/>
          </a:prstGeom>
        </p:spPr>
        <p:style>
          <a:lnRef idx="3">
            <a:schemeClr val="dk1"/>
          </a:lnRef>
          <a:fillRef idx="0">
            <a:schemeClr val="dk1"/>
          </a:fillRef>
          <a:effectRef idx="2">
            <a:schemeClr val="dk1"/>
          </a:effectRef>
          <a:fontRef idx="minor">
            <a:schemeClr val="tx1"/>
          </a:fontRef>
        </p:style>
      </p:cxnSp>
      <p:sp>
        <p:nvSpPr>
          <p:cNvPr id="10" name="Oval 9"/>
          <p:cNvSpPr/>
          <p:nvPr/>
        </p:nvSpPr>
        <p:spPr>
          <a:xfrm>
            <a:off x="241005" y="1651591"/>
            <a:ext cx="177209" cy="18429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Bahnschrift" panose="020B0502040204020203" pitchFamily="34" charset="0"/>
            </a:endParaRPr>
          </a:p>
        </p:txBody>
      </p:sp>
      <p:sp>
        <p:nvSpPr>
          <p:cNvPr id="5" name="Google Shape;140;p15">
            <a:extLst>
              <a:ext uri="{FF2B5EF4-FFF2-40B4-BE49-F238E27FC236}">
                <a16:creationId xmlns:a16="http://schemas.microsoft.com/office/drawing/2014/main" id="{24E3BE48-A2F3-2D51-327B-502BCCF0A1A3}"/>
              </a:ext>
            </a:extLst>
          </p:cNvPr>
          <p:cNvSpPr txBox="1">
            <a:spLocks noGrp="1"/>
          </p:cNvSpPr>
          <p:nvPr>
            <p:ph type="ctrTitle"/>
          </p:nvPr>
        </p:nvSpPr>
        <p:spPr>
          <a:xfrm>
            <a:off x="713232" y="712645"/>
            <a:ext cx="6410106" cy="314100"/>
          </a:xfrm>
          <a:prstGeom prst="rect">
            <a:avLst/>
          </a:prstGeom>
        </p:spPr>
        <p:txBody>
          <a:bodyPr spcFirstLastPara="1" wrap="square" lIns="91425" tIns="91425" rIns="91425" bIns="91425" anchor="b" anchorCtr="0">
            <a:noAutofit/>
          </a:bodyPr>
          <a:lstStyle/>
          <a:p>
            <a:pPr lvl="0" algn="l"/>
            <a:r>
              <a:rPr lang="vi-VN" sz="1400" b="1" dirty="0">
                <a:solidFill>
                  <a:schemeClr val="bg1"/>
                </a:solidFill>
                <a:latin typeface="Bahnschrift" panose="020B0502040204020203" pitchFamily="34" charset="0"/>
              </a:rPr>
              <a:t>Website thương mại điện tử bán cà phê</a:t>
            </a:r>
            <a:endParaRPr sz="1400" dirty="0">
              <a:solidFill>
                <a:schemeClr val="bg1"/>
              </a:solidFill>
              <a:latin typeface="Bahnschrift" panose="020B0502040204020203" pitchFamily="34" charset="0"/>
            </a:endParaRPr>
          </a:p>
        </p:txBody>
      </p:sp>
      <p:pic>
        <p:nvPicPr>
          <p:cNvPr id="3" name="Picture 4">
            <a:extLst>
              <a:ext uri="{FF2B5EF4-FFF2-40B4-BE49-F238E27FC236}">
                <a16:creationId xmlns:a16="http://schemas.microsoft.com/office/drawing/2014/main" id="{CBCFB33B-7082-BBE1-698A-B57EC17A4968}"/>
              </a:ext>
            </a:extLst>
          </p:cNvPr>
          <p:cNvPicPr>
            <a:picLocks noChangeAspect="1" noChangeArrowheads="1"/>
          </p:cNvPicPr>
          <p:nvPr/>
        </p:nvPicPr>
        <p:blipFill>
          <a:blip r:embed="rId4"/>
          <a:srcRect/>
          <a:stretch/>
        </p:blipFill>
        <p:spPr bwMode="auto">
          <a:xfrm>
            <a:off x="5479311" y="1556496"/>
            <a:ext cx="3054083" cy="305408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 0 L 0 0.25 E" pathEditMode="relative" ptsTypes="">
                                      <p:cBhvr>
                                        <p:cTn id="6" dur="1000" spd="-100000" fill="hold"/>
                                        <p:tgtEl>
                                          <p:spTgt spid="10"/>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8.33333E-7 1.11111E-6 L -0.26563 0.00648 " pathEditMode="relative" rAng="0" ptsTypes="AA">
                                      <p:cBhvr>
                                        <p:cTn id="8" dur="1000" spd="-100000" fill="hold"/>
                                        <p:tgtEl>
                                          <p:spTgt spid="28"/>
                                        </p:tgtEl>
                                        <p:attrNameLst>
                                          <p:attrName>ppt_x</p:attrName>
                                          <p:attrName>ppt_y</p:attrName>
                                        </p:attrNameLst>
                                      </p:cBhvr>
                                      <p:rCtr x="-13281" y="309"/>
                                    </p:animMotion>
                                  </p:childTnLst>
                                </p:cTn>
                              </p:par>
                              <p:par>
                                <p:cTn id="9" presetID="42" presetClass="path" presetSubtype="0" accel="50000" decel="50000" fill="hold" grpId="0" nodeType="withEffect">
                                  <p:stCondLst>
                                    <p:cond delay="0"/>
                                  </p:stCondLst>
                                  <p:childTnLst>
                                    <p:animMotion origin="layout" path="M -4.16667E-6 -2.59259E-6 L -0.30677 0.00587 " pathEditMode="relative" rAng="0" ptsTypes="AA">
                                      <p:cBhvr>
                                        <p:cTn id="10" dur="1000" spd="-100000" fill="hold"/>
                                        <p:tgtEl>
                                          <p:spTgt spid="2"/>
                                        </p:tgtEl>
                                        <p:attrNameLst>
                                          <p:attrName>ppt_x</p:attrName>
                                          <p:attrName>ppt_y</p:attrName>
                                        </p:attrNameLst>
                                      </p:cBhvr>
                                      <p:rCtr x="-15347" y="278"/>
                                    </p:animMotion>
                                  </p:childTnLst>
                                </p:cTn>
                              </p:par>
                              <p:par>
                                <p:cTn id="11" presetID="42"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0"/>
                                        <p:tgtEl>
                                          <p:spTgt spid="30"/>
                                        </p:tgtEl>
                                      </p:cBhvr>
                                    </p:animEffect>
                                    <p:anim calcmode="lin" valueType="num">
                                      <p:cBhvr>
                                        <p:cTn id="14" dur="1000" fill="hold"/>
                                        <p:tgtEl>
                                          <p:spTgt spid="30"/>
                                        </p:tgtEl>
                                        <p:attrNameLst>
                                          <p:attrName>ppt_x</p:attrName>
                                        </p:attrNameLst>
                                      </p:cBhvr>
                                      <p:tavLst>
                                        <p:tav tm="0">
                                          <p:val>
                                            <p:strVal val="#ppt_x"/>
                                          </p:val>
                                        </p:tav>
                                        <p:tav tm="100000">
                                          <p:val>
                                            <p:strVal val="#ppt_x"/>
                                          </p:val>
                                        </p:tav>
                                      </p:tavLst>
                                    </p:anim>
                                    <p:anim calcmode="lin" valueType="num">
                                      <p:cBhvr>
                                        <p:cTn id="15" dur="1000" fill="hold"/>
                                        <p:tgtEl>
                                          <p:spTgt spid="30"/>
                                        </p:tgtEl>
                                        <p:attrNameLst>
                                          <p:attrName>ppt_y</p:attrName>
                                        </p:attrNameLst>
                                      </p:cBhvr>
                                      <p:tavLst>
                                        <p:tav tm="0">
                                          <p:val>
                                            <p:strVal val="#ppt_y+.1"/>
                                          </p:val>
                                        </p:tav>
                                        <p:tav tm="100000">
                                          <p:val>
                                            <p:strVal val="#ppt_y"/>
                                          </p:val>
                                        </p:tav>
                                      </p:tavLst>
                                    </p:anim>
                                  </p:childTnLst>
                                </p:cTn>
                              </p:par>
                              <p:par>
                                <p:cTn id="16" presetID="42" presetClass="path" presetSubtype="0" accel="50000" decel="50000" fill="hold" grpId="1" nodeType="withEffect">
                                  <p:stCondLst>
                                    <p:cond delay="0"/>
                                  </p:stCondLst>
                                  <p:childTnLst>
                                    <p:animMotion origin="layout" path="M 2.5E-6 -1.23457E-7 L -0.32639 0.00525 " pathEditMode="relative" rAng="0" ptsTypes="AA">
                                      <p:cBhvr>
                                        <p:cTn id="17" dur="1000" spd="-100000" fill="hold"/>
                                        <p:tgtEl>
                                          <p:spTgt spid="30"/>
                                        </p:tgtEl>
                                        <p:attrNameLst>
                                          <p:attrName>ppt_x</p:attrName>
                                          <p:attrName>ppt_y</p:attrName>
                                        </p:attrNameLst>
                                      </p:cBhvr>
                                      <p:rCtr x="-16319" y="247"/>
                                    </p:animMotion>
                                  </p:childTnLst>
                                </p:cTn>
                              </p:par>
                              <p:par>
                                <p:cTn id="18" presetID="42" presetClass="path" presetSubtype="0" accel="50000" decel="50000" fill="hold" grpId="0" nodeType="withEffect">
                                  <p:stCondLst>
                                    <p:cond delay="0"/>
                                  </p:stCondLst>
                                  <p:childTnLst>
                                    <p:animMotion origin="layout" path="M 2.5E-6 4.19753E-6 L 0.41666 4.19753E-6 " pathEditMode="relative" rAng="0" ptsTypes="AA">
                                      <p:cBhvr>
                                        <p:cTn id="19" dur="1000" spd="-100000" fill="hold"/>
                                        <p:tgtEl>
                                          <p:spTgt spid="5"/>
                                        </p:tgtEl>
                                        <p:attrNameLst>
                                          <p:attrName>ppt_x</p:attrName>
                                          <p:attrName>ppt_y</p:attrName>
                                        </p:attrNameLst>
                                      </p:cBhvr>
                                      <p:rCtr x="20833" y="0"/>
                                    </p:animMotion>
                                  </p:childTnLst>
                                </p:cTn>
                              </p:par>
                              <p:par>
                                <p:cTn id="20" presetID="42" presetClass="path" presetSubtype="0" accel="50000" decel="50000" fill="hold" nodeType="withEffect">
                                  <p:stCondLst>
                                    <p:cond delay="0"/>
                                  </p:stCondLst>
                                  <p:childTnLst>
                                    <p:animMotion origin="layout" path="M -8.33333E-7 9.87654E-7 L 0.28993 -0.00185 " pathEditMode="relative" rAng="0" ptsTypes="AA">
                                      <p:cBhvr>
                                        <p:cTn id="21" dur="1000" spd="-100000" fill="hold"/>
                                        <p:tgtEl>
                                          <p:spTgt spid="3"/>
                                        </p:tgtEl>
                                        <p:attrNameLst>
                                          <p:attrName>ppt_x</p:attrName>
                                          <p:attrName>ppt_y</p:attrName>
                                        </p:attrNameLst>
                                      </p:cBhvr>
                                      <p:rCtr x="14497"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 grpId="0"/>
      <p:bldP spid="30" grpId="0"/>
      <p:bldP spid="30" grpId="1"/>
      <p:bldP spid="10" grpId="0" animBg="1"/>
      <p:bldP spid="5" grpId="0"/>
    </p:bldLst>
  </p:timing>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826</Words>
  <Application>Microsoft Office PowerPoint</Application>
  <PresentationFormat>On-screen Show (16:9)</PresentationFormat>
  <Paragraphs>143</Paragraphs>
  <Slides>25</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Bahnschrift</vt:lpstr>
      <vt:lpstr>Barlow Light</vt:lpstr>
      <vt:lpstr>EB Garamond</vt:lpstr>
      <vt:lpstr>Fira Sans</vt:lpstr>
      <vt:lpstr>Fira Sans Extra Condensed Medium</vt:lpstr>
      <vt:lpstr>Montserrat ExtraBold</vt:lpstr>
      <vt:lpstr>Roboto</vt:lpstr>
      <vt:lpstr>Squada One</vt:lpstr>
      <vt:lpstr>Wingdings</vt:lpstr>
      <vt:lpstr>Real Estate Marketing Plan </vt:lpstr>
      <vt:lpstr>BÁO CÁO DỰ ÁN 1</vt:lpstr>
      <vt:lpstr>Website thương mại điện tử bán cà phê</vt:lpstr>
      <vt:lpstr>02</vt:lpstr>
      <vt:lpstr>Website thương mại điện tử bán cà phê</vt:lpstr>
      <vt:lpstr>Website thương mại điện tử bán cà phê</vt:lpstr>
      <vt:lpstr>Website thương mại điện tử bán cà phê</vt:lpstr>
      <vt:lpstr>Website thương mại điện tử bán cà phê</vt:lpstr>
      <vt:lpstr>PowerPoint Presentation</vt:lpstr>
      <vt:lpstr>Website thương mại điện tử bán cà phê</vt:lpstr>
      <vt:lpstr>Website thương mại điện tử bán cà phê</vt:lpstr>
      <vt:lpstr>Website thương mại điện tử bán cà phê</vt:lpstr>
      <vt:lpstr>Website thương mại điện tử bán cà phê</vt:lpstr>
      <vt:lpstr>Website thương mại điện tử bán cà phê</vt:lpstr>
      <vt:lpstr>Website thương mại điện tử bán cà phê</vt:lpstr>
      <vt:lpstr>Website thương mại điện tử bán cà phê</vt:lpstr>
      <vt:lpstr>Website thương mại điện tử bán cà phê</vt:lpstr>
      <vt:lpstr>Website thương mại điện tử bán cà phê</vt:lpstr>
      <vt:lpstr>Website thương mại điện tử bán cà phê</vt:lpstr>
      <vt:lpstr>Website thương mại điện tử bán cà phê</vt:lpstr>
      <vt:lpstr>Website thương mại điện tử bán cà phê</vt:lpstr>
      <vt:lpstr>Website thương mại điện tử bán cà phê</vt:lpstr>
      <vt:lpstr>Website thương mại điện tử bán cà phê</vt:lpstr>
      <vt:lpstr>Website thương mại điện tử bán cà phê</vt:lpstr>
      <vt:lpstr>Website thương mại điện tử bán cà phê</vt:lpstr>
      <vt:lpstr>Cảm ơn thầy, cô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DỰ ÁN TỐT NGHIỆP</dc:title>
  <dc:creator>ADMIN</dc:creator>
  <cp:lastModifiedBy>Linh _</cp:lastModifiedBy>
  <cp:revision>285</cp:revision>
  <dcterms:created xsi:type="dcterms:W3CDTF">2023-11-16T19:11:00Z</dcterms:created>
  <dcterms:modified xsi:type="dcterms:W3CDTF">2023-12-15T11:46:06Z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1B0900307C8C439595739D4D4AB4AC81_13</vt:lpwstr>
  </property>
  <property fmtid="{D5CDD505-2E9C-101B-9397-08002B2CF9AE}" pid="3" name="KSOProductBuildVer">
    <vt:lpwstr>1033-12.2.0.13306</vt:lpwstr>
  </property>
</Properties>
</file>