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0" name="Rectangle 9"/>
          <p:cNvSpPr/>
          <p:nvPr/>
        </p:nvSpPr>
        <p:spPr>
          <a:xfrm>
            <a:off x="1307870" y="1267730"/>
            <a:ext cx="9576263"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2" y="4682064"/>
            <a:ext cx="8936847"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189" indent="0" algn="ctr">
              <a:buNone/>
              <a:defRPr sz="1600"/>
            </a:lvl2pPr>
            <a:lvl3pPr marL="914377" indent="0" algn="ctr">
              <a:buNone/>
              <a:defRPr sz="16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9/27/2019</a:t>
            </a:fld>
            <a:endParaRPr lang="en-US" dirty="0"/>
          </a:p>
        </p:txBody>
      </p:sp>
      <p:sp>
        <p:nvSpPr>
          <p:cNvPr id="21" name="Footer Placeholder 20"/>
          <p:cNvSpPr>
            <a:spLocks noGrp="1"/>
          </p:cNvSpPr>
          <p:nvPr>
            <p:ph type="ftr" sz="quarter" idx="11"/>
          </p:nvPr>
        </p:nvSpPr>
        <p:spPr>
          <a:xfrm>
            <a:off x="1629102"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1"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55580937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5"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9/27/2019</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678956901"/>
      </p:ext>
    </p:extLst>
  </p:cSld>
  <p:clrMap bg1="lt1" tx1="dk1" bg2="lt2" tx2="dk2" accent1="accent1" accent2="accent2" accent3="accent3" accent4="accent4" accent5="accent5" accent6="accent6" hlink="hlink" folHlink="folHlink"/>
  <p:sldLayoutIdLst>
    <p:sldLayoutId id="2147483707" r:id="rId1"/>
  </p:sldLayoutIdLst>
  <p:hf sldNum="0" hdr="0" ftr="0" dt="0"/>
  <p:txStyles>
    <p:titleStyle>
      <a:lvl1pPr algn="l" defTabSz="914377"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75" indent="-182875" algn="l" defTabSz="914377"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189" indent="-182875" algn="l" defTabSz="914377"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02" indent="-182875" algn="l" defTabSz="914377"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15" indent="-182875" algn="l" defTabSz="914377"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28" indent="-182875" algn="l" defTabSz="914377"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599960" indent="-228594" algn="l" defTabSz="914377"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953" indent="-228594" algn="l" defTabSz="914377"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199945" indent="-228594" algn="l" defTabSz="914377"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938" indent="-228594" algn="l" defTabSz="914377"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ath with trees on the side of a road&#10;&#10;Description automatically generated">
            <a:extLst>
              <a:ext uri="{FF2B5EF4-FFF2-40B4-BE49-F238E27FC236}">
                <a16:creationId xmlns:a16="http://schemas.microsoft.com/office/drawing/2014/main" id="{A19F5BFE-E439-43C1-86BC-27AAA99A3D6F}"/>
              </a:ext>
            </a:extLst>
          </p:cNvPr>
          <p:cNvPicPr>
            <a:picLocks noChangeAspect="1"/>
          </p:cNvPicPr>
          <p:nvPr/>
        </p:nvPicPr>
        <p:blipFill rotWithShape="1">
          <a:blip r:embed="rId2"/>
          <a:srcRect t="2205" b="13525"/>
          <a:stretch/>
        </p:blipFill>
        <p:spPr>
          <a:xfrm>
            <a:off x="21" y="10"/>
            <a:ext cx="12191979" cy="6857991"/>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1"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8AECDA43-5C5F-47A2-B896-5B7C3F6C8637}"/>
              </a:ext>
            </a:extLst>
          </p:cNvPr>
          <p:cNvSpPr>
            <a:spLocks noGrp="1"/>
          </p:cNvSpPr>
          <p:nvPr>
            <p:ph type="ctrTitle"/>
          </p:nvPr>
        </p:nvSpPr>
        <p:spPr>
          <a:xfrm>
            <a:off x="6033793" y="2355459"/>
            <a:ext cx="4775075" cy="1630907"/>
          </a:xfrm>
        </p:spPr>
        <p:txBody>
          <a:bodyPr>
            <a:normAutofit/>
          </a:bodyPr>
          <a:lstStyle/>
          <a:p>
            <a:r>
              <a:rPr lang="en-US" sz="3700">
                <a:solidFill>
                  <a:schemeClr val="tx1"/>
                </a:solidFill>
              </a:rPr>
              <a:t>Recommend </a:t>
            </a:r>
            <a:r>
              <a:rPr lang="en-US" altLang="zh-CN" sz="3700">
                <a:solidFill>
                  <a:schemeClr val="tx1"/>
                </a:solidFill>
              </a:rPr>
              <a:t>a</a:t>
            </a:r>
            <a:r>
              <a:rPr lang="en-US" sz="3700">
                <a:solidFill>
                  <a:schemeClr val="tx1"/>
                </a:solidFill>
              </a:rPr>
              <a:t> place to live in Phoenix Area</a:t>
            </a:r>
          </a:p>
        </p:txBody>
      </p:sp>
      <p:sp>
        <p:nvSpPr>
          <p:cNvPr id="3" name="Subtitle 2">
            <a:extLst>
              <a:ext uri="{FF2B5EF4-FFF2-40B4-BE49-F238E27FC236}">
                <a16:creationId xmlns:a16="http://schemas.microsoft.com/office/drawing/2014/main" id="{058FB3D3-583A-4C41-9166-67D392E2D7AA}"/>
              </a:ext>
            </a:extLst>
          </p:cNvPr>
          <p:cNvSpPr>
            <a:spLocks noGrp="1"/>
          </p:cNvSpPr>
          <p:nvPr>
            <p:ph type="subTitle" idx="1"/>
          </p:nvPr>
        </p:nvSpPr>
        <p:spPr>
          <a:xfrm>
            <a:off x="6033793" y="3995988"/>
            <a:ext cx="4775075" cy="559656"/>
          </a:xfrm>
        </p:spPr>
        <p:txBody>
          <a:bodyPr>
            <a:noAutofit/>
          </a:bodyPr>
          <a:lstStyle/>
          <a:p>
            <a:pPr>
              <a:lnSpc>
                <a:spcPct val="90000"/>
              </a:lnSpc>
              <a:spcAft>
                <a:spcPts val="600"/>
              </a:spcAft>
            </a:pPr>
            <a:r>
              <a:rPr lang="en-US" altLang="zh-CN" sz="1051" dirty="0">
                <a:solidFill>
                  <a:schemeClr val="tx1"/>
                </a:solidFill>
              </a:rPr>
              <a:t>Coursera Capstone Project</a:t>
            </a:r>
          </a:p>
          <a:p>
            <a:pPr>
              <a:lnSpc>
                <a:spcPct val="90000"/>
              </a:lnSpc>
              <a:spcAft>
                <a:spcPts val="600"/>
              </a:spcAft>
            </a:pPr>
            <a:r>
              <a:rPr lang="en-US" sz="1051" dirty="0">
                <a:solidFill>
                  <a:schemeClr val="tx1"/>
                </a:solidFill>
              </a:rPr>
              <a:t>Tiffany</a:t>
            </a:r>
          </a:p>
          <a:p>
            <a:pPr>
              <a:lnSpc>
                <a:spcPct val="90000"/>
              </a:lnSpc>
              <a:spcAft>
                <a:spcPts val="600"/>
              </a:spcAft>
            </a:pPr>
            <a:r>
              <a:rPr lang="en-US" sz="1051" dirty="0">
                <a:solidFill>
                  <a:schemeClr val="tx1"/>
                </a:solidFill>
              </a:rPr>
              <a:t>9/27/2019</a:t>
            </a:r>
          </a:p>
        </p:txBody>
      </p:sp>
    </p:spTree>
    <p:extLst>
      <p:ext uri="{BB962C8B-B14F-4D97-AF65-F5344CB8AC3E}">
        <p14:creationId xmlns:p14="http://schemas.microsoft.com/office/powerpoint/2010/main" val="3013517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37" name="Rectangle 18">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20">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39" name="Rectangle 22">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0D1709A1-0076-4E36-94C8-F91FC07C21DC}"/>
              </a:ext>
            </a:extLst>
          </p:cNvPr>
          <p:cNvSpPr>
            <a:spLocks noGrp="1"/>
          </p:cNvSpPr>
          <p:nvPr>
            <p:ph type="ctrTitle"/>
          </p:nvPr>
        </p:nvSpPr>
        <p:spPr>
          <a:xfrm>
            <a:off x="-257448" y="676954"/>
            <a:ext cx="10741973" cy="864870"/>
          </a:xfrm>
        </p:spPr>
        <p:txBody>
          <a:bodyPr anchor="ctr">
            <a:normAutofit fontScale="90000"/>
          </a:bodyPr>
          <a:lstStyle/>
          <a:p>
            <a:pPr algn="r"/>
            <a:r>
              <a:rPr lang="en-US" sz="3200" b="1" dirty="0">
                <a:solidFill>
                  <a:schemeClr val="tx1"/>
                </a:solidFill>
              </a:rPr>
              <a:t>Evaluate similarity and Give recommendation</a:t>
            </a:r>
          </a:p>
        </p:txBody>
      </p:sp>
      <p:cxnSp>
        <p:nvCxnSpPr>
          <p:cNvPr id="25" name="Straight Connector 24">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229A7E3-62FA-4F3B-AC81-FD8CD2B621F7}"/>
              </a:ext>
            </a:extLst>
          </p:cNvPr>
          <p:cNvSpPr txBox="1"/>
          <p:nvPr/>
        </p:nvSpPr>
        <p:spPr>
          <a:xfrm>
            <a:off x="8471748" y="1935399"/>
            <a:ext cx="2819254"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Calculate the similarity </a:t>
            </a:r>
          </a:p>
        </p:txBody>
      </p:sp>
      <p:sp>
        <p:nvSpPr>
          <p:cNvPr id="5" name="TextBox 4">
            <a:extLst>
              <a:ext uri="{FF2B5EF4-FFF2-40B4-BE49-F238E27FC236}">
                <a16:creationId xmlns:a16="http://schemas.microsoft.com/office/drawing/2014/main" id="{B432302F-F8B0-4226-A276-5A4D86225CA2}"/>
              </a:ext>
            </a:extLst>
          </p:cNvPr>
          <p:cNvSpPr txBox="1"/>
          <p:nvPr/>
        </p:nvSpPr>
        <p:spPr>
          <a:xfrm>
            <a:off x="900998" y="1493291"/>
            <a:ext cx="7281759" cy="2546210"/>
          </a:xfrm>
          <a:prstGeom prst="rect">
            <a:avLst/>
          </a:prstGeom>
          <a:noFill/>
        </p:spPr>
        <p:txBody>
          <a:bodyPr wrap="square" numCol="1" rtlCol="0">
            <a:spAutoFit/>
          </a:bodyPr>
          <a:lstStyle/>
          <a:p>
            <a:pPr marL="285750" indent="-285750">
              <a:lnSpc>
                <a:spcPct val="150000"/>
              </a:lnSpc>
              <a:buFont typeface="Arial" panose="020B0604020202020204" pitchFamily="34" charset="0"/>
              <a:buChar char="•"/>
            </a:pPr>
            <a:r>
              <a:rPr lang="en-US" dirty="0"/>
              <a:t>Calculate the similarity of the place I live now with the target place:       There are some different kind of way to calculate the similarity of two data, after evaluated the advantage and disadvantage of the function, I choose cosine similarity. </a:t>
            </a:r>
          </a:p>
          <a:p>
            <a:pPr marL="285750" indent="-285750">
              <a:lnSpc>
                <a:spcPct val="150000"/>
              </a:lnSpc>
              <a:buFont typeface="Arial" panose="020B0604020202020204" pitchFamily="34" charset="0"/>
              <a:buChar char="•"/>
            </a:pPr>
            <a:r>
              <a:rPr lang="en-US" dirty="0"/>
              <a:t>I directly use </a:t>
            </a:r>
            <a:r>
              <a:rPr lang="en-US" dirty="0" err="1"/>
              <a:t>scikit-learn.metrics.pairwise.cosine_similarity</a:t>
            </a:r>
            <a:r>
              <a:rPr lang="en-US" dirty="0"/>
              <a:t> package to calculate. The following are the sample of result:</a:t>
            </a:r>
          </a:p>
        </p:txBody>
      </p:sp>
      <p:pic>
        <p:nvPicPr>
          <p:cNvPr id="6" name="Picture 5">
            <a:extLst>
              <a:ext uri="{FF2B5EF4-FFF2-40B4-BE49-F238E27FC236}">
                <a16:creationId xmlns:a16="http://schemas.microsoft.com/office/drawing/2014/main" id="{8301AEEF-5115-4DE7-97D3-9788EB5B1785}"/>
              </a:ext>
            </a:extLst>
          </p:cNvPr>
          <p:cNvPicPr>
            <a:picLocks noChangeAspect="1"/>
          </p:cNvPicPr>
          <p:nvPr/>
        </p:nvPicPr>
        <p:blipFill>
          <a:blip r:embed="rId3"/>
          <a:stretch>
            <a:fillRect/>
          </a:stretch>
        </p:blipFill>
        <p:spPr>
          <a:xfrm>
            <a:off x="3606973" y="4039501"/>
            <a:ext cx="1869807" cy="1787798"/>
          </a:xfrm>
          <a:prstGeom prst="rect">
            <a:avLst/>
          </a:prstGeom>
        </p:spPr>
      </p:pic>
    </p:spTree>
    <p:extLst>
      <p:ext uri="{BB962C8B-B14F-4D97-AF65-F5344CB8AC3E}">
        <p14:creationId xmlns:p14="http://schemas.microsoft.com/office/powerpoint/2010/main" val="547692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37" name="Rectangle 18">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20">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39" name="Rectangle 22">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0D1709A1-0076-4E36-94C8-F91FC07C21DC}"/>
              </a:ext>
            </a:extLst>
          </p:cNvPr>
          <p:cNvSpPr>
            <a:spLocks noGrp="1"/>
          </p:cNvSpPr>
          <p:nvPr>
            <p:ph type="ctrTitle"/>
          </p:nvPr>
        </p:nvSpPr>
        <p:spPr>
          <a:xfrm>
            <a:off x="797052" y="812043"/>
            <a:ext cx="7812344" cy="864870"/>
          </a:xfrm>
        </p:spPr>
        <p:txBody>
          <a:bodyPr anchor="ctr">
            <a:normAutofit/>
          </a:bodyPr>
          <a:lstStyle/>
          <a:p>
            <a:pPr algn="r"/>
            <a:r>
              <a:rPr lang="en-US" sz="3600" b="1" dirty="0">
                <a:solidFill>
                  <a:schemeClr val="tx1"/>
                </a:solidFill>
              </a:rPr>
              <a:t>Data preparation and format</a:t>
            </a:r>
          </a:p>
        </p:txBody>
      </p:sp>
      <p:cxnSp>
        <p:nvCxnSpPr>
          <p:cNvPr id="25" name="Straight Connector 24">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229A7E3-62FA-4F3B-AC81-FD8CD2B621F7}"/>
              </a:ext>
            </a:extLst>
          </p:cNvPr>
          <p:cNvSpPr txBox="1"/>
          <p:nvPr/>
        </p:nvSpPr>
        <p:spPr>
          <a:xfrm>
            <a:off x="8471748" y="1935399"/>
            <a:ext cx="2819254"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Give recommendation</a:t>
            </a:r>
          </a:p>
        </p:txBody>
      </p:sp>
      <p:sp>
        <p:nvSpPr>
          <p:cNvPr id="5" name="TextBox 4">
            <a:extLst>
              <a:ext uri="{FF2B5EF4-FFF2-40B4-BE49-F238E27FC236}">
                <a16:creationId xmlns:a16="http://schemas.microsoft.com/office/drawing/2014/main" id="{B432302F-F8B0-4226-A276-5A4D86225CA2}"/>
              </a:ext>
            </a:extLst>
          </p:cNvPr>
          <p:cNvSpPr txBox="1"/>
          <p:nvPr/>
        </p:nvSpPr>
        <p:spPr>
          <a:xfrm>
            <a:off x="900998" y="1493291"/>
            <a:ext cx="7281759" cy="884216"/>
          </a:xfrm>
          <a:prstGeom prst="rect">
            <a:avLst/>
          </a:prstGeom>
          <a:noFill/>
        </p:spPr>
        <p:txBody>
          <a:bodyPr wrap="square" numCol="1" rtlCol="0">
            <a:spAutoFit/>
          </a:bodyPr>
          <a:lstStyle/>
          <a:p>
            <a:pPr marL="285750" indent="-285750">
              <a:lnSpc>
                <a:spcPct val="150000"/>
              </a:lnSpc>
              <a:buFont typeface="Arial" panose="020B0604020202020204" pitchFamily="34" charset="0"/>
              <a:buChar char="•"/>
            </a:pPr>
            <a:r>
              <a:rPr lang="en-US" dirty="0"/>
              <a:t>Give the final Score by combine the House price score with Location Similarity score(min-max-scaled): five places to be recommended</a:t>
            </a:r>
          </a:p>
        </p:txBody>
      </p:sp>
      <p:pic>
        <p:nvPicPr>
          <p:cNvPr id="4" name="Picture 3">
            <a:extLst>
              <a:ext uri="{FF2B5EF4-FFF2-40B4-BE49-F238E27FC236}">
                <a16:creationId xmlns:a16="http://schemas.microsoft.com/office/drawing/2014/main" id="{4AEB13A9-4985-46C9-AFAA-9C79B37F17B3}"/>
              </a:ext>
            </a:extLst>
          </p:cNvPr>
          <p:cNvPicPr>
            <a:picLocks noChangeAspect="1"/>
          </p:cNvPicPr>
          <p:nvPr/>
        </p:nvPicPr>
        <p:blipFill>
          <a:blip r:embed="rId3"/>
          <a:stretch>
            <a:fillRect/>
          </a:stretch>
        </p:blipFill>
        <p:spPr>
          <a:xfrm>
            <a:off x="867190" y="3082066"/>
            <a:ext cx="10423803" cy="1635736"/>
          </a:xfrm>
          <a:prstGeom prst="rect">
            <a:avLst/>
          </a:prstGeom>
        </p:spPr>
      </p:pic>
    </p:spTree>
    <p:extLst>
      <p:ext uri="{BB962C8B-B14F-4D97-AF65-F5344CB8AC3E}">
        <p14:creationId xmlns:p14="http://schemas.microsoft.com/office/powerpoint/2010/main" val="3378907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37" name="Rectangle 18">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20">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39" name="Rectangle 22">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0D1709A1-0076-4E36-94C8-F91FC07C21DC}"/>
              </a:ext>
            </a:extLst>
          </p:cNvPr>
          <p:cNvSpPr>
            <a:spLocks noGrp="1"/>
          </p:cNvSpPr>
          <p:nvPr>
            <p:ph type="ctrTitle"/>
          </p:nvPr>
        </p:nvSpPr>
        <p:spPr>
          <a:xfrm>
            <a:off x="797052" y="788732"/>
            <a:ext cx="5076083" cy="864870"/>
          </a:xfrm>
        </p:spPr>
        <p:txBody>
          <a:bodyPr anchor="ctr">
            <a:normAutofit/>
          </a:bodyPr>
          <a:lstStyle/>
          <a:p>
            <a:pPr algn="r"/>
            <a:r>
              <a:rPr lang="en-US" sz="3600" b="1" dirty="0">
                <a:solidFill>
                  <a:schemeClr val="tx1"/>
                </a:solidFill>
              </a:rPr>
              <a:t>Further Thinking</a:t>
            </a:r>
          </a:p>
        </p:txBody>
      </p:sp>
      <p:cxnSp>
        <p:nvCxnSpPr>
          <p:cNvPr id="25" name="Straight Connector 24">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229A7E3-62FA-4F3B-AC81-FD8CD2B621F7}"/>
              </a:ext>
            </a:extLst>
          </p:cNvPr>
          <p:cNvSpPr txBox="1"/>
          <p:nvPr/>
        </p:nvSpPr>
        <p:spPr>
          <a:xfrm>
            <a:off x="8471748" y="1935399"/>
            <a:ext cx="2819254"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Next work</a:t>
            </a:r>
          </a:p>
        </p:txBody>
      </p:sp>
      <p:sp>
        <p:nvSpPr>
          <p:cNvPr id="5" name="TextBox 4">
            <a:extLst>
              <a:ext uri="{FF2B5EF4-FFF2-40B4-BE49-F238E27FC236}">
                <a16:creationId xmlns:a16="http://schemas.microsoft.com/office/drawing/2014/main" id="{B432302F-F8B0-4226-A276-5A4D86225CA2}"/>
              </a:ext>
            </a:extLst>
          </p:cNvPr>
          <p:cNvSpPr txBox="1"/>
          <p:nvPr/>
        </p:nvSpPr>
        <p:spPr>
          <a:xfrm>
            <a:off x="900998" y="1493291"/>
            <a:ext cx="7281759" cy="3792705"/>
          </a:xfrm>
          <a:prstGeom prst="rect">
            <a:avLst/>
          </a:prstGeom>
          <a:noFill/>
        </p:spPr>
        <p:txBody>
          <a:bodyPr wrap="square" numCol="1" rtlCol="0">
            <a:spAutoFit/>
          </a:bodyPr>
          <a:lstStyle/>
          <a:p>
            <a:pPr marL="285750" indent="-285750">
              <a:lnSpc>
                <a:spcPct val="150000"/>
              </a:lnSpc>
              <a:buFont typeface="Arial" panose="020B0604020202020204" pitchFamily="34" charset="0"/>
              <a:buChar char="•"/>
            </a:pPr>
            <a:r>
              <a:rPr lang="en-US" dirty="0"/>
              <a:t>Improving</a:t>
            </a:r>
          </a:p>
          <a:p>
            <a:pPr lvl="1">
              <a:lnSpc>
                <a:spcPct val="150000"/>
              </a:lnSpc>
            </a:pPr>
            <a:r>
              <a:rPr lang="en-US" dirty="0"/>
              <a:t>1. Category can be clustered and be weighted.</a:t>
            </a:r>
          </a:p>
          <a:p>
            <a:pPr lvl="1">
              <a:lnSpc>
                <a:spcPct val="150000"/>
              </a:lnSpc>
            </a:pPr>
            <a:r>
              <a:rPr lang="en-US" dirty="0"/>
              <a:t>2. More detail data like safe level, tax and other factor should be considered.</a:t>
            </a:r>
          </a:p>
          <a:p>
            <a:pPr lvl="1">
              <a:lnSpc>
                <a:spcPct val="150000"/>
              </a:lnSpc>
            </a:pPr>
            <a:r>
              <a:rPr lang="en-US" dirty="0"/>
              <a:t>3. Keep thinking!!!!</a:t>
            </a:r>
          </a:p>
          <a:p>
            <a:pPr marL="285750" indent="-285750">
              <a:lnSpc>
                <a:spcPct val="150000"/>
              </a:lnSpc>
              <a:buFont typeface="Arial" panose="020B0604020202020204" pitchFamily="34" charset="0"/>
              <a:buChar char="•"/>
            </a:pPr>
            <a:r>
              <a:rPr lang="en-US" dirty="0"/>
              <a:t>Expansion</a:t>
            </a:r>
          </a:p>
          <a:p>
            <a:pPr marL="800100" lvl="1" indent="-342900">
              <a:lnSpc>
                <a:spcPct val="150000"/>
              </a:lnSpc>
              <a:buFont typeface="+mj-lt"/>
              <a:buAutoNum type="arabicPeriod"/>
            </a:pPr>
            <a:r>
              <a:rPr lang="en-US" dirty="0"/>
              <a:t>This project can be used to give recommendation to people who want change city or place to live. The zip code can be change to single house with adding the detail of the house.</a:t>
            </a:r>
          </a:p>
        </p:txBody>
      </p:sp>
    </p:spTree>
    <p:extLst>
      <p:ext uri="{BB962C8B-B14F-4D97-AF65-F5344CB8AC3E}">
        <p14:creationId xmlns:p14="http://schemas.microsoft.com/office/powerpoint/2010/main" val="247842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37" name="Rectangle 18">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20">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39" name="Rectangle 22">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0D1709A1-0076-4E36-94C8-F91FC07C21DC}"/>
              </a:ext>
            </a:extLst>
          </p:cNvPr>
          <p:cNvSpPr>
            <a:spLocks noGrp="1"/>
          </p:cNvSpPr>
          <p:nvPr>
            <p:ph type="ctrTitle"/>
          </p:nvPr>
        </p:nvSpPr>
        <p:spPr>
          <a:xfrm>
            <a:off x="714375" y="754381"/>
            <a:ext cx="2419603" cy="864870"/>
          </a:xfrm>
        </p:spPr>
        <p:txBody>
          <a:bodyPr anchor="ctr">
            <a:normAutofit/>
          </a:bodyPr>
          <a:lstStyle/>
          <a:p>
            <a:pPr algn="r"/>
            <a:r>
              <a:rPr lang="en-US" sz="3600" b="1" dirty="0">
                <a:solidFill>
                  <a:schemeClr val="tx1"/>
                </a:solidFill>
              </a:rPr>
              <a:t>Agenda</a:t>
            </a:r>
          </a:p>
        </p:txBody>
      </p:sp>
      <p:cxnSp>
        <p:nvCxnSpPr>
          <p:cNvPr id="25" name="Straight Connector 24">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9BFE0B3-0F47-41DC-BB75-A02D7B3B140A}"/>
              </a:ext>
            </a:extLst>
          </p:cNvPr>
          <p:cNvSpPr txBox="1"/>
          <p:nvPr/>
        </p:nvSpPr>
        <p:spPr>
          <a:xfrm>
            <a:off x="949911" y="1619251"/>
            <a:ext cx="7015007" cy="4093428"/>
          </a:xfrm>
          <a:prstGeom prst="rect">
            <a:avLst/>
          </a:prstGeom>
          <a:noFill/>
        </p:spPr>
        <p:txBody>
          <a:bodyPr wrap="square" rtlCol="0">
            <a:spAutoFit/>
          </a:bodyPr>
          <a:lstStyle/>
          <a:p>
            <a:pPr marL="342900" indent="-342900">
              <a:buFont typeface="+mj-lt"/>
              <a:buAutoNum type="arabicPeriod"/>
            </a:pPr>
            <a:r>
              <a:rPr lang="en-US" sz="2000" dirty="0"/>
              <a:t>Introduction </a:t>
            </a:r>
          </a:p>
          <a:p>
            <a:pPr marL="800100" lvl="1" indent="-342900">
              <a:buFont typeface="Arial" panose="020B0604020202020204" pitchFamily="34" charset="0"/>
              <a:buChar char="•"/>
            </a:pPr>
            <a:r>
              <a:rPr lang="en-US" sz="2000" dirty="0"/>
              <a:t>Description of Background and Problem</a:t>
            </a:r>
          </a:p>
          <a:p>
            <a:pPr marL="800100" lvl="1" indent="-342900">
              <a:buFont typeface="Arial" panose="020B0604020202020204" pitchFamily="34" charset="0"/>
              <a:buChar char="•"/>
            </a:pPr>
            <a:r>
              <a:rPr lang="en-US" sz="2000" dirty="0"/>
              <a:t>Data Description</a:t>
            </a:r>
          </a:p>
          <a:p>
            <a:pPr marL="342900" indent="-342900">
              <a:buFont typeface="+mj-lt"/>
              <a:buAutoNum type="arabicPeriod"/>
            </a:pPr>
            <a:r>
              <a:rPr lang="en-US" sz="2000" dirty="0"/>
              <a:t>Data preparation and format</a:t>
            </a:r>
          </a:p>
          <a:p>
            <a:pPr marL="800100" lvl="1" indent="-342900">
              <a:buFont typeface="Arial" panose="020B0604020202020204" pitchFamily="34" charset="0"/>
              <a:buChar char="•"/>
            </a:pPr>
            <a:r>
              <a:rPr lang="en-US" sz="2000" dirty="0"/>
              <a:t>Data cleaning</a:t>
            </a:r>
          </a:p>
          <a:p>
            <a:pPr marL="800100" lvl="1" indent="-342900">
              <a:buFont typeface="Arial" panose="020B0604020202020204" pitchFamily="34" charset="0"/>
              <a:buChar char="•"/>
            </a:pPr>
            <a:r>
              <a:rPr lang="en-US" sz="2000" dirty="0"/>
              <a:t>Feature engineering by getting data from Foursquare</a:t>
            </a:r>
          </a:p>
          <a:p>
            <a:pPr marL="800100" lvl="1" indent="-342900">
              <a:buFont typeface="Arial" panose="020B0604020202020204" pitchFamily="34" charset="0"/>
              <a:buChar char="•"/>
            </a:pPr>
            <a:r>
              <a:rPr lang="en-US" sz="2000" dirty="0"/>
              <a:t>House Price Data</a:t>
            </a:r>
          </a:p>
          <a:p>
            <a:pPr marL="342900" indent="-342900">
              <a:buFont typeface="+mj-lt"/>
              <a:buAutoNum type="arabicPeriod"/>
            </a:pPr>
            <a:r>
              <a:rPr lang="en-US" sz="2000" dirty="0"/>
              <a:t>Evaluate the similarity and Give recommendation</a:t>
            </a:r>
          </a:p>
          <a:p>
            <a:pPr marL="800100" lvl="1" indent="-342900">
              <a:buFont typeface="Arial" panose="020B0604020202020204" pitchFamily="34" charset="0"/>
              <a:buChar char="•"/>
            </a:pPr>
            <a:r>
              <a:rPr lang="en-US" sz="2000" dirty="0"/>
              <a:t>Calculate the similarity of the place I live now with the target place</a:t>
            </a:r>
          </a:p>
          <a:p>
            <a:pPr marL="800100" lvl="1" indent="-342900">
              <a:buFont typeface="Arial" panose="020B0604020202020204" pitchFamily="34" charset="0"/>
              <a:buChar char="•"/>
            </a:pPr>
            <a:r>
              <a:rPr lang="en-US" sz="2000" dirty="0"/>
              <a:t>Give the final Score</a:t>
            </a:r>
          </a:p>
          <a:p>
            <a:pPr marL="342900" indent="-342900">
              <a:buFont typeface="+mj-lt"/>
              <a:buAutoNum type="arabicPeriod"/>
            </a:pPr>
            <a:r>
              <a:rPr lang="en-US" sz="2000" dirty="0"/>
              <a:t>Further Thinking</a:t>
            </a:r>
          </a:p>
          <a:p>
            <a:pPr marL="800100" lvl="1"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65652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37" name="Rectangle 18">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20">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39" name="Rectangle 22">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0D1709A1-0076-4E36-94C8-F91FC07C21DC}"/>
              </a:ext>
            </a:extLst>
          </p:cNvPr>
          <p:cNvSpPr>
            <a:spLocks noGrp="1"/>
          </p:cNvSpPr>
          <p:nvPr>
            <p:ph type="ctrTitle"/>
          </p:nvPr>
        </p:nvSpPr>
        <p:spPr>
          <a:xfrm>
            <a:off x="797052" y="777240"/>
            <a:ext cx="3897299" cy="864870"/>
          </a:xfrm>
        </p:spPr>
        <p:txBody>
          <a:bodyPr anchor="ctr">
            <a:normAutofit fontScale="90000"/>
          </a:bodyPr>
          <a:lstStyle/>
          <a:p>
            <a:pPr algn="r"/>
            <a:r>
              <a:rPr lang="en-US" sz="4000" b="1" dirty="0">
                <a:solidFill>
                  <a:schemeClr val="tx1"/>
                </a:solidFill>
              </a:rPr>
              <a:t>Introduction</a:t>
            </a:r>
          </a:p>
        </p:txBody>
      </p:sp>
      <p:cxnSp>
        <p:nvCxnSpPr>
          <p:cNvPr id="25" name="Straight Connector 24">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229A7E3-62FA-4F3B-AC81-FD8CD2B621F7}"/>
              </a:ext>
            </a:extLst>
          </p:cNvPr>
          <p:cNvSpPr txBox="1"/>
          <p:nvPr/>
        </p:nvSpPr>
        <p:spPr>
          <a:xfrm>
            <a:off x="8471748" y="1935399"/>
            <a:ext cx="2634213" cy="923330"/>
          </a:xfrm>
          <a:prstGeom prst="rect">
            <a:avLst/>
          </a:prstGeom>
          <a:noFill/>
        </p:spPr>
        <p:txBody>
          <a:bodyPr wrap="square" rtlCol="0">
            <a:spAutoFit/>
          </a:bodyPr>
          <a:lstStyle/>
          <a:p>
            <a:pPr marL="285750" indent="-285750">
              <a:buFont typeface="Wingdings" panose="05000000000000000000" pitchFamily="2" charset="2"/>
              <a:buChar char="Ø"/>
            </a:pPr>
            <a:r>
              <a:rPr lang="en-US" b="1" dirty="0"/>
              <a:t>Description of Background and Problem</a:t>
            </a:r>
          </a:p>
        </p:txBody>
      </p:sp>
      <p:sp>
        <p:nvSpPr>
          <p:cNvPr id="5" name="TextBox 4">
            <a:extLst>
              <a:ext uri="{FF2B5EF4-FFF2-40B4-BE49-F238E27FC236}">
                <a16:creationId xmlns:a16="http://schemas.microsoft.com/office/drawing/2014/main" id="{B432302F-F8B0-4226-A276-5A4D86225CA2}"/>
              </a:ext>
            </a:extLst>
          </p:cNvPr>
          <p:cNvSpPr txBox="1"/>
          <p:nvPr/>
        </p:nvSpPr>
        <p:spPr>
          <a:xfrm>
            <a:off x="1171852" y="1855433"/>
            <a:ext cx="6793074" cy="3792705"/>
          </a:xfrm>
          <a:prstGeom prst="rect">
            <a:avLst/>
          </a:prstGeom>
          <a:noFill/>
        </p:spPr>
        <p:txBody>
          <a:bodyPr wrap="square" numCol="1" rtlCol="0">
            <a:spAutoFit/>
          </a:bodyPr>
          <a:lstStyle/>
          <a:p>
            <a:pPr marL="285750" indent="-285750">
              <a:lnSpc>
                <a:spcPct val="150000"/>
              </a:lnSpc>
              <a:buFont typeface="Arial" panose="020B0604020202020204" pitchFamily="34" charset="0"/>
              <a:buChar char="•"/>
            </a:pPr>
            <a:r>
              <a:rPr lang="en-US" dirty="0"/>
              <a:t>During the recession, many economic elements, which intimately related to people's lives. The house price belongs to one of these economic elements. During last recession, the house price reached the peak and sharply dropped after the recession began.</a:t>
            </a:r>
          </a:p>
          <a:p>
            <a:pPr marL="285750" indent="-285750">
              <a:lnSpc>
                <a:spcPct val="150000"/>
              </a:lnSpc>
              <a:buFont typeface="Arial" panose="020B0604020202020204" pitchFamily="34" charset="0"/>
              <a:buChar char="•"/>
            </a:pPr>
            <a:r>
              <a:rPr lang="en-US" dirty="0"/>
              <a:t>I love the place I live in the Columbus, Ohio. But I will move to Arizona, Phoenix Area. I plan to own a house and hope that the community environment of the house, in which I will live, are pretty the same as I’m living right now. I hope the price of the house I will buy won’t drop significant during recession.</a:t>
            </a:r>
          </a:p>
        </p:txBody>
      </p:sp>
    </p:spTree>
    <p:extLst>
      <p:ext uri="{BB962C8B-B14F-4D97-AF65-F5344CB8AC3E}">
        <p14:creationId xmlns:p14="http://schemas.microsoft.com/office/powerpoint/2010/main" val="1847259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37" name="Rectangle 18">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20">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39" name="Rectangle 22">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0D1709A1-0076-4E36-94C8-F91FC07C21DC}"/>
              </a:ext>
            </a:extLst>
          </p:cNvPr>
          <p:cNvSpPr>
            <a:spLocks noGrp="1"/>
          </p:cNvSpPr>
          <p:nvPr>
            <p:ph type="ctrTitle"/>
          </p:nvPr>
        </p:nvSpPr>
        <p:spPr>
          <a:xfrm>
            <a:off x="797052" y="777240"/>
            <a:ext cx="3897299" cy="864870"/>
          </a:xfrm>
        </p:spPr>
        <p:txBody>
          <a:bodyPr anchor="ctr">
            <a:normAutofit fontScale="90000"/>
          </a:bodyPr>
          <a:lstStyle/>
          <a:p>
            <a:pPr algn="r"/>
            <a:r>
              <a:rPr lang="en-US" sz="4000" b="1" dirty="0">
                <a:solidFill>
                  <a:schemeClr val="tx1"/>
                </a:solidFill>
              </a:rPr>
              <a:t>Introduction</a:t>
            </a:r>
          </a:p>
        </p:txBody>
      </p:sp>
      <p:cxnSp>
        <p:nvCxnSpPr>
          <p:cNvPr id="25" name="Straight Connector 24">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229A7E3-62FA-4F3B-AC81-FD8CD2B621F7}"/>
              </a:ext>
            </a:extLst>
          </p:cNvPr>
          <p:cNvSpPr txBox="1"/>
          <p:nvPr/>
        </p:nvSpPr>
        <p:spPr>
          <a:xfrm>
            <a:off x="8471748" y="1935399"/>
            <a:ext cx="2634213"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Data Description </a:t>
            </a:r>
          </a:p>
        </p:txBody>
      </p:sp>
      <p:sp>
        <p:nvSpPr>
          <p:cNvPr id="5" name="TextBox 4">
            <a:extLst>
              <a:ext uri="{FF2B5EF4-FFF2-40B4-BE49-F238E27FC236}">
                <a16:creationId xmlns:a16="http://schemas.microsoft.com/office/drawing/2014/main" id="{B432302F-F8B0-4226-A276-5A4D86225CA2}"/>
              </a:ext>
            </a:extLst>
          </p:cNvPr>
          <p:cNvSpPr txBox="1"/>
          <p:nvPr/>
        </p:nvSpPr>
        <p:spPr>
          <a:xfrm>
            <a:off x="1171852" y="1855433"/>
            <a:ext cx="6793074" cy="2546210"/>
          </a:xfrm>
          <a:prstGeom prst="rect">
            <a:avLst/>
          </a:prstGeom>
          <a:noFill/>
        </p:spPr>
        <p:txBody>
          <a:bodyPr wrap="square" numCol="1" rtlCol="0">
            <a:spAutoFit/>
          </a:bodyPr>
          <a:lstStyle/>
          <a:p>
            <a:pPr marL="285750" indent="-285750">
              <a:lnSpc>
                <a:spcPct val="150000"/>
              </a:lnSpc>
              <a:buFont typeface="Arial" panose="020B0604020202020204" pitchFamily="34" charset="0"/>
              <a:buChar char="•"/>
            </a:pPr>
            <a:r>
              <a:rPr lang="en-US" dirty="0"/>
              <a:t>House price data: will use the Five-Digit ZIP Codes Annual House Price Indexes (Developmental Index; Not Seasonally Adjusted) to represent the house price.</a:t>
            </a:r>
          </a:p>
          <a:p>
            <a:pPr marL="285750" indent="-285750">
              <a:lnSpc>
                <a:spcPct val="150000"/>
              </a:lnSpc>
              <a:buFont typeface="Arial" panose="020B0604020202020204" pitchFamily="34" charset="0"/>
              <a:buChar char="•"/>
            </a:pPr>
            <a:r>
              <a:rPr lang="en-US" dirty="0"/>
              <a:t>US zip code with some basic data</a:t>
            </a:r>
          </a:p>
          <a:p>
            <a:pPr marL="285750" indent="-285750">
              <a:lnSpc>
                <a:spcPct val="150000"/>
              </a:lnSpc>
              <a:buFont typeface="Arial" panose="020B0604020202020204" pitchFamily="34" charset="0"/>
              <a:buChar char="•"/>
            </a:pPr>
            <a:r>
              <a:rPr lang="en-US" dirty="0"/>
              <a:t>Venues data: will use Foursquare API to get the most common venues of given Zip code of Phoenix Area and Columbus.</a:t>
            </a:r>
          </a:p>
        </p:txBody>
      </p:sp>
    </p:spTree>
    <p:extLst>
      <p:ext uri="{BB962C8B-B14F-4D97-AF65-F5344CB8AC3E}">
        <p14:creationId xmlns:p14="http://schemas.microsoft.com/office/powerpoint/2010/main" val="210059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37" name="Rectangle 18">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20">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39" name="Rectangle 22">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0D1709A1-0076-4E36-94C8-F91FC07C21DC}"/>
              </a:ext>
            </a:extLst>
          </p:cNvPr>
          <p:cNvSpPr>
            <a:spLocks noGrp="1"/>
          </p:cNvSpPr>
          <p:nvPr>
            <p:ph type="ctrTitle"/>
          </p:nvPr>
        </p:nvSpPr>
        <p:spPr>
          <a:xfrm>
            <a:off x="797052" y="812043"/>
            <a:ext cx="7812344" cy="864870"/>
          </a:xfrm>
        </p:spPr>
        <p:txBody>
          <a:bodyPr anchor="ctr">
            <a:normAutofit/>
          </a:bodyPr>
          <a:lstStyle/>
          <a:p>
            <a:pPr algn="r"/>
            <a:r>
              <a:rPr lang="en-US" sz="3600" b="1" dirty="0">
                <a:solidFill>
                  <a:schemeClr val="tx1"/>
                </a:solidFill>
              </a:rPr>
              <a:t>Data preparation and format</a:t>
            </a:r>
          </a:p>
        </p:txBody>
      </p:sp>
      <p:cxnSp>
        <p:nvCxnSpPr>
          <p:cNvPr id="25" name="Straight Connector 24">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229A7E3-62FA-4F3B-AC81-FD8CD2B621F7}"/>
              </a:ext>
            </a:extLst>
          </p:cNvPr>
          <p:cNvSpPr txBox="1"/>
          <p:nvPr/>
        </p:nvSpPr>
        <p:spPr>
          <a:xfrm>
            <a:off x="8471748" y="1935399"/>
            <a:ext cx="2634213"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Data Cleaning </a:t>
            </a:r>
          </a:p>
        </p:txBody>
      </p:sp>
      <p:sp>
        <p:nvSpPr>
          <p:cNvPr id="5" name="TextBox 4">
            <a:extLst>
              <a:ext uri="{FF2B5EF4-FFF2-40B4-BE49-F238E27FC236}">
                <a16:creationId xmlns:a16="http://schemas.microsoft.com/office/drawing/2014/main" id="{B432302F-F8B0-4226-A276-5A4D86225CA2}"/>
              </a:ext>
            </a:extLst>
          </p:cNvPr>
          <p:cNvSpPr txBox="1"/>
          <p:nvPr/>
        </p:nvSpPr>
        <p:spPr>
          <a:xfrm>
            <a:off x="900998" y="1493291"/>
            <a:ext cx="6596765" cy="884216"/>
          </a:xfrm>
          <a:prstGeom prst="rect">
            <a:avLst/>
          </a:prstGeom>
          <a:noFill/>
        </p:spPr>
        <p:txBody>
          <a:bodyPr wrap="square" numCol="1" rtlCol="0">
            <a:spAutoFit/>
          </a:bodyPr>
          <a:lstStyle/>
          <a:p>
            <a:pPr marL="285750" indent="-285750">
              <a:lnSpc>
                <a:spcPct val="150000"/>
              </a:lnSpc>
              <a:buFont typeface="Arial" panose="020B0604020202020204" pitchFamily="34" charset="0"/>
              <a:buChar char="•"/>
            </a:pPr>
            <a:r>
              <a:rPr lang="en-US" dirty="0"/>
              <a:t>House Price data: decide to only use HPI to evaluate the house price of each target place</a:t>
            </a:r>
          </a:p>
        </p:txBody>
      </p:sp>
      <p:pic>
        <p:nvPicPr>
          <p:cNvPr id="4" name="Picture 3">
            <a:extLst>
              <a:ext uri="{FF2B5EF4-FFF2-40B4-BE49-F238E27FC236}">
                <a16:creationId xmlns:a16="http://schemas.microsoft.com/office/drawing/2014/main" id="{D120356A-D949-4F6B-A71F-F14D0BEAA64D}"/>
              </a:ext>
            </a:extLst>
          </p:cNvPr>
          <p:cNvPicPr>
            <a:picLocks noChangeAspect="1"/>
          </p:cNvPicPr>
          <p:nvPr/>
        </p:nvPicPr>
        <p:blipFill>
          <a:blip r:embed="rId3"/>
          <a:stretch>
            <a:fillRect/>
          </a:stretch>
        </p:blipFill>
        <p:spPr>
          <a:xfrm>
            <a:off x="879524" y="2629897"/>
            <a:ext cx="5122016" cy="2889390"/>
          </a:xfrm>
          <a:prstGeom prst="rect">
            <a:avLst/>
          </a:prstGeom>
        </p:spPr>
      </p:pic>
      <p:pic>
        <p:nvPicPr>
          <p:cNvPr id="6" name="Picture 5">
            <a:extLst>
              <a:ext uri="{FF2B5EF4-FFF2-40B4-BE49-F238E27FC236}">
                <a16:creationId xmlns:a16="http://schemas.microsoft.com/office/drawing/2014/main" id="{8AE421F6-EC12-487C-B668-FA4FC5F46456}"/>
              </a:ext>
            </a:extLst>
          </p:cNvPr>
          <p:cNvPicPr>
            <a:picLocks noChangeAspect="1"/>
          </p:cNvPicPr>
          <p:nvPr/>
        </p:nvPicPr>
        <p:blipFill>
          <a:blip r:embed="rId4"/>
          <a:stretch>
            <a:fillRect/>
          </a:stretch>
        </p:blipFill>
        <p:spPr>
          <a:xfrm>
            <a:off x="6166484" y="2583374"/>
            <a:ext cx="4594405" cy="2935913"/>
          </a:xfrm>
          <a:prstGeom prst="rect">
            <a:avLst/>
          </a:prstGeom>
        </p:spPr>
      </p:pic>
    </p:spTree>
    <p:extLst>
      <p:ext uri="{BB962C8B-B14F-4D97-AF65-F5344CB8AC3E}">
        <p14:creationId xmlns:p14="http://schemas.microsoft.com/office/powerpoint/2010/main" val="3802319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37" name="Rectangle 18">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20">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39" name="Rectangle 22">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0D1709A1-0076-4E36-94C8-F91FC07C21DC}"/>
              </a:ext>
            </a:extLst>
          </p:cNvPr>
          <p:cNvSpPr>
            <a:spLocks noGrp="1"/>
          </p:cNvSpPr>
          <p:nvPr>
            <p:ph type="ctrTitle"/>
          </p:nvPr>
        </p:nvSpPr>
        <p:spPr>
          <a:xfrm>
            <a:off x="797052" y="812043"/>
            <a:ext cx="7812344" cy="864870"/>
          </a:xfrm>
        </p:spPr>
        <p:txBody>
          <a:bodyPr anchor="ctr">
            <a:normAutofit/>
          </a:bodyPr>
          <a:lstStyle/>
          <a:p>
            <a:pPr algn="r"/>
            <a:r>
              <a:rPr lang="en-US" sz="3600" b="1" dirty="0">
                <a:solidFill>
                  <a:schemeClr val="tx1"/>
                </a:solidFill>
              </a:rPr>
              <a:t>Data preparation and format</a:t>
            </a:r>
          </a:p>
        </p:txBody>
      </p:sp>
      <p:cxnSp>
        <p:nvCxnSpPr>
          <p:cNvPr id="25" name="Straight Connector 24">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229A7E3-62FA-4F3B-AC81-FD8CD2B621F7}"/>
              </a:ext>
            </a:extLst>
          </p:cNvPr>
          <p:cNvSpPr txBox="1"/>
          <p:nvPr/>
        </p:nvSpPr>
        <p:spPr>
          <a:xfrm>
            <a:off x="8471748" y="1935399"/>
            <a:ext cx="2634213"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Data Cleaning </a:t>
            </a:r>
          </a:p>
        </p:txBody>
      </p:sp>
      <p:sp>
        <p:nvSpPr>
          <p:cNvPr id="5" name="TextBox 4">
            <a:extLst>
              <a:ext uri="{FF2B5EF4-FFF2-40B4-BE49-F238E27FC236}">
                <a16:creationId xmlns:a16="http://schemas.microsoft.com/office/drawing/2014/main" id="{B432302F-F8B0-4226-A276-5A4D86225CA2}"/>
              </a:ext>
            </a:extLst>
          </p:cNvPr>
          <p:cNvSpPr txBox="1"/>
          <p:nvPr/>
        </p:nvSpPr>
        <p:spPr>
          <a:xfrm>
            <a:off x="900998" y="1493291"/>
            <a:ext cx="6596765" cy="884216"/>
          </a:xfrm>
          <a:prstGeom prst="rect">
            <a:avLst/>
          </a:prstGeom>
          <a:noFill/>
        </p:spPr>
        <p:txBody>
          <a:bodyPr wrap="square" numCol="1" rtlCol="0">
            <a:spAutoFit/>
          </a:bodyPr>
          <a:lstStyle/>
          <a:p>
            <a:pPr marL="285750" indent="-285750">
              <a:lnSpc>
                <a:spcPct val="150000"/>
              </a:lnSpc>
              <a:buFont typeface="Arial" panose="020B0604020202020204" pitchFamily="34" charset="0"/>
              <a:buChar char="•"/>
            </a:pPr>
            <a:r>
              <a:rPr lang="en-US" dirty="0"/>
              <a:t>Location data: will only use the density, population, which are free from the Internet</a:t>
            </a:r>
          </a:p>
        </p:txBody>
      </p:sp>
      <p:pic>
        <p:nvPicPr>
          <p:cNvPr id="7" name="Picture 6">
            <a:extLst>
              <a:ext uri="{FF2B5EF4-FFF2-40B4-BE49-F238E27FC236}">
                <a16:creationId xmlns:a16="http://schemas.microsoft.com/office/drawing/2014/main" id="{FF6C9C74-AD92-4234-8F4E-203824622F3F}"/>
              </a:ext>
            </a:extLst>
          </p:cNvPr>
          <p:cNvPicPr>
            <a:picLocks noChangeAspect="1"/>
          </p:cNvPicPr>
          <p:nvPr/>
        </p:nvPicPr>
        <p:blipFill>
          <a:blip r:embed="rId3"/>
          <a:stretch>
            <a:fillRect/>
          </a:stretch>
        </p:blipFill>
        <p:spPr>
          <a:xfrm>
            <a:off x="1206322" y="2543792"/>
            <a:ext cx="5451927" cy="2828764"/>
          </a:xfrm>
          <a:prstGeom prst="rect">
            <a:avLst/>
          </a:prstGeom>
        </p:spPr>
      </p:pic>
    </p:spTree>
    <p:extLst>
      <p:ext uri="{BB962C8B-B14F-4D97-AF65-F5344CB8AC3E}">
        <p14:creationId xmlns:p14="http://schemas.microsoft.com/office/powerpoint/2010/main" val="510843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37" name="Rectangle 18">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20">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39" name="Rectangle 22">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0D1709A1-0076-4E36-94C8-F91FC07C21DC}"/>
              </a:ext>
            </a:extLst>
          </p:cNvPr>
          <p:cNvSpPr>
            <a:spLocks noGrp="1"/>
          </p:cNvSpPr>
          <p:nvPr>
            <p:ph type="ctrTitle"/>
          </p:nvPr>
        </p:nvSpPr>
        <p:spPr>
          <a:xfrm>
            <a:off x="797052" y="812043"/>
            <a:ext cx="7812344" cy="864870"/>
          </a:xfrm>
        </p:spPr>
        <p:txBody>
          <a:bodyPr anchor="ctr">
            <a:normAutofit/>
          </a:bodyPr>
          <a:lstStyle/>
          <a:p>
            <a:pPr algn="r"/>
            <a:r>
              <a:rPr lang="en-US" sz="3600" b="1" dirty="0">
                <a:solidFill>
                  <a:schemeClr val="tx1"/>
                </a:solidFill>
              </a:rPr>
              <a:t>Data preparation and format</a:t>
            </a:r>
          </a:p>
        </p:txBody>
      </p:sp>
      <p:cxnSp>
        <p:nvCxnSpPr>
          <p:cNvPr id="25" name="Straight Connector 24">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229A7E3-62FA-4F3B-AC81-FD8CD2B621F7}"/>
              </a:ext>
            </a:extLst>
          </p:cNvPr>
          <p:cNvSpPr txBox="1"/>
          <p:nvPr/>
        </p:nvSpPr>
        <p:spPr>
          <a:xfrm>
            <a:off x="8471748" y="1935399"/>
            <a:ext cx="2634213" cy="923330"/>
          </a:xfrm>
          <a:prstGeom prst="rect">
            <a:avLst/>
          </a:prstGeom>
          <a:noFill/>
        </p:spPr>
        <p:txBody>
          <a:bodyPr wrap="square" rtlCol="0">
            <a:spAutoFit/>
          </a:bodyPr>
          <a:lstStyle/>
          <a:p>
            <a:pPr marL="285750" indent="-285750">
              <a:buFont typeface="Wingdings" panose="05000000000000000000" pitchFamily="2" charset="2"/>
              <a:buChar char="Ø"/>
            </a:pPr>
            <a:r>
              <a:rPr lang="en-US" b="1" dirty="0"/>
              <a:t>Feature engineering by getting data from Foursquare</a:t>
            </a:r>
          </a:p>
        </p:txBody>
      </p:sp>
      <p:sp>
        <p:nvSpPr>
          <p:cNvPr id="5" name="TextBox 4">
            <a:extLst>
              <a:ext uri="{FF2B5EF4-FFF2-40B4-BE49-F238E27FC236}">
                <a16:creationId xmlns:a16="http://schemas.microsoft.com/office/drawing/2014/main" id="{B432302F-F8B0-4226-A276-5A4D86225CA2}"/>
              </a:ext>
            </a:extLst>
          </p:cNvPr>
          <p:cNvSpPr txBox="1"/>
          <p:nvPr/>
        </p:nvSpPr>
        <p:spPr>
          <a:xfrm>
            <a:off x="900998" y="1493291"/>
            <a:ext cx="7281759" cy="2130711"/>
          </a:xfrm>
          <a:prstGeom prst="rect">
            <a:avLst/>
          </a:prstGeom>
          <a:noFill/>
        </p:spPr>
        <p:txBody>
          <a:bodyPr wrap="square" numCol="1" rtlCol="0">
            <a:spAutoFit/>
          </a:bodyPr>
          <a:lstStyle/>
          <a:p>
            <a:pPr marL="285750" indent="-285750">
              <a:lnSpc>
                <a:spcPct val="150000"/>
              </a:lnSpc>
              <a:buFont typeface="Arial" panose="020B0604020202020204" pitchFamily="34" charset="0"/>
              <a:buChar char="•"/>
            </a:pPr>
            <a:r>
              <a:rPr lang="en-US" dirty="0"/>
              <a:t>Distance calculation:</a:t>
            </a:r>
          </a:p>
          <a:p>
            <a:pPr lvl="1">
              <a:lnSpc>
                <a:spcPct val="150000"/>
              </a:lnSpc>
            </a:pPr>
            <a:r>
              <a:rPr lang="en-US" dirty="0"/>
              <a:t>1. Taking 50km/h as the speed to travel in car, 15 min will take to the 12km away from I live.   </a:t>
            </a:r>
          </a:p>
          <a:p>
            <a:pPr lvl="1">
              <a:lnSpc>
                <a:spcPct val="150000"/>
              </a:lnSpc>
            </a:pPr>
            <a:r>
              <a:rPr lang="en-US" dirty="0"/>
              <a:t>2. Consider Manhattan distance and great circle distances as the distance between to place on the earth because of road design. </a:t>
            </a:r>
          </a:p>
        </p:txBody>
      </p:sp>
      <p:pic>
        <p:nvPicPr>
          <p:cNvPr id="4" name="Picture 3">
            <a:extLst>
              <a:ext uri="{FF2B5EF4-FFF2-40B4-BE49-F238E27FC236}">
                <a16:creationId xmlns:a16="http://schemas.microsoft.com/office/drawing/2014/main" id="{DC0BA193-2240-409C-98BE-373CE0570AAC}"/>
              </a:ext>
            </a:extLst>
          </p:cNvPr>
          <p:cNvPicPr>
            <a:picLocks noChangeAspect="1"/>
          </p:cNvPicPr>
          <p:nvPr/>
        </p:nvPicPr>
        <p:blipFill>
          <a:blip r:embed="rId3"/>
          <a:stretch>
            <a:fillRect/>
          </a:stretch>
        </p:blipFill>
        <p:spPr>
          <a:xfrm>
            <a:off x="1090617" y="3858399"/>
            <a:ext cx="9252192" cy="1432904"/>
          </a:xfrm>
          <a:prstGeom prst="rect">
            <a:avLst/>
          </a:prstGeom>
        </p:spPr>
      </p:pic>
    </p:spTree>
    <p:extLst>
      <p:ext uri="{BB962C8B-B14F-4D97-AF65-F5344CB8AC3E}">
        <p14:creationId xmlns:p14="http://schemas.microsoft.com/office/powerpoint/2010/main" val="303123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37" name="Rectangle 18">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20">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39" name="Rectangle 22">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0D1709A1-0076-4E36-94C8-F91FC07C21DC}"/>
              </a:ext>
            </a:extLst>
          </p:cNvPr>
          <p:cNvSpPr>
            <a:spLocks noGrp="1"/>
          </p:cNvSpPr>
          <p:nvPr>
            <p:ph type="ctrTitle"/>
          </p:nvPr>
        </p:nvSpPr>
        <p:spPr>
          <a:xfrm>
            <a:off x="797052" y="812043"/>
            <a:ext cx="7812344" cy="864870"/>
          </a:xfrm>
        </p:spPr>
        <p:txBody>
          <a:bodyPr anchor="ctr">
            <a:normAutofit/>
          </a:bodyPr>
          <a:lstStyle/>
          <a:p>
            <a:pPr algn="r"/>
            <a:r>
              <a:rPr lang="en-US" sz="3600" b="1" dirty="0">
                <a:solidFill>
                  <a:schemeClr val="tx1"/>
                </a:solidFill>
              </a:rPr>
              <a:t>Data preparation and format</a:t>
            </a:r>
          </a:p>
        </p:txBody>
      </p:sp>
      <p:cxnSp>
        <p:nvCxnSpPr>
          <p:cNvPr id="25" name="Straight Connector 24">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229A7E3-62FA-4F3B-AC81-FD8CD2B621F7}"/>
              </a:ext>
            </a:extLst>
          </p:cNvPr>
          <p:cNvSpPr txBox="1"/>
          <p:nvPr/>
        </p:nvSpPr>
        <p:spPr>
          <a:xfrm>
            <a:off x="8471748" y="1935399"/>
            <a:ext cx="2634213" cy="923330"/>
          </a:xfrm>
          <a:prstGeom prst="rect">
            <a:avLst/>
          </a:prstGeom>
          <a:noFill/>
        </p:spPr>
        <p:txBody>
          <a:bodyPr wrap="square" rtlCol="0">
            <a:spAutoFit/>
          </a:bodyPr>
          <a:lstStyle/>
          <a:p>
            <a:pPr marL="285750" indent="-285750">
              <a:buFont typeface="Wingdings" panose="05000000000000000000" pitchFamily="2" charset="2"/>
              <a:buChar char="Ø"/>
            </a:pPr>
            <a:r>
              <a:rPr lang="en-US" b="1" dirty="0"/>
              <a:t>Feature engineering by getting data from Foursquare</a:t>
            </a:r>
          </a:p>
        </p:txBody>
      </p:sp>
      <p:sp>
        <p:nvSpPr>
          <p:cNvPr id="5" name="TextBox 4">
            <a:extLst>
              <a:ext uri="{FF2B5EF4-FFF2-40B4-BE49-F238E27FC236}">
                <a16:creationId xmlns:a16="http://schemas.microsoft.com/office/drawing/2014/main" id="{B432302F-F8B0-4226-A276-5A4D86225CA2}"/>
              </a:ext>
            </a:extLst>
          </p:cNvPr>
          <p:cNvSpPr txBox="1"/>
          <p:nvPr/>
        </p:nvSpPr>
        <p:spPr>
          <a:xfrm>
            <a:off x="900998" y="1493291"/>
            <a:ext cx="7281759" cy="884216"/>
          </a:xfrm>
          <a:prstGeom prst="rect">
            <a:avLst/>
          </a:prstGeom>
          <a:noFill/>
        </p:spPr>
        <p:txBody>
          <a:bodyPr wrap="square" numCol="1" rtlCol="0">
            <a:spAutoFit/>
          </a:bodyPr>
          <a:lstStyle/>
          <a:p>
            <a:pPr marL="285750" indent="-285750">
              <a:lnSpc>
                <a:spcPct val="150000"/>
              </a:lnSpc>
              <a:buFont typeface="Arial" panose="020B0604020202020204" pitchFamily="34" charset="0"/>
              <a:buChar char="•"/>
            </a:pPr>
            <a:r>
              <a:rPr lang="en-US" dirty="0"/>
              <a:t>Foursquare data: Utilized the Foursquare API to explore the boroughs and segment the neighbor</a:t>
            </a:r>
          </a:p>
        </p:txBody>
      </p:sp>
      <p:pic>
        <p:nvPicPr>
          <p:cNvPr id="6" name="Picture 5">
            <a:extLst>
              <a:ext uri="{FF2B5EF4-FFF2-40B4-BE49-F238E27FC236}">
                <a16:creationId xmlns:a16="http://schemas.microsoft.com/office/drawing/2014/main" id="{B9D1386F-D54B-4D4A-A02D-E366CB2658A2}"/>
              </a:ext>
            </a:extLst>
          </p:cNvPr>
          <p:cNvPicPr>
            <a:picLocks noChangeAspect="1"/>
          </p:cNvPicPr>
          <p:nvPr/>
        </p:nvPicPr>
        <p:blipFill>
          <a:blip r:embed="rId3"/>
          <a:stretch>
            <a:fillRect/>
          </a:stretch>
        </p:blipFill>
        <p:spPr>
          <a:xfrm>
            <a:off x="1010172" y="3469684"/>
            <a:ext cx="8904580" cy="1826581"/>
          </a:xfrm>
          <a:prstGeom prst="rect">
            <a:avLst/>
          </a:prstGeom>
        </p:spPr>
      </p:pic>
    </p:spTree>
    <p:extLst>
      <p:ext uri="{BB962C8B-B14F-4D97-AF65-F5344CB8AC3E}">
        <p14:creationId xmlns:p14="http://schemas.microsoft.com/office/powerpoint/2010/main" val="29794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37" name="Rectangle 18">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20">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39" name="Rectangle 22">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0D1709A1-0076-4E36-94C8-F91FC07C21DC}"/>
              </a:ext>
            </a:extLst>
          </p:cNvPr>
          <p:cNvSpPr>
            <a:spLocks noGrp="1"/>
          </p:cNvSpPr>
          <p:nvPr>
            <p:ph type="ctrTitle"/>
          </p:nvPr>
        </p:nvSpPr>
        <p:spPr>
          <a:xfrm>
            <a:off x="797052" y="812043"/>
            <a:ext cx="7812344" cy="864870"/>
          </a:xfrm>
        </p:spPr>
        <p:txBody>
          <a:bodyPr anchor="ctr">
            <a:normAutofit/>
          </a:bodyPr>
          <a:lstStyle/>
          <a:p>
            <a:pPr algn="r"/>
            <a:r>
              <a:rPr lang="en-US" sz="3600" b="1" dirty="0">
                <a:solidFill>
                  <a:schemeClr val="tx1"/>
                </a:solidFill>
              </a:rPr>
              <a:t>Data preparation and format</a:t>
            </a:r>
          </a:p>
        </p:txBody>
      </p:sp>
      <p:cxnSp>
        <p:nvCxnSpPr>
          <p:cNvPr id="25" name="Straight Connector 24">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229A7E3-62FA-4F3B-AC81-FD8CD2B621F7}"/>
              </a:ext>
            </a:extLst>
          </p:cNvPr>
          <p:cNvSpPr txBox="1"/>
          <p:nvPr/>
        </p:nvSpPr>
        <p:spPr>
          <a:xfrm>
            <a:off x="8471748" y="1935399"/>
            <a:ext cx="2634213"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House Price Data</a:t>
            </a:r>
          </a:p>
        </p:txBody>
      </p:sp>
      <p:sp>
        <p:nvSpPr>
          <p:cNvPr id="5" name="TextBox 4">
            <a:extLst>
              <a:ext uri="{FF2B5EF4-FFF2-40B4-BE49-F238E27FC236}">
                <a16:creationId xmlns:a16="http://schemas.microsoft.com/office/drawing/2014/main" id="{B432302F-F8B0-4226-A276-5A4D86225CA2}"/>
              </a:ext>
            </a:extLst>
          </p:cNvPr>
          <p:cNvSpPr txBox="1"/>
          <p:nvPr/>
        </p:nvSpPr>
        <p:spPr>
          <a:xfrm>
            <a:off x="900998" y="1493291"/>
            <a:ext cx="7281759" cy="1715213"/>
          </a:xfrm>
          <a:prstGeom prst="rect">
            <a:avLst/>
          </a:prstGeom>
          <a:noFill/>
        </p:spPr>
        <p:txBody>
          <a:bodyPr wrap="square" numCol="1" rtlCol="0">
            <a:spAutoFit/>
          </a:bodyPr>
          <a:lstStyle/>
          <a:p>
            <a:pPr marL="285750" indent="-285750">
              <a:lnSpc>
                <a:spcPct val="150000"/>
              </a:lnSpc>
              <a:buFont typeface="Arial" panose="020B0604020202020204" pitchFamily="34" charset="0"/>
              <a:buChar char="•"/>
            </a:pPr>
            <a:r>
              <a:rPr lang="en-US" dirty="0"/>
              <a:t>To compare the house price, I will treat the house as an investment. Then is easy to give them a score. I choose 4 time points to calculate--2006, 2011, 2014 and 2018. All the 3 points after 2006 will use interest rate 3% as the expected investment response rate to calculate the money:</a:t>
            </a:r>
          </a:p>
        </p:txBody>
      </p:sp>
      <p:sp>
        <p:nvSpPr>
          <p:cNvPr id="4" name="Rectangle 3">
            <a:extLst>
              <a:ext uri="{FF2B5EF4-FFF2-40B4-BE49-F238E27FC236}">
                <a16:creationId xmlns:a16="http://schemas.microsoft.com/office/drawing/2014/main" id="{728235AE-9C48-444C-8727-65E91E1665C9}"/>
              </a:ext>
            </a:extLst>
          </p:cNvPr>
          <p:cNvSpPr/>
          <p:nvPr/>
        </p:nvSpPr>
        <p:spPr>
          <a:xfrm>
            <a:off x="1290221" y="3649497"/>
            <a:ext cx="6096000" cy="923330"/>
          </a:xfrm>
          <a:prstGeom prst="rect">
            <a:avLst/>
          </a:prstGeom>
        </p:spPr>
        <p:txBody>
          <a:bodyPr>
            <a:spAutoFit/>
          </a:bodyPr>
          <a:lstStyle/>
          <a:p>
            <a:r>
              <a:rPr lang="pl-PL" dirty="0"/>
              <a:t>'score' = ('2014'-‘2006’)*pow(1/z,2014 - 2006 +1) + (‘2011’-‘2006’)*pow(1/z,2011 - 2006 +1) + pow(1/z,2018 - 2006 +1)*( '2018'-‘2006’)/( '2006')*( 'Pay')-( 'Pay')*pow(z,2018 - 2006 +1)</a:t>
            </a:r>
            <a:endParaRPr lang="en-US" dirty="0"/>
          </a:p>
        </p:txBody>
      </p:sp>
    </p:spTree>
    <p:extLst>
      <p:ext uri="{BB962C8B-B14F-4D97-AF65-F5344CB8AC3E}">
        <p14:creationId xmlns:p14="http://schemas.microsoft.com/office/powerpoint/2010/main" val="881211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3D3522"/>
      </a:dk2>
      <a:lt2>
        <a:srgbClr val="E8E4E2"/>
      </a:lt2>
      <a:accent1>
        <a:srgbClr val="38B3AD"/>
      </a:accent1>
      <a:accent2>
        <a:srgbClr val="3FABE9"/>
      </a:accent2>
      <a:accent3>
        <a:srgbClr val="6E8AEE"/>
      </a:accent3>
      <a:accent4>
        <a:srgbClr val="EB6F4E"/>
      </a:accent4>
      <a:accent5>
        <a:srgbClr val="D59529"/>
      </a:accent5>
      <a:accent6>
        <a:srgbClr val="A2A737"/>
      </a:accent6>
      <a:hlink>
        <a:srgbClr val="A7775B"/>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
  <TotalTime>102</TotalTime>
  <Words>699</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Wingdings</vt:lpstr>
      <vt:lpstr>SavonVTI</vt:lpstr>
      <vt:lpstr>Recommend a place to live in Phoenix Area</vt:lpstr>
      <vt:lpstr>Agenda</vt:lpstr>
      <vt:lpstr>Introduction</vt:lpstr>
      <vt:lpstr>Introduction</vt:lpstr>
      <vt:lpstr>Data preparation and format</vt:lpstr>
      <vt:lpstr>Data preparation and format</vt:lpstr>
      <vt:lpstr>Data preparation and format</vt:lpstr>
      <vt:lpstr>Data preparation and format</vt:lpstr>
      <vt:lpstr>Data preparation and format</vt:lpstr>
      <vt:lpstr>Evaluate similarity and Give recommendation</vt:lpstr>
      <vt:lpstr>Data preparation and format</vt:lpstr>
      <vt:lpstr>Further Thinking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 a place to live in Phoenix Area</dc:title>
  <dc:creator>Zhenjie Chao</dc:creator>
  <cp:lastModifiedBy>Zhenjie Chao</cp:lastModifiedBy>
  <cp:revision>19</cp:revision>
  <dcterms:created xsi:type="dcterms:W3CDTF">2019-09-27T17:54:19Z</dcterms:created>
  <dcterms:modified xsi:type="dcterms:W3CDTF">2019-09-27T19:40:47Z</dcterms:modified>
</cp:coreProperties>
</file>