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2"/>
  </p:notesMasterIdLst>
  <p:handoutMasterIdLst>
    <p:handoutMasterId r:id="rId53"/>
  </p:handoutMasterIdLst>
  <p:sldIdLst>
    <p:sldId id="256" r:id="rId2"/>
    <p:sldId id="258" r:id="rId3"/>
    <p:sldId id="30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72" d="100"/>
          <a:sy n="72" d="100"/>
        </p:scale>
        <p:origin x="5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956889-85CF-4517-89A5-0F8DB4666648}" type="datetime1">
              <a:rPr lang="en-US" smtClean="0"/>
              <a:t>12/17/2019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290B80-3D0B-4562-8B59-1B2FEE73EEA2}" type="slidenum">
              <a:rPr lang="en-US" smtClean="0"/>
              <a:t>‹#›</a:t>
            </a:fld>
            <a:endParaRPr lang="en-US"/>
          </a:p>
        </p:txBody>
      </p:sp>
    </p:spTree>
    <p:extLst>
      <p:ext uri="{BB962C8B-B14F-4D97-AF65-F5344CB8AC3E}">
        <p14:creationId xmlns:p14="http://schemas.microsoft.com/office/powerpoint/2010/main" val="291794875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21EE80-4134-443D-9069-6D96BBF1A10B}" type="datetime1">
              <a:rPr lang="en-US" smtClean="0"/>
              <a:t>12/17/2019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D707DD-B66B-40FA-89F0-61045BD73019}" type="slidenum">
              <a:rPr lang="en-US" smtClean="0"/>
              <a:t>‹#›</a:t>
            </a:fld>
            <a:endParaRPr lang="en-US"/>
          </a:p>
        </p:txBody>
      </p:sp>
    </p:spTree>
    <p:extLst>
      <p:ext uri="{BB962C8B-B14F-4D97-AF65-F5344CB8AC3E}">
        <p14:creationId xmlns:p14="http://schemas.microsoft.com/office/powerpoint/2010/main" val="161080896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D707DD-B66B-40FA-89F0-61045BD73019}" type="slidenum">
              <a:rPr lang="en-US" smtClean="0"/>
              <a:t>1</a:t>
            </a:fld>
            <a:endParaRPr lang="en-US"/>
          </a:p>
        </p:txBody>
      </p:sp>
      <p:sp>
        <p:nvSpPr>
          <p:cNvPr id="5" name="Date Placeholder 4">
            <a:extLst>
              <a:ext uri="{FF2B5EF4-FFF2-40B4-BE49-F238E27FC236}">
                <a16:creationId xmlns:a16="http://schemas.microsoft.com/office/drawing/2014/main" id="{F0FDA2F6-6405-44BE-B50C-45F4F6463031}"/>
              </a:ext>
            </a:extLst>
          </p:cNvPr>
          <p:cNvSpPr>
            <a:spLocks noGrp="1"/>
          </p:cNvSpPr>
          <p:nvPr>
            <p:ph type="dt" idx="1"/>
          </p:nvPr>
        </p:nvSpPr>
        <p:spPr/>
        <p:txBody>
          <a:bodyPr/>
          <a:lstStyle/>
          <a:p>
            <a:fld id="{D1BCB411-F535-4237-965E-D7A8F828A6EC}" type="datetime1">
              <a:rPr lang="en-US" smtClean="0"/>
              <a:t>12/17/2019</a:t>
            </a:fld>
            <a:endParaRPr lang="en-US"/>
          </a:p>
        </p:txBody>
      </p:sp>
    </p:spTree>
    <p:extLst>
      <p:ext uri="{BB962C8B-B14F-4D97-AF65-F5344CB8AC3E}">
        <p14:creationId xmlns:p14="http://schemas.microsoft.com/office/powerpoint/2010/main" val="6903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F724A2-9D5E-4E85-88EB-07E5FF1242A7}" type="datetime1">
              <a:rPr lang="en-US" smtClean="0"/>
              <a:t>12/17/2019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1247870" y="5540790"/>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9C432-8592-4623-BEAB-BC50BB6A71CD}"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BCAE1-5E69-44C8-86A4-6FAAE8DC2838}"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61D95-6B74-41CE-B785-45C29567F8B9}"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1256917" y="5466345"/>
            <a:ext cx="811019" cy="503578"/>
          </a:xfrm>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E60431-CC1D-4F0D-B42B-9760AA9C322D}"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5A6E8C-4136-4549-BEAE-A4F5D1BAE22D}"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CDA25-2045-4303-B198-C34CAF2AD2F8}" type="datetime1">
              <a:rPr lang="en-US" smtClean="0"/>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937A59-B5D2-45E5-8CA2-E0C3CC19EEC3}" type="datetime1">
              <a:rPr lang="en-US" smtClean="0"/>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F9430-9361-4984-A0F8-483736561C41}" type="datetime1">
              <a:rPr lang="en-US" smtClean="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BAEE49-134F-4CE5-B650-18DBF6CB44D7}"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92BE4B3-C9E7-4BDC-B420-C9BB0649B120}" type="datetime1">
              <a:rPr lang="en-US" smtClean="0"/>
              <a:t>12/17/2019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FA9BB8D-C951-41A7-951B-3DDBBB2D5DD7}" type="datetime1">
              <a:rPr lang="en-US" smtClean="0"/>
              <a:t>12/17/2019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217917" y="5466345"/>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802298"/>
            <a:ext cx="9050216" cy="2541431"/>
          </a:xfrm>
          <a:solidFill>
            <a:srgbClr val="009999"/>
          </a:solidFill>
          <a:ln w="38100">
            <a:solidFill>
              <a:schemeClr val="tx1"/>
            </a:solidFill>
          </a:ln>
        </p:spPr>
        <p:txBody>
          <a:bodyPr>
            <a:normAutofit/>
          </a:bodyPr>
          <a:lstStyle/>
          <a:p>
            <a:pPr algn="ctr"/>
            <a:r>
              <a:rPr lang="en-US" sz="4000" b="1">
                <a:latin typeface="Arial" pitchFamily="34" charset="0"/>
                <a:cs typeface="Arial" pitchFamily="34" charset="0"/>
              </a:rPr>
              <a:t>Báo cáo </a:t>
            </a:r>
            <a:br>
              <a:rPr lang="en-US" sz="3600" b="1">
                <a:latin typeface="Arial" pitchFamily="34" charset="0"/>
                <a:cs typeface="Arial" pitchFamily="34" charset="0"/>
              </a:rPr>
            </a:br>
            <a:r>
              <a:rPr lang="en-US" sz="3200" b="1">
                <a:latin typeface="Arial" pitchFamily="34" charset="0"/>
                <a:cs typeface="Arial" pitchFamily="34" charset="0"/>
              </a:rPr>
              <a:t>Môn: phát triển phần mềm </a:t>
            </a:r>
            <a:br>
              <a:rPr lang="en-US" sz="3200" b="1">
                <a:latin typeface="Arial" pitchFamily="34" charset="0"/>
                <a:cs typeface="Arial" pitchFamily="34" charset="0"/>
              </a:rPr>
            </a:br>
            <a:r>
              <a:rPr lang="en-US" sz="3200" b="1">
                <a:latin typeface="Arial" pitchFamily="34" charset="0"/>
                <a:cs typeface="Arial" pitchFamily="34" charset="0"/>
              </a:rPr>
              <a:t>chuyên nghiệp</a:t>
            </a:r>
            <a:br>
              <a:rPr lang="en-US" sz="3200" b="1">
                <a:latin typeface="Arial" pitchFamily="34" charset="0"/>
                <a:cs typeface="Arial" pitchFamily="34" charset="0"/>
              </a:rPr>
            </a:br>
            <a:r>
              <a:rPr lang="en-US" sz="3200" b="1">
                <a:latin typeface="Arial" pitchFamily="34" charset="0"/>
                <a:cs typeface="Arial" pitchFamily="34" charset="0"/>
              </a:rPr>
              <a:t>Đề tài: Hệ thống quản lý </a:t>
            </a:r>
            <a:br>
              <a:rPr lang="en-US" sz="3200" b="1">
                <a:latin typeface="Arial" pitchFamily="34" charset="0"/>
                <a:cs typeface="Arial" pitchFamily="34" charset="0"/>
              </a:rPr>
            </a:br>
            <a:r>
              <a:rPr lang="en-US" sz="3200" b="1">
                <a:latin typeface="Arial" pitchFamily="34" charset="0"/>
                <a:cs typeface="Arial" pitchFamily="34" charset="0"/>
              </a:rPr>
              <a:t>quán coffee</a:t>
            </a:r>
          </a:p>
        </p:txBody>
      </p:sp>
      <p:sp>
        <p:nvSpPr>
          <p:cNvPr id="3" name="Subtitle 2"/>
          <p:cNvSpPr>
            <a:spLocks noGrp="1"/>
          </p:cNvSpPr>
          <p:nvPr>
            <p:ph type="subTitle" idx="1"/>
          </p:nvPr>
        </p:nvSpPr>
        <p:spPr>
          <a:xfrm>
            <a:off x="2719753" y="3622431"/>
            <a:ext cx="2485293" cy="445477"/>
          </a:xfrm>
          <a:ln>
            <a:solidFill>
              <a:schemeClr val="tx1"/>
            </a:solidFill>
          </a:ln>
        </p:spPr>
        <p:txBody>
          <a:bodyPr>
            <a:noAutofit/>
          </a:bodyPr>
          <a:lstStyle/>
          <a:p>
            <a:r>
              <a:rPr lang="en-US" b="1">
                <a:latin typeface="Arial" pitchFamily="34" charset="0"/>
                <a:cs typeface="Arial" pitchFamily="34" charset="0"/>
              </a:rPr>
              <a:t>GVHD: </a:t>
            </a:r>
            <a:r>
              <a:rPr lang="en-US">
                <a:latin typeface="Arial" pitchFamily="34" charset="0"/>
                <a:cs typeface="Arial" pitchFamily="34" charset="0"/>
              </a:rPr>
              <a:t>vũ sơn lâm</a:t>
            </a:r>
          </a:p>
          <a:p>
            <a:endParaRPr lang="en-US">
              <a:latin typeface="Arial" pitchFamily="34" charset="0"/>
              <a:cs typeface="Arial" pitchFamily="34" charset="0"/>
            </a:endParaRPr>
          </a:p>
        </p:txBody>
      </p:sp>
      <p:sp>
        <p:nvSpPr>
          <p:cNvPr id="4" name="Subtitle 2"/>
          <p:cNvSpPr txBox="1">
            <a:spLocks/>
          </p:cNvSpPr>
          <p:nvPr/>
        </p:nvSpPr>
        <p:spPr>
          <a:xfrm>
            <a:off x="7725508" y="3645877"/>
            <a:ext cx="2590800" cy="2016369"/>
          </a:xfrm>
          <a:prstGeom prst="rect">
            <a:avLst/>
          </a:prstGeom>
          <a:ln>
            <a:solidFill>
              <a:schemeClr val="tx1"/>
            </a:solidFill>
          </a:ln>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sz="1600" b="1">
                <a:latin typeface="Arial" pitchFamily="34" charset="0"/>
                <a:cs typeface="Arial" pitchFamily="34" charset="0"/>
              </a:rPr>
              <a:t>Thành viên:</a:t>
            </a:r>
          </a:p>
          <a:p>
            <a:r>
              <a:rPr lang="en-US" sz="1600">
                <a:latin typeface="Arial" pitchFamily="34" charset="0"/>
                <a:cs typeface="Arial" pitchFamily="34" charset="0"/>
              </a:rPr>
              <a:t>- Hồ ngọc quất</a:t>
            </a:r>
          </a:p>
          <a:p>
            <a:r>
              <a:rPr lang="en-US" sz="1600">
                <a:latin typeface="Arial" pitchFamily="34" charset="0"/>
                <a:cs typeface="Arial" pitchFamily="34" charset="0"/>
              </a:rPr>
              <a:t>- Lê văn khải</a:t>
            </a:r>
          </a:p>
          <a:p>
            <a:r>
              <a:rPr lang="en-US" sz="1600">
                <a:latin typeface="Arial" pitchFamily="34" charset="0"/>
                <a:cs typeface="Arial" pitchFamily="34" charset="0"/>
              </a:rPr>
              <a:t>- Nguyễn Văn bình</a:t>
            </a:r>
          </a:p>
          <a:p>
            <a:r>
              <a:rPr lang="en-US" sz="1600">
                <a:latin typeface="Arial" pitchFamily="34" charset="0"/>
                <a:cs typeface="Arial" pitchFamily="34" charset="0"/>
              </a:rPr>
              <a:t>- Võ quang bình</a:t>
            </a:r>
          </a:p>
          <a:p>
            <a:endParaRPr lang="en-US" sz="1600">
              <a:latin typeface="Arial" pitchFamily="34" charset="0"/>
              <a:cs typeface="Arial" pitchFamily="34" charset="0"/>
            </a:endParaRPr>
          </a:p>
          <a:p>
            <a:endParaRPr lang="en-US" sz="1600">
              <a:latin typeface="Arial" pitchFamily="34" charset="0"/>
              <a:cs typeface="Arial" pitchFamily="34" charset="0"/>
            </a:endParaRPr>
          </a:p>
        </p:txBody>
      </p:sp>
      <p:sp>
        <p:nvSpPr>
          <p:cNvPr id="11" name="Slide Number Placeholder 10">
            <a:extLst>
              <a:ext uri="{FF2B5EF4-FFF2-40B4-BE49-F238E27FC236}">
                <a16:creationId xmlns:a16="http://schemas.microsoft.com/office/drawing/2014/main" id="{5A9358DF-0435-4E76-807D-1A86B3FE6097}"/>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11204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8" name="Hộp_Văn_Bản 107"/>
          <p:cNvSpPr txBox="1">
            <a:spLocks noChangeArrowheads="1"/>
          </p:cNvSpPr>
          <p:nvPr/>
        </p:nvSpPr>
        <p:spPr bwMode="auto">
          <a:xfrm>
            <a:off x="1869013" y="230810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a. Use case quản lý nhân viên</a:t>
            </a:r>
          </a:p>
        </p:txBody>
      </p:sp>
      <p:graphicFrame>
        <p:nvGraphicFramePr>
          <p:cNvPr id="12" name="Table 4"/>
          <p:cNvGraphicFramePr>
            <a:graphicFrameLocks noGrp="1"/>
          </p:cNvGraphicFramePr>
          <p:nvPr>
            <p:extLst>
              <p:ext uri="{D42A27DB-BD31-4B8C-83A1-F6EECF244321}">
                <p14:modId xmlns:p14="http://schemas.microsoft.com/office/powerpoint/2010/main" val="3838807852"/>
              </p:ext>
            </p:extLst>
          </p:nvPr>
        </p:nvGraphicFramePr>
        <p:xfrm>
          <a:off x="1969477" y="2778369"/>
          <a:ext cx="8424496" cy="3788027"/>
        </p:xfrm>
        <a:graphic>
          <a:graphicData uri="http://schemas.openxmlformats.org/drawingml/2006/table">
            <a:tbl>
              <a:tblPr/>
              <a:tblGrid>
                <a:gridCol w="2481497">
                  <a:extLst>
                    <a:ext uri="{9D8B030D-6E8A-4147-A177-3AD203B41FA5}">
                      <a16:colId xmlns:a16="http://schemas.microsoft.com/office/drawing/2014/main" val="20000"/>
                    </a:ext>
                  </a:extLst>
                </a:gridCol>
                <a:gridCol w="5942999">
                  <a:extLst>
                    <a:ext uri="{9D8B030D-6E8A-4147-A177-3AD203B41FA5}">
                      <a16:colId xmlns:a16="http://schemas.microsoft.com/office/drawing/2014/main" val="20001"/>
                    </a:ext>
                  </a:extLst>
                </a:gridCol>
              </a:tblGrid>
              <a:tr h="332525">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Mã Use case</a:t>
                      </a:r>
                      <a:endParaRPr kumimoji="0" lang="en-US"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UC-</a:t>
                      </a:r>
                      <a:r>
                        <a:rPr kumimoji="0" lang="en-US"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1.1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2742">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25"/>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Tên Use case</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6675">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6675" marR="0" lvl="0" indent="0" algn="l" defTabSz="914400" rtl="0" eaLnBrk="1" fontAlgn="base" latinLnBrk="0" hangingPunct="1">
                        <a:lnSpc>
                          <a:spcPct val="107000"/>
                        </a:lnSpc>
                        <a:spcBef>
                          <a:spcPts val="325"/>
                        </a:spcBef>
                        <a:spcAft>
                          <a:spcPct val="0"/>
                        </a:spcAft>
                        <a:buClrTx/>
                        <a:buSzTx/>
                        <a:buFontTx/>
                        <a:buNone/>
                        <a:tabLst/>
                      </a:pPr>
                      <a:r>
                        <a:rPr kumimoji="0" lang="en-US"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Thêm nhân viên</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02742">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Tác nhân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(Actor)</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Chủ quán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02742">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Level</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User Goal</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02742">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Mô tả ngắn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(Brief)</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0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Chủ quán</a:t>
                      </a:r>
                      <a:r>
                        <a:rPr kumimoji="0" lang="vi-VN"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có thể </a:t>
                      </a:r>
                      <a:r>
                        <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thêm nhân viên vào hệ thống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535329">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Tiền điều kiện</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6675">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6675"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Chủ quán đăng nhập vào tài khoản của mình và nhấn vào chức năng thêm nhân viên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535329">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Hậu điều kiện</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Thêm nhân viên thành công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773876">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Điều kiện kích hoạt use case</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6675">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6675" marR="0" lvl="0" indent="0" algn="l" defTabSz="914400" rtl="0" eaLnBrk="1" fontAlgn="base" latinLnBrk="0" hangingPunct="1">
                        <a:lnSpc>
                          <a:spcPct val="107000"/>
                        </a:lnSpc>
                        <a:spcBef>
                          <a:spcPts val="325"/>
                        </a:spcBef>
                        <a:spcAft>
                          <a:spcPct val="0"/>
                        </a:spcAft>
                        <a:buClrTx/>
                        <a:buSzTx/>
                        <a:buFontTx/>
                        <a:buNone/>
                        <a:tabLst/>
                      </a:pPr>
                      <a:r>
                        <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Chủ quán thực hiện việc thêm nhân viên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11" name="Slide Number Placeholder 10">
            <a:extLst>
              <a:ext uri="{FF2B5EF4-FFF2-40B4-BE49-F238E27FC236}">
                <a16:creationId xmlns:a16="http://schemas.microsoft.com/office/drawing/2014/main" id="{9C30FF58-38B0-4BE6-86E7-657B2AD21C94}"/>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45778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6" name="Hộp_Văn_Bản 107"/>
          <p:cNvSpPr txBox="1">
            <a:spLocks noChangeArrowheads="1"/>
          </p:cNvSpPr>
          <p:nvPr/>
        </p:nvSpPr>
        <p:spPr bwMode="auto">
          <a:xfrm>
            <a:off x="1922584" y="230810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a. Use case quản lý nhân viên</a:t>
            </a:r>
          </a:p>
        </p:txBody>
      </p:sp>
      <p:graphicFrame>
        <p:nvGraphicFramePr>
          <p:cNvPr id="9" name="Table 5"/>
          <p:cNvGraphicFramePr>
            <a:graphicFrameLocks noGrp="1"/>
          </p:cNvGraphicFramePr>
          <p:nvPr>
            <p:extLst>
              <p:ext uri="{D42A27DB-BD31-4B8C-83A1-F6EECF244321}">
                <p14:modId xmlns:p14="http://schemas.microsoft.com/office/powerpoint/2010/main" val="1916311628"/>
              </p:ext>
            </p:extLst>
          </p:nvPr>
        </p:nvGraphicFramePr>
        <p:xfrm>
          <a:off x="1922584" y="2770495"/>
          <a:ext cx="8582758" cy="3954527"/>
        </p:xfrm>
        <a:graphic>
          <a:graphicData uri="http://schemas.openxmlformats.org/drawingml/2006/table">
            <a:tbl>
              <a:tblPr/>
              <a:tblGrid>
                <a:gridCol w="2328782">
                  <a:extLst>
                    <a:ext uri="{9D8B030D-6E8A-4147-A177-3AD203B41FA5}">
                      <a16:colId xmlns:a16="http://schemas.microsoft.com/office/drawing/2014/main" val="20000"/>
                    </a:ext>
                  </a:extLst>
                </a:gridCol>
                <a:gridCol w="6253976">
                  <a:extLst>
                    <a:ext uri="{9D8B030D-6E8A-4147-A177-3AD203B41FA5}">
                      <a16:colId xmlns:a16="http://schemas.microsoft.com/office/drawing/2014/main" val="20001"/>
                    </a:ext>
                  </a:extLst>
                </a:gridCol>
              </a:tblGrid>
              <a:tr h="24214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marT="45564" marB="455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marT="45564" marB="455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76284">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just" defTabSz="914400" rtl="0" eaLnBrk="1" fontAlgn="base" latinLnBrk="0" hangingPunct="1">
                        <a:lnSpc>
                          <a:spcPct val="110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chính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342900" indent="-342900">
                        <a:spcBef>
                          <a:spcPct val="20000"/>
                        </a:spcBef>
                        <a:buFont typeface="Arial" panose="020B0604020202020204" pitchFamily="34" charset="0"/>
                        <a:tabLst>
                          <a:tab pos="342900" algn="l"/>
                          <a:tab pos="344488" algn="l"/>
                        </a:tabLst>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tabLst>
                          <a:tab pos="342900" algn="l"/>
                          <a:tab pos="344488" algn="l"/>
                        </a:tabLst>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tabLst>
                          <a:tab pos="342900" algn="l"/>
                          <a:tab pos="344488" algn="l"/>
                        </a:tabLst>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9pPr>
                    </a:lstStyle>
                    <a:p>
                      <a:pPr marL="342900" marR="0" lvl="0" indent="-342900" algn="l" defTabSz="914400" rtl="0" eaLnBrk="1" fontAlgn="base" latinLnBrk="0" hangingPunct="1">
                        <a:lnSpc>
                          <a:spcPct val="107000"/>
                        </a:lnSpc>
                        <a:spcBef>
                          <a:spcPts val="313"/>
                        </a:spcBef>
                        <a:spcAft>
                          <a:spcPct val="0"/>
                        </a:spcAft>
                        <a:buClrTx/>
                        <a:buSzTx/>
                        <a:buFont typeface="Calibri" panose="020F0502020204030204" pitchFamily="34" charset="0"/>
                        <a:buAutoNum type="arabicPeriod"/>
                        <a:tabLst>
                          <a:tab pos="342900" algn="l"/>
                          <a:tab pos="344488"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Chủ quán nhấn vào chức năng thêm nhân viên</a:t>
                      </a:r>
                    </a:p>
                    <a:p>
                      <a:pPr marL="342900" marR="0" lvl="0" indent="-342900" algn="l" defTabSz="914400" rtl="0" eaLnBrk="1" fontAlgn="base" latinLnBrk="0" hangingPunct="1">
                        <a:lnSpc>
                          <a:spcPct val="107000"/>
                        </a:lnSpc>
                        <a:spcBef>
                          <a:spcPts val="313"/>
                        </a:spcBef>
                        <a:spcAft>
                          <a:spcPct val="0"/>
                        </a:spcAft>
                        <a:buClrTx/>
                        <a:buSzTx/>
                        <a:buFont typeface="Calibri" panose="020F0502020204030204" pitchFamily="34" charset="0"/>
                        <a:buAutoNum type="arabicPeriod"/>
                        <a:tabLst>
                          <a:tab pos="342900" algn="l"/>
                          <a:tab pos="344488"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Điền đầy đủ các trường ( Mã nhân viên,họ tên, CMND, email, tài khoản,mật khẩu)</a:t>
                      </a:r>
                    </a:p>
                    <a:p>
                      <a:pPr marL="342900" marR="0" lvl="0" indent="-342900" algn="l" defTabSz="914400" rtl="0" eaLnBrk="1" fontAlgn="base" latinLnBrk="0" hangingPunct="1">
                        <a:lnSpc>
                          <a:spcPct val="107000"/>
                        </a:lnSpc>
                        <a:spcBef>
                          <a:spcPts val="313"/>
                        </a:spcBef>
                        <a:spcAft>
                          <a:spcPct val="0"/>
                        </a:spcAft>
                        <a:buClrTx/>
                        <a:buSzTx/>
                        <a:buFont typeface="Calibri" panose="020F0502020204030204" pitchFamily="34" charset="0"/>
                        <a:buAutoNum type="arabicPeriod"/>
                        <a:tabLst>
                          <a:tab pos="342900" algn="l"/>
                          <a:tab pos="344488"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Nhấn nút “Thêm nhân viên”</a:t>
                      </a:r>
                    </a:p>
                    <a:p>
                      <a:pPr marL="342900" marR="0" lvl="0" indent="-342900" algn="l" defTabSz="914400" rtl="0" eaLnBrk="1" fontAlgn="base" latinLnBrk="0" hangingPunct="1">
                        <a:lnSpc>
                          <a:spcPct val="107000"/>
                        </a:lnSpc>
                        <a:spcBef>
                          <a:spcPts val="313"/>
                        </a:spcBef>
                        <a:spcAft>
                          <a:spcPct val="0"/>
                        </a:spcAft>
                        <a:buClrTx/>
                        <a:buSzTx/>
                        <a:buFont typeface="Calibri" panose="020F0502020204030204" pitchFamily="34" charset="0"/>
                        <a:buAutoNum type="arabicPeriod"/>
                        <a:tabLst>
                          <a:tab pos="342900" algn="l"/>
                          <a:tab pos="344488"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Hiển thị thông báo “Thêm nhân viên thành công”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2373755">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phụ</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Tại bước 2</a:t>
                      </a:r>
                    </a:p>
                    <a:p>
                      <a:pPr marL="69850" marR="0" lvl="0" indent="0" algn="l" defTabSz="914400" rtl="0" eaLnBrk="1" fontAlgn="base" latinLnBrk="0" hangingPunct="1">
                        <a:lnSpc>
                          <a:spcPct val="107000"/>
                        </a:lnSpc>
                        <a:spcBef>
                          <a:spcPts val="313"/>
                        </a:spcBef>
                        <a:spcAft>
                          <a:spcPct val="0"/>
                        </a:spcAft>
                        <a:buClrTx/>
                        <a:buSzPts val="1300"/>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 Chủ quán không điền đầy đủ các trường</a:t>
                      </a:r>
                    </a:p>
                    <a:p>
                      <a:pPr marL="69850" marR="0" lvl="0" indent="0" algn="l" defTabSz="914400" rtl="0" eaLnBrk="1" fontAlgn="base" latinLnBrk="0" hangingPunct="1">
                        <a:lnSpc>
                          <a:spcPct val="107000"/>
                        </a:lnSpc>
                        <a:spcBef>
                          <a:spcPts val="313"/>
                        </a:spcBef>
                        <a:spcAft>
                          <a:spcPct val="0"/>
                        </a:spcAft>
                        <a:buClrTx/>
                        <a:buSzPts val="1300"/>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Nhấn nút “Thêm nhân viên”</a:t>
                      </a:r>
                    </a:p>
                    <a:p>
                      <a:pPr marL="69850" marR="0" lvl="0" indent="0" algn="l" defTabSz="914400" rtl="0" eaLnBrk="1" fontAlgn="base" latinLnBrk="0" hangingPunct="1">
                        <a:lnSpc>
                          <a:spcPct val="107000"/>
                        </a:lnSpc>
                        <a:spcBef>
                          <a:spcPts val="313"/>
                        </a:spcBef>
                        <a:spcAft>
                          <a:spcPct val="0"/>
                        </a:spcAft>
                        <a:buClrTx/>
                        <a:buSzPts val="1300"/>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Hệ thống hiển thị thông báo “Phải điền đầy đủ thông tin”</a:t>
                      </a:r>
                    </a:p>
                    <a:p>
                      <a:pPr marL="69850"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Tại bước 2</a:t>
                      </a:r>
                    </a:p>
                    <a:p>
                      <a:pPr marL="69850" marR="0" lvl="0" indent="0" algn="l" defTabSz="914400" rtl="0" eaLnBrk="1" fontAlgn="base" latinLnBrk="0" hangingPunct="1">
                        <a:lnSpc>
                          <a:spcPct val="107000"/>
                        </a:lnSpc>
                        <a:spcBef>
                          <a:spcPts val="313"/>
                        </a:spcBef>
                        <a:spcAft>
                          <a:spcPct val="0"/>
                        </a:spcAft>
                        <a:buClrTx/>
                        <a:buSzPts val="1300"/>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Chủ quán điền mã nhân viên đã có trong hệ thống</a:t>
                      </a:r>
                    </a:p>
                    <a:p>
                      <a:pPr marL="69850" marR="0" lvl="0" indent="0" algn="l" defTabSz="914400" rtl="0" eaLnBrk="1" fontAlgn="base" latinLnBrk="0" hangingPunct="1">
                        <a:lnSpc>
                          <a:spcPct val="107000"/>
                        </a:lnSpc>
                        <a:spcBef>
                          <a:spcPts val="313"/>
                        </a:spcBef>
                        <a:spcAft>
                          <a:spcPct val="0"/>
                        </a:spcAft>
                        <a:buClrTx/>
                        <a:buSzPts val="1300"/>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Nhấn nút “Thêm nhân viên”</a:t>
                      </a:r>
                    </a:p>
                    <a:p>
                      <a:pPr marL="69850" marR="0" lvl="0" indent="0" algn="l" defTabSz="914400" rtl="0" eaLnBrk="1" fontAlgn="base" latinLnBrk="0" hangingPunct="1">
                        <a:lnSpc>
                          <a:spcPct val="107000"/>
                        </a:lnSpc>
                        <a:spcBef>
                          <a:spcPts val="313"/>
                        </a:spcBef>
                        <a:spcAft>
                          <a:spcPct val="0"/>
                        </a:spcAft>
                        <a:buClrTx/>
                        <a:buSzPts val="1300"/>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Hệ thống hiển thị thông báo “Mã nhân viên đã có trong hệ thống vui lòng nhập tài khoản khác”</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12" name="Slide Number Placeholder 11">
            <a:extLst>
              <a:ext uri="{FF2B5EF4-FFF2-40B4-BE49-F238E27FC236}">
                <a16:creationId xmlns:a16="http://schemas.microsoft.com/office/drawing/2014/main" id="{779769F6-4D3E-4518-B311-E23E52DE8396}"/>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403145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8" name="Hộp_Văn_Bản 107"/>
          <p:cNvSpPr txBox="1">
            <a:spLocks noChangeArrowheads="1"/>
          </p:cNvSpPr>
          <p:nvPr/>
        </p:nvSpPr>
        <p:spPr bwMode="auto">
          <a:xfrm>
            <a:off x="1920020" y="230810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a. Use case quản lý nhân viên</a:t>
            </a:r>
          </a:p>
        </p:txBody>
      </p:sp>
      <p:graphicFrame>
        <p:nvGraphicFramePr>
          <p:cNvPr id="10" name="Table 4"/>
          <p:cNvGraphicFramePr>
            <a:graphicFrameLocks noGrp="1"/>
          </p:cNvGraphicFramePr>
          <p:nvPr>
            <p:extLst>
              <p:ext uri="{D42A27DB-BD31-4B8C-83A1-F6EECF244321}">
                <p14:modId xmlns:p14="http://schemas.microsoft.com/office/powerpoint/2010/main" val="1852041811"/>
              </p:ext>
            </p:extLst>
          </p:nvPr>
        </p:nvGraphicFramePr>
        <p:xfrm>
          <a:off x="1828800" y="2708153"/>
          <a:ext cx="8677642" cy="3834295"/>
        </p:xfrm>
        <a:graphic>
          <a:graphicData uri="http://schemas.openxmlformats.org/drawingml/2006/table">
            <a:tbl>
              <a:tblPr/>
              <a:tblGrid>
                <a:gridCol w="2576945">
                  <a:extLst>
                    <a:ext uri="{9D8B030D-6E8A-4147-A177-3AD203B41FA5}">
                      <a16:colId xmlns:a16="http://schemas.microsoft.com/office/drawing/2014/main" val="20000"/>
                    </a:ext>
                  </a:extLst>
                </a:gridCol>
                <a:gridCol w="6100697">
                  <a:extLst>
                    <a:ext uri="{9D8B030D-6E8A-4147-A177-3AD203B41FA5}">
                      <a16:colId xmlns:a16="http://schemas.microsoft.com/office/drawing/2014/main" val="20001"/>
                    </a:ext>
                  </a:extLst>
                </a:gridCol>
              </a:tblGrid>
              <a:tr h="372149">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Mã Use case</a:t>
                      </a:r>
                      <a:endParaRPr kumimoji="0" lang="en-US" altLang="en-US" sz="11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UC-</a:t>
                      </a:r>
                      <a:r>
                        <a:rPr kumimoji="0" lang="en-US" altLang="en-US" sz="14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rPr>
                        <a:t>1.2</a:t>
                      </a:r>
                      <a:endParaRPr kumimoji="0" lang="en-US" altLang="en-US" sz="11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2149">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25"/>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Tên Use case</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6675">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6675" marR="0" lvl="0" indent="0" algn="l" defTabSz="914400" rtl="0" eaLnBrk="1" fontAlgn="base" latinLnBrk="0" hangingPunct="1">
                        <a:lnSpc>
                          <a:spcPct val="107000"/>
                        </a:lnSpc>
                        <a:spcBef>
                          <a:spcPts val="325"/>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Sửa nhân viên</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2149">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Tác nhân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(Actor)</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Chủ quán</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2149">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Level</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User Goal</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2149">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Mô tả ngắn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(Brief)</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0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Chủ quán</a:t>
                      </a:r>
                      <a:r>
                        <a:rPr kumimoji="0" lang="vi-VN"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có </a:t>
                      </a: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thể sửa nhân viên trong hệ thống</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89289">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Tiền điều kiện</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6675">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6675"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 Chủ quán đăng nhập vào tài khoản của mình và nhấn vào chức năng quản lý nhân viên</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289">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Hậu điều kiện</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Sửa nhân viên thành công</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994972">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Điều kiện kích hoạt use case</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6675">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6675" marR="0" lvl="0" indent="0" algn="l" defTabSz="914400" rtl="0" eaLnBrk="1" fontAlgn="base" latinLnBrk="0" hangingPunct="1">
                        <a:lnSpc>
                          <a:spcPct val="107000"/>
                        </a:lnSpc>
                        <a:spcBef>
                          <a:spcPts val="325"/>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Chủ quán thực hiện việc sửa nhân viên</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12" name="Slide Number Placeholder 11">
            <a:extLst>
              <a:ext uri="{FF2B5EF4-FFF2-40B4-BE49-F238E27FC236}">
                <a16:creationId xmlns:a16="http://schemas.microsoft.com/office/drawing/2014/main" id="{F1A666E3-CEA6-45A6-863F-945B4B1C3B11}"/>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823066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8" name="Hộp_Văn_Bản 107"/>
          <p:cNvSpPr txBox="1">
            <a:spLocks noChangeArrowheads="1"/>
          </p:cNvSpPr>
          <p:nvPr/>
        </p:nvSpPr>
        <p:spPr bwMode="auto">
          <a:xfrm>
            <a:off x="1920020" y="230810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a. Use case quản lý nhân viên</a:t>
            </a:r>
          </a:p>
        </p:txBody>
      </p:sp>
      <p:graphicFrame>
        <p:nvGraphicFramePr>
          <p:cNvPr id="6" name="Table 5"/>
          <p:cNvGraphicFramePr>
            <a:graphicFrameLocks noGrp="1"/>
          </p:cNvGraphicFramePr>
          <p:nvPr>
            <p:extLst>
              <p:ext uri="{D42A27DB-BD31-4B8C-83A1-F6EECF244321}">
                <p14:modId xmlns:p14="http://schemas.microsoft.com/office/powerpoint/2010/main" val="4092469220"/>
              </p:ext>
            </p:extLst>
          </p:nvPr>
        </p:nvGraphicFramePr>
        <p:xfrm>
          <a:off x="1887416" y="2722274"/>
          <a:ext cx="8663354" cy="3890699"/>
        </p:xfrm>
        <a:graphic>
          <a:graphicData uri="http://schemas.openxmlformats.org/drawingml/2006/table">
            <a:tbl>
              <a:tblPr/>
              <a:tblGrid>
                <a:gridCol w="2193265">
                  <a:extLst>
                    <a:ext uri="{9D8B030D-6E8A-4147-A177-3AD203B41FA5}">
                      <a16:colId xmlns:a16="http://schemas.microsoft.com/office/drawing/2014/main" val="20000"/>
                    </a:ext>
                  </a:extLst>
                </a:gridCol>
                <a:gridCol w="6470089">
                  <a:extLst>
                    <a:ext uri="{9D8B030D-6E8A-4147-A177-3AD203B41FA5}">
                      <a16:colId xmlns:a16="http://schemas.microsoft.com/office/drawing/2014/main" val="20001"/>
                    </a:ext>
                  </a:extLst>
                </a:gridCol>
              </a:tblGrid>
              <a:tr h="28008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marT="45353" marB="453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marT="45353" marB="453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81964">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just" defTabSz="914400" rtl="0" eaLnBrk="1" fontAlgn="base" latinLnBrk="0" hangingPunct="1">
                        <a:lnSpc>
                          <a:spcPct val="110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chính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6675">
                        <a:spcBef>
                          <a:spcPct val="20000"/>
                        </a:spcBef>
                        <a:buFont typeface="Arial" panose="020B0604020202020204" pitchFamily="34" charset="0"/>
                        <a:tabLst>
                          <a:tab pos="342900" algn="l"/>
                          <a:tab pos="344488" algn="l"/>
                        </a:tabLst>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tabLst>
                          <a:tab pos="342900" algn="l"/>
                          <a:tab pos="344488" algn="l"/>
                        </a:tabLst>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tabLst>
                          <a:tab pos="342900" algn="l"/>
                          <a:tab pos="344488" algn="l"/>
                        </a:tabLst>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9pPr>
                    </a:lstStyle>
                    <a:p>
                      <a:pPr marL="66675" marR="0" lvl="0" indent="0" algn="l" defTabSz="914400" rtl="0" eaLnBrk="1" fontAlgn="base" latinLnBrk="0" hangingPunct="1">
                        <a:lnSpc>
                          <a:spcPct val="107000"/>
                        </a:lnSpc>
                        <a:spcBef>
                          <a:spcPts val="313"/>
                        </a:spcBef>
                        <a:spcAft>
                          <a:spcPct val="0"/>
                        </a:spcAft>
                        <a:buClrTx/>
                        <a:buSzTx/>
                        <a:buFontTx/>
                        <a:buNone/>
                        <a:tabLst>
                          <a:tab pos="342900" algn="l"/>
                          <a:tab pos="344488"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1.   Chủ quán nhấn vào nhân viên cần sửa</a:t>
                      </a:r>
                    </a:p>
                    <a:p>
                      <a:pPr marL="66675" marR="0" lvl="0" indent="0" algn="l" defTabSz="914400" rtl="0" eaLnBrk="1" fontAlgn="base" latinLnBrk="0" hangingPunct="1">
                        <a:lnSpc>
                          <a:spcPct val="107000"/>
                        </a:lnSpc>
                        <a:spcBef>
                          <a:spcPts val="313"/>
                        </a:spcBef>
                        <a:spcAft>
                          <a:spcPct val="0"/>
                        </a:spcAft>
                        <a:buClrTx/>
                        <a:buSzTx/>
                        <a:buFontTx/>
                        <a:buNone/>
                        <a:tabLst>
                          <a:tab pos="342900" algn="l"/>
                          <a:tab pos="344488"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2.   Điền đầy đủ các trường (Mã nhân viên,họ tên, CMND, email, tài khoản,mật khẩu) </a:t>
                      </a:r>
                    </a:p>
                    <a:p>
                      <a:pPr marL="66675" marR="0" lvl="0" indent="0" algn="l" defTabSz="914400" rtl="0" eaLnBrk="1" fontAlgn="base" latinLnBrk="0" hangingPunct="1">
                        <a:lnSpc>
                          <a:spcPct val="107000"/>
                        </a:lnSpc>
                        <a:spcBef>
                          <a:spcPts val="313"/>
                        </a:spcBef>
                        <a:spcAft>
                          <a:spcPct val="0"/>
                        </a:spcAft>
                        <a:buClrTx/>
                        <a:buSzTx/>
                        <a:buFontTx/>
                        <a:buNone/>
                        <a:tabLst>
                          <a:tab pos="342900" algn="l"/>
                          <a:tab pos="344488"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3.   Nhấn nút “Sửa nhân viên”</a:t>
                      </a:r>
                    </a:p>
                    <a:p>
                      <a:pPr marL="66675" marR="0" lvl="0" indent="0" algn="l" defTabSz="914400" rtl="0" eaLnBrk="1" fontAlgn="base" latinLnBrk="0" hangingPunct="1">
                        <a:lnSpc>
                          <a:spcPct val="107000"/>
                        </a:lnSpc>
                        <a:spcBef>
                          <a:spcPts val="313"/>
                        </a:spcBef>
                        <a:spcAft>
                          <a:spcPct val="0"/>
                        </a:spcAft>
                        <a:buClrTx/>
                        <a:buSzTx/>
                        <a:buFontTx/>
                        <a:buNone/>
                        <a:tabLst>
                          <a:tab pos="342900" algn="l"/>
                          <a:tab pos="344488"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4.   Hiển thị thông báo “Sửa nhân viên thành công”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2236241">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phụ</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Tại bước 2</a:t>
                      </a:r>
                    </a:p>
                    <a:p>
                      <a:pPr marL="69850" marR="0" lvl="0" indent="0" algn="l" defTabSz="914400" rtl="0" eaLnBrk="1" fontAlgn="base" latinLnBrk="0" hangingPunct="1">
                        <a:lnSpc>
                          <a:spcPct val="107000"/>
                        </a:lnSpc>
                        <a:spcBef>
                          <a:spcPts val="313"/>
                        </a:spcBef>
                        <a:spcAft>
                          <a:spcPct val="0"/>
                        </a:spcAft>
                        <a:buClrTx/>
                        <a:buSzPts val="1300"/>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 Chủ quán không điền đầy đủ các trường</a:t>
                      </a:r>
                    </a:p>
                    <a:p>
                      <a:pPr marL="69850" marR="0" lvl="0" indent="0" algn="l" defTabSz="914400" rtl="0" eaLnBrk="1" fontAlgn="base" latinLnBrk="0" hangingPunct="1">
                        <a:lnSpc>
                          <a:spcPct val="107000"/>
                        </a:lnSpc>
                        <a:spcBef>
                          <a:spcPts val="313"/>
                        </a:spcBef>
                        <a:spcAft>
                          <a:spcPct val="0"/>
                        </a:spcAft>
                        <a:buClrTx/>
                        <a:buSzPts val="1300"/>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Nhấn nút “Sửa nhân viên”</a:t>
                      </a:r>
                    </a:p>
                    <a:p>
                      <a:pPr marL="69850" marR="0" lvl="0" indent="0" algn="l" defTabSz="914400" rtl="0" eaLnBrk="1" fontAlgn="base" latinLnBrk="0" hangingPunct="1">
                        <a:lnSpc>
                          <a:spcPct val="107000"/>
                        </a:lnSpc>
                        <a:spcBef>
                          <a:spcPts val="313"/>
                        </a:spcBef>
                        <a:spcAft>
                          <a:spcPct val="0"/>
                        </a:spcAft>
                        <a:buClrTx/>
                        <a:buSzPts val="1300"/>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Hệ thống hiển thị thông báo “Phải điền đầy đủ thông tin”</a:t>
                      </a:r>
                    </a:p>
                    <a:p>
                      <a:pPr marL="69850"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Tại bước 2</a:t>
                      </a:r>
                    </a:p>
                    <a:p>
                      <a:pPr marL="69850" marR="0" lvl="0" indent="0" algn="l" defTabSz="914400" rtl="0" eaLnBrk="1" fontAlgn="base" latinLnBrk="0" hangingPunct="1">
                        <a:lnSpc>
                          <a:spcPct val="107000"/>
                        </a:lnSpc>
                        <a:spcBef>
                          <a:spcPts val="313"/>
                        </a:spcBef>
                        <a:spcAft>
                          <a:spcPct val="0"/>
                        </a:spcAft>
                        <a:buClrTx/>
                        <a:buSzPts val="1300"/>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Chủ quán điền mã nhân viên đã có trong hệ thống</a:t>
                      </a:r>
                    </a:p>
                    <a:p>
                      <a:pPr marL="69850" marR="0" lvl="0" indent="0" algn="l" defTabSz="914400" rtl="0" eaLnBrk="1" fontAlgn="base" latinLnBrk="0" hangingPunct="1">
                        <a:lnSpc>
                          <a:spcPct val="107000"/>
                        </a:lnSpc>
                        <a:spcBef>
                          <a:spcPts val="313"/>
                        </a:spcBef>
                        <a:spcAft>
                          <a:spcPct val="0"/>
                        </a:spcAft>
                        <a:buClrTx/>
                        <a:buSzPts val="1300"/>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Nhấn nút “Sửa nhân viên”</a:t>
                      </a:r>
                    </a:p>
                    <a:p>
                      <a:pPr marL="69850" marR="0" lvl="0" indent="0" algn="l" defTabSz="914400" rtl="0" eaLnBrk="1" fontAlgn="base" latinLnBrk="0" hangingPunct="1">
                        <a:lnSpc>
                          <a:spcPct val="107000"/>
                        </a:lnSpc>
                        <a:spcBef>
                          <a:spcPts val="313"/>
                        </a:spcBef>
                        <a:spcAft>
                          <a:spcPct val="0"/>
                        </a:spcAft>
                        <a:buClrTx/>
                        <a:buSzPts val="1300"/>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Hệ thống hiển thị thông báo “Mã nhân viên đã có trong hệ thống vui lòng nhập tài khoản khác”</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12" name="Slide Number Placeholder 11">
            <a:extLst>
              <a:ext uri="{FF2B5EF4-FFF2-40B4-BE49-F238E27FC236}">
                <a16:creationId xmlns:a16="http://schemas.microsoft.com/office/drawing/2014/main" id="{40AFB76F-62E3-411C-B435-CF737AF3773C}"/>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140338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8" name="Hộp_Văn_Bản 107"/>
          <p:cNvSpPr txBox="1">
            <a:spLocks noChangeArrowheads="1"/>
          </p:cNvSpPr>
          <p:nvPr/>
        </p:nvSpPr>
        <p:spPr bwMode="auto">
          <a:xfrm>
            <a:off x="1920020" y="230810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a. Use case quản lý nhân viên</a:t>
            </a:r>
          </a:p>
        </p:txBody>
      </p:sp>
      <p:graphicFrame>
        <p:nvGraphicFramePr>
          <p:cNvPr id="9" name="Table 4"/>
          <p:cNvGraphicFramePr>
            <a:graphicFrameLocks noGrp="1"/>
          </p:cNvGraphicFramePr>
          <p:nvPr>
            <p:extLst>
              <p:ext uri="{D42A27DB-BD31-4B8C-83A1-F6EECF244321}">
                <p14:modId xmlns:p14="http://schemas.microsoft.com/office/powerpoint/2010/main" val="1319810079"/>
              </p:ext>
            </p:extLst>
          </p:nvPr>
        </p:nvGraphicFramePr>
        <p:xfrm>
          <a:off x="1729764" y="2834209"/>
          <a:ext cx="8991600" cy="3527543"/>
        </p:xfrm>
        <a:graphic>
          <a:graphicData uri="http://schemas.openxmlformats.org/drawingml/2006/table">
            <a:tbl>
              <a:tblPr/>
              <a:tblGrid>
                <a:gridCol w="1386976">
                  <a:extLst>
                    <a:ext uri="{9D8B030D-6E8A-4147-A177-3AD203B41FA5}">
                      <a16:colId xmlns:a16="http://schemas.microsoft.com/office/drawing/2014/main" val="20000"/>
                    </a:ext>
                  </a:extLst>
                </a:gridCol>
                <a:gridCol w="7604624">
                  <a:extLst>
                    <a:ext uri="{9D8B030D-6E8A-4147-A177-3AD203B41FA5}">
                      <a16:colId xmlns:a16="http://schemas.microsoft.com/office/drawing/2014/main" val="20001"/>
                    </a:ext>
                  </a:extLst>
                </a:gridCol>
              </a:tblGrid>
              <a:tr h="247048">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Mã Use case</a:t>
                      </a:r>
                      <a:endParaRPr kumimoji="0" lang="en-US"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UC-</a:t>
                      </a:r>
                      <a:r>
                        <a:rPr kumimoji="0" lang="en-US"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1.3</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4695">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25"/>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Tên Use case</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6675">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6675" marR="0" lvl="0" indent="0" algn="l" defTabSz="914400" rtl="0" eaLnBrk="1" fontAlgn="base" latinLnBrk="0" hangingPunct="1">
                        <a:lnSpc>
                          <a:spcPct val="107000"/>
                        </a:lnSpc>
                        <a:spcBef>
                          <a:spcPts val="325"/>
                        </a:spcBef>
                        <a:spcAft>
                          <a:spcPct val="0"/>
                        </a:spcAft>
                        <a:buClrTx/>
                        <a:buSzTx/>
                        <a:buFontTx/>
                        <a:buNone/>
                        <a:tabLst/>
                      </a:pPr>
                      <a:r>
                        <a:rPr kumimoji="0" lang="en-US"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Xóa nhân viên</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1428">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Tác nhân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(Actor)</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Chủ quán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17978">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Level</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User Goal</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41428">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Mô tả ngắn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(Brief)</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0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Chủ quán</a:t>
                      </a:r>
                      <a:r>
                        <a:rPr kumimoji="0" lang="vi-VN"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có </a:t>
                      </a:r>
                      <a:r>
                        <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thể xóa nhân viên trong hệ thống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504728">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Tiền điều kiện</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6675">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6675"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Chủ quán đăng nhập vào tài khoản của mình và nhấn vào chức năng quản lý nhân viên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5215">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Hậu điều kiện</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Xóa nhân viên thành công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802146">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Điều kiện kích hoạt use case</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6675">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6675" marR="0" lvl="0" indent="0" algn="l" defTabSz="914400" rtl="0" eaLnBrk="1" fontAlgn="base" latinLnBrk="0" hangingPunct="1">
                        <a:lnSpc>
                          <a:spcPct val="107000"/>
                        </a:lnSpc>
                        <a:spcBef>
                          <a:spcPts val="325"/>
                        </a:spcBef>
                        <a:spcAft>
                          <a:spcPct val="0"/>
                        </a:spcAft>
                        <a:buClrTx/>
                        <a:buSzTx/>
                        <a:buFontTx/>
                        <a:buNone/>
                        <a:tabLst/>
                      </a:pPr>
                      <a:r>
                        <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Chủ quán thực hiện việc xóa nhân viên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12" name="Slide Number Placeholder 11">
            <a:extLst>
              <a:ext uri="{FF2B5EF4-FFF2-40B4-BE49-F238E27FC236}">
                <a16:creationId xmlns:a16="http://schemas.microsoft.com/office/drawing/2014/main" id="{5E501ADB-ADEE-4C55-8BF4-415B11D3CDD5}"/>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424423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8" name="Hộp_Văn_Bản 107"/>
          <p:cNvSpPr txBox="1">
            <a:spLocks noChangeArrowheads="1"/>
          </p:cNvSpPr>
          <p:nvPr/>
        </p:nvSpPr>
        <p:spPr bwMode="auto">
          <a:xfrm>
            <a:off x="1920020" y="230810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a. Use case quản lý nhân viên</a:t>
            </a:r>
          </a:p>
        </p:txBody>
      </p:sp>
      <p:graphicFrame>
        <p:nvGraphicFramePr>
          <p:cNvPr id="6" name="Table 5"/>
          <p:cNvGraphicFramePr>
            <a:graphicFrameLocks noGrp="1"/>
          </p:cNvGraphicFramePr>
          <p:nvPr>
            <p:extLst>
              <p:ext uri="{D42A27DB-BD31-4B8C-83A1-F6EECF244321}">
                <p14:modId xmlns:p14="http://schemas.microsoft.com/office/powerpoint/2010/main" val="4091509230"/>
              </p:ext>
            </p:extLst>
          </p:nvPr>
        </p:nvGraphicFramePr>
        <p:xfrm>
          <a:off x="1805354" y="2801938"/>
          <a:ext cx="8710246" cy="3670114"/>
        </p:xfrm>
        <a:graphic>
          <a:graphicData uri="http://schemas.openxmlformats.org/drawingml/2006/table">
            <a:tbl>
              <a:tblPr/>
              <a:tblGrid>
                <a:gridCol w="2351010">
                  <a:extLst>
                    <a:ext uri="{9D8B030D-6E8A-4147-A177-3AD203B41FA5}">
                      <a16:colId xmlns:a16="http://schemas.microsoft.com/office/drawing/2014/main" val="20000"/>
                    </a:ext>
                  </a:extLst>
                </a:gridCol>
                <a:gridCol w="6359236">
                  <a:extLst>
                    <a:ext uri="{9D8B030D-6E8A-4147-A177-3AD203B41FA5}">
                      <a16:colId xmlns:a16="http://schemas.microsoft.com/office/drawing/2014/main" val="20001"/>
                    </a:ext>
                  </a:extLst>
                </a:gridCol>
              </a:tblGrid>
              <a:tr h="36574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011001">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just" defTabSz="914400" rtl="0" eaLnBrk="1" fontAlgn="base" latinLnBrk="0" hangingPunct="1">
                        <a:lnSpc>
                          <a:spcPct val="110000"/>
                        </a:lnSpc>
                        <a:spcBef>
                          <a:spcPts val="313"/>
                        </a:spcBef>
                        <a:spcAft>
                          <a:spcPct val="0"/>
                        </a:spcAft>
                        <a:buClrTx/>
                        <a:buSzTx/>
                        <a:buFontTx/>
                        <a:buNone/>
                        <a:tabLst/>
                      </a:pPr>
                      <a:endParaRPr kumimoji="0" lang="en-US" altLang="en-US" sz="1400" b="1"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10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chính </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6675">
                        <a:spcBef>
                          <a:spcPct val="20000"/>
                        </a:spcBef>
                        <a:buFont typeface="Arial" panose="020B0604020202020204" pitchFamily="34" charset="0"/>
                        <a:tabLst>
                          <a:tab pos="342900" algn="l"/>
                          <a:tab pos="344488" algn="l"/>
                        </a:tabLst>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tabLst>
                          <a:tab pos="342900" algn="l"/>
                          <a:tab pos="344488" algn="l"/>
                        </a:tabLst>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tabLst>
                          <a:tab pos="342900" algn="l"/>
                          <a:tab pos="344488" algn="l"/>
                        </a:tabLst>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42900" algn="l"/>
                          <a:tab pos="344488" algn="l"/>
                        </a:tabLst>
                        <a:defRPr>
                          <a:solidFill>
                            <a:schemeClr val="tx1"/>
                          </a:solidFill>
                          <a:latin typeface="Calibri" panose="020F0502020204030204" pitchFamily="34" charset="0"/>
                          <a:ea typeface="SimSun" panose="02010600030101010101" pitchFamily="2" charset="-122"/>
                        </a:defRPr>
                      </a:lvl9pPr>
                    </a:lstStyle>
                    <a:p>
                      <a:pPr marL="66675" marR="0" lvl="0" indent="0" algn="l" defTabSz="914400" rtl="0" eaLnBrk="1" fontAlgn="base" latinLnBrk="0" hangingPunct="1">
                        <a:lnSpc>
                          <a:spcPct val="107000"/>
                        </a:lnSpc>
                        <a:spcBef>
                          <a:spcPts val="313"/>
                        </a:spcBef>
                        <a:spcAft>
                          <a:spcPct val="0"/>
                        </a:spcAft>
                        <a:buClrTx/>
                        <a:buSzTx/>
                        <a:buFontTx/>
                        <a:buNone/>
                        <a:tabLst>
                          <a:tab pos="342900" algn="l"/>
                          <a:tab pos="344488" algn="l"/>
                        </a:tabLst>
                      </a:pP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6675" marR="0" lvl="0" indent="0" algn="l" defTabSz="914400" rtl="0" eaLnBrk="1" fontAlgn="base" latinLnBrk="0" hangingPunct="1">
                        <a:lnSpc>
                          <a:spcPct val="107000"/>
                        </a:lnSpc>
                        <a:spcBef>
                          <a:spcPts val="313"/>
                        </a:spcBef>
                        <a:spcAft>
                          <a:spcPct val="0"/>
                        </a:spcAft>
                        <a:buClrTx/>
                        <a:buSzTx/>
                        <a:buFontTx/>
                        <a:buAutoNum type="arabicPeriod"/>
                        <a:tabLst>
                          <a:tab pos="342900" algn="l"/>
                          <a:tab pos="344488"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Chủ quán nhấn vào nhân viên cần xóa</a:t>
                      </a:r>
                    </a:p>
                    <a:p>
                      <a:pPr marL="66675" marR="0" lvl="0" indent="0" algn="l" defTabSz="914400" rtl="0" eaLnBrk="1" fontAlgn="base" latinLnBrk="0" hangingPunct="1">
                        <a:lnSpc>
                          <a:spcPct val="107000"/>
                        </a:lnSpc>
                        <a:spcBef>
                          <a:spcPts val="313"/>
                        </a:spcBef>
                        <a:spcAft>
                          <a:spcPct val="0"/>
                        </a:spcAft>
                        <a:buClrTx/>
                        <a:buSzTx/>
                        <a:buFontTx/>
                        <a:buAutoNum type="arabicPeriod"/>
                        <a:tabLst>
                          <a:tab pos="342900" algn="l"/>
                          <a:tab pos="344488"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Nhấn nút xóa nhân viên</a:t>
                      </a:r>
                    </a:p>
                    <a:p>
                      <a:pPr marL="66675" marR="0" lvl="0" indent="0" algn="l" defTabSz="914400" rtl="0" eaLnBrk="1" fontAlgn="base" latinLnBrk="0" hangingPunct="1">
                        <a:lnSpc>
                          <a:spcPct val="107000"/>
                        </a:lnSpc>
                        <a:spcBef>
                          <a:spcPts val="313"/>
                        </a:spcBef>
                        <a:spcAft>
                          <a:spcPct val="0"/>
                        </a:spcAft>
                        <a:buClrTx/>
                        <a:buSzTx/>
                        <a:buFontTx/>
                        <a:buAutoNum type="arabicPeriod"/>
                        <a:tabLst>
                          <a:tab pos="342900" algn="l"/>
                          <a:tab pos="344488"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Hiển thị thông báo “Xóa nhân viên thành công” </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293371">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phụ</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12" name="Slide Number Placeholder 11">
            <a:extLst>
              <a:ext uri="{FF2B5EF4-FFF2-40B4-BE49-F238E27FC236}">
                <a16:creationId xmlns:a16="http://schemas.microsoft.com/office/drawing/2014/main" id="{8AF6AE1C-433C-4E32-A159-14E86D9050A2}"/>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889810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9" name="Hộp_Văn_Bản 107"/>
          <p:cNvSpPr txBox="1">
            <a:spLocks noChangeArrowheads="1"/>
          </p:cNvSpPr>
          <p:nvPr/>
        </p:nvSpPr>
        <p:spPr bwMode="auto">
          <a:xfrm>
            <a:off x="1884852" y="230810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b. Use case quản lý sản phẩm</a:t>
            </a:r>
          </a:p>
        </p:txBody>
      </p:sp>
      <p:graphicFrame>
        <p:nvGraphicFramePr>
          <p:cNvPr id="10" name="Table 4"/>
          <p:cNvGraphicFramePr>
            <a:graphicFrameLocks noGrp="1"/>
          </p:cNvGraphicFramePr>
          <p:nvPr>
            <p:extLst>
              <p:ext uri="{D42A27DB-BD31-4B8C-83A1-F6EECF244321}">
                <p14:modId xmlns:p14="http://schemas.microsoft.com/office/powerpoint/2010/main" val="2521424930"/>
              </p:ext>
            </p:extLst>
          </p:nvPr>
        </p:nvGraphicFramePr>
        <p:xfrm>
          <a:off x="1641231" y="2860429"/>
          <a:ext cx="8804030" cy="3783532"/>
        </p:xfrm>
        <a:graphic>
          <a:graphicData uri="http://schemas.openxmlformats.org/drawingml/2006/table">
            <a:tbl>
              <a:tblPr/>
              <a:tblGrid>
                <a:gridCol w="2322102">
                  <a:extLst>
                    <a:ext uri="{9D8B030D-6E8A-4147-A177-3AD203B41FA5}">
                      <a16:colId xmlns:a16="http://schemas.microsoft.com/office/drawing/2014/main" val="20000"/>
                    </a:ext>
                  </a:extLst>
                </a:gridCol>
                <a:gridCol w="6481928">
                  <a:extLst>
                    <a:ext uri="{9D8B030D-6E8A-4147-A177-3AD203B41FA5}">
                      <a16:colId xmlns:a16="http://schemas.microsoft.com/office/drawing/2014/main" val="20001"/>
                    </a:ext>
                  </a:extLst>
                </a:gridCol>
              </a:tblGrid>
              <a:tr h="338753">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Mã Use case</a:t>
                      </a:r>
                      <a:endParaRPr kumimoji="0" lang="en-US" altLang="en-US" sz="11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UC-</a:t>
                      </a:r>
                      <a:r>
                        <a:rPr kumimoji="0" lang="en-US" altLang="en-US" sz="14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rPr>
                        <a:t>02</a:t>
                      </a:r>
                      <a:endParaRPr kumimoji="0" lang="en-US" altLang="en-US" sz="11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8753">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25"/>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Tên Use case</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6675">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6675" marR="0" lvl="0" indent="0" algn="l" defTabSz="914400" rtl="0" eaLnBrk="1" fontAlgn="base" latinLnBrk="0" hangingPunct="1">
                        <a:lnSpc>
                          <a:spcPct val="107000"/>
                        </a:lnSpc>
                        <a:spcBef>
                          <a:spcPts val="325"/>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 </a:t>
                      </a:r>
                      <a:r>
                        <a:rPr kumimoji="0" lang="en-US" altLang="en-US" sz="1400" b="1"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Sửa sản phẩm</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38753">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Tác nhân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(Actor)</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 Chủ quán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38753">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Level</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 User goal</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43796">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Mô tả ngắn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(Brief)</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0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 Chủ quán có thể sửa thông tin sản phẩm theo nội dung: Tên sản phẩm, hình ảnh, giá thành, tạo giảm giá.</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589175">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Tiền điều kiện</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6675">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6675"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Phải đăng nhập tài khoản chủ quán trước khi xem doanh sách sản phẩm cần sửa.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589175">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Hậu điều kiện</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Hệ thống cập nhật thông tin sản phẩm cần sửa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522590">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Điều kiện kích hoạt use case</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66675">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6675" marR="0" lvl="0" indent="0" algn="l" defTabSz="914400" rtl="0" eaLnBrk="1" fontAlgn="base" latinLnBrk="0" hangingPunct="1">
                        <a:lnSpc>
                          <a:spcPct val="107000"/>
                        </a:lnSpc>
                        <a:spcBef>
                          <a:spcPts val="325"/>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Chủ quán thực hiện việc sửa thông tin sản phẩm</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12" name="Slide Number Placeholder 11">
            <a:extLst>
              <a:ext uri="{FF2B5EF4-FFF2-40B4-BE49-F238E27FC236}">
                <a16:creationId xmlns:a16="http://schemas.microsoft.com/office/drawing/2014/main" id="{274D893A-3CF7-40E2-A3E2-313EE8DAD5AE}"/>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305663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9" name="Hộp_Văn_Bản 107"/>
          <p:cNvSpPr txBox="1">
            <a:spLocks noChangeArrowheads="1"/>
          </p:cNvSpPr>
          <p:nvPr/>
        </p:nvSpPr>
        <p:spPr bwMode="auto">
          <a:xfrm>
            <a:off x="1884852" y="230810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b. Use case quản lý sản phẩm</a:t>
            </a:r>
          </a:p>
        </p:txBody>
      </p:sp>
      <p:graphicFrame>
        <p:nvGraphicFramePr>
          <p:cNvPr id="6" name="Table 5"/>
          <p:cNvGraphicFramePr>
            <a:graphicFrameLocks noGrp="1"/>
          </p:cNvGraphicFramePr>
          <p:nvPr>
            <p:extLst>
              <p:ext uri="{D42A27DB-BD31-4B8C-83A1-F6EECF244321}">
                <p14:modId xmlns:p14="http://schemas.microsoft.com/office/powerpoint/2010/main" val="3557375737"/>
              </p:ext>
            </p:extLst>
          </p:nvPr>
        </p:nvGraphicFramePr>
        <p:xfrm>
          <a:off x="1729764" y="2733667"/>
          <a:ext cx="8457590" cy="3690186"/>
        </p:xfrm>
        <a:graphic>
          <a:graphicData uri="http://schemas.openxmlformats.org/drawingml/2006/table">
            <a:tbl>
              <a:tblPr/>
              <a:tblGrid>
                <a:gridCol w="2153467">
                  <a:extLst>
                    <a:ext uri="{9D8B030D-6E8A-4147-A177-3AD203B41FA5}">
                      <a16:colId xmlns:a16="http://schemas.microsoft.com/office/drawing/2014/main" val="20000"/>
                    </a:ext>
                  </a:extLst>
                </a:gridCol>
                <a:gridCol w="6304123">
                  <a:extLst>
                    <a:ext uri="{9D8B030D-6E8A-4147-A177-3AD203B41FA5}">
                      <a16:colId xmlns:a16="http://schemas.microsoft.com/office/drawing/2014/main" val="20001"/>
                    </a:ext>
                  </a:extLst>
                </a:gridCol>
              </a:tblGrid>
              <a:tr h="35668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marT="45637" marB="4563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marT="45637" marB="4563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372807">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just" defTabSz="914400" rtl="0" eaLnBrk="1" fontAlgn="base" latinLnBrk="0" hangingPunct="1">
                        <a:lnSpc>
                          <a:spcPct val="110000"/>
                        </a:lnSpc>
                        <a:spcBef>
                          <a:spcPts val="313"/>
                        </a:spcBef>
                        <a:spcAft>
                          <a:spcPct val="0"/>
                        </a:spcAft>
                        <a:buClrTx/>
                        <a:buSzTx/>
                        <a:buFontTx/>
                        <a:buNone/>
                        <a:tabLst/>
                      </a:pPr>
                      <a:endParaRPr kumimoji="0" lang="en-US" altLang="en-US" sz="1400" b="1"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10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chính </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342900" indent="-34290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342900" marR="0" lvl="0" indent="-342900" algn="l" defTabSz="914400" rtl="0" eaLnBrk="1" fontAlgn="base" latinLnBrk="0" hangingPunct="1">
                        <a:lnSpc>
                          <a:spcPct val="106000"/>
                        </a:lnSpc>
                        <a:spcBef>
                          <a:spcPct val="0"/>
                        </a:spcBef>
                        <a:spcAft>
                          <a:spcPct val="0"/>
                        </a:spcAft>
                        <a:buClrTx/>
                        <a:buSzTx/>
                        <a:buFont typeface="Calibri" panose="020F0502020204030204" pitchFamily="34" charset="0"/>
                        <a:buAutoNum type="arabicPeriod"/>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Chủ quán nhấn vào danh mục: “Sửa sản phầm”. Hiển thị màn hình giao diện :“Sửa sản phẩm”.</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342900" marR="0" lvl="0" indent="-342900" algn="l" defTabSz="914400" rtl="0" eaLnBrk="1" fontAlgn="base" latinLnBrk="0" hangingPunct="1">
                        <a:lnSpc>
                          <a:spcPct val="106000"/>
                        </a:lnSpc>
                        <a:spcBef>
                          <a:spcPct val="0"/>
                        </a:spcBef>
                        <a:spcAft>
                          <a:spcPct val="0"/>
                        </a:spcAft>
                        <a:buClrTx/>
                        <a:buSzTx/>
                        <a:buFont typeface="Calibri" panose="020F0502020204030204" pitchFamily="34" charset="0"/>
                        <a:buAutoNum type="arabicPeriod"/>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Chủ quán chỉnh sửa thông tin:</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342900" marR="0" lvl="0" indent="-342900" algn="l" defTabSz="914400" rtl="0" eaLnBrk="1" fontAlgn="base" latinLnBrk="0" hangingPunct="1">
                        <a:lnSpc>
                          <a:spcPct val="106000"/>
                        </a:lnSpc>
                        <a:spcBef>
                          <a:spcPct val="0"/>
                        </a:spcBef>
                        <a:spcAft>
                          <a:spcPct val="0"/>
                        </a:spcAft>
                        <a:buClrTx/>
                        <a:buSzTx/>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Tên sản phẩm. </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342900" marR="0" lvl="0" indent="-342900" algn="l" defTabSz="914400" rtl="0" eaLnBrk="1" fontAlgn="base" latinLnBrk="0" hangingPunct="1">
                        <a:lnSpc>
                          <a:spcPct val="106000"/>
                        </a:lnSpc>
                        <a:spcBef>
                          <a:spcPct val="0"/>
                        </a:spcBef>
                        <a:spcAft>
                          <a:spcPct val="0"/>
                        </a:spcAft>
                        <a:buClrTx/>
                        <a:buSzTx/>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Hình ảnh. </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342900" marR="0" lvl="0" indent="-342900" algn="l" defTabSz="914400" rtl="0" eaLnBrk="1" fontAlgn="base" latinLnBrk="0" hangingPunct="1">
                        <a:lnSpc>
                          <a:spcPct val="106000"/>
                        </a:lnSpc>
                        <a:spcBef>
                          <a:spcPct val="0"/>
                        </a:spcBef>
                        <a:spcAft>
                          <a:spcPct val="0"/>
                        </a:spcAft>
                        <a:buClrTx/>
                        <a:buSzTx/>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Giá thành.</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342900" marR="0" lvl="0" indent="-342900" algn="l" defTabSz="914400" rtl="0" eaLnBrk="1" fontAlgn="base" latinLnBrk="0" hangingPunct="1">
                        <a:lnSpc>
                          <a:spcPct val="106000"/>
                        </a:lnSpc>
                        <a:spcBef>
                          <a:spcPct val="0"/>
                        </a:spcBef>
                        <a:spcAft>
                          <a:spcPct val="0"/>
                        </a:spcAft>
                        <a:buClrTx/>
                        <a:buSzTx/>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Tạo giảm giá.</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342900" marR="0" lvl="0" indent="-342900" algn="l" defTabSz="914400" rtl="0" eaLnBrk="1" fontAlgn="base" latinLnBrk="0" hangingPunct="1">
                        <a:lnSpc>
                          <a:spcPct val="106000"/>
                        </a:lnSpc>
                        <a:spcBef>
                          <a:spcPct val="0"/>
                        </a:spcBef>
                        <a:spcAft>
                          <a:spcPct val="0"/>
                        </a:spcAft>
                        <a:buClrTx/>
                        <a:buSzTx/>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Mô tả ngắn về sản phẩm(nếu có).</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342900" marR="0" lvl="0" indent="-342900" algn="l" defTabSz="914400" rtl="0" eaLnBrk="1" fontAlgn="base" latinLnBrk="0" hangingPunct="1">
                        <a:lnSpc>
                          <a:spcPct val="106000"/>
                        </a:lnSpc>
                        <a:spcBef>
                          <a:spcPct val="0"/>
                        </a:spcBef>
                        <a:spcAft>
                          <a:spcPct val="0"/>
                        </a:spcAft>
                        <a:buClrTx/>
                        <a:buSzTx/>
                        <a:buFont typeface="+mj-lt"/>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3.    Hệ thống cập nhật thông tin của chủ quán thông qua nút :“Lưu”.</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342900" marR="0" lvl="0" indent="-342900" algn="l" defTabSz="914400" rtl="0" eaLnBrk="1" fontAlgn="base" latinLnBrk="0" hangingPunct="1">
                        <a:lnSpc>
                          <a:spcPct val="106000"/>
                        </a:lnSpc>
                        <a:spcBef>
                          <a:spcPct val="0"/>
                        </a:spcBef>
                        <a:spcAft>
                          <a:spcPct val="0"/>
                        </a:spcAft>
                        <a:buClrTx/>
                        <a:buSzTx/>
                        <a:buFont typeface="Calibri" panose="020F0502020204030204" pitchFamily="34" charset="0"/>
                        <a:buAutoNum type="arabicPeriod" startAt="4"/>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Hiển thị thông báo :“Sửa sản phẩm thành công”.</a:t>
                      </a:r>
                    </a:p>
                    <a:p>
                      <a:pPr marL="342900" marR="0" lvl="0" indent="-342900" algn="l" defTabSz="914400" rtl="0" eaLnBrk="1" fontAlgn="base" latinLnBrk="0" hangingPunct="1">
                        <a:lnSpc>
                          <a:spcPct val="106000"/>
                        </a:lnSpc>
                        <a:spcBef>
                          <a:spcPct val="0"/>
                        </a:spcBef>
                        <a:spcAft>
                          <a:spcPct val="0"/>
                        </a:spcAft>
                        <a:buClrTx/>
                        <a:buSzTx/>
                        <a:buFont typeface="Calibri" panose="020F0502020204030204" pitchFamily="34" charset="0"/>
                        <a:buAutoNum type="arabicPeriod" startAt="4"/>
                        <a:tabLst/>
                      </a:pP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897622">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phụ</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Tại bước 2:</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0" marR="0" lvl="0" indent="0" algn="l" defTabSz="914400" rtl="0" eaLnBrk="1" fontAlgn="base" latinLnBrk="0" hangingPunct="1">
                        <a:lnSpc>
                          <a:spcPct val="106000"/>
                        </a:lnSpc>
                        <a:spcBef>
                          <a:spcPct val="0"/>
                        </a:spcBef>
                        <a:spcAft>
                          <a:spcPct val="0"/>
                        </a:spcAft>
                        <a:buClrTx/>
                        <a:buSzTx/>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Chủ quán điền thiếu thông tin vào các trường cần sửa.</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0" marR="0" lvl="0" indent="0" algn="l" defTabSz="914400" rtl="0" eaLnBrk="1" fontAlgn="base" latinLnBrk="0" hangingPunct="1">
                        <a:lnSpc>
                          <a:spcPct val="106000"/>
                        </a:lnSpc>
                        <a:spcBef>
                          <a:spcPct val="0"/>
                        </a:spcBef>
                        <a:spcAft>
                          <a:spcPct val="0"/>
                        </a:spcAft>
                        <a:buClrTx/>
                        <a:buSzTx/>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Hệ thống hiện thông báo “Vui lòng nhập đầy đủ các trường chưa nhập”.</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12" name="Slide Number Placeholder 11">
            <a:extLst>
              <a:ext uri="{FF2B5EF4-FFF2-40B4-BE49-F238E27FC236}">
                <a16:creationId xmlns:a16="http://schemas.microsoft.com/office/drawing/2014/main" id="{298EAEA2-47C1-46EA-9C57-9D99C94D153E}"/>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892475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8" name="Hộp_Văn_Bản 107"/>
          <p:cNvSpPr txBox="1">
            <a:spLocks noChangeArrowheads="1"/>
          </p:cNvSpPr>
          <p:nvPr/>
        </p:nvSpPr>
        <p:spPr bwMode="auto">
          <a:xfrm>
            <a:off x="1896575" y="230810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c. Use case đặt thức uống</a:t>
            </a:r>
          </a:p>
        </p:txBody>
      </p:sp>
      <p:graphicFrame>
        <p:nvGraphicFramePr>
          <p:cNvPr id="10" name="Table 4"/>
          <p:cNvGraphicFramePr>
            <a:graphicFrameLocks noGrp="1"/>
          </p:cNvGraphicFramePr>
          <p:nvPr>
            <p:extLst>
              <p:ext uri="{D42A27DB-BD31-4B8C-83A1-F6EECF244321}">
                <p14:modId xmlns:p14="http://schemas.microsoft.com/office/powerpoint/2010/main" val="120956187"/>
              </p:ext>
            </p:extLst>
          </p:nvPr>
        </p:nvGraphicFramePr>
        <p:xfrm>
          <a:off x="1793631" y="2805773"/>
          <a:ext cx="8452338" cy="3735704"/>
        </p:xfrm>
        <a:graphic>
          <a:graphicData uri="http://schemas.openxmlformats.org/drawingml/2006/table">
            <a:tbl>
              <a:tblPr/>
              <a:tblGrid>
                <a:gridCol w="2279605">
                  <a:extLst>
                    <a:ext uri="{9D8B030D-6E8A-4147-A177-3AD203B41FA5}">
                      <a16:colId xmlns:a16="http://schemas.microsoft.com/office/drawing/2014/main" val="20000"/>
                    </a:ext>
                  </a:extLst>
                </a:gridCol>
                <a:gridCol w="6172733">
                  <a:extLst>
                    <a:ext uri="{9D8B030D-6E8A-4147-A177-3AD203B41FA5}">
                      <a16:colId xmlns:a16="http://schemas.microsoft.com/office/drawing/2014/main" val="20001"/>
                    </a:ext>
                  </a:extLst>
                </a:gridCol>
              </a:tblGrid>
              <a:tr h="383218">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Mã Use case</a:t>
                      </a:r>
                      <a:endParaRPr kumimoji="0" lang="en-US" altLang="en-US" sz="14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UC-</a:t>
                      </a:r>
                      <a:r>
                        <a:rPr kumimoji="0" lang="en-US" altLang="en-US" sz="14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rPr>
                        <a:t>3.1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3218">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25"/>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Tên Use case</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Chọn món</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83218">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Tác nhân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(Actor)</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Nhân viên order</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83218">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Level</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User Goal</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83218">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Mô tả ngắn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(Brief)</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Nhân viên order có thể thêm món mà khách yêu cầu.</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537581">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Tiền điều kiện</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Nhân viên order phải đăng nhập vào hệ thống.</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537581">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Hậu điều kiện</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vi-VN"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rPr>
                        <a:t>- Đặt món thành công</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vi-VN"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rPr>
                        <a:t>- </a:t>
                      </a: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Gửi được phiếu yêu cầu của khách hàng cho pha chế và thu ngân.</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744452">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Điều kiện kích hoạt use case</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Khách hàng yêu cầu gọi món.</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12" name="Slide Number Placeholder 11">
            <a:extLst>
              <a:ext uri="{FF2B5EF4-FFF2-40B4-BE49-F238E27FC236}">
                <a16:creationId xmlns:a16="http://schemas.microsoft.com/office/drawing/2014/main" id="{BB37253D-EADE-459D-B6F2-E1F82F74CBC1}"/>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445417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8" name="Hộp_Văn_Bản 107"/>
          <p:cNvSpPr txBox="1">
            <a:spLocks noChangeArrowheads="1"/>
          </p:cNvSpPr>
          <p:nvPr/>
        </p:nvSpPr>
        <p:spPr bwMode="auto">
          <a:xfrm>
            <a:off x="1896575" y="230810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c. Use case đặt thức uống</a:t>
            </a:r>
          </a:p>
        </p:txBody>
      </p:sp>
      <p:graphicFrame>
        <p:nvGraphicFramePr>
          <p:cNvPr id="6" name="Table 5"/>
          <p:cNvGraphicFramePr>
            <a:graphicFrameLocks noGrp="1"/>
          </p:cNvGraphicFramePr>
          <p:nvPr>
            <p:extLst>
              <p:ext uri="{D42A27DB-BD31-4B8C-83A1-F6EECF244321}">
                <p14:modId xmlns:p14="http://schemas.microsoft.com/office/powerpoint/2010/main" val="952460593"/>
              </p:ext>
            </p:extLst>
          </p:nvPr>
        </p:nvGraphicFramePr>
        <p:xfrm>
          <a:off x="1729764" y="2860432"/>
          <a:ext cx="8457590" cy="3751384"/>
        </p:xfrm>
        <a:graphic>
          <a:graphicData uri="http://schemas.openxmlformats.org/drawingml/2006/table">
            <a:tbl>
              <a:tblPr/>
              <a:tblGrid>
                <a:gridCol w="2295971">
                  <a:extLst>
                    <a:ext uri="{9D8B030D-6E8A-4147-A177-3AD203B41FA5}">
                      <a16:colId xmlns:a16="http://schemas.microsoft.com/office/drawing/2014/main" val="20000"/>
                    </a:ext>
                  </a:extLst>
                </a:gridCol>
                <a:gridCol w="6161619">
                  <a:extLst>
                    <a:ext uri="{9D8B030D-6E8A-4147-A177-3AD203B41FA5}">
                      <a16:colId xmlns:a16="http://schemas.microsoft.com/office/drawing/2014/main" val="20001"/>
                    </a:ext>
                  </a:extLst>
                </a:gridCol>
              </a:tblGrid>
              <a:tr h="39857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134765">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just" defTabSz="914400" rtl="0" eaLnBrk="1" fontAlgn="base" latinLnBrk="0" hangingPunct="1">
                        <a:lnSpc>
                          <a:spcPct val="110000"/>
                        </a:lnSpc>
                        <a:spcBef>
                          <a:spcPts val="313"/>
                        </a:spcBef>
                        <a:spcAft>
                          <a:spcPct val="0"/>
                        </a:spcAft>
                        <a:buClrTx/>
                        <a:buSzTx/>
                        <a:buFontTx/>
                        <a:buNone/>
                        <a:tabLst/>
                      </a:pPr>
                      <a:endParaRPr kumimoji="0" lang="en-US" altLang="en-US" sz="1400" b="1"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10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chính </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1. Hiển thị các thực đơn của quán.</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2. Nhân viên order chọn món theo yêu cầu khách hàng.</a:t>
                      </a:r>
                      <a:endParaRPr kumimoji="0" lang="en-US" altLang="en-US" sz="11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vi-VN"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3. Nhấn nút hoàn thành</a:t>
                      </a:r>
                      <a:endParaRPr kumimoji="0" lang="en-US" altLang="en-US" sz="11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4. Hệ thống gửi phiếu yêu cầu đến pha chế và thu ngân.</a:t>
                      </a:r>
                      <a:endParaRPr kumimoji="0" lang="en-US" altLang="en-US" sz="11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218044">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phụ</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Tại bước 2:</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Arial" panose="020B0604020202020204" pitchFamily="34" charset="0"/>
                          <a:cs typeface="Arial" pitchFamily="34" charset="0"/>
                        </a:rPr>
                        <a:t>- </a:t>
                      </a: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Không có món theo yêu cầu của khách hàng.</a:t>
                      </a:r>
                      <a:endParaRPr kumimoji="0" lang="en-US" altLang="en-US" sz="11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0" marR="0" lvl="0" indent="0" algn="l" defTabSz="914400" rtl="0" eaLnBrk="1" fontAlgn="base" latinLnBrk="0" hangingPunct="1">
                        <a:lnSpc>
                          <a:spcPct val="106000"/>
                        </a:lnSpc>
                        <a:spcBef>
                          <a:spcPct val="0"/>
                        </a:spcBef>
                        <a:spcAft>
                          <a:spcPct val="0"/>
                        </a:spcAft>
                        <a:buClrTx/>
                        <a:buSzTx/>
                        <a:buFontTx/>
                        <a:buNone/>
                        <a:tabLst/>
                      </a:pPr>
                      <a:r>
                        <a:rPr kumimoji="0" lang="vi-VN" altLang="en-US" sz="14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=&gt; Yêu cầu khách hàng chọn món khác.</a:t>
                      </a:r>
                      <a:endParaRPr kumimoji="0" lang="en-US" altLang="en-US" sz="11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12" name="Slide Number Placeholder 11">
            <a:extLst>
              <a:ext uri="{FF2B5EF4-FFF2-40B4-BE49-F238E27FC236}">
                <a16:creationId xmlns:a16="http://schemas.microsoft.com/office/drawing/2014/main" id="{43A026A7-E546-4CCB-9765-216663E88CED}"/>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941329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dụng trình bày</a:t>
            </a:r>
          </a:p>
        </p:txBody>
      </p:sp>
      <p:sp>
        <p:nvSpPr>
          <p:cNvPr id="3" name="Title 1"/>
          <p:cNvSpPr txBox="1">
            <a:spLocks/>
          </p:cNvSpPr>
          <p:nvPr/>
        </p:nvSpPr>
        <p:spPr>
          <a:xfrm>
            <a:off x="1603979" y="1992923"/>
            <a:ext cx="9603275" cy="343486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514350" indent="-514350">
              <a:buAutoNum type="arabicPeriod"/>
            </a:pPr>
            <a:r>
              <a:rPr lang="en-US" sz="2600">
                <a:latin typeface="Arial" pitchFamily="34" charset="0"/>
                <a:cs typeface="Arial" pitchFamily="34" charset="0"/>
              </a:rPr>
              <a:t>Giới thiệu</a:t>
            </a:r>
          </a:p>
          <a:p>
            <a:pPr marL="514350" indent="-514350">
              <a:buAutoNum type="arabicPeriod"/>
            </a:pPr>
            <a:r>
              <a:rPr lang="en-US" sz="2600">
                <a:latin typeface="Arial" pitchFamily="34" charset="0"/>
                <a:cs typeface="Arial" pitchFamily="34" charset="0"/>
              </a:rPr>
              <a:t>Yêu cầu chức năng</a:t>
            </a:r>
          </a:p>
          <a:p>
            <a:pPr marL="514350" indent="-514350">
              <a:buAutoNum type="arabicPeriod"/>
            </a:pPr>
            <a:r>
              <a:rPr lang="en-US" sz="2600">
                <a:latin typeface="Arial" pitchFamily="34" charset="0"/>
                <a:cs typeface="Arial" pitchFamily="34" charset="0"/>
              </a:rPr>
              <a:t>Yêu cầu phi chức năng</a:t>
            </a:r>
          </a:p>
          <a:p>
            <a:pPr marL="514350" indent="-514350">
              <a:buAutoNum type="arabicPeriod"/>
            </a:pPr>
            <a:r>
              <a:rPr lang="en-US" sz="2600">
                <a:latin typeface="Arial" pitchFamily="34" charset="0"/>
                <a:cs typeface="Arial" pitchFamily="34" charset="0"/>
              </a:rPr>
              <a:t>Mô hình phân tích</a:t>
            </a:r>
          </a:p>
          <a:p>
            <a:pPr marL="514350" indent="-514350">
              <a:buAutoNum type="arabicPeriod"/>
            </a:pPr>
            <a:r>
              <a:rPr lang="en-US" sz="2600">
                <a:latin typeface="Arial" pitchFamily="34" charset="0"/>
                <a:cs typeface="Arial" pitchFamily="34" charset="0"/>
              </a:rPr>
              <a:t>Lược đồ cơ sở dữ liệu</a:t>
            </a:r>
          </a:p>
          <a:p>
            <a:pPr marL="514350" indent="-514350">
              <a:buAutoNum type="arabicPeriod"/>
            </a:pPr>
            <a:r>
              <a:rPr lang="en-US" sz="2600">
                <a:latin typeface="Arial" pitchFamily="34" charset="0"/>
                <a:cs typeface="Arial" pitchFamily="34" charset="0"/>
              </a:rPr>
              <a:t>Sơ đồ lớp</a:t>
            </a:r>
          </a:p>
          <a:p>
            <a:pPr marL="514350" indent="-514350">
              <a:buAutoNum type="arabicPeriod"/>
            </a:pPr>
            <a:r>
              <a:rPr lang="en-US" sz="2600">
                <a:latin typeface="Arial" pitchFamily="34" charset="0"/>
                <a:cs typeface="Arial" pitchFamily="34" charset="0"/>
              </a:rPr>
              <a:t>Sơ đồ triển khai</a:t>
            </a:r>
          </a:p>
          <a:p>
            <a:pPr marL="514350" indent="-514350">
              <a:buAutoNum type="arabicPeriod"/>
            </a:pPr>
            <a:r>
              <a:rPr lang="en-US" sz="2600">
                <a:latin typeface="Arial" pitchFamily="34" charset="0"/>
                <a:cs typeface="Arial" pitchFamily="34" charset="0"/>
              </a:rPr>
              <a:t>Đặc tả giao diện màn hình</a:t>
            </a:r>
          </a:p>
          <a:p>
            <a:pPr marL="514350" indent="-514350">
              <a:buAutoNum type="arabicPeriod"/>
            </a:pPr>
            <a:r>
              <a:rPr lang="en-US" sz="2600">
                <a:latin typeface="Arial" pitchFamily="34" charset="0"/>
                <a:cs typeface="Arial" pitchFamily="34" charset="0"/>
              </a:rPr>
              <a:t>Kiểm thử phần mềm</a:t>
            </a:r>
          </a:p>
          <a:p>
            <a:endParaRPr lang="en-US" sz="2600">
              <a:latin typeface="Arial" pitchFamily="34" charset="0"/>
              <a:cs typeface="Arial" pitchFamily="34" charset="0"/>
            </a:endParaRPr>
          </a:p>
        </p:txBody>
      </p:sp>
      <p:sp>
        <p:nvSpPr>
          <p:cNvPr id="12" name="Slide Number Placeholder 11">
            <a:extLst>
              <a:ext uri="{FF2B5EF4-FFF2-40B4-BE49-F238E27FC236}">
                <a16:creationId xmlns:a16="http://schemas.microsoft.com/office/drawing/2014/main" id="{FC8A14B5-48F1-425A-B31D-73361E4D748A}"/>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008701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9" name="Hộp_Văn_Bản 107"/>
          <p:cNvSpPr txBox="1">
            <a:spLocks noChangeArrowheads="1"/>
          </p:cNvSpPr>
          <p:nvPr/>
        </p:nvSpPr>
        <p:spPr bwMode="auto">
          <a:xfrm>
            <a:off x="1927652" y="230810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d. Use case thanh toán</a:t>
            </a:r>
          </a:p>
        </p:txBody>
      </p:sp>
      <p:graphicFrame>
        <p:nvGraphicFramePr>
          <p:cNvPr id="10" name="Table 4"/>
          <p:cNvGraphicFramePr>
            <a:graphicFrameLocks noGrp="1"/>
          </p:cNvGraphicFramePr>
          <p:nvPr>
            <p:extLst>
              <p:ext uri="{D42A27DB-BD31-4B8C-83A1-F6EECF244321}">
                <p14:modId xmlns:p14="http://schemas.microsoft.com/office/powerpoint/2010/main" val="2242292577"/>
              </p:ext>
            </p:extLst>
          </p:nvPr>
        </p:nvGraphicFramePr>
        <p:xfrm>
          <a:off x="1728481" y="2755168"/>
          <a:ext cx="8850923" cy="3844924"/>
        </p:xfrm>
        <a:graphic>
          <a:graphicData uri="http://schemas.openxmlformats.org/drawingml/2006/table">
            <a:tbl>
              <a:tblPr/>
              <a:tblGrid>
                <a:gridCol w="2162208">
                  <a:extLst>
                    <a:ext uri="{9D8B030D-6E8A-4147-A177-3AD203B41FA5}">
                      <a16:colId xmlns:a16="http://schemas.microsoft.com/office/drawing/2014/main" val="20000"/>
                    </a:ext>
                  </a:extLst>
                </a:gridCol>
                <a:gridCol w="6688715">
                  <a:extLst>
                    <a:ext uri="{9D8B030D-6E8A-4147-A177-3AD203B41FA5}">
                      <a16:colId xmlns:a16="http://schemas.microsoft.com/office/drawing/2014/main" val="20001"/>
                    </a:ext>
                  </a:extLst>
                </a:gridCol>
              </a:tblGrid>
              <a:tr h="326328">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Mã Use case</a:t>
                      </a:r>
                      <a:endParaRPr kumimoji="0" lang="en-US" altLang="en-US" sz="14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UC-</a:t>
                      </a:r>
                      <a:r>
                        <a:rPr kumimoji="0" lang="en-US" altLang="en-US" sz="14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rPr>
                        <a:t>3.2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56006">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25"/>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Tên Use case</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Thanh toán</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56006">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Tác nhân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(Actor)</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Nhân viên thu ngân</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56006">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Level</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User Goal</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45876">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Mô tả ngắn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(Brief)</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Nhân viên thu ngân có thể thanh toán và in được hóa đơn thanh toán của khách hàng.</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550255">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Tiền điều kiện</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Nhân viên thanh toán phải đăng nhập vào hệ thống.</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550255">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Hậu điều kiện</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In được hóa đơn thanh toán của khách hàng.</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804192">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Điều kiện kích hoạt use case</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Nhận được yêu cầu thanh toán cho khách hàng từ nhân viên order.</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12" name="Slide Number Placeholder 11">
            <a:extLst>
              <a:ext uri="{FF2B5EF4-FFF2-40B4-BE49-F238E27FC236}">
                <a16:creationId xmlns:a16="http://schemas.microsoft.com/office/drawing/2014/main" id="{C40B8761-6171-476A-A3EB-50F0BBC9A44C}"/>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98267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9" name="Hộp_Văn_Bản 107"/>
          <p:cNvSpPr txBox="1">
            <a:spLocks noChangeArrowheads="1"/>
          </p:cNvSpPr>
          <p:nvPr/>
        </p:nvSpPr>
        <p:spPr bwMode="auto">
          <a:xfrm>
            <a:off x="1927652" y="230810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d. Use case thanh toán</a:t>
            </a:r>
          </a:p>
        </p:txBody>
      </p:sp>
      <p:graphicFrame>
        <p:nvGraphicFramePr>
          <p:cNvPr id="6" name="Table 5"/>
          <p:cNvGraphicFramePr>
            <a:graphicFrameLocks noGrp="1"/>
          </p:cNvGraphicFramePr>
          <p:nvPr>
            <p:extLst>
              <p:ext uri="{D42A27DB-BD31-4B8C-83A1-F6EECF244321}">
                <p14:modId xmlns:p14="http://schemas.microsoft.com/office/powerpoint/2010/main" val="465072933"/>
              </p:ext>
            </p:extLst>
          </p:nvPr>
        </p:nvGraphicFramePr>
        <p:xfrm>
          <a:off x="1781908" y="2839672"/>
          <a:ext cx="8534400" cy="3388478"/>
        </p:xfrm>
        <a:graphic>
          <a:graphicData uri="http://schemas.openxmlformats.org/drawingml/2006/table">
            <a:tbl>
              <a:tblPr/>
              <a:tblGrid>
                <a:gridCol w="2184450">
                  <a:extLst>
                    <a:ext uri="{9D8B030D-6E8A-4147-A177-3AD203B41FA5}">
                      <a16:colId xmlns:a16="http://schemas.microsoft.com/office/drawing/2014/main" val="20000"/>
                    </a:ext>
                  </a:extLst>
                </a:gridCol>
                <a:gridCol w="6349950">
                  <a:extLst>
                    <a:ext uri="{9D8B030D-6E8A-4147-A177-3AD203B41FA5}">
                      <a16:colId xmlns:a16="http://schemas.microsoft.com/office/drawing/2014/main" val="20001"/>
                    </a:ext>
                  </a:extLst>
                </a:gridCol>
              </a:tblGrid>
              <a:tr h="31296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467050">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just" defTabSz="914400" rtl="0" eaLnBrk="1" fontAlgn="base" latinLnBrk="0" hangingPunct="1">
                        <a:lnSpc>
                          <a:spcPct val="110000"/>
                        </a:lnSpc>
                        <a:spcBef>
                          <a:spcPts val="313"/>
                        </a:spcBef>
                        <a:spcAft>
                          <a:spcPct val="0"/>
                        </a:spcAft>
                        <a:buClrTx/>
                        <a:buSzTx/>
                        <a:buFontTx/>
                        <a:buNone/>
                        <a:tabLst/>
                      </a:pPr>
                      <a:endParaRPr kumimoji="0" lang="en-US" altLang="en-US" sz="1400" b="1"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10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chính </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1. Chọn bàn cần thanh toán.</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2. Nhấn nút thanh toán.</a:t>
                      </a:r>
                      <a:endParaRPr kumimoji="0" lang="en-US" altLang="en-US" sz="11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3. Cập nhật thông tin bàn, trạng thái bàn vào cơ sở dữ liệu.</a:t>
                      </a:r>
                      <a:endParaRPr kumimoji="0" lang="en-US" altLang="en-US" sz="11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4. Hóa đơn thanh toán được in thành công.</a:t>
                      </a:r>
                      <a:endParaRPr kumimoji="0" lang="en-US" altLang="en-US" sz="11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555668">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phụ</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Tại bước 1:</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 Không chọn bàn thanh toán.</a:t>
                      </a:r>
                      <a:endParaRPr kumimoji="0" lang="en-US" altLang="en-US" sz="11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=&gt; Thông báo “Vui lòng chọn bàn cần thanh toán”</a:t>
                      </a:r>
                      <a:endParaRPr kumimoji="0" lang="en-US" altLang="en-US" sz="11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Tại bước 3:</a:t>
                      </a:r>
                      <a:endParaRPr kumimoji="0" lang="en-US" altLang="en-US" sz="11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 Hết giấy in.</a:t>
                      </a:r>
                      <a:endParaRPr kumimoji="0" lang="en-US" altLang="en-US" sz="11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=&gt; Bỏ giấy in vào máy</a:t>
                      </a:r>
                      <a:endParaRPr kumimoji="0" lang="en-US" altLang="en-US" sz="1100" b="0" i="0" u="none" strike="noStrike" cap="none" normalizeH="0" baseline="0">
                        <a:ln>
                          <a:noFill/>
                        </a:ln>
                        <a:solidFill>
                          <a:srgbClr val="000000"/>
                        </a:solidFill>
                        <a:effectLst/>
                        <a:latin typeface="Arial" pitchFamily="34" charset="0"/>
                        <a:ea typeface="SimSun" panose="02010600030101010101" pitchFamily="2" charset="-122"/>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12" name="Slide Number Placeholder 11">
            <a:extLst>
              <a:ext uri="{FF2B5EF4-FFF2-40B4-BE49-F238E27FC236}">
                <a16:creationId xmlns:a16="http://schemas.microsoft.com/office/drawing/2014/main" id="{543F5E8D-8264-4004-8698-EE6E507A2D94}"/>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608559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8" name="Hộp_Văn_Bản 107"/>
          <p:cNvSpPr txBox="1">
            <a:spLocks noChangeArrowheads="1"/>
          </p:cNvSpPr>
          <p:nvPr/>
        </p:nvSpPr>
        <p:spPr bwMode="auto">
          <a:xfrm>
            <a:off x="1955190" y="230810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e. Use case hủy hóa đ</a:t>
            </a:r>
            <a:r>
              <a:rPr lang="vi-VN" altLang="en-US" sz="2000" b="1">
                <a:latin typeface="Times New Roman" pitchFamily="18" charset="0"/>
                <a:cs typeface="Times New Roman" pitchFamily="18" charset="0"/>
              </a:rPr>
              <a:t>ơ</a:t>
            </a:r>
            <a:r>
              <a:rPr lang="en-US" altLang="en-US" sz="2000" b="1">
                <a:cs typeface="Times New Roman" pitchFamily="18" charset="0"/>
              </a:rPr>
              <a:t>n</a:t>
            </a:r>
          </a:p>
        </p:txBody>
      </p:sp>
      <p:graphicFrame>
        <p:nvGraphicFramePr>
          <p:cNvPr id="10" name="Table 4"/>
          <p:cNvGraphicFramePr>
            <a:graphicFrameLocks noGrp="1"/>
          </p:cNvGraphicFramePr>
          <p:nvPr>
            <p:extLst>
              <p:ext uri="{D42A27DB-BD31-4B8C-83A1-F6EECF244321}">
                <p14:modId xmlns:p14="http://schemas.microsoft.com/office/powerpoint/2010/main" val="4266901161"/>
              </p:ext>
            </p:extLst>
          </p:nvPr>
        </p:nvGraphicFramePr>
        <p:xfrm>
          <a:off x="1729763" y="2830879"/>
          <a:ext cx="8539651" cy="3698874"/>
        </p:xfrm>
        <a:graphic>
          <a:graphicData uri="http://schemas.openxmlformats.org/drawingml/2006/table">
            <a:tbl>
              <a:tblPr/>
              <a:tblGrid>
                <a:gridCol w="2252370">
                  <a:extLst>
                    <a:ext uri="{9D8B030D-6E8A-4147-A177-3AD203B41FA5}">
                      <a16:colId xmlns:a16="http://schemas.microsoft.com/office/drawing/2014/main" val="20000"/>
                    </a:ext>
                  </a:extLst>
                </a:gridCol>
                <a:gridCol w="6287281">
                  <a:extLst>
                    <a:ext uri="{9D8B030D-6E8A-4147-A177-3AD203B41FA5}">
                      <a16:colId xmlns:a16="http://schemas.microsoft.com/office/drawing/2014/main" val="20001"/>
                    </a:ext>
                  </a:extLst>
                </a:gridCol>
              </a:tblGrid>
              <a:tr h="386106">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Mã Use case</a:t>
                      </a:r>
                      <a:endParaRPr kumimoji="0" lang="en-US" altLang="en-US" sz="11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UC-</a:t>
                      </a:r>
                      <a:r>
                        <a:rPr kumimoji="0" lang="en-US" altLang="en-US" sz="14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rPr>
                        <a:t>3.3</a:t>
                      </a:r>
                      <a:endParaRPr kumimoji="0" lang="en-US" altLang="en-US" sz="11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6106">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25"/>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Tên Use case</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Hủy hóa đơn</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86106">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Tác nhân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(Actor)</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Nhân viên thu ngân</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86106">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Level</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User Goal</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86106">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Mô tả ngắn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(Brief)</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Nhân viên thu ngân có thể hủy hóa đơn thanh toán của khách hàng.</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513217">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Tiền điều kiện</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Nhân viên thu ngân phải đăng nhập vào hệ thống.</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513217">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Hậu điều kiện</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Hủy thành công hóa đơn mà nhân viên thu ngân yêu cầu .</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741910">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Điều kiện kích hoạt use case</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1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Nhận được yêu cầu hủy hóa đơn cho khách hàng từ nhân viên order.</a:t>
                      </a:r>
                      <a:endParaRPr kumimoji="0" lang="en-US" altLang="en-US" sz="11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12" name="Slide Number Placeholder 11">
            <a:extLst>
              <a:ext uri="{FF2B5EF4-FFF2-40B4-BE49-F238E27FC236}">
                <a16:creationId xmlns:a16="http://schemas.microsoft.com/office/drawing/2014/main" id="{44B98E69-8F56-43D1-8726-91A49198C21E}"/>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359791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8" name="Hộp_Văn_Bản 107"/>
          <p:cNvSpPr txBox="1">
            <a:spLocks noChangeArrowheads="1"/>
          </p:cNvSpPr>
          <p:nvPr/>
        </p:nvSpPr>
        <p:spPr bwMode="auto">
          <a:xfrm>
            <a:off x="1955190" y="230810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e. Use case hủy hóa đ</a:t>
            </a:r>
            <a:r>
              <a:rPr lang="vi-VN" altLang="en-US" sz="2000" b="1">
                <a:latin typeface="Times New Roman" pitchFamily="18" charset="0"/>
                <a:cs typeface="Times New Roman" pitchFamily="18" charset="0"/>
              </a:rPr>
              <a:t>ơ</a:t>
            </a:r>
            <a:r>
              <a:rPr lang="en-US" altLang="en-US" sz="2000" b="1">
                <a:cs typeface="Times New Roman" pitchFamily="18" charset="0"/>
              </a:rPr>
              <a:t>n</a:t>
            </a:r>
          </a:p>
        </p:txBody>
      </p:sp>
      <p:graphicFrame>
        <p:nvGraphicFramePr>
          <p:cNvPr id="6" name="Table 5"/>
          <p:cNvGraphicFramePr>
            <a:graphicFrameLocks noGrp="1"/>
          </p:cNvGraphicFramePr>
          <p:nvPr>
            <p:extLst>
              <p:ext uri="{D42A27DB-BD31-4B8C-83A1-F6EECF244321}">
                <p14:modId xmlns:p14="http://schemas.microsoft.com/office/powerpoint/2010/main" val="2415860561"/>
              </p:ext>
            </p:extLst>
          </p:nvPr>
        </p:nvGraphicFramePr>
        <p:xfrm>
          <a:off x="1617784" y="2778370"/>
          <a:ext cx="8710246" cy="3486536"/>
        </p:xfrm>
        <a:graphic>
          <a:graphicData uri="http://schemas.openxmlformats.org/drawingml/2006/table">
            <a:tbl>
              <a:tblPr/>
              <a:tblGrid>
                <a:gridCol w="2086708">
                  <a:extLst>
                    <a:ext uri="{9D8B030D-6E8A-4147-A177-3AD203B41FA5}">
                      <a16:colId xmlns:a16="http://schemas.microsoft.com/office/drawing/2014/main" val="20000"/>
                    </a:ext>
                  </a:extLst>
                </a:gridCol>
                <a:gridCol w="6623538">
                  <a:extLst>
                    <a:ext uri="{9D8B030D-6E8A-4147-A177-3AD203B41FA5}">
                      <a16:colId xmlns:a16="http://schemas.microsoft.com/office/drawing/2014/main" val="20001"/>
                    </a:ext>
                  </a:extLst>
                </a:gridCol>
              </a:tblGrid>
              <a:tr h="2787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518261">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just" defTabSz="914400" rtl="0" eaLnBrk="1" fontAlgn="base" latinLnBrk="0" hangingPunct="1">
                        <a:lnSpc>
                          <a:spcPct val="110000"/>
                        </a:lnSpc>
                        <a:spcBef>
                          <a:spcPts val="313"/>
                        </a:spcBef>
                        <a:spcAft>
                          <a:spcPct val="0"/>
                        </a:spcAft>
                        <a:buClrTx/>
                        <a:buSzTx/>
                        <a:buFontTx/>
                        <a:buNone/>
                        <a:tabLst/>
                      </a:pPr>
                      <a:endParaRPr kumimoji="0" lang="en-US" altLang="en-US" sz="1400" b="1"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10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chính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1. Chọn bàn cần hủy hóa đơn.</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2. Nhấn nút Hủy hóa đơn.</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3. Hủy hóa đơn thành công</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663475">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phụ</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Tại bước 2 </a:t>
                      </a:r>
                    </a:p>
                    <a:p>
                      <a:pPr marL="0" marR="0" lvl="0" indent="0" algn="l" defTabSz="914400" rtl="0" eaLnBrk="1" fontAlgn="base" latinLnBrk="0" hangingPunct="1">
                        <a:lnSpc>
                          <a:spcPct val="106000"/>
                        </a:lnSpc>
                        <a:spcBef>
                          <a:spcPct val="0"/>
                        </a:spcBef>
                        <a:spcAft>
                          <a:spcPct val="0"/>
                        </a:spcAft>
                        <a:buClrTx/>
                        <a:buSzTx/>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Khi nhân viên nhấn nút hủy hóa đơn hệ thống sẽ hiện thị dòng chữ  “bạn có chắc chắn muốn hủy hóa đơn” (Yes , No )</a:t>
                      </a:r>
                    </a:p>
                    <a:p>
                      <a:pPr marL="0" marR="0" lvl="0" indent="0" algn="l" defTabSz="914400" rtl="0" eaLnBrk="1" fontAlgn="base" latinLnBrk="0" hangingPunct="1">
                        <a:lnSpc>
                          <a:spcPct val="106000"/>
                        </a:lnSpc>
                        <a:spcBef>
                          <a:spcPct val="0"/>
                        </a:spcBef>
                        <a:spcAft>
                          <a:spcPct val="0"/>
                        </a:spcAft>
                        <a:buClrTx/>
                        <a:buSzTx/>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Nhấn nút Yes hệ thống sẽ hủy hóa đơn </a:t>
                      </a:r>
                    </a:p>
                    <a:p>
                      <a:pPr marL="0" marR="0" lvl="0" indent="0" algn="l" defTabSz="914400" rtl="0" eaLnBrk="1" fontAlgn="base" latinLnBrk="0" hangingPunct="1">
                        <a:lnSpc>
                          <a:spcPct val="106000"/>
                        </a:lnSpc>
                        <a:spcBef>
                          <a:spcPct val="0"/>
                        </a:spcBef>
                        <a:spcAft>
                          <a:spcPct val="0"/>
                        </a:spcAft>
                        <a:buClrTx/>
                        <a:buSzTx/>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Nhấn nút No hệ thống sẽ quay lại hiện trạng ban đầu .</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12" name="Slide Number Placeholder 11">
            <a:extLst>
              <a:ext uri="{FF2B5EF4-FFF2-40B4-BE49-F238E27FC236}">
                <a16:creationId xmlns:a16="http://schemas.microsoft.com/office/drawing/2014/main" id="{A1E72AE4-D064-492E-9B5C-3D5005A36F9E}"/>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337749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9" name="Hộp_Văn_Bản 107"/>
          <p:cNvSpPr txBox="1">
            <a:spLocks noChangeArrowheads="1"/>
          </p:cNvSpPr>
          <p:nvPr/>
        </p:nvSpPr>
        <p:spPr bwMode="auto">
          <a:xfrm>
            <a:off x="1978636" y="226365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f. Use case thống kê doanh thu</a:t>
            </a:r>
          </a:p>
        </p:txBody>
      </p:sp>
      <p:graphicFrame>
        <p:nvGraphicFramePr>
          <p:cNvPr id="10" name="Table 4"/>
          <p:cNvGraphicFramePr>
            <a:graphicFrameLocks noGrp="1"/>
          </p:cNvGraphicFramePr>
          <p:nvPr>
            <p:extLst>
              <p:ext uri="{D42A27DB-BD31-4B8C-83A1-F6EECF244321}">
                <p14:modId xmlns:p14="http://schemas.microsoft.com/office/powerpoint/2010/main" val="1263005457"/>
              </p:ext>
            </p:extLst>
          </p:nvPr>
        </p:nvGraphicFramePr>
        <p:xfrm>
          <a:off x="1811826" y="2818667"/>
          <a:ext cx="8445866" cy="3699363"/>
        </p:xfrm>
        <a:graphic>
          <a:graphicData uri="http://schemas.openxmlformats.org/drawingml/2006/table">
            <a:tbl>
              <a:tblPr/>
              <a:tblGrid>
                <a:gridCol w="2227634">
                  <a:extLst>
                    <a:ext uri="{9D8B030D-6E8A-4147-A177-3AD203B41FA5}">
                      <a16:colId xmlns:a16="http://schemas.microsoft.com/office/drawing/2014/main" val="20000"/>
                    </a:ext>
                  </a:extLst>
                </a:gridCol>
                <a:gridCol w="6218232">
                  <a:extLst>
                    <a:ext uri="{9D8B030D-6E8A-4147-A177-3AD203B41FA5}">
                      <a16:colId xmlns:a16="http://schemas.microsoft.com/office/drawing/2014/main" val="20001"/>
                    </a:ext>
                  </a:extLst>
                </a:gridCol>
              </a:tblGrid>
              <a:tr h="386157">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Mã Use case</a:t>
                      </a:r>
                      <a:endParaRPr kumimoji="0" lang="en-US" altLang="en-US" sz="14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UC-</a:t>
                      </a:r>
                      <a:r>
                        <a:rPr kumimoji="0" lang="en-US" altLang="en-US" sz="14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rPr>
                        <a:t>04</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6157">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25"/>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Tên Use case</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Thống kê doanh thu</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86157">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Tác nhân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(Actor)</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Người quản lý</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86157">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Level</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User Goal</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86157">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Mô tả ngắn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(Brief)</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Người quản lý có thể thống kê doanh thu của quản .</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513285">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Tiền điều kiện</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Người quản lý phải đăng nhập vào hệ thống.</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513285">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Hậu điều kiện</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itchFamily="34" charset="0"/>
                        </a:rPr>
                        <a:t>Doanh thu của quán sẽ được thống kê theo yêu cầu của người sử dụng hệ thống .</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742008">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Điều kiện kích hoạt use case</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Nhận được yêu cầu thống kê doanh thu từ người quán lý .</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12" name="Slide Number Placeholder 11">
            <a:extLst>
              <a:ext uri="{FF2B5EF4-FFF2-40B4-BE49-F238E27FC236}">
                <a16:creationId xmlns:a16="http://schemas.microsoft.com/office/drawing/2014/main" id="{107E6E95-8834-4C69-A9A5-BF89FCE359F4}"/>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20174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9" name="Hộp_Văn_Bản 107"/>
          <p:cNvSpPr txBox="1">
            <a:spLocks noChangeArrowheads="1"/>
          </p:cNvSpPr>
          <p:nvPr/>
        </p:nvSpPr>
        <p:spPr bwMode="auto">
          <a:xfrm>
            <a:off x="1978636" y="2263653"/>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f. Use case thống kê doanh thu</a:t>
            </a:r>
          </a:p>
        </p:txBody>
      </p:sp>
      <p:graphicFrame>
        <p:nvGraphicFramePr>
          <p:cNvPr id="6" name="Table 5"/>
          <p:cNvGraphicFramePr>
            <a:graphicFrameLocks noGrp="1"/>
          </p:cNvGraphicFramePr>
          <p:nvPr>
            <p:extLst>
              <p:ext uri="{D42A27DB-BD31-4B8C-83A1-F6EECF244321}">
                <p14:modId xmlns:p14="http://schemas.microsoft.com/office/powerpoint/2010/main" val="2523834857"/>
              </p:ext>
            </p:extLst>
          </p:nvPr>
        </p:nvGraphicFramePr>
        <p:xfrm>
          <a:off x="1887415" y="2757836"/>
          <a:ext cx="8323385" cy="3578362"/>
        </p:xfrm>
        <a:graphic>
          <a:graphicData uri="http://schemas.openxmlformats.org/drawingml/2006/table">
            <a:tbl>
              <a:tblPr/>
              <a:tblGrid>
                <a:gridCol w="2150726">
                  <a:extLst>
                    <a:ext uri="{9D8B030D-6E8A-4147-A177-3AD203B41FA5}">
                      <a16:colId xmlns:a16="http://schemas.microsoft.com/office/drawing/2014/main" val="20000"/>
                    </a:ext>
                  </a:extLst>
                </a:gridCol>
                <a:gridCol w="6172659">
                  <a:extLst>
                    <a:ext uri="{9D8B030D-6E8A-4147-A177-3AD203B41FA5}">
                      <a16:colId xmlns:a16="http://schemas.microsoft.com/office/drawing/2014/main" val="20001"/>
                    </a:ext>
                  </a:extLst>
                </a:gridCol>
              </a:tblGrid>
              <a:tr h="28561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marT="45547" marB="455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marT="45547" marB="455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011897">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just" defTabSz="914400" rtl="0" eaLnBrk="1" fontAlgn="base" latinLnBrk="0" hangingPunct="1">
                        <a:lnSpc>
                          <a:spcPct val="110000"/>
                        </a:lnSpc>
                        <a:spcBef>
                          <a:spcPts val="313"/>
                        </a:spcBef>
                        <a:spcAft>
                          <a:spcPct val="0"/>
                        </a:spcAft>
                        <a:buClrTx/>
                        <a:buSzTx/>
                        <a:buFontTx/>
                        <a:buNone/>
                        <a:tabLst/>
                      </a:pPr>
                      <a:endParaRPr kumimoji="0" lang="en-US" altLang="en-US" sz="1400" b="1"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10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chính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1. Người quản lý chọn chức năng thống kê</a:t>
                      </a:r>
                      <a:b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b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2. Hệ thống yêu cầu chọn hình thức thống kê</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3. Người quản lý chọn hình thức thống kê ( tháng , quí , thời điểm hiện tại . )</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4. Hệ thống hiển thị bảng thống kê doanh thu .</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5. Hệ thống hỏi người quản lý có muốn in bản thống kê hay không .</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6. Người quản lý yêu cầu in bảng thống kê .</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7. Hệ thống in bảng thống kê cho người quản lý .</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262011">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phụ</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Tại bước 6:</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 Người quản lý không in bảng thống kê .</a:t>
                      </a:r>
                    </a:p>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 </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12" name="Slide Number Placeholder 11">
            <a:extLst>
              <a:ext uri="{FF2B5EF4-FFF2-40B4-BE49-F238E27FC236}">
                <a16:creationId xmlns:a16="http://schemas.microsoft.com/office/drawing/2014/main" id="{7624CEB1-F567-4F99-9EC9-8EFCDED6E42C}"/>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477721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8" name="Hộp_Văn_Bản 107"/>
          <p:cNvSpPr txBox="1">
            <a:spLocks noChangeArrowheads="1"/>
          </p:cNvSpPr>
          <p:nvPr/>
        </p:nvSpPr>
        <p:spPr bwMode="auto">
          <a:xfrm>
            <a:off x="2002083" y="2226041"/>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g. Use case quản lý kho</a:t>
            </a:r>
          </a:p>
        </p:txBody>
      </p:sp>
      <p:graphicFrame>
        <p:nvGraphicFramePr>
          <p:cNvPr id="10" name="Table 4"/>
          <p:cNvGraphicFramePr>
            <a:graphicFrameLocks noGrp="1"/>
          </p:cNvGraphicFramePr>
          <p:nvPr>
            <p:extLst>
              <p:ext uri="{D42A27DB-BD31-4B8C-83A1-F6EECF244321}">
                <p14:modId xmlns:p14="http://schemas.microsoft.com/office/powerpoint/2010/main" val="1602834130"/>
              </p:ext>
            </p:extLst>
          </p:nvPr>
        </p:nvGraphicFramePr>
        <p:xfrm>
          <a:off x="1840524" y="2719751"/>
          <a:ext cx="8311661" cy="3763111"/>
        </p:xfrm>
        <a:graphic>
          <a:graphicData uri="http://schemas.openxmlformats.org/drawingml/2006/table">
            <a:tbl>
              <a:tblPr/>
              <a:tblGrid>
                <a:gridCol w="2134940">
                  <a:extLst>
                    <a:ext uri="{9D8B030D-6E8A-4147-A177-3AD203B41FA5}">
                      <a16:colId xmlns:a16="http://schemas.microsoft.com/office/drawing/2014/main" val="20000"/>
                    </a:ext>
                  </a:extLst>
                </a:gridCol>
                <a:gridCol w="6176721">
                  <a:extLst>
                    <a:ext uri="{9D8B030D-6E8A-4147-A177-3AD203B41FA5}">
                      <a16:colId xmlns:a16="http://schemas.microsoft.com/office/drawing/2014/main" val="20001"/>
                    </a:ext>
                  </a:extLst>
                </a:gridCol>
              </a:tblGrid>
              <a:tr h="362562">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Mã Use case</a:t>
                      </a:r>
                      <a:endParaRPr kumimoji="0" lang="en-US" altLang="en-US" sz="14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rPr>
                        <a:t>UC-</a:t>
                      </a:r>
                      <a:r>
                        <a:rPr kumimoji="0" lang="en-US" altLang="en-US" sz="1400" b="1" i="0" u="none" strike="noStrike" cap="none" normalizeH="0" baseline="0">
                          <a:ln>
                            <a:noFill/>
                          </a:ln>
                          <a:solidFill>
                            <a:srgbClr val="FFFFFF"/>
                          </a:solidFill>
                          <a:effectLst/>
                          <a:latin typeface="Arial" panose="020B0604020202020204" pitchFamily="34" charset="0"/>
                          <a:ea typeface="SimSun" panose="02010600030101010101" pitchFamily="2" charset="-122"/>
                          <a:cs typeface="Arial" pitchFamily="34" charset="0"/>
                        </a:rPr>
                        <a:t>5.1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2562">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25"/>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Tên Use case</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tabLst>
                          <a:tab pos="279400" algn="l"/>
                        </a:tabLst>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tabLst>
                          <a:tab pos="279400" algn="l"/>
                        </a:tabLst>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tabLst>
                          <a:tab pos="279400" algn="l"/>
                        </a:tabLst>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6000"/>
                        </a:lnSpc>
                        <a:spcBef>
                          <a:spcPct val="0"/>
                        </a:spcBef>
                        <a:spcAft>
                          <a:spcPct val="0"/>
                        </a:spcAft>
                        <a:buClrTx/>
                        <a:buSzTx/>
                        <a:buFontTx/>
                        <a:buNone/>
                        <a:tabLst>
                          <a:tab pos="279400" algn="l"/>
                        </a:tabLst>
                      </a:pPr>
                      <a:r>
                        <a:rPr kumimoji="0" lang="en-US" altLang="en-US" sz="1400" b="1"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Nhập hàng</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62562">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Tác nhân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(Actor)</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Chủ quán</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62562">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Level</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tabLst>
                          <a:tab pos="279400" algn="l"/>
                        </a:tabLst>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tabLst>
                          <a:tab pos="279400" algn="l"/>
                        </a:tabLst>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tabLst>
                          <a:tab pos="279400" algn="l"/>
                        </a:tabLst>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6000"/>
                        </a:lnSpc>
                        <a:spcBef>
                          <a:spcPct val="0"/>
                        </a:spcBef>
                        <a:spcAft>
                          <a:spcPct val="0"/>
                        </a:spcAft>
                        <a:buClrTx/>
                        <a:buSzTx/>
                        <a:buFontTx/>
                        <a:buNone/>
                        <a:tabLst>
                          <a:tab pos="279400"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User Goal</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62562">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Mô tả ngắn </a:t>
                      </a: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(Brief)</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tabLst>
                          <a:tab pos="279400" algn="l"/>
                        </a:tabLst>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tabLst>
                          <a:tab pos="279400" algn="l"/>
                        </a:tabLst>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tabLst>
                          <a:tab pos="279400" algn="l"/>
                        </a:tabLst>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6000"/>
                        </a:lnSpc>
                        <a:spcBef>
                          <a:spcPct val="0"/>
                        </a:spcBef>
                        <a:spcAft>
                          <a:spcPct val="0"/>
                        </a:spcAft>
                        <a:buClrTx/>
                        <a:buSzTx/>
                        <a:buFontTx/>
                        <a:buNone/>
                        <a:tabLst>
                          <a:tab pos="279400"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Chủ quán thêm mới các mặt hàng mới vào kho</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508406">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Tiền điều kiện</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tabLst>
                          <a:tab pos="279400" algn="l"/>
                        </a:tabLst>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tabLst>
                          <a:tab pos="279400" algn="l"/>
                        </a:tabLst>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tabLst>
                          <a:tab pos="279400" algn="l"/>
                        </a:tabLst>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6000"/>
                        </a:lnSpc>
                        <a:spcBef>
                          <a:spcPct val="0"/>
                        </a:spcBef>
                        <a:spcAft>
                          <a:spcPct val="0"/>
                        </a:spcAft>
                        <a:buClrTx/>
                        <a:buSzTx/>
                        <a:buFontTx/>
                        <a:buNone/>
                        <a:tabLst>
                          <a:tab pos="279400"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Chủ quán đã có tài khoản đăng nhập vào hệ thống</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508406">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Hậu điều kiện</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l"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tabLst>
                          <a:tab pos="279400" algn="l"/>
                        </a:tabLst>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tabLst>
                          <a:tab pos="279400" algn="l"/>
                        </a:tabLst>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tabLst>
                          <a:tab pos="279400" algn="l"/>
                        </a:tabLst>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6000"/>
                        </a:lnSpc>
                        <a:spcBef>
                          <a:spcPct val="0"/>
                        </a:spcBef>
                        <a:spcAft>
                          <a:spcPct val="0"/>
                        </a:spcAft>
                        <a:buClrTx/>
                        <a:buSzTx/>
                        <a:buFontTx/>
                        <a:buNone/>
                        <a:tabLst>
                          <a:tab pos="279400"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Thêm thành công, và hiển thị các mặt hàng xuống datagridview.</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933489">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Điều kiện kích hoạt use case</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07000"/>
                        </a:lnSpc>
                        <a:spcBef>
                          <a:spcPts val="300"/>
                        </a:spcBef>
                        <a:spcAft>
                          <a:spcPct val="0"/>
                        </a:spcAft>
                        <a:buClrTx/>
                        <a:buSzTx/>
                        <a:buFontTx/>
                        <a:buNone/>
                        <a:tabLst/>
                      </a:pPr>
                      <a:r>
                        <a:rPr kumimoji="0" lang="vi-VN" altLang="en-US" sz="1400" b="0" i="1"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tabLst>
                          <a:tab pos="279400" algn="l"/>
                        </a:tabLst>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tabLst>
                          <a:tab pos="279400" algn="l"/>
                        </a:tabLst>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tabLst>
                          <a:tab pos="279400" algn="l"/>
                        </a:tabLst>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6000"/>
                        </a:lnSpc>
                        <a:spcBef>
                          <a:spcPct val="0"/>
                        </a:spcBef>
                        <a:spcAft>
                          <a:spcPct val="0"/>
                        </a:spcAft>
                        <a:buClrTx/>
                        <a:buSzTx/>
                        <a:buFontTx/>
                        <a:buNone/>
                        <a:tabLst>
                          <a:tab pos="279400"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Chủ quán thêm mới sản phẩm vào kho</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12" name="Slide Number Placeholder 11">
            <a:extLst>
              <a:ext uri="{FF2B5EF4-FFF2-40B4-BE49-F238E27FC236}">
                <a16:creationId xmlns:a16="http://schemas.microsoft.com/office/drawing/2014/main" id="{A80A1545-F72D-4D77-97B5-F2E6502B95F0}"/>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519114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7" name="Hộp_Văn_Bản 107"/>
          <p:cNvSpPr txBox="1">
            <a:spLocks noChangeArrowheads="1"/>
          </p:cNvSpPr>
          <p:nvPr/>
        </p:nvSpPr>
        <p:spPr bwMode="auto">
          <a:xfrm>
            <a:off x="1729764" y="1908053"/>
            <a:ext cx="309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2. Đặc tả use case</a:t>
            </a:r>
          </a:p>
        </p:txBody>
      </p:sp>
      <p:sp>
        <p:nvSpPr>
          <p:cNvPr id="8" name="Hộp_Văn_Bản 107"/>
          <p:cNvSpPr txBox="1">
            <a:spLocks noChangeArrowheads="1"/>
          </p:cNvSpPr>
          <p:nvPr/>
        </p:nvSpPr>
        <p:spPr bwMode="auto">
          <a:xfrm>
            <a:off x="2002083" y="2226041"/>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g. Use case quản lý kho</a:t>
            </a:r>
          </a:p>
        </p:txBody>
      </p:sp>
      <p:graphicFrame>
        <p:nvGraphicFramePr>
          <p:cNvPr id="6" name="Table 5"/>
          <p:cNvGraphicFramePr>
            <a:graphicFrameLocks noGrp="1"/>
          </p:cNvGraphicFramePr>
          <p:nvPr>
            <p:extLst>
              <p:ext uri="{D42A27DB-BD31-4B8C-83A1-F6EECF244321}">
                <p14:modId xmlns:p14="http://schemas.microsoft.com/office/powerpoint/2010/main" val="3843331203"/>
              </p:ext>
            </p:extLst>
          </p:nvPr>
        </p:nvGraphicFramePr>
        <p:xfrm>
          <a:off x="1828800" y="2728058"/>
          <a:ext cx="8417168" cy="3783013"/>
        </p:xfrm>
        <a:graphic>
          <a:graphicData uri="http://schemas.openxmlformats.org/drawingml/2006/table">
            <a:tbl>
              <a:tblPr/>
              <a:tblGrid>
                <a:gridCol w="2253960">
                  <a:extLst>
                    <a:ext uri="{9D8B030D-6E8A-4147-A177-3AD203B41FA5}">
                      <a16:colId xmlns:a16="http://schemas.microsoft.com/office/drawing/2014/main" val="20000"/>
                    </a:ext>
                  </a:extLst>
                </a:gridCol>
                <a:gridCol w="6163208">
                  <a:extLst>
                    <a:ext uri="{9D8B030D-6E8A-4147-A177-3AD203B41FA5}">
                      <a16:colId xmlns:a16="http://schemas.microsoft.com/office/drawing/2014/main" val="20001"/>
                    </a:ext>
                  </a:extLst>
                </a:gridCol>
              </a:tblGrid>
              <a:tr h="36473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marT="45592" marB="455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FFFFFF"/>
                        </a:solidFill>
                        <a:effectLst/>
                        <a:latin typeface="Arial" pitchFamily="34" charset="0"/>
                        <a:ea typeface="SimSun" panose="02010600030101010101" pitchFamily="2" charset="-122"/>
                        <a:cs typeface="Arial" pitchFamily="34" charset="0"/>
                      </a:endParaRPr>
                    </a:p>
                  </a:txBody>
                  <a:tcPr marT="45592" marB="455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029943">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just" defTabSz="914400" rtl="0" eaLnBrk="1" fontAlgn="base" latinLnBrk="0" hangingPunct="1">
                        <a:lnSpc>
                          <a:spcPct val="110000"/>
                        </a:lnSpc>
                        <a:spcBef>
                          <a:spcPts val="313"/>
                        </a:spcBef>
                        <a:spcAft>
                          <a:spcPct val="0"/>
                        </a:spcAft>
                        <a:buClrTx/>
                        <a:buSzTx/>
                        <a:buFontTx/>
                        <a:buNone/>
                        <a:tabLst/>
                      </a:pPr>
                      <a:endParaRPr kumimoji="0" lang="en-US" altLang="en-US" sz="1400" b="1"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p>
                      <a:pPr marL="69850" marR="0" lvl="0" indent="0" algn="just" defTabSz="914400" rtl="0" eaLnBrk="1" fontAlgn="base" latinLnBrk="0" hangingPunct="1">
                        <a:lnSpc>
                          <a:spcPct val="110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chính </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342900" indent="-342900">
                        <a:spcBef>
                          <a:spcPct val="20000"/>
                        </a:spcBef>
                        <a:buFont typeface="Arial" panose="020B0604020202020204" pitchFamily="34" charset="0"/>
                        <a:tabLst>
                          <a:tab pos="279400" algn="l"/>
                        </a:tabLst>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tabLst>
                          <a:tab pos="279400" algn="l"/>
                        </a:tabLst>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tabLst>
                          <a:tab pos="279400" algn="l"/>
                        </a:tabLst>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279400" algn="l"/>
                        </a:tabLst>
                        <a:defRPr>
                          <a:solidFill>
                            <a:schemeClr val="tx1"/>
                          </a:solidFill>
                          <a:latin typeface="Calibri" panose="020F0502020204030204" pitchFamily="34" charset="0"/>
                          <a:ea typeface="SimSun" panose="02010600030101010101" pitchFamily="2" charset="-122"/>
                        </a:defRPr>
                      </a:lvl9pPr>
                    </a:lstStyle>
                    <a:p>
                      <a:pPr marL="342900" marR="0" lvl="0" indent="-342900" algn="l" defTabSz="914400" rtl="0" eaLnBrk="1" fontAlgn="base" latinLnBrk="0" hangingPunct="1">
                        <a:lnSpc>
                          <a:spcPct val="106000"/>
                        </a:lnSpc>
                        <a:spcBef>
                          <a:spcPct val="0"/>
                        </a:spcBef>
                        <a:spcAft>
                          <a:spcPct val="0"/>
                        </a:spcAft>
                        <a:buClrTx/>
                        <a:buSzTx/>
                        <a:buFont typeface="Calibri" panose="020F0502020204030204" pitchFamily="34" charset="0"/>
                        <a:buAutoNum type="arabicPeriod"/>
                        <a:tabLst>
                          <a:tab pos="279400"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Chủ quán chọn chức năng nhập hàng.</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342900" marR="0" lvl="0" indent="-342900" algn="l" defTabSz="914400" rtl="0" eaLnBrk="1" fontAlgn="base" latinLnBrk="0" hangingPunct="1">
                        <a:lnSpc>
                          <a:spcPct val="106000"/>
                        </a:lnSpc>
                        <a:spcBef>
                          <a:spcPct val="0"/>
                        </a:spcBef>
                        <a:spcAft>
                          <a:spcPct val="0"/>
                        </a:spcAft>
                        <a:buClrTx/>
                        <a:buSzTx/>
                        <a:buFont typeface="Calibri" panose="020F0502020204030204" pitchFamily="34" charset="0"/>
                        <a:buAutoNum type="arabicPeriod"/>
                        <a:tabLst>
                          <a:tab pos="279400"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Hiển thị giao diện nhập thông tin mặt hàng.</a:t>
                      </a:r>
                    </a:p>
                    <a:p>
                      <a:pPr marL="342900" marR="0" lvl="0" indent="-342900" algn="l" defTabSz="914400" rtl="0" eaLnBrk="1" fontAlgn="base" latinLnBrk="0" hangingPunct="1">
                        <a:lnSpc>
                          <a:spcPct val="106000"/>
                        </a:lnSpc>
                        <a:spcBef>
                          <a:spcPct val="0"/>
                        </a:spcBef>
                        <a:spcAft>
                          <a:spcPct val="0"/>
                        </a:spcAft>
                        <a:buClrTx/>
                        <a:buSzTx/>
                        <a:buFont typeface="Calibri" panose="020F0502020204030204" pitchFamily="34" charset="0"/>
                        <a:buAutoNum type="arabicPeriod"/>
                        <a:tabLst>
                          <a:tab pos="279400"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Nhập thông tin mặt hàng</a:t>
                      </a:r>
                    </a:p>
                    <a:p>
                      <a:pPr marL="342900" marR="0" lvl="0" indent="-342900" algn="l" defTabSz="914400" rtl="0" eaLnBrk="1" fontAlgn="base" latinLnBrk="0" hangingPunct="1">
                        <a:lnSpc>
                          <a:spcPct val="106000"/>
                        </a:lnSpc>
                        <a:spcBef>
                          <a:spcPct val="0"/>
                        </a:spcBef>
                        <a:spcAft>
                          <a:spcPct val="0"/>
                        </a:spcAft>
                        <a:buClrTx/>
                        <a:buSzTx/>
                        <a:buFont typeface="Symbol" panose="05050102010706020507" pitchFamily="18" charset="2"/>
                        <a:buChar char=""/>
                        <a:tabLst>
                          <a:tab pos="279400"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Mã hàng (Tự tăng)</a:t>
                      </a:r>
                    </a:p>
                    <a:p>
                      <a:pPr marL="342900" marR="0" lvl="0" indent="-342900" algn="l" defTabSz="914400" rtl="0" eaLnBrk="1" fontAlgn="base" latinLnBrk="0" hangingPunct="1">
                        <a:lnSpc>
                          <a:spcPct val="106000"/>
                        </a:lnSpc>
                        <a:spcBef>
                          <a:spcPct val="0"/>
                        </a:spcBef>
                        <a:spcAft>
                          <a:spcPct val="0"/>
                        </a:spcAft>
                        <a:buClrTx/>
                        <a:buSzTx/>
                        <a:buFont typeface="Symbol" panose="05050102010706020507" pitchFamily="18" charset="2"/>
                        <a:buChar char=""/>
                        <a:tabLst>
                          <a:tab pos="279400"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Tên hàng</a:t>
                      </a:r>
                    </a:p>
                    <a:p>
                      <a:pPr marL="342900" marR="0" lvl="0" indent="-342900" algn="l" defTabSz="914400" rtl="0" eaLnBrk="1" fontAlgn="base" latinLnBrk="0" hangingPunct="1">
                        <a:lnSpc>
                          <a:spcPct val="106000"/>
                        </a:lnSpc>
                        <a:spcBef>
                          <a:spcPct val="0"/>
                        </a:spcBef>
                        <a:spcAft>
                          <a:spcPct val="0"/>
                        </a:spcAft>
                        <a:buClrTx/>
                        <a:buSzTx/>
                        <a:buFont typeface="Symbol" panose="05050102010706020507" pitchFamily="18" charset="2"/>
                        <a:buChar char=""/>
                        <a:tabLst>
                          <a:tab pos="279400"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Số lượng</a:t>
                      </a:r>
                    </a:p>
                    <a:p>
                      <a:pPr marL="342900" marR="0" lvl="0" indent="-342900" algn="l" defTabSz="914400" rtl="0" eaLnBrk="1" fontAlgn="base" latinLnBrk="0" hangingPunct="1">
                        <a:lnSpc>
                          <a:spcPct val="106000"/>
                        </a:lnSpc>
                        <a:spcBef>
                          <a:spcPct val="0"/>
                        </a:spcBef>
                        <a:spcAft>
                          <a:spcPct val="0"/>
                        </a:spcAft>
                        <a:buClrTx/>
                        <a:buSzTx/>
                        <a:buFont typeface="Symbol" panose="05050102010706020507" pitchFamily="18" charset="2"/>
                        <a:buChar char=""/>
                        <a:tabLst>
                          <a:tab pos="279400"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Giá bán</a:t>
                      </a:r>
                    </a:p>
                    <a:p>
                      <a:pPr marL="342900" marR="0" lvl="0" indent="-342900" algn="l" defTabSz="914400" rtl="0" eaLnBrk="1" fontAlgn="base" latinLnBrk="0" hangingPunct="1">
                        <a:lnSpc>
                          <a:spcPct val="106000"/>
                        </a:lnSpc>
                        <a:spcBef>
                          <a:spcPct val="0"/>
                        </a:spcBef>
                        <a:spcAft>
                          <a:spcPct val="0"/>
                        </a:spcAft>
                        <a:buClrTx/>
                        <a:buSzTx/>
                        <a:buFont typeface="Symbol" panose="05050102010706020507" pitchFamily="18" charset="2"/>
                        <a:buChar char=""/>
                        <a:tabLst>
                          <a:tab pos="279400"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Thành tiền</a:t>
                      </a:r>
                    </a:p>
                    <a:p>
                      <a:pPr marL="342900" marR="0" lvl="0" indent="-342900" algn="l" defTabSz="914400" rtl="0" eaLnBrk="1" fontAlgn="base" latinLnBrk="0" hangingPunct="1">
                        <a:lnSpc>
                          <a:spcPct val="106000"/>
                        </a:lnSpc>
                        <a:spcBef>
                          <a:spcPct val="0"/>
                        </a:spcBef>
                        <a:spcAft>
                          <a:spcPct val="0"/>
                        </a:spcAft>
                        <a:buClrTx/>
                        <a:buSzTx/>
                        <a:buFont typeface="+mj-lt"/>
                        <a:buNone/>
                        <a:tabLst>
                          <a:tab pos="279400" algn="l"/>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4.    Ấn nút thêm</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388335">
                <a:tc>
                  <a:txBody>
                    <a:bodyPr/>
                    <a:lstStyle>
                      <a:lvl1pPr marL="69850">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69850" marR="0" lvl="0" indent="0" algn="l" defTabSz="914400" rtl="0" eaLnBrk="1" fontAlgn="base" latinLnBrk="0" hangingPunct="1">
                        <a:lnSpc>
                          <a:spcPct val="107000"/>
                        </a:lnSpc>
                        <a:spcBef>
                          <a:spcPts val="313"/>
                        </a:spcBef>
                        <a:spcAft>
                          <a:spcPct val="0"/>
                        </a:spcAft>
                        <a:buClrTx/>
                        <a:buSzTx/>
                        <a:buFontTx/>
                        <a:buNone/>
                        <a:tabLst/>
                      </a:pPr>
                      <a:r>
                        <a:rPr kumimoji="0" lang="vi-VN" altLang="en-US" sz="1400" b="1" i="0" u="none" strike="noStrike" cap="none" normalizeH="0" baseline="0">
                          <a:ln>
                            <a:noFill/>
                          </a:ln>
                          <a:solidFill>
                            <a:srgbClr val="000000"/>
                          </a:solidFill>
                          <a:effectLst/>
                          <a:latin typeface="Arial" pitchFamily="34" charset="0"/>
                          <a:ea typeface="SimSun" panose="02010600030101010101" pitchFamily="2" charset="-122"/>
                          <a:cs typeface="Arial" pitchFamily="34" charset="0"/>
                        </a:rPr>
                        <a:t>Luồng sự kiện phụ</a:t>
                      </a:r>
                      <a:endPar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Tại bước 3:</a:t>
                      </a:r>
                      <a:endParaRPr kumimoji="0" lang="en-US" altLang="en-US" sz="1400" b="0" i="0" u="none" strike="noStrike" cap="none" normalizeH="0" baseline="0">
                        <a:ln>
                          <a:noFill/>
                        </a:ln>
                        <a:solidFill>
                          <a:srgbClr val="000000"/>
                        </a:solidFill>
                        <a:effectLst/>
                        <a:latin typeface="Arial" pitchFamily="34" charset="0"/>
                        <a:ea typeface="Calibri" panose="020F0502020204030204" pitchFamily="34" charset="0"/>
                        <a:cs typeface="Arial" pitchFamily="34" charset="0"/>
                      </a:endParaRPr>
                    </a:p>
                    <a:p>
                      <a:pPr marL="0" marR="0" lvl="0" indent="0" algn="l" defTabSz="914400" rtl="0" eaLnBrk="1" fontAlgn="base" latinLnBrk="0" hangingPunct="1">
                        <a:lnSpc>
                          <a:spcPct val="106000"/>
                        </a:lnSpc>
                        <a:spcBef>
                          <a:spcPct val="0"/>
                        </a:spcBef>
                        <a:spcAft>
                          <a:spcPct val="0"/>
                        </a:spcAft>
                        <a:buClrTx/>
                        <a:buSzTx/>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Nhập kí tự kiểu text, hệ thống hiển thị thông báo “Nhập sai định dạng”.</a:t>
                      </a:r>
                    </a:p>
                    <a:p>
                      <a:pPr marL="0" marR="0" lvl="0" indent="0" algn="l" defTabSz="914400" rtl="0" eaLnBrk="1" fontAlgn="base" latinLnBrk="0" hangingPunct="1">
                        <a:lnSpc>
                          <a:spcPct val="106000"/>
                        </a:lnSpc>
                        <a:spcBef>
                          <a:spcPct val="0"/>
                        </a:spcBef>
                        <a:spcAft>
                          <a:spcPct val="0"/>
                        </a:spcAft>
                        <a:buClrTx/>
                        <a:buSzTx/>
                        <a:buFont typeface="Times New Roman" panose="02020603050405020304" pitchFamily="18" charset="0"/>
                        <a:buChar char="-"/>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Nhập thiếu thông tin, hệ thống hiển thị thông báo “Vui lòng nhập đầy đủ thông tin”.</a:t>
                      </a:r>
                    </a:p>
                    <a:p>
                      <a:pPr marL="0" marR="0" lvl="0" indent="0" algn="l" defTabSz="914400" rtl="0" eaLnBrk="1" fontAlgn="base" latinLnBrk="0" hangingPunct="1">
                        <a:lnSpc>
                          <a:spcPct val="106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SimSun" panose="02010600030101010101" pitchFamily="2" charset="-122"/>
                          <a:cs typeface="Arial" pitchFamily="34" charset="0"/>
                        </a:rPr>
                        <a:t> </a:t>
                      </a: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12" name="Slide Number Placeholder 11">
            <a:extLst>
              <a:ext uri="{FF2B5EF4-FFF2-40B4-BE49-F238E27FC236}">
                <a16:creationId xmlns:a16="http://schemas.microsoft.com/office/drawing/2014/main" id="{4EEC4E99-F8DD-427A-828E-FEFB32C46B13}"/>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996968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3.  Yêu cầu phi chức năng</a:t>
            </a:r>
          </a:p>
        </p:txBody>
      </p:sp>
      <p:sp>
        <p:nvSpPr>
          <p:cNvPr id="3" name="Rectangle 2"/>
          <p:cNvSpPr/>
          <p:nvPr/>
        </p:nvSpPr>
        <p:spPr>
          <a:xfrm>
            <a:off x="1664677" y="2239108"/>
            <a:ext cx="7690337" cy="2523768"/>
          </a:xfrm>
          <a:prstGeom prst="rect">
            <a:avLst/>
          </a:prstGeom>
        </p:spPr>
        <p:txBody>
          <a:bodyPr wrap="square">
            <a:spAutoFit/>
          </a:bodyPr>
          <a:lstStyle/>
          <a:p>
            <a:pPr lvl="1"/>
            <a:r>
              <a:rPr lang="en-US" altLang="en-US" sz="2000" b="1">
                <a:latin typeface="Arial" pitchFamily="34" charset="0"/>
                <a:cs typeface="Arial" pitchFamily="34" charset="0"/>
              </a:rPr>
              <a:t>a.  Môi trường</a:t>
            </a:r>
            <a:endParaRPr lang="en-US" altLang="en-US" sz="2000">
              <a:latin typeface="Arial" pitchFamily="34" charset="0"/>
              <a:cs typeface="Arial" pitchFamily="34" charset="0"/>
            </a:endParaRPr>
          </a:p>
          <a:p>
            <a:pPr marL="539750" indent="80963">
              <a:buFont typeface="Wingdings" pitchFamily="2" charset="2"/>
              <a:buChar char="Ø"/>
            </a:pPr>
            <a:r>
              <a:rPr lang="en-US" altLang="en-US">
                <a:latin typeface="Arial" pitchFamily="34" charset="0"/>
                <a:cs typeface="Arial" pitchFamily="34" charset="0"/>
              </a:rPr>
              <a:t>   	Hệ thống hoạt động được trên hệ điều hành window 7 trở lên.</a:t>
            </a:r>
          </a:p>
          <a:p>
            <a:pPr marL="620713" indent="-80963">
              <a:buFont typeface="Wingdings" pitchFamily="2" charset="2"/>
              <a:buChar char="Ø"/>
            </a:pPr>
            <a:r>
              <a:rPr lang="en-US" altLang="en-US">
                <a:latin typeface="Arial" pitchFamily="34" charset="0"/>
                <a:cs typeface="Arial" pitchFamily="34" charset="0"/>
              </a:rPr>
              <a:t>   	Hệ thống hoạt động được trên hệ điều hành android 5.0 trở lên.</a:t>
            </a:r>
          </a:p>
          <a:p>
            <a:pPr marL="539750">
              <a:buFont typeface="Wingdings" pitchFamily="2" charset="2"/>
              <a:buChar char="Ø"/>
            </a:pPr>
            <a:r>
              <a:rPr lang="en-US" altLang="en-US">
                <a:latin typeface="Arial" pitchFamily="34" charset="0"/>
                <a:cs typeface="Arial" pitchFamily="34" charset="0"/>
              </a:rPr>
              <a:t>  	Chạy được trên các trình duyệt như: coccoc,chorme,firefox,…</a:t>
            </a:r>
          </a:p>
          <a:p>
            <a:endParaRPr lang="en-US" altLang="en-US" sz="1400">
              <a:latin typeface="Arial" pitchFamily="34" charset="0"/>
              <a:cs typeface="Arial" pitchFamily="34" charset="0"/>
            </a:endParaRPr>
          </a:p>
          <a:p>
            <a:endParaRPr lang="en-US" altLang="en-US" sz="1400">
              <a:latin typeface="Arial" pitchFamily="34" charset="0"/>
              <a:cs typeface="Arial" pitchFamily="34" charset="0"/>
            </a:endParaRPr>
          </a:p>
          <a:p>
            <a:pPr lvl="1"/>
            <a:r>
              <a:rPr lang="en-US" altLang="en-US" sz="2000" b="1">
                <a:latin typeface="Arial" pitchFamily="34" charset="0"/>
                <a:cs typeface="Arial" pitchFamily="34" charset="0"/>
              </a:rPr>
              <a:t>b. Hiệu xuất</a:t>
            </a:r>
            <a:endParaRPr lang="en-US" altLang="en-US" sz="2000">
              <a:latin typeface="Arial" pitchFamily="34" charset="0"/>
              <a:cs typeface="Arial" pitchFamily="34" charset="0"/>
            </a:endParaRPr>
          </a:p>
          <a:p>
            <a:pPr marL="539750">
              <a:buFont typeface="Wingdings" pitchFamily="2" charset="2"/>
              <a:buChar char="Ø"/>
            </a:pPr>
            <a:r>
              <a:rPr lang="en-US" altLang="en-US">
                <a:latin typeface="Arial" pitchFamily="34" charset="0"/>
                <a:cs typeface="Arial" pitchFamily="34" charset="0"/>
              </a:rPr>
              <a:t>   	Chức năng tìm kiếm phải trả về kết quả không quá 2 giây.</a:t>
            </a:r>
          </a:p>
          <a:p>
            <a:pPr marL="539750" indent="174625">
              <a:buFont typeface="Wingdings" pitchFamily="2" charset="2"/>
              <a:buChar char="Ø"/>
            </a:pPr>
            <a:r>
              <a:rPr lang="en-US" altLang="en-US">
                <a:latin typeface="Arial" pitchFamily="34" charset="0"/>
                <a:cs typeface="Arial" pitchFamily="34" charset="0"/>
              </a:rPr>
              <a:t>   	Quá trình load ứng dụng không quá 15 giây.</a:t>
            </a:r>
          </a:p>
        </p:txBody>
      </p:sp>
      <p:sp>
        <p:nvSpPr>
          <p:cNvPr id="10" name="Slide Number Placeholder 9">
            <a:extLst>
              <a:ext uri="{FF2B5EF4-FFF2-40B4-BE49-F238E27FC236}">
                <a16:creationId xmlns:a16="http://schemas.microsoft.com/office/drawing/2014/main" id="{069A4249-B18D-4277-A445-0382D0B4CED6}"/>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870221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4.  Mô hình phân tích</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5" name="Hộp_Văn_Bản 107"/>
          <p:cNvSpPr txBox="1">
            <a:spLocks noChangeArrowheads="1"/>
          </p:cNvSpPr>
          <p:nvPr/>
        </p:nvSpPr>
        <p:spPr bwMode="auto">
          <a:xfrm>
            <a:off x="1664677" y="1957755"/>
            <a:ext cx="30714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1. </a:t>
            </a:r>
            <a:r>
              <a:rPr lang="en-US" altLang="en-US" sz="2000" b="1"/>
              <a:t>Activiti diagram</a:t>
            </a:r>
          </a:p>
          <a:p>
            <a:pPr eaLnBrk="1" hangingPunct="1"/>
            <a:r>
              <a:rPr lang="en-US" altLang="en-US" sz="2000" b="1">
                <a:cs typeface="Times New Roman" pitchFamily="18" charset="0"/>
              </a:rPr>
              <a:t>	</a:t>
            </a:r>
            <a:r>
              <a:rPr lang="en-US" altLang="en-US" b="1">
                <a:cs typeface="Times New Roman" pitchFamily="18" charset="0"/>
              </a:rPr>
              <a:t>a. Thêm nhân viên</a:t>
            </a:r>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262" y="2051538"/>
            <a:ext cx="5861537" cy="454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B23E605C-F42B-4D8D-8095-1D7EDCB2DA80}"/>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415389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pPr marL="514350" indent="-514350">
              <a:buFont typeface="+mj-lt"/>
              <a:buAutoNum type="arabicPeriod"/>
            </a:pPr>
            <a:r>
              <a:rPr lang="en-US" b="1">
                <a:latin typeface="Arial" pitchFamily="34" charset="0"/>
                <a:cs typeface="Arial" pitchFamily="34" charset="0"/>
              </a:rPr>
              <a:t>Giới thiệu</a:t>
            </a:r>
          </a:p>
        </p:txBody>
      </p:sp>
      <p:sp>
        <p:nvSpPr>
          <p:cNvPr id="3" name="TextBox 2"/>
          <p:cNvSpPr txBox="1"/>
          <p:nvPr/>
        </p:nvSpPr>
        <p:spPr>
          <a:xfrm>
            <a:off x="1626918" y="2112611"/>
            <a:ext cx="9274629" cy="4801314"/>
          </a:xfrm>
          <a:prstGeom prst="rect">
            <a:avLst/>
          </a:prstGeom>
          <a:noFill/>
        </p:spPr>
        <p:txBody>
          <a:bodyPr wrap="square" rtlCol="0">
            <a:spAutoFit/>
          </a:bodyPr>
          <a:lstStyle/>
          <a:p>
            <a:r>
              <a:rPr lang="en-US">
                <a:latin typeface="Arial" pitchFamily="34" charset="0"/>
                <a:cs typeface="Arial" pitchFamily="34" charset="0"/>
              </a:rPr>
              <a:t>Sau khi khảo sát hiện trạng thì để phát triển một phầm mềm Quản lý coffee thì cần có những module:</a:t>
            </a:r>
          </a:p>
          <a:p>
            <a:pPr marL="450850" lvl="0" indent="-273050">
              <a:buFont typeface="Wingdings" pitchFamily="2" charset="2"/>
              <a:buChar char="Ø"/>
            </a:pPr>
            <a:r>
              <a:rPr lang="en-US">
                <a:latin typeface="Arial" pitchFamily="34" charset="0"/>
                <a:cs typeface="Arial" pitchFamily="34" charset="0"/>
              </a:rPr>
              <a:t>	Module đăng nhập tài khoản</a:t>
            </a:r>
          </a:p>
          <a:p>
            <a:pPr marL="285750" lvl="0" indent="-107950">
              <a:buFont typeface="Wingdings" pitchFamily="2" charset="2"/>
              <a:buChar char="Ø"/>
            </a:pPr>
            <a:r>
              <a:rPr lang="en-US">
                <a:latin typeface="Arial" pitchFamily="34" charset="0"/>
                <a:cs typeface="Arial" pitchFamily="34" charset="0"/>
              </a:rPr>
              <a:t>	Module order</a:t>
            </a:r>
          </a:p>
          <a:p>
            <a:pPr marL="285750" lvl="0" indent="-107950">
              <a:buFont typeface="Wingdings" pitchFamily="2" charset="2"/>
              <a:buChar char="Ø"/>
            </a:pPr>
            <a:r>
              <a:rPr lang="en-US">
                <a:latin typeface="Arial" pitchFamily="34" charset="0"/>
                <a:cs typeface="Arial" pitchFamily="34" charset="0"/>
              </a:rPr>
              <a:t>	Module pha chế</a:t>
            </a:r>
          </a:p>
          <a:p>
            <a:pPr marL="285750" lvl="0" indent="-107950">
              <a:buFont typeface="Wingdings" pitchFamily="2" charset="2"/>
              <a:buChar char="Ø"/>
            </a:pPr>
            <a:r>
              <a:rPr lang="en-US">
                <a:latin typeface="Arial" pitchFamily="34" charset="0"/>
                <a:cs typeface="Arial" pitchFamily="34" charset="0"/>
              </a:rPr>
              <a:t>	Module thu ngân</a:t>
            </a:r>
          </a:p>
          <a:p>
            <a:pPr marL="285750" lvl="0" indent="-107950">
              <a:buFont typeface="Wingdings" pitchFamily="2" charset="2"/>
              <a:buChar char="Ø"/>
            </a:pPr>
            <a:r>
              <a:rPr lang="en-US">
                <a:latin typeface="Arial" pitchFamily="34" charset="0"/>
                <a:cs typeface="Arial" pitchFamily="34" charset="0"/>
              </a:rPr>
              <a:t>	Module quản lý</a:t>
            </a:r>
          </a:p>
          <a:p>
            <a:pPr marL="285750" lvl="0" indent="-107950">
              <a:buFont typeface="Wingdings" pitchFamily="2" charset="2"/>
              <a:buChar char="Ø"/>
            </a:pPr>
            <a:r>
              <a:rPr lang="en-US">
                <a:latin typeface="Arial" pitchFamily="34" charset="0"/>
                <a:cs typeface="Arial" pitchFamily="34" charset="0"/>
              </a:rPr>
              <a:t>	Module quản lý tài khoản</a:t>
            </a:r>
          </a:p>
          <a:p>
            <a:pPr marL="285750" lvl="0" indent="-107950">
              <a:buFont typeface="Wingdings" pitchFamily="2" charset="2"/>
              <a:buChar char="Ø"/>
            </a:pPr>
            <a:r>
              <a:rPr lang="en-US">
                <a:latin typeface="Arial" pitchFamily="34" charset="0"/>
                <a:cs typeface="Arial" pitchFamily="34" charset="0"/>
              </a:rPr>
              <a:t>	Module quản lý bàn</a:t>
            </a:r>
          </a:p>
          <a:p>
            <a:pPr marL="285750" lvl="0" indent="-107950">
              <a:buFont typeface="Wingdings" pitchFamily="2" charset="2"/>
              <a:buChar char="Ø"/>
            </a:pPr>
            <a:r>
              <a:rPr lang="en-US">
                <a:latin typeface="Arial" pitchFamily="34" charset="0"/>
                <a:cs typeface="Arial" pitchFamily="34" charset="0"/>
              </a:rPr>
              <a:t>	Module quản lý kho</a:t>
            </a:r>
          </a:p>
          <a:p>
            <a:r>
              <a:rPr lang="en-US">
                <a:latin typeface="Arial" pitchFamily="34" charset="0"/>
                <a:cs typeface="Arial" pitchFamily="34" charset="0"/>
              </a:rPr>
              <a:t>Chương trình được xây dựng trên ngôn ngữ csharp : dùng để thiết lập chương trình và xử lý các chức năng. Với sự trợ giúp của phần mềm Microsoft visual studio để xây dựng chương trình và SQL sever có tác dụng quản lý cơ sở dữ liệu trong chương trình.</a:t>
            </a:r>
          </a:p>
          <a:p>
            <a:pPr marL="177800" lvl="0"/>
            <a:endParaRPr lang="en-US">
              <a:latin typeface="Arial" pitchFamily="34" charset="0"/>
              <a:cs typeface="Arial" pitchFamily="34" charset="0"/>
            </a:endParaRPr>
          </a:p>
          <a:p>
            <a:pPr marL="285750" lvl="0" indent="-107950">
              <a:buFont typeface="Wingdings" pitchFamily="2" charset="2"/>
              <a:buChar char="Ø"/>
            </a:pPr>
            <a:endParaRPr lang="en-US">
              <a:latin typeface="Arial" pitchFamily="34" charset="0"/>
              <a:cs typeface="Arial" pitchFamily="34" charset="0"/>
            </a:endParaRPr>
          </a:p>
          <a:p>
            <a:endParaRPr lang="en-US"/>
          </a:p>
          <a:p>
            <a:endParaRPr lang="en-US"/>
          </a:p>
        </p:txBody>
      </p:sp>
      <p:sp>
        <p:nvSpPr>
          <p:cNvPr id="10" name="Slide Number Placeholder 9">
            <a:extLst>
              <a:ext uri="{FF2B5EF4-FFF2-40B4-BE49-F238E27FC236}">
                <a16:creationId xmlns:a16="http://schemas.microsoft.com/office/drawing/2014/main" id="{B77474AF-28D1-41C5-811F-57356F4AE600}"/>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165275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4.  Mô hình phân tích</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5" name="Hộp_Văn_Bản 107"/>
          <p:cNvSpPr txBox="1">
            <a:spLocks noChangeArrowheads="1"/>
          </p:cNvSpPr>
          <p:nvPr/>
        </p:nvSpPr>
        <p:spPr bwMode="auto">
          <a:xfrm>
            <a:off x="1664677" y="1957755"/>
            <a:ext cx="30714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1. </a:t>
            </a:r>
            <a:r>
              <a:rPr lang="en-US" altLang="en-US" sz="2000" b="1"/>
              <a:t>Activiti diagram</a:t>
            </a:r>
          </a:p>
          <a:p>
            <a:pPr eaLnBrk="1" hangingPunct="1"/>
            <a:r>
              <a:rPr lang="en-US" altLang="en-US" sz="2000" b="1">
                <a:cs typeface="Times New Roman" pitchFamily="18" charset="0"/>
              </a:rPr>
              <a:t>	</a:t>
            </a:r>
            <a:r>
              <a:rPr lang="en-US" altLang="en-US" b="1">
                <a:cs typeface="Times New Roman" pitchFamily="18" charset="0"/>
              </a:rPr>
              <a:t>b. Đặt món</a:t>
            </a:r>
          </a:p>
        </p:txBody>
      </p:sp>
      <p:pic>
        <p:nvPicPr>
          <p:cNvPr id="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677" y="2060575"/>
            <a:ext cx="4630861" cy="456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169FD911-2E62-4695-9CA9-CDE2B6C89763}"/>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4184633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4.  Mô hình phân tích</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5" name="Hộp_Văn_Bản 107"/>
          <p:cNvSpPr txBox="1">
            <a:spLocks noChangeArrowheads="1"/>
          </p:cNvSpPr>
          <p:nvPr/>
        </p:nvSpPr>
        <p:spPr bwMode="auto">
          <a:xfrm>
            <a:off x="1664677" y="1957755"/>
            <a:ext cx="3071446"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r>
              <a:rPr lang="en-US" altLang="en-US" sz="2000" b="1">
                <a:cs typeface="Times New Roman" pitchFamily="18" charset="0"/>
              </a:rPr>
              <a:t>2. </a:t>
            </a:r>
            <a:r>
              <a:rPr lang="en-US" altLang="en-US" sz="2000" b="1"/>
              <a:t>Sequences diagram</a:t>
            </a:r>
            <a:endParaRPr lang="en-US" altLang="en-US" sz="2000"/>
          </a:p>
          <a:p>
            <a:r>
              <a:rPr lang="en-US" altLang="en-US" sz="2000" b="1">
                <a:cs typeface="Times New Roman" pitchFamily="18" charset="0"/>
              </a:rPr>
              <a:t>	</a:t>
            </a:r>
            <a:r>
              <a:rPr lang="en-US" altLang="en-US" b="1">
                <a:cs typeface="Times New Roman" pitchFamily="18" charset="0"/>
              </a:rPr>
              <a:t>a. Thêm nhân viên</a:t>
            </a:r>
          </a:p>
          <a:p>
            <a:pPr eaLnBrk="1" hangingPunct="1"/>
            <a:endParaRPr lang="en-US" altLang="en-US" b="1">
              <a:cs typeface="Times New Roman" pitchFamily="18" charset="0"/>
            </a:endParaRPr>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676" y="2754923"/>
            <a:ext cx="8593015" cy="3845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A674318E-686F-4276-AD18-66A211C43C56}"/>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2024786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4.  Mô hình phân tích</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5" name="Hộp_Văn_Bản 107"/>
          <p:cNvSpPr txBox="1">
            <a:spLocks noChangeArrowheads="1"/>
          </p:cNvSpPr>
          <p:nvPr/>
        </p:nvSpPr>
        <p:spPr bwMode="auto">
          <a:xfrm>
            <a:off x="1664677" y="1957755"/>
            <a:ext cx="3071446"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r>
              <a:rPr lang="en-US" altLang="en-US" sz="2000" b="1">
                <a:cs typeface="Times New Roman" pitchFamily="18" charset="0"/>
              </a:rPr>
              <a:t>2. </a:t>
            </a:r>
            <a:r>
              <a:rPr lang="en-US" altLang="en-US" sz="2000" b="1"/>
              <a:t>Sequences diagram</a:t>
            </a:r>
            <a:endParaRPr lang="en-US" altLang="en-US" sz="2000"/>
          </a:p>
          <a:p>
            <a:r>
              <a:rPr lang="en-US" altLang="en-US" sz="2000" b="1">
                <a:cs typeface="Times New Roman" pitchFamily="18" charset="0"/>
              </a:rPr>
              <a:t>	</a:t>
            </a:r>
            <a:r>
              <a:rPr lang="en-US" altLang="en-US" b="1">
                <a:cs typeface="Times New Roman" pitchFamily="18" charset="0"/>
              </a:rPr>
              <a:t>b. Đặt món</a:t>
            </a:r>
          </a:p>
          <a:p>
            <a:pPr eaLnBrk="1" hangingPunct="1"/>
            <a:endParaRPr lang="en-US" altLang="en-US" b="1">
              <a:cs typeface="Times New Roman" pitchFamily="18" charset="0"/>
            </a:endParaRPr>
          </a:p>
        </p:txBody>
      </p:sp>
      <p:pic>
        <p:nvPicPr>
          <p:cNvPr id="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677" y="2749115"/>
            <a:ext cx="8628185" cy="386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7184A2F1-2462-4886-8AC7-E0F162DE823F}"/>
              </a:ext>
            </a:extLst>
          </p:cNvPr>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2536177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4.  Mô hình phân tích</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5" name="Hộp_Văn_Bản 107"/>
          <p:cNvSpPr txBox="1">
            <a:spLocks noChangeArrowheads="1"/>
          </p:cNvSpPr>
          <p:nvPr/>
        </p:nvSpPr>
        <p:spPr bwMode="auto">
          <a:xfrm>
            <a:off x="1664677" y="1957755"/>
            <a:ext cx="30714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r>
              <a:rPr lang="en-US" altLang="en-US" b="1">
                <a:cs typeface="Times New Roman" pitchFamily="18" charset="0"/>
              </a:rPr>
              <a:t>3. </a:t>
            </a:r>
            <a:r>
              <a:rPr lang="en-US" altLang="en-US" b="1"/>
              <a:t>Collaboration diagrams</a:t>
            </a:r>
            <a:endParaRPr lang="en-US" altLang="en-US"/>
          </a:p>
          <a:p>
            <a:r>
              <a:rPr lang="en-US" altLang="en-US" sz="2000" b="1">
                <a:cs typeface="Times New Roman" pitchFamily="18" charset="0"/>
              </a:rPr>
              <a:t>	a. </a:t>
            </a:r>
            <a:r>
              <a:rPr lang="en-US" altLang="en-US" b="1"/>
              <a:t>Thêm nhân viên</a:t>
            </a:r>
            <a:endParaRPr lang="en-US" altLang="en-US"/>
          </a:p>
          <a:p>
            <a:pPr eaLnBrk="1" hangingPunct="1"/>
            <a:endParaRPr lang="en-US" altLang="en-US" b="1">
              <a:cs typeface="Times New Roman" pitchFamily="18" charset="0"/>
            </a:endParaRPr>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784" y="2911862"/>
            <a:ext cx="7467600" cy="35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9D47A21D-5163-44F8-8851-5CBD7B3F69C7}"/>
              </a:ext>
            </a:extLst>
          </p:cNvPr>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1023166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4.  Mô hình phân tích</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5" name="Hộp_Văn_Bản 107"/>
          <p:cNvSpPr txBox="1">
            <a:spLocks noChangeArrowheads="1"/>
          </p:cNvSpPr>
          <p:nvPr/>
        </p:nvSpPr>
        <p:spPr bwMode="auto">
          <a:xfrm>
            <a:off x="1664677" y="1957755"/>
            <a:ext cx="30714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r>
              <a:rPr lang="en-US" altLang="en-US" b="1">
                <a:cs typeface="Times New Roman" pitchFamily="18" charset="0"/>
              </a:rPr>
              <a:t>3. </a:t>
            </a:r>
            <a:r>
              <a:rPr lang="en-US" altLang="en-US" b="1"/>
              <a:t>Collaboration diagrams</a:t>
            </a:r>
            <a:endParaRPr lang="en-US" altLang="en-US"/>
          </a:p>
          <a:p>
            <a:r>
              <a:rPr lang="en-US" altLang="en-US" sz="2000" b="1">
                <a:cs typeface="Times New Roman" pitchFamily="18" charset="0"/>
              </a:rPr>
              <a:t>	b. Đặt  món</a:t>
            </a:r>
            <a:endParaRPr lang="en-US" altLang="en-US"/>
          </a:p>
          <a:p>
            <a:pPr eaLnBrk="1" hangingPunct="1"/>
            <a:endParaRPr lang="en-US" altLang="en-US" b="1">
              <a:cs typeface="Times New Roman" pitchFamily="18" charset="0"/>
            </a:endParaRPr>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676" y="2608440"/>
            <a:ext cx="8475785" cy="401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1FB4D088-4ED7-4A27-92F5-BC597275CC92}"/>
              </a:ext>
            </a:extLst>
          </p:cNvPr>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2069599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5.  lược đồ cơ sở dữ liệu</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pic>
        <p:nvPicPr>
          <p:cNvPr id="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256" y="1967646"/>
            <a:ext cx="9391651" cy="4655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0">
            <a:extLst>
              <a:ext uri="{FF2B5EF4-FFF2-40B4-BE49-F238E27FC236}">
                <a16:creationId xmlns:a16="http://schemas.microsoft.com/office/drawing/2014/main" id="{74497CCB-ADCE-4E77-8B7E-E925B60BA841}"/>
              </a:ext>
            </a:extLst>
          </p:cNvPr>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2322519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6.  Sơ đồ lớp</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138" y="2145323"/>
            <a:ext cx="8721970" cy="445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0">
            <a:extLst>
              <a:ext uri="{FF2B5EF4-FFF2-40B4-BE49-F238E27FC236}">
                <a16:creationId xmlns:a16="http://schemas.microsoft.com/office/drawing/2014/main" id="{25ED992A-DD48-41F9-9015-62D63690EC76}"/>
              </a:ext>
            </a:extLst>
          </p:cNvPr>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904091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7.  Sơ đồ triển khải</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170" y="2239107"/>
            <a:ext cx="8362584" cy="2825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0">
            <a:extLst>
              <a:ext uri="{FF2B5EF4-FFF2-40B4-BE49-F238E27FC236}">
                <a16:creationId xmlns:a16="http://schemas.microsoft.com/office/drawing/2014/main" id="{7E17AAC6-2FD7-4986-84F0-4086008E0542}"/>
              </a:ext>
            </a:extLst>
          </p:cNvPr>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2107782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8.  đặc tả giao diện màn hình</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5" name="Hộp_Văn_Bản 107"/>
          <p:cNvSpPr txBox="1">
            <a:spLocks noChangeArrowheads="1"/>
          </p:cNvSpPr>
          <p:nvPr/>
        </p:nvSpPr>
        <p:spPr bwMode="auto">
          <a:xfrm>
            <a:off x="1664677" y="1957755"/>
            <a:ext cx="30714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r>
              <a:rPr lang="en-US" altLang="en-US" b="1">
                <a:cs typeface="Times New Roman" pitchFamily="18" charset="0"/>
              </a:rPr>
              <a:t>a. Màn hình đăng nhập</a:t>
            </a:r>
            <a:endParaRPr lang="en-US" altLang="en-US"/>
          </a:p>
          <a:p>
            <a:pPr eaLnBrk="1" hangingPunct="1"/>
            <a:endParaRPr lang="en-US" altLang="en-US" b="1">
              <a:cs typeface="Times New Roman" pitchFamily="18" charset="0"/>
            </a:endParaRPr>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081" y="2608440"/>
            <a:ext cx="69119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FCDF8862-5C37-41FC-AEC8-87283B878E60}"/>
              </a:ext>
            </a:extLst>
          </p:cNvPr>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1057866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8.  đặc tả giao diện màn hình</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5" name="Hộp_Văn_Bản 107"/>
          <p:cNvSpPr txBox="1">
            <a:spLocks noChangeArrowheads="1"/>
          </p:cNvSpPr>
          <p:nvPr/>
        </p:nvSpPr>
        <p:spPr bwMode="auto">
          <a:xfrm>
            <a:off x="1664677" y="1957755"/>
            <a:ext cx="30714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r>
              <a:rPr lang="en-US" altLang="en-US" b="1">
                <a:cs typeface="Times New Roman" pitchFamily="18" charset="0"/>
              </a:rPr>
              <a:t>b. Màn hình trang chủ</a:t>
            </a:r>
            <a:endParaRPr lang="en-US" altLang="en-US"/>
          </a:p>
          <a:p>
            <a:pPr eaLnBrk="1" hangingPunct="1"/>
            <a:endParaRPr lang="en-US" altLang="en-US" b="1">
              <a:cs typeface="Times New Roman" pitchFamily="18" charset="0"/>
            </a:endParaRPr>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677" y="2423774"/>
            <a:ext cx="8968153" cy="415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1BA45D3C-D174-4FE3-9665-EAE19C002390}"/>
              </a:ext>
            </a:extLst>
          </p:cNvPr>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20111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6" name="Hộp_Văn_Bản 107"/>
          <p:cNvSpPr txBox="1">
            <a:spLocks noChangeArrowheads="1"/>
          </p:cNvSpPr>
          <p:nvPr/>
        </p:nvSpPr>
        <p:spPr bwMode="auto">
          <a:xfrm>
            <a:off x="1676401" y="1920875"/>
            <a:ext cx="2473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1. Sơ đồ use case</a:t>
            </a:r>
          </a:p>
        </p:txBody>
      </p:sp>
      <p:sp>
        <p:nvSpPr>
          <p:cNvPr id="7" name="Hộp_Văn_Bản 107"/>
          <p:cNvSpPr txBox="1">
            <a:spLocks noChangeArrowheads="1"/>
          </p:cNvSpPr>
          <p:nvPr/>
        </p:nvSpPr>
        <p:spPr bwMode="auto">
          <a:xfrm>
            <a:off x="2036274" y="2320985"/>
            <a:ext cx="3676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a. Use case tổng quát</a:t>
            </a:r>
          </a:p>
        </p:txBody>
      </p:sp>
      <p:pic>
        <p:nvPicPr>
          <p:cNvPr id="8" name="Picture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274" y="2721036"/>
            <a:ext cx="8397263" cy="391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2218FD5D-2867-48FA-A25E-E23A7DBF0025}"/>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345829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8.  đặc tả giao diện màn hình</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5" name="Hộp_Văn_Bản 107"/>
          <p:cNvSpPr txBox="1">
            <a:spLocks noChangeArrowheads="1"/>
          </p:cNvSpPr>
          <p:nvPr/>
        </p:nvSpPr>
        <p:spPr bwMode="auto">
          <a:xfrm>
            <a:off x="1664677" y="1957755"/>
            <a:ext cx="3458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r>
              <a:rPr lang="en-US" altLang="en-US" b="1">
                <a:cs typeface="Times New Roman" pitchFamily="18" charset="0"/>
              </a:rPr>
              <a:t>c. Màn hình quản lý sản phẩm</a:t>
            </a:r>
            <a:endParaRPr lang="en-US" altLang="en-US"/>
          </a:p>
          <a:p>
            <a:pPr eaLnBrk="1" hangingPunct="1"/>
            <a:endParaRPr lang="en-US" altLang="en-US" b="1">
              <a:cs typeface="Times New Roman" pitchFamily="18" charset="0"/>
            </a:endParaRPr>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676" y="2423774"/>
            <a:ext cx="8780585" cy="409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22FBCC26-97F5-4845-9824-5EE676A0D54B}"/>
              </a:ext>
            </a:extLst>
          </p:cNvPr>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3580261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8.  đặc tả giao diện màn hình</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5" name="Hộp_Văn_Bản 107"/>
          <p:cNvSpPr txBox="1">
            <a:spLocks noChangeArrowheads="1"/>
          </p:cNvSpPr>
          <p:nvPr/>
        </p:nvSpPr>
        <p:spPr bwMode="auto">
          <a:xfrm>
            <a:off x="1664677" y="1957755"/>
            <a:ext cx="3458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r>
              <a:rPr lang="en-US" altLang="en-US" b="1">
                <a:cs typeface="Times New Roman" pitchFamily="18" charset="0"/>
              </a:rPr>
              <a:t>d. Màn hình quản lý tài khoản</a:t>
            </a:r>
            <a:endParaRPr lang="en-US" altLang="en-US"/>
          </a:p>
          <a:p>
            <a:pPr eaLnBrk="1" hangingPunct="1"/>
            <a:endParaRPr lang="en-US" altLang="en-US" b="1">
              <a:cs typeface="Times New Roman" pitchFamily="18" charset="0"/>
            </a:endParaRPr>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676" y="2423774"/>
            <a:ext cx="8745415" cy="408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7B080D0F-4370-4220-AA84-AD9BEDF78DBA}"/>
              </a:ext>
            </a:extLst>
          </p:cNvPr>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2168130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8.  đặc tả giao diện màn hình</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5" name="Hộp_Văn_Bản 107"/>
          <p:cNvSpPr txBox="1">
            <a:spLocks noChangeArrowheads="1"/>
          </p:cNvSpPr>
          <p:nvPr/>
        </p:nvSpPr>
        <p:spPr bwMode="auto">
          <a:xfrm>
            <a:off x="1664677" y="1957755"/>
            <a:ext cx="3458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r>
              <a:rPr lang="en-US" altLang="en-US" b="1">
                <a:cs typeface="Times New Roman" pitchFamily="18" charset="0"/>
              </a:rPr>
              <a:t>e. Màn hình thông tin cá nhân</a:t>
            </a:r>
            <a:endParaRPr lang="en-US" altLang="en-US"/>
          </a:p>
          <a:p>
            <a:pPr eaLnBrk="1" hangingPunct="1"/>
            <a:endParaRPr lang="en-US" altLang="en-US" b="1">
              <a:cs typeface="Times New Roman" pitchFamily="18" charset="0"/>
            </a:endParaRP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503" y="2524616"/>
            <a:ext cx="6470528" cy="333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824C3B82-ED64-4EEF-B4B3-6728B1734374}"/>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2106151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8.  đặc tả giao diện màn hình</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5" name="Hộp_Văn_Bản 107"/>
          <p:cNvSpPr txBox="1">
            <a:spLocks noChangeArrowheads="1"/>
          </p:cNvSpPr>
          <p:nvPr/>
        </p:nvSpPr>
        <p:spPr bwMode="auto">
          <a:xfrm>
            <a:off x="1664677" y="1957755"/>
            <a:ext cx="3458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r>
              <a:rPr lang="en-US" altLang="en-US" b="1">
                <a:cs typeface="Times New Roman" pitchFamily="18" charset="0"/>
              </a:rPr>
              <a:t>f. Màn hình doanh thu</a:t>
            </a:r>
            <a:endParaRPr lang="en-US" altLang="en-US"/>
          </a:p>
          <a:p>
            <a:pPr eaLnBrk="1" hangingPunct="1"/>
            <a:endParaRPr lang="en-US" altLang="en-US" b="1">
              <a:cs typeface="Times New Roman" pitchFamily="18" charset="0"/>
            </a:endParaRPr>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677" y="2423774"/>
            <a:ext cx="9038492" cy="410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F3E7DBAE-30FD-45AB-B67B-145E2CE4060D}"/>
              </a:ext>
            </a:extLst>
          </p:cNvPr>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2044095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9.  kiểm thử phần mềm</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4" name="Rectangle 3"/>
          <p:cNvSpPr/>
          <p:nvPr/>
        </p:nvSpPr>
        <p:spPr>
          <a:xfrm>
            <a:off x="1815692" y="2031549"/>
            <a:ext cx="3694153" cy="369332"/>
          </a:xfrm>
          <a:prstGeom prst="rect">
            <a:avLst/>
          </a:prstGeom>
        </p:spPr>
        <p:txBody>
          <a:bodyPr wrap="none">
            <a:spAutoFit/>
          </a:bodyPr>
          <a:lstStyle/>
          <a:p>
            <a:r>
              <a:rPr lang="en-US" altLang="en-US" b="1">
                <a:latin typeface="Arial" pitchFamily="34" charset="0"/>
                <a:cs typeface="Arial" pitchFamily="34" charset="0"/>
              </a:rPr>
              <a:t>Test case chức năng đăng nhập</a:t>
            </a:r>
            <a:endParaRPr lang="en-US" altLang="en-US">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74582025"/>
              </p:ext>
            </p:extLst>
          </p:nvPr>
        </p:nvGraphicFramePr>
        <p:xfrm>
          <a:off x="1654933" y="2520958"/>
          <a:ext cx="9011240" cy="3467945"/>
        </p:xfrm>
        <a:graphic>
          <a:graphicData uri="http://schemas.openxmlformats.org/drawingml/2006/table">
            <a:tbl>
              <a:tblPr firstRow="1" firstCol="1" bandRow="1">
                <a:tableStyleId>{5C22544A-7EE6-4342-B048-85BDC9FD1C3A}</a:tableStyleId>
              </a:tblPr>
              <a:tblGrid>
                <a:gridCol w="864767">
                  <a:extLst>
                    <a:ext uri="{9D8B030D-6E8A-4147-A177-3AD203B41FA5}">
                      <a16:colId xmlns:a16="http://schemas.microsoft.com/office/drawing/2014/main" val="20000"/>
                    </a:ext>
                  </a:extLst>
                </a:gridCol>
                <a:gridCol w="783772">
                  <a:extLst>
                    <a:ext uri="{9D8B030D-6E8A-4147-A177-3AD203B41FA5}">
                      <a16:colId xmlns:a16="http://schemas.microsoft.com/office/drawing/2014/main" val="20001"/>
                    </a:ext>
                  </a:extLst>
                </a:gridCol>
                <a:gridCol w="1021278">
                  <a:extLst>
                    <a:ext uri="{9D8B030D-6E8A-4147-A177-3AD203B41FA5}">
                      <a16:colId xmlns:a16="http://schemas.microsoft.com/office/drawing/2014/main" val="20002"/>
                    </a:ext>
                  </a:extLst>
                </a:gridCol>
                <a:gridCol w="1198873">
                  <a:extLst>
                    <a:ext uri="{9D8B030D-6E8A-4147-A177-3AD203B41FA5}">
                      <a16:colId xmlns:a16="http://schemas.microsoft.com/office/drawing/2014/main" val="20003"/>
                    </a:ext>
                  </a:extLst>
                </a:gridCol>
                <a:gridCol w="1727885">
                  <a:extLst>
                    <a:ext uri="{9D8B030D-6E8A-4147-A177-3AD203B41FA5}">
                      <a16:colId xmlns:a16="http://schemas.microsoft.com/office/drawing/2014/main" val="20004"/>
                    </a:ext>
                  </a:extLst>
                </a:gridCol>
                <a:gridCol w="1727885">
                  <a:extLst>
                    <a:ext uri="{9D8B030D-6E8A-4147-A177-3AD203B41FA5}">
                      <a16:colId xmlns:a16="http://schemas.microsoft.com/office/drawing/2014/main" val="20005"/>
                    </a:ext>
                  </a:extLst>
                </a:gridCol>
                <a:gridCol w="951016">
                  <a:extLst>
                    <a:ext uri="{9D8B030D-6E8A-4147-A177-3AD203B41FA5}">
                      <a16:colId xmlns:a16="http://schemas.microsoft.com/office/drawing/2014/main" val="20006"/>
                    </a:ext>
                  </a:extLst>
                </a:gridCol>
                <a:gridCol w="735764">
                  <a:extLst>
                    <a:ext uri="{9D8B030D-6E8A-4147-A177-3AD203B41FA5}">
                      <a16:colId xmlns:a16="http://schemas.microsoft.com/office/drawing/2014/main" val="20007"/>
                    </a:ext>
                  </a:extLst>
                </a:gridCol>
              </a:tblGrid>
              <a:tr h="305369">
                <a:tc rowSpan="2">
                  <a:txBody>
                    <a:bodyPr/>
                    <a:lstStyle/>
                    <a:p>
                      <a:pPr algn="ctr">
                        <a:lnSpc>
                          <a:spcPct val="106000"/>
                        </a:lnSpc>
                        <a:spcAft>
                          <a:spcPts val="800"/>
                        </a:spcAft>
                      </a:pPr>
                      <a:r>
                        <a:rPr lang="en-US" sz="1400">
                          <a:effectLst/>
                          <a:latin typeface="Arial" pitchFamily="34" charset="0"/>
                          <a:cs typeface="Arial" pitchFamily="34" charset="0"/>
                        </a:rPr>
                        <a:t>Mã yêu cầu</a:t>
                      </a:r>
                    </a:p>
                    <a:p>
                      <a:pPr algn="ctr">
                        <a:lnSpc>
                          <a:spcPct val="106000"/>
                        </a:lnSpc>
                        <a:spcAft>
                          <a:spcPts val="800"/>
                        </a:spcAft>
                      </a:pPr>
                      <a:r>
                        <a:rPr lang="en-US" sz="1400">
                          <a:effectLst/>
                          <a:latin typeface="Arial" pitchFamily="34" charset="0"/>
                          <a:cs typeface="Arial" pitchFamily="34" charset="0"/>
                        </a:rPr>
                        <a:t>REQ_ID</a:t>
                      </a:r>
                      <a:endParaRPr lang="en-US" sz="1400">
                        <a:effectLst/>
                        <a:latin typeface="Arial" pitchFamily="34" charset="0"/>
                        <a:ea typeface="Calibri"/>
                        <a:cs typeface="Arial" pitchFamily="34" charset="0"/>
                      </a:endParaRPr>
                    </a:p>
                  </a:txBody>
                  <a:tcPr marL="27157" marR="27157" marT="0" marB="0"/>
                </a:tc>
                <a:tc rowSpan="2">
                  <a:txBody>
                    <a:bodyPr/>
                    <a:lstStyle/>
                    <a:p>
                      <a:pPr algn="ctr">
                        <a:lnSpc>
                          <a:spcPct val="106000"/>
                        </a:lnSpc>
                        <a:spcAft>
                          <a:spcPts val="800"/>
                        </a:spcAft>
                      </a:pPr>
                      <a:r>
                        <a:rPr lang="en-US" sz="1400">
                          <a:effectLst/>
                          <a:latin typeface="Arial" pitchFamily="34" charset="0"/>
                          <a:cs typeface="Arial" pitchFamily="34" charset="0"/>
                        </a:rPr>
                        <a:t>Mã testcase</a:t>
                      </a:r>
                    </a:p>
                    <a:p>
                      <a:pPr algn="ctr">
                        <a:lnSpc>
                          <a:spcPct val="106000"/>
                        </a:lnSpc>
                        <a:spcAft>
                          <a:spcPts val="800"/>
                        </a:spcAft>
                      </a:pPr>
                      <a:r>
                        <a:rPr lang="en-US" sz="1400">
                          <a:effectLst/>
                          <a:latin typeface="Arial" pitchFamily="34" charset="0"/>
                          <a:cs typeface="Arial" pitchFamily="34" charset="0"/>
                        </a:rPr>
                        <a:t>TC_ID</a:t>
                      </a:r>
                      <a:endParaRPr lang="en-US" sz="1400">
                        <a:effectLst/>
                        <a:latin typeface="Arial" pitchFamily="34" charset="0"/>
                        <a:ea typeface="Calibri"/>
                        <a:cs typeface="Arial" pitchFamily="34" charset="0"/>
                      </a:endParaRPr>
                    </a:p>
                  </a:txBody>
                  <a:tcPr marL="27157" marR="27157" marT="0" marB="0"/>
                </a:tc>
                <a:tc gridSpan="6">
                  <a:txBody>
                    <a:bodyPr/>
                    <a:lstStyle/>
                    <a:p>
                      <a:pPr algn="ctr">
                        <a:lnSpc>
                          <a:spcPct val="106000"/>
                        </a:lnSpc>
                        <a:spcAft>
                          <a:spcPts val="800"/>
                        </a:spcAft>
                      </a:pPr>
                      <a:r>
                        <a:rPr lang="en-US" sz="1400">
                          <a:effectLst/>
                          <a:latin typeface="Arial" pitchFamily="34" charset="0"/>
                          <a:cs typeface="Arial" pitchFamily="34" charset="0"/>
                        </a:rPr>
                        <a:t>Test content</a:t>
                      </a:r>
                      <a:endParaRPr lang="en-US" sz="1400">
                        <a:effectLst/>
                        <a:latin typeface="Arial" pitchFamily="34" charset="0"/>
                        <a:ea typeface="Calibri"/>
                        <a:cs typeface="Arial" pitchFamily="34" charset="0"/>
                      </a:endParaRPr>
                    </a:p>
                  </a:txBody>
                  <a:tcPr marL="27157" marR="27157"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6014">
                <a:tc vMerge="1">
                  <a:txBody>
                    <a:bodyPr/>
                    <a:lstStyle/>
                    <a:p>
                      <a:endParaRPr lang="en-US"/>
                    </a:p>
                  </a:txBody>
                  <a:tcPr/>
                </a:tc>
                <a:tc vMerge="1">
                  <a:txBody>
                    <a:bodyPr/>
                    <a:lstStyle/>
                    <a:p>
                      <a:endParaRPr lang="en-US"/>
                    </a:p>
                  </a:txBody>
                  <a:tcPr/>
                </a:tc>
                <a:tc>
                  <a:txBody>
                    <a:bodyPr/>
                    <a:lstStyle/>
                    <a:p>
                      <a:pPr algn="ctr">
                        <a:lnSpc>
                          <a:spcPct val="106000"/>
                        </a:lnSpc>
                        <a:spcAft>
                          <a:spcPts val="800"/>
                        </a:spcAft>
                      </a:pPr>
                      <a:r>
                        <a:rPr lang="en-US" sz="1400">
                          <a:effectLst/>
                          <a:latin typeface="Arial" pitchFamily="34" charset="0"/>
                          <a:cs typeface="Arial" pitchFamily="34" charset="0"/>
                        </a:rPr>
                        <a:t>Chức năng</a:t>
                      </a:r>
                    </a:p>
                    <a:p>
                      <a:pPr algn="ctr">
                        <a:lnSpc>
                          <a:spcPct val="106000"/>
                        </a:lnSpc>
                        <a:spcAft>
                          <a:spcPts val="800"/>
                        </a:spcAft>
                      </a:pPr>
                      <a:r>
                        <a:rPr lang="en-US" sz="1400">
                          <a:effectLst/>
                          <a:latin typeface="Arial" pitchFamily="34" charset="0"/>
                          <a:cs typeface="Arial" pitchFamily="34" charset="0"/>
                        </a:rPr>
                        <a:t>Feature</a:t>
                      </a:r>
                      <a:endParaRPr lang="en-US" sz="1400">
                        <a:effectLst/>
                        <a:latin typeface="Arial" pitchFamily="34" charset="0"/>
                        <a:ea typeface="Calibri"/>
                        <a:cs typeface="Arial" pitchFamily="34" charset="0"/>
                      </a:endParaRPr>
                    </a:p>
                  </a:txBody>
                  <a:tcPr marL="27157" marR="27157" marT="0" marB="0"/>
                </a:tc>
                <a:tc>
                  <a:txBody>
                    <a:bodyPr/>
                    <a:lstStyle/>
                    <a:p>
                      <a:pPr algn="ctr">
                        <a:lnSpc>
                          <a:spcPct val="106000"/>
                        </a:lnSpc>
                        <a:spcAft>
                          <a:spcPts val="800"/>
                        </a:spcAft>
                      </a:pPr>
                      <a:r>
                        <a:rPr lang="en-US" sz="1400">
                          <a:effectLst/>
                          <a:latin typeface="Arial" pitchFamily="34" charset="0"/>
                          <a:cs typeface="Arial" pitchFamily="34" charset="0"/>
                        </a:rPr>
                        <a:t>Tiêu đề</a:t>
                      </a:r>
                    </a:p>
                    <a:p>
                      <a:pPr algn="ctr">
                        <a:lnSpc>
                          <a:spcPct val="106000"/>
                        </a:lnSpc>
                        <a:spcAft>
                          <a:spcPts val="800"/>
                        </a:spcAft>
                      </a:pPr>
                      <a:r>
                        <a:rPr lang="en-US" sz="1400">
                          <a:effectLst/>
                          <a:latin typeface="Arial" pitchFamily="34" charset="0"/>
                          <a:cs typeface="Arial" pitchFamily="34" charset="0"/>
                        </a:rPr>
                        <a:t>Title</a:t>
                      </a:r>
                      <a:endParaRPr lang="en-US" sz="1400">
                        <a:effectLst/>
                        <a:latin typeface="Arial" pitchFamily="34" charset="0"/>
                        <a:ea typeface="Calibri"/>
                        <a:cs typeface="Arial" pitchFamily="34" charset="0"/>
                      </a:endParaRPr>
                    </a:p>
                  </a:txBody>
                  <a:tcPr marL="27157" marR="27157" marT="0" marB="0"/>
                </a:tc>
                <a:tc>
                  <a:txBody>
                    <a:bodyPr/>
                    <a:lstStyle/>
                    <a:p>
                      <a:pPr algn="ctr">
                        <a:lnSpc>
                          <a:spcPct val="106000"/>
                        </a:lnSpc>
                        <a:spcAft>
                          <a:spcPts val="800"/>
                        </a:spcAft>
                      </a:pPr>
                      <a:r>
                        <a:rPr lang="en-US" sz="1400">
                          <a:effectLst/>
                          <a:latin typeface="Arial" pitchFamily="34" charset="0"/>
                          <a:cs typeface="Arial" pitchFamily="34" charset="0"/>
                        </a:rPr>
                        <a:t>Điều kiện test</a:t>
                      </a:r>
                    </a:p>
                    <a:p>
                      <a:pPr algn="ctr">
                        <a:lnSpc>
                          <a:spcPct val="106000"/>
                        </a:lnSpc>
                        <a:spcAft>
                          <a:spcPts val="800"/>
                        </a:spcAft>
                      </a:pPr>
                      <a:r>
                        <a:rPr lang="en-US" sz="1400">
                          <a:effectLst/>
                          <a:latin typeface="Arial" pitchFamily="34" charset="0"/>
                          <a:cs typeface="Arial" pitchFamily="34" charset="0"/>
                        </a:rPr>
                        <a:t>Test precondition</a:t>
                      </a:r>
                      <a:endParaRPr lang="en-US" sz="1400">
                        <a:effectLst/>
                        <a:latin typeface="Arial" pitchFamily="34" charset="0"/>
                        <a:ea typeface="Calibri"/>
                        <a:cs typeface="Arial" pitchFamily="34" charset="0"/>
                      </a:endParaRPr>
                    </a:p>
                  </a:txBody>
                  <a:tcPr marL="27157" marR="27157" marT="0" marB="0"/>
                </a:tc>
                <a:tc>
                  <a:txBody>
                    <a:bodyPr/>
                    <a:lstStyle/>
                    <a:p>
                      <a:pPr algn="ctr">
                        <a:lnSpc>
                          <a:spcPct val="106000"/>
                        </a:lnSpc>
                        <a:spcAft>
                          <a:spcPts val="800"/>
                        </a:spcAft>
                      </a:pPr>
                      <a:r>
                        <a:rPr lang="en-US" sz="1400">
                          <a:effectLst/>
                          <a:latin typeface="Arial" pitchFamily="34" charset="0"/>
                          <a:cs typeface="Arial" pitchFamily="34" charset="0"/>
                        </a:rPr>
                        <a:t>Các bước test</a:t>
                      </a:r>
                    </a:p>
                    <a:p>
                      <a:pPr algn="ctr">
                        <a:lnSpc>
                          <a:spcPct val="106000"/>
                        </a:lnSpc>
                        <a:spcAft>
                          <a:spcPts val="800"/>
                        </a:spcAft>
                      </a:pPr>
                      <a:r>
                        <a:rPr lang="en-US" sz="1400">
                          <a:effectLst/>
                          <a:latin typeface="Arial" pitchFamily="34" charset="0"/>
                          <a:cs typeface="Arial" pitchFamily="34" charset="0"/>
                        </a:rPr>
                        <a:t>Test procedure</a:t>
                      </a:r>
                      <a:endParaRPr lang="en-US" sz="1400">
                        <a:effectLst/>
                        <a:latin typeface="Arial" pitchFamily="34" charset="0"/>
                        <a:ea typeface="Calibri"/>
                        <a:cs typeface="Arial" pitchFamily="34" charset="0"/>
                      </a:endParaRPr>
                    </a:p>
                  </a:txBody>
                  <a:tcPr marL="27157" marR="27157" marT="0" marB="0"/>
                </a:tc>
                <a:tc>
                  <a:txBody>
                    <a:bodyPr/>
                    <a:lstStyle/>
                    <a:p>
                      <a:pPr algn="ctr">
                        <a:lnSpc>
                          <a:spcPct val="106000"/>
                        </a:lnSpc>
                        <a:spcAft>
                          <a:spcPts val="800"/>
                        </a:spcAft>
                      </a:pPr>
                      <a:r>
                        <a:rPr lang="en-US" sz="1400">
                          <a:effectLst/>
                          <a:latin typeface="Arial" pitchFamily="34" charset="0"/>
                          <a:cs typeface="Arial" pitchFamily="34" charset="0"/>
                        </a:rPr>
                        <a:t>Kết quả mong đợi</a:t>
                      </a:r>
                    </a:p>
                    <a:p>
                      <a:pPr algn="ctr">
                        <a:lnSpc>
                          <a:spcPct val="106000"/>
                        </a:lnSpc>
                        <a:spcAft>
                          <a:spcPts val="800"/>
                        </a:spcAft>
                      </a:pPr>
                      <a:r>
                        <a:rPr lang="en-US" sz="1400">
                          <a:effectLst/>
                          <a:latin typeface="Arial" pitchFamily="34" charset="0"/>
                          <a:cs typeface="Arial" pitchFamily="34" charset="0"/>
                        </a:rPr>
                        <a:t>Expected result</a:t>
                      </a:r>
                      <a:endParaRPr lang="en-US" sz="1400">
                        <a:effectLst/>
                        <a:latin typeface="Arial" pitchFamily="34" charset="0"/>
                        <a:ea typeface="Calibri"/>
                        <a:cs typeface="Arial" pitchFamily="34" charset="0"/>
                      </a:endParaRPr>
                    </a:p>
                  </a:txBody>
                  <a:tcPr marL="27157" marR="27157" marT="0" marB="0"/>
                </a:tc>
                <a:tc>
                  <a:txBody>
                    <a:bodyPr/>
                    <a:lstStyle/>
                    <a:p>
                      <a:pPr algn="ctr">
                        <a:lnSpc>
                          <a:spcPct val="106000"/>
                        </a:lnSpc>
                        <a:spcAft>
                          <a:spcPts val="800"/>
                        </a:spcAft>
                      </a:pPr>
                      <a:r>
                        <a:rPr lang="en-US" sz="1400">
                          <a:effectLst/>
                          <a:latin typeface="Arial" pitchFamily="34" charset="0"/>
                          <a:cs typeface="Arial" pitchFamily="34" charset="0"/>
                        </a:rPr>
                        <a:t>Kết quả test</a:t>
                      </a:r>
                      <a:endParaRPr lang="en-US" sz="1400">
                        <a:effectLst/>
                        <a:latin typeface="Arial" pitchFamily="34" charset="0"/>
                        <a:ea typeface="Calibri"/>
                        <a:cs typeface="Arial" pitchFamily="34" charset="0"/>
                      </a:endParaRPr>
                    </a:p>
                  </a:txBody>
                  <a:tcPr marL="27157" marR="27157" marT="0" marB="0"/>
                </a:tc>
                <a:extLst>
                  <a:ext uri="{0D108BD9-81ED-4DB2-BD59-A6C34878D82A}">
                    <a16:rowId xmlns:a16="http://schemas.microsoft.com/office/drawing/2014/main" val="10001"/>
                  </a:ext>
                </a:extLst>
              </a:tr>
              <a:tr h="2172293">
                <a:tc>
                  <a:txBody>
                    <a:bodyPr/>
                    <a:lstStyle/>
                    <a:p>
                      <a:pPr algn="l">
                        <a:lnSpc>
                          <a:spcPct val="106000"/>
                        </a:lnSpc>
                        <a:spcAft>
                          <a:spcPts val="800"/>
                        </a:spcAft>
                      </a:pPr>
                      <a:r>
                        <a:rPr lang="en-US" sz="1400">
                          <a:effectLst/>
                          <a:latin typeface="Arial" pitchFamily="34" charset="0"/>
                          <a:cs typeface="Arial" pitchFamily="34" charset="0"/>
                        </a:rPr>
                        <a:t>UC 1.1</a:t>
                      </a:r>
                      <a:endParaRPr lang="en-US" sz="1400">
                        <a:effectLst/>
                        <a:latin typeface="Arial" pitchFamily="34" charset="0"/>
                        <a:ea typeface="Calibri"/>
                        <a:cs typeface="Arial" pitchFamily="34" charset="0"/>
                      </a:endParaRPr>
                    </a:p>
                  </a:txBody>
                  <a:tcPr marL="27157" marR="27157" marT="0" marB="0"/>
                </a:tc>
                <a:tc>
                  <a:txBody>
                    <a:bodyPr/>
                    <a:lstStyle/>
                    <a:p>
                      <a:pPr algn="ctr">
                        <a:lnSpc>
                          <a:spcPct val="106000"/>
                        </a:lnSpc>
                        <a:spcAft>
                          <a:spcPts val="800"/>
                        </a:spcAft>
                      </a:pPr>
                      <a:r>
                        <a:rPr lang="en-US" sz="1400">
                          <a:effectLst/>
                          <a:latin typeface="Arial" pitchFamily="34" charset="0"/>
                          <a:cs typeface="Arial" pitchFamily="34" charset="0"/>
                        </a:rPr>
                        <a:t>TC_01</a:t>
                      </a:r>
                      <a:endParaRPr lang="en-US" sz="1400">
                        <a:effectLst/>
                        <a:latin typeface="Arial" pitchFamily="34" charset="0"/>
                        <a:ea typeface="Calibri"/>
                        <a:cs typeface="Arial" pitchFamily="34" charset="0"/>
                      </a:endParaRPr>
                    </a:p>
                  </a:txBody>
                  <a:tcPr marL="27157" marR="27157" marT="0" marB="0"/>
                </a:tc>
                <a:tc>
                  <a:txBody>
                    <a:bodyPr/>
                    <a:lstStyle/>
                    <a:p>
                      <a:pPr algn="ctr">
                        <a:lnSpc>
                          <a:spcPct val="106000"/>
                        </a:lnSpc>
                        <a:spcAft>
                          <a:spcPts val="800"/>
                        </a:spcAft>
                      </a:pPr>
                      <a:r>
                        <a:rPr lang="en-US" sz="1400">
                          <a:effectLst/>
                          <a:latin typeface="Arial" pitchFamily="34" charset="0"/>
                          <a:cs typeface="Arial" pitchFamily="34" charset="0"/>
                        </a:rPr>
                        <a:t>Đăng nhập tài khoản</a:t>
                      </a:r>
                      <a:endParaRPr lang="en-US" sz="1400">
                        <a:effectLst/>
                        <a:latin typeface="Arial" pitchFamily="34" charset="0"/>
                        <a:ea typeface="Calibri"/>
                        <a:cs typeface="Arial" pitchFamily="34" charset="0"/>
                      </a:endParaRPr>
                    </a:p>
                  </a:txBody>
                  <a:tcPr marL="27157" marR="27157" marT="0" marB="0"/>
                </a:tc>
                <a:tc>
                  <a:txBody>
                    <a:bodyPr/>
                    <a:lstStyle/>
                    <a:p>
                      <a:pPr algn="ctr">
                        <a:lnSpc>
                          <a:spcPct val="106000"/>
                        </a:lnSpc>
                        <a:spcAft>
                          <a:spcPts val="800"/>
                        </a:spcAft>
                      </a:pPr>
                      <a:r>
                        <a:rPr lang="en-US" sz="1400">
                          <a:effectLst/>
                          <a:latin typeface="Arial" pitchFamily="34" charset="0"/>
                          <a:cs typeface="Arial" pitchFamily="34" charset="0"/>
                        </a:rPr>
                        <a:t>Đăng nhập</a:t>
                      </a:r>
                      <a:endParaRPr lang="en-US" sz="1400">
                        <a:effectLst/>
                        <a:latin typeface="Arial" pitchFamily="34" charset="0"/>
                        <a:ea typeface="Calibri"/>
                        <a:cs typeface="Arial" pitchFamily="34" charset="0"/>
                      </a:endParaRPr>
                    </a:p>
                  </a:txBody>
                  <a:tcPr marL="27157" marR="27157" marT="0" marB="0"/>
                </a:tc>
                <a:tc>
                  <a:txBody>
                    <a:bodyPr/>
                    <a:lstStyle/>
                    <a:p>
                      <a:pPr algn="ctr">
                        <a:lnSpc>
                          <a:spcPct val="106000"/>
                        </a:lnSpc>
                        <a:spcAft>
                          <a:spcPts val="800"/>
                        </a:spcAft>
                      </a:pPr>
                      <a:r>
                        <a:rPr lang="en-US" sz="1400">
                          <a:effectLst/>
                          <a:latin typeface="Arial" pitchFamily="34" charset="0"/>
                          <a:cs typeface="Arial" pitchFamily="34" charset="0"/>
                        </a:rPr>
                        <a:t>Khi nhân viên và quản lý đăng nhập vào hệ thống</a:t>
                      </a:r>
                      <a:endParaRPr lang="en-US" sz="1400">
                        <a:effectLst/>
                        <a:latin typeface="Arial" pitchFamily="34" charset="0"/>
                        <a:ea typeface="Calibri"/>
                        <a:cs typeface="Arial" pitchFamily="34" charset="0"/>
                      </a:endParaRPr>
                    </a:p>
                  </a:txBody>
                  <a:tcPr marL="27157" marR="27157" marT="0" marB="0"/>
                </a:tc>
                <a:tc>
                  <a:txBody>
                    <a:bodyPr/>
                    <a:lstStyle/>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Hiển thị form đăng nhập.</a:t>
                      </a:r>
                    </a:p>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Nhập tên đăng nhập và mật khẩu đúng với cơ sở dữ liệu.</a:t>
                      </a:r>
                    </a:p>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Nhấn nút “Đăng nhập”.</a:t>
                      </a:r>
                      <a:endParaRPr lang="en-US" sz="1400">
                        <a:effectLst/>
                        <a:latin typeface="Arial" pitchFamily="34" charset="0"/>
                        <a:ea typeface="Calibri"/>
                        <a:cs typeface="Arial" pitchFamily="34" charset="0"/>
                      </a:endParaRPr>
                    </a:p>
                  </a:txBody>
                  <a:tcPr marL="27157" marR="27157" marT="0" marB="0"/>
                </a:tc>
                <a:tc>
                  <a:txBody>
                    <a:bodyPr/>
                    <a:lstStyle/>
                    <a:p>
                      <a:pPr algn="ctr">
                        <a:lnSpc>
                          <a:spcPct val="106000"/>
                        </a:lnSpc>
                        <a:spcAft>
                          <a:spcPts val="800"/>
                        </a:spcAft>
                      </a:pPr>
                      <a:r>
                        <a:rPr lang="en-US" sz="1400">
                          <a:effectLst/>
                          <a:latin typeface="Arial" pitchFamily="34" charset="0"/>
                          <a:cs typeface="Arial" pitchFamily="34" charset="0"/>
                        </a:rPr>
                        <a:t>Đăng nhập thành công chuyển đến form “Main coffee”.</a:t>
                      </a:r>
                      <a:endParaRPr lang="en-US" sz="1400">
                        <a:effectLst/>
                        <a:latin typeface="Arial" pitchFamily="34" charset="0"/>
                        <a:ea typeface="Calibri"/>
                        <a:cs typeface="Arial" pitchFamily="34" charset="0"/>
                      </a:endParaRPr>
                    </a:p>
                  </a:txBody>
                  <a:tcPr marL="27157" marR="27157" marT="0" marB="0"/>
                </a:tc>
                <a:tc>
                  <a:txBody>
                    <a:bodyPr/>
                    <a:lstStyle/>
                    <a:p>
                      <a:pPr algn="ctr">
                        <a:lnSpc>
                          <a:spcPct val="106000"/>
                        </a:lnSpc>
                        <a:spcAft>
                          <a:spcPts val="800"/>
                        </a:spcAft>
                      </a:pPr>
                      <a:r>
                        <a:rPr lang="en-US" sz="1400">
                          <a:effectLst/>
                          <a:latin typeface="Arial" pitchFamily="34" charset="0"/>
                          <a:cs typeface="Arial" pitchFamily="34" charset="0"/>
                        </a:rPr>
                        <a:t>pass</a:t>
                      </a:r>
                      <a:endParaRPr lang="en-US" sz="1400">
                        <a:effectLst/>
                        <a:latin typeface="Arial" pitchFamily="34" charset="0"/>
                        <a:ea typeface="Calibri"/>
                        <a:cs typeface="Arial" pitchFamily="34" charset="0"/>
                      </a:endParaRPr>
                    </a:p>
                  </a:txBody>
                  <a:tcPr marL="27157" marR="27157" marT="0" marB="0"/>
                </a:tc>
                <a:extLst>
                  <a:ext uri="{0D108BD9-81ED-4DB2-BD59-A6C34878D82A}">
                    <a16:rowId xmlns:a16="http://schemas.microsoft.com/office/drawing/2014/main" val="10002"/>
                  </a:ext>
                </a:extLst>
              </a:tr>
            </a:tbl>
          </a:graphicData>
        </a:graphic>
      </p:graphicFrame>
      <p:sp>
        <p:nvSpPr>
          <p:cNvPr id="12" name="Slide Number Placeholder 11">
            <a:extLst>
              <a:ext uri="{FF2B5EF4-FFF2-40B4-BE49-F238E27FC236}">
                <a16:creationId xmlns:a16="http://schemas.microsoft.com/office/drawing/2014/main" id="{A38064ED-A476-41F2-9023-39C0F1BFAA22}"/>
              </a:ext>
            </a:extLst>
          </p:cNvPr>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279788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9.  kiểm thử phần mềm</a:t>
            </a:r>
          </a:p>
        </p:txBody>
      </p:sp>
      <p:sp>
        <p:nvSpPr>
          <p:cNvPr id="3" name="Rectangle 2"/>
          <p:cNvSpPr/>
          <p:nvPr/>
        </p:nvSpPr>
        <p:spPr>
          <a:xfrm>
            <a:off x="1664677" y="2025363"/>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4" name="Rectangle 3"/>
          <p:cNvSpPr/>
          <p:nvPr/>
        </p:nvSpPr>
        <p:spPr>
          <a:xfrm>
            <a:off x="1815691" y="2025363"/>
            <a:ext cx="3694153" cy="369332"/>
          </a:xfrm>
          <a:prstGeom prst="rect">
            <a:avLst/>
          </a:prstGeom>
        </p:spPr>
        <p:txBody>
          <a:bodyPr wrap="none">
            <a:spAutoFit/>
          </a:bodyPr>
          <a:lstStyle/>
          <a:p>
            <a:r>
              <a:rPr lang="en-US" altLang="en-US" b="1">
                <a:latin typeface="Arial" pitchFamily="34" charset="0"/>
                <a:cs typeface="Arial" pitchFamily="34" charset="0"/>
              </a:rPr>
              <a:t>Test case chức năng đăng nhập</a:t>
            </a:r>
            <a:endParaRPr lang="en-US" altLang="en-US">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31878451"/>
              </p:ext>
            </p:extLst>
          </p:nvPr>
        </p:nvGraphicFramePr>
        <p:xfrm>
          <a:off x="1664676" y="2541319"/>
          <a:ext cx="8978755" cy="3602414"/>
        </p:xfrm>
        <a:graphic>
          <a:graphicData uri="http://schemas.openxmlformats.org/drawingml/2006/table">
            <a:tbl>
              <a:tblPr firstRow="1" firstCol="1" bandRow="1">
                <a:tableStyleId>{BC89EF96-8CEA-46FF-86C4-4CE0E7609802}</a:tableStyleId>
              </a:tblPr>
              <a:tblGrid>
                <a:gridCol w="705139">
                  <a:extLst>
                    <a:ext uri="{9D8B030D-6E8A-4147-A177-3AD203B41FA5}">
                      <a16:colId xmlns:a16="http://schemas.microsoft.com/office/drawing/2014/main" val="20000"/>
                    </a:ext>
                  </a:extLst>
                </a:gridCol>
                <a:gridCol w="657334">
                  <a:extLst>
                    <a:ext uri="{9D8B030D-6E8A-4147-A177-3AD203B41FA5}">
                      <a16:colId xmlns:a16="http://schemas.microsoft.com/office/drawing/2014/main" val="20001"/>
                    </a:ext>
                  </a:extLst>
                </a:gridCol>
                <a:gridCol w="1123444">
                  <a:extLst>
                    <a:ext uri="{9D8B030D-6E8A-4147-A177-3AD203B41FA5}">
                      <a16:colId xmlns:a16="http://schemas.microsoft.com/office/drawing/2014/main" val="20002"/>
                    </a:ext>
                  </a:extLst>
                </a:gridCol>
                <a:gridCol w="749649">
                  <a:extLst>
                    <a:ext uri="{9D8B030D-6E8A-4147-A177-3AD203B41FA5}">
                      <a16:colId xmlns:a16="http://schemas.microsoft.com/office/drawing/2014/main" val="20003"/>
                    </a:ext>
                  </a:extLst>
                </a:gridCol>
                <a:gridCol w="1067984">
                  <a:extLst>
                    <a:ext uri="{9D8B030D-6E8A-4147-A177-3AD203B41FA5}">
                      <a16:colId xmlns:a16="http://schemas.microsoft.com/office/drawing/2014/main" val="20004"/>
                    </a:ext>
                  </a:extLst>
                </a:gridCol>
                <a:gridCol w="2113180">
                  <a:extLst>
                    <a:ext uri="{9D8B030D-6E8A-4147-A177-3AD203B41FA5}">
                      <a16:colId xmlns:a16="http://schemas.microsoft.com/office/drawing/2014/main" val="20005"/>
                    </a:ext>
                  </a:extLst>
                </a:gridCol>
                <a:gridCol w="1726889">
                  <a:extLst>
                    <a:ext uri="{9D8B030D-6E8A-4147-A177-3AD203B41FA5}">
                      <a16:colId xmlns:a16="http://schemas.microsoft.com/office/drawing/2014/main" val="20006"/>
                    </a:ext>
                  </a:extLst>
                </a:gridCol>
                <a:gridCol w="835136">
                  <a:extLst>
                    <a:ext uri="{9D8B030D-6E8A-4147-A177-3AD203B41FA5}">
                      <a16:colId xmlns:a16="http://schemas.microsoft.com/office/drawing/2014/main" val="20007"/>
                    </a:ext>
                  </a:extLst>
                </a:gridCol>
              </a:tblGrid>
              <a:tr h="1924306">
                <a:tc>
                  <a:txBody>
                    <a:bodyPr/>
                    <a:lstStyle/>
                    <a:p>
                      <a:pPr algn="l">
                        <a:lnSpc>
                          <a:spcPct val="106000"/>
                        </a:lnSpc>
                        <a:spcAft>
                          <a:spcPts val="800"/>
                        </a:spcAft>
                      </a:pPr>
                      <a:r>
                        <a:rPr lang="en-US" sz="1400">
                          <a:solidFill>
                            <a:schemeClr val="bg1"/>
                          </a:solidFill>
                          <a:effectLst/>
                          <a:latin typeface="Arial" pitchFamily="34" charset="0"/>
                          <a:cs typeface="Arial" pitchFamily="34" charset="0"/>
                        </a:rPr>
                        <a:t>UC 1.2</a:t>
                      </a:r>
                      <a:endParaRPr lang="en-US" sz="1400">
                        <a:solidFill>
                          <a:schemeClr val="bg1"/>
                        </a:solidFill>
                        <a:effectLst/>
                        <a:latin typeface="Arial" pitchFamily="34" charset="0"/>
                        <a:ea typeface="Calibri"/>
                        <a:cs typeface="Arial" pitchFamily="34" charset="0"/>
                      </a:endParaRPr>
                    </a:p>
                  </a:txBody>
                  <a:tcPr marL="59294" marR="592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6000"/>
                        </a:lnSpc>
                        <a:spcAft>
                          <a:spcPts val="800"/>
                        </a:spcAft>
                      </a:pPr>
                      <a:r>
                        <a:rPr lang="en-US" sz="1400" b="0">
                          <a:effectLst/>
                          <a:latin typeface="Arial" pitchFamily="34" charset="0"/>
                          <a:cs typeface="Arial" pitchFamily="34" charset="0"/>
                        </a:rPr>
                        <a:t>TC_02</a:t>
                      </a:r>
                      <a:endParaRPr lang="en-US" sz="1400" b="0">
                        <a:effectLst/>
                        <a:latin typeface="Arial" pitchFamily="34" charset="0"/>
                        <a:ea typeface="Calibri"/>
                        <a:cs typeface="Arial" pitchFamily="34" charset="0"/>
                      </a:endParaRPr>
                    </a:p>
                  </a:txBody>
                  <a:tcPr marL="59294" marR="59294" marT="0" marB="0">
                    <a:lnL w="12700" cap="flat" cmpd="sng" algn="ctr">
                      <a:solidFill>
                        <a:schemeClr val="tx1"/>
                      </a:solidFill>
                      <a:prstDash val="solid"/>
                      <a:round/>
                      <a:headEnd type="none" w="med" len="med"/>
                      <a:tailEnd type="none" w="med" len="med"/>
                    </a:lnL>
                  </a:tcPr>
                </a:tc>
                <a:tc>
                  <a:txBody>
                    <a:bodyPr/>
                    <a:lstStyle/>
                    <a:p>
                      <a:pPr algn="ctr">
                        <a:lnSpc>
                          <a:spcPct val="106000"/>
                        </a:lnSpc>
                        <a:spcAft>
                          <a:spcPts val="800"/>
                        </a:spcAft>
                      </a:pPr>
                      <a:r>
                        <a:rPr lang="en-US" sz="1400" b="0">
                          <a:effectLst/>
                          <a:latin typeface="Arial" pitchFamily="34" charset="0"/>
                          <a:cs typeface="Arial" pitchFamily="34" charset="0"/>
                        </a:rPr>
                        <a:t>Đăng nhập tài khoản</a:t>
                      </a:r>
                      <a:endParaRPr lang="en-US" sz="1400" b="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b="0">
                          <a:effectLst/>
                          <a:latin typeface="Arial" pitchFamily="34" charset="0"/>
                          <a:cs typeface="Arial" pitchFamily="34" charset="0"/>
                        </a:rPr>
                        <a:t>Đăng nhập</a:t>
                      </a:r>
                      <a:endParaRPr lang="en-US" sz="1400" b="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b="0">
                          <a:effectLst/>
                          <a:latin typeface="Arial" pitchFamily="34" charset="0"/>
                          <a:cs typeface="Arial" pitchFamily="34" charset="0"/>
                        </a:rPr>
                        <a:t>Khi nhân viên và quản lý đăng nhập vào hệ thống</a:t>
                      </a:r>
                      <a:endParaRPr lang="en-US" sz="1400" b="0">
                        <a:effectLst/>
                        <a:latin typeface="Arial" pitchFamily="34" charset="0"/>
                        <a:ea typeface="Calibri"/>
                        <a:cs typeface="Arial" pitchFamily="34" charset="0"/>
                      </a:endParaRPr>
                    </a:p>
                  </a:txBody>
                  <a:tcPr marL="59294" marR="59294" marT="0" marB="0"/>
                </a:tc>
                <a:tc>
                  <a:txBody>
                    <a:bodyPr/>
                    <a:lstStyle/>
                    <a:p>
                      <a:pPr marL="342900" lvl="0" indent="-342900" algn="l">
                        <a:lnSpc>
                          <a:spcPct val="106000"/>
                        </a:lnSpc>
                        <a:spcAft>
                          <a:spcPts val="0"/>
                        </a:spcAft>
                        <a:buFont typeface="+mj-lt"/>
                        <a:buAutoNum type="arabicPeriod"/>
                      </a:pPr>
                      <a:r>
                        <a:rPr lang="en-US" sz="1400" b="0">
                          <a:effectLst/>
                          <a:latin typeface="Arial" pitchFamily="34" charset="0"/>
                          <a:cs typeface="Arial" pitchFamily="34" charset="0"/>
                        </a:rPr>
                        <a:t>Hiển thị form đăng nhập.</a:t>
                      </a:r>
                    </a:p>
                    <a:p>
                      <a:pPr marL="342900" lvl="0" indent="-342900" algn="l">
                        <a:lnSpc>
                          <a:spcPct val="106000"/>
                        </a:lnSpc>
                        <a:spcAft>
                          <a:spcPts val="0"/>
                        </a:spcAft>
                        <a:buFont typeface="+mj-lt"/>
                        <a:buAutoNum type="arabicPeriod"/>
                      </a:pPr>
                      <a:r>
                        <a:rPr lang="en-US" sz="1400" b="0">
                          <a:effectLst/>
                          <a:latin typeface="Arial" pitchFamily="34" charset="0"/>
                          <a:cs typeface="Arial" pitchFamily="34" charset="0"/>
                        </a:rPr>
                        <a:t>Nhập tên đăng nhập và mật khẩu không trùng với cơ sở dữ liệu.</a:t>
                      </a:r>
                    </a:p>
                    <a:p>
                      <a:pPr marL="342900" lvl="0" indent="-342900" algn="l">
                        <a:lnSpc>
                          <a:spcPct val="106000"/>
                        </a:lnSpc>
                        <a:spcAft>
                          <a:spcPts val="0"/>
                        </a:spcAft>
                        <a:buFont typeface="+mj-lt"/>
                        <a:buAutoNum type="arabicPeriod"/>
                      </a:pPr>
                      <a:r>
                        <a:rPr lang="en-US" sz="1400" b="0">
                          <a:effectLst/>
                          <a:latin typeface="Arial" pitchFamily="34" charset="0"/>
                          <a:cs typeface="Arial" pitchFamily="34" charset="0"/>
                        </a:rPr>
                        <a:t>Nhấn nút “Đăng nhập”.</a:t>
                      </a:r>
                      <a:endParaRPr lang="en-US" sz="1400" b="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b="0">
                          <a:effectLst/>
                          <a:latin typeface="Arial" pitchFamily="34" charset="0"/>
                          <a:cs typeface="Arial" pitchFamily="34" charset="0"/>
                        </a:rPr>
                        <a:t>Đăng nhập không thành công. Hiển thị thông báo “Sai tên tài khoản hoặc mật khẩu”.</a:t>
                      </a:r>
                      <a:endParaRPr lang="en-US" sz="1400" b="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b="0">
                          <a:effectLst/>
                          <a:latin typeface="Arial" pitchFamily="34" charset="0"/>
                          <a:cs typeface="Arial" pitchFamily="34" charset="0"/>
                        </a:rPr>
                        <a:t>fail</a:t>
                      </a:r>
                      <a:endParaRPr lang="en-US" sz="1400" b="0">
                        <a:effectLst/>
                        <a:latin typeface="Arial" pitchFamily="34" charset="0"/>
                        <a:ea typeface="Calibri"/>
                        <a:cs typeface="Arial" pitchFamily="34" charset="0"/>
                      </a:endParaRPr>
                    </a:p>
                  </a:txBody>
                  <a:tcPr marL="59294" marR="59294" marT="0" marB="0"/>
                </a:tc>
                <a:extLst>
                  <a:ext uri="{0D108BD9-81ED-4DB2-BD59-A6C34878D82A}">
                    <a16:rowId xmlns:a16="http://schemas.microsoft.com/office/drawing/2014/main" val="10000"/>
                  </a:ext>
                </a:extLst>
              </a:tr>
              <a:tr h="1678108">
                <a:tc>
                  <a:txBody>
                    <a:bodyPr/>
                    <a:lstStyle/>
                    <a:p>
                      <a:pPr algn="l">
                        <a:lnSpc>
                          <a:spcPct val="106000"/>
                        </a:lnSpc>
                        <a:spcAft>
                          <a:spcPts val="800"/>
                        </a:spcAft>
                      </a:pPr>
                      <a:r>
                        <a:rPr lang="en-US" sz="1400">
                          <a:solidFill>
                            <a:schemeClr val="bg1"/>
                          </a:solidFill>
                          <a:effectLst/>
                          <a:latin typeface="Arial" pitchFamily="34" charset="0"/>
                          <a:cs typeface="Arial" pitchFamily="34" charset="0"/>
                        </a:rPr>
                        <a:t>UC 1.3</a:t>
                      </a:r>
                      <a:endParaRPr lang="en-US" sz="1400">
                        <a:solidFill>
                          <a:schemeClr val="bg1"/>
                        </a:solidFill>
                        <a:effectLst/>
                        <a:latin typeface="Arial" pitchFamily="34" charset="0"/>
                        <a:ea typeface="Calibri"/>
                        <a:cs typeface="Arial" pitchFamily="34" charset="0"/>
                      </a:endParaRPr>
                    </a:p>
                  </a:txBody>
                  <a:tcPr marL="59294" marR="592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6000"/>
                        </a:lnSpc>
                        <a:spcAft>
                          <a:spcPts val="800"/>
                        </a:spcAft>
                      </a:pPr>
                      <a:r>
                        <a:rPr lang="en-US" sz="1400">
                          <a:effectLst/>
                          <a:latin typeface="Arial" pitchFamily="34" charset="0"/>
                          <a:cs typeface="Arial" pitchFamily="34" charset="0"/>
                        </a:rPr>
                        <a:t>TC_03</a:t>
                      </a:r>
                      <a:endParaRPr lang="en-US" sz="1400">
                        <a:effectLst/>
                        <a:latin typeface="Arial" pitchFamily="34" charset="0"/>
                        <a:ea typeface="Calibri"/>
                        <a:cs typeface="Arial" pitchFamily="34" charset="0"/>
                      </a:endParaRPr>
                    </a:p>
                  </a:txBody>
                  <a:tcPr marL="59294" marR="59294" marT="0" marB="0">
                    <a:lnL w="12700" cap="flat" cmpd="sng" algn="ctr">
                      <a:solidFill>
                        <a:schemeClr val="tx1"/>
                      </a:solidFill>
                      <a:prstDash val="solid"/>
                      <a:round/>
                      <a:headEnd type="none" w="med" len="med"/>
                      <a:tailEnd type="none" w="med" len="med"/>
                    </a:lnL>
                  </a:tcPr>
                </a:tc>
                <a:tc>
                  <a:txBody>
                    <a:bodyPr/>
                    <a:lstStyle/>
                    <a:p>
                      <a:pPr algn="ctr">
                        <a:lnSpc>
                          <a:spcPct val="106000"/>
                        </a:lnSpc>
                        <a:spcAft>
                          <a:spcPts val="800"/>
                        </a:spcAft>
                      </a:pPr>
                      <a:r>
                        <a:rPr lang="en-US" sz="1400">
                          <a:effectLst/>
                          <a:latin typeface="Arial" pitchFamily="34" charset="0"/>
                          <a:cs typeface="Arial" pitchFamily="34" charset="0"/>
                        </a:rPr>
                        <a:t>Đăng nhập tài khoản</a:t>
                      </a:r>
                      <a:endParaRPr lang="en-US" sz="140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a:effectLst/>
                          <a:latin typeface="Arial" pitchFamily="34" charset="0"/>
                          <a:cs typeface="Arial" pitchFamily="34" charset="0"/>
                        </a:rPr>
                        <a:t>Đăng nhập</a:t>
                      </a:r>
                      <a:endParaRPr lang="en-US" sz="140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a:effectLst/>
                          <a:latin typeface="Arial" pitchFamily="34" charset="0"/>
                          <a:cs typeface="Arial" pitchFamily="34" charset="0"/>
                        </a:rPr>
                        <a:t>Khi nhân viên và quản lý đăng nhập vào hệ thống</a:t>
                      </a:r>
                      <a:endParaRPr lang="en-US" sz="1400">
                        <a:effectLst/>
                        <a:latin typeface="Arial" pitchFamily="34" charset="0"/>
                        <a:ea typeface="Calibri"/>
                        <a:cs typeface="Arial" pitchFamily="34" charset="0"/>
                      </a:endParaRPr>
                    </a:p>
                  </a:txBody>
                  <a:tcPr marL="59294" marR="59294" marT="0" marB="0"/>
                </a:tc>
                <a:tc>
                  <a:txBody>
                    <a:bodyPr/>
                    <a:lstStyle/>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Hiển thị form đăng nhập.</a:t>
                      </a:r>
                    </a:p>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Không nhập tên đăng nhập và mật khẩu.</a:t>
                      </a:r>
                    </a:p>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Nhấn nút “Đăng nhập”.</a:t>
                      </a:r>
                      <a:endParaRPr lang="en-US" sz="140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a:effectLst/>
                          <a:latin typeface="Arial" pitchFamily="34" charset="0"/>
                          <a:cs typeface="Arial" pitchFamily="34" charset="0"/>
                        </a:rPr>
                        <a:t>Đăng nhập không thành công.  Hiển thị thông báo “Vui lòng điền thông tin”.</a:t>
                      </a:r>
                      <a:endParaRPr lang="en-US" sz="140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a:effectLst/>
                          <a:latin typeface="Arial" pitchFamily="34" charset="0"/>
                          <a:cs typeface="Arial" pitchFamily="34" charset="0"/>
                        </a:rPr>
                        <a:t>fail</a:t>
                      </a:r>
                      <a:endParaRPr lang="en-US" sz="1400">
                        <a:effectLst/>
                        <a:latin typeface="Arial" pitchFamily="34" charset="0"/>
                        <a:ea typeface="Calibri"/>
                        <a:cs typeface="Arial" pitchFamily="34" charset="0"/>
                      </a:endParaRPr>
                    </a:p>
                  </a:txBody>
                  <a:tcPr marL="59294" marR="59294" marT="0" marB="0"/>
                </a:tc>
                <a:extLst>
                  <a:ext uri="{0D108BD9-81ED-4DB2-BD59-A6C34878D82A}">
                    <a16:rowId xmlns:a16="http://schemas.microsoft.com/office/drawing/2014/main" val="10001"/>
                  </a:ext>
                </a:extLst>
              </a:tr>
            </a:tbl>
          </a:graphicData>
        </a:graphic>
      </p:graphicFrame>
      <p:sp>
        <p:nvSpPr>
          <p:cNvPr id="12" name="Slide Number Placeholder 11">
            <a:extLst>
              <a:ext uri="{FF2B5EF4-FFF2-40B4-BE49-F238E27FC236}">
                <a16:creationId xmlns:a16="http://schemas.microsoft.com/office/drawing/2014/main" id="{AB98AC65-D1CC-4299-A64C-02BE60D0E4EF}"/>
              </a:ext>
            </a:extLst>
          </p:cNvPr>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2057809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9.  kiểm thử phần mềm</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4" name="Rectangle 3"/>
          <p:cNvSpPr/>
          <p:nvPr/>
        </p:nvSpPr>
        <p:spPr>
          <a:xfrm>
            <a:off x="1802868" y="2054442"/>
            <a:ext cx="3706977" cy="369332"/>
          </a:xfrm>
          <a:prstGeom prst="rect">
            <a:avLst/>
          </a:prstGeom>
        </p:spPr>
        <p:txBody>
          <a:bodyPr wrap="none">
            <a:spAutoFit/>
          </a:bodyPr>
          <a:lstStyle/>
          <a:p>
            <a:r>
              <a:rPr lang="en-US" altLang="en-US" b="1">
                <a:latin typeface="Arial" pitchFamily="34" charset="0"/>
                <a:cs typeface="Arial" pitchFamily="34" charset="0"/>
              </a:rPr>
              <a:t>Test case chức năng thanh toán</a:t>
            </a:r>
            <a:endParaRPr lang="en-US" altLang="en-US">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74860776"/>
              </p:ext>
            </p:extLst>
          </p:nvPr>
        </p:nvGraphicFramePr>
        <p:xfrm>
          <a:off x="1654933" y="2592433"/>
          <a:ext cx="8997558" cy="2699737"/>
        </p:xfrm>
        <a:graphic>
          <a:graphicData uri="http://schemas.openxmlformats.org/drawingml/2006/table">
            <a:tbl>
              <a:tblPr firstRow="1" firstCol="1" bandRow="1">
                <a:tableStyleId>{5C22544A-7EE6-4342-B048-85BDC9FD1C3A}</a:tableStyleId>
              </a:tblPr>
              <a:tblGrid>
                <a:gridCol w="800260">
                  <a:extLst>
                    <a:ext uri="{9D8B030D-6E8A-4147-A177-3AD203B41FA5}">
                      <a16:colId xmlns:a16="http://schemas.microsoft.com/office/drawing/2014/main" val="20000"/>
                    </a:ext>
                  </a:extLst>
                </a:gridCol>
                <a:gridCol w="848279">
                  <a:extLst>
                    <a:ext uri="{9D8B030D-6E8A-4147-A177-3AD203B41FA5}">
                      <a16:colId xmlns:a16="http://schemas.microsoft.com/office/drawing/2014/main" val="20001"/>
                    </a:ext>
                  </a:extLst>
                </a:gridCol>
                <a:gridCol w="819397">
                  <a:extLst>
                    <a:ext uri="{9D8B030D-6E8A-4147-A177-3AD203B41FA5}">
                      <a16:colId xmlns:a16="http://schemas.microsoft.com/office/drawing/2014/main" val="20002"/>
                    </a:ext>
                  </a:extLst>
                </a:gridCol>
                <a:gridCol w="748145">
                  <a:extLst>
                    <a:ext uri="{9D8B030D-6E8A-4147-A177-3AD203B41FA5}">
                      <a16:colId xmlns:a16="http://schemas.microsoft.com/office/drawing/2014/main" val="20003"/>
                    </a:ext>
                  </a:extLst>
                </a:gridCol>
                <a:gridCol w="1281658">
                  <a:extLst>
                    <a:ext uri="{9D8B030D-6E8A-4147-A177-3AD203B41FA5}">
                      <a16:colId xmlns:a16="http://schemas.microsoft.com/office/drawing/2014/main" val="20004"/>
                    </a:ext>
                  </a:extLst>
                </a:gridCol>
                <a:gridCol w="1936555">
                  <a:extLst>
                    <a:ext uri="{9D8B030D-6E8A-4147-A177-3AD203B41FA5}">
                      <a16:colId xmlns:a16="http://schemas.microsoft.com/office/drawing/2014/main" val="20005"/>
                    </a:ext>
                  </a:extLst>
                </a:gridCol>
                <a:gridCol w="1638795">
                  <a:extLst>
                    <a:ext uri="{9D8B030D-6E8A-4147-A177-3AD203B41FA5}">
                      <a16:colId xmlns:a16="http://schemas.microsoft.com/office/drawing/2014/main" val="20006"/>
                    </a:ext>
                  </a:extLst>
                </a:gridCol>
                <a:gridCol w="924469">
                  <a:extLst>
                    <a:ext uri="{9D8B030D-6E8A-4147-A177-3AD203B41FA5}">
                      <a16:colId xmlns:a16="http://schemas.microsoft.com/office/drawing/2014/main" val="20007"/>
                    </a:ext>
                  </a:extLst>
                </a:gridCol>
              </a:tblGrid>
              <a:tr h="322360">
                <a:tc rowSpan="2">
                  <a:txBody>
                    <a:bodyPr/>
                    <a:lstStyle/>
                    <a:p>
                      <a:pPr algn="ctr">
                        <a:lnSpc>
                          <a:spcPct val="106000"/>
                        </a:lnSpc>
                        <a:spcAft>
                          <a:spcPts val="800"/>
                        </a:spcAft>
                      </a:pPr>
                      <a:r>
                        <a:rPr lang="en-US" sz="1400">
                          <a:effectLst/>
                          <a:latin typeface="Arial" pitchFamily="34" charset="0"/>
                          <a:cs typeface="Arial" pitchFamily="34" charset="0"/>
                        </a:rPr>
                        <a:t>Mã yêu cầu</a:t>
                      </a:r>
                    </a:p>
                    <a:p>
                      <a:pPr algn="ctr">
                        <a:lnSpc>
                          <a:spcPct val="106000"/>
                        </a:lnSpc>
                        <a:spcAft>
                          <a:spcPts val="800"/>
                        </a:spcAft>
                      </a:pPr>
                      <a:r>
                        <a:rPr lang="en-US" sz="1400">
                          <a:effectLst/>
                          <a:latin typeface="Arial" pitchFamily="34" charset="0"/>
                          <a:cs typeface="Arial" pitchFamily="34" charset="0"/>
                        </a:rPr>
                        <a:t>REQ_ID</a:t>
                      </a:r>
                      <a:endParaRPr lang="en-US" sz="1400">
                        <a:effectLst/>
                        <a:latin typeface="Arial" pitchFamily="34" charset="0"/>
                        <a:ea typeface="Calibri"/>
                        <a:cs typeface="Arial" pitchFamily="34" charset="0"/>
                      </a:endParaRPr>
                    </a:p>
                  </a:txBody>
                  <a:tcPr marL="68580" marR="68580" marT="0" marB="0"/>
                </a:tc>
                <a:tc rowSpan="2">
                  <a:txBody>
                    <a:bodyPr/>
                    <a:lstStyle/>
                    <a:p>
                      <a:pPr algn="ctr">
                        <a:lnSpc>
                          <a:spcPct val="106000"/>
                        </a:lnSpc>
                        <a:spcAft>
                          <a:spcPts val="800"/>
                        </a:spcAft>
                      </a:pPr>
                      <a:r>
                        <a:rPr lang="en-US" sz="1400">
                          <a:effectLst/>
                          <a:latin typeface="Arial" pitchFamily="34" charset="0"/>
                          <a:cs typeface="Arial" pitchFamily="34" charset="0"/>
                        </a:rPr>
                        <a:t>Mã testcase</a:t>
                      </a:r>
                    </a:p>
                    <a:p>
                      <a:pPr algn="ctr">
                        <a:lnSpc>
                          <a:spcPct val="106000"/>
                        </a:lnSpc>
                        <a:spcAft>
                          <a:spcPts val="800"/>
                        </a:spcAft>
                      </a:pPr>
                      <a:r>
                        <a:rPr lang="en-US" sz="1400">
                          <a:effectLst/>
                          <a:latin typeface="Arial" pitchFamily="34" charset="0"/>
                          <a:cs typeface="Arial" pitchFamily="34" charset="0"/>
                        </a:rPr>
                        <a:t>TC_ID</a:t>
                      </a:r>
                      <a:endParaRPr lang="en-US" sz="1400">
                        <a:effectLst/>
                        <a:latin typeface="Arial" pitchFamily="34" charset="0"/>
                        <a:ea typeface="Calibri"/>
                        <a:cs typeface="Arial" pitchFamily="34" charset="0"/>
                      </a:endParaRPr>
                    </a:p>
                  </a:txBody>
                  <a:tcPr marL="68580" marR="68580" marT="0" marB="0"/>
                </a:tc>
                <a:tc gridSpan="6">
                  <a:txBody>
                    <a:bodyPr/>
                    <a:lstStyle/>
                    <a:p>
                      <a:pPr algn="l">
                        <a:lnSpc>
                          <a:spcPct val="106000"/>
                        </a:lnSpc>
                        <a:spcAft>
                          <a:spcPts val="800"/>
                        </a:spcAft>
                        <a:tabLst>
                          <a:tab pos="1392555" algn="l"/>
                          <a:tab pos="2708275" algn="ctr"/>
                        </a:tabLst>
                      </a:pPr>
                      <a:r>
                        <a:rPr lang="en-US" sz="1400">
                          <a:effectLst/>
                          <a:latin typeface="Arial" pitchFamily="34" charset="0"/>
                          <a:cs typeface="Arial" pitchFamily="34" charset="0"/>
                        </a:rPr>
                        <a:t>		Test content</a:t>
                      </a:r>
                      <a:endParaRPr lang="en-US" sz="1400">
                        <a:effectLst/>
                        <a:latin typeface="Arial" pitchFamily="34" charset="0"/>
                        <a:ea typeface="Calibri"/>
                        <a:cs typeface="Arial"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vMerge="1">
                  <a:txBody>
                    <a:bodyPr/>
                    <a:lstStyle/>
                    <a:p>
                      <a:endParaRPr lang="en-US"/>
                    </a:p>
                  </a:txBody>
                  <a:tcPr/>
                </a:tc>
                <a:tc>
                  <a:txBody>
                    <a:bodyPr/>
                    <a:lstStyle/>
                    <a:p>
                      <a:pPr algn="ctr">
                        <a:lnSpc>
                          <a:spcPct val="106000"/>
                        </a:lnSpc>
                        <a:spcAft>
                          <a:spcPts val="800"/>
                        </a:spcAft>
                      </a:pPr>
                      <a:r>
                        <a:rPr lang="en-US" sz="1400">
                          <a:effectLst/>
                          <a:latin typeface="Arial" pitchFamily="34" charset="0"/>
                          <a:cs typeface="Arial" pitchFamily="34" charset="0"/>
                        </a:rPr>
                        <a:t>Chức năng</a:t>
                      </a:r>
                    </a:p>
                    <a:p>
                      <a:pPr algn="ctr">
                        <a:lnSpc>
                          <a:spcPct val="106000"/>
                        </a:lnSpc>
                        <a:spcAft>
                          <a:spcPts val="800"/>
                        </a:spcAft>
                      </a:pPr>
                      <a:r>
                        <a:rPr lang="en-US" sz="1400">
                          <a:effectLst/>
                          <a:latin typeface="Arial" pitchFamily="34" charset="0"/>
                          <a:cs typeface="Arial" pitchFamily="34" charset="0"/>
                        </a:rPr>
                        <a:t>Feature</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Tiêu đề</a:t>
                      </a:r>
                    </a:p>
                    <a:p>
                      <a:pPr algn="ctr">
                        <a:lnSpc>
                          <a:spcPct val="106000"/>
                        </a:lnSpc>
                        <a:spcAft>
                          <a:spcPts val="800"/>
                        </a:spcAft>
                      </a:pPr>
                      <a:r>
                        <a:rPr lang="en-US" sz="1400">
                          <a:effectLst/>
                          <a:latin typeface="Arial" pitchFamily="34" charset="0"/>
                          <a:cs typeface="Arial" pitchFamily="34" charset="0"/>
                        </a:rPr>
                        <a:t>Title</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Điều kiện test</a:t>
                      </a:r>
                    </a:p>
                    <a:p>
                      <a:pPr algn="ctr">
                        <a:lnSpc>
                          <a:spcPct val="106000"/>
                        </a:lnSpc>
                        <a:spcAft>
                          <a:spcPts val="800"/>
                        </a:spcAft>
                      </a:pPr>
                      <a:r>
                        <a:rPr lang="en-US" sz="1400">
                          <a:effectLst/>
                          <a:latin typeface="Arial" pitchFamily="34" charset="0"/>
                          <a:cs typeface="Arial" pitchFamily="34" charset="0"/>
                        </a:rPr>
                        <a:t>Test precondition</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Các bước test</a:t>
                      </a:r>
                    </a:p>
                    <a:p>
                      <a:pPr algn="ctr">
                        <a:lnSpc>
                          <a:spcPct val="106000"/>
                        </a:lnSpc>
                        <a:spcAft>
                          <a:spcPts val="800"/>
                        </a:spcAft>
                      </a:pPr>
                      <a:r>
                        <a:rPr lang="en-US" sz="1400">
                          <a:effectLst/>
                          <a:latin typeface="Arial" pitchFamily="34" charset="0"/>
                          <a:cs typeface="Arial" pitchFamily="34" charset="0"/>
                        </a:rPr>
                        <a:t>Test procedure</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Kết quả mong đợi</a:t>
                      </a:r>
                    </a:p>
                    <a:p>
                      <a:pPr algn="ctr">
                        <a:lnSpc>
                          <a:spcPct val="106000"/>
                        </a:lnSpc>
                        <a:spcAft>
                          <a:spcPts val="800"/>
                        </a:spcAft>
                      </a:pPr>
                      <a:r>
                        <a:rPr lang="en-US" sz="1400">
                          <a:effectLst/>
                          <a:latin typeface="Arial" pitchFamily="34" charset="0"/>
                          <a:cs typeface="Arial" pitchFamily="34" charset="0"/>
                        </a:rPr>
                        <a:t>Expected result</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Kết quả test</a:t>
                      </a:r>
                      <a:endParaRPr lang="en-US" sz="1400">
                        <a:effectLst/>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val="10001"/>
                  </a:ext>
                </a:extLst>
              </a:tr>
              <a:tr h="1613281">
                <a:tc>
                  <a:txBody>
                    <a:bodyPr/>
                    <a:lstStyle/>
                    <a:p>
                      <a:pPr algn="l">
                        <a:lnSpc>
                          <a:spcPct val="106000"/>
                        </a:lnSpc>
                        <a:spcAft>
                          <a:spcPts val="800"/>
                        </a:spcAft>
                      </a:pPr>
                      <a:r>
                        <a:rPr lang="en-US" sz="1400">
                          <a:effectLst/>
                          <a:latin typeface="Arial" pitchFamily="34" charset="0"/>
                          <a:cs typeface="Arial" pitchFamily="34" charset="0"/>
                        </a:rPr>
                        <a:t>UC 2.1</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TC_01</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Chức năng thanh toán</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Thanh toán</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Khi nhân viên nhấn nút “Thanh toán”</a:t>
                      </a:r>
                      <a:endParaRPr lang="en-US" sz="1400">
                        <a:effectLst/>
                        <a:latin typeface="Arial" pitchFamily="34" charset="0"/>
                        <a:ea typeface="Calibri"/>
                        <a:cs typeface="Arial" pitchFamily="34" charset="0"/>
                      </a:endParaRPr>
                    </a:p>
                  </a:txBody>
                  <a:tcPr marL="68580" marR="68580" marT="0" marB="0"/>
                </a:tc>
                <a:tc>
                  <a:txBody>
                    <a:bodyPr/>
                    <a:lstStyle/>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Hiển thị form Main coffee.</a:t>
                      </a:r>
                    </a:p>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Nhân viên chọn bàn và thêm món vào bàn.</a:t>
                      </a:r>
                    </a:p>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Nhấn nút “Thanh toán”.</a:t>
                      </a:r>
                      <a:endParaRPr lang="en-US" sz="1400">
                        <a:effectLst/>
                        <a:latin typeface="Arial" pitchFamily="34" charset="0"/>
                        <a:ea typeface="Calibri"/>
                        <a:cs typeface="Arial" pitchFamily="34" charset="0"/>
                      </a:endParaRPr>
                    </a:p>
                  </a:txBody>
                  <a:tcPr marL="68580" marR="68580" marT="0" marB="0"/>
                </a:tc>
                <a:tc>
                  <a:txBody>
                    <a:bodyPr/>
                    <a:lstStyle/>
                    <a:p>
                      <a:pPr algn="l">
                        <a:lnSpc>
                          <a:spcPct val="106000"/>
                        </a:lnSpc>
                        <a:spcAft>
                          <a:spcPts val="800"/>
                        </a:spcAft>
                      </a:pPr>
                      <a:r>
                        <a:rPr lang="en-US" sz="1400">
                          <a:effectLst/>
                          <a:latin typeface="Arial" pitchFamily="34" charset="0"/>
                          <a:cs typeface="Arial" pitchFamily="34" charset="0"/>
                        </a:rPr>
                        <a:t>Hiển thị thông báo tổng tiền khách hàng cần trả.</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pass</a:t>
                      </a:r>
                      <a:endParaRPr lang="en-US" sz="1400">
                        <a:effectLst/>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val="10002"/>
                  </a:ext>
                </a:extLst>
              </a:tr>
            </a:tbl>
          </a:graphicData>
        </a:graphic>
      </p:graphicFrame>
      <p:sp>
        <p:nvSpPr>
          <p:cNvPr id="12" name="Slide Number Placeholder 11">
            <a:extLst>
              <a:ext uri="{FF2B5EF4-FFF2-40B4-BE49-F238E27FC236}">
                <a16:creationId xmlns:a16="http://schemas.microsoft.com/office/drawing/2014/main" id="{F6FC9FAC-A7FF-4ABE-96D9-6A2123A8BB31}"/>
              </a:ext>
            </a:extLst>
          </p:cNvPr>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90311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9.  kiểm thử phần mềm</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4" name="Rectangle 3"/>
          <p:cNvSpPr/>
          <p:nvPr/>
        </p:nvSpPr>
        <p:spPr>
          <a:xfrm>
            <a:off x="1802868" y="2054442"/>
            <a:ext cx="3706977" cy="369332"/>
          </a:xfrm>
          <a:prstGeom prst="rect">
            <a:avLst/>
          </a:prstGeom>
        </p:spPr>
        <p:txBody>
          <a:bodyPr wrap="none">
            <a:spAutoFit/>
          </a:bodyPr>
          <a:lstStyle/>
          <a:p>
            <a:r>
              <a:rPr lang="en-US" altLang="en-US" b="1">
                <a:latin typeface="Arial" pitchFamily="34" charset="0"/>
                <a:cs typeface="Arial" pitchFamily="34" charset="0"/>
              </a:rPr>
              <a:t>Test case chức năng thanh toán</a:t>
            </a:r>
            <a:endParaRPr lang="en-US" altLang="en-US">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08547422"/>
              </p:ext>
            </p:extLst>
          </p:nvPr>
        </p:nvGraphicFramePr>
        <p:xfrm>
          <a:off x="1643058" y="2534776"/>
          <a:ext cx="8638476" cy="2908301"/>
        </p:xfrm>
        <a:graphic>
          <a:graphicData uri="http://schemas.openxmlformats.org/drawingml/2006/table">
            <a:tbl>
              <a:tblPr firstRow="1" firstCol="1" bandRow="1">
                <a:tableStyleId>{BC89EF96-8CEA-46FF-86C4-4CE0E7609802}</a:tableStyleId>
              </a:tblPr>
              <a:tblGrid>
                <a:gridCol w="693884">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58785">
                  <a:extLst>
                    <a:ext uri="{9D8B030D-6E8A-4147-A177-3AD203B41FA5}">
                      <a16:colId xmlns:a16="http://schemas.microsoft.com/office/drawing/2014/main" val="20002"/>
                    </a:ext>
                  </a:extLst>
                </a:gridCol>
                <a:gridCol w="819397">
                  <a:extLst>
                    <a:ext uri="{9D8B030D-6E8A-4147-A177-3AD203B41FA5}">
                      <a16:colId xmlns:a16="http://schemas.microsoft.com/office/drawing/2014/main" val="20003"/>
                    </a:ext>
                  </a:extLst>
                </a:gridCol>
                <a:gridCol w="938151">
                  <a:extLst>
                    <a:ext uri="{9D8B030D-6E8A-4147-A177-3AD203B41FA5}">
                      <a16:colId xmlns:a16="http://schemas.microsoft.com/office/drawing/2014/main" val="20004"/>
                    </a:ext>
                  </a:extLst>
                </a:gridCol>
                <a:gridCol w="2054431">
                  <a:extLst>
                    <a:ext uri="{9D8B030D-6E8A-4147-A177-3AD203B41FA5}">
                      <a16:colId xmlns:a16="http://schemas.microsoft.com/office/drawing/2014/main" val="20005"/>
                    </a:ext>
                  </a:extLst>
                </a:gridCol>
                <a:gridCol w="1389413">
                  <a:extLst>
                    <a:ext uri="{9D8B030D-6E8A-4147-A177-3AD203B41FA5}">
                      <a16:colId xmlns:a16="http://schemas.microsoft.com/office/drawing/2014/main" val="20006"/>
                    </a:ext>
                  </a:extLst>
                </a:gridCol>
                <a:gridCol w="570015">
                  <a:extLst>
                    <a:ext uri="{9D8B030D-6E8A-4147-A177-3AD203B41FA5}">
                      <a16:colId xmlns:a16="http://schemas.microsoft.com/office/drawing/2014/main" val="20007"/>
                    </a:ext>
                  </a:extLst>
                </a:gridCol>
              </a:tblGrid>
              <a:tr h="0">
                <a:tc>
                  <a:txBody>
                    <a:bodyPr/>
                    <a:lstStyle/>
                    <a:p>
                      <a:pPr algn="l">
                        <a:lnSpc>
                          <a:spcPct val="106000"/>
                        </a:lnSpc>
                        <a:spcAft>
                          <a:spcPts val="800"/>
                        </a:spcAft>
                      </a:pPr>
                      <a:r>
                        <a:rPr lang="en-US" sz="1400">
                          <a:solidFill>
                            <a:schemeClr val="bg1"/>
                          </a:solidFill>
                          <a:effectLst/>
                          <a:latin typeface="Arial" pitchFamily="34" charset="0"/>
                          <a:cs typeface="Arial" pitchFamily="34" charset="0"/>
                        </a:rPr>
                        <a:t>UC 2.2</a:t>
                      </a:r>
                      <a:endParaRPr lang="en-US" sz="1400" b="0">
                        <a:solidFill>
                          <a:schemeClr val="bg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06000"/>
                        </a:lnSpc>
                        <a:spcAft>
                          <a:spcPts val="800"/>
                        </a:spcAft>
                      </a:pPr>
                      <a:r>
                        <a:rPr lang="en-US" sz="1400" b="0">
                          <a:effectLst/>
                          <a:latin typeface="Arial" pitchFamily="34" charset="0"/>
                          <a:cs typeface="Arial" pitchFamily="34" charset="0"/>
                        </a:rPr>
                        <a:t>TC_02</a:t>
                      </a:r>
                      <a:endParaRPr lang="en-US" sz="1400" b="0">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lnSpc>
                          <a:spcPct val="106000"/>
                        </a:lnSpc>
                        <a:spcAft>
                          <a:spcPts val="800"/>
                        </a:spcAft>
                      </a:pPr>
                      <a:r>
                        <a:rPr lang="en-US" sz="1400" b="0">
                          <a:effectLst/>
                          <a:latin typeface="Arial" pitchFamily="34" charset="0"/>
                          <a:cs typeface="Arial" pitchFamily="34" charset="0"/>
                        </a:rPr>
                        <a:t>Chức năng thanh toán</a:t>
                      </a:r>
                      <a:endParaRPr lang="en-US" sz="1400" b="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b="0">
                          <a:effectLst/>
                          <a:latin typeface="Arial" pitchFamily="34" charset="0"/>
                          <a:cs typeface="Arial" pitchFamily="34" charset="0"/>
                        </a:rPr>
                        <a:t>Thanh toán</a:t>
                      </a:r>
                      <a:endParaRPr lang="en-US" sz="1400" b="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b="0">
                          <a:effectLst/>
                          <a:latin typeface="Arial" pitchFamily="34" charset="0"/>
                          <a:cs typeface="Arial" pitchFamily="34" charset="0"/>
                        </a:rPr>
                        <a:t>Khi nhân viên nhấn nút “Thanh toán”</a:t>
                      </a:r>
                      <a:endParaRPr lang="en-US" sz="1400" b="0">
                        <a:effectLst/>
                        <a:latin typeface="Arial" pitchFamily="34" charset="0"/>
                        <a:ea typeface="Calibri"/>
                        <a:cs typeface="Arial" pitchFamily="34" charset="0"/>
                      </a:endParaRPr>
                    </a:p>
                  </a:txBody>
                  <a:tcPr marL="68580" marR="68580" marT="0" marB="0"/>
                </a:tc>
                <a:tc>
                  <a:txBody>
                    <a:bodyPr/>
                    <a:lstStyle/>
                    <a:p>
                      <a:pPr marL="342900" lvl="0" indent="-342900" algn="l">
                        <a:lnSpc>
                          <a:spcPct val="106000"/>
                        </a:lnSpc>
                        <a:spcAft>
                          <a:spcPts val="0"/>
                        </a:spcAft>
                        <a:buFont typeface="+mj-lt"/>
                        <a:buAutoNum type="arabicPeriod"/>
                      </a:pPr>
                      <a:r>
                        <a:rPr lang="en-US" sz="1400" b="0">
                          <a:effectLst/>
                          <a:latin typeface="Arial" pitchFamily="34" charset="0"/>
                          <a:cs typeface="Arial" pitchFamily="34" charset="0"/>
                        </a:rPr>
                        <a:t>Hiển thị form Main coffee.</a:t>
                      </a:r>
                    </a:p>
                    <a:p>
                      <a:pPr marL="342900" lvl="0" indent="-342900" algn="l">
                        <a:lnSpc>
                          <a:spcPct val="106000"/>
                        </a:lnSpc>
                        <a:spcAft>
                          <a:spcPts val="0"/>
                        </a:spcAft>
                        <a:buFont typeface="+mj-lt"/>
                        <a:buAutoNum type="arabicPeriod"/>
                      </a:pPr>
                      <a:r>
                        <a:rPr lang="en-US" sz="1400" b="0">
                          <a:effectLst/>
                          <a:latin typeface="Arial" pitchFamily="34" charset="0"/>
                          <a:cs typeface="Arial" pitchFamily="34" charset="0"/>
                        </a:rPr>
                        <a:t>Nhân viên không chọn bàn.</a:t>
                      </a:r>
                    </a:p>
                    <a:p>
                      <a:pPr marL="342900" lvl="0" indent="-342900" algn="l">
                        <a:lnSpc>
                          <a:spcPct val="106000"/>
                        </a:lnSpc>
                        <a:spcAft>
                          <a:spcPts val="0"/>
                        </a:spcAft>
                        <a:buFont typeface="+mj-lt"/>
                        <a:buAutoNum type="arabicPeriod"/>
                      </a:pPr>
                      <a:r>
                        <a:rPr lang="en-US" sz="1400" b="0">
                          <a:effectLst/>
                          <a:latin typeface="Arial" pitchFamily="34" charset="0"/>
                          <a:cs typeface="Arial" pitchFamily="34" charset="0"/>
                        </a:rPr>
                        <a:t>Nhấn nút “Thanh toán”.</a:t>
                      </a:r>
                      <a:endParaRPr lang="en-US" sz="1400" b="0">
                        <a:effectLst/>
                        <a:latin typeface="Arial" pitchFamily="34" charset="0"/>
                        <a:ea typeface="Calibri"/>
                        <a:cs typeface="Arial" pitchFamily="34" charset="0"/>
                      </a:endParaRPr>
                    </a:p>
                  </a:txBody>
                  <a:tcPr marL="68580" marR="68580" marT="0" marB="0"/>
                </a:tc>
                <a:tc>
                  <a:txBody>
                    <a:bodyPr/>
                    <a:lstStyle/>
                    <a:p>
                      <a:pPr algn="l">
                        <a:lnSpc>
                          <a:spcPct val="106000"/>
                        </a:lnSpc>
                        <a:spcAft>
                          <a:spcPts val="800"/>
                        </a:spcAft>
                      </a:pPr>
                      <a:r>
                        <a:rPr lang="en-US" sz="1400" b="0">
                          <a:effectLst/>
                          <a:latin typeface="Arial" pitchFamily="34" charset="0"/>
                          <a:cs typeface="Arial" pitchFamily="34" charset="0"/>
                        </a:rPr>
                        <a:t>Hiển thị thông báo “Hãy chọn bàn”.</a:t>
                      </a:r>
                      <a:endParaRPr lang="en-US" sz="1400" b="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b="0">
                          <a:effectLst/>
                          <a:latin typeface="Arial" pitchFamily="34" charset="0"/>
                          <a:cs typeface="Arial" pitchFamily="34" charset="0"/>
                        </a:rPr>
                        <a:t>fail</a:t>
                      </a:r>
                      <a:endParaRPr lang="en-US" sz="1400" b="0">
                        <a:effectLst/>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val="10000"/>
                  </a:ext>
                </a:extLst>
              </a:tr>
              <a:tr h="0">
                <a:tc>
                  <a:txBody>
                    <a:bodyPr/>
                    <a:lstStyle/>
                    <a:p>
                      <a:pPr algn="l">
                        <a:lnSpc>
                          <a:spcPct val="106000"/>
                        </a:lnSpc>
                        <a:spcAft>
                          <a:spcPts val="800"/>
                        </a:spcAft>
                      </a:pPr>
                      <a:r>
                        <a:rPr lang="en-US" sz="1400">
                          <a:solidFill>
                            <a:schemeClr val="bg1"/>
                          </a:solidFill>
                          <a:effectLst/>
                          <a:latin typeface="Arial" pitchFamily="34" charset="0"/>
                          <a:cs typeface="Arial" pitchFamily="34" charset="0"/>
                        </a:rPr>
                        <a:t>UC 2.3</a:t>
                      </a:r>
                      <a:endParaRPr lang="en-US" sz="1400" b="0">
                        <a:solidFill>
                          <a:schemeClr val="bg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06000"/>
                        </a:lnSpc>
                        <a:spcAft>
                          <a:spcPts val="800"/>
                        </a:spcAft>
                      </a:pPr>
                      <a:r>
                        <a:rPr lang="en-US" sz="1400">
                          <a:effectLst/>
                          <a:latin typeface="Arial" pitchFamily="34" charset="0"/>
                          <a:cs typeface="Arial" pitchFamily="34" charset="0"/>
                        </a:rPr>
                        <a:t>TC_03</a:t>
                      </a:r>
                      <a:endParaRPr lang="en-US" sz="1400">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lnSpc>
                          <a:spcPct val="106000"/>
                        </a:lnSpc>
                        <a:spcAft>
                          <a:spcPts val="800"/>
                        </a:spcAft>
                      </a:pPr>
                      <a:r>
                        <a:rPr lang="en-US" sz="1400">
                          <a:effectLst/>
                          <a:latin typeface="Arial" pitchFamily="34" charset="0"/>
                          <a:cs typeface="Arial" pitchFamily="34" charset="0"/>
                        </a:rPr>
                        <a:t>Chức năng thanh toán</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Thanh toán</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Khi nhân viên nhấn nút “Thanh toán”</a:t>
                      </a:r>
                      <a:endParaRPr lang="en-US" sz="1400">
                        <a:effectLst/>
                        <a:latin typeface="Arial" pitchFamily="34" charset="0"/>
                        <a:ea typeface="Calibri"/>
                        <a:cs typeface="Arial" pitchFamily="34" charset="0"/>
                      </a:endParaRPr>
                    </a:p>
                  </a:txBody>
                  <a:tcPr marL="68580" marR="68580" marT="0" marB="0"/>
                </a:tc>
                <a:tc>
                  <a:txBody>
                    <a:bodyPr/>
                    <a:lstStyle/>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Hiển thị form Main coffee.</a:t>
                      </a:r>
                    </a:p>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Nhân viên chọn bàn nhưng chưa thêm món vào bàn.</a:t>
                      </a:r>
                    </a:p>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Nhấn nút “Thanh toán”</a:t>
                      </a:r>
                      <a:endParaRPr lang="en-US" sz="1400">
                        <a:effectLst/>
                        <a:latin typeface="Arial" pitchFamily="34" charset="0"/>
                        <a:ea typeface="Calibri"/>
                        <a:cs typeface="Arial" pitchFamily="34" charset="0"/>
                      </a:endParaRPr>
                    </a:p>
                  </a:txBody>
                  <a:tcPr marL="68580" marR="68580" marT="0" marB="0"/>
                </a:tc>
                <a:tc>
                  <a:txBody>
                    <a:bodyPr/>
                    <a:lstStyle/>
                    <a:p>
                      <a:pPr algn="l">
                        <a:lnSpc>
                          <a:spcPct val="106000"/>
                        </a:lnSpc>
                        <a:spcAft>
                          <a:spcPts val="800"/>
                        </a:spcAft>
                      </a:pPr>
                      <a:r>
                        <a:rPr lang="en-US" sz="1400">
                          <a:effectLst/>
                          <a:latin typeface="Arial" pitchFamily="34" charset="0"/>
                          <a:cs typeface="Arial" pitchFamily="34" charset="0"/>
                        </a:rPr>
                        <a:t>Hiển thị thông báo “Bàn này chưa có món”</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fail</a:t>
                      </a:r>
                      <a:endParaRPr lang="en-US" sz="1400">
                        <a:effectLst/>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val="10001"/>
                  </a:ext>
                </a:extLst>
              </a:tr>
            </a:tbl>
          </a:graphicData>
        </a:graphic>
      </p:graphicFrame>
      <p:sp>
        <p:nvSpPr>
          <p:cNvPr id="8" name="Rectangle 1"/>
          <p:cNvSpPr>
            <a:spLocks noChangeArrowheads="1"/>
          </p:cNvSpPr>
          <p:nvPr/>
        </p:nvSpPr>
        <p:spPr bwMode="auto">
          <a:xfrm>
            <a:off x="2735263" y="227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Slide Number Placeholder 12">
            <a:extLst>
              <a:ext uri="{FF2B5EF4-FFF2-40B4-BE49-F238E27FC236}">
                <a16:creationId xmlns:a16="http://schemas.microsoft.com/office/drawing/2014/main" id="{63D5090D-E40B-4402-BB6D-FCAE2DCBECB6}"/>
              </a:ext>
            </a:extLst>
          </p:cNvPr>
          <p:cNvSpPr>
            <a:spLocks noGrp="1"/>
          </p:cNvSpPr>
          <p:nvPr>
            <p:ph type="sldNum" sz="quarter" idx="12"/>
          </p:nvPr>
        </p:nvSpPr>
        <p:spPr/>
        <p:txBody>
          <a:bodyPr/>
          <a:lstStyle/>
          <a:p>
            <a:fld id="{6D22F896-40B5-4ADD-8801-0D06FADFA095}" type="slidenum">
              <a:rPr lang="en-US" smtClean="0"/>
              <a:t>47</a:t>
            </a:fld>
            <a:endParaRPr lang="en-US" dirty="0"/>
          </a:p>
        </p:txBody>
      </p:sp>
    </p:spTree>
    <p:extLst>
      <p:ext uri="{BB962C8B-B14F-4D97-AF65-F5344CB8AC3E}">
        <p14:creationId xmlns:p14="http://schemas.microsoft.com/office/powerpoint/2010/main" val="1584446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9.  kiểm thử phần mềm</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4" name="Rectangle 3"/>
          <p:cNvSpPr/>
          <p:nvPr/>
        </p:nvSpPr>
        <p:spPr>
          <a:xfrm>
            <a:off x="1808769" y="2054442"/>
            <a:ext cx="4412298" cy="369332"/>
          </a:xfrm>
          <a:prstGeom prst="rect">
            <a:avLst/>
          </a:prstGeom>
        </p:spPr>
        <p:txBody>
          <a:bodyPr wrap="none">
            <a:spAutoFit/>
          </a:bodyPr>
          <a:lstStyle/>
          <a:p>
            <a:r>
              <a:rPr lang="en-US" altLang="en-US" b="1">
                <a:latin typeface="Arial" pitchFamily="34" charset="0"/>
                <a:cs typeface="Arial" pitchFamily="34" charset="0"/>
              </a:rPr>
              <a:t>Test case chức năng quản lý tài khoản</a:t>
            </a:r>
            <a:endParaRPr lang="en-US" altLang="en-US">
              <a:latin typeface="Arial" pitchFamily="34" charset="0"/>
              <a:cs typeface="Arial" pitchFamily="34" charset="0"/>
            </a:endParaRPr>
          </a:p>
        </p:txBody>
      </p:sp>
      <p:sp>
        <p:nvSpPr>
          <p:cNvPr id="8" name="Rectangle 1"/>
          <p:cNvSpPr>
            <a:spLocks noChangeArrowheads="1"/>
          </p:cNvSpPr>
          <p:nvPr/>
        </p:nvSpPr>
        <p:spPr bwMode="auto">
          <a:xfrm>
            <a:off x="2735263" y="227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301541966"/>
              </p:ext>
            </p:extLst>
          </p:nvPr>
        </p:nvGraphicFramePr>
        <p:xfrm>
          <a:off x="1808769" y="2500313"/>
          <a:ext cx="8674634" cy="3373326"/>
        </p:xfrm>
        <a:graphic>
          <a:graphicData uri="http://schemas.openxmlformats.org/drawingml/2006/table">
            <a:tbl>
              <a:tblPr firstRow="1" firstCol="1" bandRow="1">
                <a:tableStyleId>{5C22544A-7EE6-4342-B048-85BDC9FD1C3A}</a:tableStyleId>
              </a:tblPr>
              <a:tblGrid>
                <a:gridCol w="800260">
                  <a:extLst>
                    <a:ext uri="{9D8B030D-6E8A-4147-A177-3AD203B41FA5}">
                      <a16:colId xmlns:a16="http://schemas.microsoft.com/office/drawing/2014/main" val="20000"/>
                    </a:ext>
                  </a:extLst>
                </a:gridCol>
                <a:gridCol w="867932">
                  <a:extLst>
                    <a:ext uri="{9D8B030D-6E8A-4147-A177-3AD203B41FA5}">
                      <a16:colId xmlns:a16="http://schemas.microsoft.com/office/drawing/2014/main" val="20001"/>
                    </a:ext>
                  </a:extLst>
                </a:gridCol>
                <a:gridCol w="760021">
                  <a:extLst>
                    <a:ext uri="{9D8B030D-6E8A-4147-A177-3AD203B41FA5}">
                      <a16:colId xmlns:a16="http://schemas.microsoft.com/office/drawing/2014/main" val="20002"/>
                    </a:ext>
                  </a:extLst>
                </a:gridCol>
                <a:gridCol w="629164">
                  <a:extLst>
                    <a:ext uri="{9D8B030D-6E8A-4147-A177-3AD203B41FA5}">
                      <a16:colId xmlns:a16="http://schemas.microsoft.com/office/drawing/2014/main" val="20003"/>
                    </a:ext>
                  </a:extLst>
                </a:gridCol>
                <a:gridCol w="1440362">
                  <a:extLst>
                    <a:ext uri="{9D8B030D-6E8A-4147-A177-3AD203B41FA5}">
                      <a16:colId xmlns:a16="http://schemas.microsoft.com/office/drawing/2014/main" val="20004"/>
                    </a:ext>
                  </a:extLst>
                </a:gridCol>
                <a:gridCol w="1873082">
                  <a:extLst>
                    <a:ext uri="{9D8B030D-6E8A-4147-A177-3AD203B41FA5}">
                      <a16:colId xmlns:a16="http://schemas.microsoft.com/office/drawing/2014/main" val="20005"/>
                    </a:ext>
                  </a:extLst>
                </a:gridCol>
                <a:gridCol w="1567543">
                  <a:extLst>
                    <a:ext uri="{9D8B030D-6E8A-4147-A177-3AD203B41FA5}">
                      <a16:colId xmlns:a16="http://schemas.microsoft.com/office/drawing/2014/main" val="20006"/>
                    </a:ext>
                  </a:extLst>
                </a:gridCol>
                <a:gridCol w="736270">
                  <a:extLst>
                    <a:ext uri="{9D8B030D-6E8A-4147-A177-3AD203B41FA5}">
                      <a16:colId xmlns:a16="http://schemas.microsoft.com/office/drawing/2014/main" val="20007"/>
                    </a:ext>
                  </a:extLst>
                </a:gridCol>
              </a:tblGrid>
              <a:tr h="303314">
                <a:tc rowSpan="2">
                  <a:txBody>
                    <a:bodyPr/>
                    <a:lstStyle/>
                    <a:p>
                      <a:pPr algn="ctr">
                        <a:lnSpc>
                          <a:spcPct val="106000"/>
                        </a:lnSpc>
                        <a:spcAft>
                          <a:spcPts val="800"/>
                        </a:spcAft>
                      </a:pPr>
                      <a:r>
                        <a:rPr lang="en-US" sz="1400">
                          <a:effectLst/>
                          <a:latin typeface="Arial" pitchFamily="34" charset="0"/>
                          <a:cs typeface="Arial" pitchFamily="34" charset="0"/>
                        </a:rPr>
                        <a:t>Mã yêu cầu</a:t>
                      </a:r>
                    </a:p>
                    <a:p>
                      <a:pPr algn="ctr">
                        <a:lnSpc>
                          <a:spcPct val="106000"/>
                        </a:lnSpc>
                        <a:spcAft>
                          <a:spcPts val="800"/>
                        </a:spcAft>
                      </a:pPr>
                      <a:r>
                        <a:rPr lang="en-US" sz="1400">
                          <a:effectLst/>
                          <a:latin typeface="Arial" pitchFamily="34" charset="0"/>
                          <a:cs typeface="Arial" pitchFamily="34" charset="0"/>
                        </a:rPr>
                        <a:t>REQ_ID</a:t>
                      </a:r>
                      <a:endParaRPr lang="en-US" sz="1400">
                        <a:effectLst/>
                        <a:latin typeface="Arial" pitchFamily="34" charset="0"/>
                        <a:ea typeface="Calibri"/>
                        <a:cs typeface="Arial" pitchFamily="34" charset="0"/>
                      </a:endParaRPr>
                    </a:p>
                  </a:txBody>
                  <a:tcPr marL="68580" marR="68580" marT="0" marB="0"/>
                </a:tc>
                <a:tc rowSpan="2">
                  <a:txBody>
                    <a:bodyPr/>
                    <a:lstStyle/>
                    <a:p>
                      <a:pPr algn="ctr">
                        <a:lnSpc>
                          <a:spcPct val="106000"/>
                        </a:lnSpc>
                        <a:spcAft>
                          <a:spcPts val="800"/>
                        </a:spcAft>
                      </a:pPr>
                      <a:r>
                        <a:rPr lang="en-US" sz="1400">
                          <a:effectLst/>
                          <a:latin typeface="Arial" pitchFamily="34" charset="0"/>
                          <a:cs typeface="Arial" pitchFamily="34" charset="0"/>
                        </a:rPr>
                        <a:t>Mã testcase</a:t>
                      </a:r>
                    </a:p>
                    <a:p>
                      <a:pPr algn="ctr">
                        <a:lnSpc>
                          <a:spcPct val="106000"/>
                        </a:lnSpc>
                        <a:spcAft>
                          <a:spcPts val="800"/>
                        </a:spcAft>
                      </a:pPr>
                      <a:r>
                        <a:rPr lang="en-US" sz="1400">
                          <a:effectLst/>
                          <a:latin typeface="Arial" pitchFamily="34" charset="0"/>
                          <a:cs typeface="Arial" pitchFamily="34" charset="0"/>
                        </a:rPr>
                        <a:t>TC_ID</a:t>
                      </a:r>
                      <a:endParaRPr lang="en-US" sz="1400">
                        <a:effectLst/>
                        <a:latin typeface="Arial" pitchFamily="34" charset="0"/>
                        <a:ea typeface="Calibri"/>
                        <a:cs typeface="Arial" pitchFamily="34" charset="0"/>
                      </a:endParaRPr>
                    </a:p>
                  </a:txBody>
                  <a:tcPr marL="68580" marR="68580" marT="0" marB="0"/>
                </a:tc>
                <a:tc gridSpan="6">
                  <a:txBody>
                    <a:bodyPr/>
                    <a:lstStyle/>
                    <a:p>
                      <a:pPr algn="ctr">
                        <a:lnSpc>
                          <a:spcPct val="106000"/>
                        </a:lnSpc>
                        <a:spcAft>
                          <a:spcPts val="800"/>
                        </a:spcAft>
                      </a:pPr>
                      <a:r>
                        <a:rPr lang="en-US" sz="1400">
                          <a:effectLst/>
                          <a:latin typeface="Arial" pitchFamily="34" charset="0"/>
                          <a:cs typeface="Arial" pitchFamily="34" charset="0"/>
                        </a:rPr>
                        <a:t>Test content</a:t>
                      </a:r>
                      <a:endParaRPr lang="en-US" sz="1400">
                        <a:effectLst/>
                        <a:latin typeface="Arial" pitchFamily="34" charset="0"/>
                        <a:ea typeface="Calibri"/>
                        <a:cs typeface="Arial"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71966">
                <a:tc vMerge="1">
                  <a:txBody>
                    <a:bodyPr/>
                    <a:lstStyle/>
                    <a:p>
                      <a:endParaRPr lang="en-US"/>
                    </a:p>
                  </a:txBody>
                  <a:tcPr/>
                </a:tc>
                <a:tc vMerge="1">
                  <a:txBody>
                    <a:bodyPr/>
                    <a:lstStyle/>
                    <a:p>
                      <a:endParaRPr lang="en-US"/>
                    </a:p>
                  </a:txBody>
                  <a:tcPr/>
                </a:tc>
                <a:tc>
                  <a:txBody>
                    <a:bodyPr/>
                    <a:lstStyle/>
                    <a:p>
                      <a:pPr algn="ctr">
                        <a:lnSpc>
                          <a:spcPct val="106000"/>
                        </a:lnSpc>
                        <a:spcAft>
                          <a:spcPts val="800"/>
                        </a:spcAft>
                      </a:pPr>
                      <a:r>
                        <a:rPr lang="en-US" sz="1400">
                          <a:effectLst/>
                          <a:latin typeface="Arial" pitchFamily="34" charset="0"/>
                          <a:cs typeface="Arial" pitchFamily="34" charset="0"/>
                        </a:rPr>
                        <a:t>Chức năng</a:t>
                      </a:r>
                    </a:p>
                    <a:p>
                      <a:pPr algn="ctr">
                        <a:lnSpc>
                          <a:spcPct val="106000"/>
                        </a:lnSpc>
                        <a:spcAft>
                          <a:spcPts val="800"/>
                        </a:spcAft>
                      </a:pPr>
                      <a:r>
                        <a:rPr lang="en-US" sz="1400">
                          <a:effectLst/>
                          <a:latin typeface="Arial" pitchFamily="34" charset="0"/>
                          <a:cs typeface="Arial" pitchFamily="34" charset="0"/>
                        </a:rPr>
                        <a:t>Feature</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Tiêu đề</a:t>
                      </a:r>
                    </a:p>
                    <a:p>
                      <a:pPr algn="ctr">
                        <a:lnSpc>
                          <a:spcPct val="106000"/>
                        </a:lnSpc>
                        <a:spcAft>
                          <a:spcPts val="800"/>
                        </a:spcAft>
                      </a:pPr>
                      <a:r>
                        <a:rPr lang="en-US" sz="1400">
                          <a:effectLst/>
                          <a:latin typeface="Arial" pitchFamily="34" charset="0"/>
                          <a:cs typeface="Arial" pitchFamily="34" charset="0"/>
                        </a:rPr>
                        <a:t>Title</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Điều kiện test</a:t>
                      </a:r>
                    </a:p>
                    <a:p>
                      <a:pPr algn="ctr">
                        <a:lnSpc>
                          <a:spcPct val="106000"/>
                        </a:lnSpc>
                        <a:spcAft>
                          <a:spcPts val="800"/>
                        </a:spcAft>
                      </a:pPr>
                      <a:r>
                        <a:rPr lang="en-US" sz="1400">
                          <a:effectLst/>
                          <a:latin typeface="Arial" pitchFamily="34" charset="0"/>
                          <a:cs typeface="Arial" pitchFamily="34" charset="0"/>
                        </a:rPr>
                        <a:t>Test precondition</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Các bước test</a:t>
                      </a:r>
                    </a:p>
                    <a:p>
                      <a:pPr algn="ctr">
                        <a:lnSpc>
                          <a:spcPct val="106000"/>
                        </a:lnSpc>
                        <a:spcAft>
                          <a:spcPts val="800"/>
                        </a:spcAft>
                      </a:pPr>
                      <a:r>
                        <a:rPr lang="en-US" sz="1400">
                          <a:effectLst/>
                          <a:latin typeface="Arial" pitchFamily="34" charset="0"/>
                          <a:cs typeface="Arial" pitchFamily="34" charset="0"/>
                        </a:rPr>
                        <a:t>Test procedure</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Kết quả mong đợi</a:t>
                      </a:r>
                    </a:p>
                    <a:p>
                      <a:pPr algn="ctr">
                        <a:lnSpc>
                          <a:spcPct val="106000"/>
                        </a:lnSpc>
                        <a:spcAft>
                          <a:spcPts val="800"/>
                        </a:spcAft>
                      </a:pPr>
                      <a:r>
                        <a:rPr lang="en-US" sz="1400">
                          <a:effectLst/>
                          <a:latin typeface="Arial" pitchFamily="34" charset="0"/>
                          <a:cs typeface="Arial" pitchFamily="34" charset="0"/>
                        </a:rPr>
                        <a:t>Expected result</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Kết quả test</a:t>
                      </a:r>
                      <a:endParaRPr lang="en-US" sz="1400">
                        <a:effectLst/>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val="10001"/>
                  </a:ext>
                </a:extLst>
              </a:tr>
              <a:tr h="2098046">
                <a:tc>
                  <a:txBody>
                    <a:bodyPr/>
                    <a:lstStyle/>
                    <a:p>
                      <a:pPr algn="l">
                        <a:lnSpc>
                          <a:spcPct val="106000"/>
                        </a:lnSpc>
                        <a:spcAft>
                          <a:spcPts val="800"/>
                        </a:spcAft>
                      </a:pPr>
                      <a:r>
                        <a:rPr lang="en-US" sz="1400">
                          <a:effectLst/>
                          <a:latin typeface="Arial" pitchFamily="34" charset="0"/>
                          <a:cs typeface="Arial" pitchFamily="34" charset="0"/>
                        </a:rPr>
                        <a:t>UC 3.1</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TC_01</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Chức năng thêm tài khoản</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Tài khoản</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Khi người quản lý muốn thêm tài khoản</a:t>
                      </a:r>
                      <a:endParaRPr lang="en-US" sz="1400">
                        <a:effectLst/>
                        <a:latin typeface="Arial" pitchFamily="34" charset="0"/>
                        <a:ea typeface="Calibri"/>
                        <a:cs typeface="Arial" pitchFamily="34" charset="0"/>
                      </a:endParaRPr>
                    </a:p>
                  </a:txBody>
                  <a:tcPr marL="68580" marR="68580" marT="0" marB="0"/>
                </a:tc>
                <a:tc>
                  <a:txBody>
                    <a:bodyPr/>
                    <a:lstStyle/>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Hiển thị form Tài khoản.</a:t>
                      </a:r>
                    </a:p>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Nhập tên tài khoản, tên hiển thị và loại tài khoản.</a:t>
                      </a:r>
                    </a:p>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Nhấn nút “Thêm”.</a:t>
                      </a:r>
                      <a:endParaRPr lang="en-US" sz="1400">
                        <a:effectLst/>
                        <a:latin typeface="Arial" pitchFamily="34" charset="0"/>
                        <a:ea typeface="Calibri"/>
                        <a:cs typeface="Arial" pitchFamily="34" charset="0"/>
                      </a:endParaRPr>
                    </a:p>
                  </a:txBody>
                  <a:tcPr marL="68580" marR="68580" marT="0" marB="0"/>
                </a:tc>
                <a:tc>
                  <a:txBody>
                    <a:bodyPr/>
                    <a:lstStyle/>
                    <a:p>
                      <a:pPr algn="l">
                        <a:lnSpc>
                          <a:spcPct val="106000"/>
                        </a:lnSpc>
                        <a:spcAft>
                          <a:spcPts val="800"/>
                        </a:spcAft>
                      </a:pPr>
                      <a:r>
                        <a:rPr lang="en-US" sz="1400">
                          <a:effectLst/>
                          <a:latin typeface="Arial" pitchFamily="34" charset="0"/>
                          <a:cs typeface="Arial" pitchFamily="34" charset="0"/>
                        </a:rPr>
                        <a:t>Hiển thị thông báo “Thêm thành công”.</a:t>
                      </a:r>
                      <a:endParaRPr lang="en-US" sz="1400">
                        <a:effectLst/>
                        <a:latin typeface="Arial" pitchFamily="34" charset="0"/>
                        <a:ea typeface="Calibri"/>
                        <a:cs typeface="Arial" pitchFamily="34" charset="0"/>
                      </a:endParaRPr>
                    </a:p>
                  </a:txBody>
                  <a:tcPr marL="68580" marR="68580" marT="0" marB="0"/>
                </a:tc>
                <a:tc>
                  <a:txBody>
                    <a:bodyPr/>
                    <a:lstStyle/>
                    <a:p>
                      <a:pPr algn="ctr">
                        <a:lnSpc>
                          <a:spcPct val="106000"/>
                        </a:lnSpc>
                        <a:spcAft>
                          <a:spcPts val="800"/>
                        </a:spcAft>
                      </a:pPr>
                      <a:r>
                        <a:rPr lang="en-US" sz="1400">
                          <a:effectLst/>
                          <a:latin typeface="Arial" pitchFamily="34" charset="0"/>
                          <a:cs typeface="Arial" pitchFamily="34" charset="0"/>
                        </a:rPr>
                        <a:t>pass</a:t>
                      </a:r>
                      <a:endParaRPr lang="en-US" sz="1400">
                        <a:effectLst/>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val="10002"/>
                  </a:ext>
                </a:extLst>
              </a:tr>
            </a:tbl>
          </a:graphicData>
        </a:graphic>
      </p:graphicFrame>
      <p:sp>
        <p:nvSpPr>
          <p:cNvPr id="13" name="Slide Number Placeholder 12">
            <a:extLst>
              <a:ext uri="{FF2B5EF4-FFF2-40B4-BE49-F238E27FC236}">
                <a16:creationId xmlns:a16="http://schemas.microsoft.com/office/drawing/2014/main" id="{2ED2CBC1-5DCD-4F19-B7D0-ADE0F7B4C778}"/>
              </a:ext>
            </a:extLst>
          </p:cNvPr>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999201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9.  kiểm thử phần mềm</a:t>
            </a:r>
          </a:p>
        </p:txBody>
      </p:sp>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4" name="Rectangle 3"/>
          <p:cNvSpPr/>
          <p:nvPr/>
        </p:nvSpPr>
        <p:spPr>
          <a:xfrm>
            <a:off x="1808769" y="2054442"/>
            <a:ext cx="4412298" cy="369332"/>
          </a:xfrm>
          <a:prstGeom prst="rect">
            <a:avLst/>
          </a:prstGeom>
        </p:spPr>
        <p:txBody>
          <a:bodyPr wrap="none">
            <a:spAutoFit/>
          </a:bodyPr>
          <a:lstStyle/>
          <a:p>
            <a:r>
              <a:rPr lang="en-US" altLang="en-US" b="1">
                <a:latin typeface="Arial" pitchFamily="34" charset="0"/>
                <a:cs typeface="Arial" pitchFamily="34" charset="0"/>
              </a:rPr>
              <a:t>Test case chức năng quản lý tài khoản</a:t>
            </a:r>
            <a:endParaRPr lang="en-US" altLang="en-US">
              <a:latin typeface="Arial" pitchFamily="34" charset="0"/>
              <a:cs typeface="Arial" pitchFamily="34" charset="0"/>
            </a:endParaRPr>
          </a:p>
        </p:txBody>
      </p:sp>
      <p:sp>
        <p:nvSpPr>
          <p:cNvPr id="8" name="Rectangle 1"/>
          <p:cNvSpPr>
            <a:spLocks noChangeArrowheads="1"/>
          </p:cNvSpPr>
          <p:nvPr/>
        </p:nvSpPr>
        <p:spPr bwMode="auto">
          <a:xfrm>
            <a:off x="2735263" y="227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701099162"/>
              </p:ext>
            </p:extLst>
          </p:nvPr>
        </p:nvGraphicFramePr>
        <p:xfrm>
          <a:off x="1664677" y="2497901"/>
          <a:ext cx="8847728" cy="3324658"/>
        </p:xfrm>
        <a:graphic>
          <a:graphicData uri="http://schemas.openxmlformats.org/drawingml/2006/table">
            <a:tbl>
              <a:tblPr firstRow="1" firstCol="1" bandRow="1">
                <a:tableStyleId>{BC89EF96-8CEA-46FF-86C4-4CE0E7609802}</a:tableStyleId>
              </a:tblPr>
              <a:tblGrid>
                <a:gridCol w="698513">
                  <a:extLst>
                    <a:ext uri="{9D8B030D-6E8A-4147-A177-3AD203B41FA5}">
                      <a16:colId xmlns:a16="http://schemas.microsoft.com/office/drawing/2014/main" val="20000"/>
                    </a:ext>
                  </a:extLst>
                </a:gridCol>
                <a:gridCol w="653142">
                  <a:extLst>
                    <a:ext uri="{9D8B030D-6E8A-4147-A177-3AD203B41FA5}">
                      <a16:colId xmlns:a16="http://schemas.microsoft.com/office/drawing/2014/main" val="20001"/>
                    </a:ext>
                  </a:extLst>
                </a:gridCol>
                <a:gridCol w="756021">
                  <a:extLst>
                    <a:ext uri="{9D8B030D-6E8A-4147-A177-3AD203B41FA5}">
                      <a16:colId xmlns:a16="http://schemas.microsoft.com/office/drawing/2014/main" val="20002"/>
                    </a:ext>
                  </a:extLst>
                </a:gridCol>
                <a:gridCol w="740270">
                  <a:extLst>
                    <a:ext uri="{9D8B030D-6E8A-4147-A177-3AD203B41FA5}">
                      <a16:colId xmlns:a16="http://schemas.microsoft.com/office/drawing/2014/main" val="20003"/>
                    </a:ext>
                  </a:extLst>
                </a:gridCol>
                <a:gridCol w="1056904">
                  <a:extLst>
                    <a:ext uri="{9D8B030D-6E8A-4147-A177-3AD203B41FA5}">
                      <a16:colId xmlns:a16="http://schemas.microsoft.com/office/drawing/2014/main" val="20004"/>
                    </a:ext>
                  </a:extLst>
                </a:gridCol>
                <a:gridCol w="2517569">
                  <a:extLst>
                    <a:ext uri="{9D8B030D-6E8A-4147-A177-3AD203B41FA5}">
                      <a16:colId xmlns:a16="http://schemas.microsoft.com/office/drawing/2014/main" val="20005"/>
                    </a:ext>
                  </a:extLst>
                </a:gridCol>
                <a:gridCol w="1864426">
                  <a:extLst>
                    <a:ext uri="{9D8B030D-6E8A-4147-A177-3AD203B41FA5}">
                      <a16:colId xmlns:a16="http://schemas.microsoft.com/office/drawing/2014/main" val="20006"/>
                    </a:ext>
                  </a:extLst>
                </a:gridCol>
                <a:gridCol w="560883">
                  <a:extLst>
                    <a:ext uri="{9D8B030D-6E8A-4147-A177-3AD203B41FA5}">
                      <a16:colId xmlns:a16="http://schemas.microsoft.com/office/drawing/2014/main" val="20007"/>
                    </a:ext>
                  </a:extLst>
                </a:gridCol>
              </a:tblGrid>
              <a:tr h="1315685">
                <a:tc>
                  <a:txBody>
                    <a:bodyPr/>
                    <a:lstStyle/>
                    <a:p>
                      <a:pPr algn="l">
                        <a:lnSpc>
                          <a:spcPct val="106000"/>
                        </a:lnSpc>
                        <a:spcAft>
                          <a:spcPts val="800"/>
                        </a:spcAft>
                      </a:pPr>
                      <a:r>
                        <a:rPr lang="en-US" sz="1400" b="1">
                          <a:solidFill>
                            <a:schemeClr val="bg1"/>
                          </a:solidFill>
                          <a:effectLst/>
                          <a:latin typeface="Arial" pitchFamily="34" charset="0"/>
                          <a:cs typeface="Arial" pitchFamily="34" charset="0"/>
                        </a:rPr>
                        <a:t>UC 3.1</a:t>
                      </a:r>
                      <a:endParaRPr lang="en-US" sz="1400" b="1">
                        <a:solidFill>
                          <a:schemeClr val="bg1"/>
                        </a:solidFill>
                        <a:effectLst/>
                        <a:latin typeface="Arial" pitchFamily="34" charset="0"/>
                        <a:ea typeface="Calibri"/>
                        <a:cs typeface="Arial" pitchFamily="34" charset="0"/>
                      </a:endParaRPr>
                    </a:p>
                  </a:txBody>
                  <a:tcPr marL="59294" marR="592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06000"/>
                        </a:lnSpc>
                        <a:spcAft>
                          <a:spcPts val="800"/>
                        </a:spcAft>
                      </a:pPr>
                      <a:r>
                        <a:rPr lang="en-US" sz="1400" b="0">
                          <a:effectLst/>
                          <a:latin typeface="Arial" pitchFamily="34" charset="0"/>
                          <a:cs typeface="Arial" pitchFamily="34" charset="0"/>
                        </a:rPr>
                        <a:t>TC_02</a:t>
                      </a:r>
                      <a:endParaRPr lang="en-US" sz="1400" b="0">
                        <a:effectLst/>
                        <a:latin typeface="Arial" pitchFamily="34" charset="0"/>
                        <a:ea typeface="Calibri"/>
                        <a:cs typeface="Arial" pitchFamily="34" charset="0"/>
                      </a:endParaRPr>
                    </a:p>
                  </a:txBody>
                  <a:tcPr marL="59294" marR="59294" marT="0" marB="0">
                    <a:lnL w="12700" cap="flat" cmpd="sng" algn="ctr">
                      <a:solidFill>
                        <a:schemeClr val="tx1"/>
                      </a:solidFill>
                      <a:prstDash val="solid"/>
                      <a:round/>
                      <a:headEnd type="none" w="med" len="med"/>
                      <a:tailEnd type="none" w="med" len="med"/>
                    </a:lnL>
                  </a:tcPr>
                </a:tc>
                <a:tc>
                  <a:txBody>
                    <a:bodyPr/>
                    <a:lstStyle/>
                    <a:p>
                      <a:pPr algn="ctr">
                        <a:lnSpc>
                          <a:spcPct val="106000"/>
                        </a:lnSpc>
                        <a:spcAft>
                          <a:spcPts val="800"/>
                        </a:spcAft>
                      </a:pPr>
                      <a:r>
                        <a:rPr lang="en-US" sz="1400" b="0">
                          <a:effectLst/>
                          <a:latin typeface="Arial" pitchFamily="34" charset="0"/>
                          <a:cs typeface="Arial" pitchFamily="34" charset="0"/>
                        </a:rPr>
                        <a:t>Chức năng thêm tài khoản</a:t>
                      </a:r>
                      <a:endParaRPr lang="en-US" sz="1400" b="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b="0">
                          <a:effectLst/>
                          <a:latin typeface="Arial" pitchFamily="34" charset="0"/>
                          <a:cs typeface="Arial" pitchFamily="34" charset="0"/>
                        </a:rPr>
                        <a:t>Tài khoản</a:t>
                      </a:r>
                      <a:endParaRPr lang="en-US" sz="1400" b="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b="0">
                          <a:effectLst/>
                          <a:latin typeface="Arial" pitchFamily="34" charset="0"/>
                          <a:cs typeface="Arial" pitchFamily="34" charset="0"/>
                        </a:rPr>
                        <a:t>Khi người quản lý muốn thêm tài khoản</a:t>
                      </a:r>
                      <a:endParaRPr lang="en-US" sz="1400" b="0">
                        <a:effectLst/>
                        <a:latin typeface="Arial" pitchFamily="34" charset="0"/>
                        <a:ea typeface="Calibri"/>
                        <a:cs typeface="Arial" pitchFamily="34" charset="0"/>
                      </a:endParaRPr>
                    </a:p>
                  </a:txBody>
                  <a:tcPr marL="59294" marR="59294" marT="0" marB="0"/>
                </a:tc>
                <a:tc>
                  <a:txBody>
                    <a:bodyPr/>
                    <a:lstStyle/>
                    <a:p>
                      <a:pPr marL="342900" lvl="0" indent="-342900" algn="l">
                        <a:lnSpc>
                          <a:spcPct val="106000"/>
                        </a:lnSpc>
                        <a:spcAft>
                          <a:spcPts val="0"/>
                        </a:spcAft>
                        <a:buFont typeface="+mj-lt"/>
                        <a:buAutoNum type="arabicPeriod"/>
                      </a:pPr>
                      <a:r>
                        <a:rPr lang="en-US" sz="1400" b="0">
                          <a:effectLst/>
                          <a:latin typeface="Arial" pitchFamily="34" charset="0"/>
                          <a:cs typeface="Arial" pitchFamily="34" charset="0"/>
                        </a:rPr>
                        <a:t>Hiển thị form Tài khoản.</a:t>
                      </a:r>
                    </a:p>
                    <a:p>
                      <a:pPr marL="342900" lvl="0" indent="-342900" algn="l">
                        <a:lnSpc>
                          <a:spcPct val="106000"/>
                        </a:lnSpc>
                        <a:spcAft>
                          <a:spcPts val="0"/>
                        </a:spcAft>
                        <a:buFont typeface="+mj-lt"/>
                        <a:buAutoNum type="arabicPeriod"/>
                      </a:pPr>
                      <a:r>
                        <a:rPr lang="en-US" sz="1400" b="0">
                          <a:effectLst/>
                          <a:latin typeface="Arial" pitchFamily="34" charset="0"/>
                          <a:cs typeface="Arial" pitchFamily="34" charset="0"/>
                        </a:rPr>
                        <a:t>Không nhập tên tài khoản, tên hiển thị và loại tài khoản.</a:t>
                      </a:r>
                    </a:p>
                    <a:p>
                      <a:pPr marL="342900" lvl="0" indent="-342900" algn="l">
                        <a:lnSpc>
                          <a:spcPct val="106000"/>
                        </a:lnSpc>
                        <a:spcAft>
                          <a:spcPts val="0"/>
                        </a:spcAft>
                        <a:buFont typeface="+mj-lt"/>
                        <a:buAutoNum type="arabicPeriod"/>
                      </a:pPr>
                      <a:r>
                        <a:rPr lang="en-US" sz="1400" b="0">
                          <a:effectLst/>
                          <a:latin typeface="Arial" pitchFamily="34" charset="0"/>
                          <a:cs typeface="Arial" pitchFamily="34" charset="0"/>
                        </a:rPr>
                        <a:t>Nhấn nút “Thêm”.</a:t>
                      </a:r>
                      <a:endParaRPr lang="en-US" sz="1400" b="0">
                        <a:effectLst/>
                        <a:latin typeface="Arial" pitchFamily="34" charset="0"/>
                        <a:ea typeface="Calibri"/>
                        <a:cs typeface="Arial" pitchFamily="34" charset="0"/>
                      </a:endParaRPr>
                    </a:p>
                  </a:txBody>
                  <a:tcPr marL="59294" marR="59294" marT="0" marB="0"/>
                </a:tc>
                <a:tc>
                  <a:txBody>
                    <a:bodyPr/>
                    <a:lstStyle/>
                    <a:p>
                      <a:pPr algn="l">
                        <a:lnSpc>
                          <a:spcPct val="106000"/>
                        </a:lnSpc>
                        <a:spcAft>
                          <a:spcPts val="800"/>
                        </a:spcAft>
                      </a:pPr>
                      <a:r>
                        <a:rPr lang="en-US" sz="1400" b="0">
                          <a:effectLst/>
                          <a:latin typeface="Arial" pitchFamily="34" charset="0"/>
                          <a:cs typeface="Arial" pitchFamily="34" charset="0"/>
                        </a:rPr>
                        <a:t>Hiển thị thông báo “Bạn phải nhập đầy đủ thông tin”.</a:t>
                      </a:r>
                      <a:endParaRPr lang="en-US" sz="1400" b="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b="0">
                          <a:effectLst/>
                          <a:latin typeface="Arial" pitchFamily="34" charset="0"/>
                          <a:cs typeface="Arial" pitchFamily="34" charset="0"/>
                        </a:rPr>
                        <a:t>fail</a:t>
                      </a:r>
                      <a:endParaRPr lang="en-US" sz="1400" b="0">
                        <a:effectLst/>
                        <a:latin typeface="Arial" pitchFamily="34" charset="0"/>
                        <a:ea typeface="Calibri"/>
                        <a:cs typeface="Arial" pitchFamily="34" charset="0"/>
                      </a:endParaRPr>
                    </a:p>
                  </a:txBody>
                  <a:tcPr marL="59294" marR="59294" marT="0" marB="0"/>
                </a:tc>
                <a:extLst>
                  <a:ext uri="{0D108BD9-81ED-4DB2-BD59-A6C34878D82A}">
                    <a16:rowId xmlns:a16="http://schemas.microsoft.com/office/drawing/2014/main" val="10000"/>
                  </a:ext>
                </a:extLst>
              </a:tr>
              <a:tr h="1120290">
                <a:tc>
                  <a:txBody>
                    <a:bodyPr/>
                    <a:lstStyle/>
                    <a:p>
                      <a:pPr algn="l">
                        <a:lnSpc>
                          <a:spcPct val="106000"/>
                        </a:lnSpc>
                        <a:spcAft>
                          <a:spcPts val="800"/>
                        </a:spcAft>
                      </a:pPr>
                      <a:r>
                        <a:rPr lang="en-US" sz="1400">
                          <a:solidFill>
                            <a:schemeClr val="bg1"/>
                          </a:solidFill>
                          <a:effectLst/>
                          <a:latin typeface="Arial" pitchFamily="34" charset="0"/>
                          <a:cs typeface="Arial" pitchFamily="34" charset="0"/>
                        </a:rPr>
                        <a:t>UC</a:t>
                      </a:r>
                      <a:r>
                        <a:rPr lang="en-US" sz="1400" baseline="0">
                          <a:solidFill>
                            <a:schemeClr val="bg1"/>
                          </a:solidFill>
                          <a:effectLst/>
                          <a:latin typeface="Arial" pitchFamily="34" charset="0"/>
                          <a:cs typeface="Arial" pitchFamily="34" charset="0"/>
                        </a:rPr>
                        <a:t> </a:t>
                      </a:r>
                      <a:r>
                        <a:rPr lang="en-US" sz="1400">
                          <a:solidFill>
                            <a:schemeClr val="bg1"/>
                          </a:solidFill>
                          <a:effectLst/>
                          <a:latin typeface="Arial" pitchFamily="34" charset="0"/>
                          <a:cs typeface="Arial" pitchFamily="34" charset="0"/>
                        </a:rPr>
                        <a:t>3.1</a:t>
                      </a:r>
                      <a:endParaRPr lang="en-US" sz="1400" b="0">
                        <a:solidFill>
                          <a:schemeClr val="bg1"/>
                        </a:solidFill>
                        <a:effectLst/>
                        <a:latin typeface="Arial" pitchFamily="34" charset="0"/>
                        <a:ea typeface="Calibri"/>
                        <a:cs typeface="Arial" pitchFamily="34" charset="0"/>
                      </a:endParaRPr>
                    </a:p>
                  </a:txBody>
                  <a:tcPr marL="59294" marR="592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06000"/>
                        </a:lnSpc>
                        <a:spcAft>
                          <a:spcPts val="800"/>
                        </a:spcAft>
                      </a:pPr>
                      <a:r>
                        <a:rPr lang="en-US" sz="1400">
                          <a:effectLst/>
                          <a:latin typeface="Arial" pitchFamily="34" charset="0"/>
                          <a:cs typeface="Arial" pitchFamily="34" charset="0"/>
                        </a:rPr>
                        <a:t>TC_03</a:t>
                      </a:r>
                      <a:endParaRPr lang="en-US" sz="1400" b="0">
                        <a:effectLst/>
                        <a:latin typeface="Arial" pitchFamily="34" charset="0"/>
                        <a:ea typeface="Calibri"/>
                        <a:cs typeface="Arial" pitchFamily="34" charset="0"/>
                      </a:endParaRPr>
                    </a:p>
                  </a:txBody>
                  <a:tcPr marL="59294" marR="59294" marT="0" marB="0">
                    <a:lnL w="12700" cap="flat" cmpd="sng" algn="ctr">
                      <a:solidFill>
                        <a:schemeClr val="tx1"/>
                      </a:solidFill>
                      <a:prstDash val="solid"/>
                      <a:round/>
                      <a:headEnd type="none" w="med" len="med"/>
                      <a:tailEnd type="none" w="med" len="med"/>
                    </a:lnL>
                  </a:tcPr>
                </a:tc>
                <a:tc>
                  <a:txBody>
                    <a:bodyPr/>
                    <a:lstStyle/>
                    <a:p>
                      <a:pPr algn="ctr">
                        <a:lnSpc>
                          <a:spcPct val="106000"/>
                        </a:lnSpc>
                        <a:spcAft>
                          <a:spcPts val="800"/>
                        </a:spcAft>
                      </a:pPr>
                      <a:r>
                        <a:rPr lang="en-US" sz="1400">
                          <a:effectLst/>
                          <a:latin typeface="Arial" pitchFamily="34" charset="0"/>
                          <a:cs typeface="Arial" pitchFamily="34" charset="0"/>
                        </a:rPr>
                        <a:t>Chức năng xóa tài khoản</a:t>
                      </a:r>
                      <a:endParaRPr lang="en-US" sz="1400" b="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a:effectLst/>
                          <a:latin typeface="Arial" pitchFamily="34" charset="0"/>
                          <a:cs typeface="Arial" pitchFamily="34" charset="0"/>
                        </a:rPr>
                        <a:t>Tài khoản</a:t>
                      </a:r>
                      <a:endParaRPr lang="en-US" sz="1400" b="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a:effectLst/>
                          <a:latin typeface="Arial" pitchFamily="34" charset="0"/>
                          <a:cs typeface="Arial" pitchFamily="34" charset="0"/>
                        </a:rPr>
                        <a:t>Khi người quản lý muốn xóa tài khoản</a:t>
                      </a:r>
                      <a:endParaRPr lang="en-US" sz="1400" b="0">
                        <a:effectLst/>
                        <a:latin typeface="Arial" pitchFamily="34" charset="0"/>
                        <a:ea typeface="Calibri"/>
                        <a:cs typeface="Arial" pitchFamily="34" charset="0"/>
                      </a:endParaRPr>
                    </a:p>
                  </a:txBody>
                  <a:tcPr marL="59294" marR="59294" marT="0" marB="0"/>
                </a:tc>
                <a:tc>
                  <a:txBody>
                    <a:bodyPr/>
                    <a:lstStyle/>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Hiển thị form Tài khoản.</a:t>
                      </a:r>
                    </a:p>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Chọn tài khoản muốn xóa.</a:t>
                      </a:r>
                    </a:p>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Nhấn nút “Xóa”.</a:t>
                      </a:r>
                      <a:endParaRPr lang="en-US" sz="1400" b="0">
                        <a:effectLst/>
                        <a:latin typeface="Arial" pitchFamily="34" charset="0"/>
                        <a:ea typeface="Calibri"/>
                        <a:cs typeface="Arial" pitchFamily="34" charset="0"/>
                      </a:endParaRPr>
                    </a:p>
                  </a:txBody>
                  <a:tcPr marL="59294" marR="59294" marT="0" marB="0"/>
                </a:tc>
                <a:tc>
                  <a:txBody>
                    <a:bodyPr/>
                    <a:lstStyle/>
                    <a:p>
                      <a:pPr algn="l">
                        <a:lnSpc>
                          <a:spcPct val="106000"/>
                        </a:lnSpc>
                        <a:spcAft>
                          <a:spcPts val="800"/>
                        </a:spcAft>
                      </a:pPr>
                      <a:r>
                        <a:rPr lang="en-US" sz="1400">
                          <a:effectLst/>
                          <a:latin typeface="Arial" pitchFamily="34" charset="0"/>
                          <a:cs typeface="Arial" pitchFamily="34" charset="0"/>
                        </a:rPr>
                        <a:t>Hiển thị thông báo “Xóa tài khoản thành công”</a:t>
                      </a:r>
                      <a:endParaRPr lang="en-US" sz="1400" b="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a:effectLst/>
                          <a:latin typeface="Arial" pitchFamily="34" charset="0"/>
                          <a:cs typeface="Arial" pitchFamily="34" charset="0"/>
                        </a:rPr>
                        <a:t>pass</a:t>
                      </a:r>
                      <a:endParaRPr lang="en-US" sz="1400" b="0">
                        <a:effectLst/>
                        <a:latin typeface="Arial" pitchFamily="34" charset="0"/>
                        <a:ea typeface="Calibri"/>
                        <a:cs typeface="Arial" pitchFamily="34" charset="0"/>
                      </a:endParaRPr>
                    </a:p>
                  </a:txBody>
                  <a:tcPr marL="59294" marR="59294" marT="0" marB="0"/>
                </a:tc>
                <a:extLst>
                  <a:ext uri="{0D108BD9-81ED-4DB2-BD59-A6C34878D82A}">
                    <a16:rowId xmlns:a16="http://schemas.microsoft.com/office/drawing/2014/main" val="10001"/>
                  </a:ext>
                </a:extLst>
              </a:tr>
              <a:tr h="808033">
                <a:tc>
                  <a:txBody>
                    <a:bodyPr/>
                    <a:lstStyle/>
                    <a:p>
                      <a:pPr algn="l">
                        <a:lnSpc>
                          <a:spcPct val="106000"/>
                        </a:lnSpc>
                        <a:spcAft>
                          <a:spcPts val="800"/>
                        </a:spcAft>
                      </a:pPr>
                      <a:r>
                        <a:rPr lang="en-US" sz="1400">
                          <a:solidFill>
                            <a:schemeClr val="bg1"/>
                          </a:solidFill>
                          <a:effectLst/>
                          <a:latin typeface="Arial" pitchFamily="34" charset="0"/>
                          <a:cs typeface="Arial" pitchFamily="34" charset="0"/>
                        </a:rPr>
                        <a:t>UC 3.1</a:t>
                      </a:r>
                      <a:endParaRPr lang="en-US" sz="1400" b="0">
                        <a:solidFill>
                          <a:schemeClr val="bg1"/>
                        </a:solidFill>
                        <a:effectLst/>
                        <a:latin typeface="Arial" pitchFamily="34" charset="0"/>
                        <a:ea typeface="Calibri"/>
                        <a:cs typeface="Arial" pitchFamily="34" charset="0"/>
                      </a:endParaRPr>
                    </a:p>
                  </a:txBody>
                  <a:tcPr marL="59294" marR="5929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06000"/>
                        </a:lnSpc>
                        <a:spcAft>
                          <a:spcPts val="800"/>
                        </a:spcAft>
                      </a:pPr>
                      <a:r>
                        <a:rPr lang="en-US" sz="1400">
                          <a:effectLst/>
                          <a:latin typeface="Arial" pitchFamily="34" charset="0"/>
                          <a:cs typeface="Arial" pitchFamily="34" charset="0"/>
                        </a:rPr>
                        <a:t>TC_04</a:t>
                      </a:r>
                      <a:endParaRPr lang="en-US" sz="1400" b="0">
                        <a:effectLst/>
                        <a:latin typeface="Arial" pitchFamily="34" charset="0"/>
                        <a:ea typeface="Calibri"/>
                        <a:cs typeface="Arial" pitchFamily="34" charset="0"/>
                      </a:endParaRPr>
                    </a:p>
                  </a:txBody>
                  <a:tcPr marL="59294" marR="59294" marT="0" marB="0">
                    <a:lnL w="12700" cap="flat" cmpd="sng" algn="ctr">
                      <a:solidFill>
                        <a:schemeClr val="tx1"/>
                      </a:solidFill>
                      <a:prstDash val="solid"/>
                      <a:round/>
                      <a:headEnd type="none" w="med" len="med"/>
                      <a:tailEnd type="none" w="med" len="med"/>
                    </a:lnL>
                  </a:tcPr>
                </a:tc>
                <a:tc>
                  <a:txBody>
                    <a:bodyPr/>
                    <a:lstStyle/>
                    <a:p>
                      <a:pPr algn="ctr">
                        <a:lnSpc>
                          <a:spcPct val="106000"/>
                        </a:lnSpc>
                        <a:spcAft>
                          <a:spcPts val="800"/>
                        </a:spcAft>
                      </a:pPr>
                      <a:r>
                        <a:rPr lang="en-US" sz="1400">
                          <a:effectLst/>
                          <a:latin typeface="Arial" pitchFamily="34" charset="0"/>
                          <a:cs typeface="Arial" pitchFamily="34" charset="0"/>
                        </a:rPr>
                        <a:t>Chức năng sửa tài khoản</a:t>
                      </a:r>
                      <a:endParaRPr lang="en-US" sz="1400" b="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a:effectLst/>
                          <a:latin typeface="Arial" pitchFamily="34" charset="0"/>
                          <a:cs typeface="Arial" pitchFamily="34" charset="0"/>
                        </a:rPr>
                        <a:t>Tài khoản</a:t>
                      </a:r>
                      <a:endParaRPr lang="en-US" sz="1400" b="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a:effectLst/>
                          <a:latin typeface="Arial" pitchFamily="34" charset="0"/>
                          <a:cs typeface="Arial" pitchFamily="34" charset="0"/>
                        </a:rPr>
                        <a:t>Khi người quản lý muốn sửa tài khoản</a:t>
                      </a:r>
                      <a:endParaRPr lang="en-US" sz="1400" b="0">
                        <a:effectLst/>
                        <a:latin typeface="Arial" pitchFamily="34" charset="0"/>
                        <a:ea typeface="Calibri"/>
                        <a:cs typeface="Arial" pitchFamily="34" charset="0"/>
                      </a:endParaRPr>
                    </a:p>
                  </a:txBody>
                  <a:tcPr marL="59294" marR="59294" marT="0" marB="0"/>
                </a:tc>
                <a:tc>
                  <a:txBody>
                    <a:bodyPr/>
                    <a:lstStyle/>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Hiển thị form Tài khoản.</a:t>
                      </a:r>
                    </a:p>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Chọn tài khoản cần sửa.</a:t>
                      </a:r>
                    </a:p>
                    <a:p>
                      <a:pPr marL="342900" lvl="0" indent="-342900" algn="l">
                        <a:lnSpc>
                          <a:spcPct val="106000"/>
                        </a:lnSpc>
                        <a:spcAft>
                          <a:spcPts val="0"/>
                        </a:spcAft>
                        <a:buFont typeface="+mj-lt"/>
                        <a:buAutoNum type="arabicPeriod"/>
                      </a:pPr>
                      <a:r>
                        <a:rPr lang="en-US" sz="1400">
                          <a:effectLst/>
                          <a:latin typeface="Arial" pitchFamily="34" charset="0"/>
                          <a:cs typeface="Arial" pitchFamily="34" charset="0"/>
                        </a:rPr>
                        <a:t>Nhấn nút “Sửa”.</a:t>
                      </a:r>
                      <a:endParaRPr lang="en-US" sz="1400" b="0">
                        <a:effectLst/>
                        <a:latin typeface="Arial" pitchFamily="34" charset="0"/>
                        <a:ea typeface="Calibri"/>
                        <a:cs typeface="Arial" pitchFamily="34" charset="0"/>
                      </a:endParaRPr>
                    </a:p>
                  </a:txBody>
                  <a:tcPr marL="59294" marR="59294" marT="0" marB="0"/>
                </a:tc>
                <a:tc>
                  <a:txBody>
                    <a:bodyPr/>
                    <a:lstStyle/>
                    <a:p>
                      <a:pPr algn="l">
                        <a:lnSpc>
                          <a:spcPct val="106000"/>
                        </a:lnSpc>
                        <a:spcAft>
                          <a:spcPts val="800"/>
                        </a:spcAft>
                      </a:pPr>
                      <a:r>
                        <a:rPr lang="en-US" sz="1400">
                          <a:effectLst/>
                          <a:latin typeface="Arial" pitchFamily="34" charset="0"/>
                          <a:cs typeface="Arial" pitchFamily="34" charset="0"/>
                        </a:rPr>
                        <a:t>Hiển thị thông báo “Cập nhật tài khoản thành công”.</a:t>
                      </a:r>
                      <a:endParaRPr lang="en-US" sz="1400" b="0">
                        <a:effectLst/>
                        <a:latin typeface="Arial" pitchFamily="34" charset="0"/>
                        <a:ea typeface="Calibri"/>
                        <a:cs typeface="Arial" pitchFamily="34" charset="0"/>
                      </a:endParaRPr>
                    </a:p>
                  </a:txBody>
                  <a:tcPr marL="59294" marR="59294" marT="0" marB="0"/>
                </a:tc>
                <a:tc>
                  <a:txBody>
                    <a:bodyPr/>
                    <a:lstStyle/>
                    <a:p>
                      <a:pPr algn="ctr">
                        <a:lnSpc>
                          <a:spcPct val="106000"/>
                        </a:lnSpc>
                        <a:spcAft>
                          <a:spcPts val="800"/>
                        </a:spcAft>
                      </a:pPr>
                      <a:r>
                        <a:rPr lang="en-US" sz="1400">
                          <a:effectLst/>
                          <a:latin typeface="Arial" pitchFamily="34" charset="0"/>
                          <a:cs typeface="Arial" pitchFamily="34" charset="0"/>
                        </a:rPr>
                        <a:t>pass</a:t>
                      </a:r>
                      <a:endParaRPr lang="en-US" sz="1400" b="0">
                        <a:effectLst/>
                        <a:latin typeface="Arial" pitchFamily="34" charset="0"/>
                        <a:ea typeface="Calibri"/>
                        <a:cs typeface="Arial" pitchFamily="34" charset="0"/>
                      </a:endParaRPr>
                    </a:p>
                  </a:txBody>
                  <a:tcPr marL="59294" marR="59294" marT="0" marB="0"/>
                </a:tc>
                <a:extLst>
                  <a:ext uri="{0D108BD9-81ED-4DB2-BD59-A6C34878D82A}">
                    <a16:rowId xmlns:a16="http://schemas.microsoft.com/office/drawing/2014/main" val="10002"/>
                  </a:ext>
                </a:extLst>
              </a:tr>
            </a:tbl>
          </a:graphicData>
        </a:graphic>
      </p:graphicFrame>
      <p:sp>
        <p:nvSpPr>
          <p:cNvPr id="13" name="Slide Number Placeholder 12">
            <a:extLst>
              <a:ext uri="{FF2B5EF4-FFF2-40B4-BE49-F238E27FC236}">
                <a16:creationId xmlns:a16="http://schemas.microsoft.com/office/drawing/2014/main" id="{F150D774-6F80-4136-8DEB-890DF1624C35}"/>
              </a:ext>
            </a:extLst>
          </p:cNvPr>
          <p:cNvSpPr>
            <a:spLocks noGrp="1"/>
          </p:cNvSpPr>
          <p:nvPr>
            <p:ph type="sldNum" sz="quarter" idx="12"/>
          </p:nvPr>
        </p:nvSpPr>
        <p:spPr/>
        <p:txBody>
          <a:bodyPr/>
          <a:lstStyle/>
          <a:p>
            <a:fld id="{6D22F896-40B5-4ADD-8801-0D06FADFA095}" type="slidenum">
              <a:rPr lang="en-US" smtClean="0"/>
              <a:t>49</a:t>
            </a:fld>
            <a:endParaRPr lang="en-US" dirty="0"/>
          </a:p>
        </p:txBody>
      </p:sp>
    </p:spTree>
    <p:extLst>
      <p:ext uri="{BB962C8B-B14F-4D97-AF65-F5344CB8AC3E}">
        <p14:creationId xmlns:p14="http://schemas.microsoft.com/office/powerpoint/2010/main" val="96442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6" name="Hộp_Văn_Bản 107"/>
          <p:cNvSpPr txBox="1">
            <a:spLocks noChangeArrowheads="1"/>
          </p:cNvSpPr>
          <p:nvPr/>
        </p:nvSpPr>
        <p:spPr bwMode="auto">
          <a:xfrm>
            <a:off x="1676401" y="1920875"/>
            <a:ext cx="2473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1. Sơ đồ use case</a:t>
            </a:r>
          </a:p>
        </p:txBody>
      </p:sp>
      <p:sp>
        <p:nvSpPr>
          <p:cNvPr id="9" name="Hộp_Văn_Bản 107"/>
          <p:cNvSpPr txBox="1">
            <a:spLocks noChangeArrowheads="1"/>
          </p:cNvSpPr>
          <p:nvPr/>
        </p:nvSpPr>
        <p:spPr bwMode="auto">
          <a:xfrm>
            <a:off x="2060025" y="2285572"/>
            <a:ext cx="417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b. Use case quản lý nhân viên</a:t>
            </a: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024" y="2685621"/>
            <a:ext cx="8537637" cy="396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3E03809D-296F-4513-8721-F4A5D4B89275}"/>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385358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64677" y="2239108"/>
            <a:ext cx="7690337" cy="369332"/>
          </a:xfrm>
          <a:prstGeom prst="rect">
            <a:avLst/>
          </a:prstGeom>
        </p:spPr>
        <p:txBody>
          <a:bodyPr wrap="square">
            <a:spAutoFit/>
          </a:bodyPr>
          <a:lstStyle/>
          <a:p>
            <a:pPr lvl="1"/>
            <a:endParaRPr lang="en-US" altLang="en-US">
              <a:latin typeface="Arial" pitchFamily="34" charset="0"/>
              <a:cs typeface="Arial" pitchFamily="34" charset="0"/>
            </a:endParaRPr>
          </a:p>
        </p:txBody>
      </p:sp>
      <p:sp>
        <p:nvSpPr>
          <p:cNvPr id="8" name="Rectangle 1"/>
          <p:cNvSpPr>
            <a:spLocks noChangeArrowheads="1"/>
          </p:cNvSpPr>
          <p:nvPr/>
        </p:nvSpPr>
        <p:spPr bwMode="auto">
          <a:xfrm>
            <a:off x="2735263" y="227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 descr="Kết quả hình ảnh cho thank you img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127845"/>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A3EE34EF-B94D-4C6B-A907-A59B05A591B0}"/>
              </a:ext>
            </a:extLst>
          </p:cNvPr>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241115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6" name="Hộp_Văn_Bản 107"/>
          <p:cNvSpPr txBox="1">
            <a:spLocks noChangeArrowheads="1"/>
          </p:cNvSpPr>
          <p:nvPr/>
        </p:nvSpPr>
        <p:spPr bwMode="auto">
          <a:xfrm>
            <a:off x="1676401" y="1920875"/>
            <a:ext cx="2473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1. Sơ đồ use case</a:t>
            </a:r>
          </a:p>
        </p:txBody>
      </p:sp>
      <p:sp>
        <p:nvSpPr>
          <p:cNvPr id="7" name="Hộp_Văn_Bản 107"/>
          <p:cNvSpPr txBox="1">
            <a:spLocks noChangeArrowheads="1"/>
          </p:cNvSpPr>
          <p:nvPr/>
        </p:nvSpPr>
        <p:spPr bwMode="auto">
          <a:xfrm>
            <a:off x="2060025" y="2320985"/>
            <a:ext cx="417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c. Use case quản lý sản phẩm</a:t>
            </a:r>
          </a:p>
        </p:txBody>
      </p:sp>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025" y="2721035"/>
            <a:ext cx="8361790" cy="387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78E45CD6-3D47-4575-8E65-4643AA65F3B3}"/>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99110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6" name="Hộp_Văn_Bản 107"/>
          <p:cNvSpPr txBox="1">
            <a:spLocks noChangeArrowheads="1"/>
          </p:cNvSpPr>
          <p:nvPr/>
        </p:nvSpPr>
        <p:spPr bwMode="auto">
          <a:xfrm>
            <a:off x="1676401" y="1920875"/>
            <a:ext cx="2473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1. Sơ đồ use case</a:t>
            </a:r>
          </a:p>
        </p:txBody>
      </p:sp>
      <p:sp>
        <p:nvSpPr>
          <p:cNvPr id="9" name="Hộp_Văn_Bản 107"/>
          <p:cNvSpPr txBox="1">
            <a:spLocks noChangeArrowheads="1"/>
          </p:cNvSpPr>
          <p:nvPr/>
        </p:nvSpPr>
        <p:spPr bwMode="auto">
          <a:xfrm>
            <a:off x="2060024" y="2238923"/>
            <a:ext cx="417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d. Use case đặt thức uống </a:t>
            </a:r>
          </a:p>
        </p:txBody>
      </p:sp>
      <p:pic>
        <p:nvPicPr>
          <p:cNvPr id="1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871" y="2638972"/>
            <a:ext cx="8286080" cy="4019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E5ECFB1A-1377-47CA-BA87-4591919E9069}"/>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2926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6" name="Hộp_Văn_Bản 107"/>
          <p:cNvSpPr txBox="1">
            <a:spLocks noChangeArrowheads="1"/>
          </p:cNvSpPr>
          <p:nvPr/>
        </p:nvSpPr>
        <p:spPr bwMode="auto">
          <a:xfrm>
            <a:off x="1676401" y="1920875"/>
            <a:ext cx="2473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1. Sơ đồ use case</a:t>
            </a:r>
          </a:p>
        </p:txBody>
      </p:sp>
      <p:sp>
        <p:nvSpPr>
          <p:cNvPr id="7" name="Hộp_Văn_Bản 107"/>
          <p:cNvSpPr txBox="1">
            <a:spLocks noChangeArrowheads="1"/>
          </p:cNvSpPr>
          <p:nvPr/>
        </p:nvSpPr>
        <p:spPr bwMode="auto">
          <a:xfrm>
            <a:off x="2060025" y="2297295"/>
            <a:ext cx="417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e. Use case thống kê doanh thu</a:t>
            </a:r>
          </a:p>
        </p:txBody>
      </p:sp>
      <p:pic>
        <p:nvPicPr>
          <p:cNvPr id="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026" y="2697345"/>
            <a:ext cx="8291452" cy="393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1A960D6E-AC25-470E-8370-5EFFBC91AD95}"/>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2964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4708"/>
            <a:ext cx="9603275" cy="529046"/>
          </a:xfrm>
        </p:spPr>
        <p:txBody>
          <a:bodyPr>
            <a:normAutofit fontScale="90000"/>
          </a:bodyPr>
          <a:lstStyle/>
          <a:p>
            <a:r>
              <a:rPr lang="en-US" b="1">
                <a:latin typeface="Arial" pitchFamily="34" charset="0"/>
                <a:cs typeface="Arial" pitchFamily="34" charset="0"/>
              </a:rPr>
              <a:t>2.  Yêu cầu chức năng</a:t>
            </a:r>
          </a:p>
        </p:txBody>
      </p:sp>
      <p:sp>
        <p:nvSpPr>
          <p:cNvPr id="6" name="Hộp_Văn_Bản 107"/>
          <p:cNvSpPr txBox="1">
            <a:spLocks noChangeArrowheads="1"/>
          </p:cNvSpPr>
          <p:nvPr/>
        </p:nvSpPr>
        <p:spPr bwMode="auto">
          <a:xfrm>
            <a:off x="1676401" y="1920875"/>
            <a:ext cx="2473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1. Sơ đồ use case</a:t>
            </a:r>
          </a:p>
        </p:txBody>
      </p:sp>
      <p:sp>
        <p:nvSpPr>
          <p:cNvPr id="9" name="Hộp_Văn_Bản 107"/>
          <p:cNvSpPr txBox="1">
            <a:spLocks noChangeArrowheads="1"/>
          </p:cNvSpPr>
          <p:nvPr/>
        </p:nvSpPr>
        <p:spPr bwMode="auto">
          <a:xfrm>
            <a:off x="1977659" y="2286304"/>
            <a:ext cx="417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r>
              <a:rPr lang="en-US" altLang="en-US" sz="2000" b="1">
                <a:cs typeface="Times New Roman" pitchFamily="18" charset="0"/>
              </a:rPr>
              <a:t>f. Use case quản lý kho</a:t>
            </a:r>
          </a:p>
        </p:txBody>
      </p:sp>
      <p:pic>
        <p:nvPicPr>
          <p:cNvPr id="1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659" y="2686353"/>
            <a:ext cx="8368444" cy="392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a:extLst>
              <a:ext uri="{FF2B5EF4-FFF2-40B4-BE49-F238E27FC236}">
                <a16:creationId xmlns:a16="http://schemas.microsoft.com/office/drawing/2014/main" id="{6E1529DE-98E8-4025-BC1D-8DA04B172AEF}"/>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7105656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1216</TotalTime>
  <Words>3492</Words>
  <Application>Microsoft Office PowerPoint</Application>
  <PresentationFormat>Widescreen</PresentationFormat>
  <Paragraphs>640</Paragraphs>
  <Slides>50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Gill Sans MT</vt:lpstr>
      <vt:lpstr>Symbol</vt:lpstr>
      <vt:lpstr>Times New Roman</vt:lpstr>
      <vt:lpstr>Wingdings</vt:lpstr>
      <vt:lpstr>Gallery</vt:lpstr>
      <vt:lpstr>Báo cáo  Môn: phát triển phần mềm  chuyên nghiệp Đề tài: Hệ thống quản lý  quán coffee</vt:lpstr>
      <vt:lpstr>Nội dụng trình bày</vt:lpstr>
      <vt:lpstr>Giới thiệu</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2.  Yêu cầu chức năng</vt:lpstr>
      <vt:lpstr>3.  Yêu cầu phi chức năng</vt:lpstr>
      <vt:lpstr>4.  Mô hình phân tích</vt:lpstr>
      <vt:lpstr>4.  Mô hình phân tích</vt:lpstr>
      <vt:lpstr>4.  Mô hình phân tích</vt:lpstr>
      <vt:lpstr>4.  Mô hình phân tích</vt:lpstr>
      <vt:lpstr>4.  Mô hình phân tích</vt:lpstr>
      <vt:lpstr>4.  Mô hình phân tích</vt:lpstr>
      <vt:lpstr>5.  lược đồ cơ sở dữ liệu</vt:lpstr>
      <vt:lpstr>6.  Sơ đồ lớp</vt:lpstr>
      <vt:lpstr>7.  Sơ đồ triển khải</vt:lpstr>
      <vt:lpstr>8.  đặc tả giao diện màn hình</vt:lpstr>
      <vt:lpstr>8.  đặc tả giao diện màn hình</vt:lpstr>
      <vt:lpstr>8.  đặc tả giao diện màn hình</vt:lpstr>
      <vt:lpstr>8.  đặc tả giao diện màn hình</vt:lpstr>
      <vt:lpstr>8.  đặc tả giao diện màn hình</vt:lpstr>
      <vt:lpstr>8.  đặc tả giao diện màn hình</vt:lpstr>
      <vt:lpstr>9.  kiểm thử phần mềm</vt:lpstr>
      <vt:lpstr>9.  kiểm thử phần mềm</vt:lpstr>
      <vt:lpstr>9.  kiểm thử phần mềm</vt:lpstr>
      <vt:lpstr>9.  kiểm thử phần mềm</vt:lpstr>
      <vt:lpstr>9.  kiểm thử phần mềm</vt:lpstr>
      <vt:lpstr>9.  kiểm thử phần mềm</vt:lpstr>
      <vt:lpstr>PowerPoint Presentation</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Quất Hồ</cp:lastModifiedBy>
  <cp:revision>83</cp:revision>
  <dcterms:created xsi:type="dcterms:W3CDTF">2019-12-16T09:19:35Z</dcterms:created>
  <dcterms:modified xsi:type="dcterms:W3CDTF">2019-12-17T09:12:04Z</dcterms:modified>
</cp:coreProperties>
</file>