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333" r:id="rId4"/>
    <p:sldId id="274" r:id="rId5"/>
    <p:sldId id="281" r:id="rId6"/>
    <p:sldId id="277" r:id="rId7"/>
    <p:sldId id="283" r:id="rId8"/>
    <p:sldId id="286" r:id="rId9"/>
    <p:sldId id="336" r:id="rId10"/>
    <p:sldId id="337" r:id="rId11"/>
    <p:sldId id="346" r:id="rId12"/>
    <p:sldId id="339" r:id="rId13"/>
    <p:sldId id="347" r:id="rId14"/>
    <p:sldId id="284" r:id="rId15"/>
    <p:sldId id="315" r:id="rId16"/>
    <p:sldId id="285" r:id="rId17"/>
    <p:sldId id="310" r:id="rId18"/>
  </p:sldIdLst>
  <p:sldSz cx="18288000" cy="10299700"/>
  <p:notesSz cx="18288000" cy="102997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424"/>
    <a:srgbClr val="F06262"/>
    <a:srgbClr val="252E3D"/>
    <a:srgbClr val="E41616"/>
    <a:srgbClr val="E10101"/>
    <a:srgbClr val="EB2D2D"/>
    <a:srgbClr val="FF0D0D"/>
    <a:srgbClr val="FF2525"/>
    <a:srgbClr val="EE4C4C"/>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94" y="-654"/>
      </p:cViewPr>
      <p:guideLst>
        <p:guide orient="horz" pos="3030"/>
        <p:guide pos="209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132800" cy="582088"/>
          </a:xfrm>
          <a:prstGeom prst="rect">
            <a:avLst/>
          </a:prstGeom>
        </p:spPr>
        <p:txBody>
          <a:bodyPr vert="horz" lIns="91440" tIns="45720" rIns="91440" bIns="45720" rtlCol="0"/>
          <a:lstStyle>
            <a:lvl1pPr algn="l">
              <a:defRPr sz="1520"/>
            </a:lvl1pPr>
          </a:lstStyle>
          <a:p>
            <a:endParaRPr lang="zh-CN" altLang="en-US"/>
          </a:p>
        </p:txBody>
      </p:sp>
      <p:sp>
        <p:nvSpPr>
          <p:cNvPr id="3" name="日期占位符 2"/>
          <p:cNvSpPr>
            <a:spLocks noGrp="1"/>
          </p:cNvSpPr>
          <p:nvPr>
            <p:ph type="dt" sz="quarter" idx="1"/>
          </p:nvPr>
        </p:nvSpPr>
        <p:spPr>
          <a:xfrm>
            <a:off x="27623915" y="0"/>
            <a:ext cx="21132800" cy="582088"/>
          </a:xfrm>
          <a:prstGeom prst="rect">
            <a:avLst/>
          </a:prstGeom>
        </p:spPr>
        <p:txBody>
          <a:bodyPr vert="horz" lIns="91440" tIns="45720" rIns="91440" bIns="45720" rtlCol="0"/>
          <a:lstStyle>
            <a:lvl1pPr algn="r">
              <a:defRPr sz="152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1019381"/>
            <a:ext cx="21132800" cy="582087"/>
          </a:xfrm>
          <a:prstGeom prst="rect">
            <a:avLst/>
          </a:prstGeom>
        </p:spPr>
        <p:txBody>
          <a:bodyPr vert="horz" lIns="91440" tIns="45720" rIns="91440" bIns="45720" rtlCol="0" anchor="b"/>
          <a:lstStyle>
            <a:lvl1pPr algn="l">
              <a:defRPr sz="1520"/>
            </a:lvl1pPr>
          </a:lstStyle>
          <a:p>
            <a:endParaRPr lang="zh-CN" altLang="en-US"/>
          </a:p>
        </p:txBody>
      </p:sp>
      <p:sp>
        <p:nvSpPr>
          <p:cNvPr id="5" name="灯片编号占位符 4"/>
          <p:cNvSpPr>
            <a:spLocks noGrp="1"/>
          </p:cNvSpPr>
          <p:nvPr>
            <p:ph type="sldNum" sz="quarter" idx="3"/>
          </p:nvPr>
        </p:nvSpPr>
        <p:spPr>
          <a:xfrm>
            <a:off x="27623915" y="11019381"/>
            <a:ext cx="21132800" cy="582087"/>
          </a:xfrm>
          <a:prstGeom prst="rect">
            <a:avLst/>
          </a:prstGeom>
        </p:spPr>
        <p:txBody>
          <a:bodyPr vert="horz" lIns="91440" tIns="45720" rIns="91440" bIns="45720" rtlCol="0" anchor="b"/>
          <a:lstStyle>
            <a:lvl1pPr algn="r">
              <a:defRPr sz="152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E47F674B-CDB2-469D-A54B-64604985D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715000" y="773113"/>
            <a:ext cx="6858000" cy="3862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28800" y="4892675"/>
            <a:ext cx="14630400" cy="463391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82175"/>
            <a:ext cx="7924800" cy="51593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0358438" y="9782175"/>
            <a:ext cx="7924800" cy="515938"/>
          </a:xfrm>
          <a:prstGeom prst="rect">
            <a:avLst/>
          </a:prstGeom>
        </p:spPr>
        <p:txBody>
          <a:bodyPr vert="horz" lIns="91440" tIns="45720" rIns="91440" bIns="45720" rtlCol="0" anchor="b"/>
          <a:lstStyle>
            <a:lvl1pPr algn="r">
              <a:defRPr sz="1200"/>
            </a:lvl1pPr>
          </a:lstStyle>
          <a:p>
            <a:fld id="{E53C924F-6D45-4846-A7E6-7CEE6B00AE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3" name="Holder 3"/>
          <p:cNvSpPr>
            <a:spLocks noGrp="1"/>
          </p:cNvSpPr>
          <p:nvPr>
            <p:ph type="dt" sz="half" idx="6"/>
          </p:nvPr>
        </p:nvSpPr>
        <p:spPr/>
        <p:txBody>
          <a:bodyPr lIns="0" tIns="0" rIns="0" bIns="0"/>
          <a:lstStyle/>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lstStyle/>
          <a:p/>
        </p:txBody>
      </p:sp>
      <p:sp>
        <p:nvSpPr>
          <p:cNvPr id="2" name="Holder 2"/>
          <p:cNvSpPr>
            <a:spLocks noGrp="1"/>
          </p:cNvSpPr>
          <p:nvPr>
            <p:ph type="title"/>
          </p:nvPr>
        </p:nvSpPr>
        <p:spPr>
          <a:xfrm>
            <a:off x="3270137" y="796035"/>
            <a:ext cx="11747724" cy="913061"/>
          </a:xfrm>
          <a:prstGeom prst="rect">
            <a:avLst/>
          </a:prstGeom>
        </p:spPr>
        <p:txBody>
          <a:bodyPr wrap="square" lIns="0" tIns="0" rIns="0" bIns="0">
            <a:noAutofit/>
          </a:bodyPr>
          <a:lstStyle/>
          <a:p>
            <a:r>
              <a:rPr lang="zh-CN" altLang="en-US" smtClean="0">
                <a:sym typeface="+mn-ea"/>
              </a:rPr>
              <a:t>Click here to edit the master title style</a:t>
            </a:r>
            <a:endParaRPr lang="zh-CN" altLang="en-US" smtClean="0">
              <a:sym typeface="+mn-ea"/>
            </a:endParaRPr>
          </a:p>
        </p:txBody>
      </p:sp>
      <p:sp>
        <p:nvSpPr>
          <p:cNvPr id="3" name="Holder 3"/>
          <p:cNvSpPr>
            <a:spLocks noGrp="1"/>
          </p:cNvSpPr>
          <p:nvPr>
            <p:ph type="body" idx="1"/>
          </p:nvPr>
        </p:nvSpPr>
        <p:spPr>
          <a:xfrm>
            <a:off x="914400" y="2368931"/>
            <a:ext cx="16459199" cy="6797802"/>
          </a:xfrm>
          <a:prstGeom prst="rect">
            <a:avLst/>
          </a:prstGeom>
        </p:spPr>
        <p:txBody>
          <a:bodyPr wrap="square" lIns="0" tIns="0" rIns="0" bIns="0">
            <a:noAutofit/>
          </a:bodyPr>
          <a:lstStyle/>
          <a:p>
            <a:pPr algn="ctr"/>
            <a:r>
              <a:rPr lang="en-US" altLang="zh-CN" dirty="0">
                <a:solidFill>
                  <a:srgbClr val="003399"/>
                </a:solidFill>
                <a:latin typeface="Microsoft YaHei" panose="020B0503020204020204" pitchFamily="34" charset="-122"/>
                <a:ea typeface="Microsoft YaHei" panose="020B0503020204020204" pitchFamily="34" charset="-122"/>
                <a:sym typeface="+mn-ea"/>
              </a:rPr>
              <a:t>Add your text</a:t>
            </a:r>
            <a:endParaRPr lang="en-US" altLang="zh-CN" dirty="0">
              <a:solidFill>
                <a:srgbClr val="003399"/>
              </a:solidFill>
              <a:latin typeface="Microsoft YaHei" panose="020B0503020204020204" pitchFamily="34" charset="-122"/>
              <a:ea typeface="Microsoft YaHei" panose="020B0503020204020204" pitchFamily="34" charset="-122"/>
              <a:sym typeface="+mn-ea"/>
            </a:endParaRPr>
          </a:p>
        </p:txBody>
      </p:sp>
      <p:sp>
        <p:nvSpPr>
          <p:cNvPr id="4" name="Holder 4"/>
          <p:cNvSpPr>
            <a:spLocks noGrp="1"/>
          </p:cNvSpPr>
          <p:nvPr>
            <p:ph type="ftr" sz="quarter" idx="5"/>
          </p:nvPr>
        </p:nvSpPr>
        <p:spPr>
          <a:xfrm>
            <a:off x="694740" y="9790480"/>
            <a:ext cx="3313345" cy="203199"/>
          </a:xfrm>
          <a:prstGeom prst="rect">
            <a:avLst/>
          </a:prstGeom>
        </p:spPr>
        <p:txBody>
          <a:bodyPr wrap="square" lIns="0" tIns="0" rIns="0" bIns="0">
            <a:noAutofit/>
          </a:bodyPr>
          <a:lstStyle/>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5" name="Holder 5"/>
          <p:cNvSpPr>
            <a:spLocks noGrp="1"/>
          </p:cNvSpPr>
          <p:nvPr>
            <p:ph type="dt" sz="half" idx="6"/>
          </p:nvPr>
        </p:nvSpPr>
        <p:spPr>
          <a:xfrm>
            <a:off x="15906750" y="9788042"/>
            <a:ext cx="1134187" cy="203276"/>
          </a:xfrm>
          <a:prstGeom prst="rect">
            <a:avLst/>
          </a:prstGeom>
        </p:spPr>
        <p:txBody>
          <a:bodyPr wrap="square" lIns="0" tIns="0" rIns="0" bIns="0">
            <a:noAutofit/>
          </a:bodyPr>
          <a:lstStyle/>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6" name="Holder 6"/>
          <p:cNvSpPr>
            <a:spLocks noGrp="1"/>
          </p:cNvSpPr>
          <p:nvPr>
            <p:ph type="sldNum" sz="quarter" idx="7"/>
          </p:nvPr>
        </p:nvSpPr>
        <p:spPr>
          <a:xfrm>
            <a:off x="17536540" y="9781640"/>
            <a:ext cx="128066" cy="203199"/>
          </a:xfrm>
          <a:prstGeom prst="rect">
            <a:avLst/>
          </a:prstGeom>
        </p:spPr>
        <p:txBody>
          <a:bodyPr wrap="square" lIns="0" tIns="0" rIns="0" bIns="0">
            <a:noAutofit/>
          </a:bodyPr>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5" name="组合 4"/>
          <p:cNvGrpSpPr/>
          <p:nvPr/>
        </p:nvGrpSpPr>
        <p:grpSpPr bwMode="auto">
          <a:xfrm>
            <a:off x="-15875" y="14251"/>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sp>
        <p:nvSpPr>
          <p:cNvPr id="3" name="object 3"/>
          <p:cNvSpPr txBox="1"/>
          <p:nvPr/>
        </p:nvSpPr>
        <p:spPr>
          <a:xfrm>
            <a:off x="3148330" y="791210"/>
            <a:ext cx="11991340" cy="970280"/>
          </a:xfrm>
          <a:prstGeom prst="rect">
            <a:avLst/>
          </a:prstGeom>
        </p:spPr>
        <p:txBody>
          <a:bodyPr vert="horz" wrap="square" lIns="0" tIns="0" rIns="0" bIns="0" rtlCol="0">
            <a:noAutofit/>
          </a:bodyPr>
          <a:lstStyle/>
          <a:p>
            <a:pPr algn="ctr">
              <a:lnSpc>
                <a:spcPct val="110000"/>
              </a:lnSpc>
            </a:pPr>
            <a:r>
              <a:rPr lang="en-US" sz="4000" b="1" dirty="0">
                <a:solidFill>
                  <a:schemeClr val="bg1"/>
                </a:solidFill>
                <a:latin typeface="Trebuchet MS" panose="020B0603020202020204" pitchFamily="34" charset="0"/>
                <a:ea typeface="Microsoft YaHei" panose="020B0503020204020204" pitchFamily="34" charset="-122"/>
                <a:cs typeface="Trebuchet MS" panose="020B0603020202020204" pitchFamily="34" charset="0"/>
              </a:rPr>
              <a:t>THIẾT KẾ CƠ SỞ DỮ LIỆU</a:t>
            </a:r>
            <a:endParaRPr lang="en-US" sz="4000" b="1" dirty="0">
              <a:solidFill>
                <a:schemeClr val="bg1"/>
              </a:solidFill>
              <a:latin typeface="Trebuchet MS" panose="020B0603020202020204" pitchFamily="34" charset="0"/>
              <a:ea typeface="Microsoft YaHei" panose="020B0503020204020204" pitchFamily="34" charset="-122"/>
              <a:cs typeface="Trebuchet MS" panose="020B0603020202020204" pitchFamily="34" charset="0"/>
            </a:endParaRPr>
          </a:p>
        </p:txBody>
      </p:sp>
      <p:sp>
        <p:nvSpPr>
          <p:cNvPr id="24" name="object 3"/>
          <p:cNvSpPr txBox="1">
            <a:spLocks noChangeArrowheads="1"/>
          </p:cNvSpPr>
          <p:nvPr/>
        </p:nvSpPr>
        <p:spPr bwMode="auto">
          <a:xfrm>
            <a:off x="9260840" y="8241030"/>
            <a:ext cx="783082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dirty="0">
                <a:solidFill>
                  <a:srgbClr val="FFFFFF"/>
                </a:solidFill>
                <a:latin typeface="Times New Roman" panose="02020603050405020304" charset="0"/>
                <a:cs typeface="Times New Roman" panose="02020603050405020304" charset="0"/>
              </a:rPr>
              <a:t>GVHD: Nguyễn Thị Thùy Trang </a:t>
            </a:r>
            <a:endParaRPr lang="en-US" altLang="zh-CN" sz="4000" dirty="0">
              <a:solidFill>
                <a:srgbClr val="FFFFFF"/>
              </a:solidFill>
              <a:latin typeface="Times New Roman" panose="02020603050405020304" charset="0"/>
              <a:ea typeface="Microsoft YaHei" panose="020B0503020204020204" pitchFamily="34" charset="-122"/>
              <a:cs typeface="Times New Roman" panose="02020603050405020304" charset="0"/>
            </a:endParaRPr>
          </a:p>
        </p:txBody>
      </p:sp>
      <p:grpSp>
        <p:nvGrpSpPr>
          <p:cNvPr id="40" name="Группа 29"/>
          <p:cNvGrpSpPr/>
          <p:nvPr/>
        </p:nvGrpSpPr>
        <p:grpSpPr bwMode="auto">
          <a:xfrm>
            <a:off x="8341502" y="8241166"/>
            <a:ext cx="637011" cy="615553"/>
            <a:chOff x="0" y="0"/>
            <a:chExt cx="800622" cy="708329"/>
          </a:xfrm>
        </p:grpSpPr>
        <p:sp>
          <p:nvSpPr>
            <p:cNvPr id="41" name="object 5"/>
            <p:cNvSpPr>
              <a:spLocks noChangeArrowheads="1"/>
            </p:cNvSpPr>
            <p:nvPr/>
          </p:nvSpPr>
          <p:spPr bwMode="auto">
            <a:xfrm>
              <a:off x="573927" y="70009"/>
              <a:ext cx="226695" cy="262255"/>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2" name="object 6"/>
            <p:cNvSpPr>
              <a:spLocks noChangeArrowheads="1"/>
            </p:cNvSpPr>
            <p:nvPr/>
          </p:nvSpPr>
          <p:spPr bwMode="auto">
            <a:xfrm>
              <a:off x="200023" y="228904"/>
              <a:ext cx="600075" cy="479425"/>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3" name="object 7"/>
            <p:cNvSpPr>
              <a:spLocks noChangeArrowheads="1"/>
            </p:cNvSpPr>
            <p:nvPr/>
          </p:nvSpPr>
          <p:spPr bwMode="auto">
            <a:xfrm>
              <a:off x="72012" y="5"/>
              <a:ext cx="634365" cy="229235"/>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4" name="object 8"/>
            <p:cNvSpPr>
              <a:spLocks noChangeArrowheads="1"/>
            </p:cNvSpPr>
            <p:nvPr/>
          </p:nvSpPr>
          <p:spPr bwMode="auto">
            <a:xfrm>
              <a:off x="0" y="5"/>
              <a:ext cx="200025" cy="678815"/>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 name="object 9"/>
            <p:cNvSpPr>
              <a:spLocks noChangeArrowheads="1"/>
            </p:cNvSpPr>
            <p:nvPr/>
          </p:nvSpPr>
          <p:spPr bwMode="auto">
            <a:xfrm>
              <a:off x="72005" y="0"/>
              <a:ext cx="502284" cy="678815"/>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2" name="Text Box 1"/>
          <p:cNvSpPr txBox="1"/>
          <p:nvPr/>
        </p:nvSpPr>
        <p:spPr>
          <a:xfrm>
            <a:off x="575310" y="3379470"/>
            <a:ext cx="16946245" cy="3138170"/>
          </a:xfrm>
          <a:prstGeom prst="rect">
            <a:avLst/>
          </a:prstGeom>
          <a:noFill/>
        </p:spPr>
        <p:txBody>
          <a:bodyPr wrap="square" rtlCol="0">
            <a:spAutoFit/>
          </a:bodyPr>
          <a:p>
            <a:pPr algn="ctr"/>
            <a:r>
              <a:rPr lang="en-US" sz="6600">
                <a:solidFill>
                  <a:schemeClr val="bg1"/>
                </a:solidFill>
                <a:latin typeface="Times New Roman" panose="02020603050405020304" charset="0"/>
                <a:cs typeface="Times New Roman" panose="02020603050405020304" charset="0"/>
              </a:rPr>
              <a:t>Thiết kế một cơ sở dữ liệu quản lý sân bóng </a:t>
            </a:r>
            <a:endParaRPr lang="en-US" sz="6600">
              <a:solidFill>
                <a:schemeClr val="bg1"/>
              </a:solidFill>
              <a:latin typeface="Times New Roman" panose="02020603050405020304" charset="0"/>
              <a:cs typeface="Times New Roman" panose="02020603050405020304" charset="0"/>
            </a:endParaRPr>
          </a:p>
          <a:p>
            <a:pPr algn="ctr"/>
            <a:r>
              <a:rPr lang="en-US" sz="6600">
                <a:solidFill>
                  <a:schemeClr val="bg1"/>
                </a:solidFill>
                <a:latin typeface="Times New Roman" panose="02020603050405020304" charset="0"/>
                <a:cs typeface="Times New Roman" panose="02020603050405020304" charset="0"/>
              </a:rPr>
              <a:t>Áp dụng các kiến thức đã học để chứng minh cơ sở dữ liệu đưa ra là hợp lý.</a:t>
            </a:r>
            <a:endParaRPr lang="en-US" sz="6600">
              <a:solidFill>
                <a:schemeClr val="bg1"/>
              </a:solidFill>
              <a:latin typeface="Times New Roman" panose="02020603050405020304" charset="0"/>
              <a:cs typeface="Times New Roman" panose="02020603050405020304" charset="0"/>
            </a:endParaRPr>
          </a:p>
        </p:txBody>
      </p:sp>
      <p:sp>
        <p:nvSpPr>
          <p:cNvPr id="15" name="object 3"/>
          <p:cNvSpPr txBox="1"/>
          <p:nvPr/>
        </p:nvSpPr>
        <p:spPr>
          <a:xfrm>
            <a:off x="2892425" y="1917700"/>
            <a:ext cx="11991340" cy="970280"/>
          </a:xfrm>
          <a:prstGeom prst="rect">
            <a:avLst/>
          </a:prstGeom>
        </p:spPr>
        <p:txBody>
          <a:bodyPr vert="horz" wrap="square" lIns="0" tIns="0" rIns="0" bIns="0" rtlCol="0">
            <a:noAutofit/>
          </a:bodyPr>
          <a:p>
            <a:pPr algn="ctr">
              <a:lnSpc>
                <a:spcPct val="110000"/>
              </a:lnSpc>
            </a:pPr>
            <a:r>
              <a:rPr lang="en-US" sz="4000" b="1" dirty="0">
                <a:solidFill>
                  <a:schemeClr val="bg1"/>
                </a:solidFill>
                <a:latin typeface="Trebuchet MS" panose="020B0603020202020204" pitchFamily="34" charset="0"/>
                <a:ea typeface="Microsoft YaHei" panose="020B0503020204020204" pitchFamily="34" charset="-122"/>
                <a:cs typeface="Trebuchet MS" panose="020B0603020202020204" pitchFamily="34" charset="0"/>
              </a:rPr>
              <a:t>ĐỀ TÀI:</a:t>
            </a:r>
            <a:endParaRPr lang="en-US" sz="4000" b="1" dirty="0">
              <a:solidFill>
                <a:schemeClr val="bg1"/>
              </a:solidFill>
              <a:latin typeface="Trebuchet MS" panose="020B0603020202020204" pitchFamily="34" charset="0"/>
              <a:ea typeface="Microsoft YaHei" panose="020B0503020204020204" pitchFamily="34" charset="-122"/>
              <a:cs typeface="Trebuchet MS" panose="020B0603020202020204" pitchFamily="34" charset="0"/>
            </a:endParaRPr>
          </a:p>
        </p:txBody>
      </p:sp>
      <p:pic>
        <p:nvPicPr>
          <p:cNvPr id="16" name="Picture 8"/>
          <p:cNvPicPr>
            <a:picLocks noChangeAspect="1"/>
          </p:cNvPicPr>
          <p:nvPr/>
        </p:nvPicPr>
        <p:blipFill>
          <a:blip r:embed="rId2" cstate="print">
            <a:extLst>
              <a:ext uri="{BEBA8EAE-BF5A-486C-A8C5-ECC9F3942E4B}">
                <a14:imgProps xmlns:a14="http://schemas.microsoft.com/office/drawing/2010/main">
                  <a14:imgLayer r:embed="rId3">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14354810" y="535940"/>
            <a:ext cx="2061210" cy="2035175"/>
          </a:xfrm>
          <a:prstGeom prst="rect">
            <a:avLst/>
          </a:prstGeom>
          <a:effectLst>
            <a:glow rad="63500">
              <a:schemeClr val="accent2">
                <a:satMod val="175000"/>
                <a:alpha val="4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200" fill="hold">
                                          <p:stCondLst>
                                            <p:cond delay="0"/>
                                          </p:stCondLst>
                                        </p:cTn>
                                        <p:tgtEl>
                                          <p:spTgt spid="16"/>
                                        </p:tgtEl>
                                        <p:attrNameLst>
                                          <p:attrName>r</p:attrName>
                                        </p:attrNameLst>
                                      </p:cBhvr>
                                    </p:animRot>
                                    <p:animRot by="-240000">
                                      <p:cBhvr>
                                        <p:cTn id="7" dur="400" fill="hold">
                                          <p:stCondLst>
                                            <p:cond delay="400"/>
                                          </p:stCondLst>
                                        </p:cTn>
                                        <p:tgtEl>
                                          <p:spTgt spid="16"/>
                                        </p:tgtEl>
                                        <p:attrNameLst>
                                          <p:attrName>r</p:attrName>
                                        </p:attrNameLst>
                                      </p:cBhvr>
                                    </p:animRot>
                                    <p:animRot by="240000">
                                      <p:cBhvr>
                                        <p:cTn id="8" dur="400" fill="hold">
                                          <p:stCondLst>
                                            <p:cond delay="800"/>
                                          </p:stCondLst>
                                        </p:cTn>
                                        <p:tgtEl>
                                          <p:spTgt spid="16"/>
                                        </p:tgtEl>
                                        <p:attrNameLst>
                                          <p:attrName>r</p:attrName>
                                        </p:attrNameLst>
                                      </p:cBhvr>
                                    </p:animRot>
                                    <p:animRot by="-240000">
                                      <p:cBhvr>
                                        <p:cTn id="9" dur="400" fill="hold">
                                          <p:stCondLst>
                                            <p:cond delay="1200"/>
                                          </p:stCondLst>
                                        </p:cTn>
                                        <p:tgtEl>
                                          <p:spTgt spid="16"/>
                                        </p:tgtEl>
                                        <p:attrNameLst>
                                          <p:attrName>r</p:attrName>
                                        </p:attrNameLst>
                                      </p:cBhvr>
                                    </p:animRot>
                                    <p:animRot by="120000">
                                      <p:cBhvr>
                                        <p:cTn id="10" dur="400" fill="hold">
                                          <p:stCondLst>
                                            <p:cond delay="16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29914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7" name="组合 26"/>
          <p:cNvGrpSpPr/>
          <p:nvPr/>
        </p:nvGrpSpPr>
        <p:grpSpPr>
          <a:xfrm>
            <a:off x="2447925" y="478155"/>
            <a:ext cx="1751965" cy="1703070"/>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159" name="组合 158"/>
          <p:cNvGrpSpPr/>
          <p:nvPr/>
        </p:nvGrpSpPr>
        <p:grpSpPr>
          <a:xfrm>
            <a:off x="4429760" y="811530"/>
            <a:ext cx="10594975" cy="1058544"/>
            <a:chOff x="2482374" y="1834444"/>
            <a:chExt cx="11004498" cy="1058376"/>
          </a:xfrm>
        </p:grpSpPr>
        <p:sp>
          <p:nvSpPr>
            <p:cNvPr id="161" name="TextBox 46"/>
            <p:cNvSpPr txBox="1"/>
            <p:nvPr/>
          </p:nvSpPr>
          <p:spPr>
            <a:xfrm>
              <a:off x="2482374" y="1834444"/>
              <a:ext cx="11004498" cy="82981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DIAGRAM SÂN BÓNG</a:t>
              </a:r>
              <a:endPar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2" name="直接连接符 161"/>
            <p:cNvCxnSpPr/>
            <p:nvPr/>
          </p:nvCxnSpPr>
          <p:spPr>
            <a:xfrm flipV="1">
              <a:off x="3411673" y="2807744"/>
              <a:ext cx="9198665" cy="85076"/>
            </a:xfrm>
            <a:prstGeom prst="line">
              <a:avLst/>
            </a:prstGeom>
            <a:noFill/>
            <a:ln w="19050" cap="flat" cmpd="sng" algn="ctr">
              <a:solidFill>
                <a:schemeClr val="bg1"/>
              </a:solidFill>
              <a:prstDash val="solid"/>
              <a:headEnd type="oval" w="med" len="med"/>
              <a:tailEnd type="oval" w="med" len="med"/>
            </a:ln>
            <a:effectLst/>
          </p:spPr>
        </p:cxnSp>
      </p:grpSp>
      <p:pic>
        <p:nvPicPr>
          <p:cNvPr id="2" name="Picture 1"/>
          <p:cNvPicPr>
            <a:picLocks noChangeAspect="1"/>
          </p:cNvPicPr>
          <p:nvPr/>
        </p:nvPicPr>
        <p:blipFill>
          <a:blip r:embed="rId2"/>
          <a:stretch>
            <a:fillRect/>
          </a:stretch>
        </p:blipFill>
        <p:spPr>
          <a:xfrm>
            <a:off x="3048000" y="2559050"/>
            <a:ext cx="13975715" cy="75799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29914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7" name="组合 26"/>
          <p:cNvGrpSpPr/>
          <p:nvPr/>
        </p:nvGrpSpPr>
        <p:grpSpPr>
          <a:xfrm>
            <a:off x="2447925" y="478155"/>
            <a:ext cx="1751965" cy="1703070"/>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159" name="组合 158"/>
          <p:cNvGrpSpPr/>
          <p:nvPr/>
        </p:nvGrpSpPr>
        <p:grpSpPr>
          <a:xfrm>
            <a:off x="4429760" y="811530"/>
            <a:ext cx="10594975" cy="1058544"/>
            <a:chOff x="2482374" y="1834444"/>
            <a:chExt cx="11004498" cy="1058376"/>
          </a:xfrm>
        </p:grpSpPr>
        <p:sp>
          <p:nvSpPr>
            <p:cNvPr id="161" name="TextBox 46"/>
            <p:cNvSpPr txBox="1"/>
            <p:nvPr/>
          </p:nvSpPr>
          <p:spPr>
            <a:xfrm>
              <a:off x="2482374" y="1834444"/>
              <a:ext cx="11004498" cy="82981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CƠ SỞ DỮ LIỆU SÂN BÓNG</a:t>
              </a:r>
              <a:endPar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2" name="直接连接符 161"/>
            <p:cNvCxnSpPr/>
            <p:nvPr/>
          </p:nvCxnSpPr>
          <p:spPr>
            <a:xfrm flipV="1">
              <a:off x="3411673" y="2807744"/>
              <a:ext cx="9198665" cy="85076"/>
            </a:xfrm>
            <a:prstGeom prst="line">
              <a:avLst/>
            </a:prstGeom>
            <a:noFill/>
            <a:ln w="19050" cap="flat" cmpd="sng" algn="ctr">
              <a:solidFill>
                <a:schemeClr val="bg1"/>
              </a:solidFill>
              <a:prstDash val="solid"/>
              <a:headEnd type="oval" w="med" len="med"/>
              <a:tailEnd type="oval" w="med" len="med"/>
            </a:ln>
            <a:effectLst/>
          </p:spPr>
        </p:cxnSp>
      </p:grpSp>
      <p:sp>
        <p:nvSpPr>
          <p:cNvPr id="100" name="Text Box 99"/>
          <p:cNvSpPr txBox="1"/>
          <p:nvPr/>
        </p:nvSpPr>
        <p:spPr>
          <a:xfrm>
            <a:off x="2342515" y="3138805"/>
            <a:ext cx="14533245" cy="3476625"/>
          </a:xfrm>
          <a:prstGeom prst="rect">
            <a:avLst/>
          </a:prstGeom>
          <a:noFill/>
          <a:ln w="9525">
            <a:noFill/>
          </a:ln>
        </p:spPr>
        <p:txBody>
          <a:bodyPr wrap="square">
            <a:spAutoFit/>
          </a:bodyPr>
          <a:p>
            <a:pPr indent="180340"/>
            <a:r>
              <a:rPr lang="en-US" sz="4400" b="1">
                <a:solidFill>
                  <a:schemeClr val="bg1"/>
                </a:solidFill>
                <a:latin typeface="Times New Roman" panose="02020603050405020304" charset="0"/>
                <a:cs typeface="Calibri" panose="020F0502020204030204" pitchFamily="34" charset="0"/>
              </a:rPr>
              <a:t>QLSANBONG</a:t>
            </a:r>
            <a:r>
              <a:rPr lang="en-US" sz="4400" b="0">
                <a:solidFill>
                  <a:schemeClr val="bg1"/>
                </a:solidFill>
                <a:latin typeface="Times New Roman" panose="02020603050405020304" charset="0"/>
                <a:cs typeface="Calibri" panose="020F0502020204030204" pitchFamily="34" charset="0"/>
              </a:rPr>
              <a:t>(MALOAISAN, TENLOAISAN, MASAN, TENSAN, GIASAN, TINHTRANG, MANV, TENNV, SDTNV, MAKH, TENKH, SDTKH, MADV, TENDV, GIADV, MADAT, NGAYDAT, THOIGIANVAO, THOIGIANRA, TONGTIEN, MADAT, MADV, SOLUONG, DONGIA, THANHTIEN)</a:t>
            </a:r>
            <a:endParaRPr lang="en-US" sz="4400" b="0">
              <a:solidFill>
                <a:schemeClr val="bg1"/>
              </a:solidFill>
              <a:latin typeface="Times New Roman" panose="0202060305040502030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29914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7" name="组合 26"/>
          <p:cNvGrpSpPr/>
          <p:nvPr/>
        </p:nvGrpSpPr>
        <p:grpSpPr>
          <a:xfrm>
            <a:off x="2447925" y="478155"/>
            <a:ext cx="1751965" cy="1703070"/>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159" name="组合 158"/>
          <p:cNvGrpSpPr/>
          <p:nvPr/>
        </p:nvGrpSpPr>
        <p:grpSpPr>
          <a:xfrm>
            <a:off x="4429760" y="811530"/>
            <a:ext cx="10594975" cy="1058544"/>
            <a:chOff x="2482374" y="1834444"/>
            <a:chExt cx="11004498" cy="1058376"/>
          </a:xfrm>
        </p:grpSpPr>
        <p:sp>
          <p:nvSpPr>
            <p:cNvPr id="161" name="TextBox 46"/>
            <p:cNvSpPr txBox="1"/>
            <p:nvPr/>
          </p:nvSpPr>
          <p:spPr>
            <a:xfrm>
              <a:off x="2482374" y="1834444"/>
              <a:ext cx="11004498" cy="82981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XÁC ĐỊNH PHỤ THUỘC HÀM</a:t>
              </a:r>
              <a:endPar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2" name="直接连接符 161"/>
            <p:cNvCxnSpPr/>
            <p:nvPr/>
          </p:nvCxnSpPr>
          <p:spPr>
            <a:xfrm flipV="1">
              <a:off x="3411673" y="2807744"/>
              <a:ext cx="9198665" cy="85076"/>
            </a:xfrm>
            <a:prstGeom prst="line">
              <a:avLst/>
            </a:prstGeom>
            <a:noFill/>
            <a:ln w="19050" cap="flat" cmpd="sng" algn="ctr">
              <a:solidFill>
                <a:schemeClr val="bg1"/>
              </a:solidFill>
              <a:prstDash val="solid"/>
              <a:headEnd type="oval" w="med" len="med"/>
              <a:tailEnd type="oval" w="med" len="med"/>
            </a:ln>
            <a:effectLst/>
          </p:spPr>
        </p:cxnSp>
      </p:grpSp>
      <p:sp>
        <p:nvSpPr>
          <p:cNvPr id="2" name="Text Box 1"/>
          <p:cNvSpPr txBox="1"/>
          <p:nvPr/>
        </p:nvSpPr>
        <p:spPr>
          <a:xfrm>
            <a:off x="3048000" y="2406650"/>
            <a:ext cx="13797915" cy="6862445"/>
          </a:xfrm>
          <a:prstGeom prst="rect">
            <a:avLst/>
          </a:prstGeom>
          <a:noFill/>
        </p:spPr>
        <p:txBody>
          <a:bodyPr wrap="square" rtlCol="0" anchor="t">
            <a:spAutoFit/>
          </a:bodyPr>
          <a:p>
            <a:r>
              <a:rPr lang="en-US" sz="4000">
                <a:solidFill>
                  <a:schemeClr val="bg1"/>
                </a:solidFill>
                <a:latin typeface="Times New Roman" panose="02020603050405020304" charset="0"/>
                <a:cs typeface="Times New Roman" panose="02020603050405020304" charset="0"/>
              </a:rPr>
              <a:t>- Mã đặt sân sẽ xác định được mã sân, mã khách hàng, mã nhân viên, ngày đặt, thời gian bắt đầu, thời gian kết thúc, tổng tiền</a:t>
            </a:r>
            <a:endParaRPr lang="en-US" sz="4000">
              <a:solidFill>
                <a:schemeClr val="bg1"/>
              </a:solidFill>
              <a:latin typeface="Times New Roman" panose="02020603050405020304" charset="0"/>
              <a:cs typeface="Times New Roman" panose="02020603050405020304" charset="0"/>
            </a:endParaRPr>
          </a:p>
          <a:p>
            <a:r>
              <a:rPr lang="en-US" sz="4000">
                <a:solidFill>
                  <a:schemeClr val="bg1"/>
                </a:solidFill>
                <a:latin typeface="Times New Roman" panose="02020603050405020304" charset="0"/>
                <a:cs typeface="Times New Roman" panose="02020603050405020304" charset="0"/>
              </a:rPr>
              <a:t>- Mã đặt sân và mã dịch vụ sẽ xác định được số lượng dịch vụ, đơn giá dịch vụ và thành tiền</a:t>
            </a:r>
            <a:endParaRPr lang="en-US" sz="4000">
              <a:solidFill>
                <a:schemeClr val="bg1"/>
              </a:solidFill>
              <a:latin typeface="Times New Roman" panose="02020603050405020304" charset="0"/>
              <a:cs typeface="Times New Roman" panose="02020603050405020304" charset="0"/>
            </a:endParaRPr>
          </a:p>
          <a:p>
            <a:r>
              <a:rPr lang="en-US" sz="4000">
                <a:solidFill>
                  <a:schemeClr val="bg1"/>
                </a:solidFill>
                <a:latin typeface="Times New Roman" panose="02020603050405020304" charset="0"/>
                <a:cs typeface="Times New Roman" panose="02020603050405020304" charset="0"/>
              </a:rPr>
              <a:t>- Mã nhân viên sẽ xác định được tên nhân viên và sđt nhân viên</a:t>
            </a:r>
            <a:endParaRPr lang="en-US" sz="4000">
              <a:solidFill>
                <a:schemeClr val="bg1"/>
              </a:solidFill>
              <a:latin typeface="Times New Roman" panose="02020603050405020304" charset="0"/>
              <a:cs typeface="Times New Roman" panose="02020603050405020304" charset="0"/>
            </a:endParaRPr>
          </a:p>
          <a:p>
            <a:r>
              <a:rPr lang="en-US" sz="4000">
                <a:solidFill>
                  <a:schemeClr val="bg1"/>
                </a:solidFill>
                <a:latin typeface="Times New Roman" panose="02020603050405020304" charset="0"/>
                <a:cs typeface="Times New Roman" panose="02020603050405020304" charset="0"/>
              </a:rPr>
              <a:t>- Mã khách hàng sẽ xác định được tên khách hàng và sđt khách hàng</a:t>
            </a:r>
            <a:endParaRPr lang="en-US" sz="4000">
              <a:solidFill>
                <a:schemeClr val="bg1"/>
              </a:solidFill>
              <a:latin typeface="Times New Roman" panose="02020603050405020304" charset="0"/>
              <a:cs typeface="Times New Roman" panose="02020603050405020304" charset="0"/>
            </a:endParaRPr>
          </a:p>
          <a:p>
            <a:r>
              <a:rPr lang="en-US" sz="4000">
                <a:solidFill>
                  <a:schemeClr val="bg1"/>
                </a:solidFill>
                <a:latin typeface="Times New Roman" panose="02020603050405020304" charset="0"/>
                <a:cs typeface="Times New Roman" panose="02020603050405020304" charset="0"/>
              </a:rPr>
              <a:t>- Mã loại sân sẽ xác định được tên loại sân</a:t>
            </a:r>
            <a:endParaRPr lang="en-US" sz="4000">
              <a:solidFill>
                <a:schemeClr val="bg1"/>
              </a:solidFill>
              <a:latin typeface="Times New Roman" panose="02020603050405020304" charset="0"/>
              <a:cs typeface="Times New Roman" panose="02020603050405020304" charset="0"/>
            </a:endParaRPr>
          </a:p>
          <a:p>
            <a:r>
              <a:rPr lang="en-US" sz="4000">
                <a:solidFill>
                  <a:schemeClr val="bg1"/>
                </a:solidFill>
                <a:latin typeface="Times New Roman" panose="02020603050405020304" charset="0"/>
                <a:cs typeface="Times New Roman" panose="02020603050405020304" charset="0"/>
              </a:rPr>
              <a:t>- Mã dịch vụ sẽ xác định được tên dịch vụ và giá dịch vụ</a:t>
            </a:r>
            <a:endParaRPr lang="en-US" sz="4000">
              <a:solidFill>
                <a:schemeClr val="bg1"/>
              </a:solidFill>
              <a:latin typeface="Times New Roman" panose="02020603050405020304" charset="0"/>
              <a:cs typeface="Times New Roman" panose="02020603050405020304" charset="0"/>
            </a:endParaRPr>
          </a:p>
          <a:p>
            <a:r>
              <a:rPr lang="en-US" sz="4000">
                <a:solidFill>
                  <a:schemeClr val="bg1"/>
                </a:solidFill>
                <a:latin typeface="Times New Roman" panose="02020603050405020304" charset="0"/>
                <a:cs typeface="Times New Roman" panose="02020603050405020304" charset="0"/>
              </a:rPr>
              <a:t>- Mã sân bóng sẽ xác định được tên sân, tình trạng sân, giá sân và mã loại sân</a:t>
            </a:r>
            <a:endParaRPr lang="en-US" sz="40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27457"/>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rot="0">
            <a:off x="6945630" y="1023620"/>
            <a:ext cx="9709150" cy="8245475"/>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sp>
        <p:nvSpPr>
          <p:cNvPr id="15" name="文本框 14"/>
          <p:cNvSpPr txBox="1"/>
          <p:nvPr/>
        </p:nvSpPr>
        <p:spPr>
          <a:xfrm>
            <a:off x="6351228" y="6429784"/>
            <a:ext cx="8599265" cy="1630045"/>
          </a:xfrm>
          <a:prstGeom prst="rect">
            <a:avLst/>
          </a:prstGeom>
          <a:noFill/>
        </p:spPr>
        <p:txBody>
          <a:bodyPr wrap="square" rtlCol="0">
            <a:spAutoFit/>
          </a:bodyPr>
          <a:lstStyle/>
          <a:p>
            <a:r>
              <a:rPr lang="en-US" sz="10000" dirty="0">
                <a:solidFill>
                  <a:srgbClr val="D1D2D4"/>
                </a:solidFill>
                <a:latin typeface="Times New Roman" panose="02020603050405020304" charset="0"/>
                <a:cs typeface="Times New Roman" panose="02020603050405020304" charset="0"/>
              </a:rPr>
              <a:t>GIAO DIỆN</a:t>
            </a:r>
            <a:endParaRPr lang="en-US" sz="10000" dirty="0">
              <a:solidFill>
                <a:srgbClr val="D1D2D4"/>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0" name="Text Box 99"/>
          <p:cNvSpPr txBox="1"/>
          <p:nvPr/>
        </p:nvSpPr>
        <p:spPr>
          <a:xfrm>
            <a:off x="2148205" y="471170"/>
            <a:ext cx="8942705" cy="1014730"/>
          </a:xfrm>
          <a:prstGeom prst="rect">
            <a:avLst/>
          </a:prstGeom>
          <a:noFill/>
          <a:ln w="9525">
            <a:noFill/>
          </a:ln>
        </p:spPr>
        <p:txBody>
          <a:bodyPr wrap="square">
            <a:spAutoFit/>
          </a:bodyPr>
          <a:p>
            <a:pPr indent="0"/>
            <a:r>
              <a:rPr lang="en-US" sz="6000" b="0">
                <a:solidFill>
                  <a:schemeClr val="bg1"/>
                </a:solidFill>
                <a:latin typeface="Times New Roman" panose="02020603050405020304" charset="0"/>
              </a:rPr>
              <a:t>Giao diện trên form</a:t>
            </a:r>
            <a:endParaRPr lang="en-US" sz="6000" b="0">
              <a:solidFill>
                <a:schemeClr val="bg1"/>
              </a:solidFill>
              <a:latin typeface="Times New Roman" panose="02020603050405020304" charset="0"/>
            </a:endParaRPr>
          </a:p>
        </p:txBody>
      </p:sp>
      <p:pic>
        <p:nvPicPr>
          <p:cNvPr id="190" name="图片 189"/>
          <p:cNvPicPr>
            <a:picLocks noChangeAspect="1"/>
          </p:cNvPicPr>
          <p:nvPr/>
        </p:nvPicPr>
        <p:blipFill>
          <a:blip r:embed="rId1"/>
          <a:stretch>
            <a:fillRect/>
          </a:stretch>
        </p:blipFill>
        <p:spPr>
          <a:xfrm>
            <a:off x="7985415" y="1706734"/>
            <a:ext cx="9661962" cy="5608806"/>
          </a:xfrm>
          <a:prstGeom prst="rect">
            <a:avLst/>
          </a:prstGeom>
          <a:scene3d>
            <a:camera prst="orthographicFront">
              <a:rot lat="0" lon="10800000" rev="0"/>
            </a:camera>
            <a:lightRig rig="threePt" dir="t"/>
          </a:scene3d>
        </p:spPr>
      </p:pic>
      <p:pic>
        <p:nvPicPr>
          <p:cNvPr id="14" name="图片 189"/>
          <p:cNvPicPr>
            <a:picLocks noChangeAspect="1"/>
          </p:cNvPicPr>
          <p:nvPr/>
        </p:nvPicPr>
        <p:blipFill>
          <a:blip r:embed="rId1"/>
          <a:stretch>
            <a:fillRect/>
          </a:stretch>
        </p:blipFill>
        <p:spPr>
          <a:xfrm>
            <a:off x="420025" y="4578839"/>
            <a:ext cx="9661962" cy="5608806"/>
          </a:xfrm>
          <a:prstGeom prst="rect">
            <a:avLst/>
          </a:prstGeom>
          <a:scene3d>
            <a:camera prst="orthographicFront">
              <a:rot lat="0" lon="10800000" rev="0"/>
            </a:camera>
            <a:lightRig rig="threePt" dir="t"/>
          </a:scene3d>
        </p:spPr>
      </p:pic>
      <p:grpSp>
        <p:nvGrpSpPr>
          <p:cNvPr id="61" name="组合 60"/>
          <p:cNvGrpSpPr/>
          <p:nvPr/>
        </p:nvGrpSpPr>
        <p:grpSpPr>
          <a:xfrm rot="5400000" flipV="1">
            <a:off x="-4348043"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Picture 1"/>
          <p:cNvPicPr>
            <a:picLocks noChangeAspect="1"/>
          </p:cNvPicPr>
          <p:nvPr/>
        </p:nvPicPr>
        <p:blipFill>
          <a:blip r:embed="rId2"/>
          <a:stretch>
            <a:fillRect/>
          </a:stretch>
        </p:blipFill>
        <p:spPr>
          <a:xfrm>
            <a:off x="2828290" y="1706880"/>
            <a:ext cx="12910185" cy="74015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179035" y="1453983"/>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rot="0">
            <a:off x="6825615" y="773430"/>
            <a:ext cx="10060940" cy="8373745"/>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sp>
        <p:nvSpPr>
          <p:cNvPr id="2" name="Text Box 1"/>
          <p:cNvSpPr txBox="1"/>
          <p:nvPr/>
        </p:nvSpPr>
        <p:spPr>
          <a:xfrm>
            <a:off x="6825615" y="6148705"/>
            <a:ext cx="5954395" cy="1630045"/>
          </a:xfrm>
          <a:prstGeom prst="rect">
            <a:avLst/>
          </a:prstGeom>
          <a:noFill/>
        </p:spPr>
        <p:txBody>
          <a:bodyPr wrap="square" rtlCol="0">
            <a:spAutoFit/>
          </a:bodyPr>
          <a:p>
            <a:r>
              <a:rPr lang="en-US" sz="10000">
                <a:solidFill>
                  <a:schemeClr val="bg1"/>
                </a:solidFill>
                <a:latin typeface="Times New Roman" panose="02020603050405020304" charset="0"/>
                <a:cs typeface="Times New Roman" panose="02020603050405020304" charset="0"/>
              </a:rPr>
              <a:t>DEMO</a:t>
            </a:r>
            <a:endParaRPr lang="en-US" sz="100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rot="0">
            <a:off x="5495290" y="895350"/>
            <a:ext cx="10060940" cy="8373745"/>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grpSp>
        <p:nvGrpSpPr>
          <p:cNvPr id="35" name="组合 4"/>
          <p:cNvGrpSpPr/>
          <p:nvPr/>
        </p:nvGrpSpPr>
        <p:grpSpPr bwMode="auto">
          <a:xfrm>
            <a:off x="-2613025" y="281"/>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sp>
        <p:nvSpPr>
          <p:cNvPr id="51" name="object 3"/>
          <p:cNvSpPr>
            <a:spLocks noChangeArrowheads="1"/>
          </p:cNvSpPr>
          <p:nvPr/>
        </p:nvSpPr>
        <p:spPr bwMode="auto">
          <a:xfrm>
            <a:off x="7122320" y="2639010"/>
            <a:ext cx="9658350" cy="263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19050">
              <a:defRPr/>
            </a:pPr>
            <a:endParaRPr lang="en-US" altLang="zh-CN" sz="8100" b="1" dirty="0">
              <a:solidFill>
                <a:schemeClr val="bg1"/>
              </a:solidFill>
              <a:latin typeface="Times New Roman" panose="02020603050405020304" charset="0"/>
              <a:ea typeface="Microsoft YaHei" panose="020B0503020204020204" pitchFamily="34" charset="-122"/>
              <a:cs typeface="Times New Roman" panose="02020603050405020304" charset="0"/>
              <a:sym typeface="Trebuchet MS" panose="020B0603020202020204" pitchFamily="34" charset="0"/>
            </a:endParaRPr>
          </a:p>
          <a:p>
            <a:pPr marL="9525">
              <a:defRPr/>
            </a:pPr>
            <a:r>
              <a:rPr lang="zh-CN" altLang="en-US" sz="7200" b="1" dirty="0">
                <a:solidFill>
                  <a:schemeClr val="bg1"/>
                </a:solidFill>
                <a:latin typeface="Times New Roman" panose="02020603050405020304" charset="0"/>
                <a:ea typeface="Microsoft YaHei" panose="020B0503020204020204" pitchFamily="34" charset="-122"/>
                <a:cs typeface="Times New Roman" panose="02020603050405020304" charset="0"/>
                <a:sym typeface="Trebuchet MS" panose="020B0603020202020204" pitchFamily="34" charset="0"/>
              </a:rPr>
              <a:t>      </a:t>
            </a:r>
            <a:r>
              <a:rPr lang="en-US" altLang="zh-CN" sz="9000" b="1" dirty="0">
                <a:solidFill>
                  <a:srgbClr val="FFFFFF"/>
                </a:solidFill>
                <a:latin typeface="Times New Roman" panose="02020603050405020304" charset="0"/>
                <a:ea typeface="SimSun" panose="02010600030101010101" pitchFamily="2" charset="-122"/>
                <a:cs typeface="Times New Roman" panose="02020603050405020304" charset="0"/>
                <a:sym typeface="Trebuchet MS" panose="020B0603020202020204" pitchFamily="34" charset="0"/>
              </a:rPr>
              <a:t>THANKS</a:t>
            </a:r>
            <a:r>
              <a:rPr lang="zh-CN" altLang="en-US" sz="9000" b="1" dirty="0">
                <a:solidFill>
                  <a:schemeClr val="bg1"/>
                </a:solidFill>
                <a:latin typeface="Times New Roman" panose="02020603050405020304" charset="0"/>
                <a:ea typeface="Microsoft YaHei" panose="020B0503020204020204" pitchFamily="34" charset="-122"/>
                <a:cs typeface="Times New Roman" panose="02020603050405020304" charset="0"/>
                <a:sym typeface="Trebuchet MS" panose="020B0603020202020204" pitchFamily="34" charset="0"/>
              </a:rPr>
              <a:t>！</a:t>
            </a:r>
            <a:endParaRPr lang="en-US" altLang="zh-CN" sz="9000" b="1" dirty="0">
              <a:solidFill>
                <a:schemeClr val="bg1"/>
              </a:solidFill>
              <a:latin typeface="Times New Roman" panose="02020603050405020304" charset="0"/>
              <a:ea typeface="Microsoft YaHei" panose="020B0503020204020204" pitchFamily="34" charset="-122"/>
              <a:cs typeface="Times New Roman" panose="02020603050405020304" charset="0"/>
              <a:sym typeface="Trebuchet MS" panose="020B0603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 name="矩形 49"/>
          <p:cNvSpPr/>
          <p:nvPr/>
        </p:nvSpPr>
        <p:spPr>
          <a:xfrm rot="20302543">
            <a:off x="515386" y="-190602"/>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0" name="TextBox 76"/>
          <p:cNvSpPr txBox="1"/>
          <p:nvPr/>
        </p:nvSpPr>
        <p:spPr>
          <a:xfrm rot="3922694">
            <a:off x="-1267018" y="5151094"/>
            <a:ext cx="5688632" cy="113093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lnSpc>
                <a:spcPct val="130000"/>
              </a:lnSpc>
              <a:spcBef>
                <a:spcPts val="0"/>
              </a:spcBef>
              <a:spcAft>
                <a:spcPts val="0"/>
              </a:spcAft>
              <a:defRPr/>
            </a:pPr>
            <a:r>
              <a:rPr kumimoji="0" lang="zh-CN" altLang="en-US" sz="5200" b="1" i="0" u="none" strike="noStrike" kern="0" cap="none" spc="0" normalizeH="0" baseline="0" noProof="0" dirty="0" smtClean="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  </a:t>
            </a:r>
            <a:r>
              <a:rPr kumimoji="0" lang="en-US" altLang="zh-CN" sz="5200" b="1" i="0" u="none" strike="noStrike" kern="0" cap="none" spc="0" normalizeH="0" baseline="0" noProof="0" dirty="0" smtClean="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THÀNH VIÊN</a:t>
            </a:r>
            <a:endParaRPr kumimoji="0" lang="en-US" altLang="zh-CN" sz="5200" b="1" i="0" u="none" strike="noStrike" kern="0" cap="none" spc="0" normalizeH="0" baseline="0" noProof="0" dirty="0" smtClean="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endParaRPr>
          </a:p>
        </p:txBody>
      </p:sp>
      <p:grpSp>
        <p:nvGrpSpPr>
          <p:cNvPr id="3" name="组合 15"/>
          <p:cNvGrpSpPr/>
          <p:nvPr/>
        </p:nvGrpSpPr>
        <p:grpSpPr>
          <a:xfrm>
            <a:off x="14836257" y="5992628"/>
            <a:ext cx="5065576" cy="5098790"/>
            <a:chOff x="2915816" y="843558"/>
            <a:chExt cx="2078516" cy="2078516"/>
          </a:xfrm>
          <a:solidFill>
            <a:srgbClr val="F02424"/>
          </a:solidFill>
        </p:grpSpPr>
        <p:sp>
          <p:nvSpPr>
            <p:cNvPr id="4"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同心圆 17"/>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9" name="圆角矩形 14"/>
          <p:cNvSpPr/>
          <p:nvPr/>
        </p:nvSpPr>
        <p:spPr>
          <a:xfrm>
            <a:off x="5330825" y="7820025"/>
            <a:ext cx="8796020" cy="144462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fontAlgn="auto">
              <a:lnSpc>
                <a:spcPct val="150000"/>
              </a:lnSpc>
              <a:spcBef>
                <a:spcPct val="0"/>
              </a:spcBef>
              <a:buNone/>
            </a:pPr>
            <a:r>
              <a:rPr lang="en-US" altLang="zh-CN" sz="3600" dirty="0">
                <a:solidFill>
                  <a:srgbClr val="FFFFFF"/>
                </a:solidFill>
                <a:latin typeface="Times New Roman" panose="02020603050405020304" charset="0"/>
                <a:ea typeface="Microsoft YaHei" panose="020B0503020204020204" pitchFamily="34" charset="-122"/>
                <a:cs typeface="Times New Roman" panose="02020603050405020304" charset="0"/>
                <a:sym typeface="+mn-ea"/>
              </a:rPr>
              <a:t>	Nguyễn Ngọc Dũng - 2001181067</a:t>
            </a:r>
            <a:endParaRPr kumimoji="0" lang="zh-CN" altLang="en-US" sz="36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mn-cs"/>
            </a:endParaRPr>
          </a:p>
        </p:txBody>
      </p:sp>
      <p:sp>
        <p:nvSpPr>
          <p:cNvPr id="13" name="圆角矩形 14"/>
          <p:cNvSpPr/>
          <p:nvPr/>
        </p:nvSpPr>
        <p:spPr>
          <a:xfrm>
            <a:off x="5293995" y="1045845"/>
            <a:ext cx="8832850" cy="144462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600" dirty="0">
                <a:solidFill>
                  <a:srgbClr val="FFFFFF"/>
                </a:solidFill>
                <a:latin typeface="Times New Roman" panose="02020603050405020304" charset="0"/>
                <a:ea typeface="Microsoft YaHei" panose="020B0503020204020204" pitchFamily="34" charset="-122"/>
                <a:cs typeface="Times New Roman" panose="02020603050405020304" charset="0"/>
                <a:sym typeface="+mn-ea"/>
              </a:rPr>
              <a:t>Đặng Hoàng Cẩm My - 2001180476</a:t>
            </a:r>
            <a:endParaRPr kumimoji="0" lang="zh-CN" altLang="en-US" sz="36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mn-cs"/>
            </a:endParaRPr>
          </a:p>
        </p:txBody>
      </p:sp>
      <p:sp>
        <p:nvSpPr>
          <p:cNvPr id="14" name="圆角矩形 14"/>
          <p:cNvSpPr/>
          <p:nvPr/>
        </p:nvSpPr>
        <p:spPr>
          <a:xfrm>
            <a:off x="5293995" y="3279140"/>
            <a:ext cx="8796020" cy="144462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600" dirty="0">
                <a:solidFill>
                  <a:srgbClr val="FFFFFF"/>
                </a:solidFill>
                <a:latin typeface="Times New Roman" panose="02020603050405020304" charset="0"/>
                <a:ea typeface="Microsoft YaHei" panose="020B0503020204020204" pitchFamily="34" charset="-122"/>
                <a:cs typeface="Times New Roman" panose="02020603050405020304" charset="0"/>
                <a:sym typeface="+mn-ea"/>
              </a:rPr>
              <a:t>Nguyễn Hồng Phúc - 2001181265</a:t>
            </a:r>
            <a:endParaRPr kumimoji="0" lang="zh-CN" altLang="en-US" sz="36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mn-cs"/>
            </a:endParaRPr>
          </a:p>
        </p:txBody>
      </p:sp>
      <p:sp>
        <p:nvSpPr>
          <p:cNvPr id="16" name="圆角矩形 14"/>
          <p:cNvSpPr/>
          <p:nvPr/>
        </p:nvSpPr>
        <p:spPr>
          <a:xfrm>
            <a:off x="5330825" y="5495290"/>
            <a:ext cx="8832850" cy="144462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600" dirty="0">
                <a:solidFill>
                  <a:srgbClr val="FFFFFF"/>
                </a:solidFill>
                <a:latin typeface="Times New Roman" panose="02020603050405020304" charset="0"/>
                <a:ea typeface="Microsoft YaHei" panose="020B0503020204020204" pitchFamily="34" charset="-122"/>
                <a:cs typeface="Times New Roman" panose="02020603050405020304" charset="0"/>
                <a:sym typeface="+mn-ea"/>
              </a:rPr>
              <a:t>Nguyễn Ngọc Hải - 2001181090</a:t>
            </a:r>
            <a:endParaRPr kumimoji="0" lang="zh-CN" altLang="en-US" sz="36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90" name="图片 189"/>
          <p:cNvPicPr>
            <a:picLocks noChangeAspect="1"/>
          </p:cNvPicPr>
          <p:nvPr/>
        </p:nvPicPr>
        <p:blipFill>
          <a:blip r:embed="rId1"/>
          <a:stretch>
            <a:fillRect/>
          </a:stretch>
        </p:blipFill>
        <p:spPr>
          <a:xfrm>
            <a:off x="7697125" y="465313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57821" y="223264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3958824" y="520824"/>
            <a:ext cx="1930979" cy="1682292"/>
            <a:chOff x="5741091" y="1656534"/>
            <a:chExt cx="1930979" cy="1682292"/>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2" name="TextBox 42"/>
            <p:cNvSpPr txBox="1"/>
            <p:nvPr/>
          </p:nvSpPr>
          <p:spPr>
            <a:xfrm rot="20248206">
              <a:off x="6054542" y="165653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1</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741091" y="273004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8" name="组合 157"/>
          <p:cNvGrpSpPr/>
          <p:nvPr/>
        </p:nvGrpSpPr>
        <p:grpSpPr>
          <a:xfrm>
            <a:off x="6140256" y="948634"/>
            <a:ext cx="5106035" cy="848416"/>
            <a:chOff x="5194666" y="1605880"/>
            <a:chExt cx="5106035" cy="848416"/>
          </a:xfrm>
        </p:grpSpPr>
        <p:sp>
          <p:nvSpPr>
            <p:cNvPr id="116" name="TextBox 46"/>
            <p:cNvSpPr txBox="1"/>
            <p:nvPr/>
          </p:nvSpPr>
          <p:spPr>
            <a:xfrm>
              <a:off x="5194666" y="1605880"/>
              <a:ext cx="5106035" cy="76835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Giới thiệu</a:t>
              </a:r>
              <a:endPar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17" name="直接连接符 116"/>
            <p:cNvCxnSpPr/>
            <p:nvPr/>
          </p:nvCxnSpPr>
          <p:spPr>
            <a:xfrm>
              <a:off x="5336465" y="2373016"/>
              <a:ext cx="4385945" cy="81280"/>
            </a:xfrm>
            <a:prstGeom prst="line">
              <a:avLst/>
            </a:prstGeom>
            <a:noFill/>
            <a:ln w="19050" cap="flat" cmpd="sng" algn="ctr">
              <a:solidFill>
                <a:schemeClr val="bg1"/>
              </a:solidFill>
              <a:prstDash val="solid"/>
              <a:headEnd type="oval" w="med" len="med"/>
              <a:tailEnd type="oval" w="med" len="med"/>
            </a:ln>
            <a:effectLst/>
          </p:spPr>
        </p:cxnSp>
      </p:grpSp>
      <p:grpSp>
        <p:nvGrpSpPr>
          <p:cNvPr id="151" name="组合 150"/>
          <p:cNvGrpSpPr/>
          <p:nvPr/>
        </p:nvGrpSpPr>
        <p:grpSpPr>
          <a:xfrm>
            <a:off x="4862883" y="2562017"/>
            <a:ext cx="1930979" cy="1661464"/>
            <a:chOff x="6338096" y="3131124"/>
            <a:chExt cx="1930979" cy="1661464"/>
          </a:xfrm>
        </p:grpSpPr>
        <p:grpSp>
          <p:nvGrpSpPr>
            <p:cNvPr id="150" name="组合 149"/>
            <p:cNvGrpSpPr/>
            <p:nvPr/>
          </p:nvGrpSpPr>
          <p:grpSpPr>
            <a:xfrm>
              <a:off x="6651547" y="3131124"/>
              <a:ext cx="1191050" cy="1661464"/>
              <a:chOff x="6651547" y="3131124"/>
              <a:chExt cx="1191050" cy="1661464"/>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9" name="TextBox 51"/>
              <p:cNvSpPr txBox="1"/>
              <p:nvPr/>
            </p:nvSpPr>
            <p:spPr>
              <a:xfrm rot="20248206">
                <a:off x="6651547" y="313112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2</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pic>
          <p:nvPicPr>
            <p:cNvPr id="1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2" name="组合 151"/>
          <p:cNvGrpSpPr/>
          <p:nvPr/>
        </p:nvGrpSpPr>
        <p:grpSpPr>
          <a:xfrm>
            <a:off x="5886399" y="4875060"/>
            <a:ext cx="1930979" cy="1682292"/>
            <a:chOff x="6965227" y="4571284"/>
            <a:chExt cx="1930979" cy="1682292"/>
          </a:xfrm>
        </p:grpSpPr>
        <p:grpSp>
          <p:nvGrpSpPr>
            <p:cNvPr id="125" name="组合 124"/>
            <p:cNvGrpSpPr/>
            <p:nvPr/>
          </p:nvGrpSpPr>
          <p:grpSpPr>
            <a:xfrm rot="20248206">
              <a:off x="7367511" y="4840666"/>
              <a:ext cx="961633" cy="1412910"/>
              <a:chOff x="1403648" y="1052736"/>
              <a:chExt cx="1803331" cy="2808312"/>
            </a:xfrm>
          </p:grpSpPr>
          <p:sp>
            <p:nvSpPr>
              <p:cNvPr id="143"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4"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26" name="TextBox 60"/>
            <p:cNvSpPr txBox="1"/>
            <p:nvPr/>
          </p:nvSpPr>
          <p:spPr>
            <a:xfrm rot="20248206">
              <a:off x="7278678" y="457128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3</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27"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2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965227" y="564479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组合 152"/>
          <p:cNvGrpSpPr/>
          <p:nvPr/>
        </p:nvGrpSpPr>
        <p:grpSpPr>
          <a:xfrm>
            <a:off x="6756064" y="6909983"/>
            <a:ext cx="1930979" cy="1682292"/>
            <a:chOff x="7613299" y="6037998"/>
            <a:chExt cx="1930979" cy="1682292"/>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33" name="TextBox 69"/>
            <p:cNvSpPr txBox="1"/>
            <p:nvPr/>
          </p:nvSpPr>
          <p:spPr>
            <a:xfrm rot="20248206">
              <a:off x="7926750" y="6037998"/>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4</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3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613299" y="7111512"/>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7" name="组合 156"/>
          <p:cNvGrpSpPr/>
          <p:nvPr/>
        </p:nvGrpSpPr>
        <p:grpSpPr>
          <a:xfrm>
            <a:off x="515386" y="-190602"/>
            <a:ext cx="2034484" cy="11268802"/>
            <a:chOff x="4915947" y="1638831"/>
            <a:chExt cx="2034484" cy="11268802"/>
          </a:xfrm>
        </p:grpSpPr>
        <p:sp>
          <p:nvSpPr>
            <p:cNvPr id="139"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0" name="TextBox 76"/>
            <p:cNvSpPr txBox="1"/>
            <p:nvPr/>
          </p:nvSpPr>
          <p:spPr>
            <a:xfrm rot="3922695">
              <a:off x="3133543" y="6980527"/>
              <a:ext cx="5688632" cy="113093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lnSpc>
                  <a:spcPct val="130000"/>
                </a:lnSpc>
                <a:spcBef>
                  <a:spcPts val="0"/>
                </a:spcBef>
                <a:spcAft>
                  <a:spcPts val="0"/>
                </a:spcAft>
                <a:defRPr/>
              </a:pPr>
              <a:r>
                <a:rPr kumimoji="0" lang="en-US" altLang="zh-CN" sz="52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NỘI DUNG</a:t>
              </a:r>
              <a:endParaRPr kumimoji="0" lang="en-US" altLang="zh-CN" sz="52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endParaRPr>
            </a:p>
          </p:txBody>
        </p:sp>
      </p:grpSp>
      <p:grpSp>
        <p:nvGrpSpPr>
          <p:cNvPr id="159" name="组合 158"/>
          <p:cNvGrpSpPr/>
          <p:nvPr/>
        </p:nvGrpSpPr>
        <p:grpSpPr>
          <a:xfrm>
            <a:off x="6845935" y="2962910"/>
            <a:ext cx="4731385" cy="773430"/>
            <a:chOff x="5175953" y="1605880"/>
            <a:chExt cx="4914265" cy="773307"/>
          </a:xfrm>
        </p:grpSpPr>
        <p:sp>
          <p:nvSpPr>
            <p:cNvPr id="161" name="TextBox 46"/>
            <p:cNvSpPr txBox="1"/>
            <p:nvPr/>
          </p:nvSpPr>
          <p:spPr>
            <a:xfrm>
              <a:off x="5175953" y="1605880"/>
              <a:ext cx="4914265" cy="768228"/>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Thiết kế CSDL</a:t>
              </a:r>
              <a:endPar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2" name="直接连接符 161"/>
            <p:cNvCxnSpPr/>
            <p:nvPr/>
          </p:nvCxnSpPr>
          <p:spPr>
            <a:xfrm flipV="1">
              <a:off x="5303905" y="2344902"/>
              <a:ext cx="4554154" cy="34285"/>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7817485" y="5292725"/>
            <a:ext cx="5339715" cy="773430"/>
            <a:chOff x="5175953" y="1605880"/>
            <a:chExt cx="3119164" cy="773430"/>
          </a:xfrm>
        </p:grpSpPr>
        <p:sp>
          <p:nvSpPr>
            <p:cNvPr id="165" name="TextBox 46"/>
            <p:cNvSpPr txBox="1"/>
            <p:nvPr/>
          </p:nvSpPr>
          <p:spPr>
            <a:xfrm>
              <a:off x="5175953" y="1605880"/>
              <a:ext cx="3119164" cy="76835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Thiết kế giao diện</a:t>
              </a:r>
              <a:endPar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6" name="直接连接符 165"/>
            <p:cNvCxnSpPr/>
            <p:nvPr/>
          </p:nvCxnSpPr>
          <p:spPr>
            <a:xfrm flipV="1">
              <a:off x="5303553" y="2377405"/>
              <a:ext cx="2872866" cy="1905"/>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8862857" y="7287540"/>
            <a:ext cx="3723041" cy="773307"/>
            <a:chOff x="5175953" y="1605880"/>
            <a:chExt cx="3723041" cy="773307"/>
          </a:xfrm>
        </p:grpSpPr>
        <p:sp>
          <p:nvSpPr>
            <p:cNvPr id="169" name="TextBox 46"/>
            <p:cNvSpPr txBox="1"/>
            <p:nvPr/>
          </p:nvSpPr>
          <p:spPr>
            <a:xfrm>
              <a:off x="5175953" y="1605880"/>
              <a:ext cx="3119149" cy="76835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DEMO</a:t>
              </a:r>
              <a:endParaRPr lang="en-US" altLang="zh-CN" sz="44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3" name="组合 15"/>
          <p:cNvGrpSpPr/>
          <p:nvPr/>
        </p:nvGrpSpPr>
        <p:grpSpPr>
          <a:xfrm>
            <a:off x="14227292" y="6170428"/>
            <a:ext cx="5065576" cy="5098790"/>
            <a:chOff x="2915816" y="843558"/>
            <a:chExt cx="2078516" cy="2078516"/>
          </a:xfrm>
          <a:solidFill>
            <a:srgbClr val="F02424"/>
          </a:solidFill>
        </p:grpSpPr>
        <p:sp>
          <p:nvSpPr>
            <p:cNvPr id="4"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同心圆 17"/>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000" fill="hold">
                                          <p:stCondLst>
                                            <p:cond delay="0"/>
                                          </p:stCondLst>
                                        </p:cTn>
                                        <p:tgtEl>
                                          <p:spTgt spid="149"/>
                                        </p:tgtEl>
                                        <p:attrNameLst>
                                          <p:attrName>style.visibility</p:attrName>
                                        </p:attrNameLst>
                                      </p:cBhvr>
                                      <p:to>
                                        <p:strVal val="visible"/>
                                      </p:to>
                                    </p:set>
                                    <p:animEffect transition="in" filter="box(in)">
                                      <p:cBhvr>
                                        <p:cTn id="7" dur="1000"/>
                                        <p:tgtEl>
                                          <p:spTgt spid="149"/>
                                        </p:tgtEl>
                                      </p:cBhvr>
                                    </p:animEffect>
                                  </p:childTnLst>
                                </p:cTn>
                              </p:par>
                              <p:par>
                                <p:cTn id="8" presetID="4" presetClass="entr" presetSubtype="16" fill="hold" nodeType="withEffect">
                                  <p:stCondLst>
                                    <p:cond delay="0"/>
                                  </p:stCondLst>
                                  <p:childTnLst>
                                    <p:set>
                                      <p:cBhvr>
                                        <p:cTn id="9" dur="1000" fill="hold">
                                          <p:stCondLst>
                                            <p:cond delay="0"/>
                                          </p:stCondLst>
                                        </p:cTn>
                                        <p:tgtEl>
                                          <p:spTgt spid="158"/>
                                        </p:tgtEl>
                                        <p:attrNameLst>
                                          <p:attrName>style.visibility</p:attrName>
                                        </p:attrNameLst>
                                      </p:cBhvr>
                                      <p:to>
                                        <p:strVal val="visible"/>
                                      </p:to>
                                    </p:set>
                                    <p:animEffect transition="in" filter="box(in)">
                                      <p:cBhvr>
                                        <p:cTn id="10" dur="1000"/>
                                        <p:tgtEl>
                                          <p:spTgt spid="158"/>
                                        </p:tgtEl>
                                      </p:cBhvr>
                                    </p:animEffect>
                                  </p:childTnLst>
                                </p:cTn>
                              </p:par>
                              <p:par>
                                <p:cTn id="11" presetID="4" presetClass="entr" presetSubtype="16" fill="hold" nodeType="withEffect">
                                  <p:stCondLst>
                                    <p:cond delay="0"/>
                                  </p:stCondLst>
                                  <p:childTnLst>
                                    <p:set>
                                      <p:cBhvr>
                                        <p:cTn id="12" dur="1000" fill="hold">
                                          <p:stCondLst>
                                            <p:cond delay="0"/>
                                          </p:stCondLst>
                                        </p:cTn>
                                        <p:tgtEl>
                                          <p:spTgt spid="151"/>
                                        </p:tgtEl>
                                        <p:attrNameLst>
                                          <p:attrName>style.visibility</p:attrName>
                                        </p:attrNameLst>
                                      </p:cBhvr>
                                      <p:to>
                                        <p:strVal val="visible"/>
                                      </p:to>
                                    </p:set>
                                    <p:animEffect transition="in" filter="box(in)">
                                      <p:cBhvr>
                                        <p:cTn id="13" dur="1000"/>
                                        <p:tgtEl>
                                          <p:spTgt spid="151"/>
                                        </p:tgtEl>
                                      </p:cBhvr>
                                    </p:animEffect>
                                  </p:childTnLst>
                                </p:cTn>
                              </p:par>
                              <p:par>
                                <p:cTn id="14" presetID="4" presetClass="entr" presetSubtype="16" fill="hold" nodeType="withEffect">
                                  <p:stCondLst>
                                    <p:cond delay="0"/>
                                  </p:stCondLst>
                                  <p:childTnLst>
                                    <p:set>
                                      <p:cBhvr>
                                        <p:cTn id="15" dur="1000" fill="hold">
                                          <p:stCondLst>
                                            <p:cond delay="0"/>
                                          </p:stCondLst>
                                        </p:cTn>
                                        <p:tgtEl>
                                          <p:spTgt spid="152"/>
                                        </p:tgtEl>
                                        <p:attrNameLst>
                                          <p:attrName>style.visibility</p:attrName>
                                        </p:attrNameLst>
                                      </p:cBhvr>
                                      <p:to>
                                        <p:strVal val="visible"/>
                                      </p:to>
                                    </p:set>
                                    <p:animEffect transition="in" filter="box(in)">
                                      <p:cBhvr>
                                        <p:cTn id="16" dur="1000"/>
                                        <p:tgtEl>
                                          <p:spTgt spid="152"/>
                                        </p:tgtEl>
                                      </p:cBhvr>
                                    </p:animEffect>
                                  </p:childTnLst>
                                </p:cTn>
                              </p:par>
                              <p:par>
                                <p:cTn id="17" presetID="4" presetClass="entr" presetSubtype="16" fill="hold" nodeType="withEffect">
                                  <p:stCondLst>
                                    <p:cond delay="0"/>
                                  </p:stCondLst>
                                  <p:childTnLst>
                                    <p:set>
                                      <p:cBhvr>
                                        <p:cTn id="18" dur="1000" fill="hold">
                                          <p:stCondLst>
                                            <p:cond delay="0"/>
                                          </p:stCondLst>
                                        </p:cTn>
                                        <p:tgtEl>
                                          <p:spTgt spid="153"/>
                                        </p:tgtEl>
                                        <p:attrNameLst>
                                          <p:attrName>style.visibility</p:attrName>
                                        </p:attrNameLst>
                                      </p:cBhvr>
                                      <p:to>
                                        <p:strVal val="visible"/>
                                      </p:to>
                                    </p:set>
                                    <p:animEffect transition="in" filter="box(in)">
                                      <p:cBhvr>
                                        <p:cTn id="19" dur="1000"/>
                                        <p:tgtEl>
                                          <p:spTgt spid="153"/>
                                        </p:tgtEl>
                                      </p:cBhvr>
                                    </p:animEffect>
                                  </p:childTnLst>
                                </p:cTn>
                              </p:par>
                              <p:par>
                                <p:cTn id="20" presetID="4" presetClass="entr" presetSubtype="16" fill="hold" nodeType="withEffect">
                                  <p:stCondLst>
                                    <p:cond delay="0"/>
                                  </p:stCondLst>
                                  <p:childTnLst>
                                    <p:set>
                                      <p:cBhvr>
                                        <p:cTn id="21" dur="1000" fill="hold">
                                          <p:stCondLst>
                                            <p:cond delay="0"/>
                                          </p:stCondLst>
                                        </p:cTn>
                                        <p:tgtEl>
                                          <p:spTgt spid="159"/>
                                        </p:tgtEl>
                                        <p:attrNameLst>
                                          <p:attrName>style.visibility</p:attrName>
                                        </p:attrNameLst>
                                      </p:cBhvr>
                                      <p:to>
                                        <p:strVal val="visible"/>
                                      </p:to>
                                    </p:set>
                                    <p:animEffect transition="in" filter="box(in)">
                                      <p:cBhvr>
                                        <p:cTn id="22" dur="1000"/>
                                        <p:tgtEl>
                                          <p:spTgt spid="159"/>
                                        </p:tgtEl>
                                      </p:cBhvr>
                                    </p:animEffect>
                                  </p:childTnLst>
                                </p:cTn>
                              </p:par>
                              <p:par>
                                <p:cTn id="23" presetID="4" presetClass="entr" presetSubtype="16" fill="hold" nodeType="withEffect">
                                  <p:stCondLst>
                                    <p:cond delay="0"/>
                                  </p:stCondLst>
                                  <p:childTnLst>
                                    <p:set>
                                      <p:cBhvr>
                                        <p:cTn id="24" dur="1000" fill="hold">
                                          <p:stCondLst>
                                            <p:cond delay="0"/>
                                          </p:stCondLst>
                                        </p:cTn>
                                        <p:tgtEl>
                                          <p:spTgt spid="163"/>
                                        </p:tgtEl>
                                        <p:attrNameLst>
                                          <p:attrName>style.visibility</p:attrName>
                                        </p:attrNameLst>
                                      </p:cBhvr>
                                      <p:to>
                                        <p:strVal val="visible"/>
                                      </p:to>
                                    </p:set>
                                    <p:animEffect transition="in" filter="box(in)">
                                      <p:cBhvr>
                                        <p:cTn id="25" dur="1000"/>
                                        <p:tgtEl>
                                          <p:spTgt spid="163"/>
                                        </p:tgtEl>
                                      </p:cBhvr>
                                    </p:animEffect>
                                  </p:childTnLst>
                                </p:cTn>
                              </p:par>
                              <p:par>
                                <p:cTn id="26" presetID="4" presetClass="entr" presetSubtype="16" fill="hold" nodeType="withEffect">
                                  <p:stCondLst>
                                    <p:cond delay="0"/>
                                  </p:stCondLst>
                                  <p:childTnLst>
                                    <p:set>
                                      <p:cBhvr>
                                        <p:cTn id="27" dur="1000" fill="hold">
                                          <p:stCondLst>
                                            <p:cond delay="0"/>
                                          </p:stCondLst>
                                        </p:cTn>
                                        <p:tgtEl>
                                          <p:spTgt spid="167"/>
                                        </p:tgtEl>
                                        <p:attrNameLst>
                                          <p:attrName>style.visibility</p:attrName>
                                        </p:attrNameLst>
                                      </p:cBhvr>
                                      <p:to>
                                        <p:strVal val="visible"/>
                                      </p:to>
                                    </p:set>
                                    <p:animEffect transition="in" filter="box(in)">
                                      <p:cBhvr>
                                        <p:cTn id="28"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713000" y="464233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3279060" y="1402795"/>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802143" y="522111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rot="0">
            <a:off x="6664960" y="949960"/>
            <a:ext cx="10060940" cy="8373745"/>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sp>
        <p:nvSpPr>
          <p:cNvPr id="72" name="文本框 71"/>
          <p:cNvSpPr txBox="1"/>
          <p:nvPr/>
        </p:nvSpPr>
        <p:spPr>
          <a:xfrm>
            <a:off x="6095365" y="6661150"/>
            <a:ext cx="10981690" cy="1630045"/>
          </a:xfrm>
          <a:prstGeom prst="rect">
            <a:avLst/>
          </a:prstGeom>
          <a:noFill/>
        </p:spPr>
        <p:txBody>
          <a:bodyPr wrap="square" rtlCol="0">
            <a:spAutoFit/>
          </a:bodyPr>
          <a:lstStyle/>
          <a:p>
            <a:r>
              <a:rPr lang="en-US" sz="10000" b="1" dirty="0">
                <a:solidFill>
                  <a:srgbClr val="D1D2D4"/>
                </a:solidFill>
                <a:latin typeface="Times New Roman" panose="02020603050405020304" charset="0"/>
                <a:cs typeface="Times New Roman" panose="02020603050405020304" charset="0"/>
              </a:rPr>
              <a:t>GIỚI THIỆU</a:t>
            </a:r>
            <a:endParaRPr lang="en-US" sz="10000" b="1" dirty="0">
              <a:solidFill>
                <a:srgbClr val="D1D2D4"/>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rot="0">
            <a:off x="381000" y="264795"/>
            <a:ext cx="974090" cy="986155"/>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sp>
        <p:nvSpPr>
          <p:cNvPr id="163" name="文本框 162"/>
          <p:cNvSpPr txBox="1"/>
          <p:nvPr/>
        </p:nvSpPr>
        <p:spPr>
          <a:xfrm>
            <a:off x="2102485" y="2838450"/>
            <a:ext cx="15347315" cy="5015865"/>
          </a:xfrm>
          <a:prstGeom prst="rect">
            <a:avLst/>
          </a:prstGeom>
          <a:noFill/>
        </p:spPr>
        <p:txBody>
          <a:bodyPr wrap="square" rtlCol="0">
            <a:spAutoFit/>
          </a:bodyPr>
          <a:lstStyle/>
          <a:p>
            <a:pPr indent="0">
              <a:buFont typeface="Arial" panose="020B0604020202020204" pitchFamily="34" charset="0"/>
              <a:buNone/>
            </a:pPr>
            <a:r>
              <a:rPr lang="en-US" altLang="zh-CN" sz="4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	</a:t>
            </a:r>
            <a:r>
              <a:rPr sz="4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Ngày nay với sự phát triển không ngừng của công nghệ thông tin, việc áp dụng công nghệ thông tin và việc quản lý tổ chức, công ty cũng được phát triển rộng rãi tạo nên những bước đột phá mạnh mẽ. Càng ngày chất lượng cuộc sống của con người càng được nâng cao, không còn lo đến việc ăn mặc thì nhu cầu về giải trí cũng tăng theo. Song, những sân bóng không ngừng phát triển mạnh mẽ cả về quy mô lẫn chất lượng, </a:t>
            </a:r>
            <a:r>
              <a:rPr lang="en-US" sz="4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đ</a:t>
            </a:r>
            <a:r>
              <a:rPr sz="4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ể đáp ứng nhu cầu trên, cần có một phần mềm quản lý để giảm bớt gánh nặng và góp phần quản lý sân bóng một cách dễ dàng và hiệu quả.</a:t>
            </a:r>
            <a:endParaRPr sz="4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grpSp>
        <p:nvGrpSpPr>
          <p:cNvPr id="9" name="组合 157"/>
          <p:cNvGrpSpPr/>
          <p:nvPr/>
        </p:nvGrpSpPr>
        <p:grpSpPr>
          <a:xfrm>
            <a:off x="6218555" y="1052195"/>
            <a:ext cx="6686248" cy="1096644"/>
            <a:chOff x="5100051" y="1278220"/>
            <a:chExt cx="7590155" cy="1176865"/>
          </a:xfrm>
        </p:grpSpPr>
        <p:sp>
          <p:nvSpPr>
            <p:cNvPr id="10" name="TextBox 46"/>
            <p:cNvSpPr txBox="1"/>
            <p:nvPr/>
          </p:nvSpPr>
          <p:spPr>
            <a:xfrm>
              <a:off x="5100051" y="1278220"/>
              <a:ext cx="7590155" cy="1088959"/>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6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GIỚI THIỆU</a:t>
              </a:r>
              <a:r>
                <a:rPr lang="en-US" altLang="zh-CN" sz="6000" b="1" dirty="0">
                  <a:solidFill>
                    <a:schemeClr val="bg1"/>
                  </a:solidFill>
                  <a:latin typeface="Trebuchet MS" panose="020B0603020202020204" pitchFamily="34" charset="0"/>
                  <a:ea typeface="Microsoft YaHei" panose="020B0503020204020204" pitchFamily="34" charset="-122"/>
                  <a:cs typeface="Trebuchet MS" panose="020B0603020202020204" pitchFamily="34" charset="0"/>
                  <a:sym typeface="Microsoft YaHei" panose="020B0503020204020204" pitchFamily="34" charset="-122"/>
                </a:rPr>
                <a:t> </a:t>
              </a:r>
              <a:endParaRPr lang="en-US" altLang="zh-CN" sz="6000" b="1" dirty="0">
                <a:solidFill>
                  <a:schemeClr val="bg1"/>
                </a:solidFill>
                <a:latin typeface="Trebuchet MS" panose="020B0603020202020204" pitchFamily="34" charset="0"/>
                <a:ea typeface="Microsoft YaHei" panose="020B0503020204020204" pitchFamily="34" charset="-122"/>
                <a:cs typeface="Trebuchet MS" panose="020B0603020202020204" pitchFamily="34" charset="0"/>
                <a:sym typeface="Microsoft YaHei" panose="020B0503020204020204" pitchFamily="34" charset="-122"/>
              </a:endParaRPr>
            </a:p>
          </p:txBody>
        </p:sp>
        <p:cxnSp>
          <p:nvCxnSpPr>
            <p:cNvPr id="11" name="直接连接符 116"/>
            <p:cNvCxnSpPr/>
            <p:nvPr/>
          </p:nvCxnSpPr>
          <p:spPr>
            <a:xfrm flipV="1">
              <a:off x="5336488" y="2404658"/>
              <a:ext cx="6804056" cy="50427"/>
            </a:xfrm>
            <a:prstGeom prst="line">
              <a:avLst/>
            </a:prstGeom>
            <a:noFill/>
            <a:ln w="19050" cap="flat" cmpd="sng" algn="ctr">
              <a:solidFill>
                <a:schemeClr val="bg1"/>
              </a:solidFill>
              <a:prstDash val="solid"/>
              <a:headEnd type="oval" w="med" len="med"/>
              <a:tailEnd type="oval" w="med" len="med"/>
            </a:ln>
            <a:effectLst/>
          </p:spPr>
        </p:cxnSp>
      </p:grpSp>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163"/>
                                        </p:tgtEl>
                                        <p:attrNameLst>
                                          <p:attrName>style.visibility</p:attrName>
                                        </p:attrNameLst>
                                      </p:cBhvr>
                                      <p:to>
                                        <p:strVal val="visible"/>
                                      </p:to>
                                    </p:set>
                                    <p:animEffect transition="in" filter="box(in)">
                                      <p:cBhvr>
                                        <p:cTn id="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62338"/>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smtClean="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rot="0">
            <a:off x="7110095" y="875665"/>
            <a:ext cx="10060940" cy="8373745"/>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sp>
        <p:nvSpPr>
          <p:cNvPr id="15" name="文本框 14"/>
          <p:cNvSpPr txBox="1"/>
          <p:nvPr/>
        </p:nvSpPr>
        <p:spPr>
          <a:xfrm>
            <a:off x="5832475" y="6661150"/>
            <a:ext cx="9928225" cy="1630045"/>
          </a:xfrm>
          <a:prstGeom prst="rect">
            <a:avLst/>
          </a:prstGeom>
          <a:noFill/>
        </p:spPr>
        <p:txBody>
          <a:bodyPr wrap="square" rtlCol="0">
            <a:spAutoFit/>
          </a:bodyPr>
          <a:lstStyle/>
          <a:p>
            <a:r>
              <a:rPr lang="en-US" sz="100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THIẾT KẾ CSDL</a:t>
            </a:r>
            <a:endParaRPr lang="en-US" sz="10000" dirty="0">
              <a:solidFill>
                <a:srgbClr val="D1D2D4"/>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29914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7" name="组合 26"/>
          <p:cNvGrpSpPr/>
          <p:nvPr/>
        </p:nvGrpSpPr>
        <p:grpSpPr>
          <a:xfrm>
            <a:off x="2447925" y="478155"/>
            <a:ext cx="1751965" cy="1703070"/>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159" name="组合 158"/>
          <p:cNvGrpSpPr/>
          <p:nvPr/>
        </p:nvGrpSpPr>
        <p:grpSpPr>
          <a:xfrm>
            <a:off x="4429760" y="811530"/>
            <a:ext cx="10594975" cy="1058544"/>
            <a:chOff x="2482374" y="1834444"/>
            <a:chExt cx="11004498" cy="1058376"/>
          </a:xfrm>
        </p:grpSpPr>
        <p:sp>
          <p:nvSpPr>
            <p:cNvPr id="161" name="TextBox 46"/>
            <p:cNvSpPr txBox="1"/>
            <p:nvPr/>
          </p:nvSpPr>
          <p:spPr>
            <a:xfrm>
              <a:off x="2482374" y="1834444"/>
              <a:ext cx="11004498" cy="82981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THIẾT KẾ CƠ SỞ DỮ LIỆU</a:t>
              </a:r>
              <a:endPar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2" name="直接连接符 161"/>
            <p:cNvCxnSpPr/>
            <p:nvPr/>
          </p:nvCxnSpPr>
          <p:spPr>
            <a:xfrm flipV="1">
              <a:off x="3411673" y="2807744"/>
              <a:ext cx="9198665" cy="85076"/>
            </a:xfrm>
            <a:prstGeom prst="line">
              <a:avLst/>
            </a:prstGeom>
            <a:noFill/>
            <a:ln w="19050" cap="flat" cmpd="sng" algn="ctr">
              <a:solidFill>
                <a:schemeClr val="bg1"/>
              </a:solidFill>
              <a:prstDash val="solid"/>
              <a:headEnd type="oval" w="med" len="med"/>
              <a:tailEnd type="oval" w="med" len="med"/>
            </a:ln>
            <a:effectLst/>
          </p:spPr>
        </p:cxnSp>
      </p:grpSp>
      <p:sp>
        <p:nvSpPr>
          <p:cNvPr id="2" name="Text Box 1"/>
          <p:cNvSpPr txBox="1"/>
          <p:nvPr/>
        </p:nvSpPr>
        <p:spPr>
          <a:xfrm>
            <a:off x="2508250" y="2887980"/>
            <a:ext cx="14488795" cy="4523105"/>
          </a:xfrm>
          <a:prstGeom prst="rect">
            <a:avLst/>
          </a:prstGeom>
          <a:noFill/>
        </p:spPr>
        <p:txBody>
          <a:bodyPr wrap="square" rtlCol="0">
            <a:spAutoFit/>
          </a:bodyPr>
          <a:p>
            <a:r>
              <a:rPr lang="en-US" sz="4800">
                <a:solidFill>
                  <a:schemeClr val="bg1"/>
                </a:solidFill>
                <a:latin typeface="Times New Roman" panose="02020603050405020304" charset="0"/>
                <a:cs typeface="Times New Roman" panose="02020603050405020304" charset="0"/>
              </a:rPr>
              <a:t>Thiết kế cơ sở dữ liệu là tổ chức dữ liệu theo mô hình cơ sở dữ liệu. Người thiết kế xác định dữ liệu nào phải được lưu trữ và cách các yếu tố dữ liệu liên quan đến nhau. Với thông tin này, họ có thể bắt đầu điều chỉnh dữ liệu cho mô hình cơ sở dữ liệu. Hệ thống quản lý cơ sở dữ liệu quản lý dữ liệu phù hợp</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29914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7" name="组合 26"/>
          <p:cNvGrpSpPr/>
          <p:nvPr/>
        </p:nvGrpSpPr>
        <p:grpSpPr>
          <a:xfrm>
            <a:off x="2447925" y="478155"/>
            <a:ext cx="1751965" cy="1703070"/>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159" name="组合 158"/>
          <p:cNvGrpSpPr/>
          <p:nvPr/>
        </p:nvGrpSpPr>
        <p:grpSpPr>
          <a:xfrm>
            <a:off x="4429760" y="811530"/>
            <a:ext cx="10594975" cy="1058544"/>
            <a:chOff x="2482374" y="1834444"/>
            <a:chExt cx="11004498" cy="1058376"/>
          </a:xfrm>
        </p:grpSpPr>
        <p:sp>
          <p:nvSpPr>
            <p:cNvPr id="161" name="TextBox 46"/>
            <p:cNvSpPr txBox="1"/>
            <p:nvPr/>
          </p:nvSpPr>
          <p:spPr>
            <a:xfrm>
              <a:off x="2482374" y="1834444"/>
              <a:ext cx="11004498" cy="82981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THIẾT KẾ CƠ SỞ DỮ LIỆU</a:t>
              </a:r>
              <a:endParaRPr lang="en-US" altLang="zh-CN" sz="4800" b="1"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p:txBody>
        </p:sp>
        <p:cxnSp>
          <p:nvCxnSpPr>
            <p:cNvPr id="162" name="直接连接符 161"/>
            <p:cNvCxnSpPr/>
            <p:nvPr/>
          </p:nvCxnSpPr>
          <p:spPr>
            <a:xfrm flipV="1">
              <a:off x="3411673" y="2807744"/>
              <a:ext cx="9198665" cy="85076"/>
            </a:xfrm>
            <a:prstGeom prst="line">
              <a:avLst/>
            </a:prstGeom>
            <a:noFill/>
            <a:ln w="19050" cap="flat" cmpd="sng" algn="ctr">
              <a:solidFill>
                <a:schemeClr val="bg1"/>
              </a:solidFill>
              <a:prstDash val="solid"/>
              <a:headEnd type="oval" w="med" len="med"/>
              <a:tailEnd type="oval" w="med" len="med"/>
            </a:ln>
            <a:effectLst/>
          </p:spPr>
        </p:cxnSp>
      </p:grpSp>
      <p:sp>
        <p:nvSpPr>
          <p:cNvPr id="3" name="Right Arrow 2"/>
          <p:cNvSpPr/>
          <p:nvPr/>
        </p:nvSpPr>
        <p:spPr>
          <a:xfrm>
            <a:off x="3709670" y="2955925"/>
            <a:ext cx="838200" cy="53340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Text Box 3"/>
          <p:cNvSpPr txBox="1"/>
          <p:nvPr/>
        </p:nvSpPr>
        <p:spPr>
          <a:xfrm>
            <a:off x="4904740" y="2844165"/>
            <a:ext cx="9022715" cy="706755"/>
          </a:xfrm>
          <a:prstGeom prst="rect">
            <a:avLst/>
          </a:prstGeom>
          <a:noFill/>
          <a:ln w="9525">
            <a:noFill/>
          </a:ln>
        </p:spPr>
        <p:txBody>
          <a:bodyPr wrap="square">
            <a:spAutoFit/>
          </a:bodyPr>
          <a:p>
            <a:pPr indent="180340"/>
            <a:r>
              <a:rPr lang="en-US" sz="4000" b="1">
                <a:solidFill>
                  <a:schemeClr val="bg1"/>
                </a:solidFill>
                <a:latin typeface="Times New Roman" panose="02020603050405020304" charset="0"/>
                <a:ea typeface="SimSun" panose="02010600030101010101" pitchFamily="2" charset="-122"/>
              </a:rPr>
              <a:t> Dạng chuẩn 1 (Normal Form 1 – 1NF)</a:t>
            </a:r>
            <a:endParaRPr lang="en-US" sz="4000" b="1">
              <a:solidFill>
                <a:schemeClr val="bg1"/>
              </a:solidFill>
              <a:latin typeface="Times New Roman" panose="02020603050405020304" charset="0"/>
              <a:ea typeface="SimSun" panose="02010600030101010101" pitchFamily="2" charset="-122"/>
            </a:endParaRPr>
          </a:p>
        </p:txBody>
      </p:sp>
      <p:sp>
        <p:nvSpPr>
          <p:cNvPr id="5" name="Text Box 4"/>
          <p:cNvSpPr txBox="1"/>
          <p:nvPr/>
        </p:nvSpPr>
        <p:spPr>
          <a:xfrm>
            <a:off x="5835015" y="3877310"/>
            <a:ext cx="6618605" cy="583565"/>
          </a:xfrm>
          <a:prstGeom prst="rect">
            <a:avLst/>
          </a:prstGeom>
          <a:noFill/>
          <a:ln w="9525">
            <a:noFill/>
          </a:ln>
        </p:spPr>
        <p:txBody>
          <a:bodyPr wrap="square">
            <a:spAutoFit/>
          </a:bodyPr>
          <a:p>
            <a:pPr marL="228600" indent="-228600"/>
            <a:r>
              <a:rPr lang="en-US" sz="3200" b="0">
                <a:solidFill>
                  <a:schemeClr val="bg1"/>
                </a:solidFill>
                <a:latin typeface="Times New Roman" panose="02020603050405020304" charset="0"/>
                <a:cs typeface="Calibri" panose="020F0502020204030204" pitchFamily="34" charset="0"/>
              </a:rPr>
              <a:t>- Mỗi cột / thuộc tính phải là duy nhất</a:t>
            </a:r>
            <a:endParaRPr lang="en-US" sz="3200" b="0">
              <a:solidFill>
                <a:schemeClr val="bg1"/>
              </a:solidFill>
              <a:latin typeface="Times New Roman" panose="02020603050405020304" charset="0"/>
              <a:cs typeface="Calibri" panose="020F0502020204030204" pitchFamily="34" charset="0"/>
            </a:endParaRPr>
          </a:p>
        </p:txBody>
      </p:sp>
      <p:sp>
        <p:nvSpPr>
          <p:cNvPr id="6" name="Right Arrow 5"/>
          <p:cNvSpPr/>
          <p:nvPr/>
        </p:nvSpPr>
        <p:spPr>
          <a:xfrm>
            <a:off x="3709670" y="5683885"/>
            <a:ext cx="838200" cy="53340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Text Box 6"/>
          <p:cNvSpPr txBox="1"/>
          <p:nvPr/>
        </p:nvSpPr>
        <p:spPr>
          <a:xfrm>
            <a:off x="5065395" y="5628005"/>
            <a:ext cx="8701405" cy="706755"/>
          </a:xfrm>
          <a:prstGeom prst="rect">
            <a:avLst/>
          </a:prstGeom>
          <a:noFill/>
          <a:ln w="9525">
            <a:noFill/>
          </a:ln>
        </p:spPr>
        <p:txBody>
          <a:bodyPr wrap="square">
            <a:spAutoFit/>
          </a:bodyPr>
          <a:p>
            <a:pPr indent="180340"/>
            <a:r>
              <a:rPr lang="en-US" sz="4000" b="1">
                <a:solidFill>
                  <a:schemeClr val="bg1"/>
                </a:solidFill>
                <a:latin typeface="Times New Roman" panose="02020603050405020304" charset="0"/>
                <a:ea typeface="SimSun" panose="02010600030101010101" pitchFamily="2" charset="-122"/>
              </a:rPr>
              <a:t>Dạng chuẩn 2 (Normal Form 2 – 2NF)</a:t>
            </a:r>
            <a:endParaRPr lang="en-US" sz="4000" b="1">
              <a:solidFill>
                <a:schemeClr val="bg1"/>
              </a:solidFill>
              <a:latin typeface="Times New Roman" panose="02020603050405020304" charset="0"/>
              <a:ea typeface="SimSun" panose="02010600030101010101" pitchFamily="2" charset="-122"/>
            </a:endParaRPr>
          </a:p>
        </p:txBody>
      </p:sp>
      <p:sp>
        <p:nvSpPr>
          <p:cNvPr id="8" name="Text Box 7"/>
          <p:cNvSpPr txBox="1"/>
          <p:nvPr/>
        </p:nvSpPr>
        <p:spPr>
          <a:xfrm>
            <a:off x="5835015" y="6511290"/>
            <a:ext cx="9189720" cy="2306955"/>
          </a:xfrm>
          <a:prstGeom prst="rect">
            <a:avLst/>
          </a:prstGeom>
          <a:noFill/>
          <a:ln w="9525">
            <a:noFill/>
          </a:ln>
        </p:spPr>
        <p:txBody>
          <a:bodyPr wrap="square">
            <a:spAutoFit/>
          </a:bodyPr>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Phải đạt chuẩn 1</a:t>
            </a:r>
            <a:endParaRPr lang="en-US" sz="3200" b="0">
              <a:solidFill>
                <a:schemeClr val="bg1"/>
              </a:solidFill>
              <a:latin typeface="Times New Roman" panose="02020603050405020304" charset="0"/>
              <a:cs typeface="Calibri" panose="020F0502020204030204" pitchFamily="34" charset="0"/>
            </a:endParaRPr>
          </a:p>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Những thuộc tính không khóa phụ thuộc đầy đủ vào khóa chính</a:t>
            </a:r>
            <a:endParaRPr lang="en-US" sz="3200" b="0">
              <a:solidFill>
                <a:schemeClr val="bg1"/>
              </a:solidFill>
              <a:latin typeface="Times New Roman" panose="0202060305040502030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29914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7" name="组合 26"/>
          <p:cNvGrpSpPr/>
          <p:nvPr/>
        </p:nvGrpSpPr>
        <p:grpSpPr>
          <a:xfrm>
            <a:off x="2447925" y="478155"/>
            <a:ext cx="1751965" cy="1703070"/>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159" name="组合 158"/>
          <p:cNvGrpSpPr/>
          <p:nvPr/>
        </p:nvGrpSpPr>
        <p:grpSpPr>
          <a:xfrm>
            <a:off x="4429760" y="811530"/>
            <a:ext cx="10594975" cy="1058544"/>
            <a:chOff x="2482374" y="1834444"/>
            <a:chExt cx="11004498" cy="1058376"/>
          </a:xfrm>
        </p:grpSpPr>
        <p:sp>
          <p:nvSpPr>
            <p:cNvPr id="161" name="TextBox 46"/>
            <p:cNvSpPr txBox="1"/>
            <p:nvPr/>
          </p:nvSpPr>
          <p:spPr>
            <a:xfrm>
              <a:off x="2482374" y="1834444"/>
              <a:ext cx="11004498" cy="82981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4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THIẾT KẾ CƠ SỞ DỮ LIỆU</a:t>
              </a:r>
              <a:endParaRPr lang="en-US" altLang="zh-CN" sz="48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62" name="直接连接符 161"/>
            <p:cNvCxnSpPr/>
            <p:nvPr/>
          </p:nvCxnSpPr>
          <p:spPr>
            <a:xfrm flipV="1">
              <a:off x="3411673" y="2807744"/>
              <a:ext cx="9198665" cy="85076"/>
            </a:xfrm>
            <a:prstGeom prst="line">
              <a:avLst/>
            </a:prstGeom>
            <a:noFill/>
            <a:ln w="19050" cap="flat" cmpd="sng" algn="ctr">
              <a:solidFill>
                <a:schemeClr val="bg1"/>
              </a:solidFill>
              <a:prstDash val="solid"/>
              <a:headEnd type="oval" w="med" len="med"/>
              <a:tailEnd type="oval" w="med" len="med"/>
            </a:ln>
            <a:effectLst/>
          </p:spPr>
        </p:cxnSp>
      </p:grpSp>
      <p:sp>
        <p:nvSpPr>
          <p:cNvPr id="3" name="Right Arrow 2"/>
          <p:cNvSpPr/>
          <p:nvPr/>
        </p:nvSpPr>
        <p:spPr>
          <a:xfrm>
            <a:off x="3709670" y="2955925"/>
            <a:ext cx="838200" cy="53340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Text Box 3"/>
          <p:cNvSpPr txBox="1"/>
          <p:nvPr/>
        </p:nvSpPr>
        <p:spPr>
          <a:xfrm>
            <a:off x="4904740" y="2844165"/>
            <a:ext cx="11587480" cy="706755"/>
          </a:xfrm>
          <a:prstGeom prst="rect">
            <a:avLst/>
          </a:prstGeom>
          <a:noFill/>
          <a:ln w="9525">
            <a:noFill/>
          </a:ln>
        </p:spPr>
        <p:txBody>
          <a:bodyPr wrap="square">
            <a:spAutoFit/>
          </a:bodyPr>
          <a:p>
            <a:pPr indent="180340"/>
            <a:r>
              <a:rPr lang="en-US" sz="4000" b="1">
                <a:solidFill>
                  <a:schemeClr val="bg1"/>
                </a:solidFill>
                <a:latin typeface="Times New Roman" panose="02020603050405020304" charset="0"/>
                <a:ea typeface="SimSun" panose="02010600030101010101" pitchFamily="2" charset="-122"/>
              </a:rPr>
              <a:t>Dạng chuẩn 3 (Normal Form 3 – 3NF)</a:t>
            </a:r>
            <a:endParaRPr lang="en-US" sz="4000" b="1">
              <a:solidFill>
                <a:schemeClr val="bg1"/>
              </a:solidFill>
              <a:latin typeface="Times New Roman" panose="02020603050405020304" charset="0"/>
              <a:ea typeface="SimSun" panose="02010600030101010101" pitchFamily="2" charset="-122"/>
            </a:endParaRPr>
          </a:p>
        </p:txBody>
      </p:sp>
      <p:sp>
        <p:nvSpPr>
          <p:cNvPr id="5" name="Text Box 4"/>
          <p:cNvSpPr txBox="1"/>
          <p:nvPr/>
        </p:nvSpPr>
        <p:spPr>
          <a:xfrm>
            <a:off x="5835015" y="3724910"/>
            <a:ext cx="11875135" cy="3046095"/>
          </a:xfrm>
          <a:prstGeom prst="rect">
            <a:avLst/>
          </a:prstGeom>
          <a:noFill/>
          <a:ln w="9525">
            <a:noFill/>
          </a:ln>
        </p:spPr>
        <p:txBody>
          <a:bodyPr wrap="square">
            <a:spAutoFit/>
          </a:bodyPr>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Phải đạt chuẩn 2</a:t>
            </a:r>
            <a:endParaRPr lang="en-US" sz="3200" b="0">
              <a:solidFill>
                <a:schemeClr val="bg1"/>
              </a:solidFill>
              <a:latin typeface="Times New Roman" panose="02020603050405020304" charset="0"/>
              <a:cs typeface="Calibri" panose="020F0502020204030204" pitchFamily="34" charset="0"/>
            </a:endParaRPr>
          </a:p>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Vế trái là siêu khóa hoặc vế phải không phải là thuộc tính khóa</a:t>
            </a:r>
            <a:endParaRPr lang="en-US" sz="3200" b="0">
              <a:solidFill>
                <a:schemeClr val="bg1"/>
              </a:solidFill>
              <a:latin typeface="Times New Roman" panose="02020603050405020304" charset="0"/>
              <a:cs typeface="Calibri" panose="020F0502020204030204" pitchFamily="34" charset="0"/>
            </a:endParaRPr>
          </a:p>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Những thuộc tính không khóa phụ thuộc trực tiếp vào khóa (không bắc cầu)</a:t>
            </a:r>
            <a:endParaRPr lang="en-US" sz="3200" b="0">
              <a:solidFill>
                <a:schemeClr val="bg1"/>
              </a:solidFill>
              <a:latin typeface="Times New Roman" panose="02020603050405020304" charset="0"/>
              <a:cs typeface="Calibri" panose="020F0502020204030204" pitchFamily="34" charset="0"/>
            </a:endParaRPr>
          </a:p>
        </p:txBody>
      </p:sp>
      <p:sp>
        <p:nvSpPr>
          <p:cNvPr id="6" name="Right Arrow 5"/>
          <p:cNvSpPr/>
          <p:nvPr/>
        </p:nvSpPr>
        <p:spPr>
          <a:xfrm>
            <a:off x="3709670" y="7120890"/>
            <a:ext cx="838200" cy="53340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7" name="Text Box 6"/>
          <p:cNvSpPr txBox="1"/>
          <p:nvPr/>
        </p:nvSpPr>
        <p:spPr>
          <a:xfrm>
            <a:off x="5001260" y="7034530"/>
            <a:ext cx="12207875" cy="706755"/>
          </a:xfrm>
          <a:prstGeom prst="rect">
            <a:avLst/>
          </a:prstGeom>
          <a:noFill/>
          <a:ln w="9525">
            <a:noFill/>
          </a:ln>
        </p:spPr>
        <p:txBody>
          <a:bodyPr wrap="square">
            <a:spAutoFit/>
          </a:bodyPr>
          <a:p>
            <a:pPr indent="180340"/>
            <a:r>
              <a:rPr lang="en-US" sz="4000" b="1">
                <a:solidFill>
                  <a:schemeClr val="bg1"/>
                </a:solidFill>
                <a:latin typeface="Times New Roman" panose="02020603050405020304" charset="0"/>
                <a:ea typeface="SimSun" panose="02010600030101010101" pitchFamily="2" charset="-122"/>
              </a:rPr>
              <a:t>Dạng chuẩn BC (Boyce-Codd Normal Form – BCNF)</a:t>
            </a:r>
            <a:endParaRPr lang="en-US" sz="4000" b="1">
              <a:solidFill>
                <a:schemeClr val="bg1"/>
              </a:solidFill>
              <a:latin typeface="Times New Roman" panose="02020603050405020304" charset="0"/>
              <a:ea typeface="SimSun" panose="02010600030101010101" pitchFamily="2" charset="-122"/>
            </a:endParaRPr>
          </a:p>
        </p:txBody>
      </p:sp>
      <p:sp>
        <p:nvSpPr>
          <p:cNvPr id="8" name="Text Box 7"/>
          <p:cNvSpPr txBox="1"/>
          <p:nvPr/>
        </p:nvSpPr>
        <p:spPr>
          <a:xfrm>
            <a:off x="5835015" y="7910830"/>
            <a:ext cx="9189720" cy="1568450"/>
          </a:xfrm>
          <a:prstGeom prst="rect">
            <a:avLst/>
          </a:prstGeom>
          <a:noFill/>
          <a:ln w="9525">
            <a:noFill/>
          </a:ln>
        </p:spPr>
        <p:txBody>
          <a:bodyPr wrap="square">
            <a:spAutoFit/>
          </a:bodyPr>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Phải đạt chuẩn 3</a:t>
            </a:r>
            <a:endParaRPr lang="en-US" sz="3200" b="0">
              <a:solidFill>
                <a:schemeClr val="bg1"/>
              </a:solidFill>
              <a:latin typeface="Times New Roman" panose="02020603050405020304" charset="0"/>
              <a:cs typeface="Calibri" panose="020F0502020204030204" pitchFamily="34" charset="0"/>
            </a:endParaRPr>
          </a:p>
          <a:p>
            <a:pPr marL="228600" indent="-228600" fontAlgn="auto">
              <a:lnSpc>
                <a:spcPct val="150000"/>
              </a:lnSpc>
            </a:pPr>
            <a:r>
              <a:rPr lang="en-US" sz="3200" b="0">
                <a:solidFill>
                  <a:schemeClr val="bg1"/>
                </a:solidFill>
                <a:latin typeface="Times New Roman" panose="02020603050405020304" charset="0"/>
                <a:cs typeface="Calibri" panose="020F0502020204030204" pitchFamily="34" charset="0"/>
              </a:rPr>
              <a:t>- Vế trái là siêu khóa</a:t>
            </a:r>
            <a:endParaRPr lang="en-US" sz="3200" b="0">
              <a:solidFill>
                <a:schemeClr val="bg1"/>
              </a:solidFill>
              <a:latin typeface="Times New Roman" panose="0202060305040502030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2633</Words>
  <Application>WPS Presentation</Application>
  <PresentationFormat>自定义</PresentationFormat>
  <Paragraphs>109</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Microsoft YaHei</vt:lpstr>
      <vt:lpstr>Calibri</vt:lpstr>
      <vt:lpstr>Trebuchet MS</vt:lpstr>
      <vt:lpstr>Calibri</vt:lpstr>
      <vt:lpstr>Times New Roman</vt:lpstr>
      <vt:lpstr>Gungsuh</vt:lpstr>
      <vt:lpstr>Malgun Gothic</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Marginson</dc:creator>
  <cp:lastModifiedBy>Admin</cp:lastModifiedBy>
  <cp:revision>89</cp:revision>
  <dcterms:created xsi:type="dcterms:W3CDTF">2015-06-16T20:27:00Z</dcterms:created>
  <dcterms:modified xsi:type="dcterms:W3CDTF">2021-05-05T07:18:15Z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2015-05-09T04:00:00Z</vt:filetime>
  </property>
  <property fmtid="{D5CDD505-2E9C-101B-9397-08002B2CF9AE}" pid="3" name="LastSaved">
    <vt:filetime>2015-06-17T04:00:00Z</vt:filetime>
  </property>
  <property fmtid="{D5CDD505-2E9C-101B-9397-08002B2CF9AE}" pid="4" name="KSOProductBuildVer">
    <vt:lpwstr>1033-11.2.0.10114</vt:lpwstr>
  </property>
</Properties>
</file>