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335" r:id="rId2"/>
    <p:sldId id="258" r:id="rId3"/>
    <p:sldId id="301" r:id="rId4"/>
    <p:sldId id="260" r:id="rId5"/>
    <p:sldId id="302" r:id="rId6"/>
    <p:sldId id="303" r:id="rId7"/>
    <p:sldId id="304" r:id="rId8"/>
    <p:sldId id="332" r:id="rId9"/>
    <p:sldId id="333" r:id="rId10"/>
    <p:sldId id="305" r:id="rId11"/>
    <p:sldId id="261" r:id="rId12"/>
    <p:sldId id="306" r:id="rId13"/>
    <p:sldId id="262" r:id="rId14"/>
    <p:sldId id="263" r:id="rId15"/>
    <p:sldId id="277" r:id="rId16"/>
    <p:sldId id="334" r:id="rId17"/>
    <p:sldId id="331" r:id="rId18"/>
    <p:sldId id="284"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305">
          <p15:clr>
            <a:srgbClr val="A4A3A4"/>
          </p15:clr>
        </p15:guide>
        <p15:guide id="2" pos="29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showGuides="1">
      <p:cViewPr varScale="1">
        <p:scale>
          <a:sx n="82" d="100"/>
          <a:sy n="82" d="100"/>
        </p:scale>
        <p:origin x="691" y="58"/>
      </p:cViewPr>
      <p:guideLst>
        <p:guide orient="horz" pos="2305"/>
        <p:guide pos="2922"/>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50" d="100"/>
        <a:sy n="150" d="100"/>
      </p:scale>
      <p:origin x="0" y="0"/>
    </p:cViewPr>
  </p:sorterViewPr>
  <p:notesViewPr>
    <p:cSldViewPr snapToGrid="0">
      <p:cViewPr varScale="1">
        <p:scale>
          <a:sx n="64" d="100"/>
          <a:sy n="64" d="100"/>
        </p:scale>
        <p:origin x="-314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2021/4/22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614417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t>2021/4/22</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p>
          <a:p>
            <a:pPr lvl="1" indent="0"/>
            <a:r>
              <a:rPr lang="zh-CN" altLang="en-US"/>
              <a:t>Second level</a:t>
            </a:r>
          </a:p>
          <a:p>
            <a:pPr lvl="2" indent="0"/>
            <a:r>
              <a:rPr lang="zh-CN" altLang="en-US"/>
              <a:t>Third level</a:t>
            </a:r>
          </a:p>
          <a:p>
            <a:pPr lvl="3" indent="0"/>
            <a:r>
              <a:rPr lang="zh-CN" altLang="en-US"/>
              <a:t>Fouth level</a:t>
            </a:r>
          </a:p>
          <a:p>
            <a:pPr lvl="4" indent="0"/>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t>‹#›</a:t>
            </a:fld>
            <a:endParaRPr lang="zh-CN" altLang="en-US" strike="noStrike" noProof="1"/>
          </a:p>
        </p:txBody>
      </p:sp>
    </p:spTree>
    <p:extLst>
      <p:ext uri="{BB962C8B-B14F-4D97-AF65-F5344CB8AC3E}">
        <p14:creationId xmlns:p14="http://schemas.microsoft.com/office/powerpoint/2010/main" val="159052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26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9838373" y="55435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262678" y="513905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0567353" y="4778375"/>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10049510" y="4659313"/>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11262678" y="3879533"/>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10609263" y="4012883"/>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4" name="文本框 31"/>
          <p:cNvSpPr txBox="1"/>
          <p:nvPr/>
        </p:nvSpPr>
        <p:spPr>
          <a:xfrm>
            <a:off x="83032" y="4436745"/>
            <a:ext cx="10396220" cy="1106805"/>
          </a:xfrm>
          <a:prstGeom prst="rect">
            <a:avLst/>
          </a:prstGeom>
          <a:noFill/>
          <a:ln w="9525">
            <a:noFill/>
          </a:ln>
        </p:spPr>
        <p:txBody>
          <a:bodyPr wrap="square" anchor="t">
            <a:spAutoFit/>
          </a:bodyPr>
          <a:lstStyle/>
          <a:p>
            <a:pP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Quản lý trung tâm Tiếng Anh</a:t>
            </a:r>
            <a:endParaRPr lang="zh-CN" alt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120015" y="6207961"/>
            <a:ext cx="4276725" cy="461665"/>
          </a:xfrm>
          <a:prstGeom prst="rect">
            <a:avLst/>
          </a:prstGeom>
          <a:noFill/>
          <a:ln w="9525">
            <a:noFill/>
          </a:ln>
        </p:spPr>
        <p:txBody>
          <a:bodyPr anchor="t">
            <a:spAutoFit/>
          </a:bodyPr>
          <a:lstStyle/>
          <a:p>
            <a:pPr algn="dist">
              <a:buFont typeface="Arial" panose="020B0604020202020204" pitchFamily="34" charset="0"/>
            </a:pPr>
            <a:r>
              <a:rPr lang="en-US" altLang="zh-CN" sz="2400" b="1" dirty="0">
                <a:solidFill>
                  <a:schemeClr val="bg1">
                    <a:lumMod val="50000"/>
                  </a:schemeClr>
                </a:solidFill>
                <a:ea typeface="Calibri" panose="020F0502020204030204" pitchFamily="34" charset="0"/>
                <a:cs typeface="Calibri" panose="020F0502020204030204" pitchFamily="34" charset="0"/>
              </a:rPr>
              <a:t>GVHD: ThS. Nguyễn Văn Thịnh</a:t>
            </a:r>
          </a:p>
        </p:txBody>
      </p:sp>
      <p:grpSp>
        <p:nvGrpSpPr>
          <p:cNvPr id="27" name="组合 23"/>
          <p:cNvGrpSpPr/>
          <p:nvPr/>
        </p:nvGrpSpPr>
        <p:grpSpPr>
          <a:xfrm>
            <a:off x="3178655" y="1314691"/>
            <a:ext cx="1331913" cy="1331913"/>
            <a:chOff x="139391" y="1379571"/>
            <a:chExt cx="1651309" cy="1651309"/>
          </a:xfrm>
        </p:grpSpPr>
        <p:sp>
          <p:nvSpPr>
            <p:cNvPr id="28"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26"/>
            <p:cNvSpPr txBox="1"/>
            <p:nvPr/>
          </p:nvSpPr>
          <p:spPr>
            <a:xfrm>
              <a:off x="566171" y="1510836"/>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D</a:t>
              </a:r>
            </a:p>
          </p:txBody>
        </p:sp>
      </p:grpSp>
      <p:grpSp>
        <p:nvGrpSpPr>
          <p:cNvPr id="33" name="组合 27"/>
          <p:cNvGrpSpPr/>
          <p:nvPr/>
        </p:nvGrpSpPr>
        <p:grpSpPr>
          <a:xfrm>
            <a:off x="4566130" y="1314691"/>
            <a:ext cx="1331913" cy="1331913"/>
            <a:chOff x="139391" y="1379571"/>
            <a:chExt cx="1651309" cy="1651309"/>
          </a:xfrm>
        </p:grpSpPr>
        <p:sp>
          <p:nvSpPr>
            <p:cNvPr id="34"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文本框 30"/>
            <p:cNvSpPr txBox="1"/>
            <p:nvPr/>
          </p:nvSpPr>
          <p:spPr>
            <a:xfrm>
              <a:off x="656350" y="1485071"/>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L</a:t>
              </a:r>
            </a:p>
          </p:txBody>
        </p:sp>
      </p:grpSp>
      <p:grpSp>
        <p:nvGrpSpPr>
          <p:cNvPr id="37" name="组合 15"/>
          <p:cNvGrpSpPr/>
          <p:nvPr/>
        </p:nvGrpSpPr>
        <p:grpSpPr>
          <a:xfrm>
            <a:off x="356398" y="1314691"/>
            <a:ext cx="1331912" cy="1331913"/>
            <a:chOff x="139391" y="1379571"/>
            <a:chExt cx="1651309" cy="1651309"/>
          </a:xfrm>
        </p:grpSpPr>
        <p:sp>
          <p:nvSpPr>
            <p:cNvPr id="3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0" name="文本框 18"/>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p>
          </p:txBody>
        </p:sp>
      </p:grpSp>
      <p:grpSp>
        <p:nvGrpSpPr>
          <p:cNvPr id="41" name="组合 19"/>
          <p:cNvGrpSpPr/>
          <p:nvPr/>
        </p:nvGrpSpPr>
        <p:grpSpPr>
          <a:xfrm>
            <a:off x="1743873" y="1314691"/>
            <a:ext cx="1331912" cy="1331913"/>
            <a:chOff x="139391" y="1379571"/>
            <a:chExt cx="1651309" cy="1651309"/>
          </a:xfrm>
        </p:grpSpPr>
        <p:sp>
          <p:nvSpPr>
            <p:cNvPr id="42"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4" name="文本框 22"/>
            <p:cNvSpPr txBox="1"/>
            <p:nvPr/>
          </p:nvSpPr>
          <p:spPr>
            <a:xfrm>
              <a:off x="591936" y="15623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p>
          </p:txBody>
        </p:sp>
      </p:grpSp>
      <p:grpSp>
        <p:nvGrpSpPr>
          <p:cNvPr id="49" name="组合 15"/>
          <p:cNvGrpSpPr/>
          <p:nvPr/>
        </p:nvGrpSpPr>
        <p:grpSpPr>
          <a:xfrm>
            <a:off x="366558" y="1298181"/>
            <a:ext cx="1331912" cy="1331913"/>
            <a:chOff x="139391" y="1379571"/>
            <a:chExt cx="1651309" cy="1651309"/>
          </a:xfrm>
        </p:grpSpPr>
        <p:sp>
          <p:nvSpPr>
            <p:cNvPr id="50"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2" name="文本框 18"/>
            <p:cNvSpPr txBox="1"/>
            <p:nvPr/>
          </p:nvSpPr>
          <p:spPr>
            <a:xfrm>
              <a:off x="543285" y="1486666"/>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p>
          </p:txBody>
        </p:sp>
      </p:grpSp>
      <p:grpSp>
        <p:nvGrpSpPr>
          <p:cNvPr id="53" name="组合 19"/>
          <p:cNvGrpSpPr/>
          <p:nvPr/>
        </p:nvGrpSpPr>
        <p:grpSpPr>
          <a:xfrm>
            <a:off x="1754033" y="1298181"/>
            <a:ext cx="1331912" cy="1331913"/>
            <a:chOff x="139391" y="1379571"/>
            <a:chExt cx="1651309" cy="1651309"/>
          </a:xfrm>
        </p:grpSpPr>
        <p:sp>
          <p:nvSpPr>
            <p:cNvPr id="54"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5"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6" name="文本框 22"/>
            <p:cNvSpPr txBox="1"/>
            <p:nvPr/>
          </p:nvSpPr>
          <p:spPr>
            <a:xfrm>
              <a:off x="630585" y="1485071"/>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S</a:t>
              </a:r>
            </a:p>
          </p:txBody>
        </p:sp>
      </p:grpSp>
      <p:grpSp>
        <p:nvGrpSpPr>
          <p:cNvPr id="105" name="组合 23"/>
          <p:cNvGrpSpPr/>
          <p:nvPr/>
        </p:nvGrpSpPr>
        <p:grpSpPr>
          <a:xfrm>
            <a:off x="3599231" y="2940760"/>
            <a:ext cx="1331913" cy="1331913"/>
            <a:chOff x="139391" y="1379571"/>
            <a:chExt cx="1651309" cy="1651309"/>
          </a:xfrm>
        </p:grpSpPr>
        <p:sp>
          <p:nvSpPr>
            <p:cNvPr id="106"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7"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8" name="文本框 26"/>
            <p:cNvSpPr txBox="1"/>
            <p:nvPr/>
          </p:nvSpPr>
          <p:spPr>
            <a:xfrm>
              <a:off x="543909" y="1497662"/>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p>
          </p:txBody>
        </p:sp>
      </p:grpSp>
      <p:grpSp>
        <p:nvGrpSpPr>
          <p:cNvPr id="109" name="组合 27"/>
          <p:cNvGrpSpPr/>
          <p:nvPr/>
        </p:nvGrpSpPr>
        <p:grpSpPr>
          <a:xfrm>
            <a:off x="4986706" y="2940760"/>
            <a:ext cx="1331913" cy="1331913"/>
            <a:chOff x="139391" y="1379571"/>
            <a:chExt cx="1651309" cy="1651309"/>
          </a:xfrm>
        </p:grpSpPr>
        <p:sp>
          <p:nvSpPr>
            <p:cNvPr id="110"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1"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2" name="文本框 30"/>
            <p:cNvSpPr txBox="1"/>
            <p:nvPr/>
          </p:nvSpPr>
          <p:spPr>
            <a:xfrm>
              <a:off x="591936" y="1497662"/>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G</a:t>
              </a:r>
            </a:p>
          </p:txBody>
        </p:sp>
      </p:grpSp>
      <p:grpSp>
        <p:nvGrpSpPr>
          <p:cNvPr id="113" name="组合 15"/>
          <p:cNvGrpSpPr/>
          <p:nvPr/>
        </p:nvGrpSpPr>
        <p:grpSpPr>
          <a:xfrm>
            <a:off x="787134" y="2924250"/>
            <a:ext cx="1331912" cy="1331913"/>
            <a:chOff x="139391" y="1379571"/>
            <a:chExt cx="1651309" cy="1651309"/>
          </a:xfrm>
        </p:grpSpPr>
        <p:sp>
          <p:nvSpPr>
            <p:cNvPr id="114"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5"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6" name="文本框 18"/>
            <p:cNvSpPr txBox="1"/>
            <p:nvPr/>
          </p:nvSpPr>
          <p:spPr>
            <a:xfrm>
              <a:off x="531117" y="1513149"/>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p>
          </p:txBody>
        </p:sp>
      </p:grpSp>
      <p:grpSp>
        <p:nvGrpSpPr>
          <p:cNvPr id="117" name="组合 19"/>
          <p:cNvGrpSpPr/>
          <p:nvPr/>
        </p:nvGrpSpPr>
        <p:grpSpPr>
          <a:xfrm>
            <a:off x="2174609" y="2924250"/>
            <a:ext cx="1331912" cy="1331913"/>
            <a:chOff x="139391" y="1379571"/>
            <a:chExt cx="1651309" cy="1651309"/>
          </a:xfrm>
        </p:grpSpPr>
        <p:sp>
          <p:nvSpPr>
            <p:cNvPr id="118"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9"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0" name="文本框 22"/>
            <p:cNvSpPr txBox="1"/>
            <p:nvPr/>
          </p:nvSpPr>
          <p:spPr>
            <a:xfrm>
              <a:off x="542213" y="1526030"/>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Â</a:t>
              </a:r>
            </a:p>
          </p:txBody>
        </p:sp>
      </p:grpSp>
      <p:grpSp>
        <p:nvGrpSpPr>
          <p:cNvPr id="121" name="组合 23"/>
          <p:cNvGrpSpPr/>
          <p:nvPr/>
        </p:nvGrpSpPr>
        <p:grpSpPr>
          <a:xfrm>
            <a:off x="9254060" y="2940760"/>
            <a:ext cx="1331913" cy="1331913"/>
            <a:chOff x="139391" y="1379571"/>
            <a:chExt cx="1651309" cy="1651309"/>
          </a:xfrm>
        </p:grpSpPr>
        <p:sp>
          <p:nvSpPr>
            <p:cNvPr id="122"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4" name="文本框 26"/>
            <p:cNvSpPr txBox="1"/>
            <p:nvPr/>
          </p:nvSpPr>
          <p:spPr>
            <a:xfrm>
              <a:off x="531115" y="1505562"/>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O</a:t>
              </a:r>
            </a:p>
          </p:txBody>
        </p:sp>
      </p:grpSp>
      <p:grpSp>
        <p:nvGrpSpPr>
          <p:cNvPr id="125" name="组合 15"/>
          <p:cNvGrpSpPr/>
          <p:nvPr/>
        </p:nvGrpSpPr>
        <p:grpSpPr>
          <a:xfrm>
            <a:off x="6492609" y="2940760"/>
            <a:ext cx="1331912" cy="1331913"/>
            <a:chOff x="139391" y="1379571"/>
            <a:chExt cx="1651309" cy="1651309"/>
          </a:xfrm>
        </p:grpSpPr>
        <p:sp>
          <p:nvSpPr>
            <p:cNvPr id="126"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7"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8" name="文本框 18"/>
            <p:cNvSpPr txBox="1"/>
            <p:nvPr/>
          </p:nvSpPr>
          <p:spPr>
            <a:xfrm>
              <a:off x="543909" y="1497662"/>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p>
          </p:txBody>
        </p:sp>
      </p:grpSp>
      <p:grpSp>
        <p:nvGrpSpPr>
          <p:cNvPr id="129" name="组合 19"/>
          <p:cNvGrpSpPr/>
          <p:nvPr/>
        </p:nvGrpSpPr>
        <p:grpSpPr>
          <a:xfrm>
            <a:off x="7880084" y="2940760"/>
            <a:ext cx="1331912" cy="1331913"/>
            <a:chOff x="139391" y="1379571"/>
            <a:chExt cx="1651309" cy="1651309"/>
          </a:xfrm>
        </p:grpSpPr>
        <p:sp>
          <p:nvSpPr>
            <p:cNvPr id="13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1"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2" name="文本框 22"/>
            <p:cNvSpPr txBox="1"/>
            <p:nvPr/>
          </p:nvSpPr>
          <p:spPr>
            <a:xfrm>
              <a:off x="543909" y="1520100"/>
              <a:ext cx="867857"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p>
          </p:txBody>
        </p:sp>
      </p:grpSp>
      <p:sp>
        <p:nvSpPr>
          <p:cNvPr id="2" name="文本框 32"/>
          <p:cNvSpPr txBox="1"/>
          <p:nvPr/>
        </p:nvSpPr>
        <p:spPr>
          <a:xfrm>
            <a:off x="8048176" y="5542915"/>
            <a:ext cx="1369175" cy="398780"/>
          </a:xfrm>
          <a:prstGeom prst="rect">
            <a:avLst/>
          </a:prstGeom>
          <a:noFill/>
          <a:ln w="9525">
            <a:noFill/>
          </a:ln>
        </p:spPr>
        <p:txBody>
          <a:bodyPr wrap="square" anchor="t">
            <a:spAutoFit/>
          </a:bodyPr>
          <a:lstStyle/>
          <a:p>
            <a:pPr algn="dist">
              <a:buFont typeface="Arial" panose="020B0604020202020204" pitchFamily="34" charset="0"/>
            </a:pPr>
            <a:r>
              <a:rPr lang="en-US" altLang="zh-CN" sz="2000" b="1" dirty="0">
                <a:solidFill>
                  <a:schemeClr val="bg1">
                    <a:lumMod val="50000"/>
                  </a:schemeClr>
                </a:solidFill>
                <a:ea typeface="Calibri" panose="020F0502020204030204" pitchFamily="34" charset="0"/>
                <a:cs typeface="Calibri" panose="020F0502020204030204" pitchFamily="34" charset="0"/>
              </a:rPr>
              <a:t>NHÓM: 8</a:t>
            </a:r>
          </a:p>
        </p:txBody>
      </p:sp>
      <p:pic>
        <p:nvPicPr>
          <p:cNvPr id="65" name="Picture 8"/>
          <p:cNvPicPr>
            <a:picLocks noChangeAspect="1"/>
          </p:cNvPicPr>
          <p:nvPr/>
        </p:nvPicPr>
        <p:blipFill>
          <a:blip r:embed="rId3" cstate="print">
            <a:extLst>
              <a:ext uri="{BEBA8EAE-BF5A-486C-A8C5-ECC9F3942E4B}">
                <a14:imgProps xmlns:a14="http://schemas.microsoft.com/office/drawing/2010/main">
                  <a14:imgLayer r:embed="rId4">
                    <a14:imgEffect>
                      <a14:artisticPhotocopy detail="2"/>
                    </a14:imgEffect>
                    <a14:imgEffect>
                      <a14:sharpenSoften amount="9000"/>
                    </a14:imgEffect>
                    <a14:imgEffect>
                      <a14:colorTemperature colorTemp="6600"/>
                    </a14:imgEffect>
                  </a14:imgLayer>
                </a14:imgProps>
              </a:ext>
              <a:ext uri="{28A0092B-C50C-407E-A947-70E740481C1C}">
                <a14:useLocalDpi xmlns:a14="http://schemas.microsoft.com/office/drawing/2010/main" val="0"/>
              </a:ext>
            </a:extLst>
          </a:blip>
          <a:stretch>
            <a:fillRect/>
          </a:stretch>
        </p:blipFill>
        <p:spPr>
          <a:xfrm>
            <a:off x="10766310" y="13910"/>
            <a:ext cx="1420173" cy="1401825"/>
          </a:xfrm>
          <a:prstGeom prst="rect">
            <a:avLst/>
          </a:prstGeom>
          <a:ln w="0">
            <a:noFill/>
          </a:ln>
          <a:effectLst/>
        </p:spPr>
        <p:style>
          <a:lnRef idx="0">
            <a:scrgbClr r="0" g="0" b="0"/>
          </a:lnRef>
          <a:fillRef idx="1001">
            <a:schemeClr val="lt2"/>
          </a:fillRef>
          <a:effectRef idx="0">
            <a:scrgbClr r="0" g="0" b="0"/>
          </a:effectRef>
          <a:fontRef idx="major"/>
        </p:style>
      </p:pic>
      <p:sp>
        <p:nvSpPr>
          <p:cNvPr id="4" name="Rectangle 3"/>
          <p:cNvSpPr/>
          <p:nvPr/>
        </p:nvSpPr>
        <p:spPr>
          <a:xfrm>
            <a:off x="997526" y="13910"/>
            <a:ext cx="9903359" cy="1200329"/>
          </a:xfrm>
          <a:prstGeom prst="rect">
            <a:avLst/>
          </a:prstGeom>
        </p:spPr>
        <p:txBody>
          <a:bodyPr wrap="square">
            <a:spAutoFit/>
          </a:bodyPr>
          <a:lstStyle/>
          <a:p>
            <a:pPr algn="ctr"/>
            <a:r>
              <a:rPr lang="en-US" sz="2400" dirty="0">
                <a:solidFill>
                  <a:schemeClr val="accent3">
                    <a:lumMod val="75000"/>
                  </a:schemeClr>
                </a:solidFill>
                <a:latin typeface="Source Sans Pro Semibold" panose="020B0603030403020204" pitchFamily="34" charset="0"/>
                <a:cs typeface="Times New Roman" panose="02020603050405020304" pitchFamily="18" charset="0"/>
              </a:rPr>
              <a:t>BỘ CÔNG THƯƠNG</a:t>
            </a:r>
            <a:br>
              <a:rPr lang="en-US" sz="2400" b="1" dirty="0">
                <a:solidFill>
                  <a:schemeClr val="accent3">
                    <a:lumMod val="75000"/>
                  </a:schemeClr>
                </a:solidFill>
                <a:latin typeface="Source Sans Pro Semibold" panose="020B0603030403020204" pitchFamily="34" charset="0"/>
                <a:cs typeface="Times New Roman" panose="02020603050405020304" pitchFamily="18" charset="0"/>
              </a:rPr>
            </a:br>
            <a:r>
              <a:rPr lang="en-US" sz="2400" b="1" dirty="0">
                <a:solidFill>
                  <a:schemeClr val="accent3">
                    <a:lumMod val="75000"/>
                  </a:schemeClr>
                </a:solidFill>
                <a:latin typeface="Source Sans Pro Semibold" panose="020B0603030403020204" pitchFamily="34" charset="0"/>
                <a:cs typeface="Times New Roman" panose="02020603050405020304" pitchFamily="18" charset="0"/>
              </a:rPr>
              <a:t>TRƯỜNG ĐẠI HỌC CÔNG NGHIỆP THỰC PHẨM THÀNH PHỐ HỒ CHÍ MINH</a:t>
            </a:r>
            <a:br>
              <a:rPr lang="en-US" sz="2400" b="1" dirty="0">
                <a:solidFill>
                  <a:schemeClr val="accent3">
                    <a:lumMod val="75000"/>
                  </a:schemeClr>
                </a:solidFill>
                <a:latin typeface="Source Sans Pro Semibold" panose="020B0603030403020204" pitchFamily="34" charset="0"/>
                <a:cs typeface="Times New Roman" panose="02020603050405020304" pitchFamily="18" charset="0"/>
              </a:rPr>
            </a:br>
            <a:r>
              <a:rPr lang="en-US" sz="2400" b="1" dirty="0">
                <a:solidFill>
                  <a:schemeClr val="accent3">
                    <a:lumMod val="75000"/>
                  </a:schemeClr>
                </a:solidFill>
                <a:latin typeface="Source Sans Pro Semibold" panose="020B0603030403020204" pitchFamily="34" charset="0"/>
                <a:cs typeface="Times New Roman" panose="02020603050405020304" pitchFamily="18" charset="0"/>
              </a:rPr>
              <a:t>KHOA CÔNG NGHỆ THÔNG TIN</a:t>
            </a:r>
            <a:endParaRPr lang="en-US" sz="2400" dirty="0"/>
          </a:p>
        </p:txBody>
      </p:sp>
    </p:spTree>
    <p:extLst>
      <p:ext uri="{BB962C8B-B14F-4D97-AF65-F5344CB8AC3E}">
        <p14:creationId xmlns:p14="http://schemas.microsoft.com/office/powerpoint/2010/main" val="414818245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65"/>
                                        </p:tgtEl>
                                        <p:attrNameLst>
                                          <p:attrName>r</p:attrName>
                                        </p:attrNameLst>
                                      </p:cBhvr>
                                    </p:animRot>
                                    <p:animRot by="-240000">
                                      <p:cBhvr>
                                        <p:cTn id="7" dur="400" fill="hold">
                                          <p:stCondLst>
                                            <p:cond delay="400"/>
                                          </p:stCondLst>
                                        </p:cTn>
                                        <p:tgtEl>
                                          <p:spTgt spid="65"/>
                                        </p:tgtEl>
                                        <p:attrNameLst>
                                          <p:attrName>r</p:attrName>
                                        </p:attrNameLst>
                                      </p:cBhvr>
                                    </p:animRot>
                                    <p:animRot by="240000">
                                      <p:cBhvr>
                                        <p:cTn id="8" dur="400" fill="hold">
                                          <p:stCondLst>
                                            <p:cond delay="800"/>
                                          </p:stCondLst>
                                        </p:cTn>
                                        <p:tgtEl>
                                          <p:spTgt spid="65"/>
                                        </p:tgtEl>
                                        <p:attrNameLst>
                                          <p:attrName>r</p:attrName>
                                        </p:attrNameLst>
                                      </p:cBhvr>
                                    </p:animRot>
                                    <p:animRot by="-240000">
                                      <p:cBhvr>
                                        <p:cTn id="9" dur="400" fill="hold">
                                          <p:stCondLst>
                                            <p:cond delay="1200"/>
                                          </p:stCondLst>
                                        </p:cTn>
                                        <p:tgtEl>
                                          <p:spTgt spid="65"/>
                                        </p:tgtEl>
                                        <p:attrNameLst>
                                          <p:attrName>r</p:attrName>
                                        </p:attrNameLst>
                                      </p:cBhvr>
                                    </p:animRot>
                                    <p:animRot by="120000">
                                      <p:cBhvr>
                                        <p:cTn id="10" dur="400" fill="hold">
                                          <p:stCondLst>
                                            <p:cond delay="1600"/>
                                          </p:stCondLst>
                                        </p:cTn>
                                        <p:tgtEl>
                                          <p:spTgt spid="65"/>
                                        </p:tgtEl>
                                        <p:attrNameLst>
                                          <p:attrName>r</p:attrName>
                                        </p:attrNameLst>
                                      </p:cBhvr>
                                    </p:animRot>
                                  </p:childTnLst>
                                </p:cTn>
                              </p:par>
                              <p:par>
                                <p:cTn id="11" presetID="21" presetClass="entr" presetSubtype="1" fill="hold" grpId="0" nodeType="withEffect">
                                  <p:stCondLst>
                                    <p:cond delay="0"/>
                                  </p:stCondLst>
                                  <p:childTnLst>
                                    <p:set>
                                      <p:cBhvr>
                                        <p:cTn id="12" dur="1" fill="hold">
                                          <p:stCondLst>
                                            <p:cond delay="0"/>
                                          </p:stCondLst>
                                        </p:cTn>
                                        <p:tgtEl>
                                          <p:spTgt spid="4124"/>
                                        </p:tgtEl>
                                        <p:attrNameLst>
                                          <p:attrName>style.visibility</p:attrName>
                                        </p:attrNameLst>
                                      </p:cBhvr>
                                      <p:to>
                                        <p:strVal val="visible"/>
                                      </p:to>
                                    </p:set>
                                    <p:animEffect transition="in" filter="wheel(1)">
                                      <p:cBhvr>
                                        <p:cTn id="13" dur="2000"/>
                                        <p:tgtEl>
                                          <p:spTgt spid="4124"/>
                                        </p:tgtEl>
                                      </p:cBhvr>
                                    </p:animEffect>
                                  </p:childTnLst>
                                </p:cTn>
                              </p:par>
                              <p:par>
                                <p:cTn id="14" presetID="32" presetClass="emph" presetSubtype="0" repeatCount="indefinite" fill="hold" nodeType="withEffect">
                                  <p:stCondLst>
                                    <p:cond delay="0"/>
                                  </p:stCondLst>
                                  <p:childTnLst>
                                    <p:animRot by="120000">
                                      <p:cBhvr>
                                        <p:cTn id="15" dur="200" fill="hold">
                                          <p:stCondLst>
                                            <p:cond delay="0"/>
                                          </p:stCondLst>
                                        </p:cTn>
                                        <p:tgtEl>
                                          <p:spTgt spid="27"/>
                                        </p:tgtEl>
                                        <p:attrNameLst>
                                          <p:attrName>r</p:attrName>
                                        </p:attrNameLst>
                                      </p:cBhvr>
                                    </p:animRot>
                                    <p:animRot by="-240000">
                                      <p:cBhvr>
                                        <p:cTn id="16" dur="400" fill="hold">
                                          <p:stCondLst>
                                            <p:cond delay="400"/>
                                          </p:stCondLst>
                                        </p:cTn>
                                        <p:tgtEl>
                                          <p:spTgt spid="27"/>
                                        </p:tgtEl>
                                        <p:attrNameLst>
                                          <p:attrName>r</p:attrName>
                                        </p:attrNameLst>
                                      </p:cBhvr>
                                    </p:animRot>
                                    <p:animRot by="240000">
                                      <p:cBhvr>
                                        <p:cTn id="17" dur="400" fill="hold">
                                          <p:stCondLst>
                                            <p:cond delay="800"/>
                                          </p:stCondLst>
                                        </p:cTn>
                                        <p:tgtEl>
                                          <p:spTgt spid="27"/>
                                        </p:tgtEl>
                                        <p:attrNameLst>
                                          <p:attrName>r</p:attrName>
                                        </p:attrNameLst>
                                      </p:cBhvr>
                                    </p:animRot>
                                    <p:animRot by="-240000">
                                      <p:cBhvr>
                                        <p:cTn id="18" dur="400" fill="hold">
                                          <p:stCondLst>
                                            <p:cond delay="1200"/>
                                          </p:stCondLst>
                                        </p:cTn>
                                        <p:tgtEl>
                                          <p:spTgt spid="27"/>
                                        </p:tgtEl>
                                        <p:attrNameLst>
                                          <p:attrName>r</p:attrName>
                                        </p:attrNameLst>
                                      </p:cBhvr>
                                    </p:animRot>
                                    <p:animRot by="120000">
                                      <p:cBhvr>
                                        <p:cTn id="19" dur="400" fill="hold">
                                          <p:stCondLst>
                                            <p:cond delay="1600"/>
                                          </p:stCondLst>
                                        </p:cTn>
                                        <p:tgtEl>
                                          <p:spTgt spid="27"/>
                                        </p:tgtEl>
                                        <p:attrNameLst>
                                          <p:attrName>r</p:attrName>
                                        </p:attrNameLst>
                                      </p:cBhvr>
                                    </p:animRot>
                                  </p:childTnLst>
                                </p:cTn>
                              </p:par>
                              <p:par>
                                <p:cTn id="20" presetID="32" presetClass="emph" presetSubtype="0" repeatCount="indefinite" fill="hold" nodeType="withEffect">
                                  <p:stCondLst>
                                    <p:cond delay="0"/>
                                  </p:stCondLst>
                                  <p:childTnLst>
                                    <p:animRot by="120000">
                                      <p:cBhvr>
                                        <p:cTn id="21" dur="200" fill="hold">
                                          <p:stCondLst>
                                            <p:cond delay="0"/>
                                          </p:stCondLst>
                                        </p:cTn>
                                        <p:tgtEl>
                                          <p:spTgt spid="33"/>
                                        </p:tgtEl>
                                        <p:attrNameLst>
                                          <p:attrName>r</p:attrName>
                                        </p:attrNameLst>
                                      </p:cBhvr>
                                    </p:animRot>
                                    <p:animRot by="-240000">
                                      <p:cBhvr>
                                        <p:cTn id="22" dur="400" fill="hold">
                                          <p:stCondLst>
                                            <p:cond delay="400"/>
                                          </p:stCondLst>
                                        </p:cTn>
                                        <p:tgtEl>
                                          <p:spTgt spid="33"/>
                                        </p:tgtEl>
                                        <p:attrNameLst>
                                          <p:attrName>r</p:attrName>
                                        </p:attrNameLst>
                                      </p:cBhvr>
                                    </p:animRot>
                                    <p:animRot by="240000">
                                      <p:cBhvr>
                                        <p:cTn id="23" dur="400" fill="hold">
                                          <p:stCondLst>
                                            <p:cond delay="800"/>
                                          </p:stCondLst>
                                        </p:cTn>
                                        <p:tgtEl>
                                          <p:spTgt spid="33"/>
                                        </p:tgtEl>
                                        <p:attrNameLst>
                                          <p:attrName>r</p:attrName>
                                        </p:attrNameLst>
                                      </p:cBhvr>
                                    </p:animRot>
                                    <p:animRot by="-240000">
                                      <p:cBhvr>
                                        <p:cTn id="24" dur="400" fill="hold">
                                          <p:stCondLst>
                                            <p:cond delay="1200"/>
                                          </p:stCondLst>
                                        </p:cTn>
                                        <p:tgtEl>
                                          <p:spTgt spid="33"/>
                                        </p:tgtEl>
                                        <p:attrNameLst>
                                          <p:attrName>r</p:attrName>
                                        </p:attrNameLst>
                                      </p:cBhvr>
                                    </p:animRot>
                                    <p:animRot by="120000">
                                      <p:cBhvr>
                                        <p:cTn id="25" dur="400" fill="hold">
                                          <p:stCondLst>
                                            <p:cond delay="1600"/>
                                          </p:stCondLst>
                                        </p:cTn>
                                        <p:tgtEl>
                                          <p:spTgt spid="33"/>
                                        </p:tgtEl>
                                        <p:attrNameLst>
                                          <p:attrName>r</p:attrName>
                                        </p:attrNameLst>
                                      </p:cBhvr>
                                    </p:animRot>
                                  </p:childTnLst>
                                </p:cTn>
                              </p:par>
                              <p:par>
                                <p:cTn id="26" presetID="32" presetClass="emph" presetSubtype="0" repeatCount="indefinite" fill="hold" nodeType="withEffect">
                                  <p:stCondLst>
                                    <p:cond delay="0"/>
                                  </p:stCondLst>
                                  <p:childTnLst>
                                    <p:animRot by="120000">
                                      <p:cBhvr>
                                        <p:cTn id="27" dur="200" fill="hold">
                                          <p:stCondLst>
                                            <p:cond delay="0"/>
                                          </p:stCondLst>
                                        </p:cTn>
                                        <p:tgtEl>
                                          <p:spTgt spid="37"/>
                                        </p:tgtEl>
                                        <p:attrNameLst>
                                          <p:attrName>r</p:attrName>
                                        </p:attrNameLst>
                                      </p:cBhvr>
                                    </p:animRot>
                                    <p:animRot by="-240000">
                                      <p:cBhvr>
                                        <p:cTn id="28" dur="400" fill="hold">
                                          <p:stCondLst>
                                            <p:cond delay="400"/>
                                          </p:stCondLst>
                                        </p:cTn>
                                        <p:tgtEl>
                                          <p:spTgt spid="37"/>
                                        </p:tgtEl>
                                        <p:attrNameLst>
                                          <p:attrName>r</p:attrName>
                                        </p:attrNameLst>
                                      </p:cBhvr>
                                    </p:animRot>
                                    <p:animRot by="240000">
                                      <p:cBhvr>
                                        <p:cTn id="29" dur="400" fill="hold">
                                          <p:stCondLst>
                                            <p:cond delay="800"/>
                                          </p:stCondLst>
                                        </p:cTn>
                                        <p:tgtEl>
                                          <p:spTgt spid="37"/>
                                        </p:tgtEl>
                                        <p:attrNameLst>
                                          <p:attrName>r</p:attrName>
                                        </p:attrNameLst>
                                      </p:cBhvr>
                                    </p:animRot>
                                    <p:animRot by="-240000">
                                      <p:cBhvr>
                                        <p:cTn id="30" dur="400" fill="hold">
                                          <p:stCondLst>
                                            <p:cond delay="1200"/>
                                          </p:stCondLst>
                                        </p:cTn>
                                        <p:tgtEl>
                                          <p:spTgt spid="37"/>
                                        </p:tgtEl>
                                        <p:attrNameLst>
                                          <p:attrName>r</p:attrName>
                                        </p:attrNameLst>
                                      </p:cBhvr>
                                    </p:animRot>
                                    <p:animRot by="120000">
                                      <p:cBhvr>
                                        <p:cTn id="31" dur="400" fill="hold">
                                          <p:stCondLst>
                                            <p:cond delay="1600"/>
                                          </p:stCondLst>
                                        </p:cTn>
                                        <p:tgtEl>
                                          <p:spTgt spid="37"/>
                                        </p:tgtEl>
                                        <p:attrNameLst>
                                          <p:attrName>r</p:attrName>
                                        </p:attrNameLst>
                                      </p:cBhvr>
                                    </p:animRot>
                                  </p:childTnLst>
                                </p:cTn>
                              </p:par>
                              <p:par>
                                <p:cTn id="32" presetID="32" presetClass="emph" presetSubtype="0" repeatCount="indefinite" fill="hold" nodeType="withEffect">
                                  <p:stCondLst>
                                    <p:cond delay="0"/>
                                  </p:stCondLst>
                                  <p:childTnLst>
                                    <p:animRot by="120000">
                                      <p:cBhvr>
                                        <p:cTn id="33" dur="200" fill="hold">
                                          <p:stCondLst>
                                            <p:cond delay="0"/>
                                          </p:stCondLst>
                                        </p:cTn>
                                        <p:tgtEl>
                                          <p:spTgt spid="41"/>
                                        </p:tgtEl>
                                        <p:attrNameLst>
                                          <p:attrName>r</p:attrName>
                                        </p:attrNameLst>
                                      </p:cBhvr>
                                    </p:animRot>
                                    <p:animRot by="-240000">
                                      <p:cBhvr>
                                        <p:cTn id="34" dur="400" fill="hold">
                                          <p:stCondLst>
                                            <p:cond delay="400"/>
                                          </p:stCondLst>
                                        </p:cTn>
                                        <p:tgtEl>
                                          <p:spTgt spid="41"/>
                                        </p:tgtEl>
                                        <p:attrNameLst>
                                          <p:attrName>r</p:attrName>
                                        </p:attrNameLst>
                                      </p:cBhvr>
                                    </p:animRot>
                                    <p:animRot by="240000">
                                      <p:cBhvr>
                                        <p:cTn id="35" dur="400" fill="hold">
                                          <p:stCondLst>
                                            <p:cond delay="800"/>
                                          </p:stCondLst>
                                        </p:cTn>
                                        <p:tgtEl>
                                          <p:spTgt spid="41"/>
                                        </p:tgtEl>
                                        <p:attrNameLst>
                                          <p:attrName>r</p:attrName>
                                        </p:attrNameLst>
                                      </p:cBhvr>
                                    </p:animRot>
                                    <p:animRot by="-240000">
                                      <p:cBhvr>
                                        <p:cTn id="36" dur="400" fill="hold">
                                          <p:stCondLst>
                                            <p:cond delay="1200"/>
                                          </p:stCondLst>
                                        </p:cTn>
                                        <p:tgtEl>
                                          <p:spTgt spid="41"/>
                                        </p:tgtEl>
                                        <p:attrNameLst>
                                          <p:attrName>r</p:attrName>
                                        </p:attrNameLst>
                                      </p:cBhvr>
                                    </p:animRot>
                                    <p:animRot by="120000">
                                      <p:cBhvr>
                                        <p:cTn id="37" dur="400" fill="hold">
                                          <p:stCondLst>
                                            <p:cond delay="1600"/>
                                          </p:stCondLst>
                                        </p:cTn>
                                        <p:tgtEl>
                                          <p:spTgt spid="41"/>
                                        </p:tgtEl>
                                        <p:attrNameLst>
                                          <p:attrName>r</p:attrName>
                                        </p:attrNameLst>
                                      </p:cBhvr>
                                    </p:animRot>
                                  </p:childTnLst>
                                </p:cTn>
                              </p:par>
                              <p:par>
                                <p:cTn id="38" presetID="32" presetClass="emph" presetSubtype="0" repeatCount="indefinite" fill="hold" nodeType="withEffect">
                                  <p:stCondLst>
                                    <p:cond delay="0"/>
                                  </p:stCondLst>
                                  <p:childTnLst>
                                    <p:animRot by="120000">
                                      <p:cBhvr>
                                        <p:cTn id="39" dur="200" fill="hold">
                                          <p:stCondLst>
                                            <p:cond delay="0"/>
                                          </p:stCondLst>
                                        </p:cTn>
                                        <p:tgtEl>
                                          <p:spTgt spid="49"/>
                                        </p:tgtEl>
                                        <p:attrNameLst>
                                          <p:attrName>r</p:attrName>
                                        </p:attrNameLst>
                                      </p:cBhvr>
                                    </p:animRot>
                                    <p:animRot by="-240000">
                                      <p:cBhvr>
                                        <p:cTn id="40" dur="400" fill="hold">
                                          <p:stCondLst>
                                            <p:cond delay="400"/>
                                          </p:stCondLst>
                                        </p:cTn>
                                        <p:tgtEl>
                                          <p:spTgt spid="49"/>
                                        </p:tgtEl>
                                        <p:attrNameLst>
                                          <p:attrName>r</p:attrName>
                                        </p:attrNameLst>
                                      </p:cBhvr>
                                    </p:animRot>
                                    <p:animRot by="240000">
                                      <p:cBhvr>
                                        <p:cTn id="41" dur="400" fill="hold">
                                          <p:stCondLst>
                                            <p:cond delay="800"/>
                                          </p:stCondLst>
                                        </p:cTn>
                                        <p:tgtEl>
                                          <p:spTgt spid="49"/>
                                        </p:tgtEl>
                                        <p:attrNameLst>
                                          <p:attrName>r</p:attrName>
                                        </p:attrNameLst>
                                      </p:cBhvr>
                                    </p:animRot>
                                    <p:animRot by="-240000">
                                      <p:cBhvr>
                                        <p:cTn id="42" dur="400" fill="hold">
                                          <p:stCondLst>
                                            <p:cond delay="1200"/>
                                          </p:stCondLst>
                                        </p:cTn>
                                        <p:tgtEl>
                                          <p:spTgt spid="49"/>
                                        </p:tgtEl>
                                        <p:attrNameLst>
                                          <p:attrName>r</p:attrName>
                                        </p:attrNameLst>
                                      </p:cBhvr>
                                    </p:animRot>
                                    <p:animRot by="120000">
                                      <p:cBhvr>
                                        <p:cTn id="43" dur="400" fill="hold">
                                          <p:stCondLst>
                                            <p:cond delay="1600"/>
                                          </p:stCondLst>
                                        </p:cTn>
                                        <p:tgtEl>
                                          <p:spTgt spid="49"/>
                                        </p:tgtEl>
                                        <p:attrNameLst>
                                          <p:attrName>r</p:attrName>
                                        </p:attrNameLst>
                                      </p:cBhvr>
                                    </p:animRot>
                                  </p:childTnLst>
                                </p:cTn>
                              </p:par>
                              <p:par>
                                <p:cTn id="44" presetID="32" presetClass="emph" presetSubtype="0" repeatCount="indefinite" fill="hold" nodeType="withEffect">
                                  <p:stCondLst>
                                    <p:cond delay="0"/>
                                  </p:stCondLst>
                                  <p:childTnLst>
                                    <p:animRot by="120000">
                                      <p:cBhvr>
                                        <p:cTn id="45" dur="200" fill="hold">
                                          <p:stCondLst>
                                            <p:cond delay="0"/>
                                          </p:stCondLst>
                                        </p:cTn>
                                        <p:tgtEl>
                                          <p:spTgt spid="53"/>
                                        </p:tgtEl>
                                        <p:attrNameLst>
                                          <p:attrName>r</p:attrName>
                                        </p:attrNameLst>
                                      </p:cBhvr>
                                    </p:animRot>
                                    <p:animRot by="-240000">
                                      <p:cBhvr>
                                        <p:cTn id="46" dur="400" fill="hold">
                                          <p:stCondLst>
                                            <p:cond delay="400"/>
                                          </p:stCondLst>
                                        </p:cTn>
                                        <p:tgtEl>
                                          <p:spTgt spid="53"/>
                                        </p:tgtEl>
                                        <p:attrNameLst>
                                          <p:attrName>r</p:attrName>
                                        </p:attrNameLst>
                                      </p:cBhvr>
                                    </p:animRot>
                                    <p:animRot by="240000">
                                      <p:cBhvr>
                                        <p:cTn id="47" dur="400" fill="hold">
                                          <p:stCondLst>
                                            <p:cond delay="800"/>
                                          </p:stCondLst>
                                        </p:cTn>
                                        <p:tgtEl>
                                          <p:spTgt spid="53"/>
                                        </p:tgtEl>
                                        <p:attrNameLst>
                                          <p:attrName>r</p:attrName>
                                        </p:attrNameLst>
                                      </p:cBhvr>
                                    </p:animRot>
                                    <p:animRot by="-240000">
                                      <p:cBhvr>
                                        <p:cTn id="48" dur="400" fill="hold">
                                          <p:stCondLst>
                                            <p:cond delay="1200"/>
                                          </p:stCondLst>
                                        </p:cTn>
                                        <p:tgtEl>
                                          <p:spTgt spid="53"/>
                                        </p:tgtEl>
                                        <p:attrNameLst>
                                          <p:attrName>r</p:attrName>
                                        </p:attrNameLst>
                                      </p:cBhvr>
                                    </p:animRot>
                                    <p:animRot by="120000">
                                      <p:cBhvr>
                                        <p:cTn id="49" dur="400" fill="hold">
                                          <p:stCondLst>
                                            <p:cond delay="1600"/>
                                          </p:stCondLst>
                                        </p:cTn>
                                        <p:tgtEl>
                                          <p:spTgt spid="53"/>
                                        </p:tgtEl>
                                        <p:attrNameLst>
                                          <p:attrName>r</p:attrName>
                                        </p:attrNameLst>
                                      </p:cBhvr>
                                    </p:animRot>
                                  </p:childTnLst>
                                </p:cTn>
                              </p:par>
                              <p:par>
                                <p:cTn id="50" presetID="32" presetClass="emph" presetSubtype="0" repeatCount="indefinite" fill="hold" nodeType="withEffect">
                                  <p:stCondLst>
                                    <p:cond delay="0"/>
                                  </p:stCondLst>
                                  <p:childTnLst>
                                    <p:animRot by="120000">
                                      <p:cBhvr>
                                        <p:cTn id="51" dur="200" fill="hold">
                                          <p:stCondLst>
                                            <p:cond delay="0"/>
                                          </p:stCondLst>
                                        </p:cTn>
                                        <p:tgtEl>
                                          <p:spTgt spid="105"/>
                                        </p:tgtEl>
                                        <p:attrNameLst>
                                          <p:attrName>r</p:attrName>
                                        </p:attrNameLst>
                                      </p:cBhvr>
                                    </p:animRot>
                                    <p:animRot by="-240000">
                                      <p:cBhvr>
                                        <p:cTn id="52" dur="400" fill="hold">
                                          <p:stCondLst>
                                            <p:cond delay="400"/>
                                          </p:stCondLst>
                                        </p:cTn>
                                        <p:tgtEl>
                                          <p:spTgt spid="105"/>
                                        </p:tgtEl>
                                        <p:attrNameLst>
                                          <p:attrName>r</p:attrName>
                                        </p:attrNameLst>
                                      </p:cBhvr>
                                    </p:animRot>
                                    <p:animRot by="240000">
                                      <p:cBhvr>
                                        <p:cTn id="53" dur="400" fill="hold">
                                          <p:stCondLst>
                                            <p:cond delay="800"/>
                                          </p:stCondLst>
                                        </p:cTn>
                                        <p:tgtEl>
                                          <p:spTgt spid="105"/>
                                        </p:tgtEl>
                                        <p:attrNameLst>
                                          <p:attrName>r</p:attrName>
                                        </p:attrNameLst>
                                      </p:cBhvr>
                                    </p:animRot>
                                    <p:animRot by="-240000">
                                      <p:cBhvr>
                                        <p:cTn id="54" dur="400" fill="hold">
                                          <p:stCondLst>
                                            <p:cond delay="1200"/>
                                          </p:stCondLst>
                                        </p:cTn>
                                        <p:tgtEl>
                                          <p:spTgt spid="105"/>
                                        </p:tgtEl>
                                        <p:attrNameLst>
                                          <p:attrName>r</p:attrName>
                                        </p:attrNameLst>
                                      </p:cBhvr>
                                    </p:animRot>
                                    <p:animRot by="120000">
                                      <p:cBhvr>
                                        <p:cTn id="55" dur="400" fill="hold">
                                          <p:stCondLst>
                                            <p:cond delay="1600"/>
                                          </p:stCondLst>
                                        </p:cTn>
                                        <p:tgtEl>
                                          <p:spTgt spid="105"/>
                                        </p:tgtEl>
                                        <p:attrNameLst>
                                          <p:attrName>r</p:attrName>
                                        </p:attrNameLst>
                                      </p:cBhvr>
                                    </p:animRot>
                                  </p:childTnLst>
                                </p:cTn>
                              </p:par>
                              <p:par>
                                <p:cTn id="56" presetID="32" presetClass="emph" presetSubtype="0" repeatCount="indefinite" fill="hold" nodeType="withEffect">
                                  <p:stCondLst>
                                    <p:cond delay="0"/>
                                  </p:stCondLst>
                                  <p:childTnLst>
                                    <p:animRot by="120000">
                                      <p:cBhvr>
                                        <p:cTn id="57" dur="200" fill="hold">
                                          <p:stCondLst>
                                            <p:cond delay="0"/>
                                          </p:stCondLst>
                                        </p:cTn>
                                        <p:tgtEl>
                                          <p:spTgt spid="109"/>
                                        </p:tgtEl>
                                        <p:attrNameLst>
                                          <p:attrName>r</p:attrName>
                                        </p:attrNameLst>
                                      </p:cBhvr>
                                    </p:animRot>
                                    <p:animRot by="-240000">
                                      <p:cBhvr>
                                        <p:cTn id="58" dur="400" fill="hold">
                                          <p:stCondLst>
                                            <p:cond delay="400"/>
                                          </p:stCondLst>
                                        </p:cTn>
                                        <p:tgtEl>
                                          <p:spTgt spid="109"/>
                                        </p:tgtEl>
                                        <p:attrNameLst>
                                          <p:attrName>r</p:attrName>
                                        </p:attrNameLst>
                                      </p:cBhvr>
                                    </p:animRot>
                                    <p:animRot by="240000">
                                      <p:cBhvr>
                                        <p:cTn id="59" dur="400" fill="hold">
                                          <p:stCondLst>
                                            <p:cond delay="800"/>
                                          </p:stCondLst>
                                        </p:cTn>
                                        <p:tgtEl>
                                          <p:spTgt spid="109"/>
                                        </p:tgtEl>
                                        <p:attrNameLst>
                                          <p:attrName>r</p:attrName>
                                        </p:attrNameLst>
                                      </p:cBhvr>
                                    </p:animRot>
                                    <p:animRot by="-240000">
                                      <p:cBhvr>
                                        <p:cTn id="60" dur="400" fill="hold">
                                          <p:stCondLst>
                                            <p:cond delay="1200"/>
                                          </p:stCondLst>
                                        </p:cTn>
                                        <p:tgtEl>
                                          <p:spTgt spid="109"/>
                                        </p:tgtEl>
                                        <p:attrNameLst>
                                          <p:attrName>r</p:attrName>
                                        </p:attrNameLst>
                                      </p:cBhvr>
                                    </p:animRot>
                                    <p:animRot by="120000">
                                      <p:cBhvr>
                                        <p:cTn id="61" dur="400" fill="hold">
                                          <p:stCondLst>
                                            <p:cond delay="1600"/>
                                          </p:stCondLst>
                                        </p:cTn>
                                        <p:tgtEl>
                                          <p:spTgt spid="109"/>
                                        </p:tgtEl>
                                        <p:attrNameLst>
                                          <p:attrName>r</p:attrName>
                                        </p:attrNameLst>
                                      </p:cBhvr>
                                    </p:animRot>
                                  </p:childTnLst>
                                </p:cTn>
                              </p:par>
                              <p:par>
                                <p:cTn id="62" presetID="32" presetClass="emph" presetSubtype="0" repeatCount="indefinite" fill="hold" nodeType="withEffect">
                                  <p:stCondLst>
                                    <p:cond delay="0"/>
                                  </p:stCondLst>
                                  <p:childTnLst>
                                    <p:animRot by="120000">
                                      <p:cBhvr>
                                        <p:cTn id="63" dur="200" fill="hold">
                                          <p:stCondLst>
                                            <p:cond delay="0"/>
                                          </p:stCondLst>
                                        </p:cTn>
                                        <p:tgtEl>
                                          <p:spTgt spid="113"/>
                                        </p:tgtEl>
                                        <p:attrNameLst>
                                          <p:attrName>r</p:attrName>
                                        </p:attrNameLst>
                                      </p:cBhvr>
                                    </p:animRot>
                                    <p:animRot by="-240000">
                                      <p:cBhvr>
                                        <p:cTn id="64" dur="400" fill="hold">
                                          <p:stCondLst>
                                            <p:cond delay="400"/>
                                          </p:stCondLst>
                                        </p:cTn>
                                        <p:tgtEl>
                                          <p:spTgt spid="113"/>
                                        </p:tgtEl>
                                        <p:attrNameLst>
                                          <p:attrName>r</p:attrName>
                                        </p:attrNameLst>
                                      </p:cBhvr>
                                    </p:animRot>
                                    <p:animRot by="240000">
                                      <p:cBhvr>
                                        <p:cTn id="65" dur="400" fill="hold">
                                          <p:stCondLst>
                                            <p:cond delay="800"/>
                                          </p:stCondLst>
                                        </p:cTn>
                                        <p:tgtEl>
                                          <p:spTgt spid="113"/>
                                        </p:tgtEl>
                                        <p:attrNameLst>
                                          <p:attrName>r</p:attrName>
                                        </p:attrNameLst>
                                      </p:cBhvr>
                                    </p:animRot>
                                    <p:animRot by="-240000">
                                      <p:cBhvr>
                                        <p:cTn id="66" dur="400" fill="hold">
                                          <p:stCondLst>
                                            <p:cond delay="1200"/>
                                          </p:stCondLst>
                                        </p:cTn>
                                        <p:tgtEl>
                                          <p:spTgt spid="113"/>
                                        </p:tgtEl>
                                        <p:attrNameLst>
                                          <p:attrName>r</p:attrName>
                                        </p:attrNameLst>
                                      </p:cBhvr>
                                    </p:animRot>
                                    <p:animRot by="120000">
                                      <p:cBhvr>
                                        <p:cTn id="67" dur="400" fill="hold">
                                          <p:stCondLst>
                                            <p:cond delay="1600"/>
                                          </p:stCondLst>
                                        </p:cTn>
                                        <p:tgtEl>
                                          <p:spTgt spid="113"/>
                                        </p:tgtEl>
                                        <p:attrNameLst>
                                          <p:attrName>r</p:attrName>
                                        </p:attrNameLst>
                                      </p:cBhvr>
                                    </p:animRot>
                                  </p:childTnLst>
                                </p:cTn>
                              </p:par>
                              <p:par>
                                <p:cTn id="68" presetID="32" presetClass="emph" presetSubtype="0" repeatCount="indefinite" fill="hold" nodeType="withEffect">
                                  <p:stCondLst>
                                    <p:cond delay="0"/>
                                  </p:stCondLst>
                                  <p:childTnLst>
                                    <p:animRot by="120000">
                                      <p:cBhvr>
                                        <p:cTn id="69" dur="200" fill="hold">
                                          <p:stCondLst>
                                            <p:cond delay="0"/>
                                          </p:stCondLst>
                                        </p:cTn>
                                        <p:tgtEl>
                                          <p:spTgt spid="117"/>
                                        </p:tgtEl>
                                        <p:attrNameLst>
                                          <p:attrName>r</p:attrName>
                                        </p:attrNameLst>
                                      </p:cBhvr>
                                    </p:animRot>
                                    <p:animRot by="-240000">
                                      <p:cBhvr>
                                        <p:cTn id="70" dur="400" fill="hold">
                                          <p:stCondLst>
                                            <p:cond delay="400"/>
                                          </p:stCondLst>
                                        </p:cTn>
                                        <p:tgtEl>
                                          <p:spTgt spid="117"/>
                                        </p:tgtEl>
                                        <p:attrNameLst>
                                          <p:attrName>r</p:attrName>
                                        </p:attrNameLst>
                                      </p:cBhvr>
                                    </p:animRot>
                                    <p:animRot by="240000">
                                      <p:cBhvr>
                                        <p:cTn id="71" dur="400" fill="hold">
                                          <p:stCondLst>
                                            <p:cond delay="800"/>
                                          </p:stCondLst>
                                        </p:cTn>
                                        <p:tgtEl>
                                          <p:spTgt spid="117"/>
                                        </p:tgtEl>
                                        <p:attrNameLst>
                                          <p:attrName>r</p:attrName>
                                        </p:attrNameLst>
                                      </p:cBhvr>
                                    </p:animRot>
                                    <p:animRot by="-240000">
                                      <p:cBhvr>
                                        <p:cTn id="72" dur="400" fill="hold">
                                          <p:stCondLst>
                                            <p:cond delay="1200"/>
                                          </p:stCondLst>
                                        </p:cTn>
                                        <p:tgtEl>
                                          <p:spTgt spid="117"/>
                                        </p:tgtEl>
                                        <p:attrNameLst>
                                          <p:attrName>r</p:attrName>
                                        </p:attrNameLst>
                                      </p:cBhvr>
                                    </p:animRot>
                                    <p:animRot by="120000">
                                      <p:cBhvr>
                                        <p:cTn id="73" dur="400" fill="hold">
                                          <p:stCondLst>
                                            <p:cond delay="1600"/>
                                          </p:stCondLst>
                                        </p:cTn>
                                        <p:tgtEl>
                                          <p:spTgt spid="117"/>
                                        </p:tgtEl>
                                        <p:attrNameLst>
                                          <p:attrName>r</p:attrName>
                                        </p:attrNameLst>
                                      </p:cBhvr>
                                    </p:animRot>
                                  </p:childTnLst>
                                </p:cTn>
                              </p:par>
                              <p:par>
                                <p:cTn id="74" presetID="32" presetClass="emph" presetSubtype="0" repeatCount="indefinite" fill="hold" nodeType="withEffect">
                                  <p:stCondLst>
                                    <p:cond delay="0"/>
                                  </p:stCondLst>
                                  <p:childTnLst>
                                    <p:animRot by="120000">
                                      <p:cBhvr>
                                        <p:cTn id="75" dur="200" fill="hold">
                                          <p:stCondLst>
                                            <p:cond delay="0"/>
                                          </p:stCondLst>
                                        </p:cTn>
                                        <p:tgtEl>
                                          <p:spTgt spid="121"/>
                                        </p:tgtEl>
                                        <p:attrNameLst>
                                          <p:attrName>r</p:attrName>
                                        </p:attrNameLst>
                                      </p:cBhvr>
                                    </p:animRot>
                                    <p:animRot by="-240000">
                                      <p:cBhvr>
                                        <p:cTn id="76" dur="400" fill="hold">
                                          <p:stCondLst>
                                            <p:cond delay="400"/>
                                          </p:stCondLst>
                                        </p:cTn>
                                        <p:tgtEl>
                                          <p:spTgt spid="121"/>
                                        </p:tgtEl>
                                        <p:attrNameLst>
                                          <p:attrName>r</p:attrName>
                                        </p:attrNameLst>
                                      </p:cBhvr>
                                    </p:animRot>
                                    <p:animRot by="240000">
                                      <p:cBhvr>
                                        <p:cTn id="77" dur="400" fill="hold">
                                          <p:stCondLst>
                                            <p:cond delay="800"/>
                                          </p:stCondLst>
                                        </p:cTn>
                                        <p:tgtEl>
                                          <p:spTgt spid="121"/>
                                        </p:tgtEl>
                                        <p:attrNameLst>
                                          <p:attrName>r</p:attrName>
                                        </p:attrNameLst>
                                      </p:cBhvr>
                                    </p:animRot>
                                    <p:animRot by="-240000">
                                      <p:cBhvr>
                                        <p:cTn id="78" dur="400" fill="hold">
                                          <p:stCondLst>
                                            <p:cond delay="1200"/>
                                          </p:stCondLst>
                                        </p:cTn>
                                        <p:tgtEl>
                                          <p:spTgt spid="121"/>
                                        </p:tgtEl>
                                        <p:attrNameLst>
                                          <p:attrName>r</p:attrName>
                                        </p:attrNameLst>
                                      </p:cBhvr>
                                    </p:animRot>
                                    <p:animRot by="120000">
                                      <p:cBhvr>
                                        <p:cTn id="79" dur="400" fill="hold">
                                          <p:stCondLst>
                                            <p:cond delay="1600"/>
                                          </p:stCondLst>
                                        </p:cTn>
                                        <p:tgtEl>
                                          <p:spTgt spid="121"/>
                                        </p:tgtEl>
                                        <p:attrNameLst>
                                          <p:attrName>r</p:attrName>
                                        </p:attrNameLst>
                                      </p:cBhvr>
                                    </p:animRot>
                                  </p:childTnLst>
                                </p:cTn>
                              </p:par>
                              <p:par>
                                <p:cTn id="80" presetID="32" presetClass="emph" presetSubtype="0" repeatCount="indefinite" fill="hold" nodeType="withEffect">
                                  <p:stCondLst>
                                    <p:cond delay="0"/>
                                  </p:stCondLst>
                                  <p:childTnLst>
                                    <p:animRot by="120000">
                                      <p:cBhvr>
                                        <p:cTn id="81" dur="200" fill="hold">
                                          <p:stCondLst>
                                            <p:cond delay="0"/>
                                          </p:stCondLst>
                                        </p:cTn>
                                        <p:tgtEl>
                                          <p:spTgt spid="125"/>
                                        </p:tgtEl>
                                        <p:attrNameLst>
                                          <p:attrName>r</p:attrName>
                                        </p:attrNameLst>
                                      </p:cBhvr>
                                    </p:animRot>
                                    <p:animRot by="-240000">
                                      <p:cBhvr>
                                        <p:cTn id="82" dur="400" fill="hold">
                                          <p:stCondLst>
                                            <p:cond delay="400"/>
                                          </p:stCondLst>
                                        </p:cTn>
                                        <p:tgtEl>
                                          <p:spTgt spid="125"/>
                                        </p:tgtEl>
                                        <p:attrNameLst>
                                          <p:attrName>r</p:attrName>
                                        </p:attrNameLst>
                                      </p:cBhvr>
                                    </p:animRot>
                                    <p:animRot by="240000">
                                      <p:cBhvr>
                                        <p:cTn id="83" dur="400" fill="hold">
                                          <p:stCondLst>
                                            <p:cond delay="800"/>
                                          </p:stCondLst>
                                        </p:cTn>
                                        <p:tgtEl>
                                          <p:spTgt spid="125"/>
                                        </p:tgtEl>
                                        <p:attrNameLst>
                                          <p:attrName>r</p:attrName>
                                        </p:attrNameLst>
                                      </p:cBhvr>
                                    </p:animRot>
                                    <p:animRot by="-240000">
                                      <p:cBhvr>
                                        <p:cTn id="84" dur="400" fill="hold">
                                          <p:stCondLst>
                                            <p:cond delay="1200"/>
                                          </p:stCondLst>
                                        </p:cTn>
                                        <p:tgtEl>
                                          <p:spTgt spid="125"/>
                                        </p:tgtEl>
                                        <p:attrNameLst>
                                          <p:attrName>r</p:attrName>
                                        </p:attrNameLst>
                                      </p:cBhvr>
                                    </p:animRot>
                                    <p:animRot by="120000">
                                      <p:cBhvr>
                                        <p:cTn id="85" dur="400" fill="hold">
                                          <p:stCondLst>
                                            <p:cond delay="1600"/>
                                          </p:stCondLst>
                                        </p:cTn>
                                        <p:tgtEl>
                                          <p:spTgt spid="125"/>
                                        </p:tgtEl>
                                        <p:attrNameLst>
                                          <p:attrName>r</p:attrName>
                                        </p:attrNameLst>
                                      </p:cBhvr>
                                    </p:animRot>
                                  </p:childTnLst>
                                </p:cTn>
                              </p:par>
                              <p:par>
                                <p:cTn id="86" presetID="32" presetClass="emph" presetSubtype="0" repeatCount="indefinite" fill="hold" nodeType="withEffect">
                                  <p:stCondLst>
                                    <p:cond delay="0"/>
                                  </p:stCondLst>
                                  <p:childTnLst>
                                    <p:animRot by="120000">
                                      <p:cBhvr>
                                        <p:cTn id="87" dur="200" fill="hold">
                                          <p:stCondLst>
                                            <p:cond delay="0"/>
                                          </p:stCondLst>
                                        </p:cTn>
                                        <p:tgtEl>
                                          <p:spTgt spid="129"/>
                                        </p:tgtEl>
                                        <p:attrNameLst>
                                          <p:attrName>r</p:attrName>
                                        </p:attrNameLst>
                                      </p:cBhvr>
                                    </p:animRot>
                                    <p:animRot by="-240000">
                                      <p:cBhvr>
                                        <p:cTn id="88" dur="400" fill="hold">
                                          <p:stCondLst>
                                            <p:cond delay="400"/>
                                          </p:stCondLst>
                                        </p:cTn>
                                        <p:tgtEl>
                                          <p:spTgt spid="129"/>
                                        </p:tgtEl>
                                        <p:attrNameLst>
                                          <p:attrName>r</p:attrName>
                                        </p:attrNameLst>
                                      </p:cBhvr>
                                    </p:animRot>
                                    <p:animRot by="240000">
                                      <p:cBhvr>
                                        <p:cTn id="89" dur="400" fill="hold">
                                          <p:stCondLst>
                                            <p:cond delay="800"/>
                                          </p:stCondLst>
                                        </p:cTn>
                                        <p:tgtEl>
                                          <p:spTgt spid="129"/>
                                        </p:tgtEl>
                                        <p:attrNameLst>
                                          <p:attrName>r</p:attrName>
                                        </p:attrNameLst>
                                      </p:cBhvr>
                                    </p:animRot>
                                    <p:animRot by="-240000">
                                      <p:cBhvr>
                                        <p:cTn id="90" dur="400" fill="hold">
                                          <p:stCondLst>
                                            <p:cond delay="1200"/>
                                          </p:stCondLst>
                                        </p:cTn>
                                        <p:tgtEl>
                                          <p:spTgt spid="129"/>
                                        </p:tgtEl>
                                        <p:attrNameLst>
                                          <p:attrName>r</p:attrName>
                                        </p:attrNameLst>
                                      </p:cBhvr>
                                    </p:animRot>
                                    <p:animRot by="120000">
                                      <p:cBhvr>
                                        <p:cTn id="91" dur="400" fill="hold">
                                          <p:stCondLst>
                                            <p:cond delay="1600"/>
                                          </p:stCondLst>
                                        </p:cTn>
                                        <p:tgtEl>
                                          <p:spTgt spid="1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5"/>
          <p:cNvSpPr txBox="1"/>
          <p:nvPr/>
        </p:nvSpPr>
        <p:spPr>
          <a:xfrm>
            <a:off x="385763" y="295275"/>
            <a:ext cx="4252912" cy="460375"/>
          </a:xfrm>
          <a:prstGeom prst="rect">
            <a:avLst/>
          </a:prstGeom>
          <a:noFill/>
          <a:ln w="9525">
            <a:noFill/>
          </a:ln>
        </p:spPr>
        <p:txBody>
          <a:bodyPr anchor="t">
            <a:spAutoFit/>
          </a:bodyPr>
          <a:lstStyle/>
          <a:p>
            <a:r>
              <a:rPr lang="en-US" altLang="zh-CN" sz="2400" dirty="0">
                <a:solidFill>
                  <a:srgbClr val="404040"/>
                </a:solidFill>
                <a:ea typeface="Calibri" panose="020F0502020204030204" pitchFamily="34" charset="0"/>
                <a:cs typeface="Calibri" panose="020F0502020204030204" pitchFamily="34" charset="0"/>
              </a:rPr>
              <a:t>LƯỢC ĐỒ PHÂN MẢNH</a:t>
            </a:r>
          </a:p>
        </p:txBody>
      </p:sp>
      <p:grpSp>
        <p:nvGrpSpPr>
          <p:cNvPr id="3" name="Group 61"/>
          <p:cNvGrpSpPr/>
          <p:nvPr/>
        </p:nvGrpSpPr>
        <p:grpSpPr>
          <a:xfrm>
            <a:off x="4638636" y="1525500"/>
            <a:ext cx="2940681" cy="4727849"/>
            <a:chOff x="3427254" y="1276349"/>
            <a:chExt cx="2209827" cy="3552826"/>
          </a:xfrm>
          <a:solidFill>
            <a:srgbClr val="C1C7D0"/>
          </a:solidFill>
        </p:grpSpPr>
        <p:sp>
          <p:nvSpPr>
            <p:cNvPr id="4" name="Rounded Rectangle 24@|1FFC:14277081|FBC:16777215|LFC:16777215|LBC:16777215"/>
            <p:cNvSpPr/>
            <p:nvPr/>
          </p:nvSpPr>
          <p:spPr>
            <a:xfrm flipH="1" flipV="1">
              <a:off x="4457580" y="3220865"/>
              <a:ext cx="180035" cy="160831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Rounded Rectangle 25@|1FFC:14277081|FBC:16777215|LFC:16777215|LBC:16777215"/>
            <p:cNvSpPr/>
            <p:nvPr/>
          </p:nvSpPr>
          <p:spPr>
            <a:xfrm rot="18522481" flipV="1">
              <a:off x="4188904" y="3666155"/>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nvGrpSpPr>
            <p:cNvPr id="7" name="Group 30"/>
            <p:cNvGrpSpPr/>
            <p:nvPr/>
          </p:nvGrpSpPr>
          <p:grpSpPr>
            <a:xfrm>
              <a:off x="3917999" y="1690571"/>
              <a:ext cx="729110" cy="1573518"/>
              <a:chOff x="1984341" y="1319217"/>
              <a:chExt cx="771493" cy="1664986"/>
            </a:xfrm>
            <a:grpFill/>
          </p:grpSpPr>
          <p:sp>
            <p:nvSpPr>
              <p:cNvPr id="21" name="Rounded Rectangle 28@|1FFC:0|FBC:0|LFC:16777215|LBC:16777215"/>
              <p:cNvSpPr/>
              <p:nvPr/>
            </p:nvSpPr>
            <p:spPr>
              <a:xfrm flipH="1">
                <a:off x="2004899" y="1319217"/>
                <a:ext cx="190500" cy="152164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2" name="Rounded Rectangle 29@|1FFC:0|FBC:0|LFC:16777215|LBC:16777215"/>
              <p:cNvSpPr/>
              <p:nvPr/>
            </p:nvSpPr>
            <p:spPr>
              <a:xfrm rot="17703920" flipH="1">
                <a:off x="2279514" y="2507882"/>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8" name="Group 37"/>
            <p:cNvGrpSpPr/>
            <p:nvPr/>
          </p:nvGrpSpPr>
          <p:grpSpPr>
            <a:xfrm flipH="1">
              <a:off x="4495154" y="2090739"/>
              <a:ext cx="729110" cy="1714009"/>
              <a:chOff x="1984342" y="1412436"/>
              <a:chExt cx="771493" cy="1813644"/>
            </a:xfrm>
            <a:grpFill/>
          </p:grpSpPr>
          <p:sp>
            <p:nvSpPr>
              <p:cNvPr id="19" name="Rounded Rectangle 38@|1FFC:0|FBC:0|LFC:16777215|LBC:16777215"/>
              <p:cNvSpPr/>
              <p:nvPr/>
            </p:nvSpPr>
            <p:spPr>
              <a:xfrm flipH="1" flipV="1">
                <a:off x="2004898" y="1412436"/>
                <a:ext cx="190500" cy="167030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0" name="Rounded Rectangle 39@|1FFC:0|FBC:0|LFC:16777215|LBC:16777215"/>
              <p:cNvSpPr/>
              <p:nvPr/>
            </p:nvSpPr>
            <p:spPr>
              <a:xfrm rot="17703920" flipH="1">
                <a:off x="2279515" y="2749759"/>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9" name="Group 40"/>
            <p:cNvGrpSpPr/>
            <p:nvPr/>
          </p:nvGrpSpPr>
          <p:grpSpPr>
            <a:xfrm flipH="1">
              <a:off x="4695149" y="1276349"/>
              <a:ext cx="465586" cy="1006346"/>
              <a:chOff x="5811795" y="1155550"/>
              <a:chExt cx="492650" cy="1064844"/>
            </a:xfrm>
            <a:grpFill/>
          </p:grpSpPr>
          <p:sp>
            <p:nvSpPr>
              <p:cNvPr id="17" name="Rounded Rectangle 41@|1FFC:0|FBC:0|LFC:16777215|LBC:16777215"/>
              <p:cNvSpPr/>
              <p:nvPr/>
            </p:nvSpPr>
            <p:spPr>
              <a:xfrm flipH="1" flipV="1">
                <a:off x="6094730" y="1155550"/>
                <a:ext cx="190500" cy="96661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8" name="Rounded Rectangle 42@|1FFC:0|FBC:0|LFC:16777215|LBC:16777215"/>
              <p:cNvSpPr/>
              <p:nvPr/>
            </p:nvSpPr>
            <p:spPr>
              <a:xfrm rot="3564534">
                <a:off x="5962870" y="1878819"/>
                <a:ext cx="190500" cy="49265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0" name="Group 49"/>
            <p:cNvGrpSpPr/>
            <p:nvPr/>
          </p:nvGrpSpPr>
          <p:grpSpPr>
            <a:xfrm flipH="1">
              <a:off x="5070221" y="2458910"/>
              <a:ext cx="566860" cy="838735"/>
              <a:chOff x="6012342" y="2292562"/>
              <a:chExt cx="599811" cy="887490"/>
            </a:xfrm>
            <a:grpFill/>
          </p:grpSpPr>
          <p:sp>
            <p:nvSpPr>
              <p:cNvPr id="15" name="Rounded Rectangle 47@|1FFC:0|FBC:0|LFC:16777215|LBC:16777215"/>
              <p:cNvSpPr/>
              <p:nvPr/>
            </p:nvSpPr>
            <p:spPr>
              <a:xfrm flipH="1">
                <a:off x="6039014" y="2292562"/>
                <a:ext cx="190500" cy="76200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6" name="Rounded Rectangle 48@|1FFC:0|FBC:0|LFC:16777215|LBC:16777215"/>
              <p:cNvSpPr/>
              <p:nvPr/>
            </p:nvSpPr>
            <p:spPr>
              <a:xfrm rot="18035466" flipH="1">
                <a:off x="6216998" y="2784896"/>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grpSp>
          <p:nvGrpSpPr>
            <p:cNvPr id="11" name="Group 50"/>
            <p:cNvGrpSpPr/>
            <p:nvPr/>
          </p:nvGrpSpPr>
          <p:grpSpPr>
            <a:xfrm>
              <a:off x="3506920" y="1343025"/>
              <a:ext cx="566860" cy="877223"/>
              <a:chOff x="6012342" y="1921426"/>
              <a:chExt cx="599811" cy="928215"/>
            </a:xfrm>
            <a:grpFill/>
          </p:grpSpPr>
          <p:sp>
            <p:nvSpPr>
              <p:cNvPr id="13" name="Rounded Rectangle 51@|1FFC:0|FBC:0|LFC:16777215|LBC:16777215"/>
              <p:cNvSpPr/>
              <p:nvPr/>
            </p:nvSpPr>
            <p:spPr>
              <a:xfrm flipH="1" flipV="1">
                <a:off x="6039013" y="1921426"/>
                <a:ext cx="190500" cy="802724"/>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Rounded Rectangle 52@|1FFC:0|FBC:0|LFC:16777215|LBC:16777215"/>
              <p:cNvSpPr/>
              <p:nvPr/>
            </p:nvSpPr>
            <p:spPr>
              <a:xfrm rot="18035466" flipH="1">
                <a:off x="6216998" y="2454485"/>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12" name="Rounded Rectangle 54@|1FFC:14277081|FBC:16777215|LFC:16777215|LBC:16777215"/>
            <p:cNvSpPr/>
            <p:nvPr/>
          </p:nvSpPr>
          <p:spPr>
            <a:xfrm rot="18522481" flipV="1">
              <a:off x="3688186" y="2405736"/>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grpSp>
      <p:sp>
        <p:nvSpPr>
          <p:cNvPr id="24" name="Oval 56"/>
          <p:cNvSpPr/>
          <p:nvPr/>
        </p:nvSpPr>
        <p:spPr>
          <a:xfrm>
            <a:off x="4742498" y="3173730"/>
            <a:ext cx="203200" cy="201613"/>
          </a:xfrm>
          <a:prstGeom prst="ellipse">
            <a:avLst/>
          </a:prstGeom>
          <a:solidFill>
            <a:srgbClr val="F07474"/>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25" name="Oval 57"/>
          <p:cNvSpPr/>
          <p:nvPr/>
        </p:nvSpPr>
        <p:spPr>
          <a:xfrm>
            <a:off x="7328535" y="3145155"/>
            <a:ext cx="201613" cy="201613"/>
          </a:xfrm>
          <a:prstGeom prst="ellipse">
            <a:avLst/>
          </a:prstGeom>
          <a:solidFill>
            <a:srgbClr val="02B3C5"/>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grpSp>
        <p:nvGrpSpPr>
          <p:cNvPr id="31" name="Group 81"/>
          <p:cNvGrpSpPr/>
          <p:nvPr/>
        </p:nvGrpSpPr>
        <p:grpSpPr>
          <a:xfrm flipH="1">
            <a:off x="7442177" y="2995831"/>
            <a:ext cx="736929" cy="244899"/>
            <a:chOff x="3127643" y="1459073"/>
            <a:chExt cx="704089" cy="187150"/>
          </a:xfrm>
          <a:solidFill>
            <a:srgbClr val="A5CA36"/>
          </a:solidFill>
        </p:grpSpPr>
        <p:sp>
          <p:nvSpPr>
            <p:cNvPr id="32" name="Straight Connector 73@|9FFC:0|FBC:0|LFC:2381804|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3" name="Straight Connector 74@|9FFC:0|FBC:0|LFC:2381804|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7" name="Group 81"/>
          <p:cNvGrpSpPr/>
          <p:nvPr/>
        </p:nvGrpSpPr>
        <p:grpSpPr>
          <a:xfrm>
            <a:off x="4099858" y="3014923"/>
            <a:ext cx="736929" cy="244899"/>
            <a:chOff x="3127643" y="1459073"/>
            <a:chExt cx="704089" cy="187150"/>
          </a:xfrm>
          <a:solidFill>
            <a:srgbClr val="FCC725"/>
          </a:solidFill>
        </p:grpSpPr>
        <p:sp>
          <p:nvSpPr>
            <p:cNvPr id="38" name="Straight Connector 84@|9FFC:0|FBC:0|LFC:14657585|LBC:16777215"/>
            <p:cNvSpPr/>
            <p:nvPr/>
          </p:nvSpPr>
          <p:spPr>
            <a:xfrm flipH="1" flipV="1">
              <a:off x="3592678" y="1460246"/>
              <a:ext cx="239054" cy="185977"/>
            </a:xfrm>
            <a:prstGeom prst="line">
              <a:avLst/>
            </a:prstGeom>
            <a:grpFill/>
            <a:ln w="19050" cap="rnd" cmpd="sng" algn="ctr">
              <a:solidFill>
                <a:srgbClr val="F1BE22"/>
              </a:solidFill>
              <a:prstDash val="solid"/>
              <a:headEnd type="oval"/>
              <a:tailEnd type="none"/>
            </a:ln>
            <a:effectLst/>
          </p:spPr>
        </p:sp>
        <p:sp>
          <p:nvSpPr>
            <p:cNvPr id="39" name="Straight Connector 85@|9FFC:0|FBC:0|LFC:14657585|LBC:16777215"/>
            <p:cNvSpPr/>
            <p:nvPr/>
          </p:nvSpPr>
          <p:spPr>
            <a:xfrm flipH="1" flipV="1">
              <a:off x="3127643" y="1459073"/>
              <a:ext cx="465038" cy="0"/>
            </a:xfrm>
            <a:prstGeom prst="line">
              <a:avLst/>
            </a:prstGeom>
            <a:grpFill/>
            <a:ln w="19050" cap="rnd" cmpd="sng" algn="ctr">
              <a:solidFill>
                <a:srgbClr val="F1BE22"/>
              </a:solidFill>
              <a:prstDash val="solid"/>
              <a:headEnd type="none"/>
              <a:tailEnd type="oval"/>
            </a:ln>
            <a:effectLst/>
          </p:spPr>
        </p:sp>
      </p:grpSp>
      <p:sp>
        <p:nvSpPr>
          <p:cNvPr id="16406" name="TextBox 13"/>
          <p:cNvSpPr txBox="1"/>
          <p:nvPr/>
        </p:nvSpPr>
        <p:spPr>
          <a:xfrm>
            <a:off x="8428990" y="2978785"/>
            <a:ext cx="3021792" cy="307777"/>
          </a:xfrm>
          <a:prstGeom prst="rect">
            <a:avLst/>
          </a:prstGeom>
          <a:noFill/>
          <a:ln w="9525">
            <a:noFill/>
          </a:ln>
        </p:spPr>
        <p:txBody>
          <a:bodyPr wrap="square" lIns="0" tIns="0" rIns="0" bIns="0" anchor="t">
            <a:spAutoFit/>
          </a:bodyPr>
          <a:lstStyle/>
          <a:p>
            <a:pPr algn="l"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GV1 = σ</a:t>
            </a:r>
            <a:r>
              <a:rPr lang="en-US" altLang="zh-CN" sz="2000" baseline="-25000" dirty="0">
                <a:solidFill>
                  <a:srgbClr val="445469"/>
                </a:solidFill>
                <a:ea typeface="Microsoft YaHei" panose="020B0503020204020204" pitchFamily="34" charset="-122"/>
                <a:cs typeface="Calibri" panose="020F0502020204030204" pitchFamily="34" charset="0"/>
                <a:sym typeface="Arial" panose="020B0604020202020204" pitchFamily="34" charset="0"/>
              </a:rPr>
              <a:t>KV = ‘Gò Vấp’</a:t>
            </a: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 (GIAOVIEN)</a:t>
            </a:r>
          </a:p>
        </p:txBody>
      </p:sp>
      <p:sp>
        <p:nvSpPr>
          <p:cNvPr id="16407" name="TextBox 13"/>
          <p:cNvSpPr txBox="1"/>
          <p:nvPr/>
        </p:nvSpPr>
        <p:spPr>
          <a:xfrm>
            <a:off x="8428673" y="2581593"/>
            <a:ext cx="1954212"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1</a:t>
            </a:r>
          </a:p>
        </p:txBody>
      </p:sp>
      <p:sp>
        <p:nvSpPr>
          <p:cNvPr id="16410" name="TextBox 13"/>
          <p:cNvSpPr txBox="1"/>
          <p:nvPr/>
        </p:nvSpPr>
        <p:spPr>
          <a:xfrm>
            <a:off x="1935365" y="2674245"/>
            <a:ext cx="1952625"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2</a:t>
            </a:r>
          </a:p>
        </p:txBody>
      </p:sp>
      <p:sp>
        <p:nvSpPr>
          <p:cNvPr id="6" name="TextBox 13"/>
          <p:cNvSpPr txBox="1"/>
          <p:nvPr/>
        </p:nvSpPr>
        <p:spPr>
          <a:xfrm>
            <a:off x="5153025" y="6331903"/>
            <a:ext cx="1952625" cy="369332"/>
          </a:xfrm>
          <a:prstGeom prst="rect">
            <a:avLst/>
          </a:prstGeom>
          <a:noFill/>
          <a:ln w="9525">
            <a:noFill/>
          </a:ln>
        </p:spPr>
        <p:txBody>
          <a:bodyPr wrap="square" lIns="0" tIns="0" rIns="0" bIns="0" anchor="t">
            <a:spAutoFit/>
          </a:bodyPr>
          <a:lstStyle/>
          <a:p>
            <a:pPr algn="ct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TRỤ SỞ CHÍNH</a:t>
            </a:r>
          </a:p>
        </p:txBody>
      </p:sp>
      <p:sp>
        <p:nvSpPr>
          <p:cNvPr id="48" name="Freeform 177"/>
          <p:cNvSpPr>
            <a:spLocks noEditPoints="1"/>
          </p:cNvSpPr>
          <p:nvPr/>
        </p:nvSpPr>
        <p:spPr bwMode="auto">
          <a:xfrm>
            <a:off x="7738428" y="2473008"/>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rgbClr val="02B3C5"/>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49" name="Text Box 48"/>
          <p:cNvSpPr txBox="1"/>
          <p:nvPr/>
        </p:nvSpPr>
        <p:spPr>
          <a:xfrm>
            <a:off x="450871" y="3074481"/>
            <a:ext cx="3695362" cy="400110"/>
          </a:xfrm>
          <a:prstGeom prst="rect">
            <a:avLst/>
          </a:prstGeom>
          <a:noFill/>
        </p:spPr>
        <p:txBody>
          <a:bodyPr wrap="square" rtlCol="0" anchor="t">
            <a:spAutoFit/>
          </a:bodyPr>
          <a:lstStyle/>
          <a:p>
            <a:pPr algn="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GV2 = σ</a:t>
            </a:r>
            <a:r>
              <a:rPr lang="en-US" altLang="zh-CN" sz="2000" baseline="-25000" dirty="0">
                <a:solidFill>
                  <a:srgbClr val="445469"/>
                </a:solidFill>
                <a:ea typeface="Microsoft YaHei" panose="020B0503020204020204" pitchFamily="34" charset="-122"/>
                <a:cs typeface="Calibri" panose="020F0502020204030204" pitchFamily="34" charset="0"/>
                <a:sym typeface="Arial" panose="020B0604020202020204" pitchFamily="34" charset="0"/>
              </a:rPr>
              <a:t>KV = ‘Tân Bình’</a:t>
            </a: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 (GIAOVIEN)</a:t>
            </a:r>
            <a:endParaRPr lang="en-US" sz="2000" dirty="0"/>
          </a:p>
        </p:txBody>
      </p:sp>
      <p:sp>
        <p:nvSpPr>
          <p:cNvPr id="50" name="Freeform 177"/>
          <p:cNvSpPr>
            <a:spLocks noEditPoints="1"/>
          </p:cNvSpPr>
          <p:nvPr/>
        </p:nvSpPr>
        <p:spPr bwMode="auto">
          <a:xfrm>
            <a:off x="4146233" y="2472373"/>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chemeClr val="accent2"/>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grpSp>
        <p:nvGrpSpPr>
          <p:cNvPr id="2" name="Group 81"/>
          <p:cNvGrpSpPr/>
          <p:nvPr/>
        </p:nvGrpSpPr>
        <p:grpSpPr>
          <a:xfrm>
            <a:off x="4734858" y="4727518"/>
            <a:ext cx="736929" cy="244899"/>
            <a:chOff x="3127643" y="1459073"/>
            <a:chExt cx="704089" cy="187150"/>
          </a:xfrm>
          <a:solidFill>
            <a:srgbClr val="FCC725"/>
          </a:solidFill>
        </p:grpSpPr>
        <p:sp>
          <p:nvSpPr>
            <p:cNvPr id="23" name="Straight Connector 84@|9FFC:0|FBC:0|LFC:14657585|LBC:16777215"/>
            <p:cNvSpPr/>
            <p:nvPr/>
          </p:nvSpPr>
          <p:spPr>
            <a:xfrm flipH="1" flipV="1">
              <a:off x="3592678" y="1460246"/>
              <a:ext cx="239054" cy="185977"/>
            </a:xfrm>
            <a:prstGeom prst="line">
              <a:avLst/>
            </a:prstGeom>
            <a:grpFill/>
            <a:ln w="19050" cap="rnd" cmpd="sng" algn="ctr">
              <a:solidFill>
                <a:schemeClr val="accent6"/>
              </a:solidFill>
              <a:prstDash val="solid"/>
              <a:headEnd type="oval"/>
              <a:tailEnd type="none"/>
            </a:ln>
            <a:effectLst/>
          </p:spPr>
        </p:sp>
        <p:sp>
          <p:nvSpPr>
            <p:cNvPr id="26" name="Straight Connector 85@|9FFC:0|FBC:0|LFC:14657585|LBC:16777215"/>
            <p:cNvSpPr/>
            <p:nvPr/>
          </p:nvSpPr>
          <p:spPr>
            <a:xfrm flipH="1" flipV="1">
              <a:off x="3127643" y="1459073"/>
              <a:ext cx="465038" cy="0"/>
            </a:xfrm>
            <a:prstGeom prst="line">
              <a:avLst/>
            </a:prstGeom>
            <a:grpFill/>
            <a:ln w="19050" cap="rnd" cmpd="sng" algn="ctr">
              <a:solidFill>
                <a:schemeClr val="accent6"/>
              </a:solidFill>
              <a:prstDash val="solid"/>
              <a:headEnd type="none"/>
              <a:tailEnd type="oval"/>
            </a:ln>
            <a:effectLst/>
          </p:spPr>
        </p:sp>
      </p:grpSp>
      <p:sp>
        <p:nvSpPr>
          <p:cNvPr id="27" name="TextBox 13"/>
          <p:cNvSpPr txBox="1"/>
          <p:nvPr/>
        </p:nvSpPr>
        <p:spPr>
          <a:xfrm>
            <a:off x="2633961" y="4311514"/>
            <a:ext cx="1952625"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3</a:t>
            </a:r>
          </a:p>
        </p:txBody>
      </p:sp>
      <p:sp>
        <p:nvSpPr>
          <p:cNvPr id="28" name="Text Box 27"/>
          <p:cNvSpPr txBox="1"/>
          <p:nvPr/>
        </p:nvSpPr>
        <p:spPr>
          <a:xfrm>
            <a:off x="939255" y="4772592"/>
            <a:ext cx="3646716" cy="400110"/>
          </a:xfrm>
          <a:prstGeom prst="rect">
            <a:avLst/>
          </a:prstGeom>
          <a:noFill/>
        </p:spPr>
        <p:txBody>
          <a:bodyPr wrap="square" rtlCol="0" anchor="t">
            <a:spAutoFit/>
          </a:bodyPr>
          <a:lstStyle/>
          <a:p>
            <a:pPr algn="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GV3 = σ</a:t>
            </a:r>
            <a:r>
              <a:rPr lang="en-US" altLang="zh-CN" sz="2000" baseline="-25000" dirty="0">
                <a:solidFill>
                  <a:srgbClr val="445469"/>
                </a:solidFill>
                <a:ea typeface="Microsoft YaHei" panose="020B0503020204020204" pitchFamily="34" charset="-122"/>
                <a:cs typeface="Calibri" panose="020F0502020204030204" pitchFamily="34" charset="0"/>
                <a:sym typeface="Arial" panose="020B0604020202020204" pitchFamily="34" charset="0"/>
              </a:rPr>
              <a:t>KV = ‘Tân Phú’</a:t>
            </a: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 (GIAOVIEN)</a:t>
            </a:r>
            <a:endParaRPr lang="en-US" sz="2000" dirty="0"/>
          </a:p>
        </p:txBody>
      </p:sp>
      <p:sp>
        <p:nvSpPr>
          <p:cNvPr id="29" name="Freeform 177"/>
          <p:cNvSpPr>
            <a:spLocks noEditPoints="1"/>
          </p:cNvSpPr>
          <p:nvPr/>
        </p:nvSpPr>
        <p:spPr bwMode="auto">
          <a:xfrm>
            <a:off x="4781233" y="4184968"/>
            <a:ext cx="439738" cy="461963"/>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chemeClr val="accent6"/>
          </a:solidFill>
          <a:ln w="9525">
            <a:noFill/>
            <a:round/>
          </a:ln>
        </p:spPr>
        <p:txBody>
          <a:bodyPr vert="horz" wrap="square" lIns="121682" tIns="60841" rIns="121682" bIns="60841" numCol="1" anchor="t" anchorCtr="0" compatLnSpc="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
        <p:nvSpPr>
          <p:cNvPr id="30" name="Oval 56"/>
          <p:cNvSpPr/>
          <p:nvPr/>
        </p:nvSpPr>
        <p:spPr>
          <a:xfrm>
            <a:off x="5400993" y="4864100"/>
            <a:ext cx="203200" cy="201613"/>
          </a:xfrm>
          <a:prstGeom prst="ellipse">
            <a:avLst/>
          </a:prstGeom>
          <a:solidFill>
            <a:schemeClr val="accent6"/>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prstClr val="white"/>
              </a:solidFill>
              <a:effectLst/>
              <a:uLnTx/>
              <a:uFillTx/>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883785" y="2096770"/>
            <a:ext cx="2391410" cy="2553335"/>
          </a:xfrm>
          <a:prstGeom prst="rect">
            <a:avLst/>
          </a:prstGeom>
          <a:noFill/>
          <a:ln w="9525">
            <a:noFill/>
          </a:ln>
        </p:spPr>
        <p:txBody>
          <a:bodyPr wrap="square" anchor="t">
            <a:spAutoFit/>
          </a:bodyPr>
          <a:lstStyle/>
          <a:p>
            <a:pPr algn="ctr"/>
            <a:r>
              <a:rPr lang="en-US" altLang="zh-CN" sz="8000" dirty="0">
                <a:solidFill>
                  <a:schemeClr val="bg1"/>
                </a:solidFill>
                <a:ea typeface="SimSun" panose="02010600030101010101" pitchFamily="2" charset="-122"/>
                <a:cs typeface="Calibri" panose="020F0502020204030204" pitchFamily="34" charset="0"/>
              </a:rPr>
              <a:t>CÀI ĐẶT</a:t>
            </a:r>
          </a:p>
        </p:txBody>
      </p:sp>
    </p:spTree>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4"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Oval 287"/>
          <p:cNvSpPr/>
          <p:nvPr/>
        </p:nvSpPr>
        <p:spPr>
          <a:xfrm>
            <a:off x="4050983" y="328168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p>
        </p:txBody>
      </p:sp>
      <p:sp>
        <p:nvSpPr>
          <p:cNvPr id="10" name="Oval 295"/>
          <p:cNvSpPr/>
          <p:nvPr/>
        </p:nvSpPr>
        <p:spPr>
          <a:xfrm>
            <a:off x="4492626" y="4589687"/>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p>
        </p:txBody>
      </p:sp>
      <p:sp>
        <p:nvSpPr>
          <p:cNvPr id="11" name="Oval 299"/>
          <p:cNvSpPr/>
          <p:nvPr/>
        </p:nvSpPr>
        <p:spPr>
          <a:xfrm>
            <a:off x="4532313" y="2015173"/>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p>
        </p:txBody>
      </p:sp>
      <p:sp>
        <p:nvSpPr>
          <p:cNvPr id="12" name="Oval 303"/>
          <p:cNvSpPr/>
          <p:nvPr/>
        </p:nvSpPr>
        <p:spPr>
          <a:xfrm>
            <a:off x="6738115" y="1925638"/>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p>
        </p:txBody>
      </p:sp>
      <p:sp>
        <p:nvSpPr>
          <p:cNvPr id="16" name="Oval 44"/>
          <p:cNvSpPr/>
          <p:nvPr/>
        </p:nvSpPr>
        <p:spPr>
          <a:xfrm>
            <a:off x="6982936" y="4560887"/>
            <a:ext cx="658813"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6</a:t>
            </a:r>
          </a:p>
        </p:txBody>
      </p:sp>
      <p:sp>
        <p:nvSpPr>
          <p:cNvPr id="11295" name="TextBox 13"/>
          <p:cNvSpPr txBox="1"/>
          <p:nvPr/>
        </p:nvSpPr>
        <p:spPr>
          <a:xfrm>
            <a:off x="5364163" y="3446463"/>
            <a:ext cx="1373187" cy="307340"/>
          </a:xfrm>
          <a:prstGeom prst="rect">
            <a:avLst/>
          </a:prstGeom>
          <a:noFill/>
          <a:ln w="9525">
            <a:noFill/>
          </a:ln>
        </p:spPr>
        <p:txBody>
          <a:bodyPr wrap="square" lIns="0" tIns="0" rIns="0" bIns="0" anchor="t">
            <a:spAutoFit/>
          </a:bodyPr>
          <a:lstStyle/>
          <a:p>
            <a:pPr algn="ct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CHỨC NĂNG</a:t>
            </a:r>
          </a:p>
        </p:txBody>
      </p:sp>
      <p:sp>
        <p:nvSpPr>
          <p:cNvPr id="19" name="TextBox 13"/>
          <p:cNvSpPr txBox="1"/>
          <p:nvPr/>
        </p:nvSpPr>
        <p:spPr>
          <a:xfrm>
            <a:off x="32263" y="4695308"/>
            <a:ext cx="4064520"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QUẢN LÝ THÔNG TIN GIÁO VIÊN</a:t>
            </a:r>
          </a:p>
        </p:txBody>
      </p:sp>
      <p:sp>
        <p:nvSpPr>
          <p:cNvPr id="27" name="Oval 303"/>
          <p:cNvSpPr/>
          <p:nvPr/>
        </p:nvSpPr>
        <p:spPr>
          <a:xfrm>
            <a:off x="7651433" y="3281680"/>
            <a:ext cx="657225" cy="638175"/>
          </a:xfrm>
          <a:prstGeom prst="ellipse">
            <a:avLst/>
          </a:prstGeom>
          <a:solidFill>
            <a:schemeClr val="accent6"/>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p>
        </p:txBody>
      </p:sp>
      <p:sp>
        <p:nvSpPr>
          <p:cNvPr id="22" name="TextBox 13">
            <a:extLst>
              <a:ext uri="{FF2B5EF4-FFF2-40B4-BE49-F238E27FC236}">
                <a16:creationId xmlns:a16="http://schemas.microsoft.com/office/drawing/2014/main" id="{A3BA65F2-C52A-4436-8A10-B7163EDCBEEA}"/>
              </a:ext>
            </a:extLst>
          </p:cNvPr>
          <p:cNvSpPr txBox="1"/>
          <p:nvPr/>
        </p:nvSpPr>
        <p:spPr>
          <a:xfrm>
            <a:off x="7752164" y="4724108"/>
            <a:ext cx="1592096" cy="369332"/>
          </a:xfrm>
          <a:prstGeom prst="rect">
            <a:avLst/>
          </a:prstGeom>
          <a:noFill/>
          <a:ln w="9525">
            <a:noFill/>
          </a:ln>
        </p:spPr>
        <p:txBody>
          <a:bodyPr wrap="square" lIns="0" tIns="0" rIns="0" bIns="0" anchor="t">
            <a:spAutoFit/>
          </a:bodyPr>
          <a:lstStyle/>
          <a:p>
            <a:pPr algn="ct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THỐNG KÊ</a:t>
            </a:r>
          </a:p>
        </p:txBody>
      </p:sp>
      <p:sp>
        <p:nvSpPr>
          <p:cNvPr id="24" name="TextBox 13">
            <a:extLst>
              <a:ext uri="{FF2B5EF4-FFF2-40B4-BE49-F238E27FC236}">
                <a16:creationId xmlns:a16="http://schemas.microsoft.com/office/drawing/2014/main" id="{FDA7ACB0-29BB-40FA-9821-4943BBB9E18C}"/>
              </a:ext>
            </a:extLst>
          </p:cNvPr>
          <p:cNvSpPr txBox="1"/>
          <p:nvPr/>
        </p:nvSpPr>
        <p:spPr>
          <a:xfrm>
            <a:off x="8685746" y="3446463"/>
            <a:ext cx="2270760"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QUẢN LÝ ĐIỂM</a:t>
            </a:r>
          </a:p>
        </p:txBody>
      </p:sp>
      <p:sp>
        <p:nvSpPr>
          <p:cNvPr id="29" name="TextBox 13">
            <a:extLst>
              <a:ext uri="{FF2B5EF4-FFF2-40B4-BE49-F238E27FC236}">
                <a16:creationId xmlns:a16="http://schemas.microsoft.com/office/drawing/2014/main" id="{4AFF7954-7A8C-44BE-B256-B6C1E96B3B9A}"/>
              </a:ext>
            </a:extLst>
          </p:cNvPr>
          <p:cNvSpPr txBox="1"/>
          <p:nvPr/>
        </p:nvSpPr>
        <p:spPr>
          <a:xfrm>
            <a:off x="7808537" y="2060059"/>
            <a:ext cx="2270760"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QUẢN LÝ THI CỬ</a:t>
            </a:r>
          </a:p>
        </p:txBody>
      </p:sp>
      <p:sp>
        <p:nvSpPr>
          <p:cNvPr id="31" name="TextBox 13">
            <a:extLst>
              <a:ext uri="{FF2B5EF4-FFF2-40B4-BE49-F238E27FC236}">
                <a16:creationId xmlns:a16="http://schemas.microsoft.com/office/drawing/2014/main" id="{D7FF8C24-257A-4465-924E-35C7C3F1CA44}"/>
              </a:ext>
            </a:extLst>
          </p:cNvPr>
          <p:cNvSpPr txBox="1"/>
          <p:nvPr/>
        </p:nvSpPr>
        <p:spPr>
          <a:xfrm>
            <a:off x="470333" y="2150388"/>
            <a:ext cx="3540010"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QUẢN LÝ THỜI KHÓA BIỂU</a:t>
            </a:r>
          </a:p>
        </p:txBody>
      </p:sp>
      <p:sp>
        <p:nvSpPr>
          <p:cNvPr id="33" name="TextBox 13">
            <a:extLst>
              <a:ext uri="{FF2B5EF4-FFF2-40B4-BE49-F238E27FC236}">
                <a16:creationId xmlns:a16="http://schemas.microsoft.com/office/drawing/2014/main" id="{79AA1E27-B98D-447A-B8B4-7899381A2658}"/>
              </a:ext>
            </a:extLst>
          </p:cNvPr>
          <p:cNvSpPr txBox="1"/>
          <p:nvPr/>
        </p:nvSpPr>
        <p:spPr>
          <a:xfrm>
            <a:off x="763747" y="3398467"/>
            <a:ext cx="3046730"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QUẢN LÝ HỌC VIÊN</a:t>
            </a:r>
          </a:p>
        </p:txBody>
      </p:sp>
    </p:spTree>
    <p:extLst>
      <p:ext uri="{BB962C8B-B14F-4D97-AF65-F5344CB8AC3E}">
        <p14:creationId xmlns:p14="http://schemas.microsoft.com/office/powerpoint/2010/main" val="66935665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549140" y="2722245"/>
            <a:ext cx="3060700" cy="1198880"/>
          </a:xfrm>
          <a:prstGeom prst="rect">
            <a:avLst/>
          </a:prstGeom>
          <a:noFill/>
          <a:ln w="9525">
            <a:noFill/>
          </a:ln>
        </p:spPr>
        <p:txBody>
          <a:bodyPr wrap="square" anchor="t">
            <a:spAutoFit/>
          </a:bodyPr>
          <a:lstStyle/>
          <a:p>
            <a:pPr algn="ctr"/>
            <a:r>
              <a:rPr lang="en-US" altLang="zh-CN" sz="7200" dirty="0">
                <a:solidFill>
                  <a:schemeClr val="bg1"/>
                </a:solidFill>
                <a:ea typeface="SimSun" panose="02010600030101010101" pitchFamily="2" charset="-122"/>
                <a:cs typeface="Calibri" panose="020F0502020204030204" pitchFamily="34" charset="0"/>
              </a:rPr>
              <a:t>DEMO</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827905" y="2274888"/>
            <a:ext cx="2503488" cy="2306955"/>
          </a:xfrm>
          <a:prstGeom prst="rect">
            <a:avLst/>
          </a:prstGeom>
          <a:noFill/>
          <a:ln w="9525">
            <a:noFill/>
          </a:ln>
        </p:spPr>
        <p:txBody>
          <a:bodyPr anchor="t">
            <a:spAutoFit/>
          </a:bodyPr>
          <a:lstStyle/>
          <a:p>
            <a:pPr algn="ctr"/>
            <a:r>
              <a:rPr lang="en-US" altLang="zh-CN" sz="7200" dirty="0">
                <a:solidFill>
                  <a:schemeClr val="bg1"/>
                </a:solidFill>
                <a:ea typeface="SimSun" panose="02010600030101010101" pitchFamily="2" charset="-122"/>
                <a:cs typeface="Calibri" panose="020F0502020204030204" pitchFamily="34" charset="0"/>
              </a:rPr>
              <a:t>KẾT LUẬN</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5"/>
          <p:cNvSpPr txBox="1"/>
          <p:nvPr/>
        </p:nvSpPr>
        <p:spPr>
          <a:xfrm>
            <a:off x="385763" y="295275"/>
            <a:ext cx="4252912" cy="460375"/>
          </a:xfrm>
          <a:prstGeom prst="rect">
            <a:avLst/>
          </a:prstGeom>
          <a:noFill/>
          <a:ln w="9525">
            <a:noFill/>
          </a:ln>
        </p:spPr>
        <p:txBody>
          <a:bodyPr anchor="t">
            <a:spAutoFit/>
          </a:bodyPr>
          <a:lstStyle/>
          <a:p>
            <a:r>
              <a:rPr lang="en-US" altLang="zh-CN" sz="2400" dirty="0">
                <a:solidFill>
                  <a:srgbClr val="404040"/>
                </a:solidFill>
                <a:ea typeface="Calibri" panose="020F0502020204030204" pitchFamily="34" charset="0"/>
                <a:cs typeface="Calibri" panose="020F0502020204030204" pitchFamily="34" charset="0"/>
              </a:rPr>
              <a:t>ƯU ĐIỂM</a:t>
            </a:r>
          </a:p>
        </p:txBody>
      </p:sp>
      <p:sp>
        <p:nvSpPr>
          <p:cNvPr id="3" name="椭圆 2"/>
          <p:cNvSpPr/>
          <p:nvPr/>
        </p:nvSpPr>
        <p:spPr>
          <a:xfrm>
            <a:off x="4413250" y="2093913"/>
            <a:ext cx="3262313" cy="326231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Teardrop 3@|1FFC:2381804|FBC:16777215|LFC:16777215|LBC:16777215"/>
          <p:cNvSpPr/>
          <p:nvPr/>
        </p:nvSpPr>
        <p:spPr>
          <a:xfrm>
            <a:off x="4279900" y="3819525"/>
            <a:ext cx="1819275" cy="1817688"/>
          </a:xfrm>
          <a:prstGeom prst="teardrop">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Teardrop 9@|1FFC:1554685|FBC:16777215|LFC:16777215|LBC:16777215"/>
          <p:cNvSpPr/>
          <p:nvPr/>
        </p:nvSpPr>
        <p:spPr>
          <a:xfrm rot="16200000">
            <a:off x="6153150" y="3819525"/>
            <a:ext cx="1817688" cy="1817688"/>
          </a:xfrm>
          <a:prstGeom prst="teardrop">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Teardrop 11@|1FFC:14657585|FBC:16777215|LFC:16777215|LBC:16777215"/>
          <p:cNvSpPr/>
          <p:nvPr/>
        </p:nvSpPr>
        <p:spPr>
          <a:xfrm flipV="1">
            <a:off x="4279900" y="1963738"/>
            <a:ext cx="1819275" cy="1819275"/>
          </a:xfrm>
          <a:prstGeom prst="teardrop">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Teardrop 13@|1FFC:4308095|FBC:16777215|LFC:16777215|LBC:16777215"/>
          <p:cNvSpPr/>
          <p:nvPr/>
        </p:nvSpPr>
        <p:spPr>
          <a:xfrm rot="5400000" flipV="1">
            <a:off x="6152356" y="1964531"/>
            <a:ext cx="1819275" cy="1817688"/>
          </a:xfrm>
          <a:prstGeom prst="teardrop">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5@|1FFC:10921638|FBC:16777215|LFC:16777215|LBC:16777215"/>
          <p:cNvSpPr/>
          <p:nvPr/>
        </p:nvSpPr>
        <p:spPr>
          <a:xfrm>
            <a:off x="5419725" y="3086100"/>
            <a:ext cx="1411288" cy="141128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Freeform 68@|5FFC:16777215|FBC:16777215|LFC:16777215|LBC:16777215"/>
          <p:cNvSpPr>
            <a:spLocks noEditPoints="1"/>
          </p:cNvSpPr>
          <p:nvPr/>
        </p:nvSpPr>
        <p:spPr bwMode="auto">
          <a:xfrm>
            <a:off x="4949825" y="2613025"/>
            <a:ext cx="469900" cy="473075"/>
          </a:xfrm>
          <a:custGeom>
            <a:avLst/>
            <a:gdLst>
              <a:gd name="T0" fmla="*/ 286 w 286"/>
              <a:gd name="T1" fmla="*/ 131 h 288"/>
              <a:gd name="T2" fmla="*/ 259 w 286"/>
              <a:gd name="T3" fmla="*/ 131 h 288"/>
              <a:gd name="T4" fmla="*/ 155 w 286"/>
              <a:gd name="T5" fmla="*/ 26 h 288"/>
              <a:gd name="T6" fmla="*/ 155 w 286"/>
              <a:gd name="T7" fmla="*/ 0 h 288"/>
              <a:gd name="T8" fmla="*/ 131 w 286"/>
              <a:gd name="T9" fmla="*/ 0 h 288"/>
              <a:gd name="T10" fmla="*/ 131 w 286"/>
              <a:gd name="T11" fmla="*/ 26 h 288"/>
              <a:gd name="T12" fmla="*/ 27 w 286"/>
              <a:gd name="T13" fmla="*/ 131 h 288"/>
              <a:gd name="T14" fmla="*/ 0 w 286"/>
              <a:gd name="T15" fmla="*/ 131 h 288"/>
              <a:gd name="T16" fmla="*/ 0 w 286"/>
              <a:gd name="T17" fmla="*/ 155 h 288"/>
              <a:gd name="T18" fmla="*/ 28 w 286"/>
              <a:gd name="T19" fmla="*/ 155 h 288"/>
              <a:gd name="T20" fmla="*/ 131 w 286"/>
              <a:gd name="T21" fmla="*/ 258 h 288"/>
              <a:gd name="T22" fmla="*/ 131 w 286"/>
              <a:gd name="T23" fmla="*/ 288 h 288"/>
              <a:gd name="T24" fmla="*/ 155 w 286"/>
              <a:gd name="T25" fmla="*/ 288 h 288"/>
              <a:gd name="T26" fmla="*/ 155 w 286"/>
              <a:gd name="T27" fmla="*/ 258 h 288"/>
              <a:gd name="T28" fmla="*/ 259 w 286"/>
              <a:gd name="T29" fmla="*/ 155 h 288"/>
              <a:gd name="T30" fmla="*/ 286 w 286"/>
              <a:gd name="T31" fmla="*/ 155 h 288"/>
              <a:gd name="T32" fmla="*/ 286 w 286"/>
              <a:gd name="T33" fmla="*/ 131 h 288"/>
              <a:gd name="T34" fmla="*/ 235 w 286"/>
              <a:gd name="T35" fmla="*/ 131 h 288"/>
              <a:gd name="T36" fmla="*/ 155 w 286"/>
              <a:gd name="T37" fmla="*/ 131 h 288"/>
              <a:gd name="T38" fmla="*/ 155 w 286"/>
              <a:gd name="T39" fmla="*/ 50 h 288"/>
              <a:gd name="T40" fmla="*/ 235 w 286"/>
              <a:gd name="T41" fmla="*/ 131 h 288"/>
              <a:gd name="T42" fmla="*/ 131 w 286"/>
              <a:gd name="T43" fmla="*/ 50 h 288"/>
              <a:gd name="T44" fmla="*/ 131 w 286"/>
              <a:gd name="T45" fmla="*/ 131 h 288"/>
              <a:gd name="T46" fmla="*/ 51 w 286"/>
              <a:gd name="T47" fmla="*/ 131 h 288"/>
              <a:gd name="T48" fmla="*/ 131 w 286"/>
              <a:gd name="T49" fmla="*/ 50 h 288"/>
              <a:gd name="T50" fmla="*/ 52 w 286"/>
              <a:gd name="T51" fmla="*/ 155 h 288"/>
              <a:gd name="T52" fmla="*/ 131 w 286"/>
              <a:gd name="T53" fmla="*/ 155 h 288"/>
              <a:gd name="T54" fmla="*/ 131 w 286"/>
              <a:gd name="T55" fmla="*/ 234 h 288"/>
              <a:gd name="T56" fmla="*/ 52 w 286"/>
              <a:gd name="T57" fmla="*/ 155 h 288"/>
              <a:gd name="T58" fmla="*/ 155 w 286"/>
              <a:gd name="T59" fmla="*/ 234 h 288"/>
              <a:gd name="T60" fmla="*/ 155 w 286"/>
              <a:gd name="T61" fmla="*/ 155 h 288"/>
              <a:gd name="T62" fmla="*/ 235 w 286"/>
              <a:gd name="T63" fmla="*/ 155 h 288"/>
              <a:gd name="T64" fmla="*/ 155 w 286"/>
              <a:gd name="T65"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288">
                <a:moveTo>
                  <a:pt x="286" y="131"/>
                </a:moveTo>
                <a:cubicBezTo>
                  <a:pt x="259" y="131"/>
                  <a:pt x="259" y="131"/>
                  <a:pt x="259" y="131"/>
                </a:cubicBezTo>
                <a:cubicBezTo>
                  <a:pt x="254" y="76"/>
                  <a:pt x="210" y="31"/>
                  <a:pt x="155" y="26"/>
                </a:cubicBezTo>
                <a:cubicBezTo>
                  <a:pt x="155" y="0"/>
                  <a:pt x="155" y="0"/>
                  <a:pt x="155" y="0"/>
                </a:cubicBezTo>
                <a:cubicBezTo>
                  <a:pt x="131" y="0"/>
                  <a:pt x="131" y="0"/>
                  <a:pt x="131" y="0"/>
                </a:cubicBezTo>
                <a:cubicBezTo>
                  <a:pt x="131" y="26"/>
                  <a:pt x="131" y="26"/>
                  <a:pt x="131" y="26"/>
                </a:cubicBezTo>
                <a:cubicBezTo>
                  <a:pt x="76" y="32"/>
                  <a:pt x="32" y="76"/>
                  <a:pt x="27" y="131"/>
                </a:cubicBezTo>
                <a:cubicBezTo>
                  <a:pt x="0" y="131"/>
                  <a:pt x="0" y="131"/>
                  <a:pt x="0" y="131"/>
                </a:cubicBezTo>
                <a:cubicBezTo>
                  <a:pt x="0" y="155"/>
                  <a:pt x="0" y="155"/>
                  <a:pt x="0" y="155"/>
                </a:cubicBezTo>
                <a:cubicBezTo>
                  <a:pt x="28" y="155"/>
                  <a:pt x="28" y="155"/>
                  <a:pt x="28" y="155"/>
                </a:cubicBezTo>
                <a:cubicBezTo>
                  <a:pt x="33" y="209"/>
                  <a:pt x="77" y="252"/>
                  <a:pt x="131" y="258"/>
                </a:cubicBezTo>
                <a:cubicBezTo>
                  <a:pt x="131" y="288"/>
                  <a:pt x="131" y="288"/>
                  <a:pt x="131" y="288"/>
                </a:cubicBezTo>
                <a:cubicBezTo>
                  <a:pt x="155" y="288"/>
                  <a:pt x="155" y="288"/>
                  <a:pt x="155" y="288"/>
                </a:cubicBezTo>
                <a:cubicBezTo>
                  <a:pt x="155" y="258"/>
                  <a:pt x="155" y="258"/>
                  <a:pt x="155" y="258"/>
                </a:cubicBezTo>
                <a:cubicBezTo>
                  <a:pt x="210" y="253"/>
                  <a:pt x="253" y="209"/>
                  <a:pt x="259" y="155"/>
                </a:cubicBezTo>
                <a:cubicBezTo>
                  <a:pt x="286" y="155"/>
                  <a:pt x="286" y="155"/>
                  <a:pt x="286" y="155"/>
                </a:cubicBezTo>
                <a:lnTo>
                  <a:pt x="286" y="131"/>
                </a:lnTo>
                <a:close/>
                <a:moveTo>
                  <a:pt x="235" y="131"/>
                </a:moveTo>
                <a:cubicBezTo>
                  <a:pt x="155" y="131"/>
                  <a:pt x="155" y="131"/>
                  <a:pt x="155" y="131"/>
                </a:cubicBezTo>
                <a:cubicBezTo>
                  <a:pt x="155" y="50"/>
                  <a:pt x="155" y="50"/>
                  <a:pt x="155" y="50"/>
                </a:cubicBezTo>
                <a:cubicBezTo>
                  <a:pt x="197" y="55"/>
                  <a:pt x="231" y="89"/>
                  <a:pt x="235" y="131"/>
                </a:cubicBezTo>
                <a:close/>
                <a:moveTo>
                  <a:pt x="131" y="50"/>
                </a:moveTo>
                <a:cubicBezTo>
                  <a:pt x="131" y="131"/>
                  <a:pt x="131" y="131"/>
                  <a:pt x="131" y="131"/>
                </a:cubicBezTo>
                <a:cubicBezTo>
                  <a:pt x="51" y="131"/>
                  <a:pt x="51" y="131"/>
                  <a:pt x="51" y="131"/>
                </a:cubicBezTo>
                <a:cubicBezTo>
                  <a:pt x="56" y="89"/>
                  <a:pt x="89" y="56"/>
                  <a:pt x="131" y="50"/>
                </a:cubicBezTo>
                <a:close/>
                <a:moveTo>
                  <a:pt x="52" y="155"/>
                </a:moveTo>
                <a:cubicBezTo>
                  <a:pt x="131" y="155"/>
                  <a:pt x="131" y="155"/>
                  <a:pt x="131" y="155"/>
                </a:cubicBezTo>
                <a:cubicBezTo>
                  <a:pt x="131" y="234"/>
                  <a:pt x="131" y="234"/>
                  <a:pt x="131" y="234"/>
                </a:cubicBezTo>
                <a:cubicBezTo>
                  <a:pt x="90" y="228"/>
                  <a:pt x="57" y="196"/>
                  <a:pt x="52" y="155"/>
                </a:cubicBezTo>
                <a:close/>
                <a:moveTo>
                  <a:pt x="155" y="234"/>
                </a:moveTo>
                <a:cubicBezTo>
                  <a:pt x="155" y="155"/>
                  <a:pt x="155" y="155"/>
                  <a:pt x="155" y="155"/>
                </a:cubicBezTo>
                <a:cubicBezTo>
                  <a:pt x="235" y="155"/>
                  <a:pt x="235" y="155"/>
                  <a:pt x="235" y="155"/>
                </a:cubicBezTo>
                <a:cubicBezTo>
                  <a:pt x="229" y="196"/>
                  <a:pt x="196" y="229"/>
                  <a:pt x="155" y="234"/>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nvGrpSpPr>
          <p:cNvPr id="11" name="组合 10"/>
          <p:cNvGrpSpPr/>
          <p:nvPr/>
        </p:nvGrpSpPr>
        <p:grpSpPr>
          <a:xfrm>
            <a:off x="6866161" y="2559711"/>
            <a:ext cx="507338" cy="487037"/>
            <a:chOff x="801688" y="3554414"/>
            <a:chExt cx="277813" cy="266700"/>
          </a:xfrm>
          <a:solidFill>
            <a:schemeClr val="bg1"/>
          </a:solidFill>
        </p:grpSpPr>
        <p:sp>
          <p:nvSpPr>
            <p:cNvPr id="12" name="Freeform 170@|5FFC:0|FBC:0|LFC:0|LBC:16777215"/>
            <p:cNvSpPr/>
            <p:nvPr/>
          </p:nvSpPr>
          <p:spPr bwMode="auto">
            <a:xfrm>
              <a:off x="987426" y="3665539"/>
              <a:ext cx="9525" cy="0"/>
            </a:xfrm>
            <a:custGeom>
              <a:avLst/>
              <a:gdLst>
                <a:gd name="T0" fmla="*/ 11 w 11"/>
                <a:gd name="T1" fmla="*/ 0 w 11"/>
                <a:gd name="T2" fmla="*/ 11 w 11"/>
              </a:gdLst>
              <a:ahLst/>
              <a:cxnLst>
                <a:cxn ang="0">
                  <a:pos x="T0" y="0"/>
                </a:cxn>
                <a:cxn ang="0">
                  <a:pos x="T1" y="0"/>
                </a:cxn>
                <a:cxn ang="0">
                  <a:pos x="T2" y="0"/>
                </a:cxn>
              </a:cxnLst>
              <a:rect l="0" t="0" r="r" b="b"/>
              <a:pathLst>
                <a:path w="11">
                  <a:moveTo>
                    <a:pt x="11" y="0"/>
                  </a:moveTo>
                  <a:cubicBezTo>
                    <a:pt x="8" y="0"/>
                    <a:pt x="4" y="0"/>
                    <a:pt x="0" y="0"/>
                  </a:cubicBezTo>
                  <a:cubicBezTo>
                    <a:pt x="3" y="0"/>
                    <a:pt x="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3" name="Freeform 171@|5FFC:0|FBC:0|LFC:0|LBC:16777215"/>
            <p:cNvSpPr/>
            <p:nvPr/>
          </p:nvSpPr>
          <p:spPr bwMode="auto">
            <a:xfrm>
              <a:off x="801688" y="3554414"/>
              <a:ext cx="277813" cy="266700"/>
            </a:xfrm>
            <a:custGeom>
              <a:avLst/>
              <a:gdLst>
                <a:gd name="T0" fmla="*/ 228 w 308"/>
                <a:gd name="T1" fmla="*/ 218 h 296"/>
                <a:gd name="T2" fmla="*/ 224 w 308"/>
                <a:gd name="T3" fmla="*/ 215 h 296"/>
                <a:gd name="T4" fmla="*/ 228 w 308"/>
                <a:gd name="T5" fmla="*/ 212 h 296"/>
                <a:gd name="T6" fmla="*/ 230 w 308"/>
                <a:gd name="T7" fmla="*/ 212 h 296"/>
                <a:gd name="T8" fmla="*/ 278 w 308"/>
                <a:gd name="T9" fmla="*/ 209 h 296"/>
                <a:gd name="T10" fmla="*/ 288 w 308"/>
                <a:gd name="T11" fmla="*/ 176 h 296"/>
                <a:gd name="T12" fmla="*/ 284 w 308"/>
                <a:gd name="T13" fmla="*/ 176 h 296"/>
                <a:gd name="T14" fmla="*/ 283 w 308"/>
                <a:gd name="T15" fmla="*/ 176 h 296"/>
                <a:gd name="T16" fmla="*/ 283 w 308"/>
                <a:gd name="T17" fmla="*/ 176 h 296"/>
                <a:gd name="T18" fmla="*/ 229 w 308"/>
                <a:gd name="T19" fmla="*/ 174 h 296"/>
                <a:gd name="T20" fmla="*/ 226 w 308"/>
                <a:gd name="T21" fmla="*/ 174 h 296"/>
                <a:gd name="T22" fmla="*/ 222 w 308"/>
                <a:gd name="T23" fmla="*/ 171 h 296"/>
                <a:gd name="T24" fmla="*/ 226 w 308"/>
                <a:gd name="T25" fmla="*/ 168 h 296"/>
                <a:gd name="T26" fmla="*/ 228 w 308"/>
                <a:gd name="T27" fmla="*/ 168 h 296"/>
                <a:gd name="T28" fmla="*/ 284 w 308"/>
                <a:gd name="T29" fmla="*/ 164 h 296"/>
                <a:gd name="T30" fmla="*/ 292 w 308"/>
                <a:gd name="T31" fmla="*/ 164 h 296"/>
                <a:gd name="T32" fmla="*/ 292 w 308"/>
                <a:gd name="T33" fmla="*/ 164 h 296"/>
                <a:gd name="T34" fmla="*/ 296 w 308"/>
                <a:gd name="T35" fmla="*/ 133 h 296"/>
                <a:gd name="T36" fmla="*/ 214 w 308"/>
                <a:gd name="T37" fmla="*/ 124 h 296"/>
                <a:gd name="T38" fmla="*/ 213 w 308"/>
                <a:gd name="T39" fmla="*/ 124 h 296"/>
                <a:gd name="T40" fmla="*/ 212 w 308"/>
                <a:gd name="T41" fmla="*/ 124 h 296"/>
                <a:gd name="T42" fmla="*/ 217 w 308"/>
                <a:gd name="T43" fmla="*/ 124 h 296"/>
                <a:gd name="T44" fmla="*/ 206 w 308"/>
                <a:gd name="T45" fmla="*/ 124 h 296"/>
                <a:gd name="T46" fmla="*/ 165 w 308"/>
                <a:gd name="T47" fmla="*/ 123 h 296"/>
                <a:gd name="T48" fmla="*/ 165 w 308"/>
                <a:gd name="T49" fmla="*/ 123 h 296"/>
                <a:gd name="T50" fmla="*/ 160 w 308"/>
                <a:gd name="T51" fmla="*/ 121 h 296"/>
                <a:gd name="T52" fmla="*/ 165 w 308"/>
                <a:gd name="T53" fmla="*/ 120 h 296"/>
                <a:gd name="T54" fmla="*/ 165 w 308"/>
                <a:gd name="T55" fmla="*/ 120 h 296"/>
                <a:gd name="T56" fmla="*/ 179 w 308"/>
                <a:gd name="T57" fmla="*/ 119 h 296"/>
                <a:gd name="T58" fmla="*/ 192 w 308"/>
                <a:gd name="T59" fmla="*/ 58 h 296"/>
                <a:gd name="T60" fmla="*/ 178 w 308"/>
                <a:gd name="T61" fmla="*/ 0 h 296"/>
                <a:gd name="T62" fmla="*/ 101 w 308"/>
                <a:gd name="T63" fmla="*/ 126 h 296"/>
                <a:gd name="T64" fmla="*/ 58 w 308"/>
                <a:gd name="T65" fmla="*/ 146 h 296"/>
                <a:gd name="T66" fmla="*/ 53 w 308"/>
                <a:gd name="T67" fmla="*/ 275 h 296"/>
                <a:gd name="T68" fmla="*/ 99 w 308"/>
                <a:gd name="T69" fmla="*/ 275 h 296"/>
                <a:gd name="T70" fmla="*/ 232 w 308"/>
                <a:gd name="T71" fmla="*/ 286 h 296"/>
                <a:gd name="T72" fmla="*/ 255 w 308"/>
                <a:gd name="T73" fmla="*/ 256 h 296"/>
                <a:gd name="T74" fmla="*/ 227 w 308"/>
                <a:gd name="T75" fmla="*/ 255 h 296"/>
                <a:gd name="T76" fmla="*/ 225 w 308"/>
                <a:gd name="T77" fmla="*/ 255 h 296"/>
                <a:gd name="T78" fmla="*/ 221 w 308"/>
                <a:gd name="T79" fmla="*/ 252 h 296"/>
                <a:gd name="T80" fmla="*/ 225 w 308"/>
                <a:gd name="T81" fmla="*/ 249 h 296"/>
                <a:gd name="T82" fmla="*/ 227 w 308"/>
                <a:gd name="T83" fmla="*/ 249 h 296"/>
                <a:gd name="T84" fmla="*/ 262 w 308"/>
                <a:gd name="T85" fmla="*/ 247 h 296"/>
                <a:gd name="T86" fmla="*/ 269 w 308"/>
                <a:gd name="T87" fmla="*/ 220 h 296"/>
                <a:gd name="T88" fmla="*/ 230 w 308"/>
                <a:gd name="T89" fmla="*/ 218 h 296"/>
                <a:gd name="T90" fmla="*/ 228 w 308"/>
                <a:gd name="T91" fmla="*/ 21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8" h="296">
                  <a:moveTo>
                    <a:pt x="228" y="218"/>
                  </a:moveTo>
                  <a:cubicBezTo>
                    <a:pt x="224" y="215"/>
                    <a:pt x="224" y="215"/>
                    <a:pt x="224" y="215"/>
                  </a:cubicBezTo>
                  <a:cubicBezTo>
                    <a:pt x="228" y="212"/>
                    <a:pt x="228" y="212"/>
                    <a:pt x="228" y="212"/>
                  </a:cubicBezTo>
                  <a:cubicBezTo>
                    <a:pt x="230" y="212"/>
                    <a:pt x="230" y="212"/>
                    <a:pt x="230" y="212"/>
                  </a:cubicBezTo>
                  <a:cubicBezTo>
                    <a:pt x="232" y="212"/>
                    <a:pt x="263" y="210"/>
                    <a:pt x="278" y="209"/>
                  </a:cubicBezTo>
                  <a:cubicBezTo>
                    <a:pt x="295" y="197"/>
                    <a:pt x="292" y="183"/>
                    <a:pt x="288" y="176"/>
                  </a:cubicBezTo>
                  <a:cubicBezTo>
                    <a:pt x="287" y="176"/>
                    <a:pt x="285" y="176"/>
                    <a:pt x="284" y="176"/>
                  </a:cubicBezTo>
                  <a:cubicBezTo>
                    <a:pt x="283" y="176"/>
                    <a:pt x="283" y="176"/>
                    <a:pt x="283" y="176"/>
                  </a:cubicBezTo>
                  <a:cubicBezTo>
                    <a:pt x="283" y="176"/>
                    <a:pt x="283" y="176"/>
                    <a:pt x="283" y="176"/>
                  </a:cubicBezTo>
                  <a:cubicBezTo>
                    <a:pt x="278" y="176"/>
                    <a:pt x="231" y="174"/>
                    <a:pt x="229" y="174"/>
                  </a:cubicBezTo>
                  <a:cubicBezTo>
                    <a:pt x="226" y="174"/>
                    <a:pt x="226" y="174"/>
                    <a:pt x="226" y="174"/>
                  </a:cubicBezTo>
                  <a:cubicBezTo>
                    <a:pt x="222" y="171"/>
                    <a:pt x="222" y="171"/>
                    <a:pt x="222" y="171"/>
                  </a:cubicBezTo>
                  <a:cubicBezTo>
                    <a:pt x="226" y="168"/>
                    <a:pt x="226" y="168"/>
                    <a:pt x="226" y="168"/>
                  </a:cubicBezTo>
                  <a:cubicBezTo>
                    <a:pt x="228" y="168"/>
                    <a:pt x="228" y="168"/>
                    <a:pt x="228" y="168"/>
                  </a:cubicBezTo>
                  <a:cubicBezTo>
                    <a:pt x="231" y="168"/>
                    <a:pt x="280" y="164"/>
                    <a:pt x="284" y="164"/>
                  </a:cubicBezTo>
                  <a:cubicBezTo>
                    <a:pt x="290" y="164"/>
                    <a:pt x="292" y="164"/>
                    <a:pt x="292" y="164"/>
                  </a:cubicBezTo>
                  <a:cubicBezTo>
                    <a:pt x="292" y="164"/>
                    <a:pt x="292" y="164"/>
                    <a:pt x="292" y="164"/>
                  </a:cubicBezTo>
                  <a:cubicBezTo>
                    <a:pt x="302" y="155"/>
                    <a:pt x="308" y="144"/>
                    <a:pt x="296" y="133"/>
                  </a:cubicBezTo>
                  <a:cubicBezTo>
                    <a:pt x="285" y="123"/>
                    <a:pt x="243" y="125"/>
                    <a:pt x="214" y="124"/>
                  </a:cubicBezTo>
                  <a:cubicBezTo>
                    <a:pt x="213" y="124"/>
                    <a:pt x="213" y="124"/>
                    <a:pt x="213" y="124"/>
                  </a:cubicBezTo>
                  <a:cubicBezTo>
                    <a:pt x="212" y="124"/>
                    <a:pt x="212" y="124"/>
                    <a:pt x="212" y="124"/>
                  </a:cubicBezTo>
                  <a:cubicBezTo>
                    <a:pt x="212" y="124"/>
                    <a:pt x="219" y="124"/>
                    <a:pt x="217" y="124"/>
                  </a:cubicBezTo>
                  <a:cubicBezTo>
                    <a:pt x="213" y="124"/>
                    <a:pt x="209" y="124"/>
                    <a:pt x="206" y="124"/>
                  </a:cubicBezTo>
                  <a:cubicBezTo>
                    <a:pt x="192" y="123"/>
                    <a:pt x="167" y="123"/>
                    <a:pt x="165" y="123"/>
                  </a:cubicBezTo>
                  <a:cubicBezTo>
                    <a:pt x="165" y="123"/>
                    <a:pt x="165" y="123"/>
                    <a:pt x="165" y="123"/>
                  </a:cubicBezTo>
                  <a:cubicBezTo>
                    <a:pt x="160" y="121"/>
                    <a:pt x="160" y="121"/>
                    <a:pt x="160" y="121"/>
                  </a:cubicBezTo>
                  <a:cubicBezTo>
                    <a:pt x="165" y="120"/>
                    <a:pt x="165" y="120"/>
                    <a:pt x="165" y="120"/>
                  </a:cubicBezTo>
                  <a:cubicBezTo>
                    <a:pt x="165" y="120"/>
                    <a:pt x="165" y="120"/>
                    <a:pt x="165" y="120"/>
                  </a:cubicBezTo>
                  <a:cubicBezTo>
                    <a:pt x="166" y="120"/>
                    <a:pt x="169" y="120"/>
                    <a:pt x="179" y="119"/>
                  </a:cubicBezTo>
                  <a:cubicBezTo>
                    <a:pt x="165" y="90"/>
                    <a:pt x="188" y="73"/>
                    <a:pt x="192" y="58"/>
                  </a:cubicBezTo>
                  <a:cubicBezTo>
                    <a:pt x="206" y="5"/>
                    <a:pt x="178" y="0"/>
                    <a:pt x="178" y="0"/>
                  </a:cubicBezTo>
                  <a:cubicBezTo>
                    <a:pt x="178" y="0"/>
                    <a:pt x="108" y="96"/>
                    <a:pt x="101" y="126"/>
                  </a:cubicBezTo>
                  <a:cubicBezTo>
                    <a:pt x="96" y="148"/>
                    <a:pt x="67" y="146"/>
                    <a:pt x="58" y="146"/>
                  </a:cubicBezTo>
                  <a:cubicBezTo>
                    <a:pt x="10" y="144"/>
                    <a:pt x="0" y="264"/>
                    <a:pt x="53" y="275"/>
                  </a:cubicBezTo>
                  <a:cubicBezTo>
                    <a:pt x="64" y="277"/>
                    <a:pt x="76" y="265"/>
                    <a:pt x="99" y="275"/>
                  </a:cubicBezTo>
                  <a:cubicBezTo>
                    <a:pt x="149" y="296"/>
                    <a:pt x="192" y="287"/>
                    <a:pt x="232" y="286"/>
                  </a:cubicBezTo>
                  <a:cubicBezTo>
                    <a:pt x="259" y="285"/>
                    <a:pt x="257" y="266"/>
                    <a:pt x="255" y="256"/>
                  </a:cubicBezTo>
                  <a:cubicBezTo>
                    <a:pt x="242" y="256"/>
                    <a:pt x="229" y="255"/>
                    <a:pt x="227" y="255"/>
                  </a:cubicBezTo>
                  <a:cubicBezTo>
                    <a:pt x="225" y="255"/>
                    <a:pt x="225" y="255"/>
                    <a:pt x="225" y="255"/>
                  </a:cubicBezTo>
                  <a:cubicBezTo>
                    <a:pt x="221" y="252"/>
                    <a:pt x="221" y="252"/>
                    <a:pt x="221" y="252"/>
                  </a:cubicBezTo>
                  <a:cubicBezTo>
                    <a:pt x="225" y="249"/>
                    <a:pt x="225" y="249"/>
                    <a:pt x="225" y="249"/>
                  </a:cubicBezTo>
                  <a:cubicBezTo>
                    <a:pt x="227" y="249"/>
                    <a:pt x="227" y="249"/>
                    <a:pt x="227" y="249"/>
                  </a:cubicBezTo>
                  <a:cubicBezTo>
                    <a:pt x="229" y="249"/>
                    <a:pt x="247" y="248"/>
                    <a:pt x="262" y="247"/>
                  </a:cubicBezTo>
                  <a:cubicBezTo>
                    <a:pt x="275" y="237"/>
                    <a:pt x="272" y="227"/>
                    <a:pt x="269" y="220"/>
                  </a:cubicBezTo>
                  <a:cubicBezTo>
                    <a:pt x="253" y="219"/>
                    <a:pt x="232" y="218"/>
                    <a:pt x="230" y="218"/>
                  </a:cubicBezTo>
                  <a:lnTo>
                    <a:pt x="228" y="2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4" name="组合 13"/>
          <p:cNvGrpSpPr/>
          <p:nvPr/>
        </p:nvGrpSpPr>
        <p:grpSpPr>
          <a:xfrm>
            <a:off x="4973491" y="4562878"/>
            <a:ext cx="423265" cy="472549"/>
            <a:chOff x="6016626" y="5110164"/>
            <a:chExt cx="231775" cy="258763"/>
          </a:xfrm>
          <a:solidFill>
            <a:schemeClr val="bg1"/>
          </a:solidFill>
        </p:grpSpPr>
        <p:sp>
          <p:nvSpPr>
            <p:cNvPr id="15" name="Rectangle 74@|1FFC:0|FBC:0|LFC:0|LBC:16777215"/>
            <p:cNvSpPr>
              <a:spLocks noChangeArrowheads="1"/>
            </p:cNvSpPr>
            <p:nvPr/>
          </p:nvSpPr>
          <p:spPr bwMode="auto">
            <a:xfrm>
              <a:off x="6119813" y="5281614"/>
              <a:ext cx="238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6" name="Freeform 75@|5FFC:0|FBC:0|LFC:0|LBC:16777215"/>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7" name="Freeform 76@|5FFC:0|FBC:0|LFC:0|LBC:16777215"/>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8" name="组合 17"/>
          <p:cNvGrpSpPr/>
          <p:nvPr/>
        </p:nvGrpSpPr>
        <p:grpSpPr>
          <a:xfrm>
            <a:off x="7012566" y="4562878"/>
            <a:ext cx="402969" cy="472548"/>
            <a:chOff x="6537326" y="5110164"/>
            <a:chExt cx="220662" cy="258762"/>
          </a:xfrm>
          <a:solidFill>
            <a:schemeClr val="bg1"/>
          </a:solidFill>
        </p:grpSpPr>
        <p:sp>
          <p:nvSpPr>
            <p:cNvPr id="19" name="Freeform 77@|5FFC:0|FBC:0|LFC:0|LBC:16777215"/>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0" name="Rectangle 78@|1FFC:0|FBC:0|LFC:0|LBC:16777215"/>
            <p:cNvSpPr>
              <a:spLocks noChangeArrowheads="1"/>
            </p:cNvSpPr>
            <p:nvPr/>
          </p:nvSpPr>
          <p:spPr bwMode="auto">
            <a:xfrm>
              <a:off x="6537326" y="5111751"/>
              <a:ext cx="22225"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21" name="组合 20"/>
          <p:cNvGrpSpPr/>
          <p:nvPr/>
        </p:nvGrpSpPr>
        <p:grpSpPr>
          <a:xfrm>
            <a:off x="5780546" y="3583737"/>
            <a:ext cx="743741" cy="357462"/>
            <a:chOff x="6113463" y="5605463"/>
            <a:chExt cx="204787" cy="98426"/>
          </a:xfrm>
          <a:solidFill>
            <a:srgbClr val="C1C7D0"/>
          </a:solidFill>
        </p:grpSpPr>
        <p:sp>
          <p:nvSpPr>
            <p:cNvPr id="22" name="Freeform 391@|5FFC:0|FBC:0|LFC:0|LBC:16777215"/>
            <p:cNvSpPr/>
            <p:nvPr/>
          </p:nvSpPr>
          <p:spPr bwMode="auto">
            <a:xfrm>
              <a:off x="6259513" y="5632451"/>
              <a:ext cx="58737" cy="71438"/>
            </a:xfrm>
            <a:custGeom>
              <a:avLst/>
              <a:gdLst>
                <a:gd name="T0" fmla="*/ 81 w 81"/>
                <a:gd name="T1" fmla="*/ 89 h 101"/>
                <a:gd name="T2" fmla="*/ 67 w 81"/>
                <a:gd name="T3" fmla="*/ 76 h 101"/>
                <a:gd name="T4" fmla="*/ 34 w 81"/>
                <a:gd name="T5" fmla="*/ 62 h 101"/>
                <a:gd name="T6" fmla="*/ 44 w 81"/>
                <a:gd name="T7" fmla="*/ 43 h 101"/>
                <a:gd name="T8" fmla="*/ 46 w 81"/>
                <a:gd name="T9" fmla="*/ 29 h 101"/>
                <a:gd name="T10" fmla="*/ 45 w 81"/>
                <a:gd name="T11" fmla="*/ 15 h 101"/>
                <a:gd name="T12" fmla="*/ 23 w 81"/>
                <a:gd name="T13" fmla="*/ 0 h 101"/>
                <a:gd name="T14" fmla="*/ 1 w 81"/>
                <a:gd name="T15" fmla="*/ 15 h 101"/>
                <a:gd name="T16" fmla="*/ 1 w 81"/>
                <a:gd name="T17" fmla="*/ 29 h 101"/>
                <a:gd name="T18" fmla="*/ 3 w 81"/>
                <a:gd name="T19" fmla="*/ 43 h 101"/>
                <a:gd name="T20" fmla="*/ 11 w 81"/>
                <a:gd name="T21" fmla="*/ 59 h 101"/>
                <a:gd name="T22" fmla="*/ 29 w 81"/>
                <a:gd name="T23" fmla="*/ 84 h 101"/>
                <a:gd name="T24" fmla="*/ 29 w 81"/>
                <a:gd name="T25" fmla="*/ 85 h 101"/>
                <a:gd name="T26" fmla="*/ 29 w 81"/>
                <a:gd name="T27" fmla="*/ 85 h 101"/>
                <a:gd name="T28" fmla="*/ 29 w 81"/>
                <a:gd name="T29" fmla="*/ 101 h 101"/>
                <a:gd name="T30" fmla="*/ 29 w 81"/>
                <a:gd name="T31" fmla="*/ 101 h 101"/>
                <a:gd name="T32" fmla="*/ 81 w 81"/>
                <a:gd name="T33" fmla="*/ 101 h 101"/>
                <a:gd name="T34" fmla="*/ 81 w 81"/>
                <a:gd name="T35"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1">
                  <a:moveTo>
                    <a:pt x="81" y="89"/>
                  </a:moveTo>
                  <a:cubicBezTo>
                    <a:pt x="81" y="89"/>
                    <a:pt x="81" y="82"/>
                    <a:pt x="67" y="76"/>
                  </a:cubicBezTo>
                  <a:cubicBezTo>
                    <a:pt x="60" y="73"/>
                    <a:pt x="50" y="65"/>
                    <a:pt x="34" y="62"/>
                  </a:cubicBezTo>
                  <a:cubicBezTo>
                    <a:pt x="38" y="58"/>
                    <a:pt x="41" y="51"/>
                    <a:pt x="44" y="43"/>
                  </a:cubicBezTo>
                  <a:cubicBezTo>
                    <a:pt x="46" y="39"/>
                    <a:pt x="46" y="35"/>
                    <a:pt x="46" y="29"/>
                  </a:cubicBezTo>
                  <a:cubicBezTo>
                    <a:pt x="46" y="25"/>
                    <a:pt x="46" y="19"/>
                    <a:pt x="45" y="15"/>
                  </a:cubicBezTo>
                  <a:cubicBezTo>
                    <a:pt x="42" y="3"/>
                    <a:pt x="33" y="0"/>
                    <a:pt x="23" y="0"/>
                  </a:cubicBezTo>
                  <a:cubicBezTo>
                    <a:pt x="13" y="0"/>
                    <a:pt x="5" y="3"/>
                    <a:pt x="1" y="15"/>
                  </a:cubicBezTo>
                  <a:cubicBezTo>
                    <a:pt x="0" y="19"/>
                    <a:pt x="1" y="25"/>
                    <a:pt x="1" y="29"/>
                  </a:cubicBezTo>
                  <a:cubicBezTo>
                    <a:pt x="1" y="35"/>
                    <a:pt x="1" y="39"/>
                    <a:pt x="3" y="43"/>
                  </a:cubicBezTo>
                  <a:cubicBezTo>
                    <a:pt x="5" y="50"/>
                    <a:pt x="8" y="55"/>
                    <a:pt x="11" y="59"/>
                  </a:cubicBezTo>
                  <a:cubicBezTo>
                    <a:pt x="28" y="70"/>
                    <a:pt x="29" y="81"/>
                    <a:pt x="29" y="84"/>
                  </a:cubicBezTo>
                  <a:cubicBezTo>
                    <a:pt x="29" y="85"/>
                    <a:pt x="29" y="85"/>
                    <a:pt x="29" y="85"/>
                  </a:cubicBezTo>
                  <a:cubicBezTo>
                    <a:pt x="29" y="85"/>
                    <a:pt x="29" y="85"/>
                    <a:pt x="29" y="85"/>
                  </a:cubicBezTo>
                  <a:cubicBezTo>
                    <a:pt x="29" y="101"/>
                    <a:pt x="29" y="101"/>
                    <a:pt x="29" y="101"/>
                  </a:cubicBezTo>
                  <a:cubicBezTo>
                    <a:pt x="29" y="101"/>
                    <a:pt x="29" y="101"/>
                    <a:pt x="29" y="101"/>
                  </a:cubicBezTo>
                  <a:cubicBezTo>
                    <a:pt x="81" y="101"/>
                    <a:pt x="81" y="101"/>
                    <a:pt x="81" y="101"/>
                  </a:cubicBezTo>
                  <a:lnTo>
                    <a:pt x="81"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3" name="Freeform 392@|5FFC:0|FBC:0|LFC:0|LBC:16777215"/>
            <p:cNvSpPr/>
            <p:nvPr/>
          </p:nvSpPr>
          <p:spPr bwMode="auto">
            <a:xfrm>
              <a:off x="6113463" y="5632451"/>
              <a:ext cx="57150" cy="71438"/>
            </a:xfrm>
            <a:custGeom>
              <a:avLst/>
              <a:gdLst>
                <a:gd name="T0" fmla="*/ 53 w 81"/>
                <a:gd name="T1" fmla="*/ 85 h 101"/>
                <a:gd name="T2" fmla="*/ 53 w 81"/>
                <a:gd name="T3" fmla="*/ 84 h 101"/>
                <a:gd name="T4" fmla="*/ 71 w 81"/>
                <a:gd name="T5" fmla="*/ 60 h 101"/>
                <a:gd name="T6" fmla="*/ 79 w 81"/>
                <a:gd name="T7" fmla="*/ 43 h 101"/>
                <a:gd name="T8" fmla="*/ 80 w 81"/>
                <a:gd name="T9" fmla="*/ 29 h 101"/>
                <a:gd name="T10" fmla="*/ 80 w 81"/>
                <a:gd name="T11" fmla="*/ 15 h 101"/>
                <a:gd name="T12" fmla="*/ 58 w 81"/>
                <a:gd name="T13" fmla="*/ 0 h 101"/>
                <a:gd name="T14" fmla="*/ 36 w 81"/>
                <a:gd name="T15" fmla="*/ 15 h 101"/>
                <a:gd name="T16" fmla="*/ 36 w 81"/>
                <a:gd name="T17" fmla="*/ 29 h 101"/>
                <a:gd name="T18" fmla="*/ 37 w 81"/>
                <a:gd name="T19" fmla="*/ 43 h 101"/>
                <a:gd name="T20" fmla="*/ 47 w 81"/>
                <a:gd name="T21" fmla="*/ 62 h 101"/>
                <a:gd name="T22" fmla="*/ 15 w 81"/>
                <a:gd name="T23" fmla="*/ 76 h 101"/>
                <a:gd name="T24" fmla="*/ 0 w 81"/>
                <a:gd name="T25" fmla="*/ 89 h 101"/>
                <a:gd name="T26" fmla="*/ 0 w 81"/>
                <a:gd name="T27" fmla="*/ 101 h 101"/>
                <a:gd name="T28" fmla="*/ 53 w 81"/>
                <a:gd name="T29" fmla="*/ 101 h 101"/>
                <a:gd name="T30" fmla="*/ 53 w 81"/>
                <a:gd name="T31"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01">
                  <a:moveTo>
                    <a:pt x="53" y="85"/>
                  </a:moveTo>
                  <a:cubicBezTo>
                    <a:pt x="53" y="84"/>
                    <a:pt x="53" y="84"/>
                    <a:pt x="53" y="84"/>
                  </a:cubicBezTo>
                  <a:cubicBezTo>
                    <a:pt x="53" y="81"/>
                    <a:pt x="54" y="70"/>
                    <a:pt x="71" y="60"/>
                  </a:cubicBezTo>
                  <a:cubicBezTo>
                    <a:pt x="74" y="55"/>
                    <a:pt x="76" y="50"/>
                    <a:pt x="79" y="43"/>
                  </a:cubicBezTo>
                  <a:cubicBezTo>
                    <a:pt x="81" y="39"/>
                    <a:pt x="80" y="35"/>
                    <a:pt x="80" y="29"/>
                  </a:cubicBezTo>
                  <a:cubicBezTo>
                    <a:pt x="80" y="25"/>
                    <a:pt x="81" y="19"/>
                    <a:pt x="80" y="15"/>
                  </a:cubicBezTo>
                  <a:cubicBezTo>
                    <a:pt x="77" y="3"/>
                    <a:pt x="68" y="0"/>
                    <a:pt x="58" y="0"/>
                  </a:cubicBezTo>
                  <a:cubicBezTo>
                    <a:pt x="48" y="0"/>
                    <a:pt x="40" y="3"/>
                    <a:pt x="36" y="15"/>
                  </a:cubicBezTo>
                  <a:cubicBezTo>
                    <a:pt x="35" y="19"/>
                    <a:pt x="36" y="25"/>
                    <a:pt x="36" y="29"/>
                  </a:cubicBezTo>
                  <a:cubicBezTo>
                    <a:pt x="36" y="35"/>
                    <a:pt x="36" y="39"/>
                    <a:pt x="37" y="43"/>
                  </a:cubicBezTo>
                  <a:cubicBezTo>
                    <a:pt x="41" y="51"/>
                    <a:pt x="43" y="58"/>
                    <a:pt x="47" y="62"/>
                  </a:cubicBezTo>
                  <a:cubicBezTo>
                    <a:pt x="32" y="65"/>
                    <a:pt x="22" y="73"/>
                    <a:pt x="15" y="76"/>
                  </a:cubicBezTo>
                  <a:cubicBezTo>
                    <a:pt x="1" y="82"/>
                    <a:pt x="0" y="89"/>
                    <a:pt x="0" y="89"/>
                  </a:cubicBezTo>
                  <a:cubicBezTo>
                    <a:pt x="0" y="101"/>
                    <a:pt x="0" y="101"/>
                    <a:pt x="0" y="101"/>
                  </a:cubicBezTo>
                  <a:cubicBezTo>
                    <a:pt x="53" y="101"/>
                    <a:pt x="53" y="101"/>
                    <a:pt x="53" y="101"/>
                  </a:cubicBezTo>
                  <a:cubicBezTo>
                    <a:pt x="53" y="85"/>
                    <a:pt x="53" y="85"/>
                    <a:pt x="53"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4" name="Freeform 393@|5FFC:0|FBC:0|LFC:0|LBC:16777215"/>
            <p:cNvSpPr/>
            <p:nvPr/>
          </p:nvSpPr>
          <p:spPr bwMode="auto">
            <a:xfrm>
              <a:off x="6159500" y="5605463"/>
              <a:ext cx="112712" cy="98425"/>
            </a:xfrm>
            <a:custGeom>
              <a:avLst/>
              <a:gdLst>
                <a:gd name="T0" fmla="*/ 139 w 159"/>
                <a:gd name="T1" fmla="*/ 104 h 139"/>
                <a:gd name="T2" fmla="*/ 94 w 159"/>
                <a:gd name="T3" fmla="*/ 85 h 139"/>
                <a:gd name="T4" fmla="*/ 108 w 159"/>
                <a:gd name="T5" fmla="*/ 60 h 139"/>
                <a:gd name="T6" fmla="*/ 110 w 159"/>
                <a:gd name="T7" fmla="*/ 41 h 139"/>
                <a:gd name="T8" fmla="*/ 109 w 159"/>
                <a:gd name="T9" fmla="*/ 21 h 139"/>
                <a:gd name="T10" fmla="*/ 79 w 159"/>
                <a:gd name="T11" fmla="*/ 0 h 139"/>
                <a:gd name="T12" fmla="*/ 49 w 159"/>
                <a:gd name="T13" fmla="*/ 21 h 139"/>
                <a:gd name="T14" fmla="*/ 49 w 159"/>
                <a:gd name="T15" fmla="*/ 41 h 139"/>
                <a:gd name="T16" fmla="*/ 51 w 159"/>
                <a:gd name="T17" fmla="*/ 60 h 139"/>
                <a:gd name="T18" fmla="*/ 64 w 159"/>
                <a:gd name="T19" fmla="*/ 85 h 139"/>
                <a:gd name="T20" fmla="*/ 20 w 159"/>
                <a:gd name="T21" fmla="*/ 104 h 139"/>
                <a:gd name="T22" fmla="*/ 0 w 159"/>
                <a:gd name="T23" fmla="*/ 123 h 139"/>
                <a:gd name="T24" fmla="*/ 0 w 159"/>
                <a:gd name="T25" fmla="*/ 139 h 139"/>
                <a:gd name="T26" fmla="*/ 159 w 159"/>
                <a:gd name="T27" fmla="*/ 139 h 139"/>
                <a:gd name="T28" fmla="*/ 159 w 159"/>
                <a:gd name="T29" fmla="*/ 123 h 139"/>
                <a:gd name="T30" fmla="*/ 139 w 159"/>
                <a:gd name="T31"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39">
                  <a:moveTo>
                    <a:pt x="139" y="104"/>
                  </a:moveTo>
                  <a:cubicBezTo>
                    <a:pt x="129" y="100"/>
                    <a:pt x="115" y="89"/>
                    <a:pt x="94" y="85"/>
                  </a:cubicBezTo>
                  <a:cubicBezTo>
                    <a:pt x="99" y="79"/>
                    <a:pt x="103" y="70"/>
                    <a:pt x="108" y="60"/>
                  </a:cubicBezTo>
                  <a:cubicBezTo>
                    <a:pt x="110" y="53"/>
                    <a:pt x="110" y="48"/>
                    <a:pt x="110" y="41"/>
                  </a:cubicBezTo>
                  <a:cubicBezTo>
                    <a:pt x="110" y="35"/>
                    <a:pt x="111" y="26"/>
                    <a:pt x="109" y="21"/>
                  </a:cubicBezTo>
                  <a:cubicBezTo>
                    <a:pt x="105" y="5"/>
                    <a:pt x="93" y="0"/>
                    <a:pt x="79" y="0"/>
                  </a:cubicBezTo>
                  <a:cubicBezTo>
                    <a:pt x="65" y="0"/>
                    <a:pt x="54" y="5"/>
                    <a:pt x="49" y="21"/>
                  </a:cubicBezTo>
                  <a:cubicBezTo>
                    <a:pt x="48" y="26"/>
                    <a:pt x="49" y="35"/>
                    <a:pt x="49" y="41"/>
                  </a:cubicBezTo>
                  <a:cubicBezTo>
                    <a:pt x="49" y="48"/>
                    <a:pt x="48" y="53"/>
                    <a:pt x="51" y="60"/>
                  </a:cubicBezTo>
                  <a:cubicBezTo>
                    <a:pt x="55" y="70"/>
                    <a:pt x="59" y="79"/>
                    <a:pt x="64" y="85"/>
                  </a:cubicBezTo>
                  <a:cubicBezTo>
                    <a:pt x="43" y="89"/>
                    <a:pt x="29" y="100"/>
                    <a:pt x="20" y="104"/>
                  </a:cubicBezTo>
                  <a:cubicBezTo>
                    <a:pt x="0" y="113"/>
                    <a:pt x="0" y="123"/>
                    <a:pt x="0" y="123"/>
                  </a:cubicBezTo>
                  <a:cubicBezTo>
                    <a:pt x="0" y="139"/>
                    <a:pt x="0" y="139"/>
                    <a:pt x="0" y="139"/>
                  </a:cubicBezTo>
                  <a:cubicBezTo>
                    <a:pt x="159" y="139"/>
                    <a:pt x="159" y="139"/>
                    <a:pt x="159" y="139"/>
                  </a:cubicBezTo>
                  <a:cubicBezTo>
                    <a:pt x="159" y="123"/>
                    <a:pt x="159" y="123"/>
                    <a:pt x="159" y="123"/>
                  </a:cubicBezTo>
                  <a:cubicBezTo>
                    <a:pt x="159" y="123"/>
                    <a:pt x="159" y="113"/>
                    <a:pt x="139"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cxnSp>
        <p:nvCxnSpPr>
          <p:cNvPr id="25" name="直接连接符 24"/>
          <p:cNvCxnSpPr/>
          <p:nvPr/>
        </p:nvCxnSpPr>
        <p:spPr>
          <a:xfrm>
            <a:off x="1019175" y="3738563"/>
            <a:ext cx="2863850"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01646" y="3819525"/>
            <a:ext cx="3498908" cy="2437590"/>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20000"/>
              </a:lnSpc>
              <a:spcBef>
                <a:spcPct val="20000"/>
              </a:spcBef>
              <a:spcAft>
                <a:spcPts val="0"/>
              </a:spcAft>
              <a:buClrTx/>
              <a:buSzTx/>
              <a:buFontTx/>
              <a:buNone/>
              <a:defRPr/>
            </a:pPr>
            <a:r>
              <a:rPr kumimoji="0" lang="en-US" altLang="zh-CN"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rPr>
              <a:t>› Chức năng nhập và quản lý trung tâm tiếng anh được thực hiện logic đảm bảo cho dữ liệu được hợp lệ hóa và cập nhật chính xác.</a:t>
            </a:r>
          </a:p>
          <a:p>
            <a:pPr marL="0" marR="0" lvl="0" indent="0" algn="just" defTabSz="1216660" rtl="0" eaLnBrk="1" fontAlgn="auto" latinLnBrk="0" hangingPunct="1">
              <a:lnSpc>
                <a:spcPct val="120000"/>
              </a:lnSpc>
              <a:spcBef>
                <a:spcPct val="20000"/>
              </a:spcBef>
              <a:spcAft>
                <a:spcPts val="0"/>
              </a:spcAft>
              <a:buClrTx/>
              <a:buSzTx/>
              <a:buFontTx/>
              <a:buNone/>
              <a:defRPr/>
            </a:pPr>
            <a:r>
              <a:rPr kumimoji="0" lang="en-US" altLang="zh-CN"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rPr>
              <a:t>› Khả năng báo cáo thống kê linh hoạt.</a:t>
            </a:r>
          </a:p>
          <a:p>
            <a:pPr marL="0" marR="0" lvl="0" indent="0" algn="just" defTabSz="1216660" rtl="0" eaLnBrk="1" fontAlgn="auto" latinLnBrk="0" hangingPunct="1">
              <a:lnSpc>
                <a:spcPct val="120000"/>
              </a:lnSpc>
              <a:spcBef>
                <a:spcPct val="20000"/>
              </a:spcBef>
              <a:spcAft>
                <a:spcPts val="0"/>
              </a:spcAft>
              <a:buClrTx/>
              <a:buSzTx/>
              <a:buFontTx/>
              <a:buNone/>
              <a:defRPr/>
            </a:pPr>
            <a:r>
              <a:rPr kumimoji="0" lang="en-US" altLang="zh-CN" b="0" i="0" u="none" strike="noStrike" kern="1200" cap="none" spc="0" normalizeH="0" baseline="0" noProof="0" dirty="0">
                <a:ln>
                  <a:noFill/>
                </a:ln>
                <a:solidFill>
                  <a:srgbClr val="445469"/>
                </a:solidFill>
                <a:effectLst/>
                <a:uLnTx/>
                <a:uFillTx/>
                <a:ea typeface="Microsoft YaHei" panose="020B0503020204020204" pitchFamily="34" charset="-122"/>
                <a:cs typeface="+mn-ea"/>
                <a:sym typeface="Arial" panose="020B0604020202020204" pitchFamily="34" charset="0"/>
              </a:rPr>
              <a:t>› Dễ sử dụng và quản lý</a:t>
            </a:r>
          </a:p>
        </p:txBody>
      </p:sp>
      <p:sp>
        <p:nvSpPr>
          <p:cNvPr id="29713" name="TextBox 13"/>
          <p:cNvSpPr txBox="1"/>
          <p:nvPr/>
        </p:nvSpPr>
        <p:spPr>
          <a:xfrm>
            <a:off x="701646" y="2968184"/>
            <a:ext cx="3498908" cy="615553"/>
          </a:xfrm>
          <a:prstGeom prst="rect">
            <a:avLst/>
          </a:prstGeom>
          <a:noFill/>
          <a:ln w="9525">
            <a:noFill/>
          </a:ln>
        </p:spPr>
        <p:txBody>
          <a:bodyPr wrap="square" lIns="0" tIns="0" rIns="0" bIns="0" anchor="t">
            <a:spAutoFit/>
          </a:bodyPr>
          <a:lstStyle/>
          <a:p>
            <a:pPr algn="just"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Có nhiều chức năng xử lý linh hoạt các yêu cầu thực tế</a:t>
            </a:r>
          </a:p>
        </p:txBody>
      </p:sp>
      <p:cxnSp>
        <p:nvCxnSpPr>
          <p:cNvPr id="30" name="直接连接符 29"/>
          <p:cNvCxnSpPr/>
          <p:nvPr/>
        </p:nvCxnSpPr>
        <p:spPr>
          <a:xfrm>
            <a:off x="8328025" y="3738563"/>
            <a:ext cx="2865438"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9717" name="TextBox 13"/>
          <p:cNvSpPr txBox="1"/>
          <p:nvPr/>
        </p:nvSpPr>
        <p:spPr>
          <a:xfrm>
            <a:off x="8072229" y="2022295"/>
            <a:ext cx="4119772" cy="615553"/>
          </a:xfrm>
          <a:prstGeom prst="rect">
            <a:avLst/>
          </a:prstGeom>
          <a:noFill/>
          <a:ln w="9525">
            <a:noFill/>
          </a:ln>
        </p:spPr>
        <p:txBody>
          <a:bodyPr wrap="square" lIns="0" tIns="0" rIns="0" bIns="0" anchor="t">
            <a:spAutoFit/>
          </a:bodyPr>
          <a:lstStyle/>
          <a:p>
            <a:pPr algn="l"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Ứng dụng thân thiện, thuận tiện cho người sử dụng.</a:t>
            </a:r>
          </a:p>
        </p:txBody>
      </p:sp>
      <p:sp>
        <p:nvSpPr>
          <p:cNvPr id="29718" name="TextBox 13"/>
          <p:cNvSpPr txBox="1"/>
          <p:nvPr/>
        </p:nvSpPr>
        <p:spPr>
          <a:xfrm>
            <a:off x="8072229" y="4087668"/>
            <a:ext cx="3883863" cy="1231106"/>
          </a:xfrm>
          <a:prstGeom prst="rect">
            <a:avLst/>
          </a:prstGeom>
          <a:noFill/>
          <a:ln w="9525">
            <a:noFill/>
          </a:ln>
        </p:spPr>
        <p:txBody>
          <a:bodyPr wrap="square" lIns="0" tIns="0" rIns="0" bIns="0" anchor="t">
            <a:spAutoFit/>
          </a:bodyPr>
          <a:lstStyle/>
          <a:p>
            <a:pPr algn="just"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Hỗ trợ nhiều chức năng phù hợp với thực tế của việc quản lý trung tâm tiếng anh, thống kê doanh thu của trung tâm tiếng anh</a:t>
            </a:r>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5"/>
          <p:cNvSpPr txBox="1"/>
          <p:nvPr/>
        </p:nvSpPr>
        <p:spPr>
          <a:xfrm>
            <a:off x="385763" y="295275"/>
            <a:ext cx="4252912" cy="460375"/>
          </a:xfrm>
          <a:prstGeom prst="rect">
            <a:avLst/>
          </a:prstGeom>
          <a:noFill/>
          <a:ln w="9525">
            <a:noFill/>
          </a:ln>
        </p:spPr>
        <p:txBody>
          <a:bodyPr anchor="t">
            <a:spAutoFit/>
          </a:bodyPr>
          <a:lstStyle/>
          <a:p>
            <a:r>
              <a:rPr lang="en-US" altLang="zh-CN" sz="2400" dirty="0">
                <a:solidFill>
                  <a:srgbClr val="404040"/>
                </a:solidFill>
                <a:ea typeface="Calibri" panose="020F0502020204030204" pitchFamily="34" charset="0"/>
                <a:cs typeface="Calibri" panose="020F0502020204030204" pitchFamily="34" charset="0"/>
              </a:rPr>
              <a:t>KHUYẾT ĐIỂM</a:t>
            </a:r>
          </a:p>
        </p:txBody>
      </p:sp>
      <p:sp>
        <p:nvSpPr>
          <p:cNvPr id="3" name="椭圆 2"/>
          <p:cNvSpPr/>
          <p:nvPr/>
        </p:nvSpPr>
        <p:spPr>
          <a:xfrm>
            <a:off x="4413250" y="2093913"/>
            <a:ext cx="3262313" cy="326231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Teardrop 3@|1FFC:2381804|FBC:16777215|LFC:16777215|LBC:16777215"/>
          <p:cNvSpPr/>
          <p:nvPr/>
        </p:nvSpPr>
        <p:spPr>
          <a:xfrm>
            <a:off x="4279900" y="3819525"/>
            <a:ext cx="1819275" cy="1817688"/>
          </a:xfrm>
          <a:prstGeom prst="teardrop">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5" name="Teardrop 9@|1FFC:1554685|FBC:16777215|LFC:16777215|LBC:16777215"/>
          <p:cNvSpPr/>
          <p:nvPr/>
        </p:nvSpPr>
        <p:spPr>
          <a:xfrm rot="16200000">
            <a:off x="6153150" y="3819525"/>
            <a:ext cx="1817688" cy="1817688"/>
          </a:xfrm>
          <a:prstGeom prst="teardrop">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7" name="Teardrop 11@|1FFC:14657585|FBC:16777215|LFC:16777215|LBC:16777215"/>
          <p:cNvSpPr/>
          <p:nvPr/>
        </p:nvSpPr>
        <p:spPr>
          <a:xfrm flipV="1">
            <a:off x="4279900" y="1963738"/>
            <a:ext cx="1819275" cy="1819275"/>
          </a:xfrm>
          <a:prstGeom prst="teardrop">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8" name="Teardrop 13@|1FFC:4308095|FBC:16777215|LFC:16777215|LBC:16777215"/>
          <p:cNvSpPr/>
          <p:nvPr/>
        </p:nvSpPr>
        <p:spPr>
          <a:xfrm rot="5400000" flipV="1">
            <a:off x="6152356" y="1964531"/>
            <a:ext cx="1819275" cy="1817688"/>
          </a:xfrm>
          <a:prstGeom prst="teardrop">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9" name="Oval 5@|1FFC:10921638|FBC:16777215|LFC:16777215|LBC:16777215"/>
          <p:cNvSpPr/>
          <p:nvPr/>
        </p:nvSpPr>
        <p:spPr>
          <a:xfrm>
            <a:off x="5419725" y="3086100"/>
            <a:ext cx="1411288" cy="141128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 name="Freeform 68@|5FFC:16777215|FBC:16777215|LFC:16777215|LBC:16777215"/>
          <p:cNvSpPr>
            <a:spLocks noEditPoints="1"/>
          </p:cNvSpPr>
          <p:nvPr/>
        </p:nvSpPr>
        <p:spPr bwMode="auto">
          <a:xfrm>
            <a:off x="4949825" y="2613025"/>
            <a:ext cx="469900" cy="473075"/>
          </a:xfrm>
          <a:custGeom>
            <a:avLst/>
            <a:gdLst>
              <a:gd name="T0" fmla="*/ 286 w 286"/>
              <a:gd name="T1" fmla="*/ 131 h 288"/>
              <a:gd name="T2" fmla="*/ 259 w 286"/>
              <a:gd name="T3" fmla="*/ 131 h 288"/>
              <a:gd name="T4" fmla="*/ 155 w 286"/>
              <a:gd name="T5" fmla="*/ 26 h 288"/>
              <a:gd name="T6" fmla="*/ 155 w 286"/>
              <a:gd name="T7" fmla="*/ 0 h 288"/>
              <a:gd name="T8" fmla="*/ 131 w 286"/>
              <a:gd name="T9" fmla="*/ 0 h 288"/>
              <a:gd name="T10" fmla="*/ 131 w 286"/>
              <a:gd name="T11" fmla="*/ 26 h 288"/>
              <a:gd name="T12" fmla="*/ 27 w 286"/>
              <a:gd name="T13" fmla="*/ 131 h 288"/>
              <a:gd name="T14" fmla="*/ 0 w 286"/>
              <a:gd name="T15" fmla="*/ 131 h 288"/>
              <a:gd name="T16" fmla="*/ 0 w 286"/>
              <a:gd name="T17" fmla="*/ 155 h 288"/>
              <a:gd name="T18" fmla="*/ 28 w 286"/>
              <a:gd name="T19" fmla="*/ 155 h 288"/>
              <a:gd name="T20" fmla="*/ 131 w 286"/>
              <a:gd name="T21" fmla="*/ 258 h 288"/>
              <a:gd name="T22" fmla="*/ 131 w 286"/>
              <a:gd name="T23" fmla="*/ 288 h 288"/>
              <a:gd name="T24" fmla="*/ 155 w 286"/>
              <a:gd name="T25" fmla="*/ 288 h 288"/>
              <a:gd name="T26" fmla="*/ 155 w 286"/>
              <a:gd name="T27" fmla="*/ 258 h 288"/>
              <a:gd name="T28" fmla="*/ 259 w 286"/>
              <a:gd name="T29" fmla="*/ 155 h 288"/>
              <a:gd name="T30" fmla="*/ 286 w 286"/>
              <a:gd name="T31" fmla="*/ 155 h 288"/>
              <a:gd name="T32" fmla="*/ 286 w 286"/>
              <a:gd name="T33" fmla="*/ 131 h 288"/>
              <a:gd name="T34" fmla="*/ 235 w 286"/>
              <a:gd name="T35" fmla="*/ 131 h 288"/>
              <a:gd name="T36" fmla="*/ 155 w 286"/>
              <a:gd name="T37" fmla="*/ 131 h 288"/>
              <a:gd name="T38" fmla="*/ 155 w 286"/>
              <a:gd name="T39" fmla="*/ 50 h 288"/>
              <a:gd name="T40" fmla="*/ 235 w 286"/>
              <a:gd name="T41" fmla="*/ 131 h 288"/>
              <a:gd name="T42" fmla="*/ 131 w 286"/>
              <a:gd name="T43" fmla="*/ 50 h 288"/>
              <a:gd name="T44" fmla="*/ 131 w 286"/>
              <a:gd name="T45" fmla="*/ 131 h 288"/>
              <a:gd name="T46" fmla="*/ 51 w 286"/>
              <a:gd name="T47" fmla="*/ 131 h 288"/>
              <a:gd name="T48" fmla="*/ 131 w 286"/>
              <a:gd name="T49" fmla="*/ 50 h 288"/>
              <a:gd name="T50" fmla="*/ 52 w 286"/>
              <a:gd name="T51" fmla="*/ 155 h 288"/>
              <a:gd name="T52" fmla="*/ 131 w 286"/>
              <a:gd name="T53" fmla="*/ 155 h 288"/>
              <a:gd name="T54" fmla="*/ 131 w 286"/>
              <a:gd name="T55" fmla="*/ 234 h 288"/>
              <a:gd name="T56" fmla="*/ 52 w 286"/>
              <a:gd name="T57" fmla="*/ 155 h 288"/>
              <a:gd name="T58" fmla="*/ 155 w 286"/>
              <a:gd name="T59" fmla="*/ 234 h 288"/>
              <a:gd name="T60" fmla="*/ 155 w 286"/>
              <a:gd name="T61" fmla="*/ 155 h 288"/>
              <a:gd name="T62" fmla="*/ 235 w 286"/>
              <a:gd name="T63" fmla="*/ 155 h 288"/>
              <a:gd name="T64" fmla="*/ 155 w 286"/>
              <a:gd name="T65"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288">
                <a:moveTo>
                  <a:pt x="286" y="131"/>
                </a:moveTo>
                <a:cubicBezTo>
                  <a:pt x="259" y="131"/>
                  <a:pt x="259" y="131"/>
                  <a:pt x="259" y="131"/>
                </a:cubicBezTo>
                <a:cubicBezTo>
                  <a:pt x="254" y="76"/>
                  <a:pt x="210" y="31"/>
                  <a:pt x="155" y="26"/>
                </a:cubicBezTo>
                <a:cubicBezTo>
                  <a:pt x="155" y="0"/>
                  <a:pt x="155" y="0"/>
                  <a:pt x="155" y="0"/>
                </a:cubicBezTo>
                <a:cubicBezTo>
                  <a:pt x="131" y="0"/>
                  <a:pt x="131" y="0"/>
                  <a:pt x="131" y="0"/>
                </a:cubicBezTo>
                <a:cubicBezTo>
                  <a:pt x="131" y="26"/>
                  <a:pt x="131" y="26"/>
                  <a:pt x="131" y="26"/>
                </a:cubicBezTo>
                <a:cubicBezTo>
                  <a:pt x="76" y="32"/>
                  <a:pt x="32" y="76"/>
                  <a:pt x="27" y="131"/>
                </a:cubicBezTo>
                <a:cubicBezTo>
                  <a:pt x="0" y="131"/>
                  <a:pt x="0" y="131"/>
                  <a:pt x="0" y="131"/>
                </a:cubicBezTo>
                <a:cubicBezTo>
                  <a:pt x="0" y="155"/>
                  <a:pt x="0" y="155"/>
                  <a:pt x="0" y="155"/>
                </a:cubicBezTo>
                <a:cubicBezTo>
                  <a:pt x="28" y="155"/>
                  <a:pt x="28" y="155"/>
                  <a:pt x="28" y="155"/>
                </a:cubicBezTo>
                <a:cubicBezTo>
                  <a:pt x="33" y="209"/>
                  <a:pt x="77" y="252"/>
                  <a:pt x="131" y="258"/>
                </a:cubicBezTo>
                <a:cubicBezTo>
                  <a:pt x="131" y="288"/>
                  <a:pt x="131" y="288"/>
                  <a:pt x="131" y="288"/>
                </a:cubicBezTo>
                <a:cubicBezTo>
                  <a:pt x="155" y="288"/>
                  <a:pt x="155" y="288"/>
                  <a:pt x="155" y="288"/>
                </a:cubicBezTo>
                <a:cubicBezTo>
                  <a:pt x="155" y="258"/>
                  <a:pt x="155" y="258"/>
                  <a:pt x="155" y="258"/>
                </a:cubicBezTo>
                <a:cubicBezTo>
                  <a:pt x="210" y="253"/>
                  <a:pt x="253" y="209"/>
                  <a:pt x="259" y="155"/>
                </a:cubicBezTo>
                <a:cubicBezTo>
                  <a:pt x="286" y="155"/>
                  <a:pt x="286" y="155"/>
                  <a:pt x="286" y="155"/>
                </a:cubicBezTo>
                <a:lnTo>
                  <a:pt x="286" y="131"/>
                </a:lnTo>
                <a:close/>
                <a:moveTo>
                  <a:pt x="235" y="131"/>
                </a:moveTo>
                <a:cubicBezTo>
                  <a:pt x="155" y="131"/>
                  <a:pt x="155" y="131"/>
                  <a:pt x="155" y="131"/>
                </a:cubicBezTo>
                <a:cubicBezTo>
                  <a:pt x="155" y="50"/>
                  <a:pt x="155" y="50"/>
                  <a:pt x="155" y="50"/>
                </a:cubicBezTo>
                <a:cubicBezTo>
                  <a:pt x="197" y="55"/>
                  <a:pt x="231" y="89"/>
                  <a:pt x="235" y="131"/>
                </a:cubicBezTo>
                <a:close/>
                <a:moveTo>
                  <a:pt x="131" y="50"/>
                </a:moveTo>
                <a:cubicBezTo>
                  <a:pt x="131" y="131"/>
                  <a:pt x="131" y="131"/>
                  <a:pt x="131" y="131"/>
                </a:cubicBezTo>
                <a:cubicBezTo>
                  <a:pt x="51" y="131"/>
                  <a:pt x="51" y="131"/>
                  <a:pt x="51" y="131"/>
                </a:cubicBezTo>
                <a:cubicBezTo>
                  <a:pt x="56" y="89"/>
                  <a:pt x="89" y="56"/>
                  <a:pt x="131" y="50"/>
                </a:cubicBezTo>
                <a:close/>
                <a:moveTo>
                  <a:pt x="52" y="155"/>
                </a:moveTo>
                <a:cubicBezTo>
                  <a:pt x="131" y="155"/>
                  <a:pt x="131" y="155"/>
                  <a:pt x="131" y="155"/>
                </a:cubicBezTo>
                <a:cubicBezTo>
                  <a:pt x="131" y="234"/>
                  <a:pt x="131" y="234"/>
                  <a:pt x="131" y="234"/>
                </a:cubicBezTo>
                <a:cubicBezTo>
                  <a:pt x="90" y="228"/>
                  <a:pt x="57" y="196"/>
                  <a:pt x="52" y="155"/>
                </a:cubicBezTo>
                <a:close/>
                <a:moveTo>
                  <a:pt x="155" y="234"/>
                </a:moveTo>
                <a:cubicBezTo>
                  <a:pt x="155" y="155"/>
                  <a:pt x="155" y="155"/>
                  <a:pt x="155" y="155"/>
                </a:cubicBezTo>
                <a:cubicBezTo>
                  <a:pt x="235" y="155"/>
                  <a:pt x="235" y="155"/>
                  <a:pt x="235" y="155"/>
                </a:cubicBezTo>
                <a:cubicBezTo>
                  <a:pt x="229" y="196"/>
                  <a:pt x="196" y="229"/>
                  <a:pt x="155" y="234"/>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nvGrpSpPr>
          <p:cNvPr id="11" name="组合 10"/>
          <p:cNvGrpSpPr/>
          <p:nvPr/>
        </p:nvGrpSpPr>
        <p:grpSpPr>
          <a:xfrm>
            <a:off x="6866161" y="2559711"/>
            <a:ext cx="507338" cy="487037"/>
            <a:chOff x="801688" y="3554414"/>
            <a:chExt cx="277813" cy="266700"/>
          </a:xfrm>
          <a:solidFill>
            <a:schemeClr val="bg1"/>
          </a:solidFill>
        </p:grpSpPr>
        <p:sp>
          <p:nvSpPr>
            <p:cNvPr id="12" name="Freeform 170@|5FFC:0|FBC:0|LFC:0|LBC:16777215"/>
            <p:cNvSpPr/>
            <p:nvPr/>
          </p:nvSpPr>
          <p:spPr bwMode="auto">
            <a:xfrm>
              <a:off x="987426" y="3665539"/>
              <a:ext cx="9525" cy="0"/>
            </a:xfrm>
            <a:custGeom>
              <a:avLst/>
              <a:gdLst>
                <a:gd name="T0" fmla="*/ 11 w 11"/>
                <a:gd name="T1" fmla="*/ 0 w 11"/>
                <a:gd name="T2" fmla="*/ 11 w 11"/>
              </a:gdLst>
              <a:ahLst/>
              <a:cxnLst>
                <a:cxn ang="0">
                  <a:pos x="T0" y="0"/>
                </a:cxn>
                <a:cxn ang="0">
                  <a:pos x="T1" y="0"/>
                </a:cxn>
                <a:cxn ang="0">
                  <a:pos x="T2" y="0"/>
                </a:cxn>
              </a:cxnLst>
              <a:rect l="0" t="0" r="r" b="b"/>
              <a:pathLst>
                <a:path w="11">
                  <a:moveTo>
                    <a:pt x="11" y="0"/>
                  </a:moveTo>
                  <a:cubicBezTo>
                    <a:pt x="8" y="0"/>
                    <a:pt x="4" y="0"/>
                    <a:pt x="0" y="0"/>
                  </a:cubicBezTo>
                  <a:cubicBezTo>
                    <a:pt x="3" y="0"/>
                    <a:pt x="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3" name="Freeform 171@|5FFC:0|FBC:0|LFC:0|LBC:16777215"/>
            <p:cNvSpPr/>
            <p:nvPr/>
          </p:nvSpPr>
          <p:spPr bwMode="auto">
            <a:xfrm>
              <a:off x="801688" y="3554414"/>
              <a:ext cx="277813" cy="266700"/>
            </a:xfrm>
            <a:custGeom>
              <a:avLst/>
              <a:gdLst>
                <a:gd name="T0" fmla="*/ 228 w 308"/>
                <a:gd name="T1" fmla="*/ 218 h 296"/>
                <a:gd name="T2" fmla="*/ 224 w 308"/>
                <a:gd name="T3" fmla="*/ 215 h 296"/>
                <a:gd name="T4" fmla="*/ 228 w 308"/>
                <a:gd name="T5" fmla="*/ 212 h 296"/>
                <a:gd name="T6" fmla="*/ 230 w 308"/>
                <a:gd name="T7" fmla="*/ 212 h 296"/>
                <a:gd name="T8" fmla="*/ 278 w 308"/>
                <a:gd name="T9" fmla="*/ 209 h 296"/>
                <a:gd name="T10" fmla="*/ 288 w 308"/>
                <a:gd name="T11" fmla="*/ 176 h 296"/>
                <a:gd name="T12" fmla="*/ 284 w 308"/>
                <a:gd name="T13" fmla="*/ 176 h 296"/>
                <a:gd name="T14" fmla="*/ 283 w 308"/>
                <a:gd name="T15" fmla="*/ 176 h 296"/>
                <a:gd name="T16" fmla="*/ 283 w 308"/>
                <a:gd name="T17" fmla="*/ 176 h 296"/>
                <a:gd name="T18" fmla="*/ 229 w 308"/>
                <a:gd name="T19" fmla="*/ 174 h 296"/>
                <a:gd name="T20" fmla="*/ 226 w 308"/>
                <a:gd name="T21" fmla="*/ 174 h 296"/>
                <a:gd name="T22" fmla="*/ 222 w 308"/>
                <a:gd name="T23" fmla="*/ 171 h 296"/>
                <a:gd name="T24" fmla="*/ 226 w 308"/>
                <a:gd name="T25" fmla="*/ 168 h 296"/>
                <a:gd name="T26" fmla="*/ 228 w 308"/>
                <a:gd name="T27" fmla="*/ 168 h 296"/>
                <a:gd name="T28" fmla="*/ 284 w 308"/>
                <a:gd name="T29" fmla="*/ 164 h 296"/>
                <a:gd name="T30" fmla="*/ 292 w 308"/>
                <a:gd name="T31" fmla="*/ 164 h 296"/>
                <a:gd name="T32" fmla="*/ 292 w 308"/>
                <a:gd name="T33" fmla="*/ 164 h 296"/>
                <a:gd name="T34" fmla="*/ 296 w 308"/>
                <a:gd name="T35" fmla="*/ 133 h 296"/>
                <a:gd name="T36" fmla="*/ 214 w 308"/>
                <a:gd name="T37" fmla="*/ 124 h 296"/>
                <a:gd name="T38" fmla="*/ 213 w 308"/>
                <a:gd name="T39" fmla="*/ 124 h 296"/>
                <a:gd name="T40" fmla="*/ 212 w 308"/>
                <a:gd name="T41" fmla="*/ 124 h 296"/>
                <a:gd name="T42" fmla="*/ 217 w 308"/>
                <a:gd name="T43" fmla="*/ 124 h 296"/>
                <a:gd name="T44" fmla="*/ 206 w 308"/>
                <a:gd name="T45" fmla="*/ 124 h 296"/>
                <a:gd name="T46" fmla="*/ 165 w 308"/>
                <a:gd name="T47" fmla="*/ 123 h 296"/>
                <a:gd name="T48" fmla="*/ 165 w 308"/>
                <a:gd name="T49" fmla="*/ 123 h 296"/>
                <a:gd name="T50" fmla="*/ 160 w 308"/>
                <a:gd name="T51" fmla="*/ 121 h 296"/>
                <a:gd name="T52" fmla="*/ 165 w 308"/>
                <a:gd name="T53" fmla="*/ 120 h 296"/>
                <a:gd name="T54" fmla="*/ 165 w 308"/>
                <a:gd name="T55" fmla="*/ 120 h 296"/>
                <a:gd name="T56" fmla="*/ 179 w 308"/>
                <a:gd name="T57" fmla="*/ 119 h 296"/>
                <a:gd name="T58" fmla="*/ 192 w 308"/>
                <a:gd name="T59" fmla="*/ 58 h 296"/>
                <a:gd name="T60" fmla="*/ 178 w 308"/>
                <a:gd name="T61" fmla="*/ 0 h 296"/>
                <a:gd name="T62" fmla="*/ 101 w 308"/>
                <a:gd name="T63" fmla="*/ 126 h 296"/>
                <a:gd name="T64" fmla="*/ 58 w 308"/>
                <a:gd name="T65" fmla="*/ 146 h 296"/>
                <a:gd name="T66" fmla="*/ 53 w 308"/>
                <a:gd name="T67" fmla="*/ 275 h 296"/>
                <a:gd name="T68" fmla="*/ 99 w 308"/>
                <a:gd name="T69" fmla="*/ 275 h 296"/>
                <a:gd name="T70" fmla="*/ 232 w 308"/>
                <a:gd name="T71" fmla="*/ 286 h 296"/>
                <a:gd name="T72" fmla="*/ 255 w 308"/>
                <a:gd name="T73" fmla="*/ 256 h 296"/>
                <a:gd name="T74" fmla="*/ 227 w 308"/>
                <a:gd name="T75" fmla="*/ 255 h 296"/>
                <a:gd name="T76" fmla="*/ 225 w 308"/>
                <a:gd name="T77" fmla="*/ 255 h 296"/>
                <a:gd name="T78" fmla="*/ 221 w 308"/>
                <a:gd name="T79" fmla="*/ 252 h 296"/>
                <a:gd name="T80" fmla="*/ 225 w 308"/>
                <a:gd name="T81" fmla="*/ 249 h 296"/>
                <a:gd name="T82" fmla="*/ 227 w 308"/>
                <a:gd name="T83" fmla="*/ 249 h 296"/>
                <a:gd name="T84" fmla="*/ 262 w 308"/>
                <a:gd name="T85" fmla="*/ 247 h 296"/>
                <a:gd name="T86" fmla="*/ 269 w 308"/>
                <a:gd name="T87" fmla="*/ 220 h 296"/>
                <a:gd name="T88" fmla="*/ 230 w 308"/>
                <a:gd name="T89" fmla="*/ 218 h 296"/>
                <a:gd name="T90" fmla="*/ 228 w 308"/>
                <a:gd name="T91" fmla="*/ 21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8" h="296">
                  <a:moveTo>
                    <a:pt x="228" y="218"/>
                  </a:moveTo>
                  <a:cubicBezTo>
                    <a:pt x="224" y="215"/>
                    <a:pt x="224" y="215"/>
                    <a:pt x="224" y="215"/>
                  </a:cubicBezTo>
                  <a:cubicBezTo>
                    <a:pt x="228" y="212"/>
                    <a:pt x="228" y="212"/>
                    <a:pt x="228" y="212"/>
                  </a:cubicBezTo>
                  <a:cubicBezTo>
                    <a:pt x="230" y="212"/>
                    <a:pt x="230" y="212"/>
                    <a:pt x="230" y="212"/>
                  </a:cubicBezTo>
                  <a:cubicBezTo>
                    <a:pt x="232" y="212"/>
                    <a:pt x="263" y="210"/>
                    <a:pt x="278" y="209"/>
                  </a:cubicBezTo>
                  <a:cubicBezTo>
                    <a:pt x="295" y="197"/>
                    <a:pt x="292" y="183"/>
                    <a:pt x="288" y="176"/>
                  </a:cubicBezTo>
                  <a:cubicBezTo>
                    <a:pt x="287" y="176"/>
                    <a:pt x="285" y="176"/>
                    <a:pt x="284" y="176"/>
                  </a:cubicBezTo>
                  <a:cubicBezTo>
                    <a:pt x="283" y="176"/>
                    <a:pt x="283" y="176"/>
                    <a:pt x="283" y="176"/>
                  </a:cubicBezTo>
                  <a:cubicBezTo>
                    <a:pt x="283" y="176"/>
                    <a:pt x="283" y="176"/>
                    <a:pt x="283" y="176"/>
                  </a:cubicBezTo>
                  <a:cubicBezTo>
                    <a:pt x="278" y="176"/>
                    <a:pt x="231" y="174"/>
                    <a:pt x="229" y="174"/>
                  </a:cubicBezTo>
                  <a:cubicBezTo>
                    <a:pt x="226" y="174"/>
                    <a:pt x="226" y="174"/>
                    <a:pt x="226" y="174"/>
                  </a:cubicBezTo>
                  <a:cubicBezTo>
                    <a:pt x="222" y="171"/>
                    <a:pt x="222" y="171"/>
                    <a:pt x="222" y="171"/>
                  </a:cubicBezTo>
                  <a:cubicBezTo>
                    <a:pt x="226" y="168"/>
                    <a:pt x="226" y="168"/>
                    <a:pt x="226" y="168"/>
                  </a:cubicBezTo>
                  <a:cubicBezTo>
                    <a:pt x="228" y="168"/>
                    <a:pt x="228" y="168"/>
                    <a:pt x="228" y="168"/>
                  </a:cubicBezTo>
                  <a:cubicBezTo>
                    <a:pt x="231" y="168"/>
                    <a:pt x="280" y="164"/>
                    <a:pt x="284" y="164"/>
                  </a:cubicBezTo>
                  <a:cubicBezTo>
                    <a:pt x="290" y="164"/>
                    <a:pt x="292" y="164"/>
                    <a:pt x="292" y="164"/>
                  </a:cubicBezTo>
                  <a:cubicBezTo>
                    <a:pt x="292" y="164"/>
                    <a:pt x="292" y="164"/>
                    <a:pt x="292" y="164"/>
                  </a:cubicBezTo>
                  <a:cubicBezTo>
                    <a:pt x="302" y="155"/>
                    <a:pt x="308" y="144"/>
                    <a:pt x="296" y="133"/>
                  </a:cubicBezTo>
                  <a:cubicBezTo>
                    <a:pt x="285" y="123"/>
                    <a:pt x="243" y="125"/>
                    <a:pt x="214" y="124"/>
                  </a:cubicBezTo>
                  <a:cubicBezTo>
                    <a:pt x="213" y="124"/>
                    <a:pt x="213" y="124"/>
                    <a:pt x="213" y="124"/>
                  </a:cubicBezTo>
                  <a:cubicBezTo>
                    <a:pt x="212" y="124"/>
                    <a:pt x="212" y="124"/>
                    <a:pt x="212" y="124"/>
                  </a:cubicBezTo>
                  <a:cubicBezTo>
                    <a:pt x="212" y="124"/>
                    <a:pt x="219" y="124"/>
                    <a:pt x="217" y="124"/>
                  </a:cubicBezTo>
                  <a:cubicBezTo>
                    <a:pt x="213" y="124"/>
                    <a:pt x="209" y="124"/>
                    <a:pt x="206" y="124"/>
                  </a:cubicBezTo>
                  <a:cubicBezTo>
                    <a:pt x="192" y="123"/>
                    <a:pt x="167" y="123"/>
                    <a:pt x="165" y="123"/>
                  </a:cubicBezTo>
                  <a:cubicBezTo>
                    <a:pt x="165" y="123"/>
                    <a:pt x="165" y="123"/>
                    <a:pt x="165" y="123"/>
                  </a:cubicBezTo>
                  <a:cubicBezTo>
                    <a:pt x="160" y="121"/>
                    <a:pt x="160" y="121"/>
                    <a:pt x="160" y="121"/>
                  </a:cubicBezTo>
                  <a:cubicBezTo>
                    <a:pt x="165" y="120"/>
                    <a:pt x="165" y="120"/>
                    <a:pt x="165" y="120"/>
                  </a:cubicBezTo>
                  <a:cubicBezTo>
                    <a:pt x="165" y="120"/>
                    <a:pt x="165" y="120"/>
                    <a:pt x="165" y="120"/>
                  </a:cubicBezTo>
                  <a:cubicBezTo>
                    <a:pt x="166" y="120"/>
                    <a:pt x="169" y="120"/>
                    <a:pt x="179" y="119"/>
                  </a:cubicBezTo>
                  <a:cubicBezTo>
                    <a:pt x="165" y="90"/>
                    <a:pt x="188" y="73"/>
                    <a:pt x="192" y="58"/>
                  </a:cubicBezTo>
                  <a:cubicBezTo>
                    <a:pt x="206" y="5"/>
                    <a:pt x="178" y="0"/>
                    <a:pt x="178" y="0"/>
                  </a:cubicBezTo>
                  <a:cubicBezTo>
                    <a:pt x="178" y="0"/>
                    <a:pt x="108" y="96"/>
                    <a:pt x="101" y="126"/>
                  </a:cubicBezTo>
                  <a:cubicBezTo>
                    <a:pt x="96" y="148"/>
                    <a:pt x="67" y="146"/>
                    <a:pt x="58" y="146"/>
                  </a:cubicBezTo>
                  <a:cubicBezTo>
                    <a:pt x="10" y="144"/>
                    <a:pt x="0" y="264"/>
                    <a:pt x="53" y="275"/>
                  </a:cubicBezTo>
                  <a:cubicBezTo>
                    <a:pt x="64" y="277"/>
                    <a:pt x="76" y="265"/>
                    <a:pt x="99" y="275"/>
                  </a:cubicBezTo>
                  <a:cubicBezTo>
                    <a:pt x="149" y="296"/>
                    <a:pt x="192" y="287"/>
                    <a:pt x="232" y="286"/>
                  </a:cubicBezTo>
                  <a:cubicBezTo>
                    <a:pt x="259" y="285"/>
                    <a:pt x="257" y="266"/>
                    <a:pt x="255" y="256"/>
                  </a:cubicBezTo>
                  <a:cubicBezTo>
                    <a:pt x="242" y="256"/>
                    <a:pt x="229" y="255"/>
                    <a:pt x="227" y="255"/>
                  </a:cubicBezTo>
                  <a:cubicBezTo>
                    <a:pt x="225" y="255"/>
                    <a:pt x="225" y="255"/>
                    <a:pt x="225" y="255"/>
                  </a:cubicBezTo>
                  <a:cubicBezTo>
                    <a:pt x="221" y="252"/>
                    <a:pt x="221" y="252"/>
                    <a:pt x="221" y="252"/>
                  </a:cubicBezTo>
                  <a:cubicBezTo>
                    <a:pt x="225" y="249"/>
                    <a:pt x="225" y="249"/>
                    <a:pt x="225" y="249"/>
                  </a:cubicBezTo>
                  <a:cubicBezTo>
                    <a:pt x="227" y="249"/>
                    <a:pt x="227" y="249"/>
                    <a:pt x="227" y="249"/>
                  </a:cubicBezTo>
                  <a:cubicBezTo>
                    <a:pt x="229" y="249"/>
                    <a:pt x="247" y="248"/>
                    <a:pt x="262" y="247"/>
                  </a:cubicBezTo>
                  <a:cubicBezTo>
                    <a:pt x="275" y="237"/>
                    <a:pt x="272" y="227"/>
                    <a:pt x="269" y="220"/>
                  </a:cubicBezTo>
                  <a:cubicBezTo>
                    <a:pt x="253" y="219"/>
                    <a:pt x="232" y="218"/>
                    <a:pt x="230" y="218"/>
                  </a:cubicBezTo>
                  <a:lnTo>
                    <a:pt x="228" y="2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4" name="组合 13"/>
          <p:cNvGrpSpPr/>
          <p:nvPr/>
        </p:nvGrpSpPr>
        <p:grpSpPr>
          <a:xfrm>
            <a:off x="4973491" y="4562878"/>
            <a:ext cx="423265" cy="472549"/>
            <a:chOff x="6016626" y="5110164"/>
            <a:chExt cx="231775" cy="258763"/>
          </a:xfrm>
          <a:solidFill>
            <a:schemeClr val="bg1"/>
          </a:solidFill>
        </p:grpSpPr>
        <p:sp>
          <p:nvSpPr>
            <p:cNvPr id="15" name="Rectangle 74@|1FFC:0|FBC:0|LFC:0|LBC:16777215"/>
            <p:cNvSpPr>
              <a:spLocks noChangeArrowheads="1"/>
            </p:cNvSpPr>
            <p:nvPr/>
          </p:nvSpPr>
          <p:spPr bwMode="auto">
            <a:xfrm>
              <a:off x="6119813" y="5281614"/>
              <a:ext cx="238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6" name="Freeform 75@|5FFC:0|FBC:0|LFC:0|LBC:16777215"/>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17" name="Freeform 76@|5FFC:0|FBC:0|LFC:0|LBC:16777215"/>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18" name="组合 17"/>
          <p:cNvGrpSpPr/>
          <p:nvPr/>
        </p:nvGrpSpPr>
        <p:grpSpPr>
          <a:xfrm>
            <a:off x="7012566" y="4562878"/>
            <a:ext cx="402969" cy="472548"/>
            <a:chOff x="6537326" y="5110164"/>
            <a:chExt cx="220662" cy="258762"/>
          </a:xfrm>
          <a:solidFill>
            <a:schemeClr val="bg1"/>
          </a:solidFill>
        </p:grpSpPr>
        <p:sp>
          <p:nvSpPr>
            <p:cNvPr id="19" name="Freeform 77@|5FFC:0|FBC:0|LFC:0|LBC:16777215"/>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0" name="Rectangle 78@|1FFC:0|FBC:0|LFC:0|LBC:16777215"/>
            <p:cNvSpPr>
              <a:spLocks noChangeArrowheads="1"/>
            </p:cNvSpPr>
            <p:nvPr/>
          </p:nvSpPr>
          <p:spPr bwMode="auto">
            <a:xfrm>
              <a:off x="6537326" y="5111751"/>
              <a:ext cx="22225"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grpSp>
        <p:nvGrpSpPr>
          <p:cNvPr id="21" name="组合 20"/>
          <p:cNvGrpSpPr/>
          <p:nvPr/>
        </p:nvGrpSpPr>
        <p:grpSpPr>
          <a:xfrm>
            <a:off x="5780546" y="3583737"/>
            <a:ext cx="743741" cy="357462"/>
            <a:chOff x="6113463" y="5605463"/>
            <a:chExt cx="204787" cy="98426"/>
          </a:xfrm>
          <a:solidFill>
            <a:srgbClr val="C1C7D0"/>
          </a:solidFill>
        </p:grpSpPr>
        <p:sp>
          <p:nvSpPr>
            <p:cNvPr id="22" name="Freeform 391@|5FFC:0|FBC:0|LFC:0|LBC:16777215"/>
            <p:cNvSpPr/>
            <p:nvPr/>
          </p:nvSpPr>
          <p:spPr bwMode="auto">
            <a:xfrm>
              <a:off x="6259513" y="5632451"/>
              <a:ext cx="58737" cy="71438"/>
            </a:xfrm>
            <a:custGeom>
              <a:avLst/>
              <a:gdLst>
                <a:gd name="T0" fmla="*/ 81 w 81"/>
                <a:gd name="T1" fmla="*/ 89 h 101"/>
                <a:gd name="T2" fmla="*/ 67 w 81"/>
                <a:gd name="T3" fmla="*/ 76 h 101"/>
                <a:gd name="T4" fmla="*/ 34 w 81"/>
                <a:gd name="T5" fmla="*/ 62 h 101"/>
                <a:gd name="T6" fmla="*/ 44 w 81"/>
                <a:gd name="T7" fmla="*/ 43 h 101"/>
                <a:gd name="T8" fmla="*/ 46 w 81"/>
                <a:gd name="T9" fmla="*/ 29 h 101"/>
                <a:gd name="T10" fmla="*/ 45 w 81"/>
                <a:gd name="T11" fmla="*/ 15 h 101"/>
                <a:gd name="T12" fmla="*/ 23 w 81"/>
                <a:gd name="T13" fmla="*/ 0 h 101"/>
                <a:gd name="T14" fmla="*/ 1 w 81"/>
                <a:gd name="T15" fmla="*/ 15 h 101"/>
                <a:gd name="T16" fmla="*/ 1 w 81"/>
                <a:gd name="T17" fmla="*/ 29 h 101"/>
                <a:gd name="T18" fmla="*/ 3 w 81"/>
                <a:gd name="T19" fmla="*/ 43 h 101"/>
                <a:gd name="T20" fmla="*/ 11 w 81"/>
                <a:gd name="T21" fmla="*/ 59 h 101"/>
                <a:gd name="T22" fmla="*/ 29 w 81"/>
                <a:gd name="T23" fmla="*/ 84 h 101"/>
                <a:gd name="T24" fmla="*/ 29 w 81"/>
                <a:gd name="T25" fmla="*/ 85 h 101"/>
                <a:gd name="T26" fmla="*/ 29 w 81"/>
                <a:gd name="T27" fmla="*/ 85 h 101"/>
                <a:gd name="T28" fmla="*/ 29 w 81"/>
                <a:gd name="T29" fmla="*/ 101 h 101"/>
                <a:gd name="T30" fmla="*/ 29 w 81"/>
                <a:gd name="T31" fmla="*/ 101 h 101"/>
                <a:gd name="T32" fmla="*/ 81 w 81"/>
                <a:gd name="T33" fmla="*/ 101 h 101"/>
                <a:gd name="T34" fmla="*/ 81 w 81"/>
                <a:gd name="T35"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1">
                  <a:moveTo>
                    <a:pt x="81" y="89"/>
                  </a:moveTo>
                  <a:cubicBezTo>
                    <a:pt x="81" y="89"/>
                    <a:pt x="81" y="82"/>
                    <a:pt x="67" y="76"/>
                  </a:cubicBezTo>
                  <a:cubicBezTo>
                    <a:pt x="60" y="73"/>
                    <a:pt x="50" y="65"/>
                    <a:pt x="34" y="62"/>
                  </a:cubicBezTo>
                  <a:cubicBezTo>
                    <a:pt x="38" y="58"/>
                    <a:pt x="41" y="51"/>
                    <a:pt x="44" y="43"/>
                  </a:cubicBezTo>
                  <a:cubicBezTo>
                    <a:pt x="46" y="39"/>
                    <a:pt x="46" y="35"/>
                    <a:pt x="46" y="29"/>
                  </a:cubicBezTo>
                  <a:cubicBezTo>
                    <a:pt x="46" y="25"/>
                    <a:pt x="46" y="19"/>
                    <a:pt x="45" y="15"/>
                  </a:cubicBezTo>
                  <a:cubicBezTo>
                    <a:pt x="42" y="3"/>
                    <a:pt x="33" y="0"/>
                    <a:pt x="23" y="0"/>
                  </a:cubicBezTo>
                  <a:cubicBezTo>
                    <a:pt x="13" y="0"/>
                    <a:pt x="5" y="3"/>
                    <a:pt x="1" y="15"/>
                  </a:cubicBezTo>
                  <a:cubicBezTo>
                    <a:pt x="0" y="19"/>
                    <a:pt x="1" y="25"/>
                    <a:pt x="1" y="29"/>
                  </a:cubicBezTo>
                  <a:cubicBezTo>
                    <a:pt x="1" y="35"/>
                    <a:pt x="1" y="39"/>
                    <a:pt x="3" y="43"/>
                  </a:cubicBezTo>
                  <a:cubicBezTo>
                    <a:pt x="5" y="50"/>
                    <a:pt x="8" y="55"/>
                    <a:pt x="11" y="59"/>
                  </a:cubicBezTo>
                  <a:cubicBezTo>
                    <a:pt x="28" y="70"/>
                    <a:pt x="29" y="81"/>
                    <a:pt x="29" y="84"/>
                  </a:cubicBezTo>
                  <a:cubicBezTo>
                    <a:pt x="29" y="85"/>
                    <a:pt x="29" y="85"/>
                    <a:pt x="29" y="85"/>
                  </a:cubicBezTo>
                  <a:cubicBezTo>
                    <a:pt x="29" y="85"/>
                    <a:pt x="29" y="85"/>
                    <a:pt x="29" y="85"/>
                  </a:cubicBezTo>
                  <a:cubicBezTo>
                    <a:pt x="29" y="101"/>
                    <a:pt x="29" y="101"/>
                    <a:pt x="29" y="101"/>
                  </a:cubicBezTo>
                  <a:cubicBezTo>
                    <a:pt x="29" y="101"/>
                    <a:pt x="29" y="101"/>
                    <a:pt x="29" y="101"/>
                  </a:cubicBezTo>
                  <a:cubicBezTo>
                    <a:pt x="81" y="101"/>
                    <a:pt x="81" y="101"/>
                    <a:pt x="81" y="101"/>
                  </a:cubicBezTo>
                  <a:lnTo>
                    <a:pt x="81"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3" name="Freeform 392@|5FFC:0|FBC:0|LFC:0|LBC:16777215"/>
            <p:cNvSpPr/>
            <p:nvPr/>
          </p:nvSpPr>
          <p:spPr bwMode="auto">
            <a:xfrm>
              <a:off x="6113463" y="5632451"/>
              <a:ext cx="57150" cy="71438"/>
            </a:xfrm>
            <a:custGeom>
              <a:avLst/>
              <a:gdLst>
                <a:gd name="T0" fmla="*/ 53 w 81"/>
                <a:gd name="T1" fmla="*/ 85 h 101"/>
                <a:gd name="T2" fmla="*/ 53 w 81"/>
                <a:gd name="T3" fmla="*/ 84 h 101"/>
                <a:gd name="T4" fmla="*/ 71 w 81"/>
                <a:gd name="T5" fmla="*/ 60 h 101"/>
                <a:gd name="T6" fmla="*/ 79 w 81"/>
                <a:gd name="T7" fmla="*/ 43 h 101"/>
                <a:gd name="T8" fmla="*/ 80 w 81"/>
                <a:gd name="T9" fmla="*/ 29 h 101"/>
                <a:gd name="T10" fmla="*/ 80 w 81"/>
                <a:gd name="T11" fmla="*/ 15 h 101"/>
                <a:gd name="T12" fmla="*/ 58 w 81"/>
                <a:gd name="T13" fmla="*/ 0 h 101"/>
                <a:gd name="T14" fmla="*/ 36 w 81"/>
                <a:gd name="T15" fmla="*/ 15 h 101"/>
                <a:gd name="T16" fmla="*/ 36 w 81"/>
                <a:gd name="T17" fmla="*/ 29 h 101"/>
                <a:gd name="T18" fmla="*/ 37 w 81"/>
                <a:gd name="T19" fmla="*/ 43 h 101"/>
                <a:gd name="T20" fmla="*/ 47 w 81"/>
                <a:gd name="T21" fmla="*/ 62 h 101"/>
                <a:gd name="T22" fmla="*/ 15 w 81"/>
                <a:gd name="T23" fmla="*/ 76 h 101"/>
                <a:gd name="T24" fmla="*/ 0 w 81"/>
                <a:gd name="T25" fmla="*/ 89 h 101"/>
                <a:gd name="T26" fmla="*/ 0 w 81"/>
                <a:gd name="T27" fmla="*/ 101 h 101"/>
                <a:gd name="T28" fmla="*/ 53 w 81"/>
                <a:gd name="T29" fmla="*/ 101 h 101"/>
                <a:gd name="T30" fmla="*/ 53 w 81"/>
                <a:gd name="T31"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01">
                  <a:moveTo>
                    <a:pt x="53" y="85"/>
                  </a:moveTo>
                  <a:cubicBezTo>
                    <a:pt x="53" y="84"/>
                    <a:pt x="53" y="84"/>
                    <a:pt x="53" y="84"/>
                  </a:cubicBezTo>
                  <a:cubicBezTo>
                    <a:pt x="53" y="81"/>
                    <a:pt x="54" y="70"/>
                    <a:pt x="71" y="60"/>
                  </a:cubicBezTo>
                  <a:cubicBezTo>
                    <a:pt x="74" y="55"/>
                    <a:pt x="76" y="50"/>
                    <a:pt x="79" y="43"/>
                  </a:cubicBezTo>
                  <a:cubicBezTo>
                    <a:pt x="81" y="39"/>
                    <a:pt x="80" y="35"/>
                    <a:pt x="80" y="29"/>
                  </a:cubicBezTo>
                  <a:cubicBezTo>
                    <a:pt x="80" y="25"/>
                    <a:pt x="81" y="19"/>
                    <a:pt x="80" y="15"/>
                  </a:cubicBezTo>
                  <a:cubicBezTo>
                    <a:pt x="77" y="3"/>
                    <a:pt x="68" y="0"/>
                    <a:pt x="58" y="0"/>
                  </a:cubicBezTo>
                  <a:cubicBezTo>
                    <a:pt x="48" y="0"/>
                    <a:pt x="40" y="3"/>
                    <a:pt x="36" y="15"/>
                  </a:cubicBezTo>
                  <a:cubicBezTo>
                    <a:pt x="35" y="19"/>
                    <a:pt x="36" y="25"/>
                    <a:pt x="36" y="29"/>
                  </a:cubicBezTo>
                  <a:cubicBezTo>
                    <a:pt x="36" y="35"/>
                    <a:pt x="36" y="39"/>
                    <a:pt x="37" y="43"/>
                  </a:cubicBezTo>
                  <a:cubicBezTo>
                    <a:pt x="41" y="51"/>
                    <a:pt x="43" y="58"/>
                    <a:pt x="47" y="62"/>
                  </a:cubicBezTo>
                  <a:cubicBezTo>
                    <a:pt x="32" y="65"/>
                    <a:pt x="22" y="73"/>
                    <a:pt x="15" y="76"/>
                  </a:cubicBezTo>
                  <a:cubicBezTo>
                    <a:pt x="1" y="82"/>
                    <a:pt x="0" y="89"/>
                    <a:pt x="0" y="89"/>
                  </a:cubicBezTo>
                  <a:cubicBezTo>
                    <a:pt x="0" y="101"/>
                    <a:pt x="0" y="101"/>
                    <a:pt x="0" y="101"/>
                  </a:cubicBezTo>
                  <a:cubicBezTo>
                    <a:pt x="53" y="101"/>
                    <a:pt x="53" y="101"/>
                    <a:pt x="53" y="101"/>
                  </a:cubicBezTo>
                  <a:cubicBezTo>
                    <a:pt x="53" y="85"/>
                    <a:pt x="53" y="85"/>
                    <a:pt x="53"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sp>
          <p:nvSpPr>
            <p:cNvPr id="24" name="Freeform 393@|5FFC:0|FBC:0|LFC:0|LBC:16777215"/>
            <p:cNvSpPr/>
            <p:nvPr/>
          </p:nvSpPr>
          <p:spPr bwMode="auto">
            <a:xfrm>
              <a:off x="6159500" y="5605463"/>
              <a:ext cx="112712" cy="98425"/>
            </a:xfrm>
            <a:custGeom>
              <a:avLst/>
              <a:gdLst>
                <a:gd name="T0" fmla="*/ 139 w 159"/>
                <a:gd name="T1" fmla="*/ 104 h 139"/>
                <a:gd name="T2" fmla="*/ 94 w 159"/>
                <a:gd name="T3" fmla="*/ 85 h 139"/>
                <a:gd name="T4" fmla="*/ 108 w 159"/>
                <a:gd name="T5" fmla="*/ 60 h 139"/>
                <a:gd name="T6" fmla="*/ 110 w 159"/>
                <a:gd name="T7" fmla="*/ 41 h 139"/>
                <a:gd name="T8" fmla="*/ 109 w 159"/>
                <a:gd name="T9" fmla="*/ 21 h 139"/>
                <a:gd name="T10" fmla="*/ 79 w 159"/>
                <a:gd name="T11" fmla="*/ 0 h 139"/>
                <a:gd name="T12" fmla="*/ 49 w 159"/>
                <a:gd name="T13" fmla="*/ 21 h 139"/>
                <a:gd name="T14" fmla="*/ 49 w 159"/>
                <a:gd name="T15" fmla="*/ 41 h 139"/>
                <a:gd name="T16" fmla="*/ 51 w 159"/>
                <a:gd name="T17" fmla="*/ 60 h 139"/>
                <a:gd name="T18" fmla="*/ 64 w 159"/>
                <a:gd name="T19" fmla="*/ 85 h 139"/>
                <a:gd name="T20" fmla="*/ 20 w 159"/>
                <a:gd name="T21" fmla="*/ 104 h 139"/>
                <a:gd name="T22" fmla="*/ 0 w 159"/>
                <a:gd name="T23" fmla="*/ 123 h 139"/>
                <a:gd name="T24" fmla="*/ 0 w 159"/>
                <a:gd name="T25" fmla="*/ 139 h 139"/>
                <a:gd name="T26" fmla="*/ 159 w 159"/>
                <a:gd name="T27" fmla="*/ 139 h 139"/>
                <a:gd name="T28" fmla="*/ 159 w 159"/>
                <a:gd name="T29" fmla="*/ 123 h 139"/>
                <a:gd name="T30" fmla="*/ 139 w 159"/>
                <a:gd name="T31"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39">
                  <a:moveTo>
                    <a:pt x="139" y="104"/>
                  </a:moveTo>
                  <a:cubicBezTo>
                    <a:pt x="129" y="100"/>
                    <a:pt x="115" y="89"/>
                    <a:pt x="94" y="85"/>
                  </a:cubicBezTo>
                  <a:cubicBezTo>
                    <a:pt x="99" y="79"/>
                    <a:pt x="103" y="70"/>
                    <a:pt x="108" y="60"/>
                  </a:cubicBezTo>
                  <a:cubicBezTo>
                    <a:pt x="110" y="53"/>
                    <a:pt x="110" y="48"/>
                    <a:pt x="110" y="41"/>
                  </a:cubicBezTo>
                  <a:cubicBezTo>
                    <a:pt x="110" y="35"/>
                    <a:pt x="111" y="26"/>
                    <a:pt x="109" y="21"/>
                  </a:cubicBezTo>
                  <a:cubicBezTo>
                    <a:pt x="105" y="5"/>
                    <a:pt x="93" y="0"/>
                    <a:pt x="79" y="0"/>
                  </a:cubicBezTo>
                  <a:cubicBezTo>
                    <a:pt x="65" y="0"/>
                    <a:pt x="54" y="5"/>
                    <a:pt x="49" y="21"/>
                  </a:cubicBezTo>
                  <a:cubicBezTo>
                    <a:pt x="48" y="26"/>
                    <a:pt x="49" y="35"/>
                    <a:pt x="49" y="41"/>
                  </a:cubicBezTo>
                  <a:cubicBezTo>
                    <a:pt x="49" y="48"/>
                    <a:pt x="48" y="53"/>
                    <a:pt x="51" y="60"/>
                  </a:cubicBezTo>
                  <a:cubicBezTo>
                    <a:pt x="55" y="70"/>
                    <a:pt x="59" y="79"/>
                    <a:pt x="64" y="85"/>
                  </a:cubicBezTo>
                  <a:cubicBezTo>
                    <a:pt x="43" y="89"/>
                    <a:pt x="29" y="100"/>
                    <a:pt x="20" y="104"/>
                  </a:cubicBezTo>
                  <a:cubicBezTo>
                    <a:pt x="0" y="113"/>
                    <a:pt x="0" y="123"/>
                    <a:pt x="0" y="123"/>
                  </a:cubicBezTo>
                  <a:cubicBezTo>
                    <a:pt x="0" y="139"/>
                    <a:pt x="0" y="139"/>
                    <a:pt x="0" y="139"/>
                  </a:cubicBezTo>
                  <a:cubicBezTo>
                    <a:pt x="159" y="139"/>
                    <a:pt x="159" y="139"/>
                    <a:pt x="159" y="139"/>
                  </a:cubicBezTo>
                  <a:cubicBezTo>
                    <a:pt x="159" y="123"/>
                    <a:pt x="159" y="123"/>
                    <a:pt x="159" y="123"/>
                  </a:cubicBezTo>
                  <a:cubicBezTo>
                    <a:pt x="159" y="123"/>
                    <a:pt x="159" y="113"/>
                    <a:pt x="139"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panose="020B0503020204020204" pitchFamily="34" charset="-122"/>
                <a:cs typeface="+mn-ea"/>
                <a:sym typeface="Arial" panose="020B0604020202020204" pitchFamily="34" charset="0"/>
              </a:endParaRPr>
            </a:p>
          </p:txBody>
        </p:sp>
      </p:grpSp>
      <p:cxnSp>
        <p:nvCxnSpPr>
          <p:cNvPr id="25" name="直接连接符 24"/>
          <p:cNvCxnSpPr/>
          <p:nvPr/>
        </p:nvCxnSpPr>
        <p:spPr>
          <a:xfrm>
            <a:off x="1019175" y="3738563"/>
            <a:ext cx="2863850"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9713" name="TextBox 13"/>
          <p:cNvSpPr txBox="1"/>
          <p:nvPr/>
        </p:nvSpPr>
        <p:spPr>
          <a:xfrm>
            <a:off x="861734" y="4056380"/>
            <a:ext cx="3209252" cy="615553"/>
          </a:xfrm>
          <a:prstGeom prst="rect">
            <a:avLst/>
          </a:prstGeom>
          <a:noFill/>
          <a:ln w="9525">
            <a:noFill/>
          </a:ln>
        </p:spPr>
        <p:txBody>
          <a:bodyPr wrap="square" lIns="0" tIns="0" rIns="0" bIns="0" anchor="t">
            <a:spAutoFit/>
          </a:bodyPr>
          <a:lstStyle/>
          <a:p>
            <a:pPr algn="just"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Ứng dụng có tính chuyên nghiệp chưa cao.</a:t>
            </a:r>
          </a:p>
        </p:txBody>
      </p:sp>
      <p:cxnSp>
        <p:nvCxnSpPr>
          <p:cNvPr id="30" name="直接连接符 29"/>
          <p:cNvCxnSpPr/>
          <p:nvPr/>
        </p:nvCxnSpPr>
        <p:spPr>
          <a:xfrm>
            <a:off x="8328025" y="3738563"/>
            <a:ext cx="2865438"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29717" name="TextBox 13"/>
          <p:cNvSpPr txBox="1"/>
          <p:nvPr/>
        </p:nvSpPr>
        <p:spPr>
          <a:xfrm>
            <a:off x="8149059" y="2279650"/>
            <a:ext cx="3750206" cy="615553"/>
          </a:xfrm>
          <a:prstGeom prst="rect">
            <a:avLst/>
          </a:prstGeom>
          <a:noFill/>
          <a:ln w="9525">
            <a:noFill/>
          </a:ln>
        </p:spPr>
        <p:txBody>
          <a:bodyPr wrap="square" lIns="0" tIns="0" rIns="0" bIns="0" anchor="t">
            <a:spAutoFit/>
          </a:bodyPr>
          <a:lstStyle/>
          <a:p>
            <a:pPr algn="l"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Một vài chức năng vẫn còn trên ý tưởng, chưa được thực hiện.</a:t>
            </a:r>
          </a:p>
        </p:txBody>
      </p:sp>
      <p:sp>
        <p:nvSpPr>
          <p:cNvPr id="29718" name="TextBox 13"/>
          <p:cNvSpPr txBox="1"/>
          <p:nvPr/>
        </p:nvSpPr>
        <p:spPr>
          <a:xfrm>
            <a:off x="8126190" y="4054475"/>
            <a:ext cx="3773075" cy="615553"/>
          </a:xfrm>
          <a:prstGeom prst="rect">
            <a:avLst/>
          </a:prstGeom>
          <a:noFill/>
          <a:ln w="9525">
            <a:noFill/>
          </a:ln>
        </p:spPr>
        <p:txBody>
          <a:bodyPr wrap="square" lIns="0" tIns="0" rIns="0" bIns="0" anchor="t">
            <a:spAutoFit/>
          </a:bodyPr>
          <a:lstStyle/>
          <a:p>
            <a:pPr algn="just"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Một số chức năng khi chạy còn chậm trễ, delay.</a:t>
            </a:r>
          </a:p>
        </p:txBody>
      </p:sp>
      <p:sp>
        <p:nvSpPr>
          <p:cNvPr id="6" name="TextBox 13"/>
          <p:cNvSpPr txBox="1"/>
          <p:nvPr/>
        </p:nvSpPr>
        <p:spPr>
          <a:xfrm>
            <a:off x="727364" y="2402840"/>
            <a:ext cx="3343622" cy="307777"/>
          </a:xfrm>
          <a:prstGeom prst="rect">
            <a:avLst/>
          </a:prstGeom>
          <a:noFill/>
          <a:ln w="9525">
            <a:noFill/>
          </a:ln>
        </p:spPr>
        <p:txBody>
          <a:bodyPr wrap="square" lIns="0" tIns="0" rIns="0" bIns="0" anchor="t">
            <a:spAutoFit/>
          </a:bodyPr>
          <a:lstStyle/>
          <a:p>
            <a:pPr algn="just"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Ứng dụng chưa có thẩm mỹ cao.</a:t>
            </a:r>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7942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432118" y="69405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31316" y="15190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p>
          </p:txBody>
        </p:sp>
      </p:grpSp>
      <p:grpSp>
        <p:nvGrpSpPr>
          <p:cNvPr id="33808" name="组合 19"/>
          <p:cNvGrpSpPr/>
          <p:nvPr/>
        </p:nvGrpSpPr>
        <p:grpSpPr>
          <a:xfrm>
            <a:off x="1822133" y="69405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31316" y="1541112"/>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p>
          </p:txBody>
        </p:sp>
      </p:grpSp>
      <p:grpSp>
        <p:nvGrpSpPr>
          <p:cNvPr id="33812" name="组合 23"/>
          <p:cNvGrpSpPr/>
          <p:nvPr/>
        </p:nvGrpSpPr>
        <p:grpSpPr>
          <a:xfrm>
            <a:off x="3205480" y="69405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43912" y="1562368"/>
              <a:ext cx="867858" cy="1372220"/>
            </a:xfrm>
            <a:prstGeom prst="rect">
              <a:avLst/>
            </a:prstGeom>
            <a:noFill/>
            <a:ln w="9525">
              <a:noFill/>
            </a:ln>
          </p:spPr>
          <p:txBody>
            <a:bodyPr anchor="t">
              <a:spAutoFit/>
            </a:bodyPr>
            <a:lstStyle/>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Ó</a:t>
              </a:r>
            </a:p>
          </p:txBody>
        </p:sp>
      </p:grpSp>
      <p:grpSp>
        <p:nvGrpSpPr>
          <p:cNvPr id="33816" name="组合 27"/>
          <p:cNvGrpSpPr/>
          <p:nvPr/>
        </p:nvGrpSpPr>
        <p:grpSpPr>
          <a:xfrm>
            <a:off x="4592955" y="69405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9" name="文本框 30"/>
            <p:cNvSpPr txBox="1"/>
            <p:nvPr/>
          </p:nvSpPr>
          <p:spPr>
            <a:xfrm>
              <a:off x="403778" y="1497812"/>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M</a:t>
              </a: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grpSp>
        <p:nvGrpSpPr>
          <p:cNvPr id="19" name="组合 15"/>
          <p:cNvGrpSpPr/>
          <p:nvPr/>
        </p:nvGrpSpPr>
        <p:grpSpPr>
          <a:xfrm>
            <a:off x="6551300" y="789426"/>
            <a:ext cx="1331912" cy="1331913"/>
            <a:chOff x="139391" y="1379571"/>
            <a:chExt cx="1651309" cy="1651309"/>
          </a:xfrm>
        </p:grpSpPr>
        <p:sp>
          <p:nvSpPr>
            <p:cNvPr id="20"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18"/>
            <p:cNvSpPr txBox="1"/>
            <p:nvPr/>
          </p:nvSpPr>
          <p:spPr>
            <a:xfrm>
              <a:off x="544700" y="1519068"/>
              <a:ext cx="867858" cy="1372220"/>
            </a:xfrm>
            <a:prstGeom prst="rect">
              <a:avLst/>
            </a:prstGeom>
            <a:noFill/>
            <a:ln w="9525">
              <a:noFill/>
            </a:ln>
          </p:spPr>
          <p:txBody>
            <a:bodyPr anchor="t">
              <a:spAutoFit/>
            </a:bodyPr>
            <a:lstStyle/>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8</a:t>
              </a:r>
            </a:p>
          </p:txBody>
        </p:sp>
      </p:gr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799113" cy="46166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Đặng Hoàng </a:t>
            </a:r>
            <a:r>
              <a:rPr lang="en-US" altLang="zh-CN" sz="2400" dirty="0" err="1">
                <a:solidFill>
                  <a:srgbClr val="404040"/>
                </a:solidFill>
                <a:ea typeface="SimSun" panose="02010600030101010101" pitchFamily="2" charset="-122"/>
                <a:cs typeface="Calibri" panose="020F0502020204030204" pitchFamily="34" charset="0"/>
              </a:rPr>
              <a:t>Cẩm</a:t>
            </a:r>
            <a:r>
              <a:rPr lang="en-US" altLang="zh-CN" sz="2400" dirty="0">
                <a:solidFill>
                  <a:srgbClr val="404040"/>
                </a:solidFill>
                <a:ea typeface="SimSun" panose="02010600030101010101" pitchFamily="2" charset="-122"/>
                <a:cs typeface="Calibri" panose="020F0502020204030204" pitchFamily="34" charset="0"/>
              </a:rPr>
              <a:t> My 	- 2001180476 </a:t>
            </a: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4" y="3502024"/>
            <a:ext cx="4799114" cy="46166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Nguyễn </a:t>
            </a:r>
            <a:r>
              <a:rPr lang="en-US" altLang="zh-CN" sz="2400" dirty="0" err="1">
                <a:solidFill>
                  <a:srgbClr val="404040"/>
                </a:solidFill>
                <a:ea typeface="SimSun" panose="02010600030101010101" pitchFamily="2" charset="-122"/>
                <a:cs typeface="Calibri" panose="020F0502020204030204" pitchFamily="34" charset="0"/>
              </a:rPr>
              <a:t>Hồng</a:t>
            </a:r>
            <a:r>
              <a:rPr lang="en-US" altLang="zh-CN" sz="2400" dirty="0">
                <a:solidFill>
                  <a:srgbClr val="404040"/>
                </a:solidFill>
                <a:ea typeface="SimSun" panose="02010600030101010101" pitchFamily="2" charset="-122"/>
                <a:cs typeface="Calibri" panose="020F0502020204030204" pitchFamily="34" charset="0"/>
              </a:rPr>
              <a:t> </a:t>
            </a:r>
            <a:r>
              <a:rPr lang="en-US" altLang="zh-CN" sz="2400" dirty="0" err="1">
                <a:solidFill>
                  <a:srgbClr val="404040"/>
                </a:solidFill>
                <a:ea typeface="SimSun" panose="02010600030101010101" pitchFamily="2" charset="-122"/>
                <a:cs typeface="Calibri" panose="020F0502020204030204" pitchFamily="34" charset="0"/>
              </a:rPr>
              <a:t>Phúc</a:t>
            </a:r>
            <a:r>
              <a:rPr lang="en-US" altLang="zh-CN" sz="2400" dirty="0">
                <a:solidFill>
                  <a:srgbClr val="404040"/>
                </a:solidFill>
                <a:cs typeface="Calibri" panose="020F0502020204030204" pitchFamily="34" charset="0"/>
              </a:rPr>
              <a:t>	</a:t>
            </a:r>
            <a:r>
              <a:rPr lang="en-US" altLang="zh-CN" sz="2400" dirty="0">
                <a:solidFill>
                  <a:srgbClr val="404040"/>
                </a:solidFill>
                <a:ea typeface="SimSun" panose="02010600030101010101" pitchFamily="2" charset="-122"/>
                <a:cs typeface="Calibri" panose="020F0502020204030204" pitchFamily="34" charset="0"/>
              </a:rPr>
              <a:t>- 2001181265</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lstStyle/>
          <a:p>
            <a:r>
              <a:rPr lang="en-US" altLang="zh-CN" sz="4400" dirty="0">
                <a:solidFill>
                  <a:srgbClr val="02B3C5"/>
                </a:solidFill>
                <a:ea typeface="SimSun" panose="02010600030101010101" pitchFamily="2" charset="-122"/>
                <a:cs typeface="Calibri" panose="020F0502020204030204" pitchFamily="34" charset="0"/>
              </a:rPr>
              <a:t>THÀNH VIÊN</a:t>
            </a:r>
            <a:endParaRPr lang="zh-CN" alt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4984308" cy="46166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Nguyễn </a:t>
            </a:r>
            <a:r>
              <a:rPr lang="en-US" altLang="zh-CN" sz="2400" dirty="0" err="1">
                <a:solidFill>
                  <a:srgbClr val="404040"/>
                </a:solidFill>
                <a:ea typeface="SimSun" panose="02010600030101010101" pitchFamily="2" charset="-122"/>
                <a:cs typeface="Calibri" panose="020F0502020204030204" pitchFamily="34" charset="0"/>
              </a:rPr>
              <a:t>Ngọc</a:t>
            </a:r>
            <a:r>
              <a:rPr lang="en-US" altLang="zh-CN" sz="2400" dirty="0">
                <a:solidFill>
                  <a:srgbClr val="404040"/>
                </a:solidFill>
                <a:ea typeface="SimSun" panose="02010600030101010101" pitchFamily="2" charset="-122"/>
                <a:cs typeface="Calibri" panose="020F0502020204030204" pitchFamily="34" charset="0"/>
              </a:rPr>
              <a:t> </a:t>
            </a:r>
            <a:r>
              <a:rPr lang="en-US" altLang="zh-CN" sz="2400" dirty="0" err="1">
                <a:solidFill>
                  <a:srgbClr val="404040"/>
                </a:solidFill>
                <a:ea typeface="SimSun" panose="02010600030101010101" pitchFamily="2" charset="-122"/>
                <a:cs typeface="Calibri" panose="020F0502020204030204" pitchFamily="34" charset="0"/>
              </a:rPr>
              <a:t>Hải</a:t>
            </a:r>
            <a:r>
              <a:rPr lang="en-US" altLang="zh-CN" sz="2400" dirty="0">
                <a:solidFill>
                  <a:srgbClr val="404040"/>
                </a:solidFill>
                <a:cs typeface="Calibri" panose="020F0502020204030204" pitchFamily="34" charset="0"/>
              </a:rPr>
              <a:t>	- </a:t>
            </a:r>
            <a:r>
              <a:rPr lang="en-US" altLang="zh-CN" sz="2400" dirty="0">
                <a:solidFill>
                  <a:srgbClr val="404040"/>
                </a:solidFill>
                <a:ea typeface="SimSun" panose="02010600030101010101" pitchFamily="2" charset="-122"/>
                <a:cs typeface="Calibri" panose="020F0502020204030204" pitchFamily="34" charset="0"/>
              </a:rPr>
              <a:t>2001181090</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984308" cy="461665"/>
          </a:xfrm>
          <a:prstGeom prst="rect">
            <a:avLst/>
          </a:prstGeom>
          <a:noFill/>
          <a:ln w="9525">
            <a:noFill/>
          </a:ln>
        </p:spPr>
        <p:txBody>
          <a:bodyPr wrap="square" anchor="t">
            <a:spAutoFit/>
          </a:bodyPr>
          <a:lstStyle/>
          <a:p>
            <a:pPr defTabSz="914400"/>
            <a:r>
              <a:rPr lang="en-US" altLang="zh-CN" sz="2400" dirty="0">
                <a:solidFill>
                  <a:srgbClr val="404040"/>
                </a:solidFill>
                <a:ea typeface="SimSun" panose="02010600030101010101" pitchFamily="2" charset="-122"/>
                <a:cs typeface="Calibri" panose="020F0502020204030204" pitchFamily="34" charset="0"/>
              </a:rPr>
              <a:t>Nguyễn </a:t>
            </a:r>
            <a:r>
              <a:rPr lang="en-US" altLang="zh-CN" sz="2400" dirty="0" err="1">
                <a:solidFill>
                  <a:srgbClr val="404040"/>
                </a:solidFill>
                <a:ea typeface="SimSun" panose="02010600030101010101" pitchFamily="2" charset="-122"/>
                <a:cs typeface="Calibri" panose="020F0502020204030204" pitchFamily="34" charset="0"/>
              </a:rPr>
              <a:t>Ngọc</a:t>
            </a:r>
            <a:r>
              <a:rPr lang="en-US" altLang="zh-CN" sz="2400" dirty="0">
                <a:solidFill>
                  <a:srgbClr val="404040"/>
                </a:solidFill>
                <a:ea typeface="SimSun" panose="02010600030101010101" pitchFamily="2" charset="-122"/>
                <a:cs typeface="Calibri" panose="020F0502020204030204" pitchFamily="34" charset="0"/>
              </a:rPr>
              <a:t> </a:t>
            </a:r>
            <a:r>
              <a:rPr lang="en-US" altLang="zh-CN" sz="2400" dirty="0" err="1">
                <a:solidFill>
                  <a:srgbClr val="404040"/>
                </a:solidFill>
                <a:ea typeface="SimSun" panose="02010600030101010101" pitchFamily="2" charset="-122"/>
                <a:cs typeface="Calibri" panose="020F0502020204030204" pitchFamily="34" charset="0"/>
              </a:rPr>
              <a:t>Dũng</a:t>
            </a:r>
            <a:r>
              <a:rPr lang="en-US" altLang="zh-CN" sz="2400" dirty="0">
                <a:solidFill>
                  <a:srgbClr val="404040"/>
                </a:solidFill>
                <a:ea typeface="SimSun" panose="02010600030101010101" pitchFamily="2" charset="-122"/>
                <a:cs typeface="Calibri" panose="020F0502020204030204" pitchFamily="34" charset="0"/>
              </a:rPr>
              <a:t>	- 2001181067</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6"/>
          <p:cNvSpPr/>
          <p:nvPr/>
        </p:nvSpPr>
        <p:spPr bwMode="auto">
          <a:xfrm>
            <a:off x="4819650" y="3759994"/>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Freeform 14"/>
          <p:cNvSpPr/>
          <p:nvPr/>
        </p:nvSpPr>
        <p:spPr bwMode="auto">
          <a:xfrm>
            <a:off x="5410200" y="3648869"/>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Freeform 22"/>
          <p:cNvSpPr/>
          <p:nvPr/>
        </p:nvSpPr>
        <p:spPr bwMode="auto">
          <a:xfrm>
            <a:off x="4257675" y="2194719"/>
            <a:ext cx="973138"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Freeform 20"/>
          <p:cNvSpPr/>
          <p:nvPr/>
        </p:nvSpPr>
        <p:spPr bwMode="auto">
          <a:xfrm>
            <a:off x="3070225" y="2339181"/>
            <a:ext cx="1662113" cy="1049338"/>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Freeform 12"/>
          <p:cNvSpPr/>
          <p:nvPr/>
        </p:nvSpPr>
        <p:spPr bwMode="auto">
          <a:xfrm>
            <a:off x="5154612" y="2823369"/>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9" name="Freeform 18"/>
          <p:cNvSpPr/>
          <p:nvPr/>
        </p:nvSpPr>
        <p:spPr bwMode="auto">
          <a:xfrm>
            <a:off x="3205162" y="3436144"/>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cxnSp>
        <p:nvCxnSpPr>
          <p:cNvPr id="10248" name="直接箭头连接符 46"/>
          <p:cNvCxnSpPr/>
          <p:nvPr/>
        </p:nvCxnSpPr>
        <p:spPr>
          <a:xfrm flipV="1">
            <a:off x="5861050" y="1837531"/>
            <a:ext cx="1090468" cy="1362076"/>
          </a:xfrm>
          <a:prstGeom prst="straightConnector1">
            <a:avLst/>
          </a:prstGeom>
          <a:ln w="12700" cap="flat" cmpd="sng">
            <a:solidFill>
              <a:srgbClr val="ADBACA"/>
            </a:solidFill>
            <a:prstDash val="sysDot"/>
            <a:round/>
            <a:headEnd type="oval" w="med" len="med"/>
            <a:tailEnd type="triangle" w="med" len="med"/>
          </a:ln>
        </p:spPr>
      </p:cxnSp>
      <p:cxnSp>
        <p:nvCxnSpPr>
          <p:cNvPr id="10249" name="直接箭头连接符 50"/>
          <p:cNvCxnSpPr/>
          <p:nvPr/>
        </p:nvCxnSpPr>
        <p:spPr>
          <a:xfrm flipH="1" flipV="1">
            <a:off x="4499264" y="1754234"/>
            <a:ext cx="250536" cy="599236"/>
          </a:xfrm>
          <a:prstGeom prst="straightConnector1">
            <a:avLst/>
          </a:prstGeom>
          <a:ln w="12700" cap="flat" cmpd="sng">
            <a:solidFill>
              <a:srgbClr val="ADBACA"/>
            </a:solidFill>
            <a:prstDash val="sysDot"/>
            <a:round/>
            <a:headEnd type="oval" w="med" len="med"/>
            <a:tailEnd type="triangle" w="med" len="med"/>
          </a:ln>
        </p:spPr>
      </p:cxnSp>
      <p:cxnSp>
        <p:nvCxnSpPr>
          <p:cNvPr id="10250" name="直接箭头连接符 52"/>
          <p:cNvCxnSpPr/>
          <p:nvPr/>
        </p:nvCxnSpPr>
        <p:spPr>
          <a:xfrm flipH="1" flipV="1">
            <a:off x="2763982" y="2518569"/>
            <a:ext cx="716973" cy="126281"/>
          </a:xfrm>
          <a:prstGeom prst="straightConnector1">
            <a:avLst/>
          </a:prstGeom>
          <a:ln w="12700" cap="flat" cmpd="sng">
            <a:solidFill>
              <a:srgbClr val="ADBACA"/>
            </a:solidFill>
            <a:prstDash val="sysDot"/>
            <a:round/>
            <a:headEnd type="oval" w="med" len="med"/>
            <a:tailEnd type="triangle" w="med" len="med"/>
          </a:ln>
        </p:spPr>
      </p:cxnSp>
      <p:cxnSp>
        <p:nvCxnSpPr>
          <p:cNvPr id="10251" name="直接箭头连接符 54"/>
          <p:cNvCxnSpPr/>
          <p:nvPr/>
        </p:nvCxnSpPr>
        <p:spPr>
          <a:xfrm flipH="1">
            <a:off x="2487612" y="3907631"/>
            <a:ext cx="1570038" cy="776288"/>
          </a:xfrm>
          <a:prstGeom prst="straightConnector1">
            <a:avLst/>
          </a:prstGeom>
          <a:ln w="12700" cap="flat" cmpd="sng">
            <a:solidFill>
              <a:srgbClr val="ADBACA"/>
            </a:solidFill>
            <a:prstDash val="sysDot"/>
            <a:round/>
            <a:headEnd type="oval" w="med" len="med"/>
            <a:tailEnd type="triangle" w="med" len="med"/>
          </a:ln>
        </p:spPr>
      </p:cxnSp>
      <p:cxnSp>
        <p:nvCxnSpPr>
          <p:cNvPr id="10252" name="直接箭头连接符 56"/>
          <p:cNvCxnSpPr/>
          <p:nvPr/>
        </p:nvCxnSpPr>
        <p:spPr>
          <a:xfrm>
            <a:off x="5842000" y="5252244"/>
            <a:ext cx="1376362" cy="479543"/>
          </a:xfrm>
          <a:prstGeom prst="straightConnector1">
            <a:avLst/>
          </a:prstGeom>
          <a:ln w="12700" cap="flat" cmpd="sng">
            <a:solidFill>
              <a:srgbClr val="ADBACA"/>
            </a:solidFill>
            <a:prstDash val="sysDot"/>
            <a:round/>
            <a:headEnd type="oval" w="med" len="med"/>
            <a:tailEnd type="triangle" w="med" len="med"/>
          </a:ln>
        </p:spPr>
      </p:cxnSp>
      <p:sp>
        <p:nvSpPr>
          <p:cNvPr id="10253" name="TextBox 13"/>
          <p:cNvSpPr txBox="1"/>
          <p:nvPr/>
        </p:nvSpPr>
        <p:spPr>
          <a:xfrm>
            <a:off x="673224" y="2275518"/>
            <a:ext cx="1959126"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KẾT LUẬN</a:t>
            </a:r>
          </a:p>
        </p:txBody>
      </p:sp>
      <p:sp>
        <p:nvSpPr>
          <p:cNvPr id="10254" name="TextBox 13"/>
          <p:cNvSpPr txBox="1"/>
          <p:nvPr/>
        </p:nvSpPr>
        <p:spPr>
          <a:xfrm>
            <a:off x="50858" y="2732163"/>
            <a:ext cx="3019367" cy="615553"/>
          </a:xfrm>
          <a:prstGeom prst="rect">
            <a:avLst/>
          </a:prstGeom>
          <a:noFill/>
          <a:ln w="9525">
            <a:noFill/>
          </a:ln>
        </p:spPr>
        <p:txBody>
          <a:bodyPr wrap="square" lIns="0" tIns="0" rIns="0" bIns="0" anchor="t">
            <a:spAutoFit/>
          </a:bodyPr>
          <a:lstStyle/>
          <a:p>
            <a:pP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Một số vấn đề đã được giải quyết và hướng phát triển</a:t>
            </a:r>
          </a:p>
        </p:txBody>
      </p:sp>
      <p:sp>
        <p:nvSpPr>
          <p:cNvPr id="10255" name="TextBox 13"/>
          <p:cNvSpPr txBox="1"/>
          <p:nvPr/>
        </p:nvSpPr>
        <p:spPr>
          <a:xfrm>
            <a:off x="700947" y="4398724"/>
            <a:ext cx="1699353" cy="369332"/>
          </a:xfrm>
          <a:prstGeom prst="rect">
            <a:avLst/>
          </a:prstGeom>
          <a:noFill/>
          <a:ln w="9525">
            <a:noFill/>
          </a:ln>
        </p:spPr>
        <p:txBody>
          <a:bodyPr wrap="square" lIns="0" tIns="0" rIns="0" bIns="0" anchor="t">
            <a:spAutoFit/>
          </a:bodyPr>
          <a:lstStyle/>
          <a:p>
            <a:pPr algn="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DEMO</a:t>
            </a:r>
          </a:p>
        </p:txBody>
      </p:sp>
      <p:sp>
        <p:nvSpPr>
          <p:cNvPr id="10256" name="TextBox 13"/>
          <p:cNvSpPr txBox="1"/>
          <p:nvPr/>
        </p:nvSpPr>
        <p:spPr>
          <a:xfrm>
            <a:off x="78580" y="4853781"/>
            <a:ext cx="4073907" cy="615553"/>
          </a:xfrm>
          <a:prstGeom prst="rect">
            <a:avLst/>
          </a:prstGeom>
          <a:noFill/>
          <a:ln w="9525">
            <a:noFill/>
          </a:ln>
        </p:spPr>
        <p:txBody>
          <a:bodyPr wrap="square" lIns="0" tIns="0" rIns="0" bIns="0" anchor="t">
            <a:spAutoFit/>
          </a:bodyPr>
          <a:lstStyle/>
          <a:p>
            <a:pP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Demo trực tiếp cơ sở dữ liệu phân tán trên ứng dụng</a:t>
            </a:r>
          </a:p>
        </p:txBody>
      </p:sp>
      <p:sp>
        <p:nvSpPr>
          <p:cNvPr id="10257" name="TextBox 13"/>
          <p:cNvSpPr txBox="1"/>
          <p:nvPr/>
        </p:nvSpPr>
        <p:spPr>
          <a:xfrm>
            <a:off x="3310132" y="839936"/>
            <a:ext cx="1279525"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MỞ ĐẦU</a:t>
            </a:r>
          </a:p>
        </p:txBody>
      </p:sp>
      <p:sp>
        <p:nvSpPr>
          <p:cNvPr id="10258" name="TextBox 13"/>
          <p:cNvSpPr txBox="1"/>
          <p:nvPr/>
        </p:nvSpPr>
        <p:spPr>
          <a:xfrm>
            <a:off x="3310132" y="1261791"/>
            <a:ext cx="2701509" cy="307777"/>
          </a:xfrm>
          <a:prstGeom prst="rect">
            <a:avLst/>
          </a:prstGeom>
          <a:noFill/>
          <a:ln w="9525">
            <a:noFill/>
          </a:ln>
        </p:spPr>
        <p:txBody>
          <a:bodyPr wrap="square" lIns="0" tIns="0" rIns="0" bIns="0" anchor="t">
            <a:spAutoFit/>
          </a:bodyPr>
          <a:lstStyle/>
          <a:p>
            <a:pP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Mô tả và giới thiệu đề tài</a:t>
            </a:r>
          </a:p>
        </p:txBody>
      </p:sp>
      <p:sp>
        <p:nvSpPr>
          <p:cNvPr id="10259" name="TextBox 13"/>
          <p:cNvSpPr txBox="1"/>
          <p:nvPr/>
        </p:nvSpPr>
        <p:spPr>
          <a:xfrm>
            <a:off x="7124270" y="1480827"/>
            <a:ext cx="2729230"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LÝ THUYẾT</a:t>
            </a:r>
          </a:p>
        </p:txBody>
      </p:sp>
      <p:sp>
        <p:nvSpPr>
          <p:cNvPr id="10260" name="TextBox 13"/>
          <p:cNvSpPr txBox="1"/>
          <p:nvPr/>
        </p:nvSpPr>
        <p:spPr>
          <a:xfrm>
            <a:off x="7124270" y="2029297"/>
            <a:ext cx="5067730" cy="615553"/>
          </a:xfrm>
          <a:prstGeom prst="rect">
            <a:avLst/>
          </a:prstGeom>
          <a:noFill/>
          <a:ln w="9525">
            <a:noFill/>
          </a:ln>
        </p:spPr>
        <p:txBody>
          <a:bodyPr wrap="square" lIns="0" tIns="0" rIns="0" bIns="0" anchor="t">
            <a:spAutoFit/>
          </a:bodyPr>
          <a:lstStyle/>
          <a:p>
            <a:pPr marL="0" lvl="1"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Giới thiệu sơ lược về cơ sở dữ liệu </a:t>
            </a:r>
            <a:r>
              <a:rPr lang="en-US" altLang="zh-CN" sz="2000" dirty="0" err="1">
                <a:solidFill>
                  <a:srgbClr val="445469"/>
                </a:solidFill>
                <a:ea typeface="Microsoft YaHei" panose="020B0503020204020204" pitchFamily="34" charset="-122"/>
                <a:cs typeface="Calibri" panose="020F0502020204030204" pitchFamily="34" charset="0"/>
                <a:sym typeface="Arial" panose="020B0604020202020204" pitchFamily="34" charset="0"/>
              </a:rPr>
              <a:t>phân</a:t>
            </a: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 </a:t>
            </a:r>
            <a:r>
              <a:rPr lang="en-US" altLang="zh-CN" sz="2000" dirty="0" err="1">
                <a:solidFill>
                  <a:srgbClr val="445469"/>
                </a:solidFill>
                <a:ea typeface="Microsoft YaHei" panose="020B0503020204020204" pitchFamily="34" charset="-122"/>
                <a:cs typeface="Calibri" panose="020F0502020204030204" pitchFamily="34" charset="0"/>
                <a:sym typeface="Arial" panose="020B0604020202020204" pitchFamily="34" charset="0"/>
              </a:rPr>
              <a:t>tán</a:t>
            </a: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 SQL Server và Microsoft Visual Studio</a:t>
            </a:r>
          </a:p>
        </p:txBody>
      </p:sp>
      <p:sp>
        <p:nvSpPr>
          <p:cNvPr id="10261" name="TextBox 13"/>
          <p:cNvSpPr txBox="1"/>
          <p:nvPr/>
        </p:nvSpPr>
        <p:spPr>
          <a:xfrm>
            <a:off x="7456067" y="5547121"/>
            <a:ext cx="1279525"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CÀI ĐẶT</a:t>
            </a:r>
          </a:p>
        </p:txBody>
      </p:sp>
      <p:sp>
        <p:nvSpPr>
          <p:cNvPr id="10262" name="TextBox 13"/>
          <p:cNvSpPr txBox="1"/>
          <p:nvPr/>
        </p:nvSpPr>
        <p:spPr>
          <a:xfrm>
            <a:off x="7456066" y="5931863"/>
            <a:ext cx="4364172" cy="307777"/>
          </a:xfrm>
          <a:prstGeom prst="rect">
            <a:avLst/>
          </a:prstGeom>
          <a:noFill/>
          <a:ln w="9525">
            <a:noFill/>
          </a:ln>
        </p:spPr>
        <p:txBody>
          <a:bodyPr wrap="square" lIns="0" tIns="0" rIns="0" bIns="0" anchor="t">
            <a:spAutoFit/>
          </a:bodyPr>
          <a:lstStyle/>
          <a:p>
            <a:pP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Thiết kế ứng dụng và cài đặt chức năng</a:t>
            </a:r>
          </a:p>
        </p:txBody>
      </p:sp>
      <p:sp>
        <p:nvSpPr>
          <p:cNvPr id="10263" name="TextBox 13"/>
          <p:cNvSpPr txBox="1"/>
          <p:nvPr/>
        </p:nvSpPr>
        <p:spPr>
          <a:xfrm>
            <a:off x="7456067" y="3416568"/>
            <a:ext cx="4460874" cy="369332"/>
          </a:xfrm>
          <a:prstGeom prst="rect">
            <a:avLst/>
          </a:prstGeom>
          <a:noFill/>
          <a:ln w="9525">
            <a:noFill/>
          </a:ln>
        </p:spPr>
        <p:txBody>
          <a:bodyPr wrap="square" lIns="0" tIns="0" rIns="0" bIns="0" anchor="t">
            <a:spAutoFit/>
          </a:bodyPr>
          <a:lstStyle/>
          <a:p>
            <a:pPr defTabSz="1216025">
              <a:spcBef>
                <a:spcPct val="20000"/>
              </a:spcBef>
            </a:pPr>
            <a:r>
              <a:rPr lang="en-US" altLang="zh-CN" sz="24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PHÂN TÍCH &amp; THIẾT KẾ HỆ THỐNG</a:t>
            </a:r>
          </a:p>
        </p:txBody>
      </p:sp>
      <p:sp>
        <p:nvSpPr>
          <p:cNvPr id="10264" name="TextBox 13"/>
          <p:cNvSpPr txBox="1"/>
          <p:nvPr/>
        </p:nvSpPr>
        <p:spPr>
          <a:xfrm>
            <a:off x="7456066" y="3908280"/>
            <a:ext cx="4586997" cy="615553"/>
          </a:xfrm>
          <a:prstGeom prst="rect">
            <a:avLst/>
          </a:prstGeom>
          <a:noFill/>
          <a:ln w="9525">
            <a:noFill/>
          </a:ln>
        </p:spPr>
        <p:txBody>
          <a:bodyPr wrap="square" lIns="0" tIns="0" rIns="0" bIns="0" anchor="t">
            <a:spAutoFit/>
          </a:bodyPr>
          <a:lstStyle/>
          <a:p>
            <a:pPr defTabSz="1216025">
              <a:spcBef>
                <a:spcPct val="20000"/>
              </a:spcBef>
            </a:pPr>
            <a:r>
              <a:rPr lang="en-US" altLang="zh-CN"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Phân tích đề tài, yêu cầu hệ thống và thiết kế cơ sở dữ liệu phân tán</a:t>
            </a:r>
          </a:p>
        </p:txBody>
      </p:sp>
      <p:cxnSp>
        <p:nvCxnSpPr>
          <p:cNvPr id="10265" name="直接箭头连接符 56"/>
          <p:cNvCxnSpPr/>
          <p:nvPr/>
        </p:nvCxnSpPr>
        <p:spPr>
          <a:xfrm flipV="1">
            <a:off x="6545262" y="3759994"/>
            <a:ext cx="579008" cy="463550"/>
          </a:xfrm>
          <a:prstGeom prst="straightConnector1">
            <a:avLst/>
          </a:prstGeom>
          <a:ln w="12700" cap="flat" cmpd="sng">
            <a:solidFill>
              <a:srgbClr val="ADBACA"/>
            </a:solidFill>
            <a:prstDash val="sysDot"/>
            <a:round/>
            <a:headEnd type="oval" w="med" len="med"/>
            <a:tailEnd type="triangle" w="med" len="med"/>
          </a:ln>
        </p:spPr>
      </p:cxnSp>
    </p:spTree>
  </p:cSld>
  <p:clrMapOvr>
    <a:masterClrMapping/>
  </p:clrMapOvr>
  <p:transition spd="slow">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827270" y="2275523"/>
            <a:ext cx="2503488" cy="2306955"/>
          </a:xfrm>
          <a:prstGeom prst="rect">
            <a:avLst/>
          </a:prstGeom>
          <a:noFill/>
          <a:ln w="9525">
            <a:noFill/>
          </a:ln>
        </p:spPr>
        <p:txBody>
          <a:bodyPr anchor="t">
            <a:spAutoFit/>
          </a:bodyPr>
          <a:lstStyle/>
          <a:p>
            <a:pPr algn="ctr"/>
            <a:r>
              <a:rPr lang="en-US" altLang="zh-CN" sz="7200" dirty="0">
                <a:solidFill>
                  <a:schemeClr val="bg1"/>
                </a:solidFill>
                <a:ea typeface="SimSun" panose="02010600030101010101" pitchFamily="2" charset="-122"/>
                <a:cs typeface="Calibri" panose="020F0502020204030204" pitchFamily="34" charset="0"/>
              </a:rPr>
              <a:t>MỞ ĐẦU</a:t>
            </a:r>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484370" y="2513965"/>
            <a:ext cx="3223895" cy="1753235"/>
          </a:xfrm>
          <a:prstGeom prst="rect">
            <a:avLst/>
          </a:prstGeom>
          <a:noFill/>
          <a:ln w="9525">
            <a:noFill/>
          </a:ln>
        </p:spPr>
        <p:txBody>
          <a:bodyPr wrap="square" anchor="t">
            <a:spAutoFit/>
          </a:bodyPr>
          <a:lstStyle/>
          <a:p>
            <a:pPr algn="ctr"/>
            <a:r>
              <a:rPr lang="en-US" altLang="zh-CN" sz="5400" dirty="0">
                <a:solidFill>
                  <a:schemeClr val="bg1"/>
                </a:solidFill>
                <a:ea typeface="SimSun" panose="02010600030101010101" pitchFamily="2" charset="-122"/>
                <a:cs typeface="Calibri" panose="020F0502020204030204" pitchFamily="34" charset="0"/>
              </a:rPr>
              <a:t>CƠ SỞ </a:t>
            </a:r>
          </a:p>
          <a:p>
            <a:pPr algn="ctr"/>
            <a:r>
              <a:rPr lang="en-US" altLang="zh-CN" sz="5400" dirty="0">
                <a:solidFill>
                  <a:schemeClr val="bg1"/>
                </a:solidFill>
                <a:ea typeface="SimSun" panose="02010600030101010101" pitchFamily="2" charset="-122"/>
                <a:cs typeface="Calibri" panose="020F0502020204030204" pitchFamily="34" charset="0"/>
              </a:rPr>
              <a:t>LÝ THUYẾT</a:t>
            </a:r>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85763" y="3249295"/>
            <a:ext cx="922338" cy="922338"/>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6004242" y="3214211"/>
            <a:ext cx="922338" cy="922338"/>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6004400" y="4909488"/>
            <a:ext cx="922338" cy="922338"/>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0" name="TextBox 13"/>
          <p:cNvSpPr txBox="1"/>
          <p:nvPr/>
        </p:nvSpPr>
        <p:spPr>
          <a:xfrm>
            <a:off x="1577975" y="3404870"/>
            <a:ext cx="3284970" cy="307777"/>
          </a:xfrm>
          <a:prstGeom prst="rect">
            <a:avLst/>
          </a:prstGeom>
          <a:noFill/>
          <a:ln w="9525">
            <a:noFill/>
          </a:ln>
        </p:spPr>
        <p:txBody>
          <a:bodyPr wrap="square" lIns="0" tIns="0" rIns="0" bIns="0" anchor="t">
            <a:spAutoFit/>
          </a:bodyPr>
          <a:lstStyle/>
          <a:p>
            <a:pP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CƠ SỞ DỮ LIỆU PHÂN TÁN</a:t>
            </a:r>
          </a:p>
        </p:txBody>
      </p:sp>
      <p:sp>
        <p:nvSpPr>
          <p:cNvPr id="12301" name="TextBox 13"/>
          <p:cNvSpPr txBox="1"/>
          <p:nvPr/>
        </p:nvSpPr>
        <p:spPr>
          <a:xfrm>
            <a:off x="1581150" y="3692525"/>
            <a:ext cx="4096385" cy="3157788"/>
          </a:xfrm>
          <a:prstGeom prst="rect">
            <a:avLst/>
          </a:prstGeom>
          <a:noFill/>
          <a:ln w="9525">
            <a:noFill/>
          </a:ln>
        </p:spPr>
        <p:txBody>
          <a:bodyPr wrap="square" lIns="0" tIns="0" rIns="0" bIns="0" anchor="t">
            <a:spAutoFit/>
          </a:bodyPr>
          <a:lstStyle/>
          <a:p>
            <a:pPr algn="just" defTabSz="374015">
              <a:spcBef>
                <a:spcPct val="20000"/>
              </a:spcBef>
            </a:pPr>
            <a:r>
              <a:rPr lang="en-US" altLang="zh-CN" sz="1300" dirty="0">
                <a:solidFill>
                  <a:srgbClr val="445469"/>
                </a:solidFill>
                <a:ea typeface="Microsoft YaHei" panose="020B0503020204020204" pitchFamily="34" charset="-122"/>
                <a:cs typeface="Calibri" panose="020F0502020204030204" pitchFamily="34" charset="0"/>
                <a:sym typeface="Arial" panose="020B0604020202020204" pitchFamily="34" charset="0"/>
              </a:rPr>
              <a:t>	</a:t>
            </a: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CSDL phân tán là những hệ thống cho phép người dùng truy cập không chỉ dữ liệu đặt tại chỗ mà cả những dữ liệu để ở xa.</a:t>
            </a:r>
          </a:p>
          <a:p>
            <a:pPr algn="just" defTabSz="353695">
              <a:spcBef>
                <a:spcPct val="20000"/>
              </a:spcBef>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	CSDL phân tán là một tập hợp dữ liệu có liên quan (về logic) được dùng chung và phân tán về mặt vật lí trên một mạng máy tính.</a:t>
            </a:r>
          </a:p>
          <a:p>
            <a:pPr algn="just" defTabSz="384175">
              <a:spcBef>
                <a:spcPct val="20000"/>
              </a:spcBef>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	Một hệ QTCSDL phân tán là một hệ thống phần mềm cho phép quản trị CSDL phân tán và làm cho người sử dụng không nhận thấy sự phân tán về lưu trữ dữ liệu.</a:t>
            </a:r>
          </a:p>
        </p:txBody>
      </p:sp>
      <p:sp>
        <p:nvSpPr>
          <p:cNvPr id="12304" name="TextBox 13"/>
          <p:cNvSpPr txBox="1"/>
          <p:nvPr/>
        </p:nvSpPr>
        <p:spPr>
          <a:xfrm>
            <a:off x="7113905" y="3369786"/>
            <a:ext cx="1400175" cy="603242"/>
          </a:xfrm>
          <a:prstGeom prst="rect">
            <a:avLst/>
          </a:prstGeom>
          <a:noFill/>
          <a:ln w="9525">
            <a:noFill/>
          </a:ln>
        </p:spPr>
        <p:txBody>
          <a:bodyPr lIns="0" tIns="0" rIns="0" bIns="0" anchor="t">
            <a:spAutoFit/>
          </a:bodyPr>
          <a:lstStyle/>
          <a:p>
            <a:pPr defTabSz="1216025">
              <a:spcBef>
                <a:spcPct val="20000"/>
              </a:spcBef>
            </a:pPr>
            <a:r>
              <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SQL </a:t>
            </a: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Server</a:t>
            </a:r>
          </a:p>
          <a:p>
            <a:pPr defTabSz="1216025">
              <a:spcBef>
                <a:spcPct val="20000"/>
              </a:spcBef>
            </a:pP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2305" name="TextBox 13"/>
          <p:cNvSpPr txBox="1"/>
          <p:nvPr/>
        </p:nvSpPr>
        <p:spPr>
          <a:xfrm>
            <a:off x="7118666" y="3657441"/>
            <a:ext cx="4965961" cy="1077218"/>
          </a:xfrm>
          <a:prstGeom prst="rect">
            <a:avLst/>
          </a:prstGeom>
          <a:noFill/>
          <a:ln w="9525">
            <a:noFill/>
          </a:ln>
        </p:spPr>
        <p:txBody>
          <a:bodyPr wrap="square" lIns="0" tIns="0" rIns="0" bIns="0" anchor="t">
            <a:spAutoFit/>
          </a:bodyPr>
          <a:lstStyle/>
          <a:p>
            <a:pPr algn="just" defTabSz="343535">
              <a:spcBef>
                <a:spcPct val="20000"/>
              </a:spcBef>
            </a:pPr>
            <a:r>
              <a:rPr lang="en-US" altLang="zh-CN" sz="1300" dirty="0">
                <a:solidFill>
                  <a:srgbClr val="445469"/>
                </a:solidFill>
                <a:ea typeface="Microsoft YaHei" panose="020B0503020204020204" pitchFamily="34" charset="-122"/>
                <a:cs typeface="Calibri" panose="020F0502020204030204" pitchFamily="34" charset="0"/>
                <a:sym typeface="Arial" panose="020B0604020202020204" pitchFamily="34" charset="0"/>
              </a:rPr>
              <a:t>	</a:t>
            </a:r>
            <a:r>
              <a:rPr lang="en-US" altLang="zh-CN" sz="1400" dirty="0">
                <a:solidFill>
                  <a:srgbClr val="445469"/>
                </a:solidFill>
                <a:ea typeface="Microsoft YaHei" panose="020B0503020204020204" pitchFamily="34" charset="-122"/>
                <a:cs typeface="Calibri" panose="020F0502020204030204" pitchFamily="34" charset="0"/>
                <a:sym typeface="Arial" panose="020B0604020202020204" pitchFamily="34"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r>
              <a:rPr lang="en-US" altLang="zh-CN" sz="1300" dirty="0">
                <a:solidFill>
                  <a:srgbClr val="445469"/>
                </a:solidFill>
                <a:ea typeface="Microsoft YaHei" panose="020B0503020204020204" pitchFamily="34" charset="-122"/>
                <a:cs typeface="Calibri" panose="020F0502020204030204" pitchFamily="34" charset="0"/>
                <a:sym typeface="Arial" panose="020B0604020202020204" pitchFamily="34" charset="0"/>
              </a:rPr>
              <a:t>.</a:t>
            </a:r>
          </a:p>
        </p:txBody>
      </p:sp>
      <p:sp>
        <p:nvSpPr>
          <p:cNvPr id="12306" name="TextBox 13"/>
          <p:cNvSpPr txBox="1"/>
          <p:nvPr/>
        </p:nvSpPr>
        <p:spPr>
          <a:xfrm>
            <a:off x="7113904" y="4947443"/>
            <a:ext cx="2944496" cy="307777"/>
          </a:xfrm>
          <a:prstGeom prst="rect">
            <a:avLst/>
          </a:prstGeom>
          <a:noFill/>
          <a:ln w="9525">
            <a:noFill/>
          </a:ln>
        </p:spPr>
        <p:txBody>
          <a:bodyPr wrap="square" lIns="0" tIns="0" rIns="0" bIns="0" anchor="t">
            <a:spAutoFit/>
          </a:bodyPr>
          <a:lstStyle/>
          <a:p>
            <a:pPr defTabSz="1216025">
              <a:spcBef>
                <a:spcPct val="20000"/>
              </a:spcBef>
            </a:pPr>
            <a:r>
              <a:rPr lang="en-US" altLang="zh-CN" sz="20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Microsoft Visual Studio</a:t>
            </a:r>
          </a:p>
        </p:txBody>
      </p:sp>
      <p:sp>
        <p:nvSpPr>
          <p:cNvPr id="12307" name="TextBox 13"/>
          <p:cNvSpPr txBox="1"/>
          <p:nvPr/>
        </p:nvSpPr>
        <p:spPr>
          <a:xfrm>
            <a:off x="7118349" y="5243353"/>
            <a:ext cx="4966278" cy="1292662"/>
          </a:xfrm>
          <a:prstGeom prst="rect">
            <a:avLst/>
          </a:prstGeom>
          <a:noFill/>
          <a:ln w="9525">
            <a:noFill/>
          </a:ln>
        </p:spPr>
        <p:txBody>
          <a:bodyPr wrap="square" lIns="0" tIns="0" rIns="0" bIns="0" anchor="t">
            <a:spAutoFit/>
          </a:bodyPr>
          <a:lstStyle/>
          <a:p>
            <a:pPr algn="just" defTabSz="1216025">
              <a:spcBef>
                <a:spcPct val="20000"/>
              </a:spcBef>
            </a:pPr>
            <a:r>
              <a:rPr lang="en-US" altLang="zh-CN" sz="1400" dirty="0">
                <a:solidFill>
                  <a:srgbClr val="445469"/>
                </a:solidFill>
                <a:ea typeface="Microsoft YaHei" panose="020B0503020204020204" pitchFamily="34" charset="-122"/>
                <a:cs typeface="Calibri" panose="020F0502020204030204" pitchFamily="34" charset="0"/>
                <a:sym typeface="Arial" panose="020B0604020202020204" pitchFamily="34" charset="0"/>
              </a:rPr>
              <a:t>Microsoft Visual Studio là một môi trường phát triển tích hợp (IDE) từ Microsoft. Nó được sử dụng để phát triển chương trình máy tính cho Microsoft Windows. Visual Studio sử dụng nền tảng phát triển phần mềm của Microsoft như Windows API, Windows Forms, Windows Presentation Foundation, Windows Store và Microsoft Silverlight. Nó có thể sản xuất cả hai ngôn ngữ máy và mã số quản lý.</a:t>
            </a:r>
          </a:p>
        </p:txBody>
      </p:sp>
      <p:pic>
        <p:nvPicPr>
          <p:cNvPr id="20" name="Picture 19"/>
          <p:cNvPicPr>
            <a:picLocks noChangeAspect="1"/>
          </p:cNvPicPr>
          <p:nvPr/>
        </p:nvPicPr>
        <p:blipFill>
          <a:blip r:embed="rId2"/>
          <a:srcRect b="6667"/>
          <a:stretch>
            <a:fillRect/>
          </a:stretch>
        </p:blipFill>
        <p:spPr>
          <a:xfrm>
            <a:off x="494030" y="3395345"/>
            <a:ext cx="706755" cy="630555"/>
          </a:xfrm>
          <a:prstGeom prst="rect">
            <a:avLst/>
          </a:prstGeom>
        </p:spPr>
      </p:pic>
      <p:pic>
        <p:nvPicPr>
          <p:cNvPr id="21" name="Picture 20"/>
          <p:cNvPicPr>
            <a:picLocks noChangeAspect="1"/>
          </p:cNvPicPr>
          <p:nvPr/>
        </p:nvPicPr>
        <p:blipFill>
          <a:blip r:embed="rId3"/>
          <a:stretch>
            <a:fillRect/>
          </a:stretch>
        </p:blipFill>
        <p:spPr>
          <a:xfrm>
            <a:off x="6133782" y="3360261"/>
            <a:ext cx="663575" cy="640080"/>
          </a:xfrm>
          <a:prstGeom prst="rect">
            <a:avLst/>
          </a:prstGeom>
        </p:spPr>
      </p:pic>
      <p:pic>
        <p:nvPicPr>
          <p:cNvPr id="23" name="Picture 22"/>
          <p:cNvPicPr>
            <a:picLocks noChangeAspect="1"/>
          </p:cNvPicPr>
          <p:nvPr/>
        </p:nvPicPr>
        <p:blipFill>
          <a:blip r:embed="rId4"/>
          <a:stretch>
            <a:fillRect/>
          </a:stretch>
        </p:blipFill>
        <p:spPr>
          <a:xfrm>
            <a:off x="6133782" y="5070316"/>
            <a:ext cx="663575" cy="663575"/>
          </a:xfrm>
          <a:prstGeom prst="rect">
            <a:avLst/>
          </a:prstGeom>
        </p:spPr>
      </p:pic>
      <p:pic>
        <p:nvPicPr>
          <p:cNvPr id="25" name="Picture 24"/>
          <p:cNvPicPr>
            <a:picLocks noChangeAspect="1"/>
          </p:cNvPicPr>
          <p:nvPr/>
        </p:nvPicPr>
        <p:blipFill>
          <a:blip r:embed="rId5"/>
          <a:stretch>
            <a:fillRect/>
          </a:stretch>
        </p:blipFill>
        <p:spPr>
          <a:xfrm>
            <a:off x="0" y="0"/>
            <a:ext cx="12191365" cy="3070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6"/>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336415" y="2115820"/>
            <a:ext cx="3486785" cy="2584450"/>
          </a:xfrm>
          <a:prstGeom prst="rect">
            <a:avLst/>
          </a:prstGeom>
          <a:noFill/>
          <a:ln w="9525">
            <a:noFill/>
          </a:ln>
        </p:spPr>
        <p:txBody>
          <a:bodyPr wrap="square" anchor="t">
            <a:spAutoFit/>
          </a:bodyPr>
          <a:lstStyle/>
          <a:p>
            <a:pPr algn="ctr"/>
            <a:r>
              <a:rPr lang="en-US" altLang="zh-CN" sz="5400" dirty="0">
                <a:solidFill>
                  <a:schemeClr val="bg1"/>
                </a:solidFill>
                <a:ea typeface="SimSun" panose="02010600030101010101" pitchFamily="2" charset="-122"/>
                <a:cs typeface="Calibri" panose="020F0502020204030204" pitchFamily="34" charset="0"/>
              </a:rPr>
              <a:t>PHÂN TÍCH VÀ </a:t>
            </a:r>
          </a:p>
          <a:p>
            <a:pPr algn="ctr"/>
            <a:r>
              <a:rPr lang="en-US" altLang="zh-CN" sz="5400" dirty="0">
                <a:solidFill>
                  <a:schemeClr val="bg1"/>
                </a:solidFill>
                <a:ea typeface="SimSun" panose="02010600030101010101" pitchFamily="2" charset="-122"/>
                <a:cs typeface="Calibri" panose="020F0502020204030204" pitchFamily="34" charset="0"/>
              </a:rPr>
              <a:t>THIẾT KẾ </a:t>
            </a:r>
          </a:p>
        </p:txBody>
      </p:sp>
    </p:spTree>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385763" y="285115"/>
            <a:ext cx="4252912" cy="460375"/>
          </a:xfrm>
          <a:prstGeom prst="rect">
            <a:avLst/>
          </a:prstGeom>
          <a:noFill/>
          <a:ln w="9525">
            <a:noFill/>
          </a:ln>
        </p:spPr>
        <p:txBody>
          <a:bodyPr anchor="t">
            <a:spAutoFit/>
          </a:bodyPr>
          <a:lstStyle/>
          <a:p>
            <a:r>
              <a:rPr lang="en-US" altLang="zh-CN" sz="2400" dirty="0">
                <a:solidFill>
                  <a:srgbClr val="404040"/>
                </a:solidFill>
                <a:ea typeface="SimSun" panose="02010600030101010101" pitchFamily="2" charset="-122"/>
                <a:cs typeface="Calibri" panose="020F0502020204030204" pitchFamily="34" charset="0"/>
              </a:rPr>
              <a:t>LƯỢC ĐỒ THỰC THỂ KẾT HỢP</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41" name="Picture 5"/>
          <p:cNvPicPr>
            <a:picLocks noChangeAspect="1"/>
          </p:cNvPicPr>
          <p:nvPr/>
        </p:nvPicPr>
        <p:blipFill>
          <a:blip r:embed="rId2"/>
          <a:stretch>
            <a:fillRect/>
          </a:stretch>
        </p:blipFill>
        <p:spPr>
          <a:xfrm>
            <a:off x="532765" y="1033780"/>
            <a:ext cx="11126470" cy="559943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385763" y="285115"/>
            <a:ext cx="4252912" cy="460375"/>
          </a:xfrm>
          <a:prstGeom prst="rect">
            <a:avLst/>
          </a:prstGeom>
          <a:noFill/>
          <a:ln w="9525">
            <a:noFill/>
          </a:ln>
        </p:spPr>
        <p:txBody>
          <a:bodyPr anchor="t">
            <a:spAutoFit/>
          </a:bodyPr>
          <a:lstStyle/>
          <a:p>
            <a:r>
              <a:rPr lang="en-US" altLang="zh-CN" sz="2400" dirty="0">
                <a:solidFill>
                  <a:srgbClr val="404040"/>
                </a:solidFill>
                <a:ea typeface="SimSun" panose="02010600030101010101" pitchFamily="2" charset="-122"/>
                <a:cs typeface="Calibri" panose="020F0502020204030204" pitchFamily="34" charset="0"/>
              </a:rPr>
              <a:t>CSDL TẬP TRUNG</a:t>
            </a:r>
            <a:endParaRPr lang="zh-CN" altLang="en-US" sz="2400" dirty="0">
              <a:solidFill>
                <a:srgbClr val="404040"/>
              </a:solidFill>
              <a:ea typeface="Calibri" panose="020F0502020204030204" pitchFamily="34" charset="0"/>
              <a:cs typeface="Calibri" panose="020F0502020204030204" pitchFamily="34" charset="0"/>
            </a:endParaRPr>
          </a:p>
        </p:txBody>
      </p:sp>
      <p:pic>
        <p:nvPicPr>
          <p:cNvPr id="2" name="Picture 2"/>
          <p:cNvPicPr>
            <a:picLocks noGrp="1" noChangeAspect="1"/>
          </p:cNvPicPr>
          <p:nvPr>
            <p:ph idx="1"/>
          </p:nvPr>
        </p:nvPicPr>
        <p:blipFill>
          <a:blip r:embed="rId2"/>
          <a:stretch>
            <a:fillRect/>
          </a:stretch>
        </p:blipFill>
        <p:spPr>
          <a:xfrm>
            <a:off x="837565" y="1029970"/>
            <a:ext cx="10399395" cy="5420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688</Words>
  <Application>Microsoft Office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Source Sans Pro Semibold</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Nhi Đào</cp:lastModifiedBy>
  <cp:revision>132</cp:revision>
  <dcterms:created xsi:type="dcterms:W3CDTF">2015-07-04T02:09:00Z</dcterms:created>
  <dcterms:modified xsi:type="dcterms:W3CDTF">2021-04-21T20:07:40Z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