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  <p:sldMasterId id="2147483692" r:id="rId3"/>
  </p:sldMasterIdLst>
  <p:notesMasterIdLst>
    <p:notesMasterId r:id="rId33"/>
  </p:notesMasterIdLst>
  <p:handoutMasterIdLst>
    <p:handoutMasterId r:id="rId34"/>
  </p:handoutMasterIdLst>
  <p:sldIdLst>
    <p:sldId id="1554" r:id="rId4"/>
    <p:sldId id="1555" r:id="rId5"/>
    <p:sldId id="436" r:id="rId6"/>
    <p:sldId id="1550" r:id="rId7"/>
    <p:sldId id="1551" r:id="rId8"/>
    <p:sldId id="1573" r:id="rId9"/>
    <p:sldId id="1558" r:id="rId10"/>
    <p:sldId id="1559" r:id="rId11"/>
    <p:sldId id="1549" r:id="rId12"/>
    <p:sldId id="1560" r:id="rId13"/>
    <p:sldId id="2278" r:id="rId14"/>
    <p:sldId id="257" r:id="rId15"/>
    <p:sldId id="2281" r:id="rId16"/>
    <p:sldId id="2279" r:id="rId17"/>
    <p:sldId id="2280" r:id="rId18"/>
    <p:sldId id="2282" r:id="rId19"/>
    <p:sldId id="2283" r:id="rId20"/>
    <p:sldId id="1556" r:id="rId21"/>
    <p:sldId id="1557" r:id="rId22"/>
    <p:sldId id="1509" r:id="rId23"/>
    <p:sldId id="2285" r:id="rId24"/>
    <p:sldId id="1561" r:id="rId25"/>
    <p:sldId id="1562" r:id="rId26"/>
    <p:sldId id="2288" r:id="rId27"/>
    <p:sldId id="2286" r:id="rId28"/>
    <p:sldId id="2287" r:id="rId29"/>
    <p:sldId id="2284" r:id="rId30"/>
    <p:sldId id="2290" r:id="rId31"/>
    <p:sldId id="2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70799A-7D5F-E34C-AF97-218538C32977}">
          <p14:sldIdLst>
            <p14:sldId id="1554"/>
            <p14:sldId id="1555"/>
          </p14:sldIdLst>
        </p14:section>
        <p14:section name="Intro" id="{DB636188-F024-154D-9A71-78422A9384F6}">
          <p14:sldIdLst>
            <p14:sldId id="436"/>
            <p14:sldId id="1550"/>
            <p14:sldId id="1551"/>
            <p14:sldId id="1573"/>
            <p14:sldId id="1558"/>
            <p14:sldId id="1559"/>
          </p14:sldIdLst>
        </p14:section>
        <p14:section name="Module 1" id="{3B86BDF6-E91F-B34F-AAA5-8661F240CB0C}">
          <p14:sldIdLst>
            <p14:sldId id="1549"/>
            <p14:sldId id="1560"/>
            <p14:sldId id="2278"/>
            <p14:sldId id="257"/>
          </p14:sldIdLst>
        </p14:section>
        <p14:section name="Module 2" id="{7CC35C3A-2127-244D-9321-D42D88E1FDB2}">
          <p14:sldIdLst>
            <p14:sldId id="2281"/>
            <p14:sldId id="2279"/>
            <p14:sldId id="2280"/>
            <p14:sldId id="2282"/>
            <p14:sldId id="2283"/>
            <p14:sldId id="1556"/>
            <p14:sldId id="1557"/>
            <p14:sldId id="1509"/>
          </p14:sldIdLst>
        </p14:section>
        <p14:section name="Module 3" id="{18D9D265-2C35-BA48-B6F2-5316F8C66B9F}">
          <p14:sldIdLst>
            <p14:sldId id="2285"/>
            <p14:sldId id="1561"/>
            <p14:sldId id="1562"/>
            <p14:sldId id="2288"/>
            <p14:sldId id="2286"/>
            <p14:sldId id="2287"/>
          </p14:sldIdLst>
        </p14:section>
        <p14:section name="Module 4" id="{3657A9A0-D72C-0944-9CD2-8A31636C6A14}">
          <p14:sldIdLst>
            <p14:sldId id="2284"/>
          </p14:sldIdLst>
        </p14:section>
        <p14:section name="Summary" id="{3BD9CF17-436F-A844-9CA5-8C70B8C80A13}">
          <p14:sldIdLst>
            <p14:sldId id="2290"/>
            <p14:sldId id="2289"/>
          </p14:sldIdLst>
        </p14:section>
      </p14:sectionLst>
    </p:ex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8"/>
    <p:restoredTop sz="79396"/>
  </p:normalViewPr>
  <p:slideViewPr>
    <p:cSldViewPr snapToGrid="0" snapToObjects="1">
      <p:cViewPr varScale="1">
        <p:scale>
          <a:sx n="99" d="100"/>
          <a:sy n="99" d="100"/>
        </p:scale>
        <p:origin x="1328" y="184"/>
      </p:cViewPr>
      <p:guideLst>
        <p:guide pos="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98778-0E60-7847-B4AE-1FCF0878475A}" type="doc">
      <dgm:prSet loTypeId="urn:microsoft.com/office/officeart/2005/8/layout/cycle1" loCatId="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0B28D1-5587-F44F-800B-51A14E1F9905}">
      <dgm:prSet phldrT="[Text]"/>
      <dgm:spPr/>
      <dgm:t>
        <a:bodyPr/>
        <a:lstStyle/>
        <a:p>
          <a:r>
            <a:rPr lang="en-US" dirty="0"/>
            <a:t>Prevent</a:t>
          </a:r>
        </a:p>
      </dgm:t>
    </dgm:pt>
    <dgm:pt modelId="{4583D6D7-BD99-024B-B039-E169869949CE}" type="parTrans" cxnId="{FC4F8C74-99C2-0442-9310-78037A77C00B}">
      <dgm:prSet/>
      <dgm:spPr/>
      <dgm:t>
        <a:bodyPr/>
        <a:lstStyle/>
        <a:p>
          <a:endParaRPr lang="en-US"/>
        </a:p>
      </dgm:t>
    </dgm:pt>
    <dgm:pt modelId="{F702CB6C-A9D1-CD4D-A43C-BD696D46B53B}" type="sibTrans" cxnId="{FC4F8C74-99C2-0442-9310-78037A77C00B}">
      <dgm:prSet/>
      <dgm:spPr/>
      <dgm:t>
        <a:bodyPr/>
        <a:lstStyle/>
        <a:p>
          <a:endParaRPr lang="en-US"/>
        </a:p>
      </dgm:t>
    </dgm:pt>
    <dgm:pt modelId="{D6E66A4F-8863-8841-8586-DDD126B66B61}">
      <dgm:prSet phldrT="[Text]"/>
      <dgm:spPr/>
      <dgm:t>
        <a:bodyPr/>
        <a:lstStyle/>
        <a:p>
          <a:r>
            <a:rPr lang="en-US" dirty="0"/>
            <a:t>Detect</a:t>
          </a:r>
        </a:p>
      </dgm:t>
    </dgm:pt>
    <dgm:pt modelId="{B5BD9920-DE0C-9D4D-BA2C-52EE88C8B421}" type="parTrans" cxnId="{CC1C6A7F-A8C1-BC4D-A4C7-D66B39583EEE}">
      <dgm:prSet/>
      <dgm:spPr/>
      <dgm:t>
        <a:bodyPr/>
        <a:lstStyle/>
        <a:p>
          <a:endParaRPr lang="en-US"/>
        </a:p>
      </dgm:t>
    </dgm:pt>
    <dgm:pt modelId="{7F51986C-7D7C-8D4C-91E7-BCB5AB175384}" type="sibTrans" cxnId="{CC1C6A7F-A8C1-BC4D-A4C7-D66B39583EEE}">
      <dgm:prSet/>
      <dgm:spPr/>
      <dgm:t>
        <a:bodyPr/>
        <a:lstStyle/>
        <a:p>
          <a:endParaRPr lang="en-US"/>
        </a:p>
      </dgm:t>
    </dgm:pt>
    <dgm:pt modelId="{3237535F-4D8D-974D-A3CF-867F08D35C44}">
      <dgm:prSet phldrT="[Text]"/>
      <dgm:spPr/>
      <dgm:t>
        <a:bodyPr/>
        <a:lstStyle/>
        <a:p>
          <a:r>
            <a:rPr lang="en-US" dirty="0"/>
            <a:t>Respond</a:t>
          </a:r>
        </a:p>
      </dgm:t>
    </dgm:pt>
    <dgm:pt modelId="{C1C0704C-001A-DB44-B774-FDD48C3F835C}" type="parTrans" cxnId="{7B045597-14C3-4B49-8025-241D5666C0D9}">
      <dgm:prSet/>
      <dgm:spPr/>
      <dgm:t>
        <a:bodyPr/>
        <a:lstStyle/>
        <a:p>
          <a:endParaRPr lang="en-US"/>
        </a:p>
      </dgm:t>
    </dgm:pt>
    <dgm:pt modelId="{C7D2A60E-5A72-3545-9064-AFCEF624A2A7}" type="sibTrans" cxnId="{7B045597-14C3-4B49-8025-241D5666C0D9}">
      <dgm:prSet/>
      <dgm:spPr/>
      <dgm:t>
        <a:bodyPr/>
        <a:lstStyle/>
        <a:p>
          <a:endParaRPr lang="en-US"/>
        </a:p>
      </dgm:t>
    </dgm:pt>
    <dgm:pt modelId="{25713BAF-8718-C849-975F-1FC1BC1F6559}">
      <dgm:prSet phldrT="[Text]"/>
      <dgm:spPr/>
      <dgm:t>
        <a:bodyPr/>
        <a:lstStyle/>
        <a:p>
          <a:r>
            <a:rPr lang="en-US" dirty="0"/>
            <a:t>Best practices</a:t>
          </a:r>
        </a:p>
      </dgm:t>
    </dgm:pt>
    <dgm:pt modelId="{9FD44161-E72F-A64F-8AC4-226CA6F4243A}" type="parTrans" cxnId="{540051E1-D7D0-AB46-8485-15F3C6A60808}">
      <dgm:prSet/>
      <dgm:spPr/>
      <dgm:t>
        <a:bodyPr/>
        <a:lstStyle/>
        <a:p>
          <a:endParaRPr lang="en-US"/>
        </a:p>
      </dgm:t>
    </dgm:pt>
    <dgm:pt modelId="{71FE2091-80B1-F748-92AE-F8AD2374C813}" type="sibTrans" cxnId="{540051E1-D7D0-AB46-8485-15F3C6A60808}">
      <dgm:prSet/>
      <dgm:spPr/>
      <dgm:t>
        <a:bodyPr/>
        <a:lstStyle/>
        <a:p>
          <a:endParaRPr lang="en-US"/>
        </a:p>
      </dgm:t>
    </dgm:pt>
    <dgm:pt modelId="{87ACE243-FA64-404B-A6B8-B53DA7678733}" type="pres">
      <dgm:prSet presAssocID="{8D198778-0E60-7847-B4AE-1FCF0878475A}" presName="cycle" presStyleCnt="0">
        <dgm:presLayoutVars>
          <dgm:dir/>
          <dgm:resizeHandles val="exact"/>
        </dgm:presLayoutVars>
      </dgm:prSet>
      <dgm:spPr/>
    </dgm:pt>
    <dgm:pt modelId="{52145AA1-59C7-0546-BEE8-5D87B596EA99}" type="pres">
      <dgm:prSet presAssocID="{AA0B28D1-5587-F44F-800B-51A14E1F9905}" presName="dummy" presStyleCnt="0"/>
      <dgm:spPr/>
    </dgm:pt>
    <dgm:pt modelId="{CFAF60AA-F2A7-8D4A-8154-8F708E643553}" type="pres">
      <dgm:prSet presAssocID="{AA0B28D1-5587-F44F-800B-51A14E1F9905}" presName="node" presStyleLbl="revTx" presStyleIdx="0" presStyleCnt="4">
        <dgm:presLayoutVars>
          <dgm:bulletEnabled val="1"/>
        </dgm:presLayoutVars>
      </dgm:prSet>
      <dgm:spPr/>
    </dgm:pt>
    <dgm:pt modelId="{C6E2A9DA-E014-0048-A2F4-D6F2EB3CC964}" type="pres">
      <dgm:prSet presAssocID="{F702CB6C-A9D1-CD4D-A43C-BD696D46B53B}" presName="sibTrans" presStyleLbl="node1" presStyleIdx="0" presStyleCnt="4"/>
      <dgm:spPr/>
    </dgm:pt>
    <dgm:pt modelId="{0DB205E2-C00F-1249-9973-C10E19118347}" type="pres">
      <dgm:prSet presAssocID="{D6E66A4F-8863-8841-8586-DDD126B66B61}" presName="dummy" presStyleCnt="0"/>
      <dgm:spPr/>
    </dgm:pt>
    <dgm:pt modelId="{E8166A90-FAFE-F243-BC64-8A771FCD8F4A}" type="pres">
      <dgm:prSet presAssocID="{D6E66A4F-8863-8841-8586-DDD126B66B61}" presName="node" presStyleLbl="revTx" presStyleIdx="1" presStyleCnt="4">
        <dgm:presLayoutVars>
          <dgm:bulletEnabled val="1"/>
        </dgm:presLayoutVars>
      </dgm:prSet>
      <dgm:spPr/>
    </dgm:pt>
    <dgm:pt modelId="{1EF58258-D985-DE42-B9AF-B211EE8FF150}" type="pres">
      <dgm:prSet presAssocID="{7F51986C-7D7C-8D4C-91E7-BCB5AB175384}" presName="sibTrans" presStyleLbl="node1" presStyleIdx="1" presStyleCnt="4"/>
      <dgm:spPr/>
    </dgm:pt>
    <dgm:pt modelId="{FEE85ADA-A2C0-C545-8D3F-03C1E25DF913}" type="pres">
      <dgm:prSet presAssocID="{3237535F-4D8D-974D-A3CF-867F08D35C44}" presName="dummy" presStyleCnt="0"/>
      <dgm:spPr/>
    </dgm:pt>
    <dgm:pt modelId="{AF5F42E9-8281-A74D-83DA-CA3022105AD4}" type="pres">
      <dgm:prSet presAssocID="{3237535F-4D8D-974D-A3CF-867F08D35C44}" presName="node" presStyleLbl="revTx" presStyleIdx="2" presStyleCnt="4">
        <dgm:presLayoutVars>
          <dgm:bulletEnabled val="1"/>
        </dgm:presLayoutVars>
      </dgm:prSet>
      <dgm:spPr/>
    </dgm:pt>
    <dgm:pt modelId="{6C946ACE-F765-B348-B04C-FF5BD92BC930}" type="pres">
      <dgm:prSet presAssocID="{C7D2A60E-5A72-3545-9064-AFCEF624A2A7}" presName="sibTrans" presStyleLbl="node1" presStyleIdx="2" presStyleCnt="4"/>
      <dgm:spPr/>
    </dgm:pt>
    <dgm:pt modelId="{C1B4A91B-A39C-8B43-BC4E-958A361FB285}" type="pres">
      <dgm:prSet presAssocID="{25713BAF-8718-C849-975F-1FC1BC1F6559}" presName="dummy" presStyleCnt="0"/>
      <dgm:spPr/>
    </dgm:pt>
    <dgm:pt modelId="{0C737CFA-E87B-424C-8D22-67DBEB723C0F}" type="pres">
      <dgm:prSet presAssocID="{25713BAF-8718-C849-975F-1FC1BC1F6559}" presName="node" presStyleLbl="revTx" presStyleIdx="3" presStyleCnt="4">
        <dgm:presLayoutVars>
          <dgm:bulletEnabled val="1"/>
        </dgm:presLayoutVars>
      </dgm:prSet>
      <dgm:spPr/>
    </dgm:pt>
    <dgm:pt modelId="{ABA1EDE7-5FB6-6742-9060-B51EE39A827C}" type="pres">
      <dgm:prSet presAssocID="{71FE2091-80B1-F748-92AE-F8AD2374C813}" presName="sibTrans" presStyleLbl="node1" presStyleIdx="3" presStyleCnt="4"/>
      <dgm:spPr/>
    </dgm:pt>
  </dgm:ptLst>
  <dgm:cxnLst>
    <dgm:cxn modelId="{BAE2CB0A-3B27-4242-A94F-865ED24402DB}" type="presOf" srcId="{3237535F-4D8D-974D-A3CF-867F08D35C44}" destId="{AF5F42E9-8281-A74D-83DA-CA3022105AD4}" srcOrd="0" destOrd="0" presId="urn:microsoft.com/office/officeart/2005/8/layout/cycle1"/>
    <dgm:cxn modelId="{E91D6812-D121-5B46-B7ED-9463AD46265A}" type="presOf" srcId="{AA0B28D1-5587-F44F-800B-51A14E1F9905}" destId="{CFAF60AA-F2A7-8D4A-8154-8F708E643553}" srcOrd="0" destOrd="0" presId="urn:microsoft.com/office/officeart/2005/8/layout/cycle1"/>
    <dgm:cxn modelId="{04A78928-4E4B-AB4E-B8B0-7FCE94EF0491}" type="presOf" srcId="{25713BAF-8718-C849-975F-1FC1BC1F6559}" destId="{0C737CFA-E87B-424C-8D22-67DBEB723C0F}" srcOrd="0" destOrd="0" presId="urn:microsoft.com/office/officeart/2005/8/layout/cycle1"/>
    <dgm:cxn modelId="{747CCA32-84B9-2D4A-A020-258CD5FA7B8E}" type="presOf" srcId="{D6E66A4F-8863-8841-8586-DDD126B66B61}" destId="{E8166A90-FAFE-F243-BC64-8A771FCD8F4A}" srcOrd="0" destOrd="0" presId="urn:microsoft.com/office/officeart/2005/8/layout/cycle1"/>
    <dgm:cxn modelId="{6DA54C51-FBC6-6146-AA76-24B03E09C4E8}" type="presOf" srcId="{C7D2A60E-5A72-3545-9064-AFCEF624A2A7}" destId="{6C946ACE-F765-B348-B04C-FF5BD92BC930}" srcOrd="0" destOrd="0" presId="urn:microsoft.com/office/officeart/2005/8/layout/cycle1"/>
    <dgm:cxn modelId="{FC4F8C74-99C2-0442-9310-78037A77C00B}" srcId="{8D198778-0E60-7847-B4AE-1FCF0878475A}" destId="{AA0B28D1-5587-F44F-800B-51A14E1F9905}" srcOrd="0" destOrd="0" parTransId="{4583D6D7-BD99-024B-B039-E169869949CE}" sibTransId="{F702CB6C-A9D1-CD4D-A43C-BD696D46B53B}"/>
    <dgm:cxn modelId="{54F2507F-B8FA-B141-BA92-A04AC4D0B617}" type="presOf" srcId="{7F51986C-7D7C-8D4C-91E7-BCB5AB175384}" destId="{1EF58258-D985-DE42-B9AF-B211EE8FF150}" srcOrd="0" destOrd="0" presId="urn:microsoft.com/office/officeart/2005/8/layout/cycle1"/>
    <dgm:cxn modelId="{CC1C6A7F-A8C1-BC4D-A4C7-D66B39583EEE}" srcId="{8D198778-0E60-7847-B4AE-1FCF0878475A}" destId="{D6E66A4F-8863-8841-8586-DDD126B66B61}" srcOrd="1" destOrd="0" parTransId="{B5BD9920-DE0C-9D4D-BA2C-52EE88C8B421}" sibTransId="{7F51986C-7D7C-8D4C-91E7-BCB5AB175384}"/>
    <dgm:cxn modelId="{7B045597-14C3-4B49-8025-241D5666C0D9}" srcId="{8D198778-0E60-7847-B4AE-1FCF0878475A}" destId="{3237535F-4D8D-974D-A3CF-867F08D35C44}" srcOrd="2" destOrd="0" parTransId="{C1C0704C-001A-DB44-B774-FDD48C3F835C}" sibTransId="{C7D2A60E-5A72-3545-9064-AFCEF624A2A7}"/>
    <dgm:cxn modelId="{45669DB3-5F3A-9C45-948A-C82FAA47B98F}" type="presOf" srcId="{71FE2091-80B1-F748-92AE-F8AD2374C813}" destId="{ABA1EDE7-5FB6-6742-9060-B51EE39A827C}" srcOrd="0" destOrd="0" presId="urn:microsoft.com/office/officeart/2005/8/layout/cycle1"/>
    <dgm:cxn modelId="{CAF862CE-44FA-9544-9047-19FEABEC231F}" type="presOf" srcId="{F702CB6C-A9D1-CD4D-A43C-BD696D46B53B}" destId="{C6E2A9DA-E014-0048-A2F4-D6F2EB3CC964}" srcOrd="0" destOrd="0" presId="urn:microsoft.com/office/officeart/2005/8/layout/cycle1"/>
    <dgm:cxn modelId="{5CE464D8-516E-3343-863E-C08110DDA4AE}" type="presOf" srcId="{8D198778-0E60-7847-B4AE-1FCF0878475A}" destId="{87ACE243-FA64-404B-A6B8-B53DA7678733}" srcOrd="0" destOrd="0" presId="urn:microsoft.com/office/officeart/2005/8/layout/cycle1"/>
    <dgm:cxn modelId="{540051E1-D7D0-AB46-8485-15F3C6A60808}" srcId="{8D198778-0E60-7847-B4AE-1FCF0878475A}" destId="{25713BAF-8718-C849-975F-1FC1BC1F6559}" srcOrd="3" destOrd="0" parTransId="{9FD44161-E72F-A64F-8AC4-226CA6F4243A}" sibTransId="{71FE2091-80B1-F748-92AE-F8AD2374C813}"/>
    <dgm:cxn modelId="{6A0E3657-4065-4E46-83BF-044A62D40F57}" type="presParOf" srcId="{87ACE243-FA64-404B-A6B8-B53DA7678733}" destId="{52145AA1-59C7-0546-BEE8-5D87B596EA99}" srcOrd="0" destOrd="0" presId="urn:microsoft.com/office/officeart/2005/8/layout/cycle1"/>
    <dgm:cxn modelId="{8413F3F4-2672-EA47-A8DA-B89631C7CB87}" type="presParOf" srcId="{87ACE243-FA64-404B-A6B8-B53DA7678733}" destId="{CFAF60AA-F2A7-8D4A-8154-8F708E643553}" srcOrd="1" destOrd="0" presId="urn:microsoft.com/office/officeart/2005/8/layout/cycle1"/>
    <dgm:cxn modelId="{64320C78-50AF-214D-BB15-446ADF95654E}" type="presParOf" srcId="{87ACE243-FA64-404B-A6B8-B53DA7678733}" destId="{C6E2A9DA-E014-0048-A2F4-D6F2EB3CC964}" srcOrd="2" destOrd="0" presId="urn:microsoft.com/office/officeart/2005/8/layout/cycle1"/>
    <dgm:cxn modelId="{0D2D9158-027C-604A-BE99-C07E09B593A6}" type="presParOf" srcId="{87ACE243-FA64-404B-A6B8-B53DA7678733}" destId="{0DB205E2-C00F-1249-9973-C10E19118347}" srcOrd="3" destOrd="0" presId="urn:microsoft.com/office/officeart/2005/8/layout/cycle1"/>
    <dgm:cxn modelId="{B6501174-25E6-2D45-8E9A-8EBD7675D23D}" type="presParOf" srcId="{87ACE243-FA64-404B-A6B8-B53DA7678733}" destId="{E8166A90-FAFE-F243-BC64-8A771FCD8F4A}" srcOrd="4" destOrd="0" presId="urn:microsoft.com/office/officeart/2005/8/layout/cycle1"/>
    <dgm:cxn modelId="{63707EE8-F40A-034F-B5C1-39E0056CFE09}" type="presParOf" srcId="{87ACE243-FA64-404B-A6B8-B53DA7678733}" destId="{1EF58258-D985-DE42-B9AF-B211EE8FF150}" srcOrd="5" destOrd="0" presId="urn:microsoft.com/office/officeart/2005/8/layout/cycle1"/>
    <dgm:cxn modelId="{1291BC03-340E-5648-AA4F-84FCFF903D97}" type="presParOf" srcId="{87ACE243-FA64-404B-A6B8-B53DA7678733}" destId="{FEE85ADA-A2C0-C545-8D3F-03C1E25DF913}" srcOrd="6" destOrd="0" presId="urn:microsoft.com/office/officeart/2005/8/layout/cycle1"/>
    <dgm:cxn modelId="{0B9CE6D7-BA7C-704B-A496-A078D7A7E1F1}" type="presParOf" srcId="{87ACE243-FA64-404B-A6B8-B53DA7678733}" destId="{AF5F42E9-8281-A74D-83DA-CA3022105AD4}" srcOrd="7" destOrd="0" presId="urn:microsoft.com/office/officeart/2005/8/layout/cycle1"/>
    <dgm:cxn modelId="{DDEF5D73-FB7B-6749-85AA-4F8B6B63B415}" type="presParOf" srcId="{87ACE243-FA64-404B-A6B8-B53DA7678733}" destId="{6C946ACE-F765-B348-B04C-FF5BD92BC930}" srcOrd="8" destOrd="0" presId="urn:microsoft.com/office/officeart/2005/8/layout/cycle1"/>
    <dgm:cxn modelId="{E112480F-583B-0140-AF22-227CA5F2B107}" type="presParOf" srcId="{87ACE243-FA64-404B-A6B8-B53DA7678733}" destId="{C1B4A91B-A39C-8B43-BC4E-958A361FB285}" srcOrd="9" destOrd="0" presId="urn:microsoft.com/office/officeart/2005/8/layout/cycle1"/>
    <dgm:cxn modelId="{5BD1EBA2-C64D-3D4B-BDDC-F87FF6DE28EE}" type="presParOf" srcId="{87ACE243-FA64-404B-A6B8-B53DA7678733}" destId="{0C737CFA-E87B-424C-8D22-67DBEB723C0F}" srcOrd="10" destOrd="0" presId="urn:microsoft.com/office/officeart/2005/8/layout/cycle1"/>
    <dgm:cxn modelId="{7019FEC2-C31C-EA4C-A85F-64176EA587EC}" type="presParOf" srcId="{87ACE243-FA64-404B-A6B8-B53DA7678733}" destId="{ABA1EDE7-5FB6-6742-9060-B51EE39A827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198778-0E60-7847-B4AE-1FCF0878475A}" type="doc">
      <dgm:prSet loTypeId="urn:microsoft.com/office/officeart/2005/8/layout/cycle1" loCatId="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0B28D1-5587-F44F-800B-51A14E1F9905}">
      <dgm:prSet phldrT="[Text]"/>
      <dgm:spPr/>
      <dgm:t>
        <a:bodyPr/>
        <a:lstStyle/>
        <a:p>
          <a:r>
            <a:rPr lang="en-US" dirty="0"/>
            <a:t>Prevent</a:t>
          </a:r>
        </a:p>
      </dgm:t>
    </dgm:pt>
    <dgm:pt modelId="{4583D6D7-BD99-024B-B039-E169869949CE}" type="parTrans" cxnId="{FC4F8C74-99C2-0442-9310-78037A77C00B}">
      <dgm:prSet/>
      <dgm:spPr/>
      <dgm:t>
        <a:bodyPr/>
        <a:lstStyle/>
        <a:p>
          <a:endParaRPr lang="en-US"/>
        </a:p>
      </dgm:t>
    </dgm:pt>
    <dgm:pt modelId="{F702CB6C-A9D1-CD4D-A43C-BD696D46B53B}" type="sibTrans" cxnId="{FC4F8C74-99C2-0442-9310-78037A77C00B}">
      <dgm:prSet/>
      <dgm:spPr/>
      <dgm:t>
        <a:bodyPr/>
        <a:lstStyle/>
        <a:p>
          <a:endParaRPr lang="en-US"/>
        </a:p>
      </dgm:t>
    </dgm:pt>
    <dgm:pt modelId="{D6E66A4F-8863-8841-8586-DDD126B66B61}">
      <dgm:prSet phldrT="[Text]"/>
      <dgm:spPr/>
      <dgm:t>
        <a:bodyPr/>
        <a:lstStyle/>
        <a:p>
          <a:r>
            <a:rPr lang="en-US" dirty="0"/>
            <a:t>Detect</a:t>
          </a:r>
        </a:p>
      </dgm:t>
    </dgm:pt>
    <dgm:pt modelId="{B5BD9920-DE0C-9D4D-BA2C-52EE88C8B421}" type="parTrans" cxnId="{CC1C6A7F-A8C1-BC4D-A4C7-D66B39583EEE}">
      <dgm:prSet/>
      <dgm:spPr/>
      <dgm:t>
        <a:bodyPr/>
        <a:lstStyle/>
        <a:p>
          <a:endParaRPr lang="en-US"/>
        </a:p>
      </dgm:t>
    </dgm:pt>
    <dgm:pt modelId="{7F51986C-7D7C-8D4C-91E7-BCB5AB175384}" type="sibTrans" cxnId="{CC1C6A7F-A8C1-BC4D-A4C7-D66B39583EEE}">
      <dgm:prSet/>
      <dgm:spPr/>
      <dgm:t>
        <a:bodyPr/>
        <a:lstStyle/>
        <a:p>
          <a:endParaRPr lang="en-US"/>
        </a:p>
      </dgm:t>
    </dgm:pt>
    <dgm:pt modelId="{3237535F-4D8D-974D-A3CF-867F08D35C44}">
      <dgm:prSet phldrT="[Text]"/>
      <dgm:spPr/>
      <dgm:t>
        <a:bodyPr/>
        <a:lstStyle/>
        <a:p>
          <a:r>
            <a:rPr lang="en-US" dirty="0"/>
            <a:t>Respond</a:t>
          </a:r>
        </a:p>
      </dgm:t>
    </dgm:pt>
    <dgm:pt modelId="{C1C0704C-001A-DB44-B774-FDD48C3F835C}" type="parTrans" cxnId="{7B045597-14C3-4B49-8025-241D5666C0D9}">
      <dgm:prSet/>
      <dgm:spPr/>
      <dgm:t>
        <a:bodyPr/>
        <a:lstStyle/>
        <a:p>
          <a:endParaRPr lang="en-US"/>
        </a:p>
      </dgm:t>
    </dgm:pt>
    <dgm:pt modelId="{C7D2A60E-5A72-3545-9064-AFCEF624A2A7}" type="sibTrans" cxnId="{7B045597-14C3-4B49-8025-241D5666C0D9}">
      <dgm:prSet/>
      <dgm:spPr/>
      <dgm:t>
        <a:bodyPr/>
        <a:lstStyle/>
        <a:p>
          <a:endParaRPr lang="en-US"/>
        </a:p>
      </dgm:t>
    </dgm:pt>
    <dgm:pt modelId="{25713BAF-8718-C849-975F-1FC1BC1F6559}">
      <dgm:prSet phldrT="[Text]"/>
      <dgm:spPr/>
      <dgm:t>
        <a:bodyPr/>
        <a:lstStyle/>
        <a:p>
          <a:r>
            <a:rPr lang="en-US" dirty="0"/>
            <a:t>Best practices</a:t>
          </a:r>
        </a:p>
      </dgm:t>
    </dgm:pt>
    <dgm:pt modelId="{9FD44161-E72F-A64F-8AC4-226CA6F4243A}" type="parTrans" cxnId="{540051E1-D7D0-AB46-8485-15F3C6A60808}">
      <dgm:prSet/>
      <dgm:spPr/>
      <dgm:t>
        <a:bodyPr/>
        <a:lstStyle/>
        <a:p>
          <a:endParaRPr lang="en-US"/>
        </a:p>
      </dgm:t>
    </dgm:pt>
    <dgm:pt modelId="{71FE2091-80B1-F748-92AE-F8AD2374C813}" type="sibTrans" cxnId="{540051E1-D7D0-AB46-8485-15F3C6A60808}">
      <dgm:prSet/>
      <dgm:spPr/>
      <dgm:t>
        <a:bodyPr/>
        <a:lstStyle/>
        <a:p>
          <a:endParaRPr lang="en-US"/>
        </a:p>
      </dgm:t>
    </dgm:pt>
    <dgm:pt modelId="{87ACE243-FA64-404B-A6B8-B53DA7678733}" type="pres">
      <dgm:prSet presAssocID="{8D198778-0E60-7847-B4AE-1FCF0878475A}" presName="cycle" presStyleCnt="0">
        <dgm:presLayoutVars>
          <dgm:dir/>
          <dgm:resizeHandles val="exact"/>
        </dgm:presLayoutVars>
      </dgm:prSet>
      <dgm:spPr/>
    </dgm:pt>
    <dgm:pt modelId="{52145AA1-59C7-0546-BEE8-5D87B596EA99}" type="pres">
      <dgm:prSet presAssocID="{AA0B28D1-5587-F44F-800B-51A14E1F9905}" presName="dummy" presStyleCnt="0"/>
      <dgm:spPr/>
    </dgm:pt>
    <dgm:pt modelId="{CFAF60AA-F2A7-8D4A-8154-8F708E643553}" type="pres">
      <dgm:prSet presAssocID="{AA0B28D1-5587-F44F-800B-51A14E1F9905}" presName="node" presStyleLbl="revTx" presStyleIdx="0" presStyleCnt="4">
        <dgm:presLayoutVars>
          <dgm:bulletEnabled val="1"/>
        </dgm:presLayoutVars>
      </dgm:prSet>
      <dgm:spPr/>
    </dgm:pt>
    <dgm:pt modelId="{C6E2A9DA-E014-0048-A2F4-D6F2EB3CC964}" type="pres">
      <dgm:prSet presAssocID="{F702CB6C-A9D1-CD4D-A43C-BD696D46B53B}" presName="sibTrans" presStyleLbl="node1" presStyleIdx="0" presStyleCnt="4"/>
      <dgm:spPr/>
    </dgm:pt>
    <dgm:pt modelId="{0DB205E2-C00F-1249-9973-C10E19118347}" type="pres">
      <dgm:prSet presAssocID="{D6E66A4F-8863-8841-8586-DDD126B66B61}" presName="dummy" presStyleCnt="0"/>
      <dgm:spPr/>
    </dgm:pt>
    <dgm:pt modelId="{E8166A90-FAFE-F243-BC64-8A771FCD8F4A}" type="pres">
      <dgm:prSet presAssocID="{D6E66A4F-8863-8841-8586-DDD126B66B61}" presName="node" presStyleLbl="revTx" presStyleIdx="1" presStyleCnt="4">
        <dgm:presLayoutVars>
          <dgm:bulletEnabled val="1"/>
        </dgm:presLayoutVars>
      </dgm:prSet>
      <dgm:spPr/>
    </dgm:pt>
    <dgm:pt modelId="{1EF58258-D985-DE42-B9AF-B211EE8FF150}" type="pres">
      <dgm:prSet presAssocID="{7F51986C-7D7C-8D4C-91E7-BCB5AB175384}" presName="sibTrans" presStyleLbl="node1" presStyleIdx="1" presStyleCnt="4"/>
      <dgm:spPr/>
    </dgm:pt>
    <dgm:pt modelId="{FEE85ADA-A2C0-C545-8D3F-03C1E25DF913}" type="pres">
      <dgm:prSet presAssocID="{3237535F-4D8D-974D-A3CF-867F08D35C44}" presName="dummy" presStyleCnt="0"/>
      <dgm:spPr/>
    </dgm:pt>
    <dgm:pt modelId="{AF5F42E9-8281-A74D-83DA-CA3022105AD4}" type="pres">
      <dgm:prSet presAssocID="{3237535F-4D8D-974D-A3CF-867F08D35C44}" presName="node" presStyleLbl="revTx" presStyleIdx="2" presStyleCnt="4">
        <dgm:presLayoutVars>
          <dgm:bulletEnabled val="1"/>
        </dgm:presLayoutVars>
      </dgm:prSet>
      <dgm:spPr/>
    </dgm:pt>
    <dgm:pt modelId="{6C946ACE-F765-B348-B04C-FF5BD92BC930}" type="pres">
      <dgm:prSet presAssocID="{C7D2A60E-5A72-3545-9064-AFCEF624A2A7}" presName="sibTrans" presStyleLbl="node1" presStyleIdx="2" presStyleCnt="4"/>
      <dgm:spPr/>
    </dgm:pt>
    <dgm:pt modelId="{C1B4A91B-A39C-8B43-BC4E-958A361FB285}" type="pres">
      <dgm:prSet presAssocID="{25713BAF-8718-C849-975F-1FC1BC1F6559}" presName="dummy" presStyleCnt="0"/>
      <dgm:spPr/>
    </dgm:pt>
    <dgm:pt modelId="{0C737CFA-E87B-424C-8D22-67DBEB723C0F}" type="pres">
      <dgm:prSet presAssocID="{25713BAF-8718-C849-975F-1FC1BC1F6559}" presName="node" presStyleLbl="revTx" presStyleIdx="3" presStyleCnt="4">
        <dgm:presLayoutVars>
          <dgm:bulletEnabled val="1"/>
        </dgm:presLayoutVars>
      </dgm:prSet>
      <dgm:spPr/>
    </dgm:pt>
    <dgm:pt modelId="{ABA1EDE7-5FB6-6742-9060-B51EE39A827C}" type="pres">
      <dgm:prSet presAssocID="{71FE2091-80B1-F748-92AE-F8AD2374C813}" presName="sibTrans" presStyleLbl="node1" presStyleIdx="3" presStyleCnt="4"/>
      <dgm:spPr/>
    </dgm:pt>
  </dgm:ptLst>
  <dgm:cxnLst>
    <dgm:cxn modelId="{BAE2CB0A-3B27-4242-A94F-865ED24402DB}" type="presOf" srcId="{3237535F-4D8D-974D-A3CF-867F08D35C44}" destId="{AF5F42E9-8281-A74D-83DA-CA3022105AD4}" srcOrd="0" destOrd="0" presId="urn:microsoft.com/office/officeart/2005/8/layout/cycle1"/>
    <dgm:cxn modelId="{E91D6812-D121-5B46-B7ED-9463AD46265A}" type="presOf" srcId="{AA0B28D1-5587-F44F-800B-51A14E1F9905}" destId="{CFAF60AA-F2A7-8D4A-8154-8F708E643553}" srcOrd="0" destOrd="0" presId="urn:microsoft.com/office/officeart/2005/8/layout/cycle1"/>
    <dgm:cxn modelId="{04A78928-4E4B-AB4E-B8B0-7FCE94EF0491}" type="presOf" srcId="{25713BAF-8718-C849-975F-1FC1BC1F6559}" destId="{0C737CFA-E87B-424C-8D22-67DBEB723C0F}" srcOrd="0" destOrd="0" presId="urn:microsoft.com/office/officeart/2005/8/layout/cycle1"/>
    <dgm:cxn modelId="{747CCA32-84B9-2D4A-A020-258CD5FA7B8E}" type="presOf" srcId="{D6E66A4F-8863-8841-8586-DDD126B66B61}" destId="{E8166A90-FAFE-F243-BC64-8A771FCD8F4A}" srcOrd="0" destOrd="0" presId="urn:microsoft.com/office/officeart/2005/8/layout/cycle1"/>
    <dgm:cxn modelId="{6DA54C51-FBC6-6146-AA76-24B03E09C4E8}" type="presOf" srcId="{C7D2A60E-5A72-3545-9064-AFCEF624A2A7}" destId="{6C946ACE-F765-B348-B04C-FF5BD92BC930}" srcOrd="0" destOrd="0" presId="urn:microsoft.com/office/officeart/2005/8/layout/cycle1"/>
    <dgm:cxn modelId="{FC4F8C74-99C2-0442-9310-78037A77C00B}" srcId="{8D198778-0E60-7847-B4AE-1FCF0878475A}" destId="{AA0B28D1-5587-F44F-800B-51A14E1F9905}" srcOrd="0" destOrd="0" parTransId="{4583D6D7-BD99-024B-B039-E169869949CE}" sibTransId="{F702CB6C-A9D1-CD4D-A43C-BD696D46B53B}"/>
    <dgm:cxn modelId="{54F2507F-B8FA-B141-BA92-A04AC4D0B617}" type="presOf" srcId="{7F51986C-7D7C-8D4C-91E7-BCB5AB175384}" destId="{1EF58258-D985-DE42-B9AF-B211EE8FF150}" srcOrd="0" destOrd="0" presId="urn:microsoft.com/office/officeart/2005/8/layout/cycle1"/>
    <dgm:cxn modelId="{CC1C6A7F-A8C1-BC4D-A4C7-D66B39583EEE}" srcId="{8D198778-0E60-7847-B4AE-1FCF0878475A}" destId="{D6E66A4F-8863-8841-8586-DDD126B66B61}" srcOrd="1" destOrd="0" parTransId="{B5BD9920-DE0C-9D4D-BA2C-52EE88C8B421}" sibTransId="{7F51986C-7D7C-8D4C-91E7-BCB5AB175384}"/>
    <dgm:cxn modelId="{7B045597-14C3-4B49-8025-241D5666C0D9}" srcId="{8D198778-0E60-7847-B4AE-1FCF0878475A}" destId="{3237535F-4D8D-974D-A3CF-867F08D35C44}" srcOrd="2" destOrd="0" parTransId="{C1C0704C-001A-DB44-B774-FDD48C3F835C}" sibTransId="{C7D2A60E-5A72-3545-9064-AFCEF624A2A7}"/>
    <dgm:cxn modelId="{45669DB3-5F3A-9C45-948A-C82FAA47B98F}" type="presOf" srcId="{71FE2091-80B1-F748-92AE-F8AD2374C813}" destId="{ABA1EDE7-5FB6-6742-9060-B51EE39A827C}" srcOrd="0" destOrd="0" presId="urn:microsoft.com/office/officeart/2005/8/layout/cycle1"/>
    <dgm:cxn modelId="{CAF862CE-44FA-9544-9047-19FEABEC231F}" type="presOf" srcId="{F702CB6C-A9D1-CD4D-A43C-BD696D46B53B}" destId="{C6E2A9DA-E014-0048-A2F4-D6F2EB3CC964}" srcOrd="0" destOrd="0" presId="urn:microsoft.com/office/officeart/2005/8/layout/cycle1"/>
    <dgm:cxn modelId="{5CE464D8-516E-3343-863E-C08110DDA4AE}" type="presOf" srcId="{8D198778-0E60-7847-B4AE-1FCF0878475A}" destId="{87ACE243-FA64-404B-A6B8-B53DA7678733}" srcOrd="0" destOrd="0" presId="urn:microsoft.com/office/officeart/2005/8/layout/cycle1"/>
    <dgm:cxn modelId="{540051E1-D7D0-AB46-8485-15F3C6A60808}" srcId="{8D198778-0E60-7847-B4AE-1FCF0878475A}" destId="{25713BAF-8718-C849-975F-1FC1BC1F6559}" srcOrd="3" destOrd="0" parTransId="{9FD44161-E72F-A64F-8AC4-226CA6F4243A}" sibTransId="{71FE2091-80B1-F748-92AE-F8AD2374C813}"/>
    <dgm:cxn modelId="{6A0E3657-4065-4E46-83BF-044A62D40F57}" type="presParOf" srcId="{87ACE243-FA64-404B-A6B8-B53DA7678733}" destId="{52145AA1-59C7-0546-BEE8-5D87B596EA99}" srcOrd="0" destOrd="0" presId="urn:microsoft.com/office/officeart/2005/8/layout/cycle1"/>
    <dgm:cxn modelId="{8413F3F4-2672-EA47-A8DA-B89631C7CB87}" type="presParOf" srcId="{87ACE243-FA64-404B-A6B8-B53DA7678733}" destId="{CFAF60AA-F2A7-8D4A-8154-8F708E643553}" srcOrd="1" destOrd="0" presId="urn:microsoft.com/office/officeart/2005/8/layout/cycle1"/>
    <dgm:cxn modelId="{64320C78-50AF-214D-BB15-446ADF95654E}" type="presParOf" srcId="{87ACE243-FA64-404B-A6B8-B53DA7678733}" destId="{C6E2A9DA-E014-0048-A2F4-D6F2EB3CC964}" srcOrd="2" destOrd="0" presId="urn:microsoft.com/office/officeart/2005/8/layout/cycle1"/>
    <dgm:cxn modelId="{0D2D9158-027C-604A-BE99-C07E09B593A6}" type="presParOf" srcId="{87ACE243-FA64-404B-A6B8-B53DA7678733}" destId="{0DB205E2-C00F-1249-9973-C10E19118347}" srcOrd="3" destOrd="0" presId="urn:microsoft.com/office/officeart/2005/8/layout/cycle1"/>
    <dgm:cxn modelId="{B6501174-25E6-2D45-8E9A-8EBD7675D23D}" type="presParOf" srcId="{87ACE243-FA64-404B-A6B8-B53DA7678733}" destId="{E8166A90-FAFE-F243-BC64-8A771FCD8F4A}" srcOrd="4" destOrd="0" presId="urn:microsoft.com/office/officeart/2005/8/layout/cycle1"/>
    <dgm:cxn modelId="{63707EE8-F40A-034F-B5C1-39E0056CFE09}" type="presParOf" srcId="{87ACE243-FA64-404B-A6B8-B53DA7678733}" destId="{1EF58258-D985-DE42-B9AF-B211EE8FF150}" srcOrd="5" destOrd="0" presId="urn:microsoft.com/office/officeart/2005/8/layout/cycle1"/>
    <dgm:cxn modelId="{1291BC03-340E-5648-AA4F-84FCFF903D97}" type="presParOf" srcId="{87ACE243-FA64-404B-A6B8-B53DA7678733}" destId="{FEE85ADA-A2C0-C545-8D3F-03C1E25DF913}" srcOrd="6" destOrd="0" presId="urn:microsoft.com/office/officeart/2005/8/layout/cycle1"/>
    <dgm:cxn modelId="{0B9CE6D7-BA7C-704B-A496-A078D7A7E1F1}" type="presParOf" srcId="{87ACE243-FA64-404B-A6B8-B53DA7678733}" destId="{AF5F42E9-8281-A74D-83DA-CA3022105AD4}" srcOrd="7" destOrd="0" presId="urn:microsoft.com/office/officeart/2005/8/layout/cycle1"/>
    <dgm:cxn modelId="{DDEF5D73-FB7B-6749-85AA-4F8B6B63B415}" type="presParOf" srcId="{87ACE243-FA64-404B-A6B8-B53DA7678733}" destId="{6C946ACE-F765-B348-B04C-FF5BD92BC930}" srcOrd="8" destOrd="0" presId="urn:microsoft.com/office/officeart/2005/8/layout/cycle1"/>
    <dgm:cxn modelId="{E112480F-583B-0140-AF22-227CA5F2B107}" type="presParOf" srcId="{87ACE243-FA64-404B-A6B8-B53DA7678733}" destId="{C1B4A91B-A39C-8B43-BC4E-958A361FB285}" srcOrd="9" destOrd="0" presId="urn:microsoft.com/office/officeart/2005/8/layout/cycle1"/>
    <dgm:cxn modelId="{5BD1EBA2-C64D-3D4B-BDDC-F87FF6DE28EE}" type="presParOf" srcId="{87ACE243-FA64-404B-A6B8-B53DA7678733}" destId="{0C737CFA-E87B-424C-8D22-67DBEB723C0F}" srcOrd="10" destOrd="0" presId="urn:microsoft.com/office/officeart/2005/8/layout/cycle1"/>
    <dgm:cxn modelId="{7019FEC2-C31C-EA4C-A85F-64176EA587EC}" type="presParOf" srcId="{87ACE243-FA64-404B-A6B8-B53DA7678733}" destId="{ABA1EDE7-5FB6-6742-9060-B51EE39A827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198778-0E60-7847-B4AE-1FCF0878475A}" type="doc">
      <dgm:prSet loTypeId="urn:microsoft.com/office/officeart/2005/8/layout/cycle1" loCatId="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0B28D1-5587-F44F-800B-51A14E1F9905}">
      <dgm:prSet phldrT="[Text]"/>
      <dgm:spPr/>
      <dgm:t>
        <a:bodyPr/>
        <a:lstStyle/>
        <a:p>
          <a:r>
            <a:rPr lang="en-US" dirty="0"/>
            <a:t>Prevent</a:t>
          </a:r>
        </a:p>
      </dgm:t>
    </dgm:pt>
    <dgm:pt modelId="{4583D6D7-BD99-024B-B039-E169869949CE}" type="parTrans" cxnId="{FC4F8C74-99C2-0442-9310-78037A77C00B}">
      <dgm:prSet/>
      <dgm:spPr/>
      <dgm:t>
        <a:bodyPr/>
        <a:lstStyle/>
        <a:p>
          <a:endParaRPr lang="en-US"/>
        </a:p>
      </dgm:t>
    </dgm:pt>
    <dgm:pt modelId="{F702CB6C-A9D1-CD4D-A43C-BD696D46B53B}" type="sibTrans" cxnId="{FC4F8C74-99C2-0442-9310-78037A77C00B}">
      <dgm:prSet/>
      <dgm:spPr/>
      <dgm:t>
        <a:bodyPr/>
        <a:lstStyle/>
        <a:p>
          <a:endParaRPr lang="en-US"/>
        </a:p>
      </dgm:t>
    </dgm:pt>
    <dgm:pt modelId="{D6E66A4F-8863-8841-8586-DDD126B66B61}">
      <dgm:prSet phldrT="[Text]"/>
      <dgm:spPr/>
      <dgm:t>
        <a:bodyPr/>
        <a:lstStyle/>
        <a:p>
          <a:r>
            <a:rPr lang="en-US" dirty="0"/>
            <a:t>Detect</a:t>
          </a:r>
        </a:p>
      </dgm:t>
    </dgm:pt>
    <dgm:pt modelId="{B5BD9920-DE0C-9D4D-BA2C-52EE88C8B421}" type="parTrans" cxnId="{CC1C6A7F-A8C1-BC4D-A4C7-D66B39583EEE}">
      <dgm:prSet/>
      <dgm:spPr/>
      <dgm:t>
        <a:bodyPr/>
        <a:lstStyle/>
        <a:p>
          <a:endParaRPr lang="en-US"/>
        </a:p>
      </dgm:t>
    </dgm:pt>
    <dgm:pt modelId="{7F51986C-7D7C-8D4C-91E7-BCB5AB175384}" type="sibTrans" cxnId="{CC1C6A7F-A8C1-BC4D-A4C7-D66B39583EEE}">
      <dgm:prSet/>
      <dgm:spPr/>
      <dgm:t>
        <a:bodyPr/>
        <a:lstStyle/>
        <a:p>
          <a:endParaRPr lang="en-US"/>
        </a:p>
      </dgm:t>
    </dgm:pt>
    <dgm:pt modelId="{3237535F-4D8D-974D-A3CF-867F08D35C44}">
      <dgm:prSet phldrT="[Text]"/>
      <dgm:spPr/>
      <dgm:t>
        <a:bodyPr/>
        <a:lstStyle/>
        <a:p>
          <a:r>
            <a:rPr lang="en-US" dirty="0"/>
            <a:t>Respond</a:t>
          </a:r>
        </a:p>
      </dgm:t>
    </dgm:pt>
    <dgm:pt modelId="{C1C0704C-001A-DB44-B774-FDD48C3F835C}" type="parTrans" cxnId="{7B045597-14C3-4B49-8025-241D5666C0D9}">
      <dgm:prSet/>
      <dgm:spPr/>
      <dgm:t>
        <a:bodyPr/>
        <a:lstStyle/>
        <a:p>
          <a:endParaRPr lang="en-US"/>
        </a:p>
      </dgm:t>
    </dgm:pt>
    <dgm:pt modelId="{C7D2A60E-5A72-3545-9064-AFCEF624A2A7}" type="sibTrans" cxnId="{7B045597-14C3-4B49-8025-241D5666C0D9}">
      <dgm:prSet/>
      <dgm:spPr/>
      <dgm:t>
        <a:bodyPr/>
        <a:lstStyle/>
        <a:p>
          <a:endParaRPr lang="en-US"/>
        </a:p>
      </dgm:t>
    </dgm:pt>
    <dgm:pt modelId="{25713BAF-8718-C849-975F-1FC1BC1F6559}">
      <dgm:prSet phldrT="[Text]"/>
      <dgm:spPr/>
      <dgm:t>
        <a:bodyPr/>
        <a:lstStyle/>
        <a:p>
          <a:r>
            <a:rPr lang="en-US" dirty="0"/>
            <a:t>Best practices</a:t>
          </a:r>
        </a:p>
      </dgm:t>
    </dgm:pt>
    <dgm:pt modelId="{9FD44161-E72F-A64F-8AC4-226CA6F4243A}" type="parTrans" cxnId="{540051E1-D7D0-AB46-8485-15F3C6A60808}">
      <dgm:prSet/>
      <dgm:spPr/>
      <dgm:t>
        <a:bodyPr/>
        <a:lstStyle/>
        <a:p>
          <a:endParaRPr lang="en-US"/>
        </a:p>
      </dgm:t>
    </dgm:pt>
    <dgm:pt modelId="{71FE2091-80B1-F748-92AE-F8AD2374C813}" type="sibTrans" cxnId="{540051E1-D7D0-AB46-8485-15F3C6A60808}">
      <dgm:prSet/>
      <dgm:spPr/>
      <dgm:t>
        <a:bodyPr/>
        <a:lstStyle/>
        <a:p>
          <a:endParaRPr lang="en-US"/>
        </a:p>
      </dgm:t>
    </dgm:pt>
    <dgm:pt modelId="{87ACE243-FA64-404B-A6B8-B53DA7678733}" type="pres">
      <dgm:prSet presAssocID="{8D198778-0E60-7847-B4AE-1FCF0878475A}" presName="cycle" presStyleCnt="0">
        <dgm:presLayoutVars>
          <dgm:dir/>
          <dgm:resizeHandles val="exact"/>
        </dgm:presLayoutVars>
      </dgm:prSet>
      <dgm:spPr/>
    </dgm:pt>
    <dgm:pt modelId="{52145AA1-59C7-0546-BEE8-5D87B596EA99}" type="pres">
      <dgm:prSet presAssocID="{AA0B28D1-5587-F44F-800B-51A14E1F9905}" presName="dummy" presStyleCnt="0"/>
      <dgm:spPr/>
    </dgm:pt>
    <dgm:pt modelId="{CFAF60AA-F2A7-8D4A-8154-8F708E643553}" type="pres">
      <dgm:prSet presAssocID="{AA0B28D1-5587-F44F-800B-51A14E1F9905}" presName="node" presStyleLbl="revTx" presStyleIdx="0" presStyleCnt="4">
        <dgm:presLayoutVars>
          <dgm:bulletEnabled val="1"/>
        </dgm:presLayoutVars>
      </dgm:prSet>
      <dgm:spPr/>
    </dgm:pt>
    <dgm:pt modelId="{C6E2A9DA-E014-0048-A2F4-D6F2EB3CC964}" type="pres">
      <dgm:prSet presAssocID="{F702CB6C-A9D1-CD4D-A43C-BD696D46B53B}" presName="sibTrans" presStyleLbl="node1" presStyleIdx="0" presStyleCnt="4"/>
      <dgm:spPr/>
    </dgm:pt>
    <dgm:pt modelId="{0DB205E2-C00F-1249-9973-C10E19118347}" type="pres">
      <dgm:prSet presAssocID="{D6E66A4F-8863-8841-8586-DDD126B66B61}" presName="dummy" presStyleCnt="0"/>
      <dgm:spPr/>
    </dgm:pt>
    <dgm:pt modelId="{E8166A90-FAFE-F243-BC64-8A771FCD8F4A}" type="pres">
      <dgm:prSet presAssocID="{D6E66A4F-8863-8841-8586-DDD126B66B61}" presName="node" presStyleLbl="revTx" presStyleIdx="1" presStyleCnt="4">
        <dgm:presLayoutVars>
          <dgm:bulletEnabled val="1"/>
        </dgm:presLayoutVars>
      </dgm:prSet>
      <dgm:spPr/>
    </dgm:pt>
    <dgm:pt modelId="{1EF58258-D985-DE42-B9AF-B211EE8FF150}" type="pres">
      <dgm:prSet presAssocID="{7F51986C-7D7C-8D4C-91E7-BCB5AB175384}" presName="sibTrans" presStyleLbl="node1" presStyleIdx="1" presStyleCnt="4"/>
      <dgm:spPr/>
    </dgm:pt>
    <dgm:pt modelId="{FEE85ADA-A2C0-C545-8D3F-03C1E25DF913}" type="pres">
      <dgm:prSet presAssocID="{3237535F-4D8D-974D-A3CF-867F08D35C44}" presName="dummy" presStyleCnt="0"/>
      <dgm:spPr/>
    </dgm:pt>
    <dgm:pt modelId="{AF5F42E9-8281-A74D-83DA-CA3022105AD4}" type="pres">
      <dgm:prSet presAssocID="{3237535F-4D8D-974D-A3CF-867F08D35C44}" presName="node" presStyleLbl="revTx" presStyleIdx="2" presStyleCnt="4">
        <dgm:presLayoutVars>
          <dgm:bulletEnabled val="1"/>
        </dgm:presLayoutVars>
      </dgm:prSet>
      <dgm:spPr/>
    </dgm:pt>
    <dgm:pt modelId="{6C946ACE-F765-B348-B04C-FF5BD92BC930}" type="pres">
      <dgm:prSet presAssocID="{C7D2A60E-5A72-3545-9064-AFCEF624A2A7}" presName="sibTrans" presStyleLbl="node1" presStyleIdx="2" presStyleCnt="4"/>
      <dgm:spPr/>
    </dgm:pt>
    <dgm:pt modelId="{C1B4A91B-A39C-8B43-BC4E-958A361FB285}" type="pres">
      <dgm:prSet presAssocID="{25713BAF-8718-C849-975F-1FC1BC1F6559}" presName="dummy" presStyleCnt="0"/>
      <dgm:spPr/>
    </dgm:pt>
    <dgm:pt modelId="{0C737CFA-E87B-424C-8D22-67DBEB723C0F}" type="pres">
      <dgm:prSet presAssocID="{25713BAF-8718-C849-975F-1FC1BC1F6559}" presName="node" presStyleLbl="revTx" presStyleIdx="3" presStyleCnt="4">
        <dgm:presLayoutVars>
          <dgm:bulletEnabled val="1"/>
        </dgm:presLayoutVars>
      </dgm:prSet>
      <dgm:spPr/>
    </dgm:pt>
    <dgm:pt modelId="{ABA1EDE7-5FB6-6742-9060-B51EE39A827C}" type="pres">
      <dgm:prSet presAssocID="{71FE2091-80B1-F748-92AE-F8AD2374C813}" presName="sibTrans" presStyleLbl="node1" presStyleIdx="3" presStyleCnt="4"/>
      <dgm:spPr/>
    </dgm:pt>
  </dgm:ptLst>
  <dgm:cxnLst>
    <dgm:cxn modelId="{BAE2CB0A-3B27-4242-A94F-865ED24402DB}" type="presOf" srcId="{3237535F-4D8D-974D-A3CF-867F08D35C44}" destId="{AF5F42E9-8281-A74D-83DA-CA3022105AD4}" srcOrd="0" destOrd="0" presId="urn:microsoft.com/office/officeart/2005/8/layout/cycle1"/>
    <dgm:cxn modelId="{E91D6812-D121-5B46-B7ED-9463AD46265A}" type="presOf" srcId="{AA0B28D1-5587-F44F-800B-51A14E1F9905}" destId="{CFAF60AA-F2A7-8D4A-8154-8F708E643553}" srcOrd="0" destOrd="0" presId="urn:microsoft.com/office/officeart/2005/8/layout/cycle1"/>
    <dgm:cxn modelId="{04A78928-4E4B-AB4E-B8B0-7FCE94EF0491}" type="presOf" srcId="{25713BAF-8718-C849-975F-1FC1BC1F6559}" destId="{0C737CFA-E87B-424C-8D22-67DBEB723C0F}" srcOrd="0" destOrd="0" presId="urn:microsoft.com/office/officeart/2005/8/layout/cycle1"/>
    <dgm:cxn modelId="{747CCA32-84B9-2D4A-A020-258CD5FA7B8E}" type="presOf" srcId="{D6E66A4F-8863-8841-8586-DDD126B66B61}" destId="{E8166A90-FAFE-F243-BC64-8A771FCD8F4A}" srcOrd="0" destOrd="0" presId="urn:microsoft.com/office/officeart/2005/8/layout/cycle1"/>
    <dgm:cxn modelId="{6DA54C51-FBC6-6146-AA76-24B03E09C4E8}" type="presOf" srcId="{C7D2A60E-5A72-3545-9064-AFCEF624A2A7}" destId="{6C946ACE-F765-B348-B04C-FF5BD92BC930}" srcOrd="0" destOrd="0" presId="urn:microsoft.com/office/officeart/2005/8/layout/cycle1"/>
    <dgm:cxn modelId="{FC4F8C74-99C2-0442-9310-78037A77C00B}" srcId="{8D198778-0E60-7847-B4AE-1FCF0878475A}" destId="{AA0B28D1-5587-F44F-800B-51A14E1F9905}" srcOrd="0" destOrd="0" parTransId="{4583D6D7-BD99-024B-B039-E169869949CE}" sibTransId="{F702CB6C-A9D1-CD4D-A43C-BD696D46B53B}"/>
    <dgm:cxn modelId="{54F2507F-B8FA-B141-BA92-A04AC4D0B617}" type="presOf" srcId="{7F51986C-7D7C-8D4C-91E7-BCB5AB175384}" destId="{1EF58258-D985-DE42-B9AF-B211EE8FF150}" srcOrd="0" destOrd="0" presId="urn:microsoft.com/office/officeart/2005/8/layout/cycle1"/>
    <dgm:cxn modelId="{CC1C6A7F-A8C1-BC4D-A4C7-D66B39583EEE}" srcId="{8D198778-0E60-7847-B4AE-1FCF0878475A}" destId="{D6E66A4F-8863-8841-8586-DDD126B66B61}" srcOrd="1" destOrd="0" parTransId="{B5BD9920-DE0C-9D4D-BA2C-52EE88C8B421}" sibTransId="{7F51986C-7D7C-8D4C-91E7-BCB5AB175384}"/>
    <dgm:cxn modelId="{7B045597-14C3-4B49-8025-241D5666C0D9}" srcId="{8D198778-0E60-7847-B4AE-1FCF0878475A}" destId="{3237535F-4D8D-974D-A3CF-867F08D35C44}" srcOrd="2" destOrd="0" parTransId="{C1C0704C-001A-DB44-B774-FDD48C3F835C}" sibTransId="{C7D2A60E-5A72-3545-9064-AFCEF624A2A7}"/>
    <dgm:cxn modelId="{45669DB3-5F3A-9C45-948A-C82FAA47B98F}" type="presOf" srcId="{71FE2091-80B1-F748-92AE-F8AD2374C813}" destId="{ABA1EDE7-5FB6-6742-9060-B51EE39A827C}" srcOrd="0" destOrd="0" presId="urn:microsoft.com/office/officeart/2005/8/layout/cycle1"/>
    <dgm:cxn modelId="{CAF862CE-44FA-9544-9047-19FEABEC231F}" type="presOf" srcId="{F702CB6C-A9D1-CD4D-A43C-BD696D46B53B}" destId="{C6E2A9DA-E014-0048-A2F4-D6F2EB3CC964}" srcOrd="0" destOrd="0" presId="urn:microsoft.com/office/officeart/2005/8/layout/cycle1"/>
    <dgm:cxn modelId="{5CE464D8-516E-3343-863E-C08110DDA4AE}" type="presOf" srcId="{8D198778-0E60-7847-B4AE-1FCF0878475A}" destId="{87ACE243-FA64-404B-A6B8-B53DA7678733}" srcOrd="0" destOrd="0" presId="urn:microsoft.com/office/officeart/2005/8/layout/cycle1"/>
    <dgm:cxn modelId="{540051E1-D7D0-AB46-8485-15F3C6A60808}" srcId="{8D198778-0E60-7847-B4AE-1FCF0878475A}" destId="{25713BAF-8718-C849-975F-1FC1BC1F6559}" srcOrd="3" destOrd="0" parTransId="{9FD44161-E72F-A64F-8AC4-226CA6F4243A}" sibTransId="{71FE2091-80B1-F748-92AE-F8AD2374C813}"/>
    <dgm:cxn modelId="{6A0E3657-4065-4E46-83BF-044A62D40F57}" type="presParOf" srcId="{87ACE243-FA64-404B-A6B8-B53DA7678733}" destId="{52145AA1-59C7-0546-BEE8-5D87B596EA99}" srcOrd="0" destOrd="0" presId="urn:microsoft.com/office/officeart/2005/8/layout/cycle1"/>
    <dgm:cxn modelId="{8413F3F4-2672-EA47-A8DA-B89631C7CB87}" type="presParOf" srcId="{87ACE243-FA64-404B-A6B8-B53DA7678733}" destId="{CFAF60AA-F2A7-8D4A-8154-8F708E643553}" srcOrd="1" destOrd="0" presId="urn:microsoft.com/office/officeart/2005/8/layout/cycle1"/>
    <dgm:cxn modelId="{64320C78-50AF-214D-BB15-446ADF95654E}" type="presParOf" srcId="{87ACE243-FA64-404B-A6B8-B53DA7678733}" destId="{C6E2A9DA-E014-0048-A2F4-D6F2EB3CC964}" srcOrd="2" destOrd="0" presId="urn:microsoft.com/office/officeart/2005/8/layout/cycle1"/>
    <dgm:cxn modelId="{0D2D9158-027C-604A-BE99-C07E09B593A6}" type="presParOf" srcId="{87ACE243-FA64-404B-A6B8-B53DA7678733}" destId="{0DB205E2-C00F-1249-9973-C10E19118347}" srcOrd="3" destOrd="0" presId="urn:microsoft.com/office/officeart/2005/8/layout/cycle1"/>
    <dgm:cxn modelId="{B6501174-25E6-2D45-8E9A-8EBD7675D23D}" type="presParOf" srcId="{87ACE243-FA64-404B-A6B8-B53DA7678733}" destId="{E8166A90-FAFE-F243-BC64-8A771FCD8F4A}" srcOrd="4" destOrd="0" presId="urn:microsoft.com/office/officeart/2005/8/layout/cycle1"/>
    <dgm:cxn modelId="{63707EE8-F40A-034F-B5C1-39E0056CFE09}" type="presParOf" srcId="{87ACE243-FA64-404B-A6B8-B53DA7678733}" destId="{1EF58258-D985-DE42-B9AF-B211EE8FF150}" srcOrd="5" destOrd="0" presId="urn:microsoft.com/office/officeart/2005/8/layout/cycle1"/>
    <dgm:cxn modelId="{1291BC03-340E-5648-AA4F-84FCFF903D97}" type="presParOf" srcId="{87ACE243-FA64-404B-A6B8-B53DA7678733}" destId="{FEE85ADA-A2C0-C545-8D3F-03C1E25DF913}" srcOrd="6" destOrd="0" presId="urn:microsoft.com/office/officeart/2005/8/layout/cycle1"/>
    <dgm:cxn modelId="{0B9CE6D7-BA7C-704B-A496-A078D7A7E1F1}" type="presParOf" srcId="{87ACE243-FA64-404B-A6B8-B53DA7678733}" destId="{AF5F42E9-8281-A74D-83DA-CA3022105AD4}" srcOrd="7" destOrd="0" presId="urn:microsoft.com/office/officeart/2005/8/layout/cycle1"/>
    <dgm:cxn modelId="{DDEF5D73-FB7B-6749-85AA-4F8B6B63B415}" type="presParOf" srcId="{87ACE243-FA64-404B-A6B8-B53DA7678733}" destId="{6C946ACE-F765-B348-B04C-FF5BD92BC930}" srcOrd="8" destOrd="0" presId="urn:microsoft.com/office/officeart/2005/8/layout/cycle1"/>
    <dgm:cxn modelId="{E112480F-583B-0140-AF22-227CA5F2B107}" type="presParOf" srcId="{87ACE243-FA64-404B-A6B8-B53DA7678733}" destId="{C1B4A91B-A39C-8B43-BC4E-958A361FB285}" srcOrd="9" destOrd="0" presId="urn:microsoft.com/office/officeart/2005/8/layout/cycle1"/>
    <dgm:cxn modelId="{5BD1EBA2-C64D-3D4B-BDDC-F87FF6DE28EE}" type="presParOf" srcId="{87ACE243-FA64-404B-A6B8-B53DA7678733}" destId="{0C737CFA-E87B-424C-8D22-67DBEB723C0F}" srcOrd="10" destOrd="0" presId="urn:microsoft.com/office/officeart/2005/8/layout/cycle1"/>
    <dgm:cxn modelId="{7019FEC2-C31C-EA4C-A85F-64176EA587EC}" type="presParOf" srcId="{87ACE243-FA64-404B-A6B8-B53DA7678733}" destId="{ABA1EDE7-5FB6-6742-9060-B51EE39A827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F60AA-F2A7-8D4A-8154-8F708E643553}">
      <dsp:nvSpPr>
        <dsp:cNvPr id="0" name=""/>
        <dsp:cNvSpPr/>
      </dsp:nvSpPr>
      <dsp:spPr>
        <a:xfrm>
          <a:off x="6472490" y="111560"/>
          <a:ext cx="1787630" cy="1787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Prevent</a:t>
          </a:r>
        </a:p>
      </dsp:txBody>
      <dsp:txXfrm>
        <a:off x="6472490" y="111560"/>
        <a:ext cx="1787630" cy="1787630"/>
      </dsp:txXfrm>
    </dsp:sp>
    <dsp:sp modelId="{C6E2A9DA-E014-0048-A2F4-D6F2EB3CC964}">
      <dsp:nvSpPr>
        <dsp:cNvPr id="0" name=""/>
        <dsp:cNvSpPr/>
      </dsp:nvSpPr>
      <dsp:spPr>
        <a:xfrm>
          <a:off x="3323999" y="-1018"/>
          <a:ext cx="5048700" cy="5048700"/>
        </a:xfrm>
        <a:prstGeom prst="circularArrow">
          <a:avLst>
            <a:gd name="adj1" fmla="val 6905"/>
            <a:gd name="adj2" fmla="val 465546"/>
            <a:gd name="adj3" fmla="val 548598"/>
            <a:gd name="adj4" fmla="val 20585856"/>
            <a:gd name="adj5" fmla="val 8055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166A90-FAFE-F243-BC64-8A771FCD8F4A}">
      <dsp:nvSpPr>
        <dsp:cNvPr id="0" name=""/>
        <dsp:cNvSpPr/>
      </dsp:nvSpPr>
      <dsp:spPr>
        <a:xfrm>
          <a:off x="6472490" y="3147471"/>
          <a:ext cx="1787630" cy="1787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Detect</a:t>
          </a:r>
        </a:p>
      </dsp:txBody>
      <dsp:txXfrm>
        <a:off x="6472490" y="3147471"/>
        <a:ext cx="1787630" cy="1787630"/>
      </dsp:txXfrm>
    </dsp:sp>
    <dsp:sp modelId="{1EF58258-D985-DE42-B9AF-B211EE8FF150}">
      <dsp:nvSpPr>
        <dsp:cNvPr id="0" name=""/>
        <dsp:cNvSpPr/>
      </dsp:nvSpPr>
      <dsp:spPr>
        <a:xfrm>
          <a:off x="3323999" y="-1018"/>
          <a:ext cx="5048700" cy="5048700"/>
        </a:xfrm>
        <a:prstGeom prst="circularArrow">
          <a:avLst>
            <a:gd name="adj1" fmla="val 6905"/>
            <a:gd name="adj2" fmla="val 465546"/>
            <a:gd name="adj3" fmla="val 5948598"/>
            <a:gd name="adj4" fmla="val 4385856"/>
            <a:gd name="adj5" fmla="val 8055"/>
          </a:avLst>
        </a:prstGeom>
        <a:gradFill rotWithShape="0">
          <a:gsLst>
            <a:gs pos="0">
              <a:schemeClr val="accent3">
                <a:hueOff val="-168504"/>
                <a:satOff val="0"/>
                <a:lumOff val="78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168504"/>
                <a:satOff val="0"/>
                <a:lumOff val="78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168504"/>
                <a:satOff val="0"/>
                <a:lumOff val="78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F5F42E9-8281-A74D-83DA-CA3022105AD4}">
      <dsp:nvSpPr>
        <dsp:cNvPr id="0" name=""/>
        <dsp:cNvSpPr/>
      </dsp:nvSpPr>
      <dsp:spPr>
        <a:xfrm>
          <a:off x="3436579" y="3147471"/>
          <a:ext cx="1787630" cy="1787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Respond</a:t>
          </a:r>
        </a:p>
      </dsp:txBody>
      <dsp:txXfrm>
        <a:off x="3436579" y="3147471"/>
        <a:ext cx="1787630" cy="1787630"/>
      </dsp:txXfrm>
    </dsp:sp>
    <dsp:sp modelId="{6C946ACE-F765-B348-B04C-FF5BD92BC930}">
      <dsp:nvSpPr>
        <dsp:cNvPr id="0" name=""/>
        <dsp:cNvSpPr/>
      </dsp:nvSpPr>
      <dsp:spPr>
        <a:xfrm>
          <a:off x="3323999" y="-1018"/>
          <a:ext cx="5048700" cy="5048700"/>
        </a:xfrm>
        <a:prstGeom prst="circularArrow">
          <a:avLst>
            <a:gd name="adj1" fmla="val 6905"/>
            <a:gd name="adj2" fmla="val 465546"/>
            <a:gd name="adj3" fmla="val 11348598"/>
            <a:gd name="adj4" fmla="val 9785856"/>
            <a:gd name="adj5" fmla="val 8055"/>
          </a:avLst>
        </a:prstGeom>
        <a:gradFill rotWithShape="0">
          <a:gsLst>
            <a:gs pos="0">
              <a:schemeClr val="accent3">
                <a:hueOff val="-337007"/>
                <a:satOff val="0"/>
                <a:lumOff val="156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337007"/>
                <a:satOff val="0"/>
                <a:lumOff val="156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337007"/>
                <a:satOff val="0"/>
                <a:lumOff val="156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737CFA-E87B-424C-8D22-67DBEB723C0F}">
      <dsp:nvSpPr>
        <dsp:cNvPr id="0" name=""/>
        <dsp:cNvSpPr/>
      </dsp:nvSpPr>
      <dsp:spPr>
        <a:xfrm>
          <a:off x="3436579" y="111560"/>
          <a:ext cx="1787630" cy="1787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Best practices</a:t>
          </a:r>
        </a:p>
      </dsp:txBody>
      <dsp:txXfrm>
        <a:off x="3436579" y="111560"/>
        <a:ext cx="1787630" cy="1787630"/>
      </dsp:txXfrm>
    </dsp:sp>
    <dsp:sp modelId="{ABA1EDE7-5FB6-6742-9060-B51EE39A827C}">
      <dsp:nvSpPr>
        <dsp:cNvPr id="0" name=""/>
        <dsp:cNvSpPr/>
      </dsp:nvSpPr>
      <dsp:spPr>
        <a:xfrm>
          <a:off x="3323999" y="-1018"/>
          <a:ext cx="5048700" cy="5048700"/>
        </a:xfrm>
        <a:prstGeom prst="circularArrow">
          <a:avLst>
            <a:gd name="adj1" fmla="val 6905"/>
            <a:gd name="adj2" fmla="val 465546"/>
            <a:gd name="adj3" fmla="val 16748598"/>
            <a:gd name="adj4" fmla="val 15185856"/>
            <a:gd name="adj5" fmla="val 8055"/>
          </a:avLst>
        </a:prstGeom>
        <a:gradFill rotWithShape="0">
          <a:gsLst>
            <a:gs pos="0">
              <a:schemeClr val="accent3">
                <a:hueOff val="-505511"/>
                <a:satOff val="0"/>
                <a:lumOff val="2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505511"/>
                <a:satOff val="0"/>
                <a:lumOff val="2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505511"/>
                <a:satOff val="0"/>
                <a:lumOff val="2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F60AA-F2A7-8D4A-8154-8F708E643553}">
      <dsp:nvSpPr>
        <dsp:cNvPr id="0" name=""/>
        <dsp:cNvSpPr/>
      </dsp:nvSpPr>
      <dsp:spPr>
        <a:xfrm>
          <a:off x="6472490" y="111560"/>
          <a:ext cx="1787630" cy="1787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Prevent</a:t>
          </a:r>
        </a:p>
      </dsp:txBody>
      <dsp:txXfrm>
        <a:off x="6472490" y="111560"/>
        <a:ext cx="1787630" cy="1787630"/>
      </dsp:txXfrm>
    </dsp:sp>
    <dsp:sp modelId="{C6E2A9DA-E014-0048-A2F4-D6F2EB3CC964}">
      <dsp:nvSpPr>
        <dsp:cNvPr id="0" name=""/>
        <dsp:cNvSpPr/>
      </dsp:nvSpPr>
      <dsp:spPr>
        <a:xfrm>
          <a:off x="3323999" y="-1018"/>
          <a:ext cx="5048700" cy="5048700"/>
        </a:xfrm>
        <a:prstGeom prst="circularArrow">
          <a:avLst>
            <a:gd name="adj1" fmla="val 6905"/>
            <a:gd name="adj2" fmla="val 465546"/>
            <a:gd name="adj3" fmla="val 548598"/>
            <a:gd name="adj4" fmla="val 20585856"/>
            <a:gd name="adj5" fmla="val 8055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166A90-FAFE-F243-BC64-8A771FCD8F4A}">
      <dsp:nvSpPr>
        <dsp:cNvPr id="0" name=""/>
        <dsp:cNvSpPr/>
      </dsp:nvSpPr>
      <dsp:spPr>
        <a:xfrm>
          <a:off x="6472490" y="3147471"/>
          <a:ext cx="1787630" cy="1787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Detect</a:t>
          </a:r>
        </a:p>
      </dsp:txBody>
      <dsp:txXfrm>
        <a:off x="6472490" y="3147471"/>
        <a:ext cx="1787630" cy="1787630"/>
      </dsp:txXfrm>
    </dsp:sp>
    <dsp:sp modelId="{1EF58258-D985-DE42-B9AF-B211EE8FF150}">
      <dsp:nvSpPr>
        <dsp:cNvPr id="0" name=""/>
        <dsp:cNvSpPr/>
      </dsp:nvSpPr>
      <dsp:spPr>
        <a:xfrm>
          <a:off x="3323999" y="-1018"/>
          <a:ext cx="5048700" cy="5048700"/>
        </a:xfrm>
        <a:prstGeom prst="circularArrow">
          <a:avLst>
            <a:gd name="adj1" fmla="val 6905"/>
            <a:gd name="adj2" fmla="val 465546"/>
            <a:gd name="adj3" fmla="val 5948598"/>
            <a:gd name="adj4" fmla="val 4385856"/>
            <a:gd name="adj5" fmla="val 8055"/>
          </a:avLst>
        </a:prstGeom>
        <a:gradFill rotWithShape="0">
          <a:gsLst>
            <a:gs pos="0">
              <a:schemeClr val="accent3">
                <a:hueOff val="-168504"/>
                <a:satOff val="0"/>
                <a:lumOff val="78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168504"/>
                <a:satOff val="0"/>
                <a:lumOff val="78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168504"/>
                <a:satOff val="0"/>
                <a:lumOff val="78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F5F42E9-8281-A74D-83DA-CA3022105AD4}">
      <dsp:nvSpPr>
        <dsp:cNvPr id="0" name=""/>
        <dsp:cNvSpPr/>
      </dsp:nvSpPr>
      <dsp:spPr>
        <a:xfrm>
          <a:off x="3436579" y="3147471"/>
          <a:ext cx="1787630" cy="1787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Respond</a:t>
          </a:r>
        </a:p>
      </dsp:txBody>
      <dsp:txXfrm>
        <a:off x="3436579" y="3147471"/>
        <a:ext cx="1787630" cy="1787630"/>
      </dsp:txXfrm>
    </dsp:sp>
    <dsp:sp modelId="{6C946ACE-F765-B348-B04C-FF5BD92BC930}">
      <dsp:nvSpPr>
        <dsp:cNvPr id="0" name=""/>
        <dsp:cNvSpPr/>
      </dsp:nvSpPr>
      <dsp:spPr>
        <a:xfrm>
          <a:off x="3323999" y="-1018"/>
          <a:ext cx="5048700" cy="5048700"/>
        </a:xfrm>
        <a:prstGeom prst="circularArrow">
          <a:avLst>
            <a:gd name="adj1" fmla="val 6905"/>
            <a:gd name="adj2" fmla="val 465546"/>
            <a:gd name="adj3" fmla="val 11348598"/>
            <a:gd name="adj4" fmla="val 9785856"/>
            <a:gd name="adj5" fmla="val 8055"/>
          </a:avLst>
        </a:prstGeom>
        <a:gradFill rotWithShape="0">
          <a:gsLst>
            <a:gs pos="0">
              <a:schemeClr val="accent3">
                <a:hueOff val="-337007"/>
                <a:satOff val="0"/>
                <a:lumOff val="156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337007"/>
                <a:satOff val="0"/>
                <a:lumOff val="156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337007"/>
                <a:satOff val="0"/>
                <a:lumOff val="156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737CFA-E87B-424C-8D22-67DBEB723C0F}">
      <dsp:nvSpPr>
        <dsp:cNvPr id="0" name=""/>
        <dsp:cNvSpPr/>
      </dsp:nvSpPr>
      <dsp:spPr>
        <a:xfrm>
          <a:off x="3436579" y="111560"/>
          <a:ext cx="1787630" cy="1787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Best practices</a:t>
          </a:r>
        </a:p>
      </dsp:txBody>
      <dsp:txXfrm>
        <a:off x="3436579" y="111560"/>
        <a:ext cx="1787630" cy="1787630"/>
      </dsp:txXfrm>
    </dsp:sp>
    <dsp:sp modelId="{ABA1EDE7-5FB6-6742-9060-B51EE39A827C}">
      <dsp:nvSpPr>
        <dsp:cNvPr id="0" name=""/>
        <dsp:cNvSpPr/>
      </dsp:nvSpPr>
      <dsp:spPr>
        <a:xfrm>
          <a:off x="3323999" y="-1018"/>
          <a:ext cx="5048700" cy="5048700"/>
        </a:xfrm>
        <a:prstGeom prst="circularArrow">
          <a:avLst>
            <a:gd name="adj1" fmla="val 6905"/>
            <a:gd name="adj2" fmla="val 465546"/>
            <a:gd name="adj3" fmla="val 16748598"/>
            <a:gd name="adj4" fmla="val 15185856"/>
            <a:gd name="adj5" fmla="val 8055"/>
          </a:avLst>
        </a:prstGeom>
        <a:gradFill rotWithShape="0">
          <a:gsLst>
            <a:gs pos="0">
              <a:schemeClr val="accent3">
                <a:hueOff val="-505511"/>
                <a:satOff val="0"/>
                <a:lumOff val="2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505511"/>
                <a:satOff val="0"/>
                <a:lumOff val="2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505511"/>
                <a:satOff val="0"/>
                <a:lumOff val="2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F60AA-F2A7-8D4A-8154-8F708E643553}">
      <dsp:nvSpPr>
        <dsp:cNvPr id="0" name=""/>
        <dsp:cNvSpPr/>
      </dsp:nvSpPr>
      <dsp:spPr>
        <a:xfrm>
          <a:off x="6472490" y="111560"/>
          <a:ext cx="1787630" cy="1787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Prevent</a:t>
          </a:r>
        </a:p>
      </dsp:txBody>
      <dsp:txXfrm>
        <a:off x="6472490" y="111560"/>
        <a:ext cx="1787630" cy="1787630"/>
      </dsp:txXfrm>
    </dsp:sp>
    <dsp:sp modelId="{C6E2A9DA-E014-0048-A2F4-D6F2EB3CC964}">
      <dsp:nvSpPr>
        <dsp:cNvPr id="0" name=""/>
        <dsp:cNvSpPr/>
      </dsp:nvSpPr>
      <dsp:spPr>
        <a:xfrm>
          <a:off x="3323999" y="-1018"/>
          <a:ext cx="5048700" cy="5048700"/>
        </a:xfrm>
        <a:prstGeom prst="circularArrow">
          <a:avLst>
            <a:gd name="adj1" fmla="val 6905"/>
            <a:gd name="adj2" fmla="val 465546"/>
            <a:gd name="adj3" fmla="val 548598"/>
            <a:gd name="adj4" fmla="val 20585856"/>
            <a:gd name="adj5" fmla="val 8055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166A90-FAFE-F243-BC64-8A771FCD8F4A}">
      <dsp:nvSpPr>
        <dsp:cNvPr id="0" name=""/>
        <dsp:cNvSpPr/>
      </dsp:nvSpPr>
      <dsp:spPr>
        <a:xfrm>
          <a:off x="6472490" y="3147471"/>
          <a:ext cx="1787630" cy="1787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Detect</a:t>
          </a:r>
        </a:p>
      </dsp:txBody>
      <dsp:txXfrm>
        <a:off x="6472490" y="3147471"/>
        <a:ext cx="1787630" cy="1787630"/>
      </dsp:txXfrm>
    </dsp:sp>
    <dsp:sp modelId="{1EF58258-D985-DE42-B9AF-B211EE8FF150}">
      <dsp:nvSpPr>
        <dsp:cNvPr id="0" name=""/>
        <dsp:cNvSpPr/>
      </dsp:nvSpPr>
      <dsp:spPr>
        <a:xfrm>
          <a:off x="3323999" y="-1018"/>
          <a:ext cx="5048700" cy="5048700"/>
        </a:xfrm>
        <a:prstGeom prst="circularArrow">
          <a:avLst>
            <a:gd name="adj1" fmla="val 6905"/>
            <a:gd name="adj2" fmla="val 465546"/>
            <a:gd name="adj3" fmla="val 5948598"/>
            <a:gd name="adj4" fmla="val 4385856"/>
            <a:gd name="adj5" fmla="val 8055"/>
          </a:avLst>
        </a:prstGeom>
        <a:gradFill rotWithShape="0">
          <a:gsLst>
            <a:gs pos="0">
              <a:schemeClr val="accent3">
                <a:hueOff val="-168504"/>
                <a:satOff val="0"/>
                <a:lumOff val="78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168504"/>
                <a:satOff val="0"/>
                <a:lumOff val="78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168504"/>
                <a:satOff val="0"/>
                <a:lumOff val="78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F5F42E9-8281-A74D-83DA-CA3022105AD4}">
      <dsp:nvSpPr>
        <dsp:cNvPr id="0" name=""/>
        <dsp:cNvSpPr/>
      </dsp:nvSpPr>
      <dsp:spPr>
        <a:xfrm>
          <a:off x="3436579" y="3147471"/>
          <a:ext cx="1787630" cy="1787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Respond</a:t>
          </a:r>
        </a:p>
      </dsp:txBody>
      <dsp:txXfrm>
        <a:off x="3436579" y="3147471"/>
        <a:ext cx="1787630" cy="1787630"/>
      </dsp:txXfrm>
    </dsp:sp>
    <dsp:sp modelId="{6C946ACE-F765-B348-B04C-FF5BD92BC930}">
      <dsp:nvSpPr>
        <dsp:cNvPr id="0" name=""/>
        <dsp:cNvSpPr/>
      </dsp:nvSpPr>
      <dsp:spPr>
        <a:xfrm>
          <a:off x="3323999" y="-1018"/>
          <a:ext cx="5048700" cy="5048700"/>
        </a:xfrm>
        <a:prstGeom prst="circularArrow">
          <a:avLst>
            <a:gd name="adj1" fmla="val 6905"/>
            <a:gd name="adj2" fmla="val 465546"/>
            <a:gd name="adj3" fmla="val 11348598"/>
            <a:gd name="adj4" fmla="val 9785856"/>
            <a:gd name="adj5" fmla="val 8055"/>
          </a:avLst>
        </a:prstGeom>
        <a:gradFill rotWithShape="0">
          <a:gsLst>
            <a:gs pos="0">
              <a:schemeClr val="accent3">
                <a:hueOff val="-337007"/>
                <a:satOff val="0"/>
                <a:lumOff val="156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337007"/>
                <a:satOff val="0"/>
                <a:lumOff val="156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337007"/>
                <a:satOff val="0"/>
                <a:lumOff val="156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737CFA-E87B-424C-8D22-67DBEB723C0F}">
      <dsp:nvSpPr>
        <dsp:cNvPr id="0" name=""/>
        <dsp:cNvSpPr/>
      </dsp:nvSpPr>
      <dsp:spPr>
        <a:xfrm>
          <a:off x="3436579" y="111560"/>
          <a:ext cx="1787630" cy="1787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Best practices</a:t>
          </a:r>
        </a:p>
      </dsp:txBody>
      <dsp:txXfrm>
        <a:off x="3436579" y="111560"/>
        <a:ext cx="1787630" cy="1787630"/>
      </dsp:txXfrm>
    </dsp:sp>
    <dsp:sp modelId="{ABA1EDE7-5FB6-6742-9060-B51EE39A827C}">
      <dsp:nvSpPr>
        <dsp:cNvPr id="0" name=""/>
        <dsp:cNvSpPr/>
      </dsp:nvSpPr>
      <dsp:spPr>
        <a:xfrm>
          <a:off x="3323999" y="-1018"/>
          <a:ext cx="5048700" cy="5048700"/>
        </a:xfrm>
        <a:prstGeom prst="circularArrow">
          <a:avLst>
            <a:gd name="adj1" fmla="val 6905"/>
            <a:gd name="adj2" fmla="val 465546"/>
            <a:gd name="adj3" fmla="val 16748598"/>
            <a:gd name="adj4" fmla="val 15185856"/>
            <a:gd name="adj5" fmla="val 8055"/>
          </a:avLst>
        </a:prstGeom>
        <a:gradFill rotWithShape="0">
          <a:gsLst>
            <a:gs pos="0">
              <a:schemeClr val="accent3">
                <a:hueOff val="-505511"/>
                <a:satOff val="0"/>
                <a:lumOff val="2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505511"/>
                <a:satOff val="0"/>
                <a:lumOff val="2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505511"/>
                <a:satOff val="0"/>
                <a:lumOff val="2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3/27/20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3/27/20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1159863">
              <a:defRPr/>
            </a:pPr>
            <a:r>
              <a:rPr lang="en-US">
                <a:solidFill>
                  <a:prstClr val="black"/>
                </a:solidFill>
              </a:rPr>
              <a:t>ReInvent 2018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1159863">
              <a:defRPr/>
            </a:pPr>
            <a:fld id="{CA8E1BB1-B036-4140-B110-296DC0701D04}" type="datetime8">
              <a:rPr lang="en-US">
                <a:solidFill>
                  <a:prstClr val="black"/>
                </a:solidFill>
              </a:rPr>
              <a:pPr defTabSz="1159863">
                <a:defRPr/>
              </a:pPr>
              <a:t>3/27/20 1:50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159863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Arial"/>
              </a:rPr>
              <a:pPr defTabSz="1159863">
                <a:defRPr/>
              </a:pPr>
              <a:t>4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7356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1159863">
              <a:defRPr/>
            </a:pPr>
            <a:r>
              <a:rPr lang="en-US">
                <a:solidFill>
                  <a:prstClr val="black"/>
                </a:solidFill>
              </a:rPr>
              <a:t>ReInvent 2018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1159863">
              <a:defRPr/>
            </a:pPr>
            <a:fld id="{CA8E1BB1-B036-4140-B110-296DC0701D04}" type="datetime8">
              <a:rPr lang="en-US">
                <a:solidFill>
                  <a:prstClr val="black"/>
                </a:solidFill>
              </a:rPr>
              <a:pPr defTabSz="1159863">
                <a:defRPr/>
              </a:pPr>
              <a:t>3/27/20 4:17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159863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Arial"/>
              </a:rPr>
              <a:pPr defTabSz="1159863">
                <a:defRPr/>
              </a:pPr>
              <a:t>18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1341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workshop we will focus on Detect and Respond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42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159863">
              <a:spcAft>
                <a:spcPts val="423"/>
              </a:spcAft>
              <a:defRPr/>
            </a:pPr>
            <a:r>
              <a:rPr lang="en-US" sz="1200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Communication with victim IP address or suspicious command and control destinations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1159863">
              <a:defRPr/>
            </a:pPr>
            <a:r>
              <a:rPr lang="en-US">
                <a:solidFill>
                  <a:prstClr val="black"/>
                </a:solidFill>
              </a:rPr>
              <a:t>ReInvent 2018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1159863">
              <a:defRPr/>
            </a:pPr>
            <a:fld id="{CA8E1BB1-B036-4140-B110-296DC0701D04}" type="datetime8">
              <a:rPr lang="en-US">
                <a:solidFill>
                  <a:prstClr val="black"/>
                </a:solidFill>
              </a:rPr>
              <a:pPr defTabSz="1159863">
                <a:defRPr/>
              </a:pPr>
              <a:t>3/27/20 4:20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159863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Arial"/>
              </a:rPr>
              <a:pPr defTabSz="1159863">
                <a:defRPr/>
              </a:pPr>
              <a:t>22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416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1159863">
              <a:defRPr/>
            </a:pPr>
            <a:r>
              <a:rPr lang="en-US">
                <a:solidFill>
                  <a:prstClr val="black"/>
                </a:solidFill>
              </a:rPr>
              <a:t>ReInvent 2018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1159863">
              <a:defRPr/>
            </a:pPr>
            <a:fld id="{CA8E1BB1-B036-4140-B110-296DC0701D04}" type="datetime8">
              <a:rPr lang="en-US">
                <a:solidFill>
                  <a:prstClr val="black"/>
                </a:solidFill>
              </a:rPr>
              <a:pPr defTabSz="1159863">
                <a:defRPr/>
              </a:pPr>
              <a:t>3/27/20 4:20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159863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Arial"/>
              </a:rPr>
              <a:pPr defTabSz="1159863">
                <a:defRPr/>
              </a:pPr>
              <a:t>23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7481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1159863">
              <a:defRPr/>
            </a:pPr>
            <a:r>
              <a:rPr lang="en-US">
                <a:solidFill>
                  <a:prstClr val="black"/>
                </a:solidFill>
              </a:rPr>
              <a:t>ReInvent 2018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1159863">
              <a:defRPr/>
            </a:pPr>
            <a:fld id="{CA8E1BB1-B036-4140-B110-296DC0701D04}" type="datetime8">
              <a:rPr lang="en-US">
                <a:solidFill>
                  <a:prstClr val="black"/>
                </a:solidFill>
              </a:rPr>
              <a:pPr defTabSz="1159863">
                <a:defRPr/>
              </a:pPr>
              <a:t>3/27/20 4:21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159863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Arial"/>
              </a:rPr>
              <a:pPr defTabSz="1159863">
                <a:defRPr/>
              </a:pPr>
              <a:t>25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757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1159863">
              <a:defRPr/>
            </a:pPr>
            <a:r>
              <a:rPr lang="en-US">
                <a:solidFill>
                  <a:prstClr val="black"/>
                </a:solidFill>
              </a:rPr>
              <a:t>ReInvent 2018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1159863">
              <a:defRPr/>
            </a:pPr>
            <a:fld id="{CA8E1BB1-B036-4140-B110-296DC0701D04}" type="datetime8">
              <a:rPr lang="en-US">
                <a:solidFill>
                  <a:prstClr val="black"/>
                </a:solidFill>
              </a:rPr>
              <a:pPr defTabSz="1159863">
                <a:defRPr/>
              </a:pPr>
              <a:t>3/27/20 4:22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159863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Arial"/>
              </a:rPr>
              <a:pPr defTabSz="1159863">
                <a:defRPr/>
              </a:pPr>
              <a:t>26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41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Denial of service - an attack that uses </a:t>
            </a:r>
            <a:r>
              <a:rPr lang="en-US" sz="1100" dirty="0" err="1"/>
              <a:t>iot</a:t>
            </a:r>
            <a:r>
              <a:rPr lang="en-US" sz="1100" dirty="0"/>
              <a:t> devices to prevent legitimate access to web services</a:t>
            </a:r>
          </a:p>
          <a:p>
            <a:r>
              <a:rPr lang="en-US" sz="1100" dirty="0"/>
              <a:t>Lateral threat escalation - Leveraging insecure IoT devices in order to bypass perimeter security for other IT resources</a:t>
            </a:r>
          </a:p>
          <a:p>
            <a:r>
              <a:rPr lang="en-US" sz="1100" dirty="0"/>
              <a:t>Surveillance and Information theft - theft of sensitive information such as still images from a connected camera</a:t>
            </a:r>
          </a:p>
          <a:p>
            <a:r>
              <a:rPr lang="en-US" sz="1100" dirty="0"/>
              <a:t>Ransomware and Sabotage attack  - Device is forced to malfunction</a:t>
            </a:r>
          </a:p>
          <a:p>
            <a:r>
              <a:rPr lang="en-US" sz="1100" dirty="0"/>
              <a:t>Malicious access point - Device thinks it is communication with a legitimate web service but it is </a:t>
            </a:r>
            <a:r>
              <a:rPr lang="en-US" sz="1100" dirty="0" err="1"/>
              <a:t>isnt</a:t>
            </a:r>
            <a:r>
              <a:rPr lang="en-US" sz="1100" dirty="0"/>
              <a:t>. </a:t>
            </a:r>
          </a:p>
          <a:p>
            <a:r>
              <a:rPr lang="en-US" sz="1100" dirty="0"/>
              <a:t>Cloud infra abuse - Billing abuse causing financial loss to the company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1159863">
              <a:defRPr/>
            </a:pPr>
            <a:r>
              <a:rPr lang="en-US">
                <a:solidFill>
                  <a:prstClr val="black"/>
                </a:solidFill>
              </a:rPr>
              <a:t>ReInvent 2018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1159863">
              <a:defRPr/>
            </a:pPr>
            <a:fld id="{CA8E1BB1-B036-4140-B110-296DC0701D04}" type="datetime8">
              <a:rPr lang="en-US">
                <a:solidFill>
                  <a:prstClr val="black"/>
                </a:solidFill>
              </a:rPr>
              <a:pPr defTabSz="1159863">
                <a:defRPr/>
              </a:pPr>
              <a:t>3/27/20 1:50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159863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Arial"/>
              </a:rPr>
              <a:pPr defTabSz="1159863">
                <a:defRPr/>
              </a:pPr>
              <a:t>5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4124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 defTabSz="1159863">
              <a:spcAft>
                <a:spcPts val="423"/>
              </a:spcAft>
              <a:buFontTx/>
              <a:buChar char="-"/>
              <a:defRPr/>
            </a:pPr>
            <a:r>
              <a:rPr lang="en-US" dirty="0"/>
              <a:t>Expense of not having a solution</a:t>
            </a:r>
          </a:p>
          <a:p>
            <a:pPr marL="181240" indent="-181240" defTabSz="1159863">
              <a:spcAft>
                <a:spcPts val="423"/>
              </a:spcAft>
              <a:buFontTx/>
              <a:buChar char="-"/>
              <a:defRPr/>
            </a:pPr>
            <a:r>
              <a:rPr lang="en-US" dirty="0"/>
              <a:t>Sensitive – proprietary privileged and confidential</a:t>
            </a:r>
          </a:p>
          <a:p>
            <a:pPr marL="181240" indent="-181240" defTabSz="1159863">
              <a:spcAft>
                <a:spcPts val="423"/>
              </a:spcAft>
              <a:buFontTx/>
              <a:buChar char="-"/>
              <a:defRPr/>
            </a:pPr>
            <a:r>
              <a:rPr lang="en-US" dirty="0"/>
              <a:t>Security is a differentiator</a:t>
            </a:r>
          </a:p>
          <a:p>
            <a:pPr marL="181240" indent="-181240" defTabSz="1159863">
              <a:spcAft>
                <a:spcPts val="423"/>
              </a:spcAft>
              <a:buFontTx/>
              <a:buChar char="-"/>
              <a:defRPr/>
            </a:pPr>
            <a:endParaRPr lang="en-US" dirty="0"/>
          </a:p>
          <a:p>
            <a:r>
              <a:rPr lang="en-US" dirty="0"/>
              <a:t>IoT is happening =&gt; Security cannot be an after thought</a:t>
            </a:r>
          </a:p>
          <a:p>
            <a:r>
              <a:rPr lang="en-US" dirty="0"/>
              <a:t>IoT data is sensitive =&gt; Protect your business reputation </a:t>
            </a:r>
          </a:p>
          <a:p>
            <a:r>
              <a:rPr lang="en-US" dirty="0"/>
              <a:t>Security is not a commodity =&gt; one size does not fit all</a:t>
            </a:r>
          </a:p>
          <a:p>
            <a:pPr lvl="1"/>
            <a:r>
              <a:rPr lang="en-US" dirty="0"/>
              <a:t> </a:t>
            </a:r>
          </a:p>
          <a:p>
            <a:pPr marL="181240" indent="-181240" defTabSz="1159863">
              <a:spcAft>
                <a:spcPts val="423"/>
              </a:spcAft>
              <a:buFontTx/>
              <a:buChar char="-"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1159863">
              <a:defRPr/>
            </a:pPr>
            <a:r>
              <a:rPr lang="en-US">
                <a:solidFill>
                  <a:prstClr val="black"/>
                </a:solidFill>
              </a:rPr>
              <a:t>ReInvent 2018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1159863">
              <a:defRPr/>
            </a:pPr>
            <a:fld id="{CA8E1BB1-B036-4140-B110-296DC0701D04}" type="datetime8">
              <a:rPr lang="en-US">
                <a:solidFill>
                  <a:prstClr val="black"/>
                </a:solidFill>
              </a:rPr>
              <a:pPr defTabSz="1159863">
                <a:defRPr/>
              </a:pPr>
              <a:t>3/27/20 3:41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159863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Arial"/>
              </a:rPr>
              <a:pPr defTabSz="1159863">
                <a:defRPr/>
              </a:pPr>
              <a:t>6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664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workshop we will focus on Detect and Respond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7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4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Go to this URL in your browser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AWS SKO Event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4738081-ED31-43D5-BFC3-EF4925DA9A61}" type="datetime8">
              <a:rPr lang="en-US" smtClean="0"/>
              <a:t>3/27/20 3:44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06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should be given a 12-character “hash” – this might be individual to you, or your team or group may share one hash.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98810-7644-F04F-BD57-EA1D583DC9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57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workshop we will focus on Detect and Respond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7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0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241" y="1189179"/>
            <a:ext cx="11653521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32959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CCB7-4CE9-9546-B323-A083F7AC6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95103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569F-9D7F-8144-93C2-2CD6628B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43071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29209A4-3D08-3B4C-8D4D-669D7F80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51555-BA95-2A4D-A834-CE772273A3B5}"/>
              </a:ext>
            </a:extLst>
          </p:cNvPr>
          <p:cNvSpPr txBox="1"/>
          <p:nvPr userDrawn="1"/>
        </p:nvSpPr>
        <p:spPr>
          <a:xfrm>
            <a:off x="386366" y="660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1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22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108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917A5-13BF-2543-A3CF-07A7873AD657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2222B2-A7C9-134B-8B79-DF3311459D77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10D02-2436-1D46-8F6F-12FB5EC7B44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6930B-F437-A94B-8770-6E0CCC9259D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0DE1A6-096F-5E42-A32D-7533E66DBEAA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0B3F9F-D051-9D4C-A9BF-5D714CE4AEB5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21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2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3719938" y="1570864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CA6F2-EB70-F046-8E4D-B08748BA6259}"/>
              </a:ext>
            </a:extLst>
          </p:cNvPr>
          <p:cNvCxnSpPr>
            <a:cxnSpLocks/>
          </p:cNvCxnSpPr>
          <p:nvPr userDrawn="1"/>
        </p:nvCxnSpPr>
        <p:spPr>
          <a:xfrm>
            <a:off x="3553904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D37447-F18C-7C48-9E5C-12A0A2B59677}"/>
              </a:ext>
            </a:extLst>
          </p:cNvPr>
          <p:cNvCxnSpPr>
            <a:cxnSpLocks/>
          </p:cNvCxnSpPr>
          <p:nvPr userDrawn="1"/>
        </p:nvCxnSpPr>
        <p:spPr>
          <a:xfrm>
            <a:off x="507161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44106-7943-B245-B31B-579310091ABB}"/>
              </a:ext>
            </a:extLst>
          </p:cNvPr>
          <p:cNvSpPr txBox="1"/>
          <p:nvPr userDrawn="1"/>
        </p:nvSpPr>
        <p:spPr>
          <a:xfrm>
            <a:off x="3719938" y="291889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2497781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DA4FB6-5ABF-264A-A888-543571D9C369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949272-2F41-EF42-BEA3-E6615F89F2E1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C151C8-0228-5F47-810C-8989C6332456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B4ED6E-714A-1A47-9254-0C6A329670B9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70DBC0-0DF3-944E-AB85-E2B61871D669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19B3D8-E1DF-864A-9012-4A8D401A92F6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805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96362-8FAB-4341-BFF6-961ECC35498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5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4BD99F-938B-FE45-AB79-D0B3D4B2522B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78D7BC-1516-F749-B1A3-BD2EB867A03B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A0E1B7-9C53-B948-84B0-85CD118C854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2F161E-6462-214F-B7CB-EF0726F3888E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02121D-92C3-3440-91D2-29B2A2C89EFF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E32EFE-4ED7-2741-AFAD-25F3C01EA3DF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31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1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60719C-3338-7640-9A54-16E797FE260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71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73B762-4498-CE4F-9952-A2801A8EA424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9E1AB3-4B72-CA4B-BA54-CA6EB737021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B050C3-3C3E-4142-B4BB-6C54117A4EF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FACD58-C696-364B-8E49-0A2451F7C764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D1FE5B-A07D-CF4D-A5B1-277BCB56743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079027-474F-D143-82EE-7F7AFEC4B9B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66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D6E76-E580-564F-96D3-7B2B984B31A9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857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DA7A2-FBDD-9545-9F45-CEDD95CE3CC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B51314-3277-D944-AE11-8BF935B526B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592101-DC26-C744-82AE-C2CD194801C5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265181-0522-764E-BF2A-4B1DC12C5D8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5F6CEE-EB14-2244-82C9-5CD17E3A6EA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21B88-E2F8-9441-8C05-44F956E73601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046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50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_re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012AD6D-2F9E-1649-AB43-606B87ECBEB0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50295-7D2A-B84E-91C0-9A614E6518B3}"/>
              </a:ext>
            </a:extLst>
          </p:cNvPr>
          <p:cNvSpPr txBox="1"/>
          <p:nvPr userDrawn="1"/>
        </p:nvSpPr>
        <p:spPr>
          <a:xfrm>
            <a:off x="202294" y="1470762"/>
            <a:ext cx="162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 ICONS</a:t>
            </a:r>
          </a:p>
        </p:txBody>
      </p:sp>
    </p:spTree>
    <p:extLst>
      <p:ext uri="{BB962C8B-B14F-4D97-AF65-F5344CB8AC3E}">
        <p14:creationId xmlns:p14="http://schemas.microsoft.com/office/powerpoint/2010/main" val="2535732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1AF929-3620-1A44-BF9B-45438235DA5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0EF8B9-029F-EB46-9D5B-F42EBCE56135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A0EE0C-4E0F-B04E-99F4-6E759F862440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8FF7E5-153A-FF48-A7F9-7C309F06032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371A21-D1A0-0D41-B054-DDF4B2F889EC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7AAD2B-0DFB-8549-9D47-DB576992D9D8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4842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2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89"/>
            <a:ext cx="12192000" cy="50143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124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9078F-F63B-B84D-AC73-B48AD66AC658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025802-9C6E-B247-A077-41860BA210B8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0947BE-C49E-DC49-97BE-B1A75B54518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2002F6-D247-5946-8ACA-DF0DAD7A6E7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2774E3-253F-294E-9752-F80A4C389923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723C0C-D4D0-0C41-ADE6-D172AC876B5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9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-header">
    <p:bg>
      <p:bgPr>
        <a:blipFill dpi="0" rotWithShape="1">
          <a:blip r:embed="rId2" cstate="hqprint">
            <a:alphaModFix amt="59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2771-227D-7142-A871-69FBD9C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11D6-E3E6-2A43-8E6D-9EC438E4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7CAC57-21B3-E54E-99D4-7D5EC3379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77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F0117-A5A6-5D45-A5CE-3C36B3344D1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8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036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8D108A-944C-C749-AB72-B5CD31775E0E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9D968-33F3-C040-8BD6-77431C9594E3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61CFA-3FCE-994F-BF4C-4DFFE2C5B66B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42C842-2991-5A42-91DF-5A7F86F22433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640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805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52E1E-41CC-5A4E-BDCF-023BA0BD7461}"/>
              </a:ext>
            </a:extLst>
          </p:cNvPr>
          <p:cNvSpPr/>
          <p:nvPr userDrawn="1"/>
        </p:nvSpPr>
        <p:spPr>
          <a:xfrm>
            <a:off x="1" y="1050090"/>
            <a:ext cx="12192000" cy="13254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B7B4-1455-E741-8934-8EED75D58D98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GENERAL SERVICES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7F1DE7-B0BA-C248-8C7B-DFA11D10A235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9F1EFC-8C12-C543-A374-664525507050}"/>
              </a:ext>
            </a:extLst>
          </p:cNvPr>
          <p:cNvSpPr txBox="1"/>
          <p:nvPr userDrawn="1"/>
        </p:nvSpPr>
        <p:spPr>
          <a:xfrm>
            <a:off x="202294" y="272452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5979470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7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093787"/>
            <a:ext cx="57531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3787"/>
            <a:ext cx="57912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0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-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100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6"/>
            <a:ext cx="5254643" cy="2047740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75884" y="1189176"/>
            <a:ext cx="5254643" cy="2047740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472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62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1" r:id="rId3"/>
    <p:sldLayoutId id="2147483652" r:id="rId4"/>
    <p:sldLayoutId id="2147483653" r:id="rId5"/>
    <p:sldLayoutId id="2147483662" r:id="rId6"/>
    <p:sldLayoutId id="2147483655" r:id="rId7"/>
    <p:sldLayoutId id="2147483697" r:id="rId8"/>
    <p:sldLayoutId id="2147483698" r:id="rId9"/>
    <p:sldLayoutId id="2147483699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0F29361-9F3B-3A41-963A-6A499FBB10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942" y="6345238"/>
            <a:ext cx="584385" cy="3474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7DF675-E89B-194E-B8E1-DB50A06223CF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111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7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93" r:id="rId3"/>
    <p:sldLayoutId id="2147483675" r:id="rId4"/>
    <p:sldLayoutId id="2147483684" r:id="rId5"/>
    <p:sldLayoutId id="2147483676" r:id="rId6"/>
    <p:sldLayoutId id="2147483685" r:id="rId7"/>
    <p:sldLayoutId id="2147483677" r:id="rId8"/>
    <p:sldLayoutId id="2147483686" r:id="rId9"/>
    <p:sldLayoutId id="2147483678" r:id="rId10"/>
    <p:sldLayoutId id="2147483689" r:id="rId11"/>
    <p:sldLayoutId id="2147483696" r:id="rId12"/>
    <p:sldLayoutId id="2147483680" r:id="rId13"/>
    <p:sldLayoutId id="2147483687" r:id="rId14"/>
    <p:sldLayoutId id="2147483694" r:id="rId15"/>
    <p:sldLayoutId id="2147483681" r:id="rId16"/>
    <p:sldLayoutId id="2147483688" r:id="rId17"/>
    <p:sldLayoutId id="2147483679" r:id="rId18"/>
    <p:sldLayoutId id="2147483690" r:id="rId19"/>
    <p:sldLayoutId id="2147483682" r:id="rId20"/>
    <p:sldLayoutId id="2147483691" r:id="rId21"/>
    <p:sldLayoutId id="2147483695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eventengine.ru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2.emf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eventengine.ru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14.png"/><Relationship Id="rId4" Type="http://schemas.openxmlformats.org/officeDocument/2006/relationships/image" Target="../media/image35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iot/ten-security-golden-rules-for-iot-solutions/" TargetMode="External"/><Relationship Id="rId2" Type="http://schemas.openxmlformats.org/officeDocument/2006/relationships/hyperlink" Target="https://www.cisecurity.org/press-release/cis-controls-internet-of-things-companion-guide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14.png"/><Relationship Id="rId4" Type="http://schemas.openxmlformats.org/officeDocument/2006/relationships/image" Target="../media/image3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microsoft.com/office/2007/relationships/hdphoto" Target="../media/hdphoto1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png"/><Relationship Id="rId5" Type="http://schemas.openxmlformats.org/officeDocument/2006/relationships/image" Target="../media/image47.emf"/><Relationship Id="rId4" Type="http://schemas.openxmlformats.org/officeDocument/2006/relationships/image" Target="../media/image49.svg"/><Relationship Id="rId9" Type="http://schemas.openxmlformats.org/officeDocument/2006/relationships/image" Target="../media/image52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928F-D379-B94D-9DD6-182AAD65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40B0A-E726-AB49-96EE-72969CF2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presentation is for workshop ‘Protect your IoT Fleet’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Latest update: March 2020 by </a:t>
            </a:r>
            <a:r>
              <a:rPr lang="en-US" dirty="0" err="1"/>
              <a:t>phamh</a:t>
            </a:r>
            <a:r>
              <a:rPr lang="en-US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1979144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662B59B-7709-CD4C-93B7-9CF1022B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96" y="241260"/>
            <a:ext cx="9710297" cy="749721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1850AF-3EEE-E640-AF01-A9F6013AE760}"/>
              </a:ext>
            </a:extLst>
          </p:cNvPr>
          <p:cNvSpPr txBox="1">
            <a:spLocks/>
          </p:cNvSpPr>
          <p:nvPr/>
        </p:nvSpPr>
        <p:spPr>
          <a:xfrm>
            <a:off x="4045246" y="2450956"/>
            <a:ext cx="6344963" cy="1355586"/>
          </a:xfrm>
          <a:prstGeom prst="rect">
            <a:avLst/>
          </a:prstGeom>
        </p:spPr>
        <p:txBody>
          <a:bodyPr/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27FFF"/>
                </a:solidFill>
              </a:rPr>
              <a:t>AWS IoT thing </a:t>
            </a:r>
            <a:r>
              <a:rPr lang="en-US" sz="2000" dirty="0"/>
              <a:t>– A </a:t>
            </a:r>
            <a:r>
              <a:rPr lang="en-US" sz="2000" u="sng" dirty="0"/>
              <a:t>representation</a:t>
            </a:r>
            <a:r>
              <a:rPr lang="en-US" sz="2000" dirty="0"/>
              <a:t> of a specific device or logical entity</a:t>
            </a:r>
          </a:p>
          <a:p>
            <a:pPr marL="621882" lvl="1" indent="-285739">
              <a:buFont typeface="Arial" panose="020B0604020202020204" pitchFamily="34" charset="0"/>
              <a:buChar char="•"/>
            </a:pPr>
            <a:r>
              <a:rPr lang="en-US" sz="1667" dirty="0"/>
              <a:t>Physical device or sensor</a:t>
            </a:r>
          </a:p>
          <a:p>
            <a:pPr marL="621882" lvl="1" indent="-285739">
              <a:buFont typeface="Arial" panose="020B0604020202020204" pitchFamily="34" charset="0"/>
              <a:buChar char="•"/>
            </a:pPr>
            <a:r>
              <a:rPr lang="en-US" sz="1667" dirty="0"/>
              <a:t>Logical entity like an instance of an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A644D-4812-0B49-94AF-812228B94857}"/>
              </a:ext>
            </a:extLst>
          </p:cNvPr>
          <p:cNvSpPr/>
          <p:nvPr/>
        </p:nvSpPr>
        <p:spPr>
          <a:xfrm>
            <a:off x="5565236" y="1029189"/>
            <a:ext cx="6225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27FFF"/>
                </a:solidFill>
              </a:rPr>
              <a:t>IoT device </a:t>
            </a:r>
            <a:r>
              <a:rPr lang="en-US" sz="2000" dirty="0"/>
              <a:t>– The physical IoT device out on the world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C1153-58D3-0245-A247-3AA2821B868C}"/>
              </a:ext>
            </a:extLst>
          </p:cNvPr>
          <p:cNvSpPr/>
          <p:nvPr/>
        </p:nvSpPr>
        <p:spPr>
          <a:xfrm>
            <a:off x="2790583" y="4300141"/>
            <a:ext cx="6562172" cy="122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27FFF"/>
                </a:solidFill>
              </a:rPr>
              <a:t>AWS IoT topic</a:t>
            </a:r>
            <a:r>
              <a:rPr lang="en-US" sz="2000" dirty="0"/>
              <a:t>– A JSON document used to store and retrieve current state information</a:t>
            </a:r>
          </a:p>
          <a:p>
            <a:pPr marL="565847" lvl="1" indent="-285739">
              <a:buFont typeface="Arial" panose="020B0604020202020204" pitchFamily="34" charset="0"/>
              <a:buChar char="•"/>
            </a:pPr>
            <a:r>
              <a:rPr lang="en-US" sz="1667" dirty="0"/>
              <a:t>Get and set the state of a device, regardless of immediate connectivity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0198B9-CCB1-5E45-AA33-6335E63FF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0583" y="2449414"/>
            <a:ext cx="1067049" cy="106704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0F28D6-285F-814F-AE6C-9925E8FEBA24}"/>
              </a:ext>
            </a:extLst>
          </p:cNvPr>
          <p:cNvCxnSpPr>
            <a:cxnSpLocks/>
          </p:cNvCxnSpPr>
          <p:nvPr/>
        </p:nvCxnSpPr>
        <p:spPr>
          <a:xfrm>
            <a:off x="4045246" y="2064085"/>
            <a:ext cx="7594942" cy="0"/>
          </a:xfrm>
          <a:prstGeom prst="straightConnector1">
            <a:avLst/>
          </a:prstGeom>
          <a:ln w="19050">
            <a:solidFill>
              <a:srgbClr val="527FFF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3B76AE-ED28-5E40-A31D-B79300FFEDF3}"/>
              </a:ext>
            </a:extLst>
          </p:cNvPr>
          <p:cNvCxnSpPr>
            <a:cxnSpLocks/>
          </p:cNvCxnSpPr>
          <p:nvPr/>
        </p:nvCxnSpPr>
        <p:spPr>
          <a:xfrm>
            <a:off x="2790583" y="3901791"/>
            <a:ext cx="7594942" cy="0"/>
          </a:xfrm>
          <a:prstGeom prst="straightConnector1">
            <a:avLst/>
          </a:prstGeom>
          <a:ln w="19050">
            <a:solidFill>
              <a:srgbClr val="527FFF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FFC0DB3-C4D3-1644-868D-0C8210DBA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00" y="3111500"/>
            <a:ext cx="635000" cy="635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4EC3D4-52A8-FC43-8F9F-A201B7D74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956" y="4056336"/>
            <a:ext cx="992181" cy="9921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5C12A6-BD31-B445-B836-16001CCFC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246" y="539683"/>
            <a:ext cx="1469431" cy="14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9230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A208-7E7F-1E4F-B93E-1AFE8A75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Event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A5B4-68F3-DB47-88BD-BFA21B7D2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290003"/>
            <a:ext cx="10584392" cy="710964"/>
          </a:xfrm>
        </p:spPr>
        <p:txBody>
          <a:bodyPr/>
          <a:lstStyle/>
          <a:p>
            <a:pPr>
              <a:spcBef>
                <a:spcPts val="667"/>
              </a:spcBef>
              <a:spcAft>
                <a:spcPts val="2167"/>
              </a:spcAft>
            </a:pPr>
            <a:r>
              <a:rPr lang="en-US" sz="3000" dirty="0">
                <a:hlinkClick r:id="rId3" tooltip="Warning: This is an external link to dashboard.eventengine.run"/>
              </a:rPr>
              <a:t>https://dashboard.eventengine.run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638F4-E72C-7F46-A2E6-C15A65E17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011" y="2543974"/>
            <a:ext cx="3811164" cy="22652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FB84DA-9C21-0049-9DCC-745056FE4B9A}"/>
              </a:ext>
            </a:extLst>
          </p:cNvPr>
          <p:cNvSpPr/>
          <p:nvPr/>
        </p:nvSpPr>
        <p:spPr>
          <a:xfrm>
            <a:off x="1133475" y="2400041"/>
            <a:ext cx="57499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67"/>
              </a:spcBef>
              <a:spcAft>
                <a:spcPts val="2167"/>
              </a:spcAft>
            </a:pPr>
            <a:r>
              <a:rPr lang="en-US" sz="3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AWS Event Engine was created to help AWS field teams run Workshops, </a:t>
            </a:r>
            <a:r>
              <a:rPr lang="en-US" sz="30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GameDays</a:t>
            </a:r>
            <a:r>
              <a:rPr lang="en-US" sz="3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Bootcamps, Immersion Days, and other events that require hands-on access to AWS accounts.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ABAB99-B827-224B-A863-3CDAFA849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435" y="289511"/>
            <a:ext cx="1714797" cy="1496956"/>
          </a:xfrm>
          <a:prstGeom prst="rect">
            <a:avLst/>
          </a:prstGeom>
          <a:effectLst>
            <a:glow rad="63500">
              <a:srgbClr val="FFFFFF">
                <a:alpha val="9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6473215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29D186-3C4C-834D-8D7A-FC4DFFC33A13}"/>
              </a:ext>
            </a:extLst>
          </p:cNvPr>
          <p:cNvSpPr txBox="1">
            <a:spLocks/>
          </p:cNvSpPr>
          <p:nvPr/>
        </p:nvSpPr>
        <p:spPr>
          <a:xfrm>
            <a:off x="236008" y="378882"/>
            <a:ext cx="10584392" cy="661720"/>
          </a:xfrm>
          <a:prstGeom prst="rect">
            <a:avLst/>
          </a:prstGeom>
        </p:spPr>
        <p:txBody>
          <a:bodyPr/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67"/>
              </a:spcBef>
              <a:spcAft>
                <a:spcPts val="2167"/>
              </a:spcAft>
            </a:pPr>
            <a:r>
              <a:rPr lang="en-US" sz="3000">
                <a:hlinkClick r:id="rId3" tooltip="Warning: This is an external link to dashboard.eventengine.run"/>
              </a:rPr>
              <a:t>https://dashboard.eventengine.run</a:t>
            </a:r>
            <a:endParaRPr lang="en-US" sz="3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A5ED25-066A-4B4A-B821-4D1AC42B64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27"/>
          <a:stretch/>
        </p:blipFill>
        <p:spPr>
          <a:xfrm>
            <a:off x="2226732" y="1040602"/>
            <a:ext cx="8198927" cy="5529532"/>
          </a:xfrm>
          <a:prstGeom prst="rect">
            <a:avLst/>
          </a:prstGeom>
          <a:ln w="25400">
            <a:solidFill>
              <a:schemeClr val="tx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837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BD94-49D0-7449-BEBA-8978D386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included in Security Solutions?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9FE0F04-D7F9-9845-82AB-D89CD360C1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6700" y="1130300"/>
          <a:ext cx="11696700" cy="5046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07ECC8-ED51-0841-BB48-8A8CD56259E8}"/>
              </a:ext>
            </a:extLst>
          </p:cNvPr>
          <p:cNvSpPr txBox="1"/>
          <p:nvPr/>
        </p:nvSpPr>
        <p:spPr>
          <a:xfrm>
            <a:off x="6748529" y="1712890"/>
            <a:ext cx="1815922" cy="8628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00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FC2F80-B8C6-AB4A-8A97-91E8DFB5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Single Identity and Credential Per Device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D9C47-5EF0-5F42-AC90-BA9CCD21A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745B47-5884-6F43-AF98-A93369281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1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8C97D9-7F6C-9F41-9316-0E9348FB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authentication and access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2383EE-56D8-474B-B6A5-B26BCD1A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EC2613-442A-5344-A999-6FA98E2D5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5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2A51-D9FD-C44C-99BE-1305EB0F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security auditing and monitoring mechanisms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23E00-6838-E040-96BF-F3FC7E17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680442-4DCC-6840-8FA2-5A2532BEC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92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D9FF-F94A-5D4D-92F9-0A407386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Audit your IoT Fleet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4A9C6-9ABC-EE48-9275-F6D6FA792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E5F609-F80E-FC42-8A47-CB4736882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00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6F2F-9360-4741-AFBE-712D33F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IoT Device Defender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088969" y="3586709"/>
            <a:ext cx="1236343" cy="4879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algn="ctr" defTabSz="963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167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mazon Ember"/>
              </a:rPr>
              <a:t>Audit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3A71735-17C9-4BDC-9B9A-8A5B47644DBF}"/>
              </a:ext>
            </a:extLst>
          </p:cNvPr>
          <p:cNvGrpSpPr/>
          <p:nvPr/>
        </p:nvGrpSpPr>
        <p:grpSpPr>
          <a:xfrm>
            <a:off x="8044877" y="2859386"/>
            <a:ext cx="863992" cy="727323"/>
            <a:chOff x="3417973" y="2325229"/>
            <a:chExt cx="620460" cy="66308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B2D006D-C8A5-4E8D-98DC-46B4FC2A3D10}"/>
                </a:ext>
              </a:extLst>
            </p:cNvPr>
            <p:cNvSpPr/>
            <p:nvPr/>
          </p:nvSpPr>
          <p:spPr>
            <a:xfrm>
              <a:off x="3417973" y="2579428"/>
              <a:ext cx="404937" cy="245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7">
                <a:defRPr/>
              </a:pPr>
              <a:endParaRPr lang="en-US" sz="1765" dirty="0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161" name="Freeform: Shape 854">
              <a:extLst>
                <a:ext uri="{FF2B5EF4-FFF2-40B4-BE49-F238E27FC236}">
                  <a16:creationId xmlns:a16="http://schemas.microsoft.com/office/drawing/2014/main" id="{E9401E32-58C0-4F90-BEF2-8475A6981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368" y="2325229"/>
              <a:ext cx="338175" cy="511456"/>
            </a:xfrm>
            <a:custGeom>
              <a:avLst/>
              <a:gdLst>
                <a:gd name="connsiteX0" fmla="*/ 0 w 245802"/>
                <a:gd name="connsiteY0" fmla="*/ 0 h 371752"/>
                <a:gd name="connsiteX1" fmla="*/ 191832 w 245802"/>
                <a:gd name="connsiteY1" fmla="*/ 0 h 371752"/>
                <a:gd name="connsiteX2" fmla="*/ 245802 w 245802"/>
                <a:gd name="connsiteY2" fmla="*/ 54329 h 371752"/>
                <a:gd name="connsiteX3" fmla="*/ 3129 w 245802"/>
                <a:gd name="connsiteY3" fmla="*/ 371752 h 371752"/>
                <a:gd name="connsiteX4" fmla="*/ 0 w 245802"/>
                <a:gd name="connsiteY4" fmla="*/ 371752 h 37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802" h="371752">
                  <a:moveTo>
                    <a:pt x="0" y="0"/>
                  </a:moveTo>
                  <a:lnTo>
                    <a:pt x="191832" y="0"/>
                  </a:lnTo>
                  <a:lnTo>
                    <a:pt x="245802" y="54329"/>
                  </a:lnTo>
                  <a:lnTo>
                    <a:pt x="3129" y="371752"/>
                  </a:lnTo>
                  <a:lnTo>
                    <a:pt x="0" y="37175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5875" cap="rnd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07">
                <a:defRPr/>
              </a:pPr>
              <a:endParaRPr lang="en-US" sz="1765">
                <a:solidFill>
                  <a:srgbClr val="474746"/>
                </a:solidFill>
                <a:latin typeface="Amazon Ember"/>
              </a:endParaRPr>
            </a:p>
          </p:txBody>
        </p:sp>
        <p:sp>
          <p:nvSpPr>
            <p:cNvPr id="162" name="Freeform 59">
              <a:extLst>
                <a:ext uri="{FF2B5EF4-FFF2-40B4-BE49-F238E27FC236}">
                  <a16:creationId xmlns:a16="http://schemas.microsoft.com/office/drawing/2014/main" id="{3252DD58-9A68-48CC-95A8-8014E6B65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2207" y="2332129"/>
              <a:ext cx="135411" cy="125923"/>
            </a:xfrm>
            <a:custGeom>
              <a:avLst/>
              <a:gdLst>
                <a:gd name="T0" fmla="*/ 0 w 157"/>
                <a:gd name="T1" fmla="*/ 0 h 146"/>
                <a:gd name="T2" fmla="*/ 0 w 157"/>
                <a:gd name="T3" fmla="*/ 146 h 146"/>
                <a:gd name="T4" fmla="*/ 157 w 157"/>
                <a:gd name="T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146">
                  <a:moveTo>
                    <a:pt x="0" y="0"/>
                  </a:moveTo>
                  <a:lnTo>
                    <a:pt x="0" y="146"/>
                  </a:lnTo>
                  <a:lnTo>
                    <a:pt x="157" y="146"/>
                  </a:lnTo>
                </a:path>
              </a:pathLst>
            </a:custGeom>
            <a:solidFill>
              <a:srgbClr val="CDECF4"/>
            </a:solidFill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474746"/>
                </a:solidFill>
                <a:latin typeface="Amazon Ember"/>
              </a:endParaRP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AFCBE4A-01A6-4E8C-95C3-1A9DF20A2C2F}"/>
                </a:ext>
              </a:extLst>
            </p:cNvPr>
            <p:cNvCxnSpPr>
              <a:cxnSpLocks/>
            </p:cNvCxnSpPr>
            <p:nvPr/>
          </p:nvCxnSpPr>
          <p:spPr>
            <a:xfrm>
              <a:off x="3468517" y="2393585"/>
              <a:ext cx="154017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sp>
          <p:nvSpPr>
            <p:cNvPr id="164" name="Freeform 58">
              <a:extLst>
                <a:ext uri="{FF2B5EF4-FFF2-40B4-BE49-F238E27FC236}">
                  <a16:creationId xmlns:a16="http://schemas.microsoft.com/office/drawing/2014/main" id="{35EB3AE1-B15A-4F39-ACD1-BE4AD4314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368" y="2325229"/>
              <a:ext cx="393296" cy="511456"/>
            </a:xfrm>
            <a:custGeom>
              <a:avLst/>
              <a:gdLst>
                <a:gd name="T0" fmla="*/ 456 w 456"/>
                <a:gd name="T1" fmla="*/ 151 h 593"/>
                <a:gd name="T2" fmla="*/ 306 w 456"/>
                <a:gd name="T3" fmla="*/ 0 h 593"/>
                <a:gd name="T4" fmla="*/ 0 w 456"/>
                <a:gd name="T5" fmla="*/ 0 h 593"/>
                <a:gd name="T6" fmla="*/ 0 w 456"/>
                <a:gd name="T7" fmla="*/ 593 h 593"/>
                <a:gd name="T8" fmla="*/ 456 w 456"/>
                <a:gd name="T9" fmla="*/ 593 h 593"/>
                <a:gd name="T10" fmla="*/ 456 w 456"/>
                <a:gd name="T11" fmla="*/ 151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593">
                  <a:moveTo>
                    <a:pt x="456" y="151"/>
                  </a:moveTo>
                  <a:lnTo>
                    <a:pt x="306" y="0"/>
                  </a:lnTo>
                  <a:lnTo>
                    <a:pt x="0" y="0"/>
                  </a:lnTo>
                  <a:lnTo>
                    <a:pt x="0" y="593"/>
                  </a:lnTo>
                  <a:lnTo>
                    <a:pt x="456" y="593"/>
                  </a:lnTo>
                  <a:lnTo>
                    <a:pt x="456" y="151"/>
                  </a:ln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474746"/>
                </a:solidFill>
                <a:latin typeface="Amazon Ember"/>
              </a:endParaRP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80A3859-2628-48F8-9BA2-AC6D1E3FB981}"/>
                </a:ext>
              </a:extLst>
            </p:cNvPr>
            <p:cNvGrpSpPr/>
            <p:nvPr/>
          </p:nvGrpSpPr>
          <p:grpSpPr>
            <a:xfrm>
              <a:off x="3468517" y="2503896"/>
              <a:ext cx="297475" cy="254663"/>
              <a:chOff x="6250921" y="1352297"/>
              <a:chExt cx="229201" cy="288512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0D30F81-6E78-4C47-9571-3FBC5230B072}"/>
                  </a:ext>
                </a:extLst>
              </p:cNvPr>
              <p:cNvCxnSpPr/>
              <p:nvPr/>
            </p:nvCxnSpPr>
            <p:spPr>
              <a:xfrm>
                <a:off x="6250921" y="1352297"/>
                <a:ext cx="22920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F53C0E0-3F9E-4603-AFC1-F42AF1EEE88A}"/>
                  </a:ext>
                </a:extLst>
              </p:cNvPr>
              <p:cNvCxnSpPr/>
              <p:nvPr/>
            </p:nvCxnSpPr>
            <p:spPr>
              <a:xfrm>
                <a:off x="6250921" y="1448468"/>
                <a:ext cx="22920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97CFD776-0D3A-4011-8174-4A5DDAC9C714}"/>
                  </a:ext>
                </a:extLst>
              </p:cNvPr>
              <p:cNvCxnSpPr/>
              <p:nvPr/>
            </p:nvCxnSpPr>
            <p:spPr>
              <a:xfrm>
                <a:off x="6250921" y="1640809"/>
                <a:ext cx="22920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A42DC4D-40CE-4AE2-8C61-C8BD776B31B1}"/>
                  </a:ext>
                </a:extLst>
              </p:cNvPr>
              <p:cNvCxnSpPr/>
              <p:nvPr/>
            </p:nvCxnSpPr>
            <p:spPr>
              <a:xfrm>
                <a:off x="6250921" y="1544638"/>
                <a:ext cx="22920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0F7B53C-1794-4864-AC82-6FA5A4552956}"/>
                </a:ext>
              </a:extLst>
            </p:cNvPr>
            <p:cNvGrpSpPr/>
            <p:nvPr/>
          </p:nvGrpSpPr>
          <p:grpSpPr>
            <a:xfrm>
              <a:off x="3536797" y="2488462"/>
              <a:ext cx="501636" cy="499847"/>
              <a:chOff x="4610100" y="4498331"/>
              <a:chExt cx="438261" cy="436700"/>
            </a:xfrm>
          </p:grpSpPr>
          <p:sp>
            <p:nvSpPr>
              <p:cNvPr id="188" name="Oval 44">
                <a:extLst>
                  <a:ext uri="{FF2B5EF4-FFF2-40B4-BE49-F238E27FC236}">
                    <a16:creationId xmlns:a16="http://schemas.microsoft.com/office/drawing/2014/main" id="{9ADCD9AF-0DFF-4E1A-A6CA-4730A4AD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1660" y="4498331"/>
                <a:ext cx="350957" cy="350956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chemeClr val="tx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380985">
                  <a:defRPr/>
                </a:pPr>
                <a:endParaRPr lang="en-US" sz="1500">
                  <a:solidFill>
                    <a:srgbClr val="474746"/>
                  </a:solidFill>
                  <a:latin typeface="Arial"/>
                </a:endParaRPr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A4EC1FC0-4D94-431D-8B8B-6CFE556C1F09}"/>
                  </a:ext>
                </a:extLst>
              </p:cNvPr>
              <p:cNvSpPr/>
              <p:nvPr/>
            </p:nvSpPr>
            <p:spPr>
              <a:xfrm>
                <a:off x="4610100" y="4506261"/>
                <a:ext cx="350046" cy="350046"/>
              </a:xfrm>
              <a:prstGeom prst="ellipse">
                <a:avLst/>
              </a:prstGeom>
              <a:noFill/>
              <a:ln w="158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80985">
                  <a:defRPr/>
                </a:pPr>
                <a:endParaRPr lang="en-US" sz="150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90" name="Freeform 46">
                <a:extLst>
                  <a:ext uri="{FF2B5EF4-FFF2-40B4-BE49-F238E27FC236}">
                    <a16:creationId xmlns:a16="http://schemas.microsoft.com/office/drawing/2014/main" id="{C96E5270-339E-4212-9A92-F09D7DD43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8835" y="4775505"/>
                <a:ext cx="159526" cy="159526"/>
              </a:xfrm>
              <a:custGeom>
                <a:avLst/>
                <a:gdLst>
                  <a:gd name="T0" fmla="*/ 0 w 47"/>
                  <a:gd name="T1" fmla="*/ 12 h 47"/>
                  <a:gd name="T2" fmla="*/ 32 w 47"/>
                  <a:gd name="T3" fmla="*/ 44 h 47"/>
                  <a:gd name="T4" fmla="*/ 44 w 47"/>
                  <a:gd name="T5" fmla="*/ 44 h 47"/>
                  <a:gd name="T6" fmla="*/ 44 w 47"/>
                  <a:gd name="T7" fmla="*/ 32 h 47"/>
                  <a:gd name="T8" fmla="*/ 12 w 47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7">
                    <a:moveTo>
                      <a:pt x="0" y="12"/>
                    </a:moveTo>
                    <a:cubicBezTo>
                      <a:pt x="32" y="44"/>
                      <a:pt x="32" y="44"/>
                      <a:pt x="32" y="44"/>
                    </a:cubicBezTo>
                    <a:cubicBezTo>
                      <a:pt x="35" y="47"/>
                      <a:pt x="40" y="47"/>
                      <a:pt x="44" y="44"/>
                    </a:cubicBezTo>
                    <a:cubicBezTo>
                      <a:pt x="47" y="40"/>
                      <a:pt x="47" y="35"/>
                      <a:pt x="44" y="32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380985">
                  <a:defRPr/>
                </a:pPr>
                <a:endParaRPr lang="en-US" sz="1500">
                  <a:solidFill>
                    <a:srgbClr val="474746"/>
                  </a:solidFill>
                  <a:latin typeface="Arial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9A8B2CE4-10AE-49AB-8E57-FBF27C6B979E}"/>
                </a:ext>
              </a:extLst>
            </p:cNvPr>
            <p:cNvGrpSpPr/>
            <p:nvPr/>
          </p:nvGrpSpPr>
          <p:grpSpPr>
            <a:xfrm>
              <a:off x="3633072" y="2602270"/>
              <a:ext cx="207175" cy="172581"/>
              <a:chOff x="5826234" y="2341432"/>
              <a:chExt cx="149590" cy="124612"/>
            </a:xfrm>
          </p:grpSpPr>
          <p:sp>
            <p:nvSpPr>
              <p:cNvPr id="168" name="Freeform: Shape 868">
                <a:extLst>
                  <a:ext uri="{FF2B5EF4-FFF2-40B4-BE49-F238E27FC236}">
                    <a16:creationId xmlns:a16="http://schemas.microsoft.com/office/drawing/2014/main" id="{EE760E5D-D8D2-4F26-B1D7-3B780E7B9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6179" y="2383159"/>
                <a:ext cx="35508" cy="41442"/>
              </a:xfrm>
              <a:custGeom>
                <a:avLst/>
                <a:gdLst>
                  <a:gd name="connsiteX0" fmla="*/ 0 w 66461"/>
                  <a:gd name="connsiteY0" fmla="*/ 0 h 77570"/>
                  <a:gd name="connsiteX1" fmla="*/ 66461 w 66461"/>
                  <a:gd name="connsiteY1" fmla="*/ 0 h 77570"/>
                  <a:gd name="connsiteX2" fmla="*/ 7158 w 66461"/>
                  <a:gd name="connsiteY2" fmla="*/ 77570 h 77570"/>
                  <a:gd name="connsiteX3" fmla="*/ 0 w 66461"/>
                  <a:gd name="connsiteY3" fmla="*/ 77570 h 77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461" h="77570">
                    <a:moveTo>
                      <a:pt x="0" y="0"/>
                    </a:moveTo>
                    <a:lnTo>
                      <a:pt x="66461" y="0"/>
                    </a:lnTo>
                    <a:lnTo>
                      <a:pt x="7158" y="77570"/>
                    </a:lnTo>
                    <a:lnTo>
                      <a:pt x="0" y="77570"/>
                    </a:lnTo>
                    <a:close/>
                  </a:path>
                </a:pathLst>
              </a:custGeom>
              <a:solidFill>
                <a:srgbClr val="049FC7"/>
              </a:solidFill>
              <a:ln w="15875" cap="rnd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grpSp>
            <p:nvGrpSpPr>
              <p:cNvPr id="169" name="Group 14">
                <a:extLst>
                  <a:ext uri="{FF2B5EF4-FFF2-40B4-BE49-F238E27FC236}">
                    <a16:creationId xmlns:a16="http://schemas.microsoft.com/office/drawing/2014/main" id="{620D92AC-478C-49E2-9259-BA0A04C35A5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6234" y="2341432"/>
                <a:ext cx="149590" cy="124612"/>
                <a:chOff x="3940" y="812"/>
                <a:chExt cx="527" cy="439"/>
              </a:xfrm>
              <a:noFill/>
            </p:grpSpPr>
            <p:sp>
              <p:nvSpPr>
                <p:cNvPr id="170" name="Freeform 15">
                  <a:extLst>
                    <a:ext uri="{FF2B5EF4-FFF2-40B4-BE49-F238E27FC236}">
                      <a16:creationId xmlns:a16="http://schemas.microsoft.com/office/drawing/2014/main" id="{3A06A615-AA7F-42A8-9CDF-52E1048F61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0" y="812"/>
                  <a:ext cx="527" cy="439"/>
                </a:xfrm>
                <a:custGeom>
                  <a:avLst/>
                  <a:gdLst>
                    <a:gd name="T0" fmla="*/ 23 w 527"/>
                    <a:gd name="T1" fmla="*/ 0 h 439"/>
                    <a:gd name="T2" fmla="*/ 23 w 527"/>
                    <a:gd name="T3" fmla="*/ 126 h 439"/>
                    <a:gd name="T4" fmla="*/ 0 w 527"/>
                    <a:gd name="T5" fmla="*/ 126 h 439"/>
                    <a:gd name="T6" fmla="*/ 0 w 527"/>
                    <a:gd name="T7" fmla="*/ 313 h 439"/>
                    <a:gd name="T8" fmla="*/ 23 w 527"/>
                    <a:gd name="T9" fmla="*/ 313 h 439"/>
                    <a:gd name="T10" fmla="*/ 23 w 527"/>
                    <a:gd name="T11" fmla="*/ 439 h 439"/>
                    <a:gd name="T12" fmla="*/ 527 w 527"/>
                    <a:gd name="T13" fmla="*/ 439 h 439"/>
                    <a:gd name="T14" fmla="*/ 527 w 527"/>
                    <a:gd name="T15" fmla="*/ 0 h 439"/>
                    <a:gd name="T16" fmla="*/ 23 w 527"/>
                    <a:gd name="T17" fmla="*/ 0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7" h="439">
                      <a:moveTo>
                        <a:pt x="23" y="0"/>
                      </a:moveTo>
                      <a:lnTo>
                        <a:pt x="23" y="126"/>
                      </a:lnTo>
                      <a:lnTo>
                        <a:pt x="0" y="126"/>
                      </a:lnTo>
                      <a:lnTo>
                        <a:pt x="0" y="313"/>
                      </a:lnTo>
                      <a:lnTo>
                        <a:pt x="23" y="313"/>
                      </a:lnTo>
                      <a:lnTo>
                        <a:pt x="23" y="439"/>
                      </a:lnTo>
                      <a:lnTo>
                        <a:pt x="527" y="439"/>
                      </a:lnTo>
                      <a:lnTo>
                        <a:pt x="527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1" name="Rectangle 16">
                  <a:extLst>
                    <a:ext uri="{FF2B5EF4-FFF2-40B4-BE49-F238E27FC236}">
                      <a16:creationId xmlns:a16="http://schemas.microsoft.com/office/drawing/2014/main" id="{1731B04B-F980-42DE-A633-87D46AC9A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5" y="897"/>
                  <a:ext cx="269" cy="270"/>
                </a:xfrm>
                <a:prstGeom prst="rect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2" name="Rectangle 17">
                  <a:extLst>
                    <a:ext uri="{FF2B5EF4-FFF2-40B4-BE49-F238E27FC236}">
                      <a16:creationId xmlns:a16="http://schemas.microsoft.com/office/drawing/2014/main" id="{A13CB0EA-9988-41EB-BF20-9098E0BB0D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959"/>
                  <a:ext cx="146" cy="146"/>
                </a:xfrm>
                <a:prstGeom prst="rect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3" name="Line 18">
                  <a:extLst>
                    <a:ext uri="{FF2B5EF4-FFF2-40B4-BE49-F238E27FC236}">
                      <a16:creationId xmlns:a16="http://schemas.microsoft.com/office/drawing/2014/main" id="{5B8F2532-BF76-42D1-AFC7-ADAAB4D22D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3" y="848"/>
                  <a:ext cx="0" cy="49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4" name="Line 19">
                  <a:extLst>
                    <a:ext uri="{FF2B5EF4-FFF2-40B4-BE49-F238E27FC236}">
                      <a16:creationId xmlns:a16="http://schemas.microsoft.com/office/drawing/2014/main" id="{205F93D6-A8C2-478D-A6BC-CDFC9FF7CE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7" y="848"/>
                  <a:ext cx="0" cy="49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5" name="Line 20">
                  <a:extLst>
                    <a:ext uri="{FF2B5EF4-FFF2-40B4-BE49-F238E27FC236}">
                      <a16:creationId xmlns:a16="http://schemas.microsoft.com/office/drawing/2014/main" id="{89DC3F32-99D9-4CB1-8320-B418AD2930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848"/>
                  <a:ext cx="0" cy="49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6" name="Line 21">
                  <a:extLst>
                    <a:ext uri="{FF2B5EF4-FFF2-40B4-BE49-F238E27FC236}">
                      <a16:creationId xmlns:a16="http://schemas.microsoft.com/office/drawing/2014/main" id="{4A62348F-64AF-4085-BE19-34739B4FA2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7" y="848"/>
                  <a:ext cx="0" cy="49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7" name="Line 22">
                  <a:extLst>
                    <a:ext uri="{FF2B5EF4-FFF2-40B4-BE49-F238E27FC236}">
                      <a16:creationId xmlns:a16="http://schemas.microsoft.com/office/drawing/2014/main" id="{F717C3D2-7B06-4E2A-9563-AA9AF472F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3" y="1171"/>
                  <a:ext cx="0" cy="5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8" name="Line 23">
                  <a:extLst>
                    <a:ext uri="{FF2B5EF4-FFF2-40B4-BE49-F238E27FC236}">
                      <a16:creationId xmlns:a16="http://schemas.microsoft.com/office/drawing/2014/main" id="{2370E9B6-849C-4D33-8563-A53E7C9EBF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7" y="1171"/>
                  <a:ext cx="0" cy="5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9" name="Line 24">
                  <a:extLst>
                    <a:ext uri="{FF2B5EF4-FFF2-40B4-BE49-F238E27FC236}">
                      <a16:creationId xmlns:a16="http://schemas.microsoft.com/office/drawing/2014/main" id="{1F6A09B5-A28B-4714-92BE-A515BA1C14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1171"/>
                  <a:ext cx="0" cy="5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0" name="Line 25">
                  <a:extLst>
                    <a:ext uri="{FF2B5EF4-FFF2-40B4-BE49-F238E27FC236}">
                      <a16:creationId xmlns:a16="http://schemas.microsoft.com/office/drawing/2014/main" id="{ED2B721C-E5E7-4A8D-BD2E-FF23EBB287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7" y="1171"/>
                  <a:ext cx="0" cy="5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1" name="Line 26">
                  <a:extLst>
                    <a:ext uri="{FF2B5EF4-FFF2-40B4-BE49-F238E27FC236}">
                      <a16:creationId xmlns:a16="http://schemas.microsoft.com/office/drawing/2014/main" id="{2AD934B0-8DDB-40E9-80A3-6970924BE0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7" y="1115"/>
                  <a:ext cx="50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2" name="Line 27">
                  <a:extLst>
                    <a:ext uri="{FF2B5EF4-FFF2-40B4-BE49-F238E27FC236}">
                      <a16:creationId xmlns:a16="http://schemas.microsoft.com/office/drawing/2014/main" id="{9F8D7990-C7C2-4812-AAE5-08B2A5F18B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7" y="1060"/>
                  <a:ext cx="50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3" name="Line 28">
                  <a:extLst>
                    <a:ext uri="{FF2B5EF4-FFF2-40B4-BE49-F238E27FC236}">
                      <a16:creationId xmlns:a16="http://schemas.microsoft.com/office/drawing/2014/main" id="{7CE237DA-E225-43BC-9B9D-1035CB147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7" y="1005"/>
                  <a:ext cx="50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4" name="Line 29">
                  <a:extLst>
                    <a:ext uri="{FF2B5EF4-FFF2-40B4-BE49-F238E27FC236}">
                      <a16:creationId xmlns:a16="http://schemas.microsoft.com/office/drawing/2014/main" id="{6D7AEDAA-6BC7-414A-BEB4-52ECA75F94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7" y="951"/>
                  <a:ext cx="50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5" name="Line 30">
                  <a:extLst>
                    <a:ext uri="{FF2B5EF4-FFF2-40B4-BE49-F238E27FC236}">
                      <a16:creationId xmlns:a16="http://schemas.microsoft.com/office/drawing/2014/main" id="{72BAB616-5F95-4B7B-83EB-3624FB89A2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40" y="1031"/>
                  <a:ext cx="175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6" name="Rectangle 31">
                  <a:extLst>
                    <a:ext uri="{FF2B5EF4-FFF2-40B4-BE49-F238E27FC236}">
                      <a16:creationId xmlns:a16="http://schemas.microsoft.com/office/drawing/2014/main" id="{FB77C920-2662-4D96-8C72-305D2CE319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916"/>
                  <a:ext cx="64" cy="65"/>
                </a:xfrm>
                <a:prstGeom prst="rect">
                  <a:avLst/>
                </a:prstGeom>
                <a:solidFill>
                  <a:schemeClr val="tx1"/>
                </a:solidFill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7" name="Oval 32">
                  <a:extLst>
                    <a:ext uri="{FF2B5EF4-FFF2-40B4-BE49-F238E27FC236}">
                      <a16:creationId xmlns:a16="http://schemas.microsoft.com/office/drawing/2014/main" id="{C85D639B-4EE3-4CD3-896E-ED1360F49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1092"/>
                  <a:ext cx="57" cy="57"/>
                </a:xfrm>
                <a:prstGeom prst="ellips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</p:grpSp>
        </p:grpSp>
      </p:grpSp>
      <p:sp>
        <p:nvSpPr>
          <p:cNvPr id="195" name="TextBox 194"/>
          <p:cNvSpPr txBox="1"/>
          <p:nvPr/>
        </p:nvSpPr>
        <p:spPr>
          <a:xfrm>
            <a:off x="7604201" y="3627595"/>
            <a:ext cx="1611786" cy="4879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algn="ctr" defTabSz="963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167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mazon Ember"/>
              </a:rPr>
              <a:t>Investigate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A334067-1931-4C02-9316-6EDFFC570A22}"/>
              </a:ext>
            </a:extLst>
          </p:cNvPr>
          <p:cNvGrpSpPr/>
          <p:nvPr/>
        </p:nvGrpSpPr>
        <p:grpSpPr>
          <a:xfrm>
            <a:off x="10166594" y="2881046"/>
            <a:ext cx="908001" cy="710193"/>
            <a:chOff x="6571373" y="2391958"/>
            <a:chExt cx="467058" cy="494531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BCD986FD-B9D9-45AF-A303-EA8030672878}"/>
                </a:ext>
              </a:extLst>
            </p:cNvPr>
            <p:cNvGrpSpPr/>
            <p:nvPr/>
          </p:nvGrpSpPr>
          <p:grpSpPr>
            <a:xfrm>
              <a:off x="6702764" y="2391958"/>
              <a:ext cx="335667" cy="227748"/>
              <a:chOff x="8629815" y="3545437"/>
              <a:chExt cx="243539" cy="165240"/>
            </a:xfrm>
          </p:grpSpPr>
          <p:sp>
            <p:nvSpPr>
              <p:cNvPr id="205" name="Freeform: Shape 454">
                <a:extLst>
                  <a:ext uri="{FF2B5EF4-FFF2-40B4-BE49-F238E27FC236}">
                    <a16:creationId xmlns:a16="http://schemas.microsoft.com/office/drawing/2014/main" id="{2BF467AF-7D10-41DF-80BF-2380B14A21A3}"/>
                  </a:ext>
                </a:extLst>
              </p:cNvPr>
              <p:cNvSpPr/>
              <p:nvPr/>
            </p:nvSpPr>
            <p:spPr>
              <a:xfrm>
                <a:off x="8629863" y="3545437"/>
                <a:ext cx="243491" cy="165240"/>
              </a:xfrm>
              <a:custGeom>
                <a:avLst/>
                <a:gdLst>
                  <a:gd name="connsiteX0" fmla="*/ 261620 w 698500"/>
                  <a:gd name="connsiteY0" fmla="*/ 0 h 474020"/>
                  <a:gd name="connsiteX1" fmla="*/ 698500 w 698500"/>
                  <a:gd name="connsiteY1" fmla="*/ 0 h 474020"/>
                  <a:gd name="connsiteX2" fmla="*/ 698500 w 698500"/>
                  <a:gd name="connsiteY2" fmla="*/ 468940 h 474020"/>
                  <a:gd name="connsiteX3" fmla="*/ 543560 w 698500"/>
                  <a:gd name="connsiteY3" fmla="*/ 468940 h 474020"/>
                  <a:gd name="connsiteX4" fmla="*/ 543560 w 698500"/>
                  <a:gd name="connsiteY4" fmla="*/ 474020 h 474020"/>
                  <a:gd name="connsiteX5" fmla="*/ 106680 w 698500"/>
                  <a:gd name="connsiteY5" fmla="*/ 474020 h 474020"/>
                  <a:gd name="connsiteX6" fmla="*/ 106680 w 698500"/>
                  <a:gd name="connsiteY6" fmla="*/ 413060 h 474020"/>
                  <a:gd name="connsiteX7" fmla="*/ 0 w 698500"/>
                  <a:gd name="connsiteY7" fmla="*/ 413060 h 474020"/>
                  <a:gd name="connsiteX8" fmla="*/ 0 w 698500"/>
                  <a:gd name="connsiteY8" fmla="*/ 162560 h 474020"/>
                  <a:gd name="connsiteX9" fmla="*/ 106680 w 698500"/>
                  <a:gd name="connsiteY9" fmla="*/ 162560 h 474020"/>
                  <a:gd name="connsiteX10" fmla="*/ 106680 w 698500"/>
                  <a:gd name="connsiteY10" fmla="*/ 101600 h 474020"/>
                  <a:gd name="connsiteX11" fmla="*/ 261620 w 698500"/>
                  <a:gd name="connsiteY11" fmla="*/ 101600 h 474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500" h="474020">
                    <a:moveTo>
                      <a:pt x="261620" y="0"/>
                    </a:moveTo>
                    <a:lnTo>
                      <a:pt x="698500" y="0"/>
                    </a:lnTo>
                    <a:lnTo>
                      <a:pt x="698500" y="468940"/>
                    </a:lnTo>
                    <a:lnTo>
                      <a:pt x="543560" y="468940"/>
                    </a:lnTo>
                    <a:lnTo>
                      <a:pt x="543560" y="474020"/>
                    </a:lnTo>
                    <a:lnTo>
                      <a:pt x="106680" y="474020"/>
                    </a:lnTo>
                    <a:lnTo>
                      <a:pt x="106680" y="413060"/>
                    </a:lnTo>
                    <a:lnTo>
                      <a:pt x="0" y="413060"/>
                    </a:lnTo>
                    <a:lnTo>
                      <a:pt x="0" y="162560"/>
                    </a:lnTo>
                    <a:lnTo>
                      <a:pt x="106680" y="162560"/>
                    </a:lnTo>
                    <a:lnTo>
                      <a:pt x="106680" y="101600"/>
                    </a:lnTo>
                    <a:lnTo>
                      <a:pt x="261620" y="10160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7">
                  <a:defRPr/>
                </a:pPr>
                <a:endParaRPr lang="en-US" sz="1765" dirty="0">
                  <a:solidFill>
                    <a:srgbClr val="FFFFFF"/>
                  </a:solidFill>
                  <a:latin typeface="Amazon Ember"/>
                </a:endParaRPr>
              </a:p>
            </p:txBody>
          </p: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55C98739-FFA7-4361-B377-CC5FFAA04DD7}"/>
                  </a:ext>
                </a:extLst>
              </p:cNvPr>
              <p:cNvGrpSpPr/>
              <p:nvPr/>
            </p:nvGrpSpPr>
            <p:grpSpPr>
              <a:xfrm>
                <a:off x="8629815" y="3545437"/>
                <a:ext cx="243539" cy="165240"/>
                <a:chOff x="573103" y="3962399"/>
                <a:chExt cx="558769" cy="379121"/>
              </a:xfrm>
            </p:grpSpPr>
            <p:sp>
              <p:nvSpPr>
                <p:cNvPr id="207" name="Freeform: Shape 456">
                  <a:extLst>
                    <a:ext uri="{FF2B5EF4-FFF2-40B4-BE49-F238E27FC236}">
                      <a16:creationId xmlns:a16="http://schemas.microsoft.com/office/drawing/2014/main" id="{68F2FF5F-D866-44F8-87E1-9CC4EF8DA13B}"/>
                    </a:ext>
                  </a:extLst>
                </p:cNvPr>
                <p:cNvSpPr/>
                <p:nvPr/>
              </p:nvSpPr>
              <p:spPr>
                <a:xfrm>
                  <a:off x="573103" y="3962399"/>
                  <a:ext cx="558660" cy="379121"/>
                </a:xfrm>
                <a:custGeom>
                  <a:avLst/>
                  <a:gdLst>
                    <a:gd name="connsiteX0" fmla="*/ 261620 w 698500"/>
                    <a:gd name="connsiteY0" fmla="*/ 0 h 474020"/>
                    <a:gd name="connsiteX1" fmla="*/ 698500 w 698500"/>
                    <a:gd name="connsiteY1" fmla="*/ 0 h 474020"/>
                    <a:gd name="connsiteX2" fmla="*/ 698500 w 698500"/>
                    <a:gd name="connsiteY2" fmla="*/ 468940 h 474020"/>
                    <a:gd name="connsiteX3" fmla="*/ 543560 w 698500"/>
                    <a:gd name="connsiteY3" fmla="*/ 468940 h 474020"/>
                    <a:gd name="connsiteX4" fmla="*/ 543560 w 698500"/>
                    <a:gd name="connsiteY4" fmla="*/ 474020 h 474020"/>
                    <a:gd name="connsiteX5" fmla="*/ 106680 w 698500"/>
                    <a:gd name="connsiteY5" fmla="*/ 474020 h 474020"/>
                    <a:gd name="connsiteX6" fmla="*/ 106680 w 698500"/>
                    <a:gd name="connsiteY6" fmla="*/ 413060 h 474020"/>
                    <a:gd name="connsiteX7" fmla="*/ 0 w 698500"/>
                    <a:gd name="connsiteY7" fmla="*/ 413060 h 474020"/>
                    <a:gd name="connsiteX8" fmla="*/ 0 w 698500"/>
                    <a:gd name="connsiteY8" fmla="*/ 162560 h 474020"/>
                    <a:gd name="connsiteX9" fmla="*/ 106680 w 698500"/>
                    <a:gd name="connsiteY9" fmla="*/ 162560 h 474020"/>
                    <a:gd name="connsiteX10" fmla="*/ 106680 w 698500"/>
                    <a:gd name="connsiteY10" fmla="*/ 101600 h 474020"/>
                    <a:gd name="connsiteX11" fmla="*/ 261620 w 698500"/>
                    <a:gd name="connsiteY11" fmla="*/ 101600 h 47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8500" h="474020">
                      <a:moveTo>
                        <a:pt x="261620" y="0"/>
                      </a:moveTo>
                      <a:lnTo>
                        <a:pt x="698500" y="0"/>
                      </a:lnTo>
                      <a:lnTo>
                        <a:pt x="698500" y="468940"/>
                      </a:lnTo>
                      <a:lnTo>
                        <a:pt x="543560" y="468940"/>
                      </a:lnTo>
                      <a:lnTo>
                        <a:pt x="543560" y="474020"/>
                      </a:lnTo>
                      <a:lnTo>
                        <a:pt x="106680" y="474020"/>
                      </a:lnTo>
                      <a:lnTo>
                        <a:pt x="106680" y="413060"/>
                      </a:lnTo>
                      <a:lnTo>
                        <a:pt x="0" y="413060"/>
                      </a:lnTo>
                      <a:lnTo>
                        <a:pt x="0" y="162560"/>
                      </a:lnTo>
                      <a:lnTo>
                        <a:pt x="106680" y="162560"/>
                      </a:lnTo>
                      <a:lnTo>
                        <a:pt x="106680" y="101600"/>
                      </a:lnTo>
                      <a:lnTo>
                        <a:pt x="261620" y="101600"/>
                      </a:lnTo>
                      <a:close/>
                    </a:path>
                  </a:pathLst>
                </a:custGeom>
                <a:noFill/>
                <a:ln w="15875" cap="rnd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4EA332E1-8FB5-40D4-9093-58D124353146}"/>
                    </a:ext>
                  </a:extLst>
                </p:cNvPr>
                <p:cNvSpPr/>
                <p:nvPr/>
              </p:nvSpPr>
              <p:spPr>
                <a:xfrm>
                  <a:off x="622570" y="4139624"/>
                  <a:ext cx="59421" cy="10766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1A690403-3C8D-4122-81E4-A3B21B20DB84}"/>
                    </a:ext>
                  </a:extLst>
                </p:cNvPr>
                <p:cNvSpPr/>
                <p:nvPr/>
              </p:nvSpPr>
              <p:spPr>
                <a:xfrm>
                  <a:off x="714749" y="4094584"/>
                  <a:ext cx="128746" cy="450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801BB485-6755-440B-83F7-50D8D01880E7}"/>
                    </a:ext>
                  </a:extLst>
                </p:cNvPr>
                <p:cNvSpPr/>
                <p:nvPr/>
              </p:nvSpPr>
              <p:spPr>
                <a:xfrm>
                  <a:off x="714749" y="4154005"/>
                  <a:ext cx="128746" cy="450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33245164-1785-4738-98FE-9B67C6438F03}"/>
                    </a:ext>
                  </a:extLst>
                </p:cNvPr>
                <p:cNvSpPr/>
                <p:nvPr/>
              </p:nvSpPr>
              <p:spPr>
                <a:xfrm>
                  <a:off x="1031288" y="4125057"/>
                  <a:ext cx="100584" cy="450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B640996D-3075-4BF7-9442-805793411491}"/>
                    </a:ext>
                  </a:extLst>
                </p:cNvPr>
                <p:cNvSpPr/>
                <p:nvPr/>
              </p:nvSpPr>
              <p:spPr>
                <a:xfrm>
                  <a:off x="953196" y="4231204"/>
                  <a:ext cx="63829" cy="638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1BB100A3-974E-4458-9A9B-3BDC051A0A6D}"/>
                    </a:ext>
                  </a:extLst>
                </p:cNvPr>
                <p:cNvSpPr/>
                <p:nvPr/>
              </p:nvSpPr>
              <p:spPr>
                <a:xfrm>
                  <a:off x="1030900" y="4231204"/>
                  <a:ext cx="63829" cy="638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4" name="Freeform: Shape 463">
                  <a:extLst>
                    <a:ext uri="{FF2B5EF4-FFF2-40B4-BE49-F238E27FC236}">
                      <a16:creationId xmlns:a16="http://schemas.microsoft.com/office/drawing/2014/main" id="{88222000-C981-4E96-845B-28464F52B6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5019" y="4034495"/>
                  <a:ext cx="151050" cy="181716"/>
                </a:xfrm>
                <a:custGeom>
                  <a:avLst/>
                  <a:gdLst>
                    <a:gd name="connsiteX0" fmla="*/ 0 w 151050"/>
                    <a:gd name="connsiteY0" fmla="*/ 0 h 181716"/>
                    <a:gd name="connsiteX1" fmla="*/ 151050 w 151050"/>
                    <a:gd name="connsiteY1" fmla="*/ 0 h 181716"/>
                    <a:gd name="connsiteX2" fmla="*/ 116870 w 151050"/>
                    <a:gd name="connsiteY2" fmla="*/ 44782 h 181716"/>
                    <a:gd name="connsiteX3" fmla="*/ 21451 w 151050"/>
                    <a:gd name="connsiteY3" fmla="*/ 169799 h 181716"/>
                    <a:gd name="connsiteX4" fmla="*/ 12354 w 151050"/>
                    <a:gd name="connsiteY4" fmla="*/ 181716 h 181716"/>
                    <a:gd name="connsiteX5" fmla="*/ 0 w 151050"/>
                    <a:gd name="connsiteY5" fmla="*/ 181716 h 181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1050" h="181716">
                      <a:moveTo>
                        <a:pt x="0" y="0"/>
                      </a:moveTo>
                      <a:lnTo>
                        <a:pt x="151050" y="0"/>
                      </a:lnTo>
                      <a:lnTo>
                        <a:pt x="116870" y="44782"/>
                      </a:lnTo>
                      <a:cubicBezTo>
                        <a:pt x="89822" y="80220"/>
                        <a:pt x="58266" y="121564"/>
                        <a:pt x="21451" y="169799"/>
                      </a:cubicBezTo>
                      <a:lnTo>
                        <a:pt x="12354" y="181716"/>
                      </a:lnTo>
                      <a:lnTo>
                        <a:pt x="0" y="18171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9974EC5-1928-4877-905A-3BAA59198837}"/>
                    </a:ext>
                  </a:extLst>
                </p:cNvPr>
                <p:cNvSpPr/>
                <p:nvPr/>
              </p:nvSpPr>
              <p:spPr>
                <a:xfrm>
                  <a:off x="845019" y="4034495"/>
                  <a:ext cx="181311" cy="181716"/>
                </a:xfrm>
                <a:prstGeom prst="rect">
                  <a:avLst/>
                </a:prstGeom>
                <a:noFill/>
                <a:ln w="15875" cap="rnd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</p:grp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21D6E87-324F-4D41-8C4D-E01D85309862}"/>
                </a:ext>
              </a:extLst>
            </p:cNvPr>
            <p:cNvGrpSpPr/>
            <p:nvPr/>
          </p:nvGrpSpPr>
          <p:grpSpPr>
            <a:xfrm>
              <a:off x="6571373" y="2683176"/>
              <a:ext cx="211969" cy="203313"/>
              <a:chOff x="7311389" y="2786084"/>
              <a:chExt cx="285016" cy="273377"/>
            </a:xfrm>
          </p:grpSpPr>
          <p:sp>
            <p:nvSpPr>
              <p:cNvPr id="199" name="Freeform 5">
                <a:extLst>
                  <a:ext uri="{FF2B5EF4-FFF2-40B4-BE49-F238E27FC236}">
                    <a16:creationId xmlns:a16="http://schemas.microsoft.com/office/drawing/2014/main" id="{7C6CD48F-C8A7-4646-BC8B-5675C5742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1630" y="2786084"/>
                <a:ext cx="234775" cy="235583"/>
              </a:xfrm>
              <a:custGeom>
                <a:avLst/>
                <a:gdLst>
                  <a:gd name="T0" fmla="*/ 1162 w 1162"/>
                  <a:gd name="T1" fmla="*/ 0 h 1166"/>
                  <a:gd name="T2" fmla="*/ 0 w 1162"/>
                  <a:gd name="T3" fmla="*/ 420 h 1166"/>
                  <a:gd name="T4" fmla="*/ 443 w 1162"/>
                  <a:gd name="T5" fmla="*/ 715 h 1166"/>
                  <a:gd name="T6" fmla="*/ 730 w 1162"/>
                  <a:gd name="T7" fmla="*/ 1166 h 1166"/>
                  <a:gd name="T8" fmla="*/ 1162 w 1162"/>
                  <a:gd name="T9" fmla="*/ 0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2" h="1166">
                    <a:moveTo>
                      <a:pt x="1162" y="0"/>
                    </a:moveTo>
                    <a:lnTo>
                      <a:pt x="0" y="420"/>
                    </a:lnTo>
                    <a:lnTo>
                      <a:pt x="443" y="715"/>
                    </a:lnTo>
                    <a:lnTo>
                      <a:pt x="730" y="1166"/>
                    </a:lnTo>
                    <a:lnTo>
                      <a:pt x="1162" y="0"/>
                    </a:lnTo>
                    <a:close/>
                  </a:path>
                </a:pathLst>
              </a:custGeom>
              <a:solidFill>
                <a:schemeClr val="bg1"/>
              </a:solidFill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0" name="Freeform 10">
                <a:extLst>
                  <a:ext uri="{FF2B5EF4-FFF2-40B4-BE49-F238E27FC236}">
                    <a16:creationId xmlns:a16="http://schemas.microsoft.com/office/drawing/2014/main" id="{AA16DE1B-3798-45AE-82A8-39494F2CD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1630" y="2786084"/>
                <a:ext cx="234775" cy="144461"/>
              </a:xfrm>
              <a:custGeom>
                <a:avLst/>
                <a:gdLst>
                  <a:gd name="T0" fmla="*/ 443 w 1162"/>
                  <a:gd name="T1" fmla="*/ 715 h 715"/>
                  <a:gd name="T2" fmla="*/ 0 w 1162"/>
                  <a:gd name="T3" fmla="*/ 420 h 715"/>
                  <a:gd name="T4" fmla="*/ 1162 w 1162"/>
                  <a:gd name="T5" fmla="*/ 0 h 715"/>
                  <a:gd name="T6" fmla="*/ 443 w 1162"/>
                  <a:gd name="T7" fmla="*/ 715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2" h="715">
                    <a:moveTo>
                      <a:pt x="443" y="715"/>
                    </a:moveTo>
                    <a:lnTo>
                      <a:pt x="0" y="420"/>
                    </a:lnTo>
                    <a:lnTo>
                      <a:pt x="1162" y="0"/>
                    </a:lnTo>
                    <a:lnTo>
                      <a:pt x="443" y="715"/>
                    </a:lnTo>
                    <a:close/>
                  </a:path>
                </a:pathLst>
              </a:custGeom>
              <a:solidFill>
                <a:schemeClr val="accent6"/>
              </a:solidFill>
              <a:ln w="158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1" name="Freeform 5">
                <a:extLst>
                  <a:ext uri="{FF2B5EF4-FFF2-40B4-BE49-F238E27FC236}">
                    <a16:creationId xmlns:a16="http://schemas.microsoft.com/office/drawing/2014/main" id="{8DC813DC-EC23-43A9-9478-FA619CB4D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1630" y="2786084"/>
                <a:ext cx="234775" cy="235583"/>
              </a:xfrm>
              <a:custGeom>
                <a:avLst/>
                <a:gdLst>
                  <a:gd name="T0" fmla="*/ 1162 w 1162"/>
                  <a:gd name="T1" fmla="*/ 0 h 1166"/>
                  <a:gd name="T2" fmla="*/ 0 w 1162"/>
                  <a:gd name="T3" fmla="*/ 420 h 1166"/>
                  <a:gd name="T4" fmla="*/ 443 w 1162"/>
                  <a:gd name="T5" fmla="*/ 715 h 1166"/>
                  <a:gd name="T6" fmla="*/ 730 w 1162"/>
                  <a:gd name="T7" fmla="*/ 1166 h 1166"/>
                  <a:gd name="T8" fmla="*/ 1162 w 1162"/>
                  <a:gd name="T9" fmla="*/ 0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2" h="1166">
                    <a:moveTo>
                      <a:pt x="1162" y="0"/>
                    </a:moveTo>
                    <a:lnTo>
                      <a:pt x="0" y="420"/>
                    </a:lnTo>
                    <a:lnTo>
                      <a:pt x="443" y="715"/>
                    </a:lnTo>
                    <a:lnTo>
                      <a:pt x="730" y="1166"/>
                    </a:lnTo>
                    <a:lnTo>
                      <a:pt x="1162" y="0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2" name="Line 8">
                <a:extLst>
                  <a:ext uri="{FF2B5EF4-FFF2-40B4-BE49-F238E27FC236}">
                    <a16:creationId xmlns:a16="http://schemas.microsoft.com/office/drawing/2014/main" id="{1E225E3E-363D-45A6-968F-790B7C6FA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402054" y="3010350"/>
                <a:ext cx="42266" cy="55955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3" name="Line 8">
                <a:extLst>
                  <a:ext uri="{FF2B5EF4-FFF2-40B4-BE49-F238E27FC236}">
                    <a16:creationId xmlns:a16="http://schemas.microsoft.com/office/drawing/2014/main" id="{23E59BCF-3D38-4091-B510-9636A8392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377289" y="2949392"/>
                <a:ext cx="42266" cy="55955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4" name="Line 8">
                <a:extLst>
                  <a:ext uri="{FF2B5EF4-FFF2-40B4-BE49-F238E27FC236}">
                    <a16:creationId xmlns:a16="http://schemas.microsoft.com/office/drawing/2014/main" id="{3F8CDB2F-7ED8-4387-A92A-554246818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318234" y="2913199"/>
                <a:ext cx="42266" cy="55955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</p:grpSp>
      </p:grpSp>
      <p:sp>
        <p:nvSpPr>
          <p:cNvPr id="216" name="TextBox 215"/>
          <p:cNvSpPr txBox="1"/>
          <p:nvPr/>
        </p:nvSpPr>
        <p:spPr>
          <a:xfrm>
            <a:off x="9931916" y="3627595"/>
            <a:ext cx="1611786" cy="4879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algn="ctr" defTabSz="963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167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mazon Ember"/>
              </a:rPr>
              <a:t>Mitigate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78FEB4DC-6DED-4482-A172-0CCDEDF06E84}"/>
              </a:ext>
            </a:extLst>
          </p:cNvPr>
          <p:cNvCxnSpPr>
            <a:cxnSpLocks/>
          </p:cNvCxnSpPr>
          <p:nvPr/>
        </p:nvCxnSpPr>
        <p:spPr>
          <a:xfrm>
            <a:off x="4482481" y="3148475"/>
            <a:ext cx="968056" cy="0"/>
          </a:xfrm>
          <a:prstGeom prst="straightConnector1">
            <a:avLst/>
          </a:prstGeom>
          <a:ln w="28575" cap="rnd">
            <a:solidFill>
              <a:srgbClr val="049FC7"/>
            </a:solidFill>
            <a:prstDash val="soli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8FEB4DC-6DED-4482-A172-0CCDEDF06E84}"/>
              </a:ext>
            </a:extLst>
          </p:cNvPr>
          <p:cNvCxnSpPr>
            <a:cxnSpLocks/>
          </p:cNvCxnSpPr>
          <p:nvPr/>
        </p:nvCxnSpPr>
        <p:spPr>
          <a:xfrm flipV="1">
            <a:off x="6979147" y="3172227"/>
            <a:ext cx="846353" cy="1770"/>
          </a:xfrm>
          <a:prstGeom prst="straightConnector1">
            <a:avLst/>
          </a:prstGeom>
          <a:ln w="28575" cap="rnd">
            <a:solidFill>
              <a:srgbClr val="049FC7"/>
            </a:solidFill>
            <a:prstDash val="soli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50F32BA-6ADA-4421-B38B-B3C80CA722A3}"/>
              </a:ext>
            </a:extLst>
          </p:cNvPr>
          <p:cNvGrpSpPr/>
          <p:nvPr/>
        </p:nvGrpSpPr>
        <p:grpSpPr>
          <a:xfrm>
            <a:off x="3362015" y="2718327"/>
            <a:ext cx="842333" cy="871068"/>
            <a:chOff x="281319" y="1610337"/>
            <a:chExt cx="477880" cy="598152"/>
          </a:xfrm>
        </p:grpSpPr>
        <p:grpSp>
          <p:nvGrpSpPr>
            <p:cNvPr id="114" name="Graphic 6">
              <a:extLst>
                <a:ext uri="{FF2B5EF4-FFF2-40B4-BE49-F238E27FC236}">
                  <a16:creationId xmlns:a16="http://schemas.microsoft.com/office/drawing/2014/main" id="{998B044D-7B97-4262-B211-2B35ABCF71E5}"/>
                </a:ext>
              </a:extLst>
            </p:cNvPr>
            <p:cNvGrpSpPr/>
            <p:nvPr/>
          </p:nvGrpSpPr>
          <p:grpSpPr>
            <a:xfrm>
              <a:off x="281319" y="1610337"/>
              <a:ext cx="372641" cy="493586"/>
              <a:chOff x="6772275" y="3395662"/>
              <a:chExt cx="1085850" cy="1438275"/>
            </a:xfrm>
          </p:grpSpPr>
          <p:sp>
            <p:nvSpPr>
              <p:cNvPr id="118" name="Freeform: Shape 94">
                <a:extLst>
                  <a:ext uri="{FF2B5EF4-FFF2-40B4-BE49-F238E27FC236}">
                    <a16:creationId xmlns:a16="http://schemas.microsoft.com/office/drawing/2014/main" id="{3A338B1C-70E1-462E-ABAF-5464FA60439F}"/>
                  </a:ext>
                </a:extLst>
              </p:cNvPr>
              <p:cNvSpPr/>
              <p:nvPr/>
            </p:nvSpPr>
            <p:spPr>
              <a:xfrm>
                <a:off x="6767513" y="3397567"/>
                <a:ext cx="1085850" cy="1438275"/>
              </a:xfrm>
              <a:custGeom>
                <a:avLst/>
                <a:gdLst>
                  <a:gd name="connsiteX0" fmla="*/ 544830 w 1085850"/>
                  <a:gd name="connsiteY0" fmla="*/ 1426845 h 1438275"/>
                  <a:gd name="connsiteX1" fmla="*/ 1075373 w 1085850"/>
                  <a:gd name="connsiteY1" fmla="*/ 1047750 h 1438275"/>
                  <a:gd name="connsiteX2" fmla="*/ 1075373 w 1085850"/>
                  <a:gd name="connsiteY2" fmla="*/ 97155 h 1438275"/>
                  <a:gd name="connsiteX3" fmla="*/ 544830 w 1085850"/>
                  <a:gd name="connsiteY3" fmla="*/ 14288 h 1438275"/>
                  <a:gd name="connsiteX4" fmla="*/ 14288 w 1085850"/>
                  <a:gd name="connsiteY4" fmla="*/ 96203 h 1438275"/>
                  <a:gd name="connsiteX5" fmla="*/ 14288 w 1085850"/>
                  <a:gd name="connsiteY5" fmla="*/ 1046798 h 1438275"/>
                  <a:gd name="connsiteX6" fmla="*/ 544830 w 1085850"/>
                  <a:gd name="connsiteY6" fmla="*/ 1426845 h 1438275"/>
                  <a:gd name="connsiteX7" fmla="*/ 544830 w 1085850"/>
                  <a:gd name="connsiteY7" fmla="*/ 1426845 h 143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5850" h="1438275">
                    <a:moveTo>
                      <a:pt x="544830" y="1426845"/>
                    </a:moveTo>
                    <a:lnTo>
                      <a:pt x="1075373" y="1047750"/>
                    </a:lnTo>
                    <a:cubicBezTo>
                      <a:pt x="1075373" y="1047750"/>
                      <a:pt x="1075373" y="97155"/>
                      <a:pt x="1075373" y="97155"/>
                    </a:cubicBezTo>
                    <a:cubicBezTo>
                      <a:pt x="720090" y="240030"/>
                      <a:pt x="544830" y="14288"/>
                      <a:pt x="544830" y="14288"/>
                    </a:cubicBezTo>
                    <a:cubicBezTo>
                      <a:pt x="544830" y="14288"/>
                      <a:pt x="369570" y="239078"/>
                      <a:pt x="14288" y="96203"/>
                    </a:cubicBezTo>
                    <a:cubicBezTo>
                      <a:pt x="14288" y="96203"/>
                      <a:pt x="14288" y="1046798"/>
                      <a:pt x="14288" y="1046798"/>
                    </a:cubicBezTo>
                    <a:lnTo>
                      <a:pt x="544830" y="1426845"/>
                    </a:lnTo>
                    <a:lnTo>
                      <a:pt x="544830" y="1426845"/>
                    </a:lnTo>
                    <a:close/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914307">
                  <a:defRPr/>
                </a:pPr>
                <a:endParaRPr lang="en-US" sz="937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119" name="Freeform: Shape 95">
                <a:extLst>
                  <a:ext uri="{FF2B5EF4-FFF2-40B4-BE49-F238E27FC236}">
                    <a16:creationId xmlns:a16="http://schemas.microsoft.com/office/drawing/2014/main" id="{C443CF06-A379-4089-BD8A-C4B0DE54D10D}"/>
                  </a:ext>
                </a:extLst>
              </p:cNvPr>
              <p:cNvSpPr/>
              <p:nvPr/>
            </p:nvSpPr>
            <p:spPr>
              <a:xfrm>
                <a:off x="6833235" y="3479482"/>
                <a:ext cx="1019175" cy="1019175"/>
              </a:xfrm>
              <a:custGeom>
                <a:avLst/>
                <a:gdLst>
                  <a:gd name="connsiteX0" fmla="*/ 1010603 w 1019175"/>
                  <a:gd name="connsiteY0" fmla="*/ 14288 h 1019175"/>
                  <a:gd name="connsiteX1" fmla="*/ 14288 w 1019175"/>
                  <a:gd name="connsiteY1" fmla="*/ 1010603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9175" h="1019175">
                    <a:moveTo>
                      <a:pt x="1010603" y="14288"/>
                    </a:moveTo>
                    <a:lnTo>
                      <a:pt x="14288" y="1010603"/>
                    </a:lnTo>
                  </a:path>
                </a:pathLst>
              </a:cu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47625" tIns="23813" rIns="47625" bIns="238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307">
                  <a:defRPr/>
                </a:pPr>
                <a:endParaRPr lang="en-US" sz="937">
                  <a:solidFill>
                    <a:srgbClr val="000000"/>
                  </a:solidFill>
                  <a:latin typeface="Amazon Ember"/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2878460C-D42F-40D9-B645-3305B1867C8E}"/>
                </a:ext>
              </a:extLst>
            </p:cNvPr>
            <p:cNvGrpSpPr/>
            <p:nvPr/>
          </p:nvGrpSpPr>
          <p:grpSpPr>
            <a:xfrm>
              <a:off x="550065" y="1790222"/>
              <a:ext cx="209134" cy="418267"/>
              <a:chOff x="9297750" y="1361491"/>
              <a:chExt cx="334614" cy="669227"/>
            </a:xfrm>
          </p:grpSpPr>
          <p:sp>
            <p:nvSpPr>
              <p:cNvPr id="116" name="Freeform: Shape 89">
                <a:extLst>
                  <a:ext uri="{FF2B5EF4-FFF2-40B4-BE49-F238E27FC236}">
                    <a16:creationId xmlns:a16="http://schemas.microsoft.com/office/drawing/2014/main" id="{73DB16E7-DDE4-40C1-B548-C798CAB22198}"/>
                  </a:ext>
                </a:extLst>
              </p:cNvPr>
              <p:cNvSpPr/>
              <p:nvPr/>
            </p:nvSpPr>
            <p:spPr>
              <a:xfrm>
                <a:off x="9297750" y="1361491"/>
                <a:ext cx="334614" cy="669227"/>
              </a:xfrm>
              <a:custGeom>
                <a:avLst/>
                <a:gdLst>
                  <a:gd name="connsiteX0" fmla="*/ 378143 w 752475"/>
                  <a:gd name="connsiteY0" fmla="*/ 14288 h 1504950"/>
                  <a:gd name="connsiteX1" fmla="*/ 14288 w 752475"/>
                  <a:gd name="connsiteY1" fmla="*/ 173355 h 1504950"/>
                  <a:gd name="connsiteX2" fmla="*/ 14288 w 752475"/>
                  <a:gd name="connsiteY2" fmla="*/ 630555 h 1504950"/>
                  <a:gd name="connsiteX3" fmla="*/ 116205 w 752475"/>
                  <a:gd name="connsiteY3" fmla="*/ 659130 h 1504950"/>
                  <a:gd name="connsiteX4" fmla="*/ 116205 w 752475"/>
                  <a:gd name="connsiteY4" fmla="*/ 785813 h 1504950"/>
                  <a:gd name="connsiteX5" fmla="*/ 276225 w 752475"/>
                  <a:gd name="connsiteY5" fmla="*/ 785813 h 1504950"/>
                  <a:gd name="connsiteX6" fmla="*/ 276225 w 752475"/>
                  <a:gd name="connsiteY6" fmla="*/ 1403033 h 1504950"/>
                  <a:gd name="connsiteX7" fmla="*/ 378143 w 752475"/>
                  <a:gd name="connsiteY7" fmla="*/ 1490663 h 1504950"/>
                  <a:gd name="connsiteX8" fmla="*/ 479108 w 752475"/>
                  <a:gd name="connsiteY8" fmla="*/ 1425893 h 1504950"/>
                  <a:gd name="connsiteX9" fmla="*/ 479108 w 752475"/>
                  <a:gd name="connsiteY9" fmla="*/ 1345883 h 1504950"/>
                  <a:gd name="connsiteX10" fmla="*/ 441008 w 752475"/>
                  <a:gd name="connsiteY10" fmla="*/ 1262063 h 1504950"/>
                  <a:gd name="connsiteX11" fmla="*/ 479108 w 752475"/>
                  <a:gd name="connsiteY11" fmla="*/ 1177290 h 1504950"/>
                  <a:gd name="connsiteX12" fmla="*/ 479108 w 752475"/>
                  <a:gd name="connsiteY12" fmla="*/ 1092518 h 1504950"/>
                  <a:gd name="connsiteX13" fmla="*/ 432435 w 752475"/>
                  <a:gd name="connsiteY13" fmla="*/ 1008698 h 1504950"/>
                  <a:gd name="connsiteX14" fmla="*/ 479108 w 752475"/>
                  <a:gd name="connsiteY14" fmla="*/ 923925 h 1504950"/>
                  <a:gd name="connsiteX15" fmla="*/ 479108 w 752475"/>
                  <a:gd name="connsiteY15" fmla="*/ 840105 h 1504950"/>
                  <a:gd name="connsiteX16" fmla="*/ 479108 w 752475"/>
                  <a:gd name="connsiteY16" fmla="*/ 785813 h 1504950"/>
                  <a:gd name="connsiteX17" fmla="*/ 640080 w 752475"/>
                  <a:gd name="connsiteY17" fmla="*/ 785813 h 1504950"/>
                  <a:gd name="connsiteX18" fmla="*/ 640080 w 752475"/>
                  <a:gd name="connsiteY18" fmla="*/ 659130 h 1504950"/>
                  <a:gd name="connsiteX19" fmla="*/ 741045 w 752475"/>
                  <a:gd name="connsiteY19" fmla="*/ 630555 h 1504950"/>
                  <a:gd name="connsiteX20" fmla="*/ 741045 w 752475"/>
                  <a:gd name="connsiteY20" fmla="*/ 173355 h 150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52475" h="1504950">
                    <a:moveTo>
                      <a:pt x="378143" y="14288"/>
                    </a:moveTo>
                    <a:lnTo>
                      <a:pt x="14288" y="173355"/>
                    </a:lnTo>
                    <a:lnTo>
                      <a:pt x="14288" y="630555"/>
                    </a:lnTo>
                    <a:lnTo>
                      <a:pt x="116205" y="659130"/>
                    </a:lnTo>
                    <a:lnTo>
                      <a:pt x="116205" y="785813"/>
                    </a:lnTo>
                    <a:lnTo>
                      <a:pt x="276225" y="785813"/>
                    </a:lnTo>
                    <a:lnTo>
                      <a:pt x="276225" y="1403033"/>
                    </a:lnTo>
                    <a:lnTo>
                      <a:pt x="378143" y="1490663"/>
                    </a:lnTo>
                    <a:lnTo>
                      <a:pt x="479108" y="1425893"/>
                    </a:lnTo>
                    <a:lnTo>
                      <a:pt x="479108" y="1345883"/>
                    </a:lnTo>
                    <a:lnTo>
                      <a:pt x="441008" y="1262063"/>
                    </a:lnTo>
                    <a:lnTo>
                      <a:pt x="479108" y="1177290"/>
                    </a:lnTo>
                    <a:lnTo>
                      <a:pt x="479108" y="1092518"/>
                    </a:lnTo>
                    <a:lnTo>
                      <a:pt x="432435" y="1008698"/>
                    </a:lnTo>
                    <a:lnTo>
                      <a:pt x="479108" y="923925"/>
                    </a:lnTo>
                    <a:lnTo>
                      <a:pt x="479108" y="840105"/>
                    </a:lnTo>
                    <a:lnTo>
                      <a:pt x="479108" y="785813"/>
                    </a:lnTo>
                    <a:lnTo>
                      <a:pt x="640080" y="785813"/>
                    </a:lnTo>
                    <a:lnTo>
                      <a:pt x="640080" y="659130"/>
                    </a:lnTo>
                    <a:lnTo>
                      <a:pt x="741045" y="630555"/>
                    </a:lnTo>
                    <a:lnTo>
                      <a:pt x="741045" y="173355"/>
                    </a:lnTo>
                    <a:close/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914307">
                  <a:defRPr/>
                </a:pPr>
                <a:endParaRPr lang="en-US" sz="937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117" name="Freeform: Shape 92">
                <a:extLst>
                  <a:ext uri="{FF2B5EF4-FFF2-40B4-BE49-F238E27FC236}">
                    <a16:creationId xmlns:a16="http://schemas.microsoft.com/office/drawing/2014/main" id="{89B73518-82EC-4BBC-A4D4-0274CDACF3A1}"/>
                  </a:ext>
                </a:extLst>
              </p:cNvPr>
              <p:cNvSpPr/>
              <p:nvPr/>
            </p:nvSpPr>
            <p:spPr>
              <a:xfrm>
                <a:off x="9380345" y="1415283"/>
                <a:ext cx="169425" cy="59299"/>
              </a:xfrm>
              <a:custGeom>
                <a:avLst/>
                <a:gdLst>
                  <a:gd name="connsiteX0" fmla="*/ 369570 w 381000"/>
                  <a:gd name="connsiteY0" fmla="*/ 91440 h 133350"/>
                  <a:gd name="connsiteX1" fmla="*/ 192405 w 381000"/>
                  <a:gd name="connsiteY1" fmla="*/ 14288 h 133350"/>
                  <a:gd name="connsiteX2" fmla="*/ 14288 w 381000"/>
                  <a:gd name="connsiteY2" fmla="*/ 91440 h 133350"/>
                  <a:gd name="connsiteX3" fmla="*/ 14288 w 381000"/>
                  <a:gd name="connsiteY3" fmla="*/ 126683 h 133350"/>
                  <a:gd name="connsiteX4" fmla="*/ 369570 w 381000"/>
                  <a:gd name="connsiteY4" fmla="*/ 126683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133350">
                    <a:moveTo>
                      <a:pt x="369570" y="91440"/>
                    </a:moveTo>
                    <a:lnTo>
                      <a:pt x="192405" y="14288"/>
                    </a:lnTo>
                    <a:lnTo>
                      <a:pt x="14288" y="91440"/>
                    </a:lnTo>
                    <a:lnTo>
                      <a:pt x="14288" y="126683"/>
                    </a:lnTo>
                    <a:lnTo>
                      <a:pt x="369570" y="126683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914307">
                  <a:defRPr/>
                </a:pPr>
                <a:endParaRPr lang="en-US" sz="937">
                  <a:solidFill>
                    <a:srgbClr val="000000"/>
                  </a:solidFill>
                  <a:latin typeface="Amazon Ember"/>
                </a:endParaRPr>
              </a:p>
            </p:txBody>
          </p:sp>
        </p:grpSp>
      </p:grpSp>
      <p:pic>
        <p:nvPicPr>
          <p:cNvPr id="100" name="Graphic 11">
            <a:extLst>
              <a:ext uri="{FF2B5EF4-FFF2-40B4-BE49-F238E27FC236}">
                <a16:creationId xmlns:a16="http://schemas.microsoft.com/office/drawing/2014/main" id="{DBB39B1E-DB0C-6A4C-9EC2-9B9AD1884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7353" y="2762012"/>
            <a:ext cx="742698" cy="74269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023" y="2413221"/>
            <a:ext cx="548423" cy="548423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8FEB4DC-6DED-4482-A172-0CCDEDF06E84}"/>
              </a:ext>
            </a:extLst>
          </p:cNvPr>
          <p:cNvCxnSpPr>
            <a:cxnSpLocks/>
          </p:cNvCxnSpPr>
          <p:nvPr/>
        </p:nvCxnSpPr>
        <p:spPr>
          <a:xfrm flipV="1">
            <a:off x="9221323" y="3173527"/>
            <a:ext cx="846353" cy="1770"/>
          </a:xfrm>
          <a:prstGeom prst="straightConnector1">
            <a:avLst/>
          </a:prstGeom>
          <a:ln w="28575" cap="rnd">
            <a:solidFill>
              <a:srgbClr val="049FC7"/>
            </a:solidFill>
            <a:prstDash val="soli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" name="Graphic 17">
            <a:extLst>
              <a:ext uri="{FF2B5EF4-FFF2-40B4-BE49-F238E27FC236}">
                <a16:creationId xmlns:a16="http://schemas.microsoft.com/office/drawing/2014/main" id="{D5453B60-FB21-E744-9CE3-C3BFA818F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1927" y="2719279"/>
            <a:ext cx="871643" cy="1409155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5367361" y="3609540"/>
            <a:ext cx="1611786" cy="4879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algn="ctr" defTabSz="963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167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mazon Ember"/>
              </a:rPr>
              <a:t>Alert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AAEFD46-E176-2D46-8752-6FA1318F3A7C}"/>
              </a:ext>
            </a:extLst>
          </p:cNvPr>
          <p:cNvCxnSpPr>
            <a:cxnSpLocks/>
          </p:cNvCxnSpPr>
          <p:nvPr/>
        </p:nvCxnSpPr>
        <p:spPr>
          <a:xfrm flipV="1">
            <a:off x="2185739" y="3118466"/>
            <a:ext cx="958560" cy="16716"/>
          </a:xfrm>
          <a:prstGeom prst="straightConnector1">
            <a:avLst/>
          </a:prstGeom>
          <a:ln w="28575" cap="rnd">
            <a:solidFill>
              <a:srgbClr val="049FC7"/>
            </a:solidFill>
            <a:prstDash val="soli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83706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6F2F-9360-4741-AFBE-712D33F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overview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8" y="1178719"/>
            <a:ext cx="9382125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910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D377-A9AE-224B-AB80-7F66A1BF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Resources/ 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94D3A-8DE8-C14C-A17D-0C638A564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CIS Controls Internet of Things Companion Guide V7.1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AWS IoT Security document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Ten security golden rules for IoT Solutions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36316-5E8D-E64F-9B32-691E6E28F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75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6F2F-9360-4741-AFBE-712D33F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</a:t>
            </a:r>
          </a:p>
        </p:txBody>
      </p:sp>
      <p:pic>
        <p:nvPicPr>
          <p:cNvPr id="3" name="Graphic 34">
            <a:extLst>
              <a:ext uri="{FF2B5EF4-FFF2-40B4-BE49-F238E27FC236}">
                <a16:creationId xmlns:a16="http://schemas.microsoft.com/office/drawing/2014/main" id="{4886300D-47EC-864C-BD3E-C18DB3599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862" y="1638328"/>
            <a:ext cx="1590275" cy="1590275"/>
          </a:xfrm>
          <a:prstGeom prst="rect">
            <a:avLst/>
          </a:prstGeom>
        </p:spPr>
      </p:pic>
      <p:pic>
        <p:nvPicPr>
          <p:cNvPr id="4" name="Graphic 54">
            <a:extLst>
              <a:ext uri="{FF2B5EF4-FFF2-40B4-BE49-F238E27FC236}">
                <a16:creationId xmlns:a16="http://schemas.microsoft.com/office/drawing/2014/main" id="{5A141587-8F84-6040-8DC4-D6EE51E06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2487" y="1661661"/>
            <a:ext cx="1569330" cy="1569330"/>
          </a:xfrm>
          <a:prstGeom prst="rect">
            <a:avLst/>
          </a:prstGeom>
        </p:spPr>
      </p:pic>
      <p:pic>
        <p:nvPicPr>
          <p:cNvPr id="5" name="Graphic 60">
            <a:extLst>
              <a:ext uri="{FF2B5EF4-FFF2-40B4-BE49-F238E27FC236}">
                <a16:creationId xmlns:a16="http://schemas.microsoft.com/office/drawing/2014/main" id="{52F0EF2B-B935-3049-BDC6-44A6F44D26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2560" y="1651709"/>
            <a:ext cx="1522898" cy="152290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4CBD5-A779-4A45-B0AC-16C33D6E42D8}"/>
              </a:ext>
            </a:extLst>
          </p:cNvPr>
          <p:cNvCxnSpPr>
            <a:cxnSpLocks/>
          </p:cNvCxnSpPr>
          <p:nvPr/>
        </p:nvCxnSpPr>
        <p:spPr>
          <a:xfrm>
            <a:off x="3052120" y="1189176"/>
            <a:ext cx="0" cy="3810000"/>
          </a:xfrm>
          <a:prstGeom prst="line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14CBD5-A779-4A45-B0AC-16C33D6E42D8}"/>
              </a:ext>
            </a:extLst>
          </p:cNvPr>
          <p:cNvCxnSpPr>
            <a:cxnSpLocks/>
          </p:cNvCxnSpPr>
          <p:nvPr/>
        </p:nvCxnSpPr>
        <p:spPr>
          <a:xfrm>
            <a:off x="6097160" y="1189176"/>
            <a:ext cx="0" cy="3810000"/>
          </a:xfrm>
          <a:prstGeom prst="line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14CBD5-A779-4A45-B0AC-16C33D6E42D8}"/>
              </a:ext>
            </a:extLst>
          </p:cNvPr>
          <p:cNvCxnSpPr>
            <a:cxnSpLocks/>
          </p:cNvCxnSpPr>
          <p:nvPr/>
        </p:nvCxnSpPr>
        <p:spPr>
          <a:xfrm>
            <a:off x="9126033" y="1189176"/>
            <a:ext cx="0" cy="3810000"/>
          </a:xfrm>
          <a:prstGeom prst="line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/>
          <p:cNvSpPr txBox="1">
            <a:spLocks/>
          </p:cNvSpPr>
          <p:nvPr/>
        </p:nvSpPr>
        <p:spPr>
          <a:xfrm>
            <a:off x="739503" y="3500015"/>
            <a:ext cx="1674125" cy="1574211"/>
          </a:xfrm>
          <a:prstGeom prst="rect">
            <a:avLst/>
          </a:prstGeom>
        </p:spPr>
        <p:txBody>
          <a:bodyPr vert="horz" lIns="101600" tIns="50800" rIns="101600" bIns="5080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1931">
              <a:lnSpc>
                <a:spcPct val="90000"/>
              </a:lnSpc>
              <a:defRPr/>
            </a:pPr>
            <a:r>
              <a:rPr lang="en-US" sz="1750" dirty="0">
                <a:solidFill>
                  <a:srgbClr val="DE316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Expiring or revoked certificates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3728015" y="3520855"/>
            <a:ext cx="1674125" cy="1574211"/>
          </a:xfrm>
          <a:prstGeom prst="rect">
            <a:avLst/>
          </a:prstGeom>
        </p:spPr>
        <p:txBody>
          <a:bodyPr vert="horz" lIns="101600" tIns="50800" rIns="101600" bIns="5080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1931">
              <a:lnSpc>
                <a:spcPct val="90000"/>
              </a:lnSpc>
              <a:defRPr/>
            </a:pPr>
            <a:r>
              <a:rPr lang="en-US" sz="1750" dirty="0">
                <a:solidFill>
                  <a:srgbClr val="DE316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Overly permissive policies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6894684" y="3500015"/>
            <a:ext cx="1674125" cy="1574211"/>
          </a:xfrm>
          <a:prstGeom prst="rect">
            <a:avLst/>
          </a:prstGeom>
        </p:spPr>
        <p:txBody>
          <a:bodyPr vert="horz" lIns="101600" tIns="50800" rIns="101600" bIns="5080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1931">
              <a:lnSpc>
                <a:spcPct val="90000"/>
              </a:lnSpc>
              <a:defRPr/>
            </a:pPr>
            <a:r>
              <a:rPr lang="en-US" sz="1750" dirty="0">
                <a:solidFill>
                  <a:srgbClr val="DE316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Device connection checks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10044363" y="3520855"/>
            <a:ext cx="1674125" cy="1574211"/>
          </a:xfrm>
          <a:prstGeom prst="rect">
            <a:avLst/>
          </a:prstGeom>
        </p:spPr>
        <p:txBody>
          <a:bodyPr vert="horz" lIns="101600" tIns="50800" rIns="101600" bIns="5080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1931">
              <a:lnSpc>
                <a:spcPct val="90000"/>
              </a:lnSpc>
              <a:defRPr/>
            </a:pPr>
            <a:r>
              <a:rPr lang="en-US" sz="1750" dirty="0">
                <a:solidFill>
                  <a:srgbClr val="DE316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Logging</a:t>
            </a:r>
          </a:p>
        </p:txBody>
      </p:sp>
      <p:pic>
        <p:nvPicPr>
          <p:cNvPr id="15" name="Graphic 45">
            <a:extLst>
              <a:ext uri="{FF2B5EF4-FFF2-40B4-BE49-F238E27FC236}">
                <a16:creationId xmlns:a16="http://schemas.microsoft.com/office/drawing/2014/main" id="{B57F1D83-E799-E740-88FA-554783A7E6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93255" y="1686317"/>
            <a:ext cx="1494296" cy="14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5902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BD94-49D0-7449-BEBA-8978D386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included in Security Solutions?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9FE0F04-D7F9-9845-82AB-D89CD360C1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6700" y="1130300"/>
          <a:ext cx="11696700" cy="5046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07ECC8-ED51-0841-BB48-8A8CD56259E8}"/>
              </a:ext>
            </a:extLst>
          </p:cNvPr>
          <p:cNvSpPr txBox="1"/>
          <p:nvPr/>
        </p:nvSpPr>
        <p:spPr>
          <a:xfrm>
            <a:off x="3657599" y="4765183"/>
            <a:ext cx="4971246" cy="15345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81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6F2F-9360-4741-AFBE-712D33F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 - Denial of Service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1189214" y="4248258"/>
            <a:ext cx="1854100" cy="37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833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Packets out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DC16A1-660A-4D2A-A13D-7F21BFFCF021}"/>
              </a:ext>
            </a:extLst>
          </p:cNvPr>
          <p:cNvSpPr/>
          <p:nvPr/>
        </p:nvSpPr>
        <p:spPr>
          <a:xfrm>
            <a:off x="3795967" y="1901112"/>
            <a:ext cx="1926221" cy="230455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259D8E-0C7C-417B-9A5C-281F8554296A}"/>
              </a:ext>
            </a:extLst>
          </p:cNvPr>
          <p:cNvSpPr/>
          <p:nvPr/>
        </p:nvSpPr>
        <p:spPr>
          <a:xfrm>
            <a:off x="9128623" y="1929655"/>
            <a:ext cx="1956911" cy="226516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C8D587-A6D8-4408-9591-A80674001FC9}"/>
              </a:ext>
            </a:extLst>
          </p:cNvPr>
          <p:cNvSpPr/>
          <p:nvPr/>
        </p:nvSpPr>
        <p:spPr>
          <a:xfrm>
            <a:off x="6454453" y="1901112"/>
            <a:ext cx="1864298" cy="230455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42B576-D0A6-49B7-979A-CC1D102D9FE4}"/>
              </a:ext>
            </a:extLst>
          </p:cNvPr>
          <p:cNvSpPr/>
          <p:nvPr/>
        </p:nvSpPr>
        <p:spPr>
          <a:xfrm>
            <a:off x="1185334" y="1929654"/>
            <a:ext cx="1857981" cy="22760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3747334" y="4273318"/>
            <a:ext cx="2039900" cy="122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833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Number of Ports   and/or</a:t>
            </a:r>
          </a:p>
          <a:p>
            <a:pPr algn="ctr" defTabSz="609576">
              <a:defRPr/>
            </a:pPr>
            <a:r>
              <a:rPr lang="en-US" sz="1833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Suspicious port  communication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6432807" y="4259386"/>
            <a:ext cx="2044434" cy="9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833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Communication with suspicious IP addresses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9128623" y="4346286"/>
            <a:ext cx="1754063" cy="37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833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Bytes out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935476" y="4277905"/>
            <a:ext cx="0" cy="29409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18178" y="2890153"/>
            <a:ext cx="582068" cy="615618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2667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"/>
              </a:rPr>
              <a:t>+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03802" y="2846612"/>
            <a:ext cx="582068" cy="615618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2667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"/>
              </a:rPr>
              <a:t>+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77242" y="2865923"/>
            <a:ext cx="582068" cy="615618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2667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"/>
              </a:rPr>
              <a:t>+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754842" y="4297785"/>
            <a:ext cx="0" cy="29409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6" name="Group 4">
            <a:extLst>
              <a:ext uri="{FF2B5EF4-FFF2-40B4-BE49-F238E27FC236}">
                <a16:creationId xmlns:a16="http://schemas.microsoft.com/office/drawing/2014/main" id="{1A8AB683-BBE1-4FCD-9711-64F53559DB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4794" y="2558200"/>
            <a:ext cx="1088003" cy="1134269"/>
            <a:chOff x="1194" y="703"/>
            <a:chExt cx="614" cy="669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CEF8D2CF-CFE3-453F-83B2-C17781E1A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751"/>
              <a:ext cx="37" cy="166"/>
            </a:xfrm>
            <a:custGeom>
              <a:avLst/>
              <a:gdLst>
                <a:gd name="T0" fmla="*/ 0 w 37"/>
                <a:gd name="T1" fmla="*/ 166 h 166"/>
                <a:gd name="T2" fmla="*/ 0 w 37"/>
                <a:gd name="T3" fmla="*/ 67 h 166"/>
                <a:gd name="T4" fmla="*/ 37 w 37"/>
                <a:gd name="T5" fmla="*/ 67 h 166"/>
                <a:gd name="T6" fmla="*/ 37 w 37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66">
                  <a:moveTo>
                    <a:pt x="0" y="166"/>
                  </a:moveTo>
                  <a:lnTo>
                    <a:pt x="0" y="67"/>
                  </a:lnTo>
                  <a:lnTo>
                    <a:pt x="37" y="67"/>
                  </a:lnTo>
                  <a:lnTo>
                    <a:pt x="37" y="0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A507FFFB-0937-42E1-8398-AF9E6E6DF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" y="718"/>
              <a:ext cx="29" cy="199"/>
            </a:xfrm>
            <a:custGeom>
              <a:avLst/>
              <a:gdLst>
                <a:gd name="T0" fmla="*/ 29 w 29"/>
                <a:gd name="T1" fmla="*/ 199 h 199"/>
                <a:gd name="T2" fmla="*/ 29 w 29"/>
                <a:gd name="T3" fmla="*/ 71 h 199"/>
                <a:gd name="T4" fmla="*/ 0 w 29"/>
                <a:gd name="T5" fmla="*/ 71 h 199"/>
                <a:gd name="T6" fmla="*/ 0 w 29"/>
                <a:gd name="T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99">
                  <a:moveTo>
                    <a:pt x="29" y="199"/>
                  </a:moveTo>
                  <a:lnTo>
                    <a:pt x="29" y="71"/>
                  </a:lnTo>
                  <a:lnTo>
                    <a:pt x="0" y="71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49518480-B2C3-47B5-B712-E0C950172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" y="739"/>
              <a:ext cx="55" cy="178"/>
            </a:xfrm>
            <a:custGeom>
              <a:avLst/>
              <a:gdLst>
                <a:gd name="T0" fmla="*/ 17 w 55"/>
                <a:gd name="T1" fmla="*/ 178 h 178"/>
                <a:gd name="T2" fmla="*/ 17 w 55"/>
                <a:gd name="T3" fmla="*/ 132 h 178"/>
                <a:gd name="T4" fmla="*/ 55 w 55"/>
                <a:gd name="T5" fmla="*/ 132 h 178"/>
                <a:gd name="T6" fmla="*/ 55 w 55"/>
                <a:gd name="T7" fmla="*/ 96 h 178"/>
                <a:gd name="T8" fmla="*/ 0 w 55"/>
                <a:gd name="T9" fmla="*/ 96 h 178"/>
                <a:gd name="T10" fmla="*/ 0 w 55"/>
                <a:gd name="T11" fmla="*/ 56 h 178"/>
                <a:gd name="T12" fmla="*/ 21 w 55"/>
                <a:gd name="T13" fmla="*/ 56 h 178"/>
                <a:gd name="T14" fmla="*/ 21 w 55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8">
                  <a:moveTo>
                    <a:pt x="17" y="178"/>
                  </a:moveTo>
                  <a:lnTo>
                    <a:pt x="17" y="132"/>
                  </a:lnTo>
                  <a:lnTo>
                    <a:pt x="55" y="132"/>
                  </a:lnTo>
                  <a:lnTo>
                    <a:pt x="55" y="96"/>
                  </a:lnTo>
                  <a:lnTo>
                    <a:pt x="0" y="96"/>
                  </a:lnTo>
                  <a:lnTo>
                    <a:pt x="0" y="56"/>
                  </a:lnTo>
                  <a:lnTo>
                    <a:pt x="21" y="56"/>
                  </a:lnTo>
                  <a:lnTo>
                    <a:pt x="21" y="0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57DCC613-2B49-4DB8-BA9E-EAF5349A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" y="925"/>
              <a:ext cx="171" cy="28"/>
            </a:xfrm>
            <a:custGeom>
              <a:avLst/>
              <a:gdLst>
                <a:gd name="T0" fmla="*/ 171 w 171"/>
                <a:gd name="T1" fmla="*/ 23 h 28"/>
                <a:gd name="T2" fmla="*/ 127 w 171"/>
                <a:gd name="T3" fmla="*/ 23 h 28"/>
                <a:gd name="T4" fmla="*/ 88 w 171"/>
                <a:gd name="T5" fmla="*/ 0 h 28"/>
                <a:gd name="T6" fmla="*/ 50 w 171"/>
                <a:gd name="T7" fmla="*/ 0 h 28"/>
                <a:gd name="T8" fmla="*/ 50 w 171"/>
                <a:gd name="T9" fmla="*/ 28 h 28"/>
                <a:gd name="T10" fmla="*/ 0 w 171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8">
                  <a:moveTo>
                    <a:pt x="171" y="23"/>
                  </a:moveTo>
                  <a:lnTo>
                    <a:pt x="127" y="23"/>
                  </a:lnTo>
                  <a:lnTo>
                    <a:pt x="88" y="0"/>
                  </a:lnTo>
                  <a:lnTo>
                    <a:pt x="50" y="0"/>
                  </a:lnTo>
                  <a:lnTo>
                    <a:pt x="50" y="28"/>
                  </a:lnTo>
                  <a:lnTo>
                    <a:pt x="0" y="28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1" name="Line 9">
              <a:extLst>
                <a:ext uri="{FF2B5EF4-FFF2-40B4-BE49-F238E27FC236}">
                  <a16:creationId xmlns:a16="http://schemas.microsoft.com/office/drawing/2014/main" id="{97694397-FA0B-4D28-A25F-AA98C887C2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068"/>
              <a:ext cx="128" cy="0"/>
            </a:xfrm>
            <a:prstGeom prst="line">
              <a:avLst/>
            </a:pr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9AFF2A7D-52D3-43D7-9597-4C794D24D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4" y="1125"/>
              <a:ext cx="146" cy="35"/>
            </a:xfrm>
            <a:custGeom>
              <a:avLst/>
              <a:gdLst>
                <a:gd name="T0" fmla="*/ 146 w 146"/>
                <a:gd name="T1" fmla="*/ 0 h 35"/>
                <a:gd name="T2" fmla="*/ 71 w 146"/>
                <a:gd name="T3" fmla="*/ 0 h 35"/>
                <a:gd name="T4" fmla="*/ 71 w 146"/>
                <a:gd name="T5" fmla="*/ 35 h 35"/>
                <a:gd name="T6" fmla="*/ 0 w 146"/>
                <a:gd name="T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5">
                  <a:moveTo>
                    <a:pt x="146" y="0"/>
                  </a:moveTo>
                  <a:lnTo>
                    <a:pt x="71" y="0"/>
                  </a:lnTo>
                  <a:lnTo>
                    <a:pt x="71" y="35"/>
                  </a:lnTo>
                  <a:lnTo>
                    <a:pt x="0" y="35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EB7F8F55-D89B-470D-8DFB-4F9E70981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" y="1160"/>
              <a:ext cx="36" cy="166"/>
            </a:xfrm>
            <a:custGeom>
              <a:avLst/>
              <a:gdLst>
                <a:gd name="T0" fmla="*/ 36 w 36"/>
                <a:gd name="T1" fmla="*/ 0 h 166"/>
                <a:gd name="T2" fmla="*/ 36 w 36"/>
                <a:gd name="T3" fmla="*/ 93 h 166"/>
                <a:gd name="T4" fmla="*/ 0 w 36"/>
                <a:gd name="T5" fmla="*/ 93 h 166"/>
                <a:gd name="T6" fmla="*/ 0 w 36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66">
                  <a:moveTo>
                    <a:pt x="36" y="0"/>
                  </a:moveTo>
                  <a:lnTo>
                    <a:pt x="36" y="93"/>
                  </a:lnTo>
                  <a:lnTo>
                    <a:pt x="0" y="93"/>
                  </a:lnTo>
                  <a:lnTo>
                    <a:pt x="0" y="166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2EC6F0A0-FE33-4B02-857D-240B5826C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" y="1160"/>
              <a:ext cx="27" cy="193"/>
            </a:xfrm>
            <a:custGeom>
              <a:avLst/>
              <a:gdLst>
                <a:gd name="T0" fmla="*/ 0 w 27"/>
                <a:gd name="T1" fmla="*/ 0 h 193"/>
                <a:gd name="T2" fmla="*/ 0 w 27"/>
                <a:gd name="T3" fmla="*/ 130 h 193"/>
                <a:gd name="T4" fmla="*/ 27 w 27"/>
                <a:gd name="T5" fmla="*/ 130 h 193"/>
                <a:gd name="T6" fmla="*/ 27 w 27"/>
                <a:gd name="T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93">
                  <a:moveTo>
                    <a:pt x="0" y="0"/>
                  </a:moveTo>
                  <a:lnTo>
                    <a:pt x="0" y="130"/>
                  </a:lnTo>
                  <a:lnTo>
                    <a:pt x="27" y="130"/>
                  </a:lnTo>
                  <a:lnTo>
                    <a:pt x="27" y="193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26EBD616-0720-4F85-ADC5-C0B0A0BE4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1156"/>
              <a:ext cx="53" cy="174"/>
            </a:xfrm>
            <a:custGeom>
              <a:avLst/>
              <a:gdLst>
                <a:gd name="T0" fmla="*/ 36 w 53"/>
                <a:gd name="T1" fmla="*/ 0 h 174"/>
                <a:gd name="T2" fmla="*/ 36 w 53"/>
                <a:gd name="T3" fmla="*/ 46 h 174"/>
                <a:gd name="T4" fmla="*/ 0 w 53"/>
                <a:gd name="T5" fmla="*/ 46 h 174"/>
                <a:gd name="T6" fmla="*/ 0 w 53"/>
                <a:gd name="T7" fmla="*/ 82 h 174"/>
                <a:gd name="T8" fmla="*/ 53 w 53"/>
                <a:gd name="T9" fmla="*/ 82 h 174"/>
                <a:gd name="T10" fmla="*/ 53 w 53"/>
                <a:gd name="T11" fmla="*/ 126 h 174"/>
                <a:gd name="T12" fmla="*/ 30 w 53"/>
                <a:gd name="T13" fmla="*/ 126 h 174"/>
                <a:gd name="T14" fmla="*/ 30 w 53"/>
                <a:gd name="T15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174">
                  <a:moveTo>
                    <a:pt x="36" y="0"/>
                  </a:moveTo>
                  <a:lnTo>
                    <a:pt x="36" y="46"/>
                  </a:lnTo>
                  <a:lnTo>
                    <a:pt x="0" y="46"/>
                  </a:lnTo>
                  <a:lnTo>
                    <a:pt x="0" y="82"/>
                  </a:lnTo>
                  <a:lnTo>
                    <a:pt x="53" y="82"/>
                  </a:lnTo>
                  <a:lnTo>
                    <a:pt x="53" y="126"/>
                  </a:lnTo>
                  <a:lnTo>
                    <a:pt x="30" y="126"/>
                  </a:lnTo>
                  <a:lnTo>
                    <a:pt x="30" y="174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F0B368E7-D394-4DF8-8249-AF3B231B2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" y="1127"/>
              <a:ext cx="147" cy="33"/>
            </a:xfrm>
            <a:custGeom>
              <a:avLst/>
              <a:gdLst>
                <a:gd name="T0" fmla="*/ 0 w 147"/>
                <a:gd name="T1" fmla="*/ 0 h 33"/>
                <a:gd name="T2" fmla="*/ 76 w 147"/>
                <a:gd name="T3" fmla="*/ 0 h 33"/>
                <a:gd name="T4" fmla="*/ 76 w 147"/>
                <a:gd name="T5" fmla="*/ 33 h 33"/>
                <a:gd name="T6" fmla="*/ 147 w 147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33">
                  <a:moveTo>
                    <a:pt x="0" y="0"/>
                  </a:moveTo>
                  <a:lnTo>
                    <a:pt x="76" y="0"/>
                  </a:lnTo>
                  <a:lnTo>
                    <a:pt x="76" y="33"/>
                  </a:lnTo>
                  <a:lnTo>
                    <a:pt x="147" y="33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B4402108-E651-4DA6-B046-E28FBF687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007"/>
              <a:ext cx="97" cy="36"/>
            </a:xfrm>
            <a:custGeom>
              <a:avLst/>
              <a:gdLst>
                <a:gd name="T0" fmla="*/ 0 w 97"/>
                <a:gd name="T1" fmla="*/ 0 h 36"/>
                <a:gd name="T2" fmla="*/ 26 w 97"/>
                <a:gd name="T3" fmla="*/ 0 h 36"/>
                <a:gd name="T4" fmla="*/ 26 w 97"/>
                <a:gd name="T5" fmla="*/ 36 h 36"/>
                <a:gd name="T6" fmla="*/ 97 w 97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6">
                  <a:moveTo>
                    <a:pt x="0" y="0"/>
                  </a:moveTo>
                  <a:lnTo>
                    <a:pt x="26" y="0"/>
                  </a:lnTo>
                  <a:lnTo>
                    <a:pt x="26" y="36"/>
                  </a:lnTo>
                  <a:lnTo>
                    <a:pt x="97" y="36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9355B041-3640-40E2-9343-15F4AE6E0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" y="925"/>
              <a:ext cx="181" cy="23"/>
            </a:xfrm>
            <a:custGeom>
              <a:avLst/>
              <a:gdLst>
                <a:gd name="T0" fmla="*/ 0 w 181"/>
                <a:gd name="T1" fmla="*/ 23 h 23"/>
                <a:gd name="T2" fmla="*/ 44 w 181"/>
                <a:gd name="T3" fmla="*/ 23 h 23"/>
                <a:gd name="T4" fmla="*/ 86 w 181"/>
                <a:gd name="T5" fmla="*/ 0 h 23"/>
                <a:gd name="T6" fmla="*/ 122 w 181"/>
                <a:gd name="T7" fmla="*/ 0 h 23"/>
                <a:gd name="T8" fmla="*/ 122 w 181"/>
                <a:gd name="T9" fmla="*/ 23 h 23"/>
                <a:gd name="T10" fmla="*/ 181 w 181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23">
                  <a:moveTo>
                    <a:pt x="0" y="23"/>
                  </a:moveTo>
                  <a:lnTo>
                    <a:pt x="44" y="23"/>
                  </a:lnTo>
                  <a:lnTo>
                    <a:pt x="86" y="0"/>
                  </a:lnTo>
                  <a:lnTo>
                    <a:pt x="122" y="0"/>
                  </a:lnTo>
                  <a:lnTo>
                    <a:pt x="122" y="23"/>
                  </a:lnTo>
                  <a:lnTo>
                    <a:pt x="181" y="23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9" name="Oval 17">
              <a:extLst>
                <a:ext uri="{FF2B5EF4-FFF2-40B4-BE49-F238E27FC236}">
                  <a16:creationId xmlns:a16="http://schemas.microsoft.com/office/drawing/2014/main" id="{96B410B6-69AF-4F25-BCC6-C22AAF781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" y="1311"/>
              <a:ext cx="29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C8FAC921-41ED-43D8-AADE-46F3F7A07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" y="917"/>
              <a:ext cx="241" cy="243"/>
            </a:xfrm>
            <a:custGeom>
              <a:avLst/>
              <a:gdLst>
                <a:gd name="T0" fmla="*/ 115 w 115"/>
                <a:gd name="T1" fmla="*/ 106 h 116"/>
                <a:gd name="T2" fmla="*/ 106 w 115"/>
                <a:gd name="T3" fmla="*/ 116 h 116"/>
                <a:gd name="T4" fmla="*/ 9 w 115"/>
                <a:gd name="T5" fmla="*/ 116 h 116"/>
                <a:gd name="T6" fmla="*/ 0 w 115"/>
                <a:gd name="T7" fmla="*/ 106 h 116"/>
                <a:gd name="T8" fmla="*/ 0 w 115"/>
                <a:gd name="T9" fmla="*/ 10 h 116"/>
                <a:gd name="T10" fmla="*/ 9 w 115"/>
                <a:gd name="T11" fmla="*/ 0 h 116"/>
                <a:gd name="T12" fmla="*/ 106 w 115"/>
                <a:gd name="T13" fmla="*/ 0 h 116"/>
                <a:gd name="T14" fmla="*/ 115 w 115"/>
                <a:gd name="T15" fmla="*/ 10 h 116"/>
                <a:gd name="T16" fmla="*/ 115 w 115"/>
                <a:gd name="T17" fmla="*/ 106 h 116"/>
                <a:gd name="T18" fmla="*/ 115 w 115"/>
                <a:gd name="T19" fmla="*/ 10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6">
                  <a:moveTo>
                    <a:pt x="115" y="106"/>
                  </a:moveTo>
                  <a:cubicBezTo>
                    <a:pt x="115" y="111"/>
                    <a:pt x="111" y="116"/>
                    <a:pt x="106" y="116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4" y="116"/>
                    <a:pt x="0" y="111"/>
                    <a:pt x="0" y="10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1" y="0"/>
                    <a:pt x="115" y="4"/>
                    <a:pt x="115" y="10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15" y="106"/>
                    <a:pt x="115" y="106"/>
                    <a:pt x="115" y="106"/>
                  </a:cubicBez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56B4FEE5-1952-4A14-9276-4585D35E3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" y="976"/>
              <a:ext cx="105" cy="117"/>
            </a:xfrm>
            <a:custGeom>
              <a:avLst/>
              <a:gdLst>
                <a:gd name="T0" fmla="*/ 6 w 50"/>
                <a:gd name="T1" fmla="*/ 0 h 56"/>
                <a:gd name="T2" fmla="*/ 48 w 50"/>
                <a:gd name="T3" fmla="*/ 0 h 56"/>
                <a:gd name="T4" fmla="*/ 50 w 50"/>
                <a:gd name="T5" fmla="*/ 0 h 56"/>
                <a:gd name="T6" fmla="*/ 5 w 50"/>
                <a:gd name="T7" fmla="*/ 56 h 56"/>
                <a:gd name="T8" fmla="*/ 2 w 50"/>
                <a:gd name="T9" fmla="*/ 55 h 56"/>
                <a:gd name="T10" fmla="*/ 0 w 50"/>
                <a:gd name="T11" fmla="*/ 51 h 56"/>
                <a:gd name="T12" fmla="*/ 0 w 50"/>
                <a:gd name="T13" fmla="*/ 4 h 56"/>
                <a:gd name="T14" fmla="*/ 6 w 50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6">
                  <a:moveTo>
                    <a:pt x="6" y="0"/>
                  </a:moveTo>
                  <a:cubicBezTo>
                    <a:pt x="30" y="0"/>
                    <a:pt x="42" y="0"/>
                    <a:pt x="4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4"/>
                    <a:pt x="0" y="52"/>
                    <a:pt x="0" y="5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4C45171-4CE6-497F-95DE-88FEFC4B9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" y="976"/>
              <a:ext cx="118" cy="117"/>
            </a:xfrm>
            <a:custGeom>
              <a:avLst/>
              <a:gdLst>
                <a:gd name="T0" fmla="*/ 56 w 56"/>
                <a:gd name="T1" fmla="*/ 51 h 56"/>
                <a:gd name="T2" fmla="*/ 52 w 56"/>
                <a:gd name="T3" fmla="*/ 56 h 56"/>
                <a:gd name="T4" fmla="*/ 5 w 56"/>
                <a:gd name="T5" fmla="*/ 56 h 56"/>
                <a:gd name="T6" fmla="*/ 0 w 56"/>
                <a:gd name="T7" fmla="*/ 51 h 56"/>
                <a:gd name="T8" fmla="*/ 0 w 56"/>
                <a:gd name="T9" fmla="*/ 4 h 56"/>
                <a:gd name="T10" fmla="*/ 5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1 h 56"/>
                <a:gd name="T18" fmla="*/ 56 w 56"/>
                <a:gd name="T19" fmla="*/ 5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6" y="51"/>
                  </a:moveTo>
                  <a:cubicBezTo>
                    <a:pt x="56" y="54"/>
                    <a:pt x="55" y="56"/>
                    <a:pt x="52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3" y="56"/>
                    <a:pt x="0" y="54"/>
                    <a:pt x="0" y="5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lose/>
                </a:path>
              </a:pathLst>
            </a:custGeom>
            <a:noFill/>
            <a:ln w="15875" cap="flat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3" name="Oval 21">
              <a:extLst>
                <a:ext uri="{FF2B5EF4-FFF2-40B4-BE49-F238E27FC236}">
                  <a16:creationId xmlns:a16="http://schemas.microsoft.com/office/drawing/2014/main" id="{5A4E095B-3084-433A-8DD7-46C0CE3E6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1341"/>
              <a:ext cx="30" cy="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4" name="Oval 22">
              <a:extLst>
                <a:ext uri="{FF2B5EF4-FFF2-40B4-BE49-F238E27FC236}">
                  <a16:creationId xmlns:a16="http://schemas.microsoft.com/office/drawing/2014/main" id="{7ECC2F1C-17E3-40B3-A3FC-A2083439F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1143"/>
              <a:ext cx="30" cy="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5" name="Oval 23">
              <a:extLst>
                <a:ext uri="{FF2B5EF4-FFF2-40B4-BE49-F238E27FC236}">
                  <a16:creationId xmlns:a16="http://schemas.microsoft.com/office/drawing/2014/main" id="{D6B301F8-F0A8-4661-B75F-F1ECF83C3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" y="1145"/>
              <a:ext cx="31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6" name="Oval 24">
              <a:extLst>
                <a:ext uri="{FF2B5EF4-FFF2-40B4-BE49-F238E27FC236}">
                  <a16:creationId xmlns:a16="http://schemas.microsoft.com/office/drawing/2014/main" id="{FF80DD3B-4161-41AC-9873-74FBBD108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938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7" name="Oval 25">
              <a:extLst>
                <a:ext uri="{FF2B5EF4-FFF2-40B4-BE49-F238E27FC236}">
                  <a16:creationId xmlns:a16="http://schemas.microsoft.com/office/drawing/2014/main" id="{782EE9B8-EAA8-4692-B3E3-A5712D2BD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" y="724"/>
              <a:ext cx="30" cy="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8" name="Oval 26">
              <a:extLst>
                <a:ext uri="{FF2B5EF4-FFF2-40B4-BE49-F238E27FC236}">
                  <a16:creationId xmlns:a16="http://schemas.microsoft.com/office/drawing/2014/main" id="{5E7C9134-3847-48AD-AB27-5A5444CC3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734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9" name="Oval 27">
              <a:extLst>
                <a:ext uri="{FF2B5EF4-FFF2-40B4-BE49-F238E27FC236}">
                  <a16:creationId xmlns:a16="http://schemas.microsoft.com/office/drawing/2014/main" id="{48675330-8BEC-497A-B6DA-0DE6593B3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703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70" name="Oval 28">
              <a:extLst>
                <a:ext uri="{FF2B5EF4-FFF2-40B4-BE49-F238E27FC236}">
                  <a16:creationId xmlns:a16="http://schemas.microsoft.com/office/drawing/2014/main" id="{DECD62B7-86D5-4D86-B5BD-6D430D1BB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051"/>
              <a:ext cx="31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71" name="Oval 29">
              <a:extLst>
                <a:ext uri="{FF2B5EF4-FFF2-40B4-BE49-F238E27FC236}">
                  <a16:creationId xmlns:a16="http://schemas.microsoft.com/office/drawing/2014/main" id="{80C70157-C380-4E60-8900-8AD8B9FCB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1028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72" name="Oval 30">
              <a:extLst>
                <a:ext uri="{FF2B5EF4-FFF2-40B4-BE49-F238E27FC236}">
                  <a16:creationId xmlns:a16="http://schemas.microsoft.com/office/drawing/2014/main" id="{57C8DDC0-98F9-48AE-B90D-08A81B9CE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934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73" name="Oval 31">
              <a:extLst>
                <a:ext uri="{FF2B5EF4-FFF2-40B4-BE49-F238E27FC236}">
                  <a16:creationId xmlns:a16="http://schemas.microsoft.com/office/drawing/2014/main" id="{6DD8510E-44BE-4DBF-8D18-70156550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1315"/>
              <a:ext cx="29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D335D22-E56A-4798-A1D3-B0B1DB476A6B}"/>
              </a:ext>
            </a:extLst>
          </p:cNvPr>
          <p:cNvGrpSpPr/>
          <p:nvPr/>
        </p:nvGrpSpPr>
        <p:grpSpPr>
          <a:xfrm>
            <a:off x="1724045" y="2649167"/>
            <a:ext cx="911409" cy="909307"/>
            <a:chOff x="4221704" y="1791782"/>
            <a:chExt cx="700593" cy="646294"/>
          </a:xfrm>
        </p:grpSpPr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87FEB206-49EA-4A8E-A516-F0EB4E782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704" y="1791782"/>
              <a:ext cx="495872" cy="433818"/>
            </a:xfrm>
            <a:custGeom>
              <a:avLst/>
              <a:gdLst>
                <a:gd name="T0" fmla="*/ 1250 w 1790"/>
                <a:gd name="T1" fmla="*/ 762 h 1566"/>
                <a:gd name="T2" fmla="*/ 1790 w 1790"/>
                <a:gd name="T3" fmla="*/ 54 h 1566"/>
                <a:gd name="T4" fmla="*/ 1708 w 1790"/>
                <a:gd name="T5" fmla="*/ 0 h 1566"/>
                <a:gd name="T6" fmla="*/ 1258 w 1790"/>
                <a:gd name="T7" fmla="*/ 300 h 1566"/>
                <a:gd name="T8" fmla="*/ 811 w 1790"/>
                <a:gd name="T9" fmla="*/ 0 h 1566"/>
                <a:gd name="T10" fmla="*/ 0 w 1790"/>
                <a:gd name="T11" fmla="*/ 551 h 1566"/>
                <a:gd name="T12" fmla="*/ 437 w 1790"/>
                <a:gd name="T13" fmla="*/ 844 h 1566"/>
                <a:gd name="T14" fmla="*/ 0 w 1790"/>
                <a:gd name="T15" fmla="*/ 1134 h 1566"/>
                <a:gd name="T16" fmla="*/ 631 w 1790"/>
                <a:gd name="T17" fmla="*/ 1566 h 1566"/>
                <a:gd name="T18" fmla="*/ 931 w 1790"/>
                <a:gd name="T19" fmla="*/ 1175 h 1566"/>
                <a:gd name="T20" fmla="*/ 1250 w 1790"/>
                <a:gd name="T21" fmla="*/ 762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0" h="1566">
                  <a:moveTo>
                    <a:pt x="1250" y="762"/>
                  </a:moveTo>
                  <a:lnTo>
                    <a:pt x="1790" y="54"/>
                  </a:lnTo>
                  <a:lnTo>
                    <a:pt x="1708" y="0"/>
                  </a:lnTo>
                  <a:lnTo>
                    <a:pt x="1258" y="300"/>
                  </a:lnTo>
                  <a:lnTo>
                    <a:pt x="811" y="0"/>
                  </a:lnTo>
                  <a:lnTo>
                    <a:pt x="0" y="551"/>
                  </a:lnTo>
                  <a:lnTo>
                    <a:pt x="437" y="844"/>
                  </a:lnTo>
                  <a:lnTo>
                    <a:pt x="0" y="1134"/>
                  </a:lnTo>
                  <a:lnTo>
                    <a:pt x="631" y="1566"/>
                  </a:lnTo>
                  <a:lnTo>
                    <a:pt x="931" y="1175"/>
                  </a:lnTo>
                  <a:lnTo>
                    <a:pt x="1250" y="76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385F74D0-641A-4BBF-ACCB-BB6FD97B1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088" y="2191249"/>
              <a:ext cx="450441" cy="246827"/>
            </a:xfrm>
            <a:custGeom>
              <a:avLst/>
              <a:gdLst>
                <a:gd name="T0" fmla="*/ 0 w 1626"/>
                <a:gd name="T1" fmla="*/ 38 h 891"/>
                <a:gd name="T2" fmla="*/ 0 w 1626"/>
                <a:gd name="T3" fmla="*/ 351 h 891"/>
                <a:gd name="T4" fmla="*/ 810 w 1626"/>
                <a:gd name="T5" fmla="*/ 891 h 891"/>
                <a:gd name="T6" fmla="*/ 1626 w 1626"/>
                <a:gd name="T7" fmla="*/ 351 h 891"/>
                <a:gd name="T8" fmla="*/ 1626 w 1626"/>
                <a:gd name="T9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6" h="891">
                  <a:moveTo>
                    <a:pt x="0" y="38"/>
                  </a:moveTo>
                  <a:lnTo>
                    <a:pt x="0" y="351"/>
                  </a:lnTo>
                  <a:lnTo>
                    <a:pt x="810" y="891"/>
                  </a:lnTo>
                  <a:lnTo>
                    <a:pt x="1626" y="351"/>
                  </a:lnTo>
                  <a:lnTo>
                    <a:pt x="1626" y="0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77" name="Line 26">
              <a:extLst>
                <a:ext uri="{FF2B5EF4-FFF2-40B4-BE49-F238E27FC236}">
                  <a16:creationId xmlns:a16="http://schemas.microsoft.com/office/drawing/2014/main" id="{38413029-A78A-4442-8675-05AF0D589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8815" y="2176289"/>
              <a:ext cx="1662" cy="261787"/>
            </a:xfrm>
            <a:prstGeom prst="line">
              <a:avLst/>
            </a:pr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2274EF1D-51C1-4980-9AFC-543C16EEB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704" y="1791782"/>
              <a:ext cx="700593" cy="466784"/>
            </a:xfrm>
            <a:custGeom>
              <a:avLst/>
              <a:gdLst>
                <a:gd name="T0" fmla="*/ 1708 w 2529"/>
                <a:gd name="T1" fmla="*/ 0 h 1685"/>
                <a:gd name="T2" fmla="*/ 0 w 2529"/>
                <a:gd name="T3" fmla="*/ 1134 h 1685"/>
                <a:gd name="T4" fmla="*/ 805 w 2529"/>
                <a:gd name="T5" fmla="*/ 1685 h 1685"/>
                <a:gd name="T6" fmla="*/ 1253 w 2529"/>
                <a:gd name="T7" fmla="*/ 1388 h 1685"/>
                <a:gd name="T8" fmla="*/ 2529 w 2529"/>
                <a:gd name="T9" fmla="*/ 540 h 1685"/>
                <a:gd name="T10" fmla="*/ 1708 w 2529"/>
                <a:gd name="T11" fmla="*/ 0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9" h="1685">
                  <a:moveTo>
                    <a:pt x="1708" y="0"/>
                  </a:moveTo>
                  <a:lnTo>
                    <a:pt x="0" y="1134"/>
                  </a:lnTo>
                  <a:lnTo>
                    <a:pt x="805" y="1685"/>
                  </a:lnTo>
                  <a:lnTo>
                    <a:pt x="1253" y="1388"/>
                  </a:lnTo>
                  <a:lnTo>
                    <a:pt x="2529" y="540"/>
                  </a:lnTo>
                  <a:lnTo>
                    <a:pt x="1708" y="0"/>
                  </a:ln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66602BC4-0507-4E9A-B445-4031262E9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704" y="1791782"/>
              <a:ext cx="700593" cy="466784"/>
            </a:xfrm>
            <a:custGeom>
              <a:avLst/>
              <a:gdLst>
                <a:gd name="T0" fmla="*/ 0 w 2529"/>
                <a:gd name="T1" fmla="*/ 551 h 1685"/>
                <a:gd name="T2" fmla="*/ 1692 w 2529"/>
                <a:gd name="T3" fmla="*/ 1685 h 1685"/>
                <a:gd name="T4" fmla="*/ 2529 w 2529"/>
                <a:gd name="T5" fmla="*/ 1151 h 1685"/>
                <a:gd name="T6" fmla="*/ 811 w 2529"/>
                <a:gd name="T7" fmla="*/ 0 h 1685"/>
                <a:gd name="T8" fmla="*/ 0 w 2529"/>
                <a:gd name="T9" fmla="*/ 551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9" h="1685">
                  <a:moveTo>
                    <a:pt x="0" y="551"/>
                  </a:moveTo>
                  <a:lnTo>
                    <a:pt x="1692" y="1685"/>
                  </a:lnTo>
                  <a:lnTo>
                    <a:pt x="2529" y="1151"/>
                  </a:lnTo>
                  <a:lnTo>
                    <a:pt x="811" y="0"/>
                  </a:lnTo>
                  <a:lnTo>
                    <a:pt x="0" y="551"/>
                  </a:ln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</p:grpSp>
      <p:grpSp>
        <p:nvGrpSpPr>
          <p:cNvPr id="80" name="Group 30">
            <a:extLst>
              <a:ext uri="{FF2B5EF4-FFF2-40B4-BE49-F238E27FC236}">
                <a16:creationId xmlns:a16="http://schemas.microsoft.com/office/drawing/2014/main" id="{EB865CD2-D9FA-45C6-8BEC-25D4A324F6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88188" y="2683419"/>
            <a:ext cx="884577" cy="831464"/>
            <a:chOff x="5449" y="2282"/>
            <a:chExt cx="454" cy="446"/>
          </a:xfrm>
        </p:grpSpPr>
        <p:sp>
          <p:nvSpPr>
            <p:cNvPr id="81" name="Oval 31">
              <a:extLst>
                <a:ext uri="{FF2B5EF4-FFF2-40B4-BE49-F238E27FC236}">
                  <a16:creationId xmlns:a16="http://schemas.microsoft.com/office/drawing/2014/main" id="{89991194-FF86-4251-A1E4-3E2FF3F97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2567"/>
              <a:ext cx="107" cy="1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996C7797-AC2F-4402-A332-68BC04EF0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" y="2567"/>
              <a:ext cx="96" cy="107"/>
            </a:xfrm>
            <a:custGeom>
              <a:avLst/>
              <a:gdLst>
                <a:gd name="T0" fmla="*/ 70 w 70"/>
                <a:gd name="T1" fmla="*/ 16 h 78"/>
                <a:gd name="T2" fmla="*/ 39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6"/>
                  </a:moveTo>
                  <a:cubicBezTo>
                    <a:pt x="61" y="7"/>
                    <a:pt x="50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58"/>
                    <a:pt x="9" y="72"/>
                    <a:pt x="24" y="78"/>
                  </a:cubicBezTo>
                  <a:cubicBezTo>
                    <a:pt x="26" y="49"/>
                    <a:pt x="44" y="25"/>
                    <a:pt x="70" y="1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C468CFA2-C45C-44EC-8341-4B910F41E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9" y="2562"/>
              <a:ext cx="120" cy="120"/>
            </a:xfrm>
            <a:custGeom>
              <a:avLst/>
              <a:gdLst>
                <a:gd name="T0" fmla="*/ 45 w 88"/>
                <a:gd name="T1" fmla="*/ 11 h 88"/>
                <a:gd name="T2" fmla="*/ 78 w 88"/>
                <a:gd name="T3" fmla="*/ 44 h 88"/>
                <a:gd name="T4" fmla="*/ 45 w 88"/>
                <a:gd name="T5" fmla="*/ 80 h 88"/>
                <a:gd name="T6" fmla="*/ 11 w 88"/>
                <a:gd name="T7" fmla="*/ 44 h 88"/>
                <a:gd name="T8" fmla="*/ 45 w 88"/>
                <a:gd name="T9" fmla="*/ 11 h 88"/>
                <a:gd name="T10" fmla="*/ 45 w 88"/>
                <a:gd name="T11" fmla="*/ 0 h 88"/>
                <a:gd name="T12" fmla="*/ 0 w 88"/>
                <a:gd name="T13" fmla="*/ 44 h 88"/>
                <a:gd name="T14" fmla="*/ 45 w 88"/>
                <a:gd name="T15" fmla="*/ 88 h 88"/>
                <a:gd name="T16" fmla="*/ 88 w 88"/>
                <a:gd name="T17" fmla="*/ 44 h 88"/>
                <a:gd name="T18" fmla="*/ 45 w 88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5" y="11"/>
                  </a:moveTo>
                  <a:cubicBezTo>
                    <a:pt x="62" y="11"/>
                    <a:pt x="78" y="26"/>
                    <a:pt x="78" y="44"/>
                  </a:cubicBezTo>
                  <a:cubicBezTo>
                    <a:pt x="78" y="64"/>
                    <a:pt x="62" y="80"/>
                    <a:pt x="45" y="80"/>
                  </a:cubicBezTo>
                  <a:cubicBezTo>
                    <a:pt x="26" y="80"/>
                    <a:pt x="11" y="64"/>
                    <a:pt x="11" y="44"/>
                  </a:cubicBezTo>
                  <a:cubicBezTo>
                    <a:pt x="13" y="26"/>
                    <a:pt x="28" y="11"/>
                    <a:pt x="45" y="11"/>
                  </a:cubicBezTo>
                  <a:moveTo>
                    <a:pt x="45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9"/>
                    <a:pt x="19" y="88"/>
                    <a:pt x="45" y="88"/>
                  </a:cubicBezTo>
                  <a:cubicBezTo>
                    <a:pt x="69" y="88"/>
                    <a:pt x="88" y="69"/>
                    <a:pt x="88" y="44"/>
                  </a:cubicBezTo>
                  <a:cubicBezTo>
                    <a:pt x="88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84" name="Oval 34">
              <a:extLst>
                <a:ext uri="{FF2B5EF4-FFF2-40B4-BE49-F238E27FC236}">
                  <a16:creationId xmlns:a16="http://schemas.microsoft.com/office/drawing/2014/main" id="{9B572540-2FA6-41D8-A832-8BC95BE4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3" y="2288"/>
              <a:ext cx="108" cy="10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F447AA07-2160-4469-8B02-BE1629D6D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3" y="2288"/>
              <a:ext cx="96" cy="107"/>
            </a:xfrm>
            <a:custGeom>
              <a:avLst/>
              <a:gdLst>
                <a:gd name="T0" fmla="*/ 70 w 70"/>
                <a:gd name="T1" fmla="*/ 15 h 78"/>
                <a:gd name="T2" fmla="*/ 40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5"/>
                  </a:moveTo>
                  <a:cubicBezTo>
                    <a:pt x="62" y="7"/>
                    <a:pt x="51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8"/>
                    <a:pt x="9" y="71"/>
                    <a:pt x="24" y="78"/>
                  </a:cubicBezTo>
                  <a:cubicBezTo>
                    <a:pt x="27" y="49"/>
                    <a:pt x="44" y="24"/>
                    <a:pt x="70" y="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22998CE0-F0FF-4362-91E0-D1BE9F1089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5" y="2282"/>
              <a:ext cx="122" cy="121"/>
            </a:xfrm>
            <a:custGeom>
              <a:avLst/>
              <a:gdLst>
                <a:gd name="T0" fmla="*/ 46 w 89"/>
                <a:gd name="T1" fmla="*/ 11 h 88"/>
                <a:gd name="T2" fmla="*/ 78 w 89"/>
                <a:gd name="T3" fmla="*/ 44 h 88"/>
                <a:gd name="T4" fmla="*/ 46 w 89"/>
                <a:gd name="T5" fmla="*/ 79 h 88"/>
                <a:gd name="T6" fmla="*/ 11 w 89"/>
                <a:gd name="T7" fmla="*/ 44 h 88"/>
                <a:gd name="T8" fmla="*/ 46 w 89"/>
                <a:gd name="T9" fmla="*/ 11 h 88"/>
                <a:gd name="T10" fmla="*/ 46 w 89"/>
                <a:gd name="T11" fmla="*/ 0 h 88"/>
                <a:gd name="T12" fmla="*/ 0 w 89"/>
                <a:gd name="T13" fmla="*/ 44 h 88"/>
                <a:gd name="T14" fmla="*/ 46 w 89"/>
                <a:gd name="T15" fmla="*/ 88 h 88"/>
                <a:gd name="T16" fmla="*/ 89 w 89"/>
                <a:gd name="T17" fmla="*/ 44 h 88"/>
                <a:gd name="T18" fmla="*/ 46 w 89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8">
                  <a:moveTo>
                    <a:pt x="46" y="11"/>
                  </a:moveTo>
                  <a:cubicBezTo>
                    <a:pt x="63" y="11"/>
                    <a:pt x="78" y="26"/>
                    <a:pt x="78" y="44"/>
                  </a:cubicBezTo>
                  <a:cubicBezTo>
                    <a:pt x="78" y="64"/>
                    <a:pt x="63" y="79"/>
                    <a:pt x="46" y="79"/>
                  </a:cubicBezTo>
                  <a:cubicBezTo>
                    <a:pt x="26" y="79"/>
                    <a:pt x="11" y="64"/>
                    <a:pt x="11" y="44"/>
                  </a:cubicBezTo>
                  <a:cubicBezTo>
                    <a:pt x="13" y="26"/>
                    <a:pt x="28" y="11"/>
                    <a:pt x="46" y="11"/>
                  </a:cubicBezTo>
                  <a:moveTo>
                    <a:pt x="46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20" y="88"/>
                    <a:pt x="46" y="88"/>
                  </a:cubicBezTo>
                  <a:cubicBezTo>
                    <a:pt x="69" y="88"/>
                    <a:pt x="89" y="68"/>
                    <a:pt x="89" y="44"/>
                  </a:cubicBezTo>
                  <a:cubicBezTo>
                    <a:pt x="89" y="2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87" name="Oval 37">
              <a:extLst>
                <a:ext uri="{FF2B5EF4-FFF2-40B4-BE49-F238E27FC236}">
                  <a16:creationId xmlns:a16="http://schemas.microsoft.com/office/drawing/2014/main" id="{17DB3BFB-9F2B-4350-BBDD-C2ED8DA3F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" y="2567"/>
              <a:ext cx="107" cy="1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A17CB2CA-7242-44B1-AB4A-2FF3893CD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0" y="2567"/>
              <a:ext cx="96" cy="107"/>
            </a:xfrm>
            <a:custGeom>
              <a:avLst/>
              <a:gdLst>
                <a:gd name="T0" fmla="*/ 70 w 70"/>
                <a:gd name="T1" fmla="*/ 16 h 78"/>
                <a:gd name="T2" fmla="*/ 39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6"/>
                  </a:moveTo>
                  <a:cubicBezTo>
                    <a:pt x="61" y="7"/>
                    <a:pt x="50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58"/>
                    <a:pt x="8" y="72"/>
                    <a:pt x="24" y="78"/>
                  </a:cubicBezTo>
                  <a:cubicBezTo>
                    <a:pt x="26" y="49"/>
                    <a:pt x="43" y="25"/>
                    <a:pt x="70" y="1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2F68B093-8A90-4CBD-B8E3-790B0CFB1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2" y="2562"/>
              <a:ext cx="121" cy="120"/>
            </a:xfrm>
            <a:custGeom>
              <a:avLst/>
              <a:gdLst>
                <a:gd name="T0" fmla="*/ 45 w 88"/>
                <a:gd name="T1" fmla="*/ 11 h 88"/>
                <a:gd name="T2" fmla="*/ 77 w 88"/>
                <a:gd name="T3" fmla="*/ 44 h 88"/>
                <a:gd name="T4" fmla="*/ 45 w 88"/>
                <a:gd name="T5" fmla="*/ 80 h 88"/>
                <a:gd name="T6" fmla="*/ 10 w 88"/>
                <a:gd name="T7" fmla="*/ 44 h 88"/>
                <a:gd name="T8" fmla="*/ 45 w 88"/>
                <a:gd name="T9" fmla="*/ 11 h 88"/>
                <a:gd name="T10" fmla="*/ 45 w 88"/>
                <a:gd name="T11" fmla="*/ 0 h 88"/>
                <a:gd name="T12" fmla="*/ 0 w 88"/>
                <a:gd name="T13" fmla="*/ 44 h 88"/>
                <a:gd name="T14" fmla="*/ 45 w 88"/>
                <a:gd name="T15" fmla="*/ 88 h 88"/>
                <a:gd name="T16" fmla="*/ 88 w 88"/>
                <a:gd name="T17" fmla="*/ 44 h 88"/>
                <a:gd name="T18" fmla="*/ 45 w 88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5" y="11"/>
                  </a:moveTo>
                  <a:cubicBezTo>
                    <a:pt x="62" y="11"/>
                    <a:pt x="77" y="26"/>
                    <a:pt x="77" y="44"/>
                  </a:cubicBezTo>
                  <a:cubicBezTo>
                    <a:pt x="77" y="64"/>
                    <a:pt x="62" y="80"/>
                    <a:pt x="45" y="80"/>
                  </a:cubicBezTo>
                  <a:cubicBezTo>
                    <a:pt x="25" y="80"/>
                    <a:pt x="10" y="64"/>
                    <a:pt x="10" y="44"/>
                  </a:cubicBezTo>
                  <a:cubicBezTo>
                    <a:pt x="12" y="26"/>
                    <a:pt x="28" y="11"/>
                    <a:pt x="45" y="11"/>
                  </a:cubicBezTo>
                  <a:moveTo>
                    <a:pt x="45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9"/>
                    <a:pt x="19" y="88"/>
                    <a:pt x="45" y="88"/>
                  </a:cubicBezTo>
                  <a:cubicBezTo>
                    <a:pt x="69" y="88"/>
                    <a:pt x="88" y="69"/>
                    <a:pt x="88" y="44"/>
                  </a:cubicBezTo>
                  <a:cubicBezTo>
                    <a:pt x="88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D1C4E106-A012-4EC8-96FA-E67ACC905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" y="2670"/>
              <a:ext cx="221" cy="58"/>
            </a:xfrm>
            <a:custGeom>
              <a:avLst/>
              <a:gdLst>
                <a:gd name="T0" fmla="*/ 161 w 161"/>
                <a:gd name="T1" fmla="*/ 29 h 42"/>
                <a:gd name="T2" fmla="*/ 101 w 161"/>
                <a:gd name="T3" fmla="*/ 42 h 42"/>
                <a:gd name="T4" fmla="*/ 0 w 161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" h="42">
                  <a:moveTo>
                    <a:pt x="161" y="29"/>
                  </a:moveTo>
                  <a:cubicBezTo>
                    <a:pt x="143" y="37"/>
                    <a:pt x="123" y="42"/>
                    <a:pt x="101" y="42"/>
                  </a:cubicBezTo>
                  <a:cubicBezTo>
                    <a:pt x="62" y="42"/>
                    <a:pt x="26" y="26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 kern="0">
                <a:solidFill>
                  <a:srgbClr val="474746"/>
                </a:solidFill>
                <a:latin typeface="Arial"/>
              </a:endParaRPr>
            </a:p>
          </p:txBody>
        </p:sp>
        <p:sp>
          <p:nvSpPr>
            <p:cNvPr id="91" name="Freeform 41">
              <a:extLst>
                <a:ext uri="{FF2B5EF4-FFF2-40B4-BE49-F238E27FC236}">
                  <a16:creationId xmlns:a16="http://schemas.microsoft.com/office/drawing/2014/main" id="{7433BEAF-E020-4A7D-B9A2-AA8642A14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1" y="2359"/>
              <a:ext cx="102" cy="215"/>
            </a:xfrm>
            <a:custGeom>
              <a:avLst/>
              <a:gdLst>
                <a:gd name="T0" fmla="*/ 0 w 74"/>
                <a:gd name="T1" fmla="*/ 0 h 157"/>
                <a:gd name="T2" fmla="*/ 74 w 74"/>
                <a:gd name="T3" fmla="*/ 126 h 157"/>
                <a:gd name="T4" fmla="*/ 71 w 74"/>
                <a:gd name="T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157">
                  <a:moveTo>
                    <a:pt x="0" y="0"/>
                  </a:moveTo>
                  <a:cubicBezTo>
                    <a:pt x="44" y="24"/>
                    <a:pt x="74" y="72"/>
                    <a:pt x="74" y="126"/>
                  </a:cubicBezTo>
                  <a:cubicBezTo>
                    <a:pt x="74" y="137"/>
                    <a:pt x="73" y="147"/>
                    <a:pt x="71" y="157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 kern="0">
                <a:solidFill>
                  <a:srgbClr val="474746"/>
                </a:solidFill>
                <a:latin typeface="Arial"/>
              </a:endParaRPr>
            </a:p>
          </p:txBody>
        </p:sp>
        <p:sp>
          <p:nvSpPr>
            <p:cNvPr id="92" name="Freeform 42">
              <a:extLst>
                <a:ext uri="{FF2B5EF4-FFF2-40B4-BE49-F238E27FC236}">
                  <a16:creationId xmlns:a16="http://schemas.microsoft.com/office/drawing/2014/main" id="{5ED6C091-D4AD-44DE-8108-A60E202AF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" y="2343"/>
              <a:ext cx="141" cy="182"/>
            </a:xfrm>
            <a:custGeom>
              <a:avLst/>
              <a:gdLst>
                <a:gd name="T0" fmla="*/ 0 w 103"/>
                <a:gd name="T1" fmla="*/ 133 h 133"/>
                <a:gd name="T2" fmla="*/ 103 w 103"/>
                <a:gd name="T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2" y="70"/>
                    <a:pt x="45" y="17"/>
                    <a:pt x="103" y="0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 kern="0">
                <a:solidFill>
                  <a:srgbClr val="474746"/>
                </a:solidFill>
                <a:latin typeface="Arial"/>
              </a:endParaRPr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 flipV="1">
            <a:off x="10631598" y="4297785"/>
            <a:ext cx="0" cy="29409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73621" y="2558200"/>
            <a:ext cx="667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3000" b="1" dirty="0">
                <a:solidFill>
                  <a:srgbClr val="000000"/>
                </a:solidFill>
                <a:latin typeface="Amazon Ember" panose="020B0603020204020204"/>
              </a:rPr>
              <a:t>1</a:t>
            </a:r>
            <a:r>
              <a:rPr lang="en-US" sz="3000" b="1" dirty="0">
                <a:solidFill>
                  <a:srgbClr val="50AA4B"/>
                </a:solidFill>
                <a:latin typeface="Amazon Ember" panose="020B0603020204020204"/>
              </a:rPr>
              <a:t>00</a:t>
            </a:r>
            <a:r>
              <a:rPr lang="en-US" sz="3000" b="1" dirty="0">
                <a:solidFill>
                  <a:srgbClr val="000000"/>
                </a:solidFill>
                <a:latin typeface="Amazon Ember" panose="020B060302020402020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115962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6F2F-9360-4741-AFBE-712D33F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Anomaly Detection – Cloud infrastructure abuse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1654595" y="4382791"/>
            <a:ext cx="1854100" cy="37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833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Message 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DC16A1-660A-4D2A-A13D-7F21BFFCF021}"/>
              </a:ext>
            </a:extLst>
          </p:cNvPr>
          <p:cNvSpPr/>
          <p:nvPr/>
        </p:nvSpPr>
        <p:spPr>
          <a:xfrm>
            <a:off x="4926886" y="1915651"/>
            <a:ext cx="2331697" cy="231770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C8D587-A6D8-4408-9591-A80674001FC9}"/>
              </a:ext>
            </a:extLst>
          </p:cNvPr>
          <p:cNvSpPr/>
          <p:nvPr/>
        </p:nvSpPr>
        <p:spPr>
          <a:xfrm>
            <a:off x="8387334" y="1915651"/>
            <a:ext cx="2274838" cy="231770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42B576-D0A6-49B7-979A-CC1D102D9FE4}"/>
              </a:ext>
            </a:extLst>
          </p:cNvPr>
          <p:cNvSpPr/>
          <p:nvPr/>
        </p:nvSpPr>
        <p:spPr>
          <a:xfrm>
            <a:off x="1558124" y="1899782"/>
            <a:ext cx="2179714" cy="230215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8416772" y="4374506"/>
            <a:ext cx="2044434" cy="9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833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Communication from suspicious Source IPs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4926886" y="4374507"/>
            <a:ext cx="2331697" cy="37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833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Message size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508695" y="4406994"/>
            <a:ext cx="0" cy="29409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30299" y="2872893"/>
            <a:ext cx="582068" cy="615618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2667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"/>
              </a:rPr>
              <a:t>+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48836" y="2828317"/>
            <a:ext cx="582068" cy="615618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2667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"/>
              </a:rPr>
              <a:t>+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0370C7A-CEBB-41C8-A683-C930C9142DA0}"/>
              </a:ext>
            </a:extLst>
          </p:cNvPr>
          <p:cNvGrpSpPr/>
          <p:nvPr/>
        </p:nvGrpSpPr>
        <p:grpSpPr>
          <a:xfrm>
            <a:off x="2049722" y="2767645"/>
            <a:ext cx="993592" cy="740833"/>
            <a:chOff x="5801398" y="2397156"/>
            <a:chExt cx="664699" cy="519226"/>
          </a:xfrm>
        </p:grpSpPr>
        <p:sp>
          <p:nvSpPr>
            <p:cNvPr id="96" name="Freeform: Shape 198">
              <a:extLst>
                <a:ext uri="{FF2B5EF4-FFF2-40B4-BE49-F238E27FC236}">
                  <a16:creationId xmlns:a16="http://schemas.microsoft.com/office/drawing/2014/main" id="{6E0ADF66-1C77-492E-9DC6-1B4A22EA3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1399" y="2397156"/>
              <a:ext cx="407171" cy="469989"/>
            </a:xfrm>
            <a:custGeom>
              <a:avLst/>
              <a:gdLst>
                <a:gd name="connsiteX0" fmla="*/ 36928 w 407171"/>
                <a:gd name="connsiteY0" fmla="*/ 0 h 469989"/>
                <a:gd name="connsiteX1" fmla="*/ 353843 w 407171"/>
                <a:gd name="connsiteY1" fmla="*/ 0 h 469989"/>
                <a:gd name="connsiteX2" fmla="*/ 407171 w 407171"/>
                <a:gd name="connsiteY2" fmla="*/ 0 h 469989"/>
                <a:gd name="connsiteX3" fmla="*/ 47858 w 407171"/>
                <a:gd name="connsiteY3" fmla="*/ 469989 h 469989"/>
                <a:gd name="connsiteX4" fmla="*/ 36928 w 407171"/>
                <a:gd name="connsiteY4" fmla="*/ 469989 h 469989"/>
                <a:gd name="connsiteX5" fmla="*/ 0 w 407171"/>
                <a:gd name="connsiteY5" fmla="*/ 432885 h 469989"/>
                <a:gd name="connsiteX6" fmla="*/ 0 w 407171"/>
                <a:gd name="connsiteY6" fmla="*/ 37105 h 469989"/>
                <a:gd name="connsiteX7" fmla="*/ 36928 w 407171"/>
                <a:gd name="connsiteY7" fmla="*/ 0 h 46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71" h="469989">
                  <a:moveTo>
                    <a:pt x="36928" y="0"/>
                  </a:moveTo>
                  <a:cubicBezTo>
                    <a:pt x="36928" y="0"/>
                    <a:pt x="36928" y="0"/>
                    <a:pt x="353843" y="0"/>
                  </a:cubicBezTo>
                  <a:lnTo>
                    <a:pt x="407171" y="0"/>
                  </a:lnTo>
                  <a:lnTo>
                    <a:pt x="47858" y="469989"/>
                  </a:lnTo>
                  <a:lnTo>
                    <a:pt x="36928" y="469989"/>
                  </a:lnTo>
                  <a:cubicBezTo>
                    <a:pt x="15387" y="469989"/>
                    <a:pt x="0" y="454529"/>
                    <a:pt x="0" y="432885"/>
                  </a:cubicBezTo>
                  <a:cubicBezTo>
                    <a:pt x="0" y="432885"/>
                    <a:pt x="0" y="432885"/>
                    <a:pt x="0" y="37105"/>
                  </a:cubicBezTo>
                  <a:cubicBezTo>
                    <a:pt x="0" y="15460"/>
                    <a:pt x="15387" y="0"/>
                    <a:pt x="36928" y="0"/>
                  </a:cubicBezTo>
                  <a:close/>
                </a:path>
              </a:pathLst>
            </a:custGeom>
            <a:solidFill>
              <a:srgbClr val="96C9DA"/>
            </a:solidFill>
            <a:ln w="17463" cap="flat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97" name="Line 5">
              <a:extLst>
                <a:ext uri="{FF2B5EF4-FFF2-40B4-BE49-F238E27FC236}">
                  <a16:creationId xmlns:a16="http://schemas.microsoft.com/office/drawing/2014/main" id="{DA59C106-DE63-42ED-88DB-FEAAA6E60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01398" y="2495630"/>
              <a:ext cx="664699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98" name="Oval 6">
              <a:extLst>
                <a:ext uri="{FF2B5EF4-FFF2-40B4-BE49-F238E27FC236}">
                  <a16:creationId xmlns:a16="http://schemas.microsoft.com/office/drawing/2014/main" id="{D37B9EBA-E34A-4517-B52C-75BD7D2FF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0146" y="2439679"/>
              <a:ext cx="11190" cy="11190"/>
            </a:xfrm>
            <a:prstGeom prst="ellips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99" name="Oval 7">
              <a:extLst>
                <a:ext uri="{FF2B5EF4-FFF2-40B4-BE49-F238E27FC236}">
                  <a16:creationId xmlns:a16="http://schemas.microsoft.com/office/drawing/2014/main" id="{31C4802A-9293-4E44-82AA-185675665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909" y="2439679"/>
              <a:ext cx="11190" cy="11190"/>
            </a:xfrm>
            <a:prstGeom prst="ellips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00" name="Oval 8">
              <a:extLst>
                <a:ext uri="{FF2B5EF4-FFF2-40B4-BE49-F238E27FC236}">
                  <a16:creationId xmlns:a16="http://schemas.microsoft.com/office/drawing/2014/main" id="{5206FEDF-F85C-4ADC-9A75-FDC9EE145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672" y="2439679"/>
              <a:ext cx="11190" cy="11190"/>
            </a:xfrm>
            <a:prstGeom prst="ellips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12CB85C9-C9E8-457A-981D-7864F27CB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4490" y="2594104"/>
              <a:ext cx="418514" cy="322278"/>
            </a:xfrm>
            <a:custGeom>
              <a:avLst/>
              <a:gdLst>
                <a:gd name="T0" fmla="*/ 126 w 136"/>
                <a:gd name="T1" fmla="*/ 104 h 104"/>
                <a:gd name="T2" fmla="*/ 136 w 136"/>
                <a:gd name="T3" fmla="*/ 68 h 104"/>
                <a:gd name="T4" fmla="*/ 68 w 136"/>
                <a:gd name="T5" fmla="*/ 0 h 104"/>
                <a:gd name="T6" fmla="*/ 0 w 136"/>
                <a:gd name="T7" fmla="*/ 68 h 104"/>
                <a:gd name="T8" fmla="*/ 10 w 136"/>
                <a:gd name="T9" fmla="*/ 104 h 104"/>
                <a:gd name="T10" fmla="*/ 126 w 136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04">
                  <a:moveTo>
                    <a:pt x="126" y="104"/>
                  </a:moveTo>
                  <a:cubicBezTo>
                    <a:pt x="132" y="94"/>
                    <a:pt x="136" y="81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81"/>
                    <a:pt x="4" y="94"/>
                    <a:pt x="10" y="104"/>
                  </a:cubicBezTo>
                  <a:lnTo>
                    <a:pt x="126" y="104"/>
                  </a:lnTo>
                  <a:close/>
                </a:path>
              </a:pathLst>
            </a:custGeom>
            <a:solidFill>
              <a:srgbClr val="FFFFFF"/>
            </a:solidFill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B9490751-3C1F-4028-A04A-9FB18F14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3727" y="2643341"/>
              <a:ext cx="248423" cy="210376"/>
            </a:xfrm>
            <a:custGeom>
              <a:avLst/>
              <a:gdLst>
                <a:gd name="T0" fmla="*/ 81 w 81"/>
                <a:gd name="T1" fmla="*/ 9 h 68"/>
                <a:gd name="T2" fmla="*/ 52 w 81"/>
                <a:gd name="T3" fmla="*/ 0 h 68"/>
                <a:gd name="T4" fmla="*/ 0 w 81"/>
                <a:gd name="T5" fmla="*/ 52 h 68"/>
                <a:gd name="T6" fmla="*/ 3 w 81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68">
                  <a:moveTo>
                    <a:pt x="81" y="9"/>
                  </a:moveTo>
                  <a:cubicBezTo>
                    <a:pt x="72" y="3"/>
                    <a:pt x="63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58"/>
                    <a:pt x="1" y="63"/>
                    <a:pt x="3" y="68"/>
                  </a:cubicBezTo>
                </a:path>
              </a:pathLst>
            </a:cu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E88FAF38-FAFC-4591-B3DB-FD20FC6A7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1398" y="2397156"/>
              <a:ext cx="664699" cy="469989"/>
            </a:xfrm>
            <a:custGeom>
              <a:avLst/>
              <a:gdLst>
                <a:gd name="T0" fmla="*/ 173 w 216"/>
                <a:gd name="T1" fmla="*/ 152 h 152"/>
                <a:gd name="T2" fmla="*/ 204 w 216"/>
                <a:gd name="T3" fmla="*/ 152 h 152"/>
                <a:gd name="T4" fmla="*/ 216 w 216"/>
                <a:gd name="T5" fmla="*/ 140 h 152"/>
                <a:gd name="T6" fmla="*/ 216 w 216"/>
                <a:gd name="T7" fmla="*/ 12 h 152"/>
                <a:gd name="T8" fmla="*/ 204 w 216"/>
                <a:gd name="T9" fmla="*/ 0 h 152"/>
                <a:gd name="T10" fmla="*/ 12 w 216"/>
                <a:gd name="T11" fmla="*/ 0 h 152"/>
                <a:gd name="T12" fmla="*/ 0 w 216"/>
                <a:gd name="T13" fmla="*/ 12 h 152"/>
                <a:gd name="T14" fmla="*/ 0 w 216"/>
                <a:gd name="T15" fmla="*/ 140 h 152"/>
                <a:gd name="T16" fmla="*/ 12 w 216"/>
                <a:gd name="T17" fmla="*/ 152 h 152"/>
                <a:gd name="T18" fmla="*/ 43 w 216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152">
                  <a:moveTo>
                    <a:pt x="173" y="152"/>
                  </a:moveTo>
                  <a:cubicBezTo>
                    <a:pt x="204" y="152"/>
                    <a:pt x="204" y="152"/>
                    <a:pt x="204" y="152"/>
                  </a:cubicBezTo>
                  <a:cubicBezTo>
                    <a:pt x="211" y="152"/>
                    <a:pt x="216" y="147"/>
                    <a:pt x="216" y="140"/>
                  </a:cubicBezTo>
                  <a:cubicBezTo>
                    <a:pt x="216" y="12"/>
                    <a:pt x="216" y="12"/>
                    <a:pt x="216" y="12"/>
                  </a:cubicBezTo>
                  <a:cubicBezTo>
                    <a:pt x="216" y="5"/>
                    <a:pt x="211" y="0"/>
                    <a:pt x="2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7"/>
                    <a:pt x="5" y="152"/>
                    <a:pt x="12" y="152"/>
                  </a:cubicBezTo>
                  <a:cubicBezTo>
                    <a:pt x="43" y="152"/>
                    <a:pt x="43" y="152"/>
                    <a:pt x="43" y="152"/>
                  </a:cubicBezTo>
                </a:path>
              </a:pathLst>
            </a:cu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D3E1B702-B2FA-4BE8-BAF4-46C6B7AAD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554" y="2796301"/>
              <a:ext cx="62312" cy="69452"/>
            </a:xfrm>
            <a:custGeom>
              <a:avLst/>
              <a:gdLst>
                <a:gd name="T0" fmla="*/ 70 w 70"/>
                <a:gd name="T1" fmla="*/ 15 h 78"/>
                <a:gd name="T2" fmla="*/ 40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5"/>
                  </a:moveTo>
                  <a:cubicBezTo>
                    <a:pt x="62" y="7"/>
                    <a:pt x="51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8"/>
                    <a:pt x="9" y="71"/>
                    <a:pt x="24" y="78"/>
                  </a:cubicBezTo>
                  <a:cubicBezTo>
                    <a:pt x="27" y="49"/>
                    <a:pt x="44" y="24"/>
                    <a:pt x="70" y="1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05" name="Oval 10">
              <a:extLst>
                <a:ext uri="{FF2B5EF4-FFF2-40B4-BE49-F238E27FC236}">
                  <a16:creationId xmlns:a16="http://schemas.microsoft.com/office/drawing/2014/main" id="{E08594E8-FB02-41EC-912B-1F86175BC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820" y="2793290"/>
              <a:ext cx="73855" cy="73855"/>
            </a:xfrm>
            <a:prstGeom prst="ellips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06" name="Line 11">
              <a:extLst>
                <a:ext uri="{FF2B5EF4-FFF2-40B4-BE49-F238E27FC236}">
                  <a16:creationId xmlns:a16="http://schemas.microsoft.com/office/drawing/2014/main" id="{169AF02C-7BD7-426A-A937-2F9224B74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57247" y="2703768"/>
              <a:ext cx="102950" cy="100712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B11A28E5-83C7-4E4F-9A26-0A969BFD86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00A0C8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5638016" y="2613741"/>
            <a:ext cx="909436" cy="1034291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08" name="Group 30">
            <a:extLst>
              <a:ext uri="{FF2B5EF4-FFF2-40B4-BE49-F238E27FC236}">
                <a16:creationId xmlns:a16="http://schemas.microsoft.com/office/drawing/2014/main" id="{EB865CD2-D9FA-45C6-8BEC-25D4A324F6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05601" y="2789239"/>
            <a:ext cx="638303" cy="627057"/>
            <a:chOff x="5449" y="2282"/>
            <a:chExt cx="454" cy="446"/>
          </a:xfrm>
        </p:grpSpPr>
        <p:sp>
          <p:nvSpPr>
            <p:cNvPr id="109" name="Oval 31">
              <a:extLst>
                <a:ext uri="{FF2B5EF4-FFF2-40B4-BE49-F238E27FC236}">
                  <a16:creationId xmlns:a16="http://schemas.microsoft.com/office/drawing/2014/main" id="{89991194-FF86-4251-A1E4-3E2FF3F97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2567"/>
              <a:ext cx="107" cy="1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996C7797-AC2F-4402-A332-68BC04EF0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" y="2567"/>
              <a:ext cx="96" cy="107"/>
            </a:xfrm>
            <a:custGeom>
              <a:avLst/>
              <a:gdLst>
                <a:gd name="T0" fmla="*/ 70 w 70"/>
                <a:gd name="T1" fmla="*/ 16 h 78"/>
                <a:gd name="T2" fmla="*/ 39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6"/>
                  </a:moveTo>
                  <a:cubicBezTo>
                    <a:pt x="61" y="7"/>
                    <a:pt x="50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58"/>
                    <a:pt x="9" y="72"/>
                    <a:pt x="24" y="78"/>
                  </a:cubicBezTo>
                  <a:cubicBezTo>
                    <a:pt x="26" y="49"/>
                    <a:pt x="44" y="25"/>
                    <a:pt x="70" y="16"/>
                  </a:cubicBezTo>
                  <a:close/>
                </a:path>
              </a:pathLst>
            </a:custGeom>
            <a:solidFill>
              <a:srgbClr val="96C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1" name="Freeform 33">
              <a:extLst>
                <a:ext uri="{FF2B5EF4-FFF2-40B4-BE49-F238E27FC236}">
                  <a16:creationId xmlns:a16="http://schemas.microsoft.com/office/drawing/2014/main" id="{C468CFA2-C45C-44EC-8341-4B910F41E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9" y="2562"/>
              <a:ext cx="120" cy="120"/>
            </a:xfrm>
            <a:custGeom>
              <a:avLst/>
              <a:gdLst>
                <a:gd name="T0" fmla="*/ 45 w 88"/>
                <a:gd name="T1" fmla="*/ 11 h 88"/>
                <a:gd name="T2" fmla="*/ 78 w 88"/>
                <a:gd name="T3" fmla="*/ 44 h 88"/>
                <a:gd name="T4" fmla="*/ 45 w 88"/>
                <a:gd name="T5" fmla="*/ 80 h 88"/>
                <a:gd name="T6" fmla="*/ 11 w 88"/>
                <a:gd name="T7" fmla="*/ 44 h 88"/>
                <a:gd name="T8" fmla="*/ 45 w 88"/>
                <a:gd name="T9" fmla="*/ 11 h 88"/>
                <a:gd name="T10" fmla="*/ 45 w 88"/>
                <a:gd name="T11" fmla="*/ 0 h 88"/>
                <a:gd name="T12" fmla="*/ 0 w 88"/>
                <a:gd name="T13" fmla="*/ 44 h 88"/>
                <a:gd name="T14" fmla="*/ 45 w 88"/>
                <a:gd name="T15" fmla="*/ 88 h 88"/>
                <a:gd name="T16" fmla="*/ 88 w 88"/>
                <a:gd name="T17" fmla="*/ 44 h 88"/>
                <a:gd name="T18" fmla="*/ 45 w 88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5" y="11"/>
                  </a:moveTo>
                  <a:cubicBezTo>
                    <a:pt x="62" y="11"/>
                    <a:pt x="78" y="26"/>
                    <a:pt x="78" y="44"/>
                  </a:cubicBezTo>
                  <a:cubicBezTo>
                    <a:pt x="78" y="64"/>
                    <a:pt x="62" y="80"/>
                    <a:pt x="45" y="80"/>
                  </a:cubicBezTo>
                  <a:cubicBezTo>
                    <a:pt x="26" y="80"/>
                    <a:pt x="11" y="64"/>
                    <a:pt x="11" y="44"/>
                  </a:cubicBezTo>
                  <a:cubicBezTo>
                    <a:pt x="13" y="26"/>
                    <a:pt x="28" y="11"/>
                    <a:pt x="45" y="11"/>
                  </a:cubicBezTo>
                  <a:moveTo>
                    <a:pt x="45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9"/>
                    <a:pt x="19" y="88"/>
                    <a:pt x="45" y="88"/>
                  </a:cubicBezTo>
                  <a:cubicBezTo>
                    <a:pt x="69" y="88"/>
                    <a:pt x="88" y="69"/>
                    <a:pt x="88" y="44"/>
                  </a:cubicBezTo>
                  <a:cubicBezTo>
                    <a:pt x="88" y="20"/>
                    <a:pt x="69" y="0"/>
                    <a:pt x="45" y="0"/>
                  </a:cubicBezTo>
                  <a:close/>
                </a:path>
              </a:pathLst>
            </a:custGeom>
            <a:solidFill>
              <a:srgbClr val="002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2" name="Oval 34">
              <a:extLst>
                <a:ext uri="{FF2B5EF4-FFF2-40B4-BE49-F238E27FC236}">
                  <a16:creationId xmlns:a16="http://schemas.microsoft.com/office/drawing/2014/main" id="{9B572540-2FA6-41D8-A832-8BC95BE4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3" y="2288"/>
              <a:ext cx="108" cy="10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3" name="Freeform 35">
              <a:extLst>
                <a:ext uri="{FF2B5EF4-FFF2-40B4-BE49-F238E27FC236}">
                  <a16:creationId xmlns:a16="http://schemas.microsoft.com/office/drawing/2014/main" id="{F447AA07-2160-4469-8B02-BE1629D6D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3" y="2288"/>
              <a:ext cx="96" cy="107"/>
            </a:xfrm>
            <a:custGeom>
              <a:avLst/>
              <a:gdLst>
                <a:gd name="T0" fmla="*/ 70 w 70"/>
                <a:gd name="T1" fmla="*/ 15 h 78"/>
                <a:gd name="T2" fmla="*/ 40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5"/>
                  </a:moveTo>
                  <a:cubicBezTo>
                    <a:pt x="62" y="7"/>
                    <a:pt x="51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8"/>
                    <a:pt x="9" y="71"/>
                    <a:pt x="24" y="78"/>
                  </a:cubicBezTo>
                  <a:cubicBezTo>
                    <a:pt x="27" y="49"/>
                    <a:pt x="44" y="24"/>
                    <a:pt x="70" y="15"/>
                  </a:cubicBezTo>
                  <a:close/>
                </a:path>
              </a:pathLst>
            </a:custGeom>
            <a:solidFill>
              <a:srgbClr val="96C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4" name="Freeform 36">
              <a:extLst>
                <a:ext uri="{FF2B5EF4-FFF2-40B4-BE49-F238E27FC236}">
                  <a16:creationId xmlns:a16="http://schemas.microsoft.com/office/drawing/2014/main" id="{22998CE0-F0FF-4362-91E0-D1BE9F1089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5" y="2282"/>
              <a:ext cx="122" cy="121"/>
            </a:xfrm>
            <a:custGeom>
              <a:avLst/>
              <a:gdLst>
                <a:gd name="T0" fmla="*/ 46 w 89"/>
                <a:gd name="T1" fmla="*/ 11 h 88"/>
                <a:gd name="T2" fmla="*/ 78 w 89"/>
                <a:gd name="T3" fmla="*/ 44 h 88"/>
                <a:gd name="T4" fmla="*/ 46 w 89"/>
                <a:gd name="T5" fmla="*/ 79 h 88"/>
                <a:gd name="T6" fmla="*/ 11 w 89"/>
                <a:gd name="T7" fmla="*/ 44 h 88"/>
                <a:gd name="T8" fmla="*/ 46 w 89"/>
                <a:gd name="T9" fmla="*/ 11 h 88"/>
                <a:gd name="T10" fmla="*/ 46 w 89"/>
                <a:gd name="T11" fmla="*/ 0 h 88"/>
                <a:gd name="T12" fmla="*/ 0 w 89"/>
                <a:gd name="T13" fmla="*/ 44 h 88"/>
                <a:gd name="T14" fmla="*/ 46 w 89"/>
                <a:gd name="T15" fmla="*/ 88 h 88"/>
                <a:gd name="T16" fmla="*/ 89 w 89"/>
                <a:gd name="T17" fmla="*/ 44 h 88"/>
                <a:gd name="T18" fmla="*/ 46 w 89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8">
                  <a:moveTo>
                    <a:pt x="46" y="11"/>
                  </a:moveTo>
                  <a:cubicBezTo>
                    <a:pt x="63" y="11"/>
                    <a:pt x="78" y="26"/>
                    <a:pt x="78" y="44"/>
                  </a:cubicBezTo>
                  <a:cubicBezTo>
                    <a:pt x="78" y="64"/>
                    <a:pt x="63" y="79"/>
                    <a:pt x="46" y="79"/>
                  </a:cubicBezTo>
                  <a:cubicBezTo>
                    <a:pt x="26" y="79"/>
                    <a:pt x="11" y="64"/>
                    <a:pt x="11" y="44"/>
                  </a:cubicBezTo>
                  <a:cubicBezTo>
                    <a:pt x="13" y="26"/>
                    <a:pt x="28" y="11"/>
                    <a:pt x="46" y="11"/>
                  </a:cubicBezTo>
                  <a:moveTo>
                    <a:pt x="46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20" y="88"/>
                    <a:pt x="46" y="88"/>
                  </a:cubicBezTo>
                  <a:cubicBezTo>
                    <a:pt x="69" y="88"/>
                    <a:pt x="89" y="68"/>
                    <a:pt x="89" y="44"/>
                  </a:cubicBezTo>
                  <a:cubicBezTo>
                    <a:pt x="89" y="20"/>
                    <a:pt x="69" y="0"/>
                    <a:pt x="46" y="0"/>
                  </a:cubicBezTo>
                  <a:close/>
                </a:path>
              </a:pathLst>
            </a:custGeom>
            <a:solidFill>
              <a:srgbClr val="002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5" name="Oval 37">
              <a:extLst>
                <a:ext uri="{FF2B5EF4-FFF2-40B4-BE49-F238E27FC236}">
                  <a16:creationId xmlns:a16="http://schemas.microsoft.com/office/drawing/2014/main" id="{17DB3BFB-9F2B-4350-BBDD-C2ED8DA3F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" y="2567"/>
              <a:ext cx="107" cy="1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A17CB2CA-7242-44B1-AB4A-2FF3893CD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0" y="2567"/>
              <a:ext cx="96" cy="107"/>
            </a:xfrm>
            <a:custGeom>
              <a:avLst/>
              <a:gdLst>
                <a:gd name="T0" fmla="*/ 70 w 70"/>
                <a:gd name="T1" fmla="*/ 16 h 78"/>
                <a:gd name="T2" fmla="*/ 39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6"/>
                  </a:moveTo>
                  <a:cubicBezTo>
                    <a:pt x="61" y="7"/>
                    <a:pt x="50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58"/>
                    <a:pt x="8" y="72"/>
                    <a:pt x="24" y="78"/>
                  </a:cubicBezTo>
                  <a:cubicBezTo>
                    <a:pt x="26" y="49"/>
                    <a:pt x="43" y="25"/>
                    <a:pt x="70" y="16"/>
                  </a:cubicBezTo>
                  <a:close/>
                </a:path>
              </a:pathLst>
            </a:custGeom>
            <a:solidFill>
              <a:srgbClr val="96C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7" name="Freeform 39">
              <a:extLst>
                <a:ext uri="{FF2B5EF4-FFF2-40B4-BE49-F238E27FC236}">
                  <a16:creationId xmlns:a16="http://schemas.microsoft.com/office/drawing/2014/main" id="{2F68B093-8A90-4CBD-B8E3-790B0CFB1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2" y="2562"/>
              <a:ext cx="121" cy="120"/>
            </a:xfrm>
            <a:custGeom>
              <a:avLst/>
              <a:gdLst>
                <a:gd name="T0" fmla="*/ 45 w 88"/>
                <a:gd name="T1" fmla="*/ 11 h 88"/>
                <a:gd name="T2" fmla="*/ 77 w 88"/>
                <a:gd name="T3" fmla="*/ 44 h 88"/>
                <a:gd name="T4" fmla="*/ 45 w 88"/>
                <a:gd name="T5" fmla="*/ 80 h 88"/>
                <a:gd name="T6" fmla="*/ 10 w 88"/>
                <a:gd name="T7" fmla="*/ 44 h 88"/>
                <a:gd name="T8" fmla="*/ 45 w 88"/>
                <a:gd name="T9" fmla="*/ 11 h 88"/>
                <a:gd name="T10" fmla="*/ 45 w 88"/>
                <a:gd name="T11" fmla="*/ 0 h 88"/>
                <a:gd name="T12" fmla="*/ 0 w 88"/>
                <a:gd name="T13" fmla="*/ 44 h 88"/>
                <a:gd name="T14" fmla="*/ 45 w 88"/>
                <a:gd name="T15" fmla="*/ 88 h 88"/>
                <a:gd name="T16" fmla="*/ 88 w 88"/>
                <a:gd name="T17" fmla="*/ 44 h 88"/>
                <a:gd name="T18" fmla="*/ 45 w 88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5" y="11"/>
                  </a:moveTo>
                  <a:cubicBezTo>
                    <a:pt x="62" y="11"/>
                    <a:pt x="77" y="26"/>
                    <a:pt x="77" y="44"/>
                  </a:cubicBezTo>
                  <a:cubicBezTo>
                    <a:pt x="77" y="64"/>
                    <a:pt x="62" y="80"/>
                    <a:pt x="45" y="80"/>
                  </a:cubicBezTo>
                  <a:cubicBezTo>
                    <a:pt x="25" y="80"/>
                    <a:pt x="10" y="64"/>
                    <a:pt x="10" y="44"/>
                  </a:cubicBezTo>
                  <a:cubicBezTo>
                    <a:pt x="12" y="26"/>
                    <a:pt x="28" y="11"/>
                    <a:pt x="45" y="11"/>
                  </a:cubicBezTo>
                  <a:moveTo>
                    <a:pt x="45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9"/>
                    <a:pt x="19" y="88"/>
                    <a:pt x="45" y="88"/>
                  </a:cubicBezTo>
                  <a:cubicBezTo>
                    <a:pt x="69" y="88"/>
                    <a:pt x="88" y="69"/>
                    <a:pt x="88" y="44"/>
                  </a:cubicBezTo>
                  <a:cubicBezTo>
                    <a:pt x="88" y="20"/>
                    <a:pt x="69" y="0"/>
                    <a:pt x="45" y="0"/>
                  </a:cubicBezTo>
                  <a:close/>
                </a:path>
              </a:pathLst>
            </a:custGeom>
            <a:solidFill>
              <a:srgbClr val="002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8" name="Freeform 40">
              <a:extLst>
                <a:ext uri="{FF2B5EF4-FFF2-40B4-BE49-F238E27FC236}">
                  <a16:creationId xmlns:a16="http://schemas.microsoft.com/office/drawing/2014/main" id="{D1C4E106-A012-4EC8-96FA-E67ACC905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" y="2670"/>
              <a:ext cx="221" cy="58"/>
            </a:xfrm>
            <a:custGeom>
              <a:avLst/>
              <a:gdLst>
                <a:gd name="T0" fmla="*/ 161 w 161"/>
                <a:gd name="T1" fmla="*/ 29 h 42"/>
                <a:gd name="T2" fmla="*/ 101 w 161"/>
                <a:gd name="T3" fmla="*/ 42 h 42"/>
                <a:gd name="T4" fmla="*/ 0 w 161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" h="42">
                  <a:moveTo>
                    <a:pt x="161" y="29"/>
                  </a:moveTo>
                  <a:cubicBezTo>
                    <a:pt x="143" y="37"/>
                    <a:pt x="123" y="42"/>
                    <a:pt x="101" y="42"/>
                  </a:cubicBezTo>
                  <a:cubicBezTo>
                    <a:pt x="62" y="42"/>
                    <a:pt x="26" y="26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474746"/>
                </a:solidFill>
                <a:latin typeface="Arial"/>
              </a:endParaRPr>
            </a:p>
          </p:txBody>
        </p:sp>
        <p:sp>
          <p:nvSpPr>
            <p:cNvPr id="119" name="Freeform 41">
              <a:extLst>
                <a:ext uri="{FF2B5EF4-FFF2-40B4-BE49-F238E27FC236}">
                  <a16:creationId xmlns:a16="http://schemas.microsoft.com/office/drawing/2014/main" id="{7433BEAF-E020-4A7D-B9A2-AA8642A14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1" y="2359"/>
              <a:ext cx="102" cy="215"/>
            </a:xfrm>
            <a:custGeom>
              <a:avLst/>
              <a:gdLst>
                <a:gd name="T0" fmla="*/ 0 w 74"/>
                <a:gd name="T1" fmla="*/ 0 h 157"/>
                <a:gd name="T2" fmla="*/ 74 w 74"/>
                <a:gd name="T3" fmla="*/ 126 h 157"/>
                <a:gd name="T4" fmla="*/ 71 w 74"/>
                <a:gd name="T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157">
                  <a:moveTo>
                    <a:pt x="0" y="0"/>
                  </a:moveTo>
                  <a:cubicBezTo>
                    <a:pt x="44" y="24"/>
                    <a:pt x="74" y="72"/>
                    <a:pt x="74" y="126"/>
                  </a:cubicBezTo>
                  <a:cubicBezTo>
                    <a:pt x="74" y="137"/>
                    <a:pt x="73" y="147"/>
                    <a:pt x="71" y="157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474746"/>
                </a:solidFill>
                <a:latin typeface="Arial"/>
              </a:endParaRPr>
            </a:p>
          </p:txBody>
        </p:sp>
        <p:sp>
          <p:nvSpPr>
            <p:cNvPr id="120" name="Freeform 42">
              <a:extLst>
                <a:ext uri="{FF2B5EF4-FFF2-40B4-BE49-F238E27FC236}">
                  <a16:creationId xmlns:a16="http://schemas.microsoft.com/office/drawing/2014/main" id="{5ED6C091-D4AD-44DE-8108-A60E202AF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" y="2343"/>
              <a:ext cx="141" cy="182"/>
            </a:xfrm>
            <a:custGeom>
              <a:avLst/>
              <a:gdLst>
                <a:gd name="T0" fmla="*/ 0 w 103"/>
                <a:gd name="T1" fmla="*/ 133 h 133"/>
                <a:gd name="T2" fmla="*/ 103 w 103"/>
                <a:gd name="T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2" y="70"/>
                    <a:pt x="45" y="17"/>
                    <a:pt x="103" y="0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474746"/>
                </a:solidFill>
                <a:latin typeface="Arial"/>
              </a:endParaRPr>
            </a:p>
          </p:txBody>
        </p:sp>
      </p:grpSp>
      <p:cxnSp>
        <p:nvCxnSpPr>
          <p:cNvPr id="121" name="Straight Arrow Connector 120"/>
          <p:cNvCxnSpPr/>
          <p:nvPr/>
        </p:nvCxnSpPr>
        <p:spPr>
          <a:xfrm flipV="1">
            <a:off x="6953783" y="4417197"/>
            <a:ext cx="0" cy="29409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98622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77D5-FDF5-784E-ACFD-F3ACAA4A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Detect and response to a compromised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2A9A-0190-D14A-842C-D2608C37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685964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6F2F-9360-4741-AFBE-712D33F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IoT Device Defender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3A71735-17C9-4BDC-9B9A-8A5B47644DBF}"/>
              </a:ext>
            </a:extLst>
          </p:cNvPr>
          <p:cNvGrpSpPr/>
          <p:nvPr/>
        </p:nvGrpSpPr>
        <p:grpSpPr>
          <a:xfrm>
            <a:off x="8044877" y="2859386"/>
            <a:ext cx="863992" cy="727323"/>
            <a:chOff x="3417973" y="2325229"/>
            <a:chExt cx="620460" cy="66308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B2D006D-C8A5-4E8D-98DC-46B4FC2A3D10}"/>
                </a:ext>
              </a:extLst>
            </p:cNvPr>
            <p:cNvSpPr/>
            <p:nvPr/>
          </p:nvSpPr>
          <p:spPr>
            <a:xfrm>
              <a:off x="3417973" y="2579428"/>
              <a:ext cx="404937" cy="245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7">
                <a:defRPr/>
              </a:pPr>
              <a:endParaRPr lang="en-US" sz="1765" dirty="0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161" name="Freeform: Shape 854">
              <a:extLst>
                <a:ext uri="{FF2B5EF4-FFF2-40B4-BE49-F238E27FC236}">
                  <a16:creationId xmlns:a16="http://schemas.microsoft.com/office/drawing/2014/main" id="{E9401E32-58C0-4F90-BEF2-8475A6981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368" y="2325229"/>
              <a:ext cx="338175" cy="511456"/>
            </a:xfrm>
            <a:custGeom>
              <a:avLst/>
              <a:gdLst>
                <a:gd name="connsiteX0" fmla="*/ 0 w 245802"/>
                <a:gd name="connsiteY0" fmla="*/ 0 h 371752"/>
                <a:gd name="connsiteX1" fmla="*/ 191832 w 245802"/>
                <a:gd name="connsiteY1" fmla="*/ 0 h 371752"/>
                <a:gd name="connsiteX2" fmla="*/ 245802 w 245802"/>
                <a:gd name="connsiteY2" fmla="*/ 54329 h 371752"/>
                <a:gd name="connsiteX3" fmla="*/ 3129 w 245802"/>
                <a:gd name="connsiteY3" fmla="*/ 371752 h 371752"/>
                <a:gd name="connsiteX4" fmla="*/ 0 w 245802"/>
                <a:gd name="connsiteY4" fmla="*/ 371752 h 37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802" h="371752">
                  <a:moveTo>
                    <a:pt x="0" y="0"/>
                  </a:moveTo>
                  <a:lnTo>
                    <a:pt x="191832" y="0"/>
                  </a:lnTo>
                  <a:lnTo>
                    <a:pt x="245802" y="54329"/>
                  </a:lnTo>
                  <a:lnTo>
                    <a:pt x="3129" y="371752"/>
                  </a:lnTo>
                  <a:lnTo>
                    <a:pt x="0" y="37175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5875" cap="rnd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07">
                <a:defRPr/>
              </a:pPr>
              <a:endParaRPr lang="en-US" sz="1765">
                <a:solidFill>
                  <a:srgbClr val="474746"/>
                </a:solidFill>
                <a:latin typeface="Amazon Ember"/>
              </a:endParaRPr>
            </a:p>
          </p:txBody>
        </p:sp>
        <p:sp>
          <p:nvSpPr>
            <p:cNvPr id="162" name="Freeform 59">
              <a:extLst>
                <a:ext uri="{FF2B5EF4-FFF2-40B4-BE49-F238E27FC236}">
                  <a16:creationId xmlns:a16="http://schemas.microsoft.com/office/drawing/2014/main" id="{3252DD58-9A68-48CC-95A8-8014E6B65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2207" y="2332129"/>
              <a:ext cx="135411" cy="125923"/>
            </a:xfrm>
            <a:custGeom>
              <a:avLst/>
              <a:gdLst>
                <a:gd name="T0" fmla="*/ 0 w 157"/>
                <a:gd name="T1" fmla="*/ 0 h 146"/>
                <a:gd name="T2" fmla="*/ 0 w 157"/>
                <a:gd name="T3" fmla="*/ 146 h 146"/>
                <a:gd name="T4" fmla="*/ 157 w 157"/>
                <a:gd name="T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146">
                  <a:moveTo>
                    <a:pt x="0" y="0"/>
                  </a:moveTo>
                  <a:lnTo>
                    <a:pt x="0" y="146"/>
                  </a:lnTo>
                  <a:lnTo>
                    <a:pt x="157" y="146"/>
                  </a:lnTo>
                </a:path>
              </a:pathLst>
            </a:custGeom>
            <a:solidFill>
              <a:srgbClr val="CDECF4"/>
            </a:solidFill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474746"/>
                </a:solidFill>
                <a:latin typeface="Amazon Ember"/>
              </a:endParaRP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AFCBE4A-01A6-4E8C-95C3-1A9DF20A2C2F}"/>
                </a:ext>
              </a:extLst>
            </p:cNvPr>
            <p:cNvCxnSpPr>
              <a:cxnSpLocks/>
            </p:cNvCxnSpPr>
            <p:nvPr/>
          </p:nvCxnSpPr>
          <p:spPr>
            <a:xfrm>
              <a:off x="3468517" y="2393585"/>
              <a:ext cx="154017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sp>
          <p:nvSpPr>
            <p:cNvPr id="164" name="Freeform 58">
              <a:extLst>
                <a:ext uri="{FF2B5EF4-FFF2-40B4-BE49-F238E27FC236}">
                  <a16:creationId xmlns:a16="http://schemas.microsoft.com/office/drawing/2014/main" id="{35EB3AE1-B15A-4F39-ACD1-BE4AD4314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368" y="2325229"/>
              <a:ext cx="393296" cy="511456"/>
            </a:xfrm>
            <a:custGeom>
              <a:avLst/>
              <a:gdLst>
                <a:gd name="T0" fmla="*/ 456 w 456"/>
                <a:gd name="T1" fmla="*/ 151 h 593"/>
                <a:gd name="T2" fmla="*/ 306 w 456"/>
                <a:gd name="T3" fmla="*/ 0 h 593"/>
                <a:gd name="T4" fmla="*/ 0 w 456"/>
                <a:gd name="T5" fmla="*/ 0 h 593"/>
                <a:gd name="T6" fmla="*/ 0 w 456"/>
                <a:gd name="T7" fmla="*/ 593 h 593"/>
                <a:gd name="T8" fmla="*/ 456 w 456"/>
                <a:gd name="T9" fmla="*/ 593 h 593"/>
                <a:gd name="T10" fmla="*/ 456 w 456"/>
                <a:gd name="T11" fmla="*/ 151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593">
                  <a:moveTo>
                    <a:pt x="456" y="151"/>
                  </a:moveTo>
                  <a:lnTo>
                    <a:pt x="306" y="0"/>
                  </a:lnTo>
                  <a:lnTo>
                    <a:pt x="0" y="0"/>
                  </a:lnTo>
                  <a:lnTo>
                    <a:pt x="0" y="593"/>
                  </a:lnTo>
                  <a:lnTo>
                    <a:pt x="456" y="593"/>
                  </a:lnTo>
                  <a:lnTo>
                    <a:pt x="456" y="151"/>
                  </a:ln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474746"/>
                </a:solidFill>
                <a:latin typeface="Amazon Ember"/>
              </a:endParaRP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80A3859-2628-48F8-9BA2-AC6D1E3FB981}"/>
                </a:ext>
              </a:extLst>
            </p:cNvPr>
            <p:cNvGrpSpPr/>
            <p:nvPr/>
          </p:nvGrpSpPr>
          <p:grpSpPr>
            <a:xfrm>
              <a:off x="3468517" y="2503896"/>
              <a:ext cx="297475" cy="254663"/>
              <a:chOff x="6250921" y="1352297"/>
              <a:chExt cx="229201" cy="288512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0D30F81-6E78-4C47-9571-3FBC5230B072}"/>
                  </a:ext>
                </a:extLst>
              </p:cNvPr>
              <p:cNvCxnSpPr/>
              <p:nvPr/>
            </p:nvCxnSpPr>
            <p:spPr>
              <a:xfrm>
                <a:off x="6250921" y="1352297"/>
                <a:ext cx="22920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F53C0E0-3F9E-4603-AFC1-F42AF1EEE88A}"/>
                  </a:ext>
                </a:extLst>
              </p:cNvPr>
              <p:cNvCxnSpPr/>
              <p:nvPr/>
            </p:nvCxnSpPr>
            <p:spPr>
              <a:xfrm>
                <a:off x="6250921" y="1448468"/>
                <a:ext cx="22920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97CFD776-0D3A-4011-8174-4A5DDAC9C714}"/>
                  </a:ext>
                </a:extLst>
              </p:cNvPr>
              <p:cNvCxnSpPr/>
              <p:nvPr/>
            </p:nvCxnSpPr>
            <p:spPr>
              <a:xfrm>
                <a:off x="6250921" y="1640809"/>
                <a:ext cx="22920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A42DC4D-40CE-4AE2-8C61-C8BD776B31B1}"/>
                  </a:ext>
                </a:extLst>
              </p:cNvPr>
              <p:cNvCxnSpPr/>
              <p:nvPr/>
            </p:nvCxnSpPr>
            <p:spPr>
              <a:xfrm>
                <a:off x="6250921" y="1544638"/>
                <a:ext cx="22920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0F7B53C-1794-4864-AC82-6FA5A4552956}"/>
                </a:ext>
              </a:extLst>
            </p:cNvPr>
            <p:cNvGrpSpPr/>
            <p:nvPr/>
          </p:nvGrpSpPr>
          <p:grpSpPr>
            <a:xfrm>
              <a:off x="3536797" y="2488462"/>
              <a:ext cx="501636" cy="499847"/>
              <a:chOff x="4610100" y="4498331"/>
              <a:chExt cx="438261" cy="436700"/>
            </a:xfrm>
          </p:grpSpPr>
          <p:sp>
            <p:nvSpPr>
              <p:cNvPr id="188" name="Oval 44">
                <a:extLst>
                  <a:ext uri="{FF2B5EF4-FFF2-40B4-BE49-F238E27FC236}">
                    <a16:creationId xmlns:a16="http://schemas.microsoft.com/office/drawing/2014/main" id="{9ADCD9AF-0DFF-4E1A-A6CA-4730A4AD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1660" y="4498331"/>
                <a:ext cx="350957" cy="350956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chemeClr val="tx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380985">
                  <a:defRPr/>
                </a:pPr>
                <a:endParaRPr lang="en-US" sz="1500">
                  <a:solidFill>
                    <a:srgbClr val="474746"/>
                  </a:solidFill>
                  <a:latin typeface="Arial"/>
                </a:endParaRPr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A4EC1FC0-4D94-431D-8B8B-6CFE556C1F09}"/>
                  </a:ext>
                </a:extLst>
              </p:cNvPr>
              <p:cNvSpPr/>
              <p:nvPr/>
            </p:nvSpPr>
            <p:spPr>
              <a:xfrm>
                <a:off x="4610100" y="4506261"/>
                <a:ext cx="350046" cy="350046"/>
              </a:xfrm>
              <a:prstGeom prst="ellipse">
                <a:avLst/>
              </a:prstGeom>
              <a:noFill/>
              <a:ln w="158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80985">
                  <a:defRPr/>
                </a:pPr>
                <a:endParaRPr lang="en-US" sz="150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90" name="Freeform 46">
                <a:extLst>
                  <a:ext uri="{FF2B5EF4-FFF2-40B4-BE49-F238E27FC236}">
                    <a16:creationId xmlns:a16="http://schemas.microsoft.com/office/drawing/2014/main" id="{C96E5270-339E-4212-9A92-F09D7DD43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8835" y="4775505"/>
                <a:ext cx="159526" cy="159526"/>
              </a:xfrm>
              <a:custGeom>
                <a:avLst/>
                <a:gdLst>
                  <a:gd name="T0" fmla="*/ 0 w 47"/>
                  <a:gd name="T1" fmla="*/ 12 h 47"/>
                  <a:gd name="T2" fmla="*/ 32 w 47"/>
                  <a:gd name="T3" fmla="*/ 44 h 47"/>
                  <a:gd name="T4" fmla="*/ 44 w 47"/>
                  <a:gd name="T5" fmla="*/ 44 h 47"/>
                  <a:gd name="T6" fmla="*/ 44 w 47"/>
                  <a:gd name="T7" fmla="*/ 32 h 47"/>
                  <a:gd name="T8" fmla="*/ 12 w 47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7">
                    <a:moveTo>
                      <a:pt x="0" y="12"/>
                    </a:moveTo>
                    <a:cubicBezTo>
                      <a:pt x="32" y="44"/>
                      <a:pt x="32" y="44"/>
                      <a:pt x="32" y="44"/>
                    </a:cubicBezTo>
                    <a:cubicBezTo>
                      <a:pt x="35" y="47"/>
                      <a:pt x="40" y="47"/>
                      <a:pt x="44" y="44"/>
                    </a:cubicBezTo>
                    <a:cubicBezTo>
                      <a:pt x="47" y="40"/>
                      <a:pt x="47" y="35"/>
                      <a:pt x="44" y="32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380985">
                  <a:defRPr/>
                </a:pPr>
                <a:endParaRPr lang="en-US" sz="1500">
                  <a:solidFill>
                    <a:srgbClr val="474746"/>
                  </a:solidFill>
                  <a:latin typeface="Arial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9A8B2CE4-10AE-49AB-8E57-FBF27C6B979E}"/>
                </a:ext>
              </a:extLst>
            </p:cNvPr>
            <p:cNvGrpSpPr/>
            <p:nvPr/>
          </p:nvGrpSpPr>
          <p:grpSpPr>
            <a:xfrm>
              <a:off x="3633072" y="2602270"/>
              <a:ext cx="207175" cy="172581"/>
              <a:chOff x="5826234" y="2341432"/>
              <a:chExt cx="149590" cy="124612"/>
            </a:xfrm>
          </p:grpSpPr>
          <p:sp>
            <p:nvSpPr>
              <p:cNvPr id="168" name="Freeform: Shape 868">
                <a:extLst>
                  <a:ext uri="{FF2B5EF4-FFF2-40B4-BE49-F238E27FC236}">
                    <a16:creationId xmlns:a16="http://schemas.microsoft.com/office/drawing/2014/main" id="{EE760E5D-D8D2-4F26-B1D7-3B780E7B9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6179" y="2383159"/>
                <a:ext cx="35508" cy="41442"/>
              </a:xfrm>
              <a:custGeom>
                <a:avLst/>
                <a:gdLst>
                  <a:gd name="connsiteX0" fmla="*/ 0 w 66461"/>
                  <a:gd name="connsiteY0" fmla="*/ 0 h 77570"/>
                  <a:gd name="connsiteX1" fmla="*/ 66461 w 66461"/>
                  <a:gd name="connsiteY1" fmla="*/ 0 h 77570"/>
                  <a:gd name="connsiteX2" fmla="*/ 7158 w 66461"/>
                  <a:gd name="connsiteY2" fmla="*/ 77570 h 77570"/>
                  <a:gd name="connsiteX3" fmla="*/ 0 w 66461"/>
                  <a:gd name="connsiteY3" fmla="*/ 77570 h 77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461" h="77570">
                    <a:moveTo>
                      <a:pt x="0" y="0"/>
                    </a:moveTo>
                    <a:lnTo>
                      <a:pt x="66461" y="0"/>
                    </a:lnTo>
                    <a:lnTo>
                      <a:pt x="7158" y="77570"/>
                    </a:lnTo>
                    <a:lnTo>
                      <a:pt x="0" y="77570"/>
                    </a:lnTo>
                    <a:close/>
                  </a:path>
                </a:pathLst>
              </a:custGeom>
              <a:solidFill>
                <a:srgbClr val="049FC7"/>
              </a:solidFill>
              <a:ln w="15875" cap="rnd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grpSp>
            <p:nvGrpSpPr>
              <p:cNvPr id="169" name="Group 14">
                <a:extLst>
                  <a:ext uri="{FF2B5EF4-FFF2-40B4-BE49-F238E27FC236}">
                    <a16:creationId xmlns:a16="http://schemas.microsoft.com/office/drawing/2014/main" id="{620D92AC-478C-49E2-9259-BA0A04C35A5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6234" y="2341432"/>
                <a:ext cx="149590" cy="124612"/>
                <a:chOff x="3940" y="812"/>
                <a:chExt cx="527" cy="439"/>
              </a:xfrm>
              <a:noFill/>
            </p:grpSpPr>
            <p:sp>
              <p:nvSpPr>
                <p:cNvPr id="170" name="Freeform 15">
                  <a:extLst>
                    <a:ext uri="{FF2B5EF4-FFF2-40B4-BE49-F238E27FC236}">
                      <a16:creationId xmlns:a16="http://schemas.microsoft.com/office/drawing/2014/main" id="{3A06A615-AA7F-42A8-9CDF-52E1048F61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0" y="812"/>
                  <a:ext cx="527" cy="439"/>
                </a:xfrm>
                <a:custGeom>
                  <a:avLst/>
                  <a:gdLst>
                    <a:gd name="T0" fmla="*/ 23 w 527"/>
                    <a:gd name="T1" fmla="*/ 0 h 439"/>
                    <a:gd name="T2" fmla="*/ 23 w 527"/>
                    <a:gd name="T3" fmla="*/ 126 h 439"/>
                    <a:gd name="T4" fmla="*/ 0 w 527"/>
                    <a:gd name="T5" fmla="*/ 126 h 439"/>
                    <a:gd name="T6" fmla="*/ 0 w 527"/>
                    <a:gd name="T7" fmla="*/ 313 h 439"/>
                    <a:gd name="T8" fmla="*/ 23 w 527"/>
                    <a:gd name="T9" fmla="*/ 313 h 439"/>
                    <a:gd name="T10" fmla="*/ 23 w 527"/>
                    <a:gd name="T11" fmla="*/ 439 h 439"/>
                    <a:gd name="T12" fmla="*/ 527 w 527"/>
                    <a:gd name="T13" fmla="*/ 439 h 439"/>
                    <a:gd name="T14" fmla="*/ 527 w 527"/>
                    <a:gd name="T15" fmla="*/ 0 h 439"/>
                    <a:gd name="T16" fmla="*/ 23 w 527"/>
                    <a:gd name="T17" fmla="*/ 0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7" h="439">
                      <a:moveTo>
                        <a:pt x="23" y="0"/>
                      </a:moveTo>
                      <a:lnTo>
                        <a:pt x="23" y="126"/>
                      </a:lnTo>
                      <a:lnTo>
                        <a:pt x="0" y="126"/>
                      </a:lnTo>
                      <a:lnTo>
                        <a:pt x="0" y="313"/>
                      </a:lnTo>
                      <a:lnTo>
                        <a:pt x="23" y="313"/>
                      </a:lnTo>
                      <a:lnTo>
                        <a:pt x="23" y="439"/>
                      </a:lnTo>
                      <a:lnTo>
                        <a:pt x="527" y="439"/>
                      </a:lnTo>
                      <a:lnTo>
                        <a:pt x="527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1" name="Rectangle 16">
                  <a:extLst>
                    <a:ext uri="{FF2B5EF4-FFF2-40B4-BE49-F238E27FC236}">
                      <a16:creationId xmlns:a16="http://schemas.microsoft.com/office/drawing/2014/main" id="{1731B04B-F980-42DE-A633-87D46AC9A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5" y="897"/>
                  <a:ext cx="269" cy="270"/>
                </a:xfrm>
                <a:prstGeom prst="rect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2" name="Rectangle 17">
                  <a:extLst>
                    <a:ext uri="{FF2B5EF4-FFF2-40B4-BE49-F238E27FC236}">
                      <a16:creationId xmlns:a16="http://schemas.microsoft.com/office/drawing/2014/main" id="{A13CB0EA-9988-41EB-BF20-9098E0BB0D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959"/>
                  <a:ext cx="146" cy="146"/>
                </a:xfrm>
                <a:prstGeom prst="rect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3" name="Line 18">
                  <a:extLst>
                    <a:ext uri="{FF2B5EF4-FFF2-40B4-BE49-F238E27FC236}">
                      <a16:creationId xmlns:a16="http://schemas.microsoft.com/office/drawing/2014/main" id="{5B8F2532-BF76-42D1-AFC7-ADAAB4D22D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3" y="848"/>
                  <a:ext cx="0" cy="49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4" name="Line 19">
                  <a:extLst>
                    <a:ext uri="{FF2B5EF4-FFF2-40B4-BE49-F238E27FC236}">
                      <a16:creationId xmlns:a16="http://schemas.microsoft.com/office/drawing/2014/main" id="{205F93D6-A8C2-478D-A6BC-CDFC9FF7CE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7" y="848"/>
                  <a:ext cx="0" cy="49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5" name="Line 20">
                  <a:extLst>
                    <a:ext uri="{FF2B5EF4-FFF2-40B4-BE49-F238E27FC236}">
                      <a16:creationId xmlns:a16="http://schemas.microsoft.com/office/drawing/2014/main" id="{89DC3F32-99D9-4CB1-8320-B418AD2930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848"/>
                  <a:ext cx="0" cy="49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6" name="Line 21">
                  <a:extLst>
                    <a:ext uri="{FF2B5EF4-FFF2-40B4-BE49-F238E27FC236}">
                      <a16:creationId xmlns:a16="http://schemas.microsoft.com/office/drawing/2014/main" id="{4A62348F-64AF-4085-BE19-34739B4FA2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7" y="848"/>
                  <a:ext cx="0" cy="49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7" name="Line 22">
                  <a:extLst>
                    <a:ext uri="{FF2B5EF4-FFF2-40B4-BE49-F238E27FC236}">
                      <a16:creationId xmlns:a16="http://schemas.microsoft.com/office/drawing/2014/main" id="{F717C3D2-7B06-4E2A-9563-AA9AF472F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3" y="1171"/>
                  <a:ext cx="0" cy="5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8" name="Line 23">
                  <a:extLst>
                    <a:ext uri="{FF2B5EF4-FFF2-40B4-BE49-F238E27FC236}">
                      <a16:creationId xmlns:a16="http://schemas.microsoft.com/office/drawing/2014/main" id="{2370E9B6-849C-4D33-8563-A53E7C9EBF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7" y="1171"/>
                  <a:ext cx="0" cy="5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9" name="Line 24">
                  <a:extLst>
                    <a:ext uri="{FF2B5EF4-FFF2-40B4-BE49-F238E27FC236}">
                      <a16:creationId xmlns:a16="http://schemas.microsoft.com/office/drawing/2014/main" id="{1F6A09B5-A28B-4714-92BE-A515BA1C14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1171"/>
                  <a:ext cx="0" cy="5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0" name="Line 25">
                  <a:extLst>
                    <a:ext uri="{FF2B5EF4-FFF2-40B4-BE49-F238E27FC236}">
                      <a16:creationId xmlns:a16="http://schemas.microsoft.com/office/drawing/2014/main" id="{ED2B721C-E5E7-4A8D-BD2E-FF23EBB287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7" y="1171"/>
                  <a:ext cx="0" cy="5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1" name="Line 26">
                  <a:extLst>
                    <a:ext uri="{FF2B5EF4-FFF2-40B4-BE49-F238E27FC236}">
                      <a16:creationId xmlns:a16="http://schemas.microsoft.com/office/drawing/2014/main" id="{2AD934B0-8DDB-40E9-80A3-6970924BE0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7" y="1115"/>
                  <a:ext cx="50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2" name="Line 27">
                  <a:extLst>
                    <a:ext uri="{FF2B5EF4-FFF2-40B4-BE49-F238E27FC236}">
                      <a16:creationId xmlns:a16="http://schemas.microsoft.com/office/drawing/2014/main" id="{9F8D7990-C7C2-4812-AAE5-08B2A5F18B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7" y="1060"/>
                  <a:ext cx="50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3" name="Line 28">
                  <a:extLst>
                    <a:ext uri="{FF2B5EF4-FFF2-40B4-BE49-F238E27FC236}">
                      <a16:creationId xmlns:a16="http://schemas.microsoft.com/office/drawing/2014/main" id="{7CE237DA-E225-43BC-9B9D-1035CB147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7" y="1005"/>
                  <a:ext cx="50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4" name="Line 29">
                  <a:extLst>
                    <a:ext uri="{FF2B5EF4-FFF2-40B4-BE49-F238E27FC236}">
                      <a16:creationId xmlns:a16="http://schemas.microsoft.com/office/drawing/2014/main" id="{6D7AEDAA-6BC7-414A-BEB4-52ECA75F94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7" y="951"/>
                  <a:ext cx="50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5" name="Line 30">
                  <a:extLst>
                    <a:ext uri="{FF2B5EF4-FFF2-40B4-BE49-F238E27FC236}">
                      <a16:creationId xmlns:a16="http://schemas.microsoft.com/office/drawing/2014/main" id="{72BAB616-5F95-4B7B-83EB-3624FB89A2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40" y="1031"/>
                  <a:ext cx="175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6" name="Rectangle 31">
                  <a:extLst>
                    <a:ext uri="{FF2B5EF4-FFF2-40B4-BE49-F238E27FC236}">
                      <a16:creationId xmlns:a16="http://schemas.microsoft.com/office/drawing/2014/main" id="{FB77C920-2662-4D96-8C72-305D2CE319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916"/>
                  <a:ext cx="64" cy="65"/>
                </a:xfrm>
                <a:prstGeom prst="rect">
                  <a:avLst/>
                </a:prstGeom>
                <a:solidFill>
                  <a:schemeClr val="tx1"/>
                </a:solidFill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7" name="Oval 32">
                  <a:extLst>
                    <a:ext uri="{FF2B5EF4-FFF2-40B4-BE49-F238E27FC236}">
                      <a16:creationId xmlns:a16="http://schemas.microsoft.com/office/drawing/2014/main" id="{C85D639B-4EE3-4CD3-896E-ED1360F49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1092"/>
                  <a:ext cx="57" cy="57"/>
                </a:xfrm>
                <a:prstGeom prst="ellips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</p:grpSp>
        </p:grpSp>
      </p:grpSp>
      <p:sp>
        <p:nvSpPr>
          <p:cNvPr id="195" name="TextBox 194"/>
          <p:cNvSpPr txBox="1"/>
          <p:nvPr/>
        </p:nvSpPr>
        <p:spPr>
          <a:xfrm>
            <a:off x="7604201" y="3627595"/>
            <a:ext cx="1611786" cy="4879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algn="ctr" defTabSz="963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167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mazon Ember"/>
              </a:rPr>
              <a:t>Investigate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A334067-1931-4C02-9316-6EDFFC570A22}"/>
              </a:ext>
            </a:extLst>
          </p:cNvPr>
          <p:cNvGrpSpPr/>
          <p:nvPr/>
        </p:nvGrpSpPr>
        <p:grpSpPr>
          <a:xfrm>
            <a:off x="10166594" y="2881046"/>
            <a:ext cx="908001" cy="710193"/>
            <a:chOff x="6571373" y="2391958"/>
            <a:chExt cx="467058" cy="494531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BCD986FD-B9D9-45AF-A303-EA8030672878}"/>
                </a:ext>
              </a:extLst>
            </p:cNvPr>
            <p:cNvGrpSpPr/>
            <p:nvPr/>
          </p:nvGrpSpPr>
          <p:grpSpPr>
            <a:xfrm>
              <a:off x="6702764" y="2391958"/>
              <a:ext cx="335667" cy="227748"/>
              <a:chOff x="8629815" y="3545437"/>
              <a:chExt cx="243539" cy="165240"/>
            </a:xfrm>
          </p:grpSpPr>
          <p:sp>
            <p:nvSpPr>
              <p:cNvPr id="205" name="Freeform: Shape 454">
                <a:extLst>
                  <a:ext uri="{FF2B5EF4-FFF2-40B4-BE49-F238E27FC236}">
                    <a16:creationId xmlns:a16="http://schemas.microsoft.com/office/drawing/2014/main" id="{2BF467AF-7D10-41DF-80BF-2380B14A21A3}"/>
                  </a:ext>
                </a:extLst>
              </p:cNvPr>
              <p:cNvSpPr/>
              <p:nvPr/>
            </p:nvSpPr>
            <p:spPr>
              <a:xfrm>
                <a:off x="8629863" y="3545437"/>
                <a:ext cx="243491" cy="165240"/>
              </a:xfrm>
              <a:custGeom>
                <a:avLst/>
                <a:gdLst>
                  <a:gd name="connsiteX0" fmla="*/ 261620 w 698500"/>
                  <a:gd name="connsiteY0" fmla="*/ 0 h 474020"/>
                  <a:gd name="connsiteX1" fmla="*/ 698500 w 698500"/>
                  <a:gd name="connsiteY1" fmla="*/ 0 h 474020"/>
                  <a:gd name="connsiteX2" fmla="*/ 698500 w 698500"/>
                  <a:gd name="connsiteY2" fmla="*/ 468940 h 474020"/>
                  <a:gd name="connsiteX3" fmla="*/ 543560 w 698500"/>
                  <a:gd name="connsiteY3" fmla="*/ 468940 h 474020"/>
                  <a:gd name="connsiteX4" fmla="*/ 543560 w 698500"/>
                  <a:gd name="connsiteY4" fmla="*/ 474020 h 474020"/>
                  <a:gd name="connsiteX5" fmla="*/ 106680 w 698500"/>
                  <a:gd name="connsiteY5" fmla="*/ 474020 h 474020"/>
                  <a:gd name="connsiteX6" fmla="*/ 106680 w 698500"/>
                  <a:gd name="connsiteY6" fmla="*/ 413060 h 474020"/>
                  <a:gd name="connsiteX7" fmla="*/ 0 w 698500"/>
                  <a:gd name="connsiteY7" fmla="*/ 413060 h 474020"/>
                  <a:gd name="connsiteX8" fmla="*/ 0 w 698500"/>
                  <a:gd name="connsiteY8" fmla="*/ 162560 h 474020"/>
                  <a:gd name="connsiteX9" fmla="*/ 106680 w 698500"/>
                  <a:gd name="connsiteY9" fmla="*/ 162560 h 474020"/>
                  <a:gd name="connsiteX10" fmla="*/ 106680 w 698500"/>
                  <a:gd name="connsiteY10" fmla="*/ 101600 h 474020"/>
                  <a:gd name="connsiteX11" fmla="*/ 261620 w 698500"/>
                  <a:gd name="connsiteY11" fmla="*/ 101600 h 474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500" h="474020">
                    <a:moveTo>
                      <a:pt x="261620" y="0"/>
                    </a:moveTo>
                    <a:lnTo>
                      <a:pt x="698500" y="0"/>
                    </a:lnTo>
                    <a:lnTo>
                      <a:pt x="698500" y="468940"/>
                    </a:lnTo>
                    <a:lnTo>
                      <a:pt x="543560" y="468940"/>
                    </a:lnTo>
                    <a:lnTo>
                      <a:pt x="543560" y="474020"/>
                    </a:lnTo>
                    <a:lnTo>
                      <a:pt x="106680" y="474020"/>
                    </a:lnTo>
                    <a:lnTo>
                      <a:pt x="106680" y="413060"/>
                    </a:lnTo>
                    <a:lnTo>
                      <a:pt x="0" y="413060"/>
                    </a:lnTo>
                    <a:lnTo>
                      <a:pt x="0" y="162560"/>
                    </a:lnTo>
                    <a:lnTo>
                      <a:pt x="106680" y="162560"/>
                    </a:lnTo>
                    <a:lnTo>
                      <a:pt x="106680" y="101600"/>
                    </a:lnTo>
                    <a:lnTo>
                      <a:pt x="261620" y="10160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7">
                  <a:defRPr/>
                </a:pPr>
                <a:endParaRPr lang="en-US" sz="1765" dirty="0">
                  <a:solidFill>
                    <a:srgbClr val="FFFFFF"/>
                  </a:solidFill>
                  <a:latin typeface="Amazon Ember"/>
                </a:endParaRPr>
              </a:p>
            </p:txBody>
          </p: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55C98739-FFA7-4361-B377-CC5FFAA04DD7}"/>
                  </a:ext>
                </a:extLst>
              </p:cNvPr>
              <p:cNvGrpSpPr/>
              <p:nvPr/>
            </p:nvGrpSpPr>
            <p:grpSpPr>
              <a:xfrm>
                <a:off x="8629815" y="3545437"/>
                <a:ext cx="243539" cy="165240"/>
                <a:chOff x="573103" y="3962399"/>
                <a:chExt cx="558769" cy="379121"/>
              </a:xfrm>
            </p:grpSpPr>
            <p:sp>
              <p:nvSpPr>
                <p:cNvPr id="207" name="Freeform: Shape 456">
                  <a:extLst>
                    <a:ext uri="{FF2B5EF4-FFF2-40B4-BE49-F238E27FC236}">
                      <a16:creationId xmlns:a16="http://schemas.microsoft.com/office/drawing/2014/main" id="{68F2FF5F-D866-44F8-87E1-9CC4EF8DA13B}"/>
                    </a:ext>
                  </a:extLst>
                </p:cNvPr>
                <p:cNvSpPr/>
                <p:nvPr/>
              </p:nvSpPr>
              <p:spPr>
                <a:xfrm>
                  <a:off x="573103" y="3962399"/>
                  <a:ext cx="558660" cy="379121"/>
                </a:xfrm>
                <a:custGeom>
                  <a:avLst/>
                  <a:gdLst>
                    <a:gd name="connsiteX0" fmla="*/ 261620 w 698500"/>
                    <a:gd name="connsiteY0" fmla="*/ 0 h 474020"/>
                    <a:gd name="connsiteX1" fmla="*/ 698500 w 698500"/>
                    <a:gd name="connsiteY1" fmla="*/ 0 h 474020"/>
                    <a:gd name="connsiteX2" fmla="*/ 698500 w 698500"/>
                    <a:gd name="connsiteY2" fmla="*/ 468940 h 474020"/>
                    <a:gd name="connsiteX3" fmla="*/ 543560 w 698500"/>
                    <a:gd name="connsiteY3" fmla="*/ 468940 h 474020"/>
                    <a:gd name="connsiteX4" fmla="*/ 543560 w 698500"/>
                    <a:gd name="connsiteY4" fmla="*/ 474020 h 474020"/>
                    <a:gd name="connsiteX5" fmla="*/ 106680 w 698500"/>
                    <a:gd name="connsiteY5" fmla="*/ 474020 h 474020"/>
                    <a:gd name="connsiteX6" fmla="*/ 106680 w 698500"/>
                    <a:gd name="connsiteY6" fmla="*/ 413060 h 474020"/>
                    <a:gd name="connsiteX7" fmla="*/ 0 w 698500"/>
                    <a:gd name="connsiteY7" fmla="*/ 413060 h 474020"/>
                    <a:gd name="connsiteX8" fmla="*/ 0 w 698500"/>
                    <a:gd name="connsiteY8" fmla="*/ 162560 h 474020"/>
                    <a:gd name="connsiteX9" fmla="*/ 106680 w 698500"/>
                    <a:gd name="connsiteY9" fmla="*/ 162560 h 474020"/>
                    <a:gd name="connsiteX10" fmla="*/ 106680 w 698500"/>
                    <a:gd name="connsiteY10" fmla="*/ 101600 h 474020"/>
                    <a:gd name="connsiteX11" fmla="*/ 261620 w 698500"/>
                    <a:gd name="connsiteY11" fmla="*/ 101600 h 47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8500" h="474020">
                      <a:moveTo>
                        <a:pt x="261620" y="0"/>
                      </a:moveTo>
                      <a:lnTo>
                        <a:pt x="698500" y="0"/>
                      </a:lnTo>
                      <a:lnTo>
                        <a:pt x="698500" y="468940"/>
                      </a:lnTo>
                      <a:lnTo>
                        <a:pt x="543560" y="468940"/>
                      </a:lnTo>
                      <a:lnTo>
                        <a:pt x="543560" y="474020"/>
                      </a:lnTo>
                      <a:lnTo>
                        <a:pt x="106680" y="474020"/>
                      </a:lnTo>
                      <a:lnTo>
                        <a:pt x="106680" y="413060"/>
                      </a:lnTo>
                      <a:lnTo>
                        <a:pt x="0" y="413060"/>
                      </a:lnTo>
                      <a:lnTo>
                        <a:pt x="0" y="162560"/>
                      </a:lnTo>
                      <a:lnTo>
                        <a:pt x="106680" y="162560"/>
                      </a:lnTo>
                      <a:lnTo>
                        <a:pt x="106680" y="101600"/>
                      </a:lnTo>
                      <a:lnTo>
                        <a:pt x="261620" y="101600"/>
                      </a:lnTo>
                      <a:close/>
                    </a:path>
                  </a:pathLst>
                </a:custGeom>
                <a:noFill/>
                <a:ln w="15875" cap="rnd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4EA332E1-8FB5-40D4-9093-58D124353146}"/>
                    </a:ext>
                  </a:extLst>
                </p:cNvPr>
                <p:cNvSpPr/>
                <p:nvPr/>
              </p:nvSpPr>
              <p:spPr>
                <a:xfrm>
                  <a:off x="622570" y="4139624"/>
                  <a:ext cx="59421" cy="10766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1A690403-3C8D-4122-81E4-A3B21B20DB84}"/>
                    </a:ext>
                  </a:extLst>
                </p:cNvPr>
                <p:cNvSpPr/>
                <p:nvPr/>
              </p:nvSpPr>
              <p:spPr>
                <a:xfrm>
                  <a:off x="714749" y="4094584"/>
                  <a:ext cx="128746" cy="450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801BB485-6755-440B-83F7-50D8D01880E7}"/>
                    </a:ext>
                  </a:extLst>
                </p:cNvPr>
                <p:cNvSpPr/>
                <p:nvPr/>
              </p:nvSpPr>
              <p:spPr>
                <a:xfrm>
                  <a:off x="714749" y="4154005"/>
                  <a:ext cx="128746" cy="450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33245164-1785-4738-98FE-9B67C6438F03}"/>
                    </a:ext>
                  </a:extLst>
                </p:cNvPr>
                <p:cNvSpPr/>
                <p:nvPr/>
              </p:nvSpPr>
              <p:spPr>
                <a:xfrm>
                  <a:off x="1031288" y="4125057"/>
                  <a:ext cx="100584" cy="450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B640996D-3075-4BF7-9442-805793411491}"/>
                    </a:ext>
                  </a:extLst>
                </p:cNvPr>
                <p:cNvSpPr/>
                <p:nvPr/>
              </p:nvSpPr>
              <p:spPr>
                <a:xfrm>
                  <a:off x="953196" y="4231204"/>
                  <a:ext cx="63829" cy="638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1BB100A3-974E-4458-9A9B-3BDC051A0A6D}"/>
                    </a:ext>
                  </a:extLst>
                </p:cNvPr>
                <p:cNvSpPr/>
                <p:nvPr/>
              </p:nvSpPr>
              <p:spPr>
                <a:xfrm>
                  <a:off x="1030900" y="4231204"/>
                  <a:ext cx="63829" cy="638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4" name="Freeform: Shape 463">
                  <a:extLst>
                    <a:ext uri="{FF2B5EF4-FFF2-40B4-BE49-F238E27FC236}">
                      <a16:creationId xmlns:a16="http://schemas.microsoft.com/office/drawing/2014/main" id="{88222000-C981-4E96-845B-28464F52B6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5019" y="4034495"/>
                  <a:ext cx="151050" cy="181716"/>
                </a:xfrm>
                <a:custGeom>
                  <a:avLst/>
                  <a:gdLst>
                    <a:gd name="connsiteX0" fmla="*/ 0 w 151050"/>
                    <a:gd name="connsiteY0" fmla="*/ 0 h 181716"/>
                    <a:gd name="connsiteX1" fmla="*/ 151050 w 151050"/>
                    <a:gd name="connsiteY1" fmla="*/ 0 h 181716"/>
                    <a:gd name="connsiteX2" fmla="*/ 116870 w 151050"/>
                    <a:gd name="connsiteY2" fmla="*/ 44782 h 181716"/>
                    <a:gd name="connsiteX3" fmla="*/ 21451 w 151050"/>
                    <a:gd name="connsiteY3" fmla="*/ 169799 h 181716"/>
                    <a:gd name="connsiteX4" fmla="*/ 12354 w 151050"/>
                    <a:gd name="connsiteY4" fmla="*/ 181716 h 181716"/>
                    <a:gd name="connsiteX5" fmla="*/ 0 w 151050"/>
                    <a:gd name="connsiteY5" fmla="*/ 181716 h 181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1050" h="181716">
                      <a:moveTo>
                        <a:pt x="0" y="0"/>
                      </a:moveTo>
                      <a:lnTo>
                        <a:pt x="151050" y="0"/>
                      </a:lnTo>
                      <a:lnTo>
                        <a:pt x="116870" y="44782"/>
                      </a:lnTo>
                      <a:cubicBezTo>
                        <a:pt x="89822" y="80220"/>
                        <a:pt x="58266" y="121564"/>
                        <a:pt x="21451" y="169799"/>
                      </a:cubicBezTo>
                      <a:lnTo>
                        <a:pt x="12354" y="181716"/>
                      </a:lnTo>
                      <a:lnTo>
                        <a:pt x="0" y="18171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9974EC5-1928-4877-905A-3BAA59198837}"/>
                    </a:ext>
                  </a:extLst>
                </p:cNvPr>
                <p:cNvSpPr/>
                <p:nvPr/>
              </p:nvSpPr>
              <p:spPr>
                <a:xfrm>
                  <a:off x="845019" y="4034495"/>
                  <a:ext cx="181311" cy="181716"/>
                </a:xfrm>
                <a:prstGeom prst="rect">
                  <a:avLst/>
                </a:prstGeom>
                <a:noFill/>
                <a:ln w="15875" cap="rnd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</p:grp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21D6E87-324F-4D41-8C4D-E01D85309862}"/>
                </a:ext>
              </a:extLst>
            </p:cNvPr>
            <p:cNvGrpSpPr/>
            <p:nvPr/>
          </p:nvGrpSpPr>
          <p:grpSpPr>
            <a:xfrm>
              <a:off x="6571373" y="2683176"/>
              <a:ext cx="211969" cy="203313"/>
              <a:chOff x="7311389" y="2786084"/>
              <a:chExt cx="285016" cy="273377"/>
            </a:xfrm>
          </p:grpSpPr>
          <p:sp>
            <p:nvSpPr>
              <p:cNvPr id="199" name="Freeform 5">
                <a:extLst>
                  <a:ext uri="{FF2B5EF4-FFF2-40B4-BE49-F238E27FC236}">
                    <a16:creationId xmlns:a16="http://schemas.microsoft.com/office/drawing/2014/main" id="{7C6CD48F-C8A7-4646-BC8B-5675C5742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1630" y="2786084"/>
                <a:ext cx="234775" cy="235583"/>
              </a:xfrm>
              <a:custGeom>
                <a:avLst/>
                <a:gdLst>
                  <a:gd name="T0" fmla="*/ 1162 w 1162"/>
                  <a:gd name="T1" fmla="*/ 0 h 1166"/>
                  <a:gd name="T2" fmla="*/ 0 w 1162"/>
                  <a:gd name="T3" fmla="*/ 420 h 1166"/>
                  <a:gd name="T4" fmla="*/ 443 w 1162"/>
                  <a:gd name="T5" fmla="*/ 715 h 1166"/>
                  <a:gd name="T6" fmla="*/ 730 w 1162"/>
                  <a:gd name="T7" fmla="*/ 1166 h 1166"/>
                  <a:gd name="T8" fmla="*/ 1162 w 1162"/>
                  <a:gd name="T9" fmla="*/ 0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2" h="1166">
                    <a:moveTo>
                      <a:pt x="1162" y="0"/>
                    </a:moveTo>
                    <a:lnTo>
                      <a:pt x="0" y="420"/>
                    </a:lnTo>
                    <a:lnTo>
                      <a:pt x="443" y="715"/>
                    </a:lnTo>
                    <a:lnTo>
                      <a:pt x="730" y="1166"/>
                    </a:lnTo>
                    <a:lnTo>
                      <a:pt x="1162" y="0"/>
                    </a:lnTo>
                    <a:close/>
                  </a:path>
                </a:pathLst>
              </a:custGeom>
              <a:solidFill>
                <a:schemeClr val="bg1"/>
              </a:solidFill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0" name="Freeform 10">
                <a:extLst>
                  <a:ext uri="{FF2B5EF4-FFF2-40B4-BE49-F238E27FC236}">
                    <a16:creationId xmlns:a16="http://schemas.microsoft.com/office/drawing/2014/main" id="{AA16DE1B-3798-45AE-82A8-39494F2CD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1630" y="2786084"/>
                <a:ext cx="234775" cy="144461"/>
              </a:xfrm>
              <a:custGeom>
                <a:avLst/>
                <a:gdLst>
                  <a:gd name="T0" fmla="*/ 443 w 1162"/>
                  <a:gd name="T1" fmla="*/ 715 h 715"/>
                  <a:gd name="T2" fmla="*/ 0 w 1162"/>
                  <a:gd name="T3" fmla="*/ 420 h 715"/>
                  <a:gd name="T4" fmla="*/ 1162 w 1162"/>
                  <a:gd name="T5" fmla="*/ 0 h 715"/>
                  <a:gd name="T6" fmla="*/ 443 w 1162"/>
                  <a:gd name="T7" fmla="*/ 715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2" h="715">
                    <a:moveTo>
                      <a:pt x="443" y="715"/>
                    </a:moveTo>
                    <a:lnTo>
                      <a:pt x="0" y="420"/>
                    </a:lnTo>
                    <a:lnTo>
                      <a:pt x="1162" y="0"/>
                    </a:lnTo>
                    <a:lnTo>
                      <a:pt x="443" y="715"/>
                    </a:lnTo>
                    <a:close/>
                  </a:path>
                </a:pathLst>
              </a:custGeom>
              <a:solidFill>
                <a:schemeClr val="accent6"/>
              </a:solidFill>
              <a:ln w="158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1" name="Freeform 5">
                <a:extLst>
                  <a:ext uri="{FF2B5EF4-FFF2-40B4-BE49-F238E27FC236}">
                    <a16:creationId xmlns:a16="http://schemas.microsoft.com/office/drawing/2014/main" id="{8DC813DC-EC23-43A9-9478-FA619CB4D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1630" y="2786084"/>
                <a:ext cx="234775" cy="235583"/>
              </a:xfrm>
              <a:custGeom>
                <a:avLst/>
                <a:gdLst>
                  <a:gd name="T0" fmla="*/ 1162 w 1162"/>
                  <a:gd name="T1" fmla="*/ 0 h 1166"/>
                  <a:gd name="T2" fmla="*/ 0 w 1162"/>
                  <a:gd name="T3" fmla="*/ 420 h 1166"/>
                  <a:gd name="T4" fmla="*/ 443 w 1162"/>
                  <a:gd name="T5" fmla="*/ 715 h 1166"/>
                  <a:gd name="T6" fmla="*/ 730 w 1162"/>
                  <a:gd name="T7" fmla="*/ 1166 h 1166"/>
                  <a:gd name="T8" fmla="*/ 1162 w 1162"/>
                  <a:gd name="T9" fmla="*/ 0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2" h="1166">
                    <a:moveTo>
                      <a:pt x="1162" y="0"/>
                    </a:moveTo>
                    <a:lnTo>
                      <a:pt x="0" y="420"/>
                    </a:lnTo>
                    <a:lnTo>
                      <a:pt x="443" y="715"/>
                    </a:lnTo>
                    <a:lnTo>
                      <a:pt x="730" y="1166"/>
                    </a:lnTo>
                    <a:lnTo>
                      <a:pt x="1162" y="0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2" name="Line 8">
                <a:extLst>
                  <a:ext uri="{FF2B5EF4-FFF2-40B4-BE49-F238E27FC236}">
                    <a16:creationId xmlns:a16="http://schemas.microsoft.com/office/drawing/2014/main" id="{1E225E3E-363D-45A6-968F-790B7C6FA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402054" y="3010350"/>
                <a:ext cx="42266" cy="55955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3" name="Line 8">
                <a:extLst>
                  <a:ext uri="{FF2B5EF4-FFF2-40B4-BE49-F238E27FC236}">
                    <a16:creationId xmlns:a16="http://schemas.microsoft.com/office/drawing/2014/main" id="{23E59BCF-3D38-4091-B510-9636A8392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377289" y="2949392"/>
                <a:ext cx="42266" cy="55955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4" name="Line 8">
                <a:extLst>
                  <a:ext uri="{FF2B5EF4-FFF2-40B4-BE49-F238E27FC236}">
                    <a16:creationId xmlns:a16="http://schemas.microsoft.com/office/drawing/2014/main" id="{3F8CDB2F-7ED8-4387-A92A-554246818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318234" y="2913199"/>
                <a:ext cx="42266" cy="55955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</p:grpSp>
      </p:grpSp>
      <p:sp>
        <p:nvSpPr>
          <p:cNvPr id="216" name="TextBox 215"/>
          <p:cNvSpPr txBox="1"/>
          <p:nvPr/>
        </p:nvSpPr>
        <p:spPr>
          <a:xfrm>
            <a:off x="9931916" y="3627595"/>
            <a:ext cx="1611786" cy="4879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algn="ctr" defTabSz="963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167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mazon Ember"/>
              </a:rPr>
              <a:t>Mitigate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78FEB4DC-6DED-4482-A172-0CCDEDF06E84}"/>
              </a:ext>
            </a:extLst>
          </p:cNvPr>
          <p:cNvCxnSpPr>
            <a:cxnSpLocks/>
          </p:cNvCxnSpPr>
          <p:nvPr/>
        </p:nvCxnSpPr>
        <p:spPr>
          <a:xfrm>
            <a:off x="4482481" y="3148475"/>
            <a:ext cx="968056" cy="0"/>
          </a:xfrm>
          <a:prstGeom prst="straightConnector1">
            <a:avLst/>
          </a:prstGeom>
          <a:ln w="28575" cap="rnd">
            <a:solidFill>
              <a:srgbClr val="049FC7"/>
            </a:solidFill>
            <a:prstDash val="soli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8FEB4DC-6DED-4482-A172-0CCDEDF06E84}"/>
              </a:ext>
            </a:extLst>
          </p:cNvPr>
          <p:cNvCxnSpPr>
            <a:cxnSpLocks/>
          </p:cNvCxnSpPr>
          <p:nvPr/>
        </p:nvCxnSpPr>
        <p:spPr>
          <a:xfrm flipV="1">
            <a:off x="6979147" y="3172227"/>
            <a:ext cx="846353" cy="1770"/>
          </a:xfrm>
          <a:prstGeom prst="straightConnector1">
            <a:avLst/>
          </a:prstGeom>
          <a:ln w="28575" cap="rnd">
            <a:solidFill>
              <a:srgbClr val="049FC7"/>
            </a:solidFill>
            <a:prstDash val="soli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0" name="Graphic 11">
            <a:extLst>
              <a:ext uri="{FF2B5EF4-FFF2-40B4-BE49-F238E27FC236}">
                <a16:creationId xmlns:a16="http://schemas.microsoft.com/office/drawing/2014/main" id="{DBB39B1E-DB0C-6A4C-9EC2-9B9AD1884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7353" y="2762012"/>
            <a:ext cx="742698" cy="74269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023" y="2413221"/>
            <a:ext cx="548423" cy="548423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8FEB4DC-6DED-4482-A172-0CCDEDF06E84}"/>
              </a:ext>
            </a:extLst>
          </p:cNvPr>
          <p:cNvCxnSpPr>
            <a:cxnSpLocks/>
          </p:cNvCxnSpPr>
          <p:nvPr/>
        </p:nvCxnSpPr>
        <p:spPr>
          <a:xfrm flipV="1">
            <a:off x="9221323" y="3173527"/>
            <a:ext cx="846353" cy="1770"/>
          </a:xfrm>
          <a:prstGeom prst="straightConnector1">
            <a:avLst/>
          </a:prstGeom>
          <a:ln w="28575" cap="rnd">
            <a:solidFill>
              <a:srgbClr val="049FC7"/>
            </a:solidFill>
            <a:prstDash val="soli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" name="Graphic 17">
            <a:extLst>
              <a:ext uri="{FF2B5EF4-FFF2-40B4-BE49-F238E27FC236}">
                <a16:creationId xmlns:a16="http://schemas.microsoft.com/office/drawing/2014/main" id="{D5453B60-FB21-E744-9CE3-C3BFA818F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1927" y="2719279"/>
            <a:ext cx="871643" cy="1409155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5367361" y="3609540"/>
            <a:ext cx="1611786" cy="4879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algn="ctr" defTabSz="963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167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mazon Ember"/>
              </a:rPr>
              <a:t>Alert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AAEFD46-E176-2D46-8752-6FA1318F3A7C}"/>
              </a:ext>
            </a:extLst>
          </p:cNvPr>
          <p:cNvCxnSpPr>
            <a:cxnSpLocks/>
          </p:cNvCxnSpPr>
          <p:nvPr/>
        </p:nvCxnSpPr>
        <p:spPr>
          <a:xfrm flipV="1">
            <a:off x="2185739" y="3118466"/>
            <a:ext cx="958560" cy="16716"/>
          </a:xfrm>
          <a:prstGeom prst="straightConnector1">
            <a:avLst/>
          </a:prstGeom>
          <a:ln w="28575" cap="rnd">
            <a:solidFill>
              <a:srgbClr val="049FC7"/>
            </a:solidFill>
            <a:prstDash val="soli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B054396-BCB5-3044-AE8F-CBB505FF90A2}"/>
              </a:ext>
            </a:extLst>
          </p:cNvPr>
          <p:cNvSpPr txBox="1"/>
          <p:nvPr/>
        </p:nvSpPr>
        <p:spPr>
          <a:xfrm>
            <a:off x="3205336" y="3609540"/>
            <a:ext cx="1236343" cy="4879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algn="ctr" defTabSz="963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167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mazon Ember"/>
              </a:rPr>
              <a:t>Detect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0A6C1BB-32FD-5E44-8A73-8A48A244190F}"/>
              </a:ext>
            </a:extLst>
          </p:cNvPr>
          <p:cNvGrpSpPr/>
          <p:nvPr/>
        </p:nvGrpSpPr>
        <p:grpSpPr>
          <a:xfrm>
            <a:off x="3205336" y="2719279"/>
            <a:ext cx="1400702" cy="938478"/>
            <a:chOff x="3413967" y="2450592"/>
            <a:chExt cx="817082" cy="50939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B7536B9-4B51-D045-8A4E-19E5C1D6AE5E}"/>
                </a:ext>
              </a:extLst>
            </p:cNvPr>
            <p:cNvGrpSpPr/>
            <p:nvPr/>
          </p:nvGrpSpPr>
          <p:grpSpPr>
            <a:xfrm>
              <a:off x="3413967" y="2450592"/>
              <a:ext cx="627075" cy="425467"/>
              <a:chOff x="573103" y="3962399"/>
              <a:chExt cx="558769" cy="379121"/>
            </a:xfrm>
          </p:grpSpPr>
          <p:sp>
            <p:nvSpPr>
              <p:cNvPr id="84" name="Freeform: Shape 123">
                <a:extLst>
                  <a:ext uri="{FF2B5EF4-FFF2-40B4-BE49-F238E27FC236}">
                    <a16:creationId xmlns:a16="http://schemas.microsoft.com/office/drawing/2014/main" id="{B779F459-0F70-3243-A4D6-98E603D967AD}"/>
                  </a:ext>
                </a:extLst>
              </p:cNvPr>
              <p:cNvSpPr/>
              <p:nvPr/>
            </p:nvSpPr>
            <p:spPr>
              <a:xfrm>
                <a:off x="573103" y="3962399"/>
                <a:ext cx="558660" cy="379121"/>
              </a:xfrm>
              <a:custGeom>
                <a:avLst/>
                <a:gdLst>
                  <a:gd name="connsiteX0" fmla="*/ 261620 w 698500"/>
                  <a:gd name="connsiteY0" fmla="*/ 0 h 474020"/>
                  <a:gd name="connsiteX1" fmla="*/ 698500 w 698500"/>
                  <a:gd name="connsiteY1" fmla="*/ 0 h 474020"/>
                  <a:gd name="connsiteX2" fmla="*/ 698500 w 698500"/>
                  <a:gd name="connsiteY2" fmla="*/ 468940 h 474020"/>
                  <a:gd name="connsiteX3" fmla="*/ 543560 w 698500"/>
                  <a:gd name="connsiteY3" fmla="*/ 468940 h 474020"/>
                  <a:gd name="connsiteX4" fmla="*/ 543560 w 698500"/>
                  <a:gd name="connsiteY4" fmla="*/ 474020 h 474020"/>
                  <a:gd name="connsiteX5" fmla="*/ 106680 w 698500"/>
                  <a:gd name="connsiteY5" fmla="*/ 474020 h 474020"/>
                  <a:gd name="connsiteX6" fmla="*/ 106680 w 698500"/>
                  <a:gd name="connsiteY6" fmla="*/ 413060 h 474020"/>
                  <a:gd name="connsiteX7" fmla="*/ 0 w 698500"/>
                  <a:gd name="connsiteY7" fmla="*/ 413060 h 474020"/>
                  <a:gd name="connsiteX8" fmla="*/ 0 w 698500"/>
                  <a:gd name="connsiteY8" fmla="*/ 162560 h 474020"/>
                  <a:gd name="connsiteX9" fmla="*/ 106680 w 698500"/>
                  <a:gd name="connsiteY9" fmla="*/ 162560 h 474020"/>
                  <a:gd name="connsiteX10" fmla="*/ 106680 w 698500"/>
                  <a:gd name="connsiteY10" fmla="*/ 101600 h 474020"/>
                  <a:gd name="connsiteX11" fmla="*/ 261620 w 698500"/>
                  <a:gd name="connsiteY11" fmla="*/ 101600 h 474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500" h="474020">
                    <a:moveTo>
                      <a:pt x="261620" y="0"/>
                    </a:moveTo>
                    <a:lnTo>
                      <a:pt x="698500" y="0"/>
                    </a:lnTo>
                    <a:lnTo>
                      <a:pt x="698500" y="468940"/>
                    </a:lnTo>
                    <a:lnTo>
                      <a:pt x="543560" y="468940"/>
                    </a:lnTo>
                    <a:lnTo>
                      <a:pt x="543560" y="474020"/>
                    </a:lnTo>
                    <a:lnTo>
                      <a:pt x="106680" y="474020"/>
                    </a:lnTo>
                    <a:lnTo>
                      <a:pt x="106680" y="413060"/>
                    </a:lnTo>
                    <a:lnTo>
                      <a:pt x="0" y="413060"/>
                    </a:lnTo>
                    <a:lnTo>
                      <a:pt x="0" y="162560"/>
                    </a:lnTo>
                    <a:lnTo>
                      <a:pt x="106680" y="162560"/>
                    </a:lnTo>
                    <a:lnTo>
                      <a:pt x="106680" y="101600"/>
                    </a:lnTo>
                    <a:lnTo>
                      <a:pt x="261620" y="101600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7967">
                  <a:defRPr/>
                </a:pPr>
                <a:endParaRPr lang="en-US" sz="200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942AC32-58BF-FA4D-A7A7-021BEEE97FE1}"/>
                  </a:ext>
                </a:extLst>
              </p:cNvPr>
              <p:cNvSpPr/>
              <p:nvPr/>
            </p:nvSpPr>
            <p:spPr>
              <a:xfrm>
                <a:off x="622570" y="4139624"/>
                <a:ext cx="59421" cy="10766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7967">
                  <a:defRPr/>
                </a:pPr>
                <a:endParaRPr lang="en-US" sz="200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13CC24F-0D79-C74A-89CF-1DBE63730F92}"/>
                  </a:ext>
                </a:extLst>
              </p:cNvPr>
              <p:cNvSpPr/>
              <p:nvPr/>
            </p:nvSpPr>
            <p:spPr>
              <a:xfrm>
                <a:off x="714749" y="4094584"/>
                <a:ext cx="128746" cy="45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7967">
                  <a:defRPr/>
                </a:pPr>
                <a:endParaRPr lang="en-US" sz="200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ED7FCAF-BD77-1843-9E34-204C0EEDC839}"/>
                  </a:ext>
                </a:extLst>
              </p:cNvPr>
              <p:cNvSpPr/>
              <p:nvPr/>
            </p:nvSpPr>
            <p:spPr>
              <a:xfrm>
                <a:off x="714749" y="4154005"/>
                <a:ext cx="128746" cy="45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7967">
                  <a:defRPr/>
                </a:pPr>
                <a:endParaRPr lang="en-US" sz="200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CA0F937-2329-7649-BE10-4E41F1E4CB19}"/>
                  </a:ext>
                </a:extLst>
              </p:cNvPr>
              <p:cNvSpPr/>
              <p:nvPr/>
            </p:nvSpPr>
            <p:spPr>
              <a:xfrm>
                <a:off x="1031288" y="4125057"/>
                <a:ext cx="100584" cy="45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7967">
                  <a:defRPr/>
                </a:pPr>
                <a:endParaRPr lang="en-US" sz="200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9DD74C8-5FA9-634C-B7B7-E68B6441A652}"/>
                  </a:ext>
                </a:extLst>
              </p:cNvPr>
              <p:cNvSpPr/>
              <p:nvPr/>
            </p:nvSpPr>
            <p:spPr>
              <a:xfrm>
                <a:off x="953196" y="4231204"/>
                <a:ext cx="63829" cy="638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7967">
                  <a:defRPr/>
                </a:pPr>
                <a:endParaRPr lang="en-US" sz="200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6F2DB83-7C2A-2E4A-A541-C70EEE1543A5}"/>
                  </a:ext>
                </a:extLst>
              </p:cNvPr>
              <p:cNvSpPr/>
              <p:nvPr/>
            </p:nvSpPr>
            <p:spPr>
              <a:xfrm>
                <a:off x="1030900" y="4231204"/>
                <a:ext cx="63829" cy="638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7967">
                  <a:defRPr/>
                </a:pPr>
                <a:endParaRPr lang="en-US" sz="200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1" name="Freeform: Shape 155">
                <a:extLst>
                  <a:ext uri="{FF2B5EF4-FFF2-40B4-BE49-F238E27FC236}">
                    <a16:creationId xmlns:a16="http://schemas.microsoft.com/office/drawing/2014/main" id="{5AC1209F-A1FA-504D-AF66-209AABEA5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019" y="4034495"/>
                <a:ext cx="151050" cy="181716"/>
              </a:xfrm>
              <a:custGeom>
                <a:avLst/>
                <a:gdLst>
                  <a:gd name="connsiteX0" fmla="*/ 0 w 151050"/>
                  <a:gd name="connsiteY0" fmla="*/ 0 h 181716"/>
                  <a:gd name="connsiteX1" fmla="*/ 151050 w 151050"/>
                  <a:gd name="connsiteY1" fmla="*/ 0 h 181716"/>
                  <a:gd name="connsiteX2" fmla="*/ 116870 w 151050"/>
                  <a:gd name="connsiteY2" fmla="*/ 44782 h 181716"/>
                  <a:gd name="connsiteX3" fmla="*/ 21451 w 151050"/>
                  <a:gd name="connsiteY3" fmla="*/ 169799 h 181716"/>
                  <a:gd name="connsiteX4" fmla="*/ 12354 w 151050"/>
                  <a:gd name="connsiteY4" fmla="*/ 181716 h 181716"/>
                  <a:gd name="connsiteX5" fmla="*/ 0 w 151050"/>
                  <a:gd name="connsiteY5" fmla="*/ 181716 h 181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050" h="181716">
                    <a:moveTo>
                      <a:pt x="0" y="0"/>
                    </a:moveTo>
                    <a:lnTo>
                      <a:pt x="151050" y="0"/>
                    </a:lnTo>
                    <a:lnTo>
                      <a:pt x="116870" y="44782"/>
                    </a:lnTo>
                    <a:cubicBezTo>
                      <a:pt x="89822" y="80220"/>
                      <a:pt x="58266" y="121564"/>
                      <a:pt x="21451" y="169799"/>
                    </a:cubicBezTo>
                    <a:lnTo>
                      <a:pt x="12354" y="181716"/>
                    </a:lnTo>
                    <a:lnTo>
                      <a:pt x="0" y="181716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1600" tIns="50800" rIns="101600" bIns="508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507967">
                  <a:defRPr/>
                </a:pPr>
                <a:endParaRPr lang="en-US" sz="2000">
                  <a:solidFill>
                    <a:srgbClr val="474746"/>
                  </a:solidFill>
                  <a:latin typeface="Arial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9CF6978-6AF5-1148-A2A6-E3BD3F49D4F5}"/>
                  </a:ext>
                </a:extLst>
              </p:cNvPr>
              <p:cNvSpPr/>
              <p:nvPr/>
            </p:nvSpPr>
            <p:spPr>
              <a:xfrm>
                <a:off x="845019" y="4034495"/>
                <a:ext cx="181311" cy="181716"/>
              </a:xfrm>
              <a:prstGeom prst="rect">
                <a:avLst/>
              </a:prstGeom>
              <a:noFill/>
              <a:ln w="15875" cap="rnd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07967">
                  <a:defRPr/>
                </a:pPr>
                <a:endParaRPr lang="en-US" sz="2000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BB38304-6B7D-8A4C-BE12-C32E2168FD4F}"/>
                </a:ext>
              </a:extLst>
            </p:cNvPr>
            <p:cNvGrpSpPr/>
            <p:nvPr/>
          </p:nvGrpSpPr>
          <p:grpSpPr>
            <a:xfrm>
              <a:off x="3904364" y="2682972"/>
              <a:ext cx="326685" cy="277014"/>
              <a:chOff x="6637403" y="2585679"/>
              <a:chExt cx="405739" cy="344048"/>
            </a:xfrm>
          </p:grpSpPr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1CD9EAE7-0F48-EF40-A360-64D858BB8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7403" y="2585679"/>
                <a:ext cx="405739" cy="344048"/>
              </a:xfrm>
              <a:custGeom>
                <a:avLst/>
                <a:gdLst>
                  <a:gd name="T0" fmla="*/ 55 w 124"/>
                  <a:gd name="T1" fmla="*/ 5 h 105"/>
                  <a:gd name="T2" fmla="*/ 3 w 124"/>
                  <a:gd name="T3" fmla="*/ 93 h 105"/>
                  <a:gd name="T4" fmla="*/ 10 w 124"/>
                  <a:gd name="T5" fmla="*/ 105 h 105"/>
                  <a:gd name="T6" fmla="*/ 114 w 124"/>
                  <a:gd name="T7" fmla="*/ 105 h 105"/>
                  <a:gd name="T8" fmla="*/ 121 w 124"/>
                  <a:gd name="T9" fmla="*/ 93 h 105"/>
                  <a:gd name="T10" fmla="*/ 69 w 124"/>
                  <a:gd name="T11" fmla="*/ 5 h 105"/>
                  <a:gd name="T12" fmla="*/ 55 w 124"/>
                  <a:gd name="T13" fmla="*/ 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4" h="105">
                    <a:moveTo>
                      <a:pt x="55" y="5"/>
                    </a:moveTo>
                    <a:cubicBezTo>
                      <a:pt x="3" y="93"/>
                      <a:pt x="3" y="93"/>
                      <a:pt x="3" y="93"/>
                    </a:cubicBezTo>
                    <a:cubicBezTo>
                      <a:pt x="0" y="98"/>
                      <a:pt x="4" y="105"/>
                      <a:pt x="10" y="105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20" y="105"/>
                      <a:pt x="124" y="98"/>
                      <a:pt x="121" y="93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6" y="0"/>
                      <a:pt x="58" y="0"/>
                      <a:pt x="55" y="5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01600" tIns="50800" rIns="101600" bIns="50800" numCol="1" anchor="t" anchorCtr="0" compatLnSpc="1">
                <a:prstTxWarp prst="textNoShape">
                  <a:avLst/>
                </a:prstTxWarp>
              </a:bodyPr>
              <a:lstStyle/>
              <a:p>
                <a:pPr defTabSz="507967">
                  <a:defRPr/>
                </a:pPr>
                <a:endParaRPr lang="en-US" sz="2000">
                  <a:solidFill>
                    <a:srgbClr val="474746"/>
                  </a:solidFill>
                  <a:latin typeface="Arial"/>
                </a:endParaRPr>
              </a:p>
            </p:txBody>
          </p:sp>
          <p:sp>
            <p:nvSpPr>
              <p:cNvPr id="82" name="Rectangle 20">
                <a:extLst>
                  <a:ext uri="{FF2B5EF4-FFF2-40B4-BE49-F238E27FC236}">
                    <a16:creationId xmlns:a16="http://schemas.microsoft.com/office/drawing/2014/main" id="{DD3D43EA-F9C2-3A46-84BE-6BFB40F49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7222" y="2851426"/>
                <a:ext cx="26100" cy="26100"/>
              </a:xfrm>
              <a:prstGeom prst="rect">
                <a:avLst/>
              </a:prstGeom>
              <a:solidFill>
                <a:schemeClr val="tx1"/>
              </a:solidFill>
              <a:ln w="15875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01600" tIns="50800" rIns="101600" bIns="50800" numCol="1" anchor="t" anchorCtr="0" compatLnSpc="1">
                <a:prstTxWarp prst="textNoShape">
                  <a:avLst/>
                </a:prstTxWarp>
              </a:bodyPr>
              <a:lstStyle/>
              <a:p>
                <a:pPr defTabSz="507967">
                  <a:defRPr/>
                </a:pPr>
                <a:endParaRPr lang="en-US" sz="2000">
                  <a:solidFill>
                    <a:srgbClr val="474746"/>
                  </a:solidFill>
                  <a:latin typeface="Arial"/>
                </a:endParaRPr>
              </a:p>
            </p:txBody>
          </p:sp>
          <p:sp>
            <p:nvSpPr>
              <p:cNvPr id="83" name="Rectangle 21">
                <a:extLst>
                  <a:ext uri="{FF2B5EF4-FFF2-40B4-BE49-F238E27FC236}">
                    <a16:creationId xmlns:a16="http://schemas.microsoft.com/office/drawing/2014/main" id="{F739C2B3-9FDD-8A4E-9679-41B796D38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7222" y="2692452"/>
                <a:ext cx="26100" cy="106773"/>
              </a:xfrm>
              <a:prstGeom prst="rect">
                <a:avLst/>
              </a:prstGeom>
              <a:solidFill>
                <a:schemeClr val="tx1"/>
              </a:solidFill>
              <a:ln w="15875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01600" tIns="50800" rIns="101600" bIns="50800" numCol="1" anchor="t" anchorCtr="0" compatLnSpc="1">
                <a:prstTxWarp prst="textNoShape">
                  <a:avLst/>
                </a:prstTxWarp>
              </a:bodyPr>
              <a:lstStyle/>
              <a:p>
                <a:pPr defTabSz="507967">
                  <a:defRPr/>
                </a:pPr>
                <a:endParaRPr lang="en-US" sz="2000">
                  <a:solidFill>
                    <a:srgbClr val="474746"/>
                  </a:solidFill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595377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Freeform 128">
            <a:extLst>
              <a:ext uri="{FF2B5EF4-FFF2-40B4-BE49-F238E27FC236}">
                <a16:creationId xmlns:a16="http://schemas.microsoft.com/office/drawing/2014/main" id="{60268408-154E-465D-8A9A-166B527DE956}"/>
              </a:ext>
            </a:extLst>
          </p:cNvPr>
          <p:cNvSpPr>
            <a:spLocks noChangeAspect="1"/>
          </p:cNvSpPr>
          <p:nvPr/>
        </p:nvSpPr>
        <p:spPr bwMode="white">
          <a:xfrm>
            <a:off x="9240398" y="5772549"/>
            <a:ext cx="1011432" cy="624240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FFFFFF"/>
          </a:solidFill>
          <a:ln w="22225">
            <a:solidFill>
              <a:srgbClr val="0FA1C9"/>
            </a:solidFill>
          </a:ln>
          <a:extLst/>
        </p:spPr>
        <p:txBody>
          <a:bodyPr vert="horz" wrap="square" lIns="57150" tIns="28575" rIns="57150" bIns="28575" numCol="1" anchor="t" anchorCtr="0" compatLnSpc="1">
            <a:prstTxWarp prst="textNoShape">
              <a:avLst/>
            </a:prstTxWarp>
          </a:bodyPr>
          <a:lstStyle/>
          <a:p>
            <a:pPr defTabSz="571477">
              <a:defRPr/>
            </a:pPr>
            <a:endParaRPr lang="en-US" sz="1125" kern="0" dirty="0">
              <a:solidFill>
                <a:srgbClr val="474746"/>
              </a:solidFill>
              <a:latin typeface="Arial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4D7C459-616A-421C-B0D5-12F5EAF941B3}"/>
              </a:ext>
            </a:extLst>
          </p:cNvPr>
          <p:cNvCxnSpPr>
            <a:cxnSpLocks/>
          </p:cNvCxnSpPr>
          <p:nvPr/>
        </p:nvCxnSpPr>
        <p:spPr>
          <a:xfrm>
            <a:off x="3021072" y="6036883"/>
            <a:ext cx="384969" cy="3785"/>
          </a:xfrm>
          <a:prstGeom prst="straightConnector1">
            <a:avLst/>
          </a:prstGeom>
          <a:ln w="22225" cap="rnd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E74724E-B6D4-4353-9290-D00BF03330C7}"/>
              </a:ext>
            </a:extLst>
          </p:cNvPr>
          <p:cNvCxnSpPr>
            <a:cxnSpLocks/>
          </p:cNvCxnSpPr>
          <p:nvPr/>
        </p:nvCxnSpPr>
        <p:spPr>
          <a:xfrm flipH="1">
            <a:off x="1891947" y="6224415"/>
            <a:ext cx="446972" cy="1"/>
          </a:xfrm>
          <a:prstGeom prst="straightConnector1">
            <a:avLst/>
          </a:prstGeom>
          <a:ln w="22225" cap="rnd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834642" y="1441102"/>
            <a:ext cx="3311399" cy="3565673"/>
          </a:xfrm>
          <a:prstGeom prst="rect">
            <a:avLst/>
          </a:prstGeom>
          <a:solidFill>
            <a:schemeClr val="accent6">
              <a:lumMod val="60000"/>
              <a:lumOff val="40000"/>
              <a:alpha val="10000"/>
            </a:schemeClr>
          </a:solidFill>
          <a:ln w="190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F6F2F-9360-4741-AFBE-712D33F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profile</a:t>
            </a:r>
          </a:p>
        </p:txBody>
      </p:sp>
      <p:pic>
        <p:nvPicPr>
          <p:cNvPr id="43" name="Graphic 349">
            <a:extLst>
              <a:ext uri="{FF2B5EF4-FFF2-40B4-BE49-F238E27FC236}">
                <a16:creationId xmlns:a16="http://schemas.microsoft.com/office/drawing/2014/main" id="{53C99782-72B5-4EF0-8325-52019A2FA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8177" y="1763272"/>
            <a:ext cx="1496596" cy="2993182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6D335D22-E56A-4798-A1D3-B0B1DB476A6B}"/>
              </a:ext>
            </a:extLst>
          </p:cNvPr>
          <p:cNvGrpSpPr/>
          <p:nvPr/>
        </p:nvGrpSpPr>
        <p:grpSpPr>
          <a:xfrm>
            <a:off x="1166243" y="1714022"/>
            <a:ext cx="583828" cy="538578"/>
            <a:chOff x="4221704" y="1791782"/>
            <a:chExt cx="700593" cy="646294"/>
          </a:xfrm>
        </p:grpSpPr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87FEB206-49EA-4A8E-A516-F0EB4E782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704" y="1791782"/>
              <a:ext cx="495872" cy="433818"/>
            </a:xfrm>
            <a:custGeom>
              <a:avLst/>
              <a:gdLst>
                <a:gd name="T0" fmla="*/ 1250 w 1790"/>
                <a:gd name="T1" fmla="*/ 762 h 1566"/>
                <a:gd name="T2" fmla="*/ 1790 w 1790"/>
                <a:gd name="T3" fmla="*/ 54 h 1566"/>
                <a:gd name="T4" fmla="*/ 1708 w 1790"/>
                <a:gd name="T5" fmla="*/ 0 h 1566"/>
                <a:gd name="T6" fmla="*/ 1258 w 1790"/>
                <a:gd name="T7" fmla="*/ 300 h 1566"/>
                <a:gd name="T8" fmla="*/ 811 w 1790"/>
                <a:gd name="T9" fmla="*/ 0 h 1566"/>
                <a:gd name="T10" fmla="*/ 0 w 1790"/>
                <a:gd name="T11" fmla="*/ 551 h 1566"/>
                <a:gd name="T12" fmla="*/ 437 w 1790"/>
                <a:gd name="T13" fmla="*/ 844 h 1566"/>
                <a:gd name="T14" fmla="*/ 0 w 1790"/>
                <a:gd name="T15" fmla="*/ 1134 h 1566"/>
                <a:gd name="T16" fmla="*/ 631 w 1790"/>
                <a:gd name="T17" fmla="*/ 1566 h 1566"/>
                <a:gd name="T18" fmla="*/ 931 w 1790"/>
                <a:gd name="T19" fmla="*/ 1175 h 1566"/>
                <a:gd name="T20" fmla="*/ 1250 w 1790"/>
                <a:gd name="T21" fmla="*/ 762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0" h="1566">
                  <a:moveTo>
                    <a:pt x="1250" y="762"/>
                  </a:moveTo>
                  <a:lnTo>
                    <a:pt x="1790" y="54"/>
                  </a:lnTo>
                  <a:lnTo>
                    <a:pt x="1708" y="0"/>
                  </a:lnTo>
                  <a:lnTo>
                    <a:pt x="1258" y="300"/>
                  </a:lnTo>
                  <a:lnTo>
                    <a:pt x="811" y="0"/>
                  </a:lnTo>
                  <a:lnTo>
                    <a:pt x="0" y="551"/>
                  </a:lnTo>
                  <a:lnTo>
                    <a:pt x="437" y="844"/>
                  </a:lnTo>
                  <a:lnTo>
                    <a:pt x="0" y="1134"/>
                  </a:lnTo>
                  <a:lnTo>
                    <a:pt x="631" y="1566"/>
                  </a:lnTo>
                  <a:lnTo>
                    <a:pt x="931" y="1175"/>
                  </a:lnTo>
                  <a:lnTo>
                    <a:pt x="1250" y="76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4" name="Freeform 25">
              <a:extLst>
                <a:ext uri="{FF2B5EF4-FFF2-40B4-BE49-F238E27FC236}">
                  <a16:creationId xmlns:a16="http://schemas.microsoft.com/office/drawing/2014/main" id="{385F74D0-641A-4BBF-ACCB-BB6FD97B1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088" y="2191249"/>
              <a:ext cx="450441" cy="246827"/>
            </a:xfrm>
            <a:custGeom>
              <a:avLst/>
              <a:gdLst>
                <a:gd name="T0" fmla="*/ 0 w 1626"/>
                <a:gd name="T1" fmla="*/ 38 h 891"/>
                <a:gd name="T2" fmla="*/ 0 w 1626"/>
                <a:gd name="T3" fmla="*/ 351 h 891"/>
                <a:gd name="T4" fmla="*/ 810 w 1626"/>
                <a:gd name="T5" fmla="*/ 891 h 891"/>
                <a:gd name="T6" fmla="*/ 1626 w 1626"/>
                <a:gd name="T7" fmla="*/ 351 h 891"/>
                <a:gd name="T8" fmla="*/ 1626 w 1626"/>
                <a:gd name="T9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6" h="891">
                  <a:moveTo>
                    <a:pt x="0" y="38"/>
                  </a:moveTo>
                  <a:lnTo>
                    <a:pt x="0" y="351"/>
                  </a:lnTo>
                  <a:lnTo>
                    <a:pt x="810" y="891"/>
                  </a:lnTo>
                  <a:lnTo>
                    <a:pt x="1626" y="351"/>
                  </a:lnTo>
                  <a:lnTo>
                    <a:pt x="1626" y="0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5" name="Line 26">
              <a:extLst>
                <a:ext uri="{FF2B5EF4-FFF2-40B4-BE49-F238E27FC236}">
                  <a16:creationId xmlns:a16="http://schemas.microsoft.com/office/drawing/2014/main" id="{38413029-A78A-4442-8675-05AF0D589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8815" y="2176289"/>
              <a:ext cx="1662" cy="261787"/>
            </a:xfrm>
            <a:prstGeom prst="line">
              <a:avLst/>
            </a:pr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2274EF1D-51C1-4980-9AFC-543C16EEB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704" y="1791782"/>
              <a:ext cx="700593" cy="466784"/>
            </a:xfrm>
            <a:custGeom>
              <a:avLst/>
              <a:gdLst>
                <a:gd name="T0" fmla="*/ 1708 w 2529"/>
                <a:gd name="T1" fmla="*/ 0 h 1685"/>
                <a:gd name="T2" fmla="*/ 0 w 2529"/>
                <a:gd name="T3" fmla="*/ 1134 h 1685"/>
                <a:gd name="T4" fmla="*/ 805 w 2529"/>
                <a:gd name="T5" fmla="*/ 1685 h 1685"/>
                <a:gd name="T6" fmla="*/ 1253 w 2529"/>
                <a:gd name="T7" fmla="*/ 1388 h 1685"/>
                <a:gd name="T8" fmla="*/ 2529 w 2529"/>
                <a:gd name="T9" fmla="*/ 540 h 1685"/>
                <a:gd name="T10" fmla="*/ 1708 w 2529"/>
                <a:gd name="T11" fmla="*/ 0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9" h="1685">
                  <a:moveTo>
                    <a:pt x="1708" y="0"/>
                  </a:moveTo>
                  <a:lnTo>
                    <a:pt x="0" y="1134"/>
                  </a:lnTo>
                  <a:lnTo>
                    <a:pt x="805" y="1685"/>
                  </a:lnTo>
                  <a:lnTo>
                    <a:pt x="1253" y="1388"/>
                  </a:lnTo>
                  <a:lnTo>
                    <a:pt x="2529" y="540"/>
                  </a:lnTo>
                  <a:lnTo>
                    <a:pt x="1708" y="0"/>
                  </a:ln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66602BC4-0507-4E9A-B445-4031262E9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704" y="1791782"/>
              <a:ext cx="700593" cy="466784"/>
            </a:xfrm>
            <a:custGeom>
              <a:avLst/>
              <a:gdLst>
                <a:gd name="T0" fmla="*/ 0 w 2529"/>
                <a:gd name="T1" fmla="*/ 551 h 1685"/>
                <a:gd name="T2" fmla="*/ 1692 w 2529"/>
                <a:gd name="T3" fmla="*/ 1685 h 1685"/>
                <a:gd name="T4" fmla="*/ 2529 w 2529"/>
                <a:gd name="T5" fmla="*/ 1151 h 1685"/>
                <a:gd name="T6" fmla="*/ 811 w 2529"/>
                <a:gd name="T7" fmla="*/ 0 h 1685"/>
                <a:gd name="T8" fmla="*/ 0 w 2529"/>
                <a:gd name="T9" fmla="*/ 551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9" h="1685">
                  <a:moveTo>
                    <a:pt x="0" y="551"/>
                  </a:moveTo>
                  <a:lnTo>
                    <a:pt x="1692" y="1685"/>
                  </a:lnTo>
                  <a:lnTo>
                    <a:pt x="2529" y="1151"/>
                  </a:lnTo>
                  <a:lnTo>
                    <a:pt x="811" y="0"/>
                  </a:lnTo>
                  <a:lnTo>
                    <a:pt x="0" y="551"/>
                  </a:ln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</p:grpSp>
      <p:sp>
        <p:nvSpPr>
          <p:cNvPr id="58" name="Rectangle 57"/>
          <p:cNvSpPr/>
          <p:nvPr/>
        </p:nvSpPr>
        <p:spPr bwMode="auto">
          <a:xfrm>
            <a:off x="655374" y="2205223"/>
            <a:ext cx="1544978" cy="594360"/>
          </a:xfrm>
          <a:prstGeom prst="rect">
            <a:avLst/>
          </a:prstGeom>
          <a:noFill/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gradFill>
                  <a:gsLst>
                    <a:gs pos="0">
                      <a:srgbClr val="002D43"/>
                    </a:gs>
                    <a:gs pos="100000">
                      <a:srgbClr val="002D43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Packets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38423" y="1641369"/>
            <a:ext cx="500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2000" dirty="0">
                <a:solidFill>
                  <a:srgbClr val="000000"/>
                </a:solidFill>
                <a:latin typeface="Amazon Ember" panose="020B0603020204020204"/>
              </a:rPr>
              <a:t>1</a:t>
            </a:r>
            <a:r>
              <a:rPr lang="en-US" sz="2000" dirty="0">
                <a:solidFill>
                  <a:srgbClr val="50AA4B"/>
                </a:solidFill>
                <a:latin typeface="Amazon Ember" panose="020B0603020204020204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Amazon Ember" panose="020B0603020204020204"/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2762632" y="2163432"/>
            <a:ext cx="1544978" cy="594360"/>
          </a:xfrm>
          <a:prstGeom prst="rect">
            <a:avLst/>
          </a:prstGeom>
          <a:noFill/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gradFill>
                  <a:gsLst>
                    <a:gs pos="0">
                      <a:srgbClr val="002D43"/>
                    </a:gs>
                    <a:gs pos="100000">
                      <a:srgbClr val="002D43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Bytes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1756044" y="3326580"/>
            <a:ext cx="1544978" cy="594360"/>
          </a:xfrm>
          <a:prstGeom prst="rect">
            <a:avLst/>
          </a:prstGeom>
          <a:noFill/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gradFill>
                  <a:gsLst>
                    <a:gs pos="0">
                      <a:srgbClr val="002D43"/>
                    </a:gs>
                    <a:gs pos="100000">
                      <a:srgbClr val="002D43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IP Destination</a:t>
            </a:r>
          </a:p>
        </p:txBody>
      </p:sp>
      <p:grpSp>
        <p:nvGrpSpPr>
          <p:cNvPr id="86" name="Group 4">
            <a:extLst>
              <a:ext uri="{FF2B5EF4-FFF2-40B4-BE49-F238E27FC236}">
                <a16:creationId xmlns:a16="http://schemas.microsoft.com/office/drawing/2014/main" id="{1A8AB683-BBE1-4FCD-9711-64F53559DB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03979" y="3708792"/>
            <a:ext cx="664752" cy="724298"/>
            <a:chOff x="1194" y="703"/>
            <a:chExt cx="614" cy="669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CEF8D2CF-CFE3-453F-83B2-C17781E1A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751"/>
              <a:ext cx="37" cy="166"/>
            </a:xfrm>
            <a:custGeom>
              <a:avLst/>
              <a:gdLst>
                <a:gd name="T0" fmla="*/ 0 w 37"/>
                <a:gd name="T1" fmla="*/ 166 h 166"/>
                <a:gd name="T2" fmla="*/ 0 w 37"/>
                <a:gd name="T3" fmla="*/ 67 h 166"/>
                <a:gd name="T4" fmla="*/ 37 w 37"/>
                <a:gd name="T5" fmla="*/ 67 h 166"/>
                <a:gd name="T6" fmla="*/ 37 w 37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66">
                  <a:moveTo>
                    <a:pt x="0" y="166"/>
                  </a:moveTo>
                  <a:lnTo>
                    <a:pt x="0" y="67"/>
                  </a:lnTo>
                  <a:lnTo>
                    <a:pt x="37" y="67"/>
                  </a:lnTo>
                  <a:lnTo>
                    <a:pt x="37" y="0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A507FFFB-0937-42E1-8398-AF9E6E6DF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" y="718"/>
              <a:ext cx="29" cy="199"/>
            </a:xfrm>
            <a:custGeom>
              <a:avLst/>
              <a:gdLst>
                <a:gd name="T0" fmla="*/ 29 w 29"/>
                <a:gd name="T1" fmla="*/ 199 h 199"/>
                <a:gd name="T2" fmla="*/ 29 w 29"/>
                <a:gd name="T3" fmla="*/ 71 h 199"/>
                <a:gd name="T4" fmla="*/ 0 w 29"/>
                <a:gd name="T5" fmla="*/ 71 h 199"/>
                <a:gd name="T6" fmla="*/ 0 w 29"/>
                <a:gd name="T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99">
                  <a:moveTo>
                    <a:pt x="29" y="199"/>
                  </a:moveTo>
                  <a:lnTo>
                    <a:pt x="29" y="71"/>
                  </a:lnTo>
                  <a:lnTo>
                    <a:pt x="0" y="71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49518480-B2C3-47B5-B712-E0C950172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" y="739"/>
              <a:ext cx="55" cy="178"/>
            </a:xfrm>
            <a:custGeom>
              <a:avLst/>
              <a:gdLst>
                <a:gd name="T0" fmla="*/ 17 w 55"/>
                <a:gd name="T1" fmla="*/ 178 h 178"/>
                <a:gd name="T2" fmla="*/ 17 w 55"/>
                <a:gd name="T3" fmla="*/ 132 h 178"/>
                <a:gd name="T4" fmla="*/ 55 w 55"/>
                <a:gd name="T5" fmla="*/ 132 h 178"/>
                <a:gd name="T6" fmla="*/ 55 w 55"/>
                <a:gd name="T7" fmla="*/ 96 h 178"/>
                <a:gd name="T8" fmla="*/ 0 w 55"/>
                <a:gd name="T9" fmla="*/ 96 h 178"/>
                <a:gd name="T10" fmla="*/ 0 w 55"/>
                <a:gd name="T11" fmla="*/ 56 h 178"/>
                <a:gd name="T12" fmla="*/ 21 w 55"/>
                <a:gd name="T13" fmla="*/ 56 h 178"/>
                <a:gd name="T14" fmla="*/ 21 w 55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8">
                  <a:moveTo>
                    <a:pt x="17" y="178"/>
                  </a:moveTo>
                  <a:lnTo>
                    <a:pt x="17" y="132"/>
                  </a:lnTo>
                  <a:lnTo>
                    <a:pt x="55" y="132"/>
                  </a:lnTo>
                  <a:lnTo>
                    <a:pt x="55" y="96"/>
                  </a:lnTo>
                  <a:lnTo>
                    <a:pt x="0" y="96"/>
                  </a:lnTo>
                  <a:lnTo>
                    <a:pt x="0" y="56"/>
                  </a:lnTo>
                  <a:lnTo>
                    <a:pt x="21" y="56"/>
                  </a:lnTo>
                  <a:lnTo>
                    <a:pt x="21" y="0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57DCC613-2B49-4DB8-BA9E-EAF5349A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" y="925"/>
              <a:ext cx="171" cy="28"/>
            </a:xfrm>
            <a:custGeom>
              <a:avLst/>
              <a:gdLst>
                <a:gd name="T0" fmla="*/ 171 w 171"/>
                <a:gd name="T1" fmla="*/ 23 h 28"/>
                <a:gd name="T2" fmla="*/ 127 w 171"/>
                <a:gd name="T3" fmla="*/ 23 h 28"/>
                <a:gd name="T4" fmla="*/ 88 w 171"/>
                <a:gd name="T5" fmla="*/ 0 h 28"/>
                <a:gd name="T6" fmla="*/ 50 w 171"/>
                <a:gd name="T7" fmla="*/ 0 h 28"/>
                <a:gd name="T8" fmla="*/ 50 w 171"/>
                <a:gd name="T9" fmla="*/ 28 h 28"/>
                <a:gd name="T10" fmla="*/ 0 w 171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8">
                  <a:moveTo>
                    <a:pt x="171" y="23"/>
                  </a:moveTo>
                  <a:lnTo>
                    <a:pt x="127" y="23"/>
                  </a:lnTo>
                  <a:lnTo>
                    <a:pt x="88" y="0"/>
                  </a:lnTo>
                  <a:lnTo>
                    <a:pt x="50" y="0"/>
                  </a:lnTo>
                  <a:lnTo>
                    <a:pt x="50" y="28"/>
                  </a:lnTo>
                  <a:lnTo>
                    <a:pt x="0" y="28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97694397-FA0B-4D28-A25F-AA98C887C2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068"/>
              <a:ext cx="128" cy="0"/>
            </a:xfrm>
            <a:prstGeom prst="line">
              <a:avLst/>
            </a:pr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9AFF2A7D-52D3-43D7-9597-4C794D24D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4" y="1125"/>
              <a:ext cx="146" cy="35"/>
            </a:xfrm>
            <a:custGeom>
              <a:avLst/>
              <a:gdLst>
                <a:gd name="T0" fmla="*/ 146 w 146"/>
                <a:gd name="T1" fmla="*/ 0 h 35"/>
                <a:gd name="T2" fmla="*/ 71 w 146"/>
                <a:gd name="T3" fmla="*/ 0 h 35"/>
                <a:gd name="T4" fmla="*/ 71 w 146"/>
                <a:gd name="T5" fmla="*/ 35 h 35"/>
                <a:gd name="T6" fmla="*/ 0 w 146"/>
                <a:gd name="T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5">
                  <a:moveTo>
                    <a:pt x="146" y="0"/>
                  </a:moveTo>
                  <a:lnTo>
                    <a:pt x="71" y="0"/>
                  </a:lnTo>
                  <a:lnTo>
                    <a:pt x="71" y="35"/>
                  </a:lnTo>
                  <a:lnTo>
                    <a:pt x="0" y="35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EB7F8F55-D89B-470D-8DFB-4F9E70981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" y="1160"/>
              <a:ext cx="36" cy="166"/>
            </a:xfrm>
            <a:custGeom>
              <a:avLst/>
              <a:gdLst>
                <a:gd name="T0" fmla="*/ 36 w 36"/>
                <a:gd name="T1" fmla="*/ 0 h 166"/>
                <a:gd name="T2" fmla="*/ 36 w 36"/>
                <a:gd name="T3" fmla="*/ 93 h 166"/>
                <a:gd name="T4" fmla="*/ 0 w 36"/>
                <a:gd name="T5" fmla="*/ 93 h 166"/>
                <a:gd name="T6" fmla="*/ 0 w 36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66">
                  <a:moveTo>
                    <a:pt x="36" y="0"/>
                  </a:moveTo>
                  <a:lnTo>
                    <a:pt x="36" y="93"/>
                  </a:lnTo>
                  <a:lnTo>
                    <a:pt x="0" y="93"/>
                  </a:lnTo>
                  <a:lnTo>
                    <a:pt x="0" y="166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2EC6F0A0-FE33-4B02-857D-240B5826C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" y="1160"/>
              <a:ext cx="27" cy="193"/>
            </a:xfrm>
            <a:custGeom>
              <a:avLst/>
              <a:gdLst>
                <a:gd name="T0" fmla="*/ 0 w 27"/>
                <a:gd name="T1" fmla="*/ 0 h 193"/>
                <a:gd name="T2" fmla="*/ 0 w 27"/>
                <a:gd name="T3" fmla="*/ 130 h 193"/>
                <a:gd name="T4" fmla="*/ 27 w 27"/>
                <a:gd name="T5" fmla="*/ 130 h 193"/>
                <a:gd name="T6" fmla="*/ 27 w 27"/>
                <a:gd name="T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93">
                  <a:moveTo>
                    <a:pt x="0" y="0"/>
                  </a:moveTo>
                  <a:lnTo>
                    <a:pt x="0" y="130"/>
                  </a:lnTo>
                  <a:lnTo>
                    <a:pt x="27" y="130"/>
                  </a:lnTo>
                  <a:lnTo>
                    <a:pt x="27" y="193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26EBD616-0720-4F85-ADC5-C0B0A0BE4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1156"/>
              <a:ext cx="53" cy="174"/>
            </a:xfrm>
            <a:custGeom>
              <a:avLst/>
              <a:gdLst>
                <a:gd name="T0" fmla="*/ 36 w 53"/>
                <a:gd name="T1" fmla="*/ 0 h 174"/>
                <a:gd name="T2" fmla="*/ 36 w 53"/>
                <a:gd name="T3" fmla="*/ 46 h 174"/>
                <a:gd name="T4" fmla="*/ 0 w 53"/>
                <a:gd name="T5" fmla="*/ 46 h 174"/>
                <a:gd name="T6" fmla="*/ 0 w 53"/>
                <a:gd name="T7" fmla="*/ 82 h 174"/>
                <a:gd name="T8" fmla="*/ 53 w 53"/>
                <a:gd name="T9" fmla="*/ 82 h 174"/>
                <a:gd name="T10" fmla="*/ 53 w 53"/>
                <a:gd name="T11" fmla="*/ 126 h 174"/>
                <a:gd name="T12" fmla="*/ 30 w 53"/>
                <a:gd name="T13" fmla="*/ 126 h 174"/>
                <a:gd name="T14" fmla="*/ 30 w 53"/>
                <a:gd name="T15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174">
                  <a:moveTo>
                    <a:pt x="36" y="0"/>
                  </a:moveTo>
                  <a:lnTo>
                    <a:pt x="36" y="46"/>
                  </a:lnTo>
                  <a:lnTo>
                    <a:pt x="0" y="46"/>
                  </a:lnTo>
                  <a:lnTo>
                    <a:pt x="0" y="82"/>
                  </a:lnTo>
                  <a:lnTo>
                    <a:pt x="53" y="82"/>
                  </a:lnTo>
                  <a:lnTo>
                    <a:pt x="53" y="126"/>
                  </a:lnTo>
                  <a:lnTo>
                    <a:pt x="30" y="126"/>
                  </a:lnTo>
                  <a:lnTo>
                    <a:pt x="30" y="174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F0B368E7-D394-4DF8-8249-AF3B231B2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" y="1127"/>
              <a:ext cx="147" cy="33"/>
            </a:xfrm>
            <a:custGeom>
              <a:avLst/>
              <a:gdLst>
                <a:gd name="T0" fmla="*/ 0 w 147"/>
                <a:gd name="T1" fmla="*/ 0 h 33"/>
                <a:gd name="T2" fmla="*/ 76 w 147"/>
                <a:gd name="T3" fmla="*/ 0 h 33"/>
                <a:gd name="T4" fmla="*/ 76 w 147"/>
                <a:gd name="T5" fmla="*/ 33 h 33"/>
                <a:gd name="T6" fmla="*/ 147 w 147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33">
                  <a:moveTo>
                    <a:pt x="0" y="0"/>
                  </a:moveTo>
                  <a:lnTo>
                    <a:pt x="76" y="0"/>
                  </a:lnTo>
                  <a:lnTo>
                    <a:pt x="76" y="33"/>
                  </a:lnTo>
                  <a:lnTo>
                    <a:pt x="147" y="33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97" name="Freeform 15">
              <a:extLst>
                <a:ext uri="{FF2B5EF4-FFF2-40B4-BE49-F238E27FC236}">
                  <a16:creationId xmlns:a16="http://schemas.microsoft.com/office/drawing/2014/main" id="{B4402108-E651-4DA6-B046-E28FBF687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007"/>
              <a:ext cx="97" cy="36"/>
            </a:xfrm>
            <a:custGeom>
              <a:avLst/>
              <a:gdLst>
                <a:gd name="T0" fmla="*/ 0 w 97"/>
                <a:gd name="T1" fmla="*/ 0 h 36"/>
                <a:gd name="T2" fmla="*/ 26 w 97"/>
                <a:gd name="T3" fmla="*/ 0 h 36"/>
                <a:gd name="T4" fmla="*/ 26 w 97"/>
                <a:gd name="T5" fmla="*/ 36 h 36"/>
                <a:gd name="T6" fmla="*/ 97 w 97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6">
                  <a:moveTo>
                    <a:pt x="0" y="0"/>
                  </a:moveTo>
                  <a:lnTo>
                    <a:pt x="26" y="0"/>
                  </a:lnTo>
                  <a:lnTo>
                    <a:pt x="26" y="36"/>
                  </a:lnTo>
                  <a:lnTo>
                    <a:pt x="97" y="36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9355B041-3640-40E2-9343-15F4AE6E0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" y="925"/>
              <a:ext cx="181" cy="23"/>
            </a:xfrm>
            <a:custGeom>
              <a:avLst/>
              <a:gdLst>
                <a:gd name="T0" fmla="*/ 0 w 181"/>
                <a:gd name="T1" fmla="*/ 23 h 23"/>
                <a:gd name="T2" fmla="*/ 44 w 181"/>
                <a:gd name="T3" fmla="*/ 23 h 23"/>
                <a:gd name="T4" fmla="*/ 86 w 181"/>
                <a:gd name="T5" fmla="*/ 0 h 23"/>
                <a:gd name="T6" fmla="*/ 122 w 181"/>
                <a:gd name="T7" fmla="*/ 0 h 23"/>
                <a:gd name="T8" fmla="*/ 122 w 181"/>
                <a:gd name="T9" fmla="*/ 23 h 23"/>
                <a:gd name="T10" fmla="*/ 181 w 181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23">
                  <a:moveTo>
                    <a:pt x="0" y="23"/>
                  </a:moveTo>
                  <a:lnTo>
                    <a:pt x="44" y="23"/>
                  </a:lnTo>
                  <a:lnTo>
                    <a:pt x="86" y="0"/>
                  </a:lnTo>
                  <a:lnTo>
                    <a:pt x="122" y="0"/>
                  </a:lnTo>
                  <a:lnTo>
                    <a:pt x="122" y="23"/>
                  </a:lnTo>
                  <a:lnTo>
                    <a:pt x="181" y="23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99" name="Oval 17">
              <a:extLst>
                <a:ext uri="{FF2B5EF4-FFF2-40B4-BE49-F238E27FC236}">
                  <a16:creationId xmlns:a16="http://schemas.microsoft.com/office/drawing/2014/main" id="{96B410B6-69AF-4F25-BCC6-C22AAF781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" y="1311"/>
              <a:ext cx="29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C8FAC921-41ED-43D8-AADE-46F3F7A07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" y="917"/>
              <a:ext cx="241" cy="243"/>
            </a:xfrm>
            <a:custGeom>
              <a:avLst/>
              <a:gdLst>
                <a:gd name="T0" fmla="*/ 115 w 115"/>
                <a:gd name="T1" fmla="*/ 106 h 116"/>
                <a:gd name="T2" fmla="*/ 106 w 115"/>
                <a:gd name="T3" fmla="*/ 116 h 116"/>
                <a:gd name="T4" fmla="*/ 9 w 115"/>
                <a:gd name="T5" fmla="*/ 116 h 116"/>
                <a:gd name="T6" fmla="*/ 0 w 115"/>
                <a:gd name="T7" fmla="*/ 106 h 116"/>
                <a:gd name="T8" fmla="*/ 0 w 115"/>
                <a:gd name="T9" fmla="*/ 10 h 116"/>
                <a:gd name="T10" fmla="*/ 9 w 115"/>
                <a:gd name="T11" fmla="*/ 0 h 116"/>
                <a:gd name="T12" fmla="*/ 106 w 115"/>
                <a:gd name="T13" fmla="*/ 0 h 116"/>
                <a:gd name="T14" fmla="*/ 115 w 115"/>
                <a:gd name="T15" fmla="*/ 10 h 116"/>
                <a:gd name="T16" fmla="*/ 115 w 115"/>
                <a:gd name="T17" fmla="*/ 106 h 116"/>
                <a:gd name="T18" fmla="*/ 115 w 115"/>
                <a:gd name="T19" fmla="*/ 10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6">
                  <a:moveTo>
                    <a:pt x="115" y="106"/>
                  </a:moveTo>
                  <a:cubicBezTo>
                    <a:pt x="115" y="111"/>
                    <a:pt x="111" y="116"/>
                    <a:pt x="106" y="116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4" y="116"/>
                    <a:pt x="0" y="111"/>
                    <a:pt x="0" y="10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1" y="0"/>
                    <a:pt x="115" y="4"/>
                    <a:pt x="115" y="10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15" y="106"/>
                    <a:pt x="115" y="106"/>
                    <a:pt x="115" y="106"/>
                  </a:cubicBez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id="{56B4FEE5-1952-4A14-9276-4585D35E3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" y="976"/>
              <a:ext cx="105" cy="117"/>
            </a:xfrm>
            <a:custGeom>
              <a:avLst/>
              <a:gdLst>
                <a:gd name="T0" fmla="*/ 6 w 50"/>
                <a:gd name="T1" fmla="*/ 0 h 56"/>
                <a:gd name="T2" fmla="*/ 48 w 50"/>
                <a:gd name="T3" fmla="*/ 0 h 56"/>
                <a:gd name="T4" fmla="*/ 50 w 50"/>
                <a:gd name="T5" fmla="*/ 0 h 56"/>
                <a:gd name="T6" fmla="*/ 5 w 50"/>
                <a:gd name="T7" fmla="*/ 56 h 56"/>
                <a:gd name="T8" fmla="*/ 2 w 50"/>
                <a:gd name="T9" fmla="*/ 55 h 56"/>
                <a:gd name="T10" fmla="*/ 0 w 50"/>
                <a:gd name="T11" fmla="*/ 51 h 56"/>
                <a:gd name="T12" fmla="*/ 0 w 50"/>
                <a:gd name="T13" fmla="*/ 4 h 56"/>
                <a:gd name="T14" fmla="*/ 6 w 50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6">
                  <a:moveTo>
                    <a:pt x="6" y="0"/>
                  </a:moveTo>
                  <a:cubicBezTo>
                    <a:pt x="30" y="0"/>
                    <a:pt x="42" y="0"/>
                    <a:pt x="4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4"/>
                    <a:pt x="0" y="52"/>
                    <a:pt x="0" y="5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id="{B4C45171-4CE6-497F-95DE-88FEFC4B9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" y="976"/>
              <a:ext cx="118" cy="117"/>
            </a:xfrm>
            <a:custGeom>
              <a:avLst/>
              <a:gdLst>
                <a:gd name="T0" fmla="*/ 56 w 56"/>
                <a:gd name="T1" fmla="*/ 51 h 56"/>
                <a:gd name="T2" fmla="*/ 52 w 56"/>
                <a:gd name="T3" fmla="*/ 56 h 56"/>
                <a:gd name="T4" fmla="*/ 5 w 56"/>
                <a:gd name="T5" fmla="*/ 56 h 56"/>
                <a:gd name="T6" fmla="*/ 0 w 56"/>
                <a:gd name="T7" fmla="*/ 51 h 56"/>
                <a:gd name="T8" fmla="*/ 0 w 56"/>
                <a:gd name="T9" fmla="*/ 4 h 56"/>
                <a:gd name="T10" fmla="*/ 5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1 h 56"/>
                <a:gd name="T18" fmla="*/ 56 w 56"/>
                <a:gd name="T19" fmla="*/ 5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6" y="51"/>
                  </a:moveTo>
                  <a:cubicBezTo>
                    <a:pt x="56" y="54"/>
                    <a:pt x="55" y="56"/>
                    <a:pt x="52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3" y="56"/>
                    <a:pt x="0" y="54"/>
                    <a:pt x="0" y="5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lose/>
                </a:path>
              </a:pathLst>
            </a:custGeom>
            <a:noFill/>
            <a:ln w="15875" cap="flat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03" name="Oval 21">
              <a:extLst>
                <a:ext uri="{FF2B5EF4-FFF2-40B4-BE49-F238E27FC236}">
                  <a16:creationId xmlns:a16="http://schemas.microsoft.com/office/drawing/2014/main" id="{5A4E095B-3084-433A-8DD7-46C0CE3E6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1341"/>
              <a:ext cx="30" cy="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04" name="Oval 22">
              <a:extLst>
                <a:ext uri="{FF2B5EF4-FFF2-40B4-BE49-F238E27FC236}">
                  <a16:creationId xmlns:a16="http://schemas.microsoft.com/office/drawing/2014/main" id="{7ECC2F1C-17E3-40B3-A3FC-A2083439F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1143"/>
              <a:ext cx="30" cy="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05" name="Oval 23">
              <a:extLst>
                <a:ext uri="{FF2B5EF4-FFF2-40B4-BE49-F238E27FC236}">
                  <a16:creationId xmlns:a16="http://schemas.microsoft.com/office/drawing/2014/main" id="{D6B301F8-F0A8-4661-B75F-F1ECF83C3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" y="1145"/>
              <a:ext cx="31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06" name="Oval 24">
              <a:extLst>
                <a:ext uri="{FF2B5EF4-FFF2-40B4-BE49-F238E27FC236}">
                  <a16:creationId xmlns:a16="http://schemas.microsoft.com/office/drawing/2014/main" id="{FF80DD3B-4161-41AC-9873-74FBBD108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938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07" name="Oval 25">
              <a:extLst>
                <a:ext uri="{FF2B5EF4-FFF2-40B4-BE49-F238E27FC236}">
                  <a16:creationId xmlns:a16="http://schemas.microsoft.com/office/drawing/2014/main" id="{782EE9B8-EAA8-4692-B3E3-A5712D2BD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" y="724"/>
              <a:ext cx="30" cy="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08" name="Oval 26">
              <a:extLst>
                <a:ext uri="{FF2B5EF4-FFF2-40B4-BE49-F238E27FC236}">
                  <a16:creationId xmlns:a16="http://schemas.microsoft.com/office/drawing/2014/main" id="{5E7C9134-3847-48AD-AB27-5A5444CC3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734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09" name="Oval 27">
              <a:extLst>
                <a:ext uri="{FF2B5EF4-FFF2-40B4-BE49-F238E27FC236}">
                  <a16:creationId xmlns:a16="http://schemas.microsoft.com/office/drawing/2014/main" id="{48675330-8BEC-497A-B6DA-0DE6593B3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703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10" name="Oval 28">
              <a:extLst>
                <a:ext uri="{FF2B5EF4-FFF2-40B4-BE49-F238E27FC236}">
                  <a16:creationId xmlns:a16="http://schemas.microsoft.com/office/drawing/2014/main" id="{DECD62B7-86D5-4D86-B5BD-6D430D1BB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051"/>
              <a:ext cx="31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11" name="Oval 29">
              <a:extLst>
                <a:ext uri="{FF2B5EF4-FFF2-40B4-BE49-F238E27FC236}">
                  <a16:creationId xmlns:a16="http://schemas.microsoft.com/office/drawing/2014/main" id="{80C70157-C380-4E60-8900-8AD8B9FCB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1028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12" name="Oval 30">
              <a:extLst>
                <a:ext uri="{FF2B5EF4-FFF2-40B4-BE49-F238E27FC236}">
                  <a16:creationId xmlns:a16="http://schemas.microsoft.com/office/drawing/2014/main" id="{57C8DDC0-98F9-48AE-B90D-08A81B9CE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934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13" name="Oval 31">
              <a:extLst>
                <a:ext uri="{FF2B5EF4-FFF2-40B4-BE49-F238E27FC236}">
                  <a16:creationId xmlns:a16="http://schemas.microsoft.com/office/drawing/2014/main" id="{6DD8510E-44BE-4DBF-8D18-70156550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1315"/>
              <a:ext cx="29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</p:grpSp>
      <p:sp>
        <p:nvSpPr>
          <p:cNvPr id="114" name="Rectangle 113"/>
          <p:cNvSpPr/>
          <p:nvPr/>
        </p:nvSpPr>
        <p:spPr bwMode="auto">
          <a:xfrm>
            <a:off x="2704632" y="4326963"/>
            <a:ext cx="1544978" cy="594360"/>
          </a:xfrm>
          <a:prstGeom prst="rect">
            <a:avLst/>
          </a:prstGeom>
          <a:noFill/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gradFill>
                  <a:gsLst>
                    <a:gs pos="0">
                      <a:srgbClr val="002D43"/>
                    </a:gs>
                    <a:gs pos="100000">
                      <a:srgbClr val="002D43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Ports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F7089F2-89E4-41B9-85A2-431228391B74}"/>
              </a:ext>
            </a:extLst>
          </p:cNvPr>
          <p:cNvGrpSpPr/>
          <p:nvPr/>
        </p:nvGrpSpPr>
        <p:grpSpPr>
          <a:xfrm>
            <a:off x="1170294" y="3809292"/>
            <a:ext cx="649485" cy="597927"/>
            <a:chOff x="8495048" y="1931285"/>
            <a:chExt cx="1329238" cy="1223719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FE58D3E-2CDB-4C30-9256-074A7E22ADED}"/>
                </a:ext>
              </a:extLst>
            </p:cNvPr>
            <p:cNvGrpSpPr/>
            <p:nvPr/>
          </p:nvGrpSpPr>
          <p:grpSpPr>
            <a:xfrm>
              <a:off x="8854161" y="2754811"/>
              <a:ext cx="309865" cy="307325"/>
              <a:chOff x="8854161" y="2754811"/>
              <a:chExt cx="309865" cy="307325"/>
            </a:xfrm>
          </p:grpSpPr>
          <p:sp>
            <p:nvSpPr>
              <p:cNvPr id="132" name="Freeform 35">
                <a:extLst>
                  <a:ext uri="{FF2B5EF4-FFF2-40B4-BE49-F238E27FC236}">
                    <a16:creationId xmlns:a16="http://schemas.microsoft.com/office/drawing/2014/main" id="{8C95D920-23F7-41D2-97C3-5D3F57F54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0222" y="2772589"/>
                <a:ext cx="243828" cy="271767"/>
              </a:xfrm>
              <a:custGeom>
                <a:avLst/>
                <a:gdLst>
                  <a:gd name="T0" fmla="*/ 70 w 70"/>
                  <a:gd name="T1" fmla="*/ 15 h 78"/>
                  <a:gd name="T2" fmla="*/ 40 w 70"/>
                  <a:gd name="T3" fmla="*/ 0 h 78"/>
                  <a:gd name="T4" fmla="*/ 0 w 70"/>
                  <a:gd name="T5" fmla="*/ 40 h 78"/>
                  <a:gd name="T6" fmla="*/ 24 w 70"/>
                  <a:gd name="T7" fmla="*/ 78 h 78"/>
                  <a:gd name="T8" fmla="*/ 70 w 70"/>
                  <a:gd name="T9" fmla="*/ 1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8">
                    <a:moveTo>
                      <a:pt x="70" y="15"/>
                    </a:moveTo>
                    <a:cubicBezTo>
                      <a:pt x="62" y="7"/>
                      <a:pt x="51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8"/>
                      <a:pt x="9" y="71"/>
                      <a:pt x="24" y="78"/>
                    </a:cubicBezTo>
                    <a:cubicBezTo>
                      <a:pt x="27" y="49"/>
                      <a:pt x="44" y="24"/>
                      <a:pt x="70" y="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133" name="Freeform 36">
                <a:extLst>
                  <a:ext uri="{FF2B5EF4-FFF2-40B4-BE49-F238E27FC236}">
                    <a16:creationId xmlns:a16="http://schemas.microsoft.com/office/drawing/2014/main" id="{06A2CD38-180D-4EB2-A50E-974AF0C724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54161" y="2754811"/>
                <a:ext cx="309865" cy="307325"/>
              </a:xfrm>
              <a:custGeom>
                <a:avLst/>
                <a:gdLst>
                  <a:gd name="T0" fmla="*/ 46 w 89"/>
                  <a:gd name="T1" fmla="*/ 11 h 88"/>
                  <a:gd name="T2" fmla="*/ 78 w 89"/>
                  <a:gd name="T3" fmla="*/ 44 h 88"/>
                  <a:gd name="T4" fmla="*/ 46 w 89"/>
                  <a:gd name="T5" fmla="*/ 79 h 88"/>
                  <a:gd name="T6" fmla="*/ 11 w 89"/>
                  <a:gd name="T7" fmla="*/ 44 h 88"/>
                  <a:gd name="T8" fmla="*/ 46 w 89"/>
                  <a:gd name="T9" fmla="*/ 11 h 88"/>
                  <a:gd name="T10" fmla="*/ 46 w 89"/>
                  <a:gd name="T11" fmla="*/ 0 h 88"/>
                  <a:gd name="T12" fmla="*/ 0 w 89"/>
                  <a:gd name="T13" fmla="*/ 44 h 88"/>
                  <a:gd name="T14" fmla="*/ 46 w 89"/>
                  <a:gd name="T15" fmla="*/ 88 h 88"/>
                  <a:gd name="T16" fmla="*/ 89 w 89"/>
                  <a:gd name="T17" fmla="*/ 44 h 88"/>
                  <a:gd name="T18" fmla="*/ 46 w 89"/>
                  <a:gd name="T1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8">
                    <a:moveTo>
                      <a:pt x="46" y="11"/>
                    </a:moveTo>
                    <a:cubicBezTo>
                      <a:pt x="63" y="11"/>
                      <a:pt x="78" y="26"/>
                      <a:pt x="78" y="44"/>
                    </a:cubicBezTo>
                    <a:cubicBezTo>
                      <a:pt x="78" y="64"/>
                      <a:pt x="63" y="79"/>
                      <a:pt x="46" y="79"/>
                    </a:cubicBezTo>
                    <a:cubicBezTo>
                      <a:pt x="26" y="79"/>
                      <a:pt x="11" y="64"/>
                      <a:pt x="11" y="44"/>
                    </a:cubicBezTo>
                    <a:cubicBezTo>
                      <a:pt x="13" y="26"/>
                      <a:pt x="28" y="11"/>
                      <a:pt x="46" y="11"/>
                    </a:cubicBezTo>
                    <a:moveTo>
                      <a:pt x="46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8"/>
                      <a:pt x="20" y="88"/>
                      <a:pt x="46" y="88"/>
                    </a:cubicBezTo>
                    <a:cubicBezTo>
                      <a:pt x="69" y="88"/>
                      <a:pt x="89" y="68"/>
                      <a:pt x="89" y="44"/>
                    </a:cubicBezTo>
                    <a:cubicBezTo>
                      <a:pt x="89" y="20"/>
                      <a:pt x="69" y="0"/>
                      <a:pt x="4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3E589C6-BC58-46D4-A58E-DCCF06261968}"/>
                </a:ext>
              </a:extLst>
            </p:cNvPr>
            <p:cNvGrpSpPr/>
            <p:nvPr/>
          </p:nvGrpSpPr>
          <p:grpSpPr>
            <a:xfrm>
              <a:off x="9575716" y="2297045"/>
              <a:ext cx="248570" cy="246532"/>
              <a:chOff x="8434591" y="2691311"/>
              <a:chExt cx="309865" cy="307325"/>
            </a:xfrm>
          </p:grpSpPr>
          <p:sp>
            <p:nvSpPr>
              <p:cNvPr id="130" name="Freeform 35">
                <a:extLst>
                  <a:ext uri="{FF2B5EF4-FFF2-40B4-BE49-F238E27FC236}">
                    <a16:creationId xmlns:a16="http://schemas.microsoft.com/office/drawing/2014/main" id="{AA798C63-EBD4-4BB5-B490-FEBA7362A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0652" y="2709089"/>
                <a:ext cx="243828" cy="271767"/>
              </a:xfrm>
              <a:custGeom>
                <a:avLst/>
                <a:gdLst>
                  <a:gd name="T0" fmla="*/ 70 w 70"/>
                  <a:gd name="T1" fmla="*/ 15 h 78"/>
                  <a:gd name="T2" fmla="*/ 40 w 70"/>
                  <a:gd name="T3" fmla="*/ 0 h 78"/>
                  <a:gd name="T4" fmla="*/ 0 w 70"/>
                  <a:gd name="T5" fmla="*/ 40 h 78"/>
                  <a:gd name="T6" fmla="*/ 24 w 70"/>
                  <a:gd name="T7" fmla="*/ 78 h 78"/>
                  <a:gd name="T8" fmla="*/ 70 w 70"/>
                  <a:gd name="T9" fmla="*/ 1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8">
                    <a:moveTo>
                      <a:pt x="70" y="15"/>
                    </a:moveTo>
                    <a:cubicBezTo>
                      <a:pt x="62" y="7"/>
                      <a:pt x="51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8"/>
                      <a:pt x="9" y="71"/>
                      <a:pt x="24" y="78"/>
                    </a:cubicBezTo>
                    <a:cubicBezTo>
                      <a:pt x="27" y="49"/>
                      <a:pt x="44" y="24"/>
                      <a:pt x="70" y="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131" name="Freeform 36">
                <a:extLst>
                  <a:ext uri="{FF2B5EF4-FFF2-40B4-BE49-F238E27FC236}">
                    <a16:creationId xmlns:a16="http://schemas.microsoft.com/office/drawing/2014/main" id="{1C74569C-0CAD-44B3-B6AA-632452C589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34591" y="2691311"/>
                <a:ext cx="309865" cy="307325"/>
              </a:xfrm>
              <a:custGeom>
                <a:avLst/>
                <a:gdLst>
                  <a:gd name="T0" fmla="*/ 46 w 89"/>
                  <a:gd name="T1" fmla="*/ 11 h 88"/>
                  <a:gd name="T2" fmla="*/ 78 w 89"/>
                  <a:gd name="T3" fmla="*/ 44 h 88"/>
                  <a:gd name="T4" fmla="*/ 46 w 89"/>
                  <a:gd name="T5" fmla="*/ 79 h 88"/>
                  <a:gd name="T6" fmla="*/ 11 w 89"/>
                  <a:gd name="T7" fmla="*/ 44 h 88"/>
                  <a:gd name="T8" fmla="*/ 46 w 89"/>
                  <a:gd name="T9" fmla="*/ 11 h 88"/>
                  <a:gd name="T10" fmla="*/ 46 w 89"/>
                  <a:gd name="T11" fmla="*/ 0 h 88"/>
                  <a:gd name="T12" fmla="*/ 0 w 89"/>
                  <a:gd name="T13" fmla="*/ 44 h 88"/>
                  <a:gd name="T14" fmla="*/ 46 w 89"/>
                  <a:gd name="T15" fmla="*/ 88 h 88"/>
                  <a:gd name="T16" fmla="*/ 89 w 89"/>
                  <a:gd name="T17" fmla="*/ 44 h 88"/>
                  <a:gd name="T18" fmla="*/ 46 w 89"/>
                  <a:gd name="T1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8">
                    <a:moveTo>
                      <a:pt x="46" y="11"/>
                    </a:moveTo>
                    <a:cubicBezTo>
                      <a:pt x="63" y="11"/>
                      <a:pt x="78" y="26"/>
                      <a:pt x="78" y="44"/>
                    </a:cubicBezTo>
                    <a:cubicBezTo>
                      <a:pt x="78" y="64"/>
                      <a:pt x="63" y="79"/>
                      <a:pt x="46" y="79"/>
                    </a:cubicBezTo>
                    <a:cubicBezTo>
                      <a:pt x="26" y="79"/>
                      <a:pt x="11" y="64"/>
                      <a:pt x="11" y="44"/>
                    </a:cubicBezTo>
                    <a:cubicBezTo>
                      <a:pt x="13" y="26"/>
                      <a:pt x="28" y="11"/>
                      <a:pt x="46" y="11"/>
                    </a:cubicBezTo>
                    <a:moveTo>
                      <a:pt x="46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8"/>
                      <a:pt x="20" y="88"/>
                      <a:pt x="46" y="88"/>
                    </a:cubicBezTo>
                    <a:cubicBezTo>
                      <a:pt x="69" y="88"/>
                      <a:pt x="89" y="68"/>
                      <a:pt x="89" y="44"/>
                    </a:cubicBezTo>
                    <a:cubicBezTo>
                      <a:pt x="89" y="20"/>
                      <a:pt x="69" y="0"/>
                      <a:pt x="4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74B7B4C-A8C8-4D6A-A593-5F60E23176A5}"/>
                </a:ext>
              </a:extLst>
            </p:cNvPr>
            <p:cNvGrpSpPr/>
            <p:nvPr/>
          </p:nvGrpSpPr>
          <p:grpSpPr>
            <a:xfrm>
              <a:off x="9440701" y="2908472"/>
              <a:ext cx="248570" cy="246532"/>
              <a:chOff x="8434591" y="2691311"/>
              <a:chExt cx="309865" cy="307325"/>
            </a:xfrm>
          </p:grpSpPr>
          <p:sp>
            <p:nvSpPr>
              <p:cNvPr id="128" name="Freeform 35">
                <a:extLst>
                  <a:ext uri="{FF2B5EF4-FFF2-40B4-BE49-F238E27FC236}">
                    <a16:creationId xmlns:a16="http://schemas.microsoft.com/office/drawing/2014/main" id="{BF379B13-2392-45C6-A04F-DAA56CE81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0652" y="2709089"/>
                <a:ext cx="243828" cy="271767"/>
              </a:xfrm>
              <a:custGeom>
                <a:avLst/>
                <a:gdLst>
                  <a:gd name="T0" fmla="*/ 70 w 70"/>
                  <a:gd name="T1" fmla="*/ 15 h 78"/>
                  <a:gd name="T2" fmla="*/ 40 w 70"/>
                  <a:gd name="T3" fmla="*/ 0 h 78"/>
                  <a:gd name="T4" fmla="*/ 0 w 70"/>
                  <a:gd name="T5" fmla="*/ 40 h 78"/>
                  <a:gd name="T6" fmla="*/ 24 w 70"/>
                  <a:gd name="T7" fmla="*/ 78 h 78"/>
                  <a:gd name="T8" fmla="*/ 70 w 70"/>
                  <a:gd name="T9" fmla="*/ 1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8">
                    <a:moveTo>
                      <a:pt x="70" y="15"/>
                    </a:moveTo>
                    <a:cubicBezTo>
                      <a:pt x="62" y="7"/>
                      <a:pt x="51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8"/>
                      <a:pt x="9" y="71"/>
                      <a:pt x="24" y="78"/>
                    </a:cubicBezTo>
                    <a:cubicBezTo>
                      <a:pt x="27" y="49"/>
                      <a:pt x="44" y="24"/>
                      <a:pt x="70" y="15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129" name="Freeform 36">
                <a:extLst>
                  <a:ext uri="{FF2B5EF4-FFF2-40B4-BE49-F238E27FC236}">
                    <a16:creationId xmlns:a16="http://schemas.microsoft.com/office/drawing/2014/main" id="{75376F79-B73C-4F77-9B99-C324E3BC09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34591" y="2691311"/>
                <a:ext cx="309865" cy="307325"/>
              </a:xfrm>
              <a:custGeom>
                <a:avLst/>
                <a:gdLst>
                  <a:gd name="T0" fmla="*/ 46 w 89"/>
                  <a:gd name="T1" fmla="*/ 11 h 88"/>
                  <a:gd name="T2" fmla="*/ 78 w 89"/>
                  <a:gd name="T3" fmla="*/ 44 h 88"/>
                  <a:gd name="T4" fmla="*/ 46 w 89"/>
                  <a:gd name="T5" fmla="*/ 79 h 88"/>
                  <a:gd name="T6" fmla="*/ 11 w 89"/>
                  <a:gd name="T7" fmla="*/ 44 h 88"/>
                  <a:gd name="T8" fmla="*/ 46 w 89"/>
                  <a:gd name="T9" fmla="*/ 11 h 88"/>
                  <a:gd name="T10" fmla="*/ 46 w 89"/>
                  <a:gd name="T11" fmla="*/ 0 h 88"/>
                  <a:gd name="T12" fmla="*/ 0 w 89"/>
                  <a:gd name="T13" fmla="*/ 44 h 88"/>
                  <a:gd name="T14" fmla="*/ 46 w 89"/>
                  <a:gd name="T15" fmla="*/ 88 h 88"/>
                  <a:gd name="T16" fmla="*/ 89 w 89"/>
                  <a:gd name="T17" fmla="*/ 44 h 88"/>
                  <a:gd name="T18" fmla="*/ 46 w 89"/>
                  <a:gd name="T1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8">
                    <a:moveTo>
                      <a:pt x="46" y="11"/>
                    </a:moveTo>
                    <a:cubicBezTo>
                      <a:pt x="63" y="11"/>
                      <a:pt x="78" y="26"/>
                      <a:pt x="78" y="44"/>
                    </a:cubicBezTo>
                    <a:cubicBezTo>
                      <a:pt x="78" y="64"/>
                      <a:pt x="63" y="79"/>
                      <a:pt x="46" y="79"/>
                    </a:cubicBezTo>
                    <a:cubicBezTo>
                      <a:pt x="26" y="79"/>
                      <a:pt x="11" y="64"/>
                      <a:pt x="11" y="44"/>
                    </a:cubicBezTo>
                    <a:cubicBezTo>
                      <a:pt x="13" y="26"/>
                      <a:pt x="28" y="11"/>
                      <a:pt x="46" y="11"/>
                    </a:cubicBezTo>
                    <a:moveTo>
                      <a:pt x="46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8"/>
                      <a:pt x="20" y="88"/>
                      <a:pt x="46" y="88"/>
                    </a:cubicBezTo>
                    <a:cubicBezTo>
                      <a:pt x="69" y="88"/>
                      <a:pt x="89" y="68"/>
                      <a:pt x="89" y="44"/>
                    </a:cubicBezTo>
                    <a:cubicBezTo>
                      <a:pt x="89" y="20"/>
                      <a:pt x="69" y="0"/>
                      <a:pt x="4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</p:grpSp>
        <p:sp>
          <p:nvSpPr>
            <p:cNvPr id="119" name="Freeform 36">
              <a:extLst>
                <a:ext uri="{FF2B5EF4-FFF2-40B4-BE49-F238E27FC236}">
                  <a16:creationId xmlns:a16="http://schemas.microsoft.com/office/drawing/2014/main" id="{39B35A4F-F384-479A-B9AA-07A23CB3E8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5048" y="2370138"/>
              <a:ext cx="309865" cy="307325"/>
            </a:xfrm>
            <a:custGeom>
              <a:avLst/>
              <a:gdLst>
                <a:gd name="T0" fmla="*/ 46 w 89"/>
                <a:gd name="T1" fmla="*/ 11 h 88"/>
                <a:gd name="T2" fmla="*/ 78 w 89"/>
                <a:gd name="T3" fmla="*/ 44 h 88"/>
                <a:gd name="T4" fmla="*/ 46 w 89"/>
                <a:gd name="T5" fmla="*/ 79 h 88"/>
                <a:gd name="T6" fmla="*/ 11 w 89"/>
                <a:gd name="T7" fmla="*/ 44 h 88"/>
                <a:gd name="T8" fmla="*/ 46 w 89"/>
                <a:gd name="T9" fmla="*/ 11 h 88"/>
                <a:gd name="T10" fmla="*/ 46 w 89"/>
                <a:gd name="T11" fmla="*/ 0 h 88"/>
                <a:gd name="T12" fmla="*/ 0 w 89"/>
                <a:gd name="T13" fmla="*/ 44 h 88"/>
                <a:gd name="T14" fmla="*/ 46 w 89"/>
                <a:gd name="T15" fmla="*/ 88 h 88"/>
                <a:gd name="T16" fmla="*/ 89 w 89"/>
                <a:gd name="T17" fmla="*/ 44 h 88"/>
                <a:gd name="T18" fmla="*/ 46 w 89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8">
                  <a:moveTo>
                    <a:pt x="46" y="11"/>
                  </a:moveTo>
                  <a:cubicBezTo>
                    <a:pt x="63" y="11"/>
                    <a:pt x="78" y="26"/>
                    <a:pt x="78" y="44"/>
                  </a:cubicBezTo>
                  <a:cubicBezTo>
                    <a:pt x="78" y="64"/>
                    <a:pt x="63" y="79"/>
                    <a:pt x="46" y="79"/>
                  </a:cubicBezTo>
                  <a:cubicBezTo>
                    <a:pt x="26" y="79"/>
                    <a:pt x="11" y="64"/>
                    <a:pt x="11" y="44"/>
                  </a:cubicBezTo>
                  <a:cubicBezTo>
                    <a:pt x="13" y="26"/>
                    <a:pt x="28" y="11"/>
                    <a:pt x="46" y="11"/>
                  </a:cubicBezTo>
                  <a:moveTo>
                    <a:pt x="46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20" y="88"/>
                    <a:pt x="46" y="88"/>
                  </a:cubicBezTo>
                  <a:cubicBezTo>
                    <a:pt x="69" y="88"/>
                    <a:pt x="89" y="68"/>
                    <a:pt x="89" y="44"/>
                  </a:cubicBezTo>
                  <a:cubicBezTo>
                    <a:pt x="89" y="2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r>
                <a:rPr lang="en-US" sz="1765" dirty="0">
                  <a:solidFill>
                    <a:srgbClr val="000000"/>
                  </a:solidFill>
                  <a:latin typeface="Amazon Ember"/>
                </a:rPr>
                <a:t> 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DA334094-3E1D-401A-9D4C-2C18BD3B5E8F}"/>
                </a:ext>
              </a:extLst>
            </p:cNvPr>
            <p:cNvGrpSpPr/>
            <p:nvPr/>
          </p:nvGrpSpPr>
          <p:grpSpPr>
            <a:xfrm>
              <a:off x="8821336" y="1931285"/>
              <a:ext cx="248570" cy="246532"/>
              <a:chOff x="8434591" y="2691311"/>
              <a:chExt cx="309865" cy="307325"/>
            </a:xfrm>
          </p:grpSpPr>
          <p:sp>
            <p:nvSpPr>
              <p:cNvPr id="126" name="Freeform 35">
                <a:extLst>
                  <a:ext uri="{FF2B5EF4-FFF2-40B4-BE49-F238E27FC236}">
                    <a16:creationId xmlns:a16="http://schemas.microsoft.com/office/drawing/2014/main" id="{E330F946-738E-489D-9BE9-2BF401FC8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0652" y="2709089"/>
                <a:ext cx="243828" cy="271767"/>
              </a:xfrm>
              <a:custGeom>
                <a:avLst/>
                <a:gdLst>
                  <a:gd name="T0" fmla="*/ 70 w 70"/>
                  <a:gd name="T1" fmla="*/ 15 h 78"/>
                  <a:gd name="T2" fmla="*/ 40 w 70"/>
                  <a:gd name="T3" fmla="*/ 0 h 78"/>
                  <a:gd name="T4" fmla="*/ 0 w 70"/>
                  <a:gd name="T5" fmla="*/ 40 h 78"/>
                  <a:gd name="T6" fmla="*/ 24 w 70"/>
                  <a:gd name="T7" fmla="*/ 78 h 78"/>
                  <a:gd name="T8" fmla="*/ 70 w 70"/>
                  <a:gd name="T9" fmla="*/ 1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8">
                    <a:moveTo>
                      <a:pt x="70" y="15"/>
                    </a:moveTo>
                    <a:cubicBezTo>
                      <a:pt x="62" y="7"/>
                      <a:pt x="51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8"/>
                      <a:pt x="9" y="71"/>
                      <a:pt x="24" y="78"/>
                    </a:cubicBezTo>
                    <a:cubicBezTo>
                      <a:pt x="27" y="49"/>
                      <a:pt x="44" y="24"/>
                      <a:pt x="70" y="15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127" name="Freeform 36">
                <a:extLst>
                  <a:ext uri="{FF2B5EF4-FFF2-40B4-BE49-F238E27FC236}">
                    <a16:creationId xmlns:a16="http://schemas.microsoft.com/office/drawing/2014/main" id="{7B0A3EC8-B442-4F32-9FFF-B6F199ADB2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34591" y="2691311"/>
                <a:ext cx="309865" cy="307325"/>
              </a:xfrm>
              <a:custGeom>
                <a:avLst/>
                <a:gdLst>
                  <a:gd name="T0" fmla="*/ 46 w 89"/>
                  <a:gd name="T1" fmla="*/ 11 h 88"/>
                  <a:gd name="T2" fmla="*/ 78 w 89"/>
                  <a:gd name="T3" fmla="*/ 44 h 88"/>
                  <a:gd name="T4" fmla="*/ 46 w 89"/>
                  <a:gd name="T5" fmla="*/ 79 h 88"/>
                  <a:gd name="T6" fmla="*/ 11 w 89"/>
                  <a:gd name="T7" fmla="*/ 44 h 88"/>
                  <a:gd name="T8" fmla="*/ 46 w 89"/>
                  <a:gd name="T9" fmla="*/ 11 h 88"/>
                  <a:gd name="T10" fmla="*/ 46 w 89"/>
                  <a:gd name="T11" fmla="*/ 0 h 88"/>
                  <a:gd name="T12" fmla="*/ 0 w 89"/>
                  <a:gd name="T13" fmla="*/ 44 h 88"/>
                  <a:gd name="T14" fmla="*/ 46 w 89"/>
                  <a:gd name="T15" fmla="*/ 88 h 88"/>
                  <a:gd name="T16" fmla="*/ 89 w 89"/>
                  <a:gd name="T17" fmla="*/ 44 h 88"/>
                  <a:gd name="T18" fmla="*/ 46 w 89"/>
                  <a:gd name="T1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8">
                    <a:moveTo>
                      <a:pt x="46" y="11"/>
                    </a:moveTo>
                    <a:cubicBezTo>
                      <a:pt x="63" y="11"/>
                      <a:pt x="78" y="26"/>
                      <a:pt x="78" y="44"/>
                    </a:cubicBezTo>
                    <a:cubicBezTo>
                      <a:pt x="78" y="64"/>
                      <a:pt x="63" y="79"/>
                      <a:pt x="46" y="79"/>
                    </a:cubicBezTo>
                    <a:cubicBezTo>
                      <a:pt x="26" y="79"/>
                      <a:pt x="11" y="64"/>
                      <a:pt x="11" y="44"/>
                    </a:cubicBezTo>
                    <a:cubicBezTo>
                      <a:pt x="13" y="26"/>
                      <a:pt x="28" y="11"/>
                      <a:pt x="46" y="11"/>
                    </a:cubicBezTo>
                    <a:moveTo>
                      <a:pt x="46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8"/>
                      <a:pt x="20" y="88"/>
                      <a:pt x="46" y="88"/>
                    </a:cubicBezTo>
                    <a:cubicBezTo>
                      <a:pt x="69" y="88"/>
                      <a:pt x="89" y="68"/>
                      <a:pt x="89" y="44"/>
                    </a:cubicBezTo>
                    <a:cubicBezTo>
                      <a:pt x="89" y="20"/>
                      <a:pt x="69" y="0"/>
                      <a:pt x="4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3FAE9FD-F85A-4FCA-8D25-1E3F1C106B41}"/>
                </a:ext>
              </a:extLst>
            </p:cNvPr>
            <p:cNvCxnSpPr>
              <a:cxnSpLocks/>
            </p:cNvCxnSpPr>
            <p:nvPr/>
          </p:nvCxnSpPr>
          <p:spPr>
            <a:xfrm>
              <a:off x="9047480" y="2059940"/>
              <a:ext cx="541020" cy="30988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FA2A715-C910-4C94-B891-D18386A32B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7120" y="2152133"/>
              <a:ext cx="198121" cy="2481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73B0C3D-4E22-4327-926E-5BA69FC70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3321" y="2428240"/>
              <a:ext cx="810259" cy="14986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3A4B33F-3C09-4476-B075-D97A83C11B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3680" y="2509520"/>
              <a:ext cx="497841" cy="33782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705F1A7-9C39-4F3E-8FA2-313A00F734AF}"/>
                </a:ext>
              </a:extLst>
            </p:cNvPr>
            <p:cNvCxnSpPr>
              <a:cxnSpLocks/>
              <a:endCxn id="129" idx="5"/>
            </p:cNvCxnSpPr>
            <p:nvPr/>
          </p:nvCxnSpPr>
          <p:spPr>
            <a:xfrm flipH="1">
              <a:off x="9569175" y="2524401"/>
              <a:ext cx="118380" cy="38407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 bwMode="auto">
          <a:xfrm>
            <a:off x="892386" y="4412518"/>
            <a:ext cx="1544978" cy="594360"/>
          </a:xfrm>
          <a:prstGeom prst="rect">
            <a:avLst/>
          </a:prstGeom>
          <a:noFill/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gradFill>
                  <a:gsLst>
                    <a:gs pos="0">
                      <a:srgbClr val="002D43"/>
                    </a:gs>
                    <a:gs pos="100000">
                      <a:srgbClr val="002D43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TCP Connections</a:t>
            </a:r>
          </a:p>
        </p:txBody>
      </p:sp>
      <p:grpSp>
        <p:nvGrpSpPr>
          <p:cNvPr id="154" name="Group 30">
            <a:extLst>
              <a:ext uri="{FF2B5EF4-FFF2-40B4-BE49-F238E27FC236}">
                <a16:creationId xmlns:a16="http://schemas.microsoft.com/office/drawing/2014/main" id="{EB865CD2-D9FA-45C6-8BEC-25D4A324F6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89624" y="2783947"/>
            <a:ext cx="638303" cy="627057"/>
            <a:chOff x="5449" y="2282"/>
            <a:chExt cx="454" cy="446"/>
          </a:xfrm>
        </p:grpSpPr>
        <p:sp>
          <p:nvSpPr>
            <p:cNvPr id="155" name="Oval 31">
              <a:extLst>
                <a:ext uri="{FF2B5EF4-FFF2-40B4-BE49-F238E27FC236}">
                  <a16:creationId xmlns:a16="http://schemas.microsoft.com/office/drawing/2014/main" id="{89991194-FF86-4251-A1E4-3E2FF3F97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2567"/>
              <a:ext cx="107" cy="1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996C7797-AC2F-4402-A332-68BC04EF0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" y="2567"/>
              <a:ext cx="96" cy="107"/>
            </a:xfrm>
            <a:custGeom>
              <a:avLst/>
              <a:gdLst>
                <a:gd name="T0" fmla="*/ 70 w 70"/>
                <a:gd name="T1" fmla="*/ 16 h 78"/>
                <a:gd name="T2" fmla="*/ 39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6"/>
                  </a:moveTo>
                  <a:cubicBezTo>
                    <a:pt x="61" y="7"/>
                    <a:pt x="50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58"/>
                    <a:pt x="9" y="72"/>
                    <a:pt x="24" y="78"/>
                  </a:cubicBezTo>
                  <a:cubicBezTo>
                    <a:pt x="26" y="49"/>
                    <a:pt x="44" y="25"/>
                    <a:pt x="70" y="1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57" name="Freeform 33">
              <a:extLst>
                <a:ext uri="{FF2B5EF4-FFF2-40B4-BE49-F238E27FC236}">
                  <a16:creationId xmlns:a16="http://schemas.microsoft.com/office/drawing/2014/main" id="{C468CFA2-C45C-44EC-8341-4B910F41E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9" y="2562"/>
              <a:ext cx="120" cy="120"/>
            </a:xfrm>
            <a:custGeom>
              <a:avLst/>
              <a:gdLst>
                <a:gd name="T0" fmla="*/ 45 w 88"/>
                <a:gd name="T1" fmla="*/ 11 h 88"/>
                <a:gd name="T2" fmla="*/ 78 w 88"/>
                <a:gd name="T3" fmla="*/ 44 h 88"/>
                <a:gd name="T4" fmla="*/ 45 w 88"/>
                <a:gd name="T5" fmla="*/ 80 h 88"/>
                <a:gd name="T6" fmla="*/ 11 w 88"/>
                <a:gd name="T7" fmla="*/ 44 h 88"/>
                <a:gd name="T8" fmla="*/ 45 w 88"/>
                <a:gd name="T9" fmla="*/ 11 h 88"/>
                <a:gd name="T10" fmla="*/ 45 w 88"/>
                <a:gd name="T11" fmla="*/ 0 h 88"/>
                <a:gd name="T12" fmla="*/ 0 w 88"/>
                <a:gd name="T13" fmla="*/ 44 h 88"/>
                <a:gd name="T14" fmla="*/ 45 w 88"/>
                <a:gd name="T15" fmla="*/ 88 h 88"/>
                <a:gd name="T16" fmla="*/ 88 w 88"/>
                <a:gd name="T17" fmla="*/ 44 h 88"/>
                <a:gd name="T18" fmla="*/ 45 w 88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5" y="11"/>
                  </a:moveTo>
                  <a:cubicBezTo>
                    <a:pt x="62" y="11"/>
                    <a:pt x="78" y="26"/>
                    <a:pt x="78" y="44"/>
                  </a:cubicBezTo>
                  <a:cubicBezTo>
                    <a:pt x="78" y="64"/>
                    <a:pt x="62" y="80"/>
                    <a:pt x="45" y="80"/>
                  </a:cubicBezTo>
                  <a:cubicBezTo>
                    <a:pt x="26" y="80"/>
                    <a:pt x="11" y="64"/>
                    <a:pt x="11" y="44"/>
                  </a:cubicBezTo>
                  <a:cubicBezTo>
                    <a:pt x="13" y="26"/>
                    <a:pt x="28" y="11"/>
                    <a:pt x="45" y="11"/>
                  </a:cubicBezTo>
                  <a:moveTo>
                    <a:pt x="45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9"/>
                    <a:pt x="19" y="88"/>
                    <a:pt x="45" y="88"/>
                  </a:cubicBezTo>
                  <a:cubicBezTo>
                    <a:pt x="69" y="88"/>
                    <a:pt x="88" y="69"/>
                    <a:pt x="88" y="44"/>
                  </a:cubicBezTo>
                  <a:cubicBezTo>
                    <a:pt x="88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58" name="Oval 34">
              <a:extLst>
                <a:ext uri="{FF2B5EF4-FFF2-40B4-BE49-F238E27FC236}">
                  <a16:creationId xmlns:a16="http://schemas.microsoft.com/office/drawing/2014/main" id="{9B572540-2FA6-41D8-A832-8BC95BE4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3" y="2288"/>
              <a:ext cx="108" cy="10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F447AA07-2160-4469-8B02-BE1629D6D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3" y="2288"/>
              <a:ext cx="96" cy="107"/>
            </a:xfrm>
            <a:custGeom>
              <a:avLst/>
              <a:gdLst>
                <a:gd name="T0" fmla="*/ 70 w 70"/>
                <a:gd name="T1" fmla="*/ 15 h 78"/>
                <a:gd name="T2" fmla="*/ 40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5"/>
                  </a:moveTo>
                  <a:cubicBezTo>
                    <a:pt x="62" y="7"/>
                    <a:pt x="51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8"/>
                    <a:pt x="9" y="71"/>
                    <a:pt x="24" y="78"/>
                  </a:cubicBezTo>
                  <a:cubicBezTo>
                    <a:pt x="27" y="49"/>
                    <a:pt x="44" y="24"/>
                    <a:pt x="70" y="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60" name="Freeform 36">
              <a:extLst>
                <a:ext uri="{FF2B5EF4-FFF2-40B4-BE49-F238E27FC236}">
                  <a16:creationId xmlns:a16="http://schemas.microsoft.com/office/drawing/2014/main" id="{22998CE0-F0FF-4362-91E0-D1BE9F1089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5" y="2282"/>
              <a:ext cx="122" cy="121"/>
            </a:xfrm>
            <a:custGeom>
              <a:avLst/>
              <a:gdLst>
                <a:gd name="T0" fmla="*/ 46 w 89"/>
                <a:gd name="T1" fmla="*/ 11 h 88"/>
                <a:gd name="T2" fmla="*/ 78 w 89"/>
                <a:gd name="T3" fmla="*/ 44 h 88"/>
                <a:gd name="T4" fmla="*/ 46 w 89"/>
                <a:gd name="T5" fmla="*/ 79 h 88"/>
                <a:gd name="T6" fmla="*/ 11 w 89"/>
                <a:gd name="T7" fmla="*/ 44 h 88"/>
                <a:gd name="T8" fmla="*/ 46 w 89"/>
                <a:gd name="T9" fmla="*/ 11 h 88"/>
                <a:gd name="T10" fmla="*/ 46 w 89"/>
                <a:gd name="T11" fmla="*/ 0 h 88"/>
                <a:gd name="T12" fmla="*/ 0 w 89"/>
                <a:gd name="T13" fmla="*/ 44 h 88"/>
                <a:gd name="T14" fmla="*/ 46 w 89"/>
                <a:gd name="T15" fmla="*/ 88 h 88"/>
                <a:gd name="T16" fmla="*/ 89 w 89"/>
                <a:gd name="T17" fmla="*/ 44 h 88"/>
                <a:gd name="T18" fmla="*/ 46 w 89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8">
                  <a:moveTo>
                    <a:pt x="46" y="11"/>
                  </a:moveTo>
                  <a:cubicBezTo>
                    <a:pt x="63" y="11"/>
                    <a:pt x="78" y="26"/>
                    <a:pt x="78" y="44"/>
                  </a:cubicBezTo>
                  <a:cubicBezTo>
                    <a:pt x="78" y="64"/>
                    <a:pt x="63" y="79"/>
                    <a:pt x="46" y="79"/>
                  </a:cubicBezTo>
                  <a:cubicBezTo>
                    <a:pt x="26" y="79"/>
                    <a:pt x="11" y="64"/>
                    <a:pt x="11" y="44"/>
                  </a:cubicBezTo>
                  <a:cubicBezTo>
                    <a:pt x="13" y="26"/>
                    <a:pt x="28" y="11"/>
                    <a:pt x="46" y="11"/>
                  </a:cubicBezTo>
                  <a:moveTo>
                    <a:pt x="46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20" y="88"/>
                    <a:pt x="46" y="88"/>
                  </a:cubicBezTo>
                  <a:cubicBezTo>
                    <a:pt x="69" y="88"/>
                    <a:pt x="89" y="68"/>
                    <a:pt x="89" y="44"/>
                  </a:cubicBezTo>
                  <a:cubicBezTo>
                    <a:pt x="89" y="2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61" name="Oval 37">
              <a:extLst>
                <a:ext uri="{FF2B5EF4-FFF2-40B4-BE49-F238E27FC236}">
                  <a16:creationId xmlns:a16="http://schemas.microsoft.com/office/drawing/2014/main" id="{17DB3BFB-9F2B-4350-BBDD-C2ED8DA3F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" y="2567"/>
              <a:ext cx="107" cy="1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A17CB2CA-7242-44B1-AB4A-2FF3893CD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0" y="2567"/>
              <a:ext cx="96" cy="107"/>
            </a:xfrm>
            <a:custGeom>
              <a:avLst/>
              <a:gdLst>
                <a:gd name="T0" fmla="*/ 70 w 70"/>
                <a:gd name="T1" fmla="*/ 16 h 78"/>
                <a:gd name="T2" fmla="*/ 39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6"/>
                  </a:moveTo>
                  <a:cubicBezTo>
                    <a:pt x="61" y="7"/>
                    <a:pt x="50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58"/>
                    <a:pt x="8" y="72"/>
                    <a:pt x="24" y="78"/>
                  </a:cubicBezTo>
                  <a:cubicBezTo>
                    <a:pt x="26" y="49"/>
                    <a:pt x="43" y="25"/>
                    <a:pt x="70" y="1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63" name="Freeform 39">
              <a:extLst>
                <a:ext uri="{FF2B5EF4-FFF2-40B4-BE49-F238E27FC236}">
                  <a16:creationId xmlns:a16="http://schemas.microsoft.com/office/drawing/2014/main" id="{2F68B093-8A90-4CBD-B8E3-790B0CFB1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2" y="2562"/>
              <a:ext cx="121" cy="120"/>
            </a:xfrm>
            <a:custGeom>
              <a:avLst/>
              <a:gdLst>
                <a:gd name="T0" fmla="*/ 45 w 88"/>
                <a:gd name="T1" fmla="*/ 11 h 88"/>
                <a:gd name="T2" fmla="*/ 77 w 88"/>
                <a:gd name="T3" fmla="*/ 44 h 88"/>
                <a:gd name="T4" fmla="*/ 45 w 88"/>
                <a:gd name="T5" fmla="*/ 80 h 88"/>
                <a:gd name="T6" fmla="*/ 10 w 88"/>
                <a:gd name="T7" fmla="*/ 44 h 88"/>
                <a:gd name="T8" fmla="*/ 45 w 88"/>
                <a:gd name="T9" fmla="*/ 11 h 88"/>
                <a:gd name="T10" fmla="*/ 45 w 88"/>
                <a:gd name="T11" fmla="*/ 0 h 88"/>
                <a:gd name="T12" fmla="*/ 0 w 88"/>
                <a:gd name="T13" fmla="*/ 44 h 88"/>
                <a:gd name="T14" fmla="*/ 45 w 88"/>
                <a:gd name="T15" fmla="*/ 88 h 88"/>
                <a:gd name="T16" fmla="*/ 88 w 88"/>
                <a:gd name="T17" fmla="*/ 44 h 88"/>
                <a:gd name="T18" fmla="*/ 45 w 88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5" y="11"/>
                  </a:moveTo>
                  <a:cubicBezTo>
                    <a:pt x="62" y="11"/>
                    <a:pt x="77" y="26"/>
                    <a:pt x="77" y="44"/>
                  </a:cubicBezTo>
                  <a:cubicBezTo>
                    <a:pt x="77" y="64"/>
                    <a:pt x="62" y="80"/>
                    <a:pt x="45" y="80"/>
                  </a:cubicBezTo>
                  <a:cubicBezTo>
                    <a:pt x="25" y="80"/>
                    <a:pt x="10" y="64"/>
                    <a:pt x="10" y="44"/>
                  </a:cubicBezTo>
                  <a:cubicBezTo>
                    <a:pt x="12" y="26"/>
                    <a:pt x="28" y="11"/>
                    <a:pt x="45" y="11"/>
                  </a:cubicBezTo>
                  <a:moveTo>
                    <a:pt x="45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9"/>
                    <a:pt x="19" y="88"/>
                    <a:pt x="45" y="88"/>
                  </a:cubicBezTo>
                  <a:cubicBezTo>
                    <a:pt x="69" y="88"/>
                    <a:pt x="88" y="69"/>
                    <a:pt x="88" y="44"/>
                  </a:cubicBezTo>
                  <a:cubicBezTo>
                    <a:pt x="88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64" name="Freeform 40">
              <a:extLst>
                <a:ext uri="{FF2B5EF4-FFF2-40B4-BE49-F238E27FC236}">
                  <a16:creationId xmlns:a16="http://schemas.microsoft.com/office/drawing/2014/main" id="{D1C4E106-A012-4EC8-96FA-E67ACC905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" y="2670"/>
              <a:ext cx="221" cy="58"/>
            </a:xfrm>
            <a:custGeom>
              <a:avLst/>
              <a:gdLst>
                <a:gd name="T0" fmla="*/ 161 w 161"/>
                <a:gd name="T1" fmla="*/ 29 h 42"/>
                <a:gd name="T2" fmla="*/ 101 w 161"/>
                <a:gd name="T3" fmla="*/ 42 h 42"/>
                <a:gd name="T4" fmla="*/ 0 w 161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" h="42">
                  <a:moveTo>
                    <a:pt x="161" y="29"/>
                  </a:moveTo>
                  <a:cubicBezTo>
                    <a:pt x="143" y="37"/>
                    <a:pt x="123" y="42"/>
                    <a:pt x="101" y="42"/>
                  </a:cubicBezTo>
                  <a:cubicBezTo>
                    <a:pt x="62" y="42"/>
                    <a:pt x="26" y="26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 kern="0">
                <a:solidFill>
                  <a:srgbClr val="474746"/>
                </a:solidFill>
                <a:latin typeface="Arial"/>
              </a:endParaRPr>
            </a:p>
          </p:txBody>
        </p:sp>
        <p:sp>
          <p:nvSpPr>
            <p:cNvPr id="165" name="Freeform 41">
              <a:extLst>
                <a:ext uri="{FF2B5EF4-FFF2-40B4-BE49-F238E27FC236}">
                  <a16:creationId xmlns:a16="http://schemas.microsoft.com/office/drawing/2014/main" id="{7433BEAF-E020-4A7D-B9A2-AA8642A14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1" y="2359"/>
              <a:ext cx="102" cy="215"/>
            </a:xfrm>
            <a:custGeom>
              <a:avLst/>
              <a:gdLst>
                <a:gd name="T0" fmla="*/ 0 w 74"/>
                <a:gd name="T1" fmla="*/ 0 h 157"/>
                <a:gd name="T2" fmla="*/ 74 w 74"/>
                <a:gd name="T3" fmla="*/ 126 h 157"/>
                <a:gd name="T4" fmla="*/ 71 w 74"/>
                <a:gd name="T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157">
                  <a:moveTo>
                    <a:pt x="0" y="0"/>
                  </a:moveTo>
                  <a:cubicBezTo>
                    <a:pt x="44" y="24"/>
                    <a:pt x="74" y="72"/>
                    <a:pt x="74" y="126"/>
                  </a:cubicBezTo>
                  <a:cubicBezTo>
                    <a:pt x="74" y="137"/>
                    <a:pt x="73" y="147"/>
                    <a:pt x="71" y="157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 kern="0">
                <a:solidFill>
                  <a:srgbClr val="474746"/>
                </a:solidFill>
                <a:latin typeface="Arial"/>
              </a:endParaRPr>
            </a:p>
          </p:txBody>
        </p:sp>
        <p:sp>
          <p:nvSpPr>
            <p:cNvPr id="166" name="Freeform 42">
              <a:extLst>
                <a:ext uri="{FF2B5EF4-FFF2-40B4-BE49-F238E27FC236}">
                  <a16:creationId xmlns:a16="http://schemas.microsoft.com/office/drawing/2014/main" id="{5ED6C091-D4AD-44DE-8108-A60E202AF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" y="2343"/>
              <a:ext cx="141" cy="182"/>
            </a:xfrm>
            <a:custGeom>
              <a:avLst/>
              <a:gdLst>
                <a:gd name="T0" fmla="*/ 0 w 103"/>
                <a:gd name="T1" fmla="*/ 133 h 133"/>
                <a:gd name="T2" fmla="*/ 103 w 103"/>
                <a:gd name="T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2" y="70"/>
                    <a:pt x="45" y="17"/>
                    <a:pt x="103" y="0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 kern="0">
                <a:solidFill>
                  <a:srgbClr val="474746"/>
                </a:solidFill>
                <a:latin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C423639-DB6A-49A9-9893-61B3E290706C}"/>
              </a:ext>
            </a:extLst>
          </p:cNvPr>
          <p:cNvGrpSpPr/>
          <p:nvPr/>
        </p:nvGrpSpPr>
        <p:grpSpPr>
          <a:xfrm>
            <a:off x="2277374" y="5791942"/>
            <a:ext cx="729933" cy="727840"/>
            <a:chOff x="2921395" y="2648342"/>
            <a:chExt cx="356317" cy="473668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4374094A-8505-4499-BA4C-45355A7DC66D}"/>
                </a:ext>
              </a:extLst>
            </p:cNvPr>
            <p:cNvSpPr/>
            <p:nvPr/>
          </p:nvSpPr>
          <p:spPr>
            <a:xfrm>
              <a:off x="3138750" y="2831566"/>
              <a:ext cx="134966" cy="45719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80985">
                <a:defRPr/>
              </a:pPr>
              <a:endParaRPr lang="en-US" sz="1500" kern="0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D344B961-2C7B-4BDD-A96C-3890AAE77315}"/>
                </a:ext>
              </a:extLst>
            </p:cNvPr>
            <p:cNvGrpSpPr/>
            <p:nvPr/>
          </p:nvGrpSpPr>
          <p:grpSpPr>
            <a:xfrm>
              <a:off x="2921395" y="2648342"/>
              <a:ext cx="356317" cy="473668"/>
              <a:chOff x="2552860" y="2943359"/>
              <a:chExt cx="265112" cy="352425"/>
            </a:xfrm>
          </p:grpSpPr>
          <p:sp>
            <p:nvSpPr>
              <p:cNvPr id="192" name="Freeform: Shape 219">
                <a:extLst>
                  <a:ext uri="{FF2B5EF4-FFF2-40B4-BE49-F238E27FC236}">
                    <a16:creationId xmlns:a16="http://schemas.microsoft.com/office/drawing/2014/main" id="{63655C93-8F4F-4F37-9223-5C62759A3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860" y="2943359"/>
                <a:ext cx="263257" cy="307026"/>
              </a:xfrm>
              <a:custGeom>
                <a:avLst/>
                <a:gdLst>
                  <a:gd name="connsiteX0" fmla="*/ 132910 w 263257"/>
                  <a:gd name="connsiteY0" fmla="*/ 0 h 307026"/>
                  <a:gd name="connsiteX1" fmla="*/ 137329 w 263257"/>
                  <a:gd name="connsiteY1" fmla="*/ 2189 h 307026"/>
                  <a:gd name="connsiteX2" fmla="*/ 166049 w 263257"/>
                  <a:gd name="connsiteY2" fmla="*/ 32835 h 307026"/>
                  <a:gd name="connsiteX3" fmla="*/ 199188 w 263257"/>
                  <a:gd name="connsiteY3" fmla="*/ 41591 h 307026"/>
                  <a:gd name="connsiteX4" fmla="*/ 238955 w 263257"/>
                  <a:gd name="connsiteY4" fmla="*/ 30646 h 307026"/>
                  <a:gd name="connsiteX5" fmla="*/ 258839 w 263257"/>
                  <a:gd name="connsiteY5" fmla="*/ 19701 h 307026"/>
                  <a:gd name="connsiteX6" fmla="*/ 261048 w 263257"/>
                  <a:gd name="connsiteY6" fmla="*/ 17512 h 307026"/>
                  <a:gd name="connsiteX7" fmla="*/ 263257 w 263257"/>
                  <a:gd name="connsiteY7" fmla="*/ 19701 h 307026"/>
                  <a:gd name="connsiteX8" fmla="*/ 263257 w 263257"/>
                  <a:gd name="connsiteY8" fmla="*/ 23771 h 307026"/>
                  <a:gd name="connsiteX9" fmla="*/ 263257 w 263257"/>
                  <a:gd name="connsiteY9" fmla="*/ 27961 h 307026"/>
                  <a:gd name="connsiteX10" fmla="*/ 49909 w 263257"/>
                  <a:gd name="connsiteY10" fmla="*/ 307026 h 307026"/>
                  <a:gd name="connsiteX11" fmla="*/ 45588 w 263257"/>
                  <a:gd name="connsiteY11" fmla="*/ 304776 h 307026"/>
                  <a:gd name="connsiteX12" fmla="*/ 2564 w 263257"/>
                  <a:gd name="connsiteY12" fmla="*/ 282378 h 307026"/>
                  <a:gd name="connsiteX13" fmla="*/ 354 w 263257"/>
                  <a:gd name="connsiteY13" fmla="*/ 280189 h 307026"/>
                  <a:gd name="connsiteX14" fmla="*/ 354 w 263257"/>
                  <a:gd name="connsiteY14" fmla="*/ 271433 h 307026"/>
                  <a:gd name="connsiteX15" fmla="*/ 354 w 263257"/>
                  <a:gd name="connsiteY15" fmla="*/ 249543 h 307026"/>
                  <a:gd name="connsiteX16" fmla="*/ 354 w 263257"/>
                  <a:gd name="connsiteY16" fmla="*/ 205764 h 307026"/>
                  <a:gd name="connsiteX17" fmla="*/ 354 w 263257"/>
                  <a:gd name="connsiteY17" fmla="*/ 129150 h 307026"/>
                  <a:gd name="connsiteX18" fmla="*/ 354 w 263257"/>
                  <a:gd name="connsiteY18" fmla="*/ 74425 h 307026"/>
                  <a:gd name="connsiteX19" fmla="*/ 354 w 263257"/>
                  <a:gd name="connsiteY19" fmla="*/ 43780 h 307026"/>
                  <a:gd name="connsiteX20" fmla="*/ 354 w 263257"/>
                  <a:gd name="connsiteY20" fmla="*/ 28457 h 307026"/>
                  <a:gd name="connsiteX21" fmla="*/ 4773 w 263257"/>
                  <a:gd name="connsiteY21" fmla="*/ 17512 h 307026"/>
                  <a:gd name="connsiteX22" fmla="*/ 9191 w 263257"/>
                  <a:gd name="connsiteY22" fmla="*/ 19701 h 307026"/>
                  <a:gd name="connsiteX23" fmla="*/ 24656 w 263257"/>
                  <a:gd name="connsiteY23" fmla="*/ 30646 h 307026"/>
                  <a:gd name="connsiteX24" fmla="*/ 68842 w 263257"/>
                  <a:gd name="connsiteY24" fmla="*/ 41591 h 307026"/>
                  <a:gd name="connsiteX25" fmla="*/ 99771 w 263257"/>
                  <a:gd name="connsiteY25" fmla="*/ 32835 h 307026"/>
                  <a:gd name="connsiteX26" fmla="*/ 130701 w 263257"/>
                  <a:gd name="connsiteY26" fmla="*/ 2189 h 307026"/>
                  <a:gd name="connsiteX27" fmla="*/ 132910 w 263257"/>
                  <a:gd name="connsiteY27" fmla="*/ 0 h 307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63257" h="307026">
                    <a:moveTo>
                      <a:pt x="132910" y="0"/>
                    </a:moveTo>
                    <a:cubicBezTo>
                      <a:pt x="135120" y="0"/>
                      <a:pt x="135120" y="2189"/>
                      <a:pt x="137329" y="2189"/>
                    </a:cubicBezTo>
                    <a:cubicBezTo>
                      <a:pt x="146166" y="17512"/>
                      <a:pt x="157212" y="26268"/>
                      <a:pt x="166049" y="32835"/>
                    </a:cubicBezTo>
                    <a:cubicBezTo>
                      <a:pt x="177096" y="39402"/>
                      <a:pt x="188142" y="41591"/>
                      <a:pt x="199188" y="41591"/>
                    </a:cubicBezTo>
                    <a:cubicBezTo>
                      <a:pt x="214653" y="41591"/>
                      <a:pt x="227909" y="35024"/>
                      <a:pt x="238955" y="30646"/>
                    </a:cubicBezTo>
                    <a:cubicBezTo>
                      <a:pt x="250002" y="24079"/>
                      <a:pt x="256629" y="19701"/>
                      <a:pt x="258839" y="19701"/>
                    </a:cubicBezTo>
                    <a:cubicBezTo>
                      <a:pt x="258839" y="17512"/>
                      <a:pt x="261048" y="17512"/>
                      <a:pt x="261048" y="17512"/>
                    </a:cubicBezTo>
                    <a:cubicBezTo>
                      <a:pt x="263257" y="19701"/>
                      <a:pt x="263257" y="19701"/>
                      <a:pt x="263257" y="19701"/>
                    </a:cubicBezTo>
                    <a:cubicBezTo>
                      <a:pt x="263257" y="19701"/>
                      <a:pt x="263257" y="19701"/>
                      <a:pt x="263257" y="23771"/>
                    </a:cubicBezTo>
                    <a:lnTo>
                      <a:pt x="263257" y="27961"/>
                    </a:lnTo>
                    <a:lnTo>
                      <a:pt x="49909" y="307026"/>
                    </a:lnTo>
                    <a:lnTo>
                      <a:pt x="45588" y="304776"/>
                    </a:lnTo>
                    <a:cubicBezTo>
                      <a:pt x="33114" y="298282"/>
                      <a:pt x="18857" y="290860"/>
                      <a:pt x="2564" y="282378"/>
                    </a:cubicBezTo>
                    <a:cubicBezTo>
                      <a:pt x="354" y="282378"/>
                      <a:pt x="354" y="282378"/>
                      <a:pt x="354" y="280189"/>
                    </a:cubicBezTo>
                    <a:cubicBezTo>
                      <a:pt x="354" y="275811"/>
                      <a:pt x="354" y="273622"/>
                      <a:pt x="354" y="271433"/>
                    </a:cubicBezTo>
                    <a:cubicBezTo>
                      <a:pt x="354" y="264866"/>
                      <a:pt x="354" y="258299"/>
                      <a:pt x="354" y="249543"/>
                    </a:cubicBezTo>
                    <a:cubicBezTo>
                      <a:pt x="354" y="236409"/>
                      <a:pt x="354" y="221087"/>
                      <a:pt x="354" y="205764"/>
                    </a:cubicBezTo>
                    <a:cubicBezTo>
                      <a:pt x="354" y="179496"/>
                      <a:pt x="354" y="153228"/>
                      <a:pt x="354" y="129150"/>
                    </a:cubicBezTo>
                    <a:cubicBezTo>
                      <a:pt x="354" y="109449"/>
                      <a:pt x="354" y="91937"/>
                      <a:pt x="354" y="74425"/>
                    </a:cubicBezTo>
                    <a:cubicBezTo>
                      <a:pt x="354" y="65669"/>
                      <a:pt x="354" y="54725"/>
                      <a:pt x="354" y="43780"/>
                    </a:cubicBezTo>
                    <a:cubicBezTo>
                      <a:pt x="354" y="39402"/>
                      <a:pt x="354" y="32835"/>
                      <a:pt x="354" y="28457"/>
                    </a:cubicBezTo>
                    <a:cubicBezTo>
                      <a:pt x="354" y="24079"/>
                      <a:pt x="-1855" y="17512"/>
                      <a:pt x="4773" y="17512"/>
                    </a:cubicBezTo>
                    <a:cubicBezTo>
                      <a:pt x="6982" y="17512"/>
                      <a:pt x="6982" y="19701"/>
                      <a:pt x="9191" y="19701"/>
                    </a:cubicBezTo>
                    <a:cubicBezTo>
                      <a:pt x="13610" y="24079"/>
                      <a:pt x="20238" y="26268"/>
                      <a:pt x="24656" y="30646"/>
                    </a:cubicBezTo>
                    <a:cubicBezTo>
                      <a:pt x="35703" y="35024"/>
                      <a:pt x="51168" y="41591"/>
                      <a:pt x="68842" y="41591"/>
                    </a:cubicBezTo>
                    <a:cubicBezTo>
                      <a:pt x="77679" y="41591"/>
                      <a:pt x="88725" y="39402"/>
                      <a:pt x="99771" y="32835"/>
                    </a:cubicBezTo>
                    <a:cubicBezTo>
                      <a:pt x="110818" y="26268"/>
                      <a:pt x="121864" y="17512"/>
                      <a:pt x="130701" y="2189"/>
                    </a:cubicBezTo>
                    <a:cubicBezTo>
                      <a:pt x="130701" y="2189"/>
                      <a:pt x="132910" y="0"/>
                      <a:pt x="132910" y="0"/>
                    </a:cubicBezTo>
                    <a:close/>
                  </a:path>
                </a:pathLst>
              </a:custGeom>
              <a:solidFill>
                <a:srgbClr val="50AA4B"/>
              </a:solidFill>
              <a:ln w="19050" cap="rnd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761970">
                  <a:defRPr/>
                </a:pPr>
                <a:endParaRPr lang="en-US" sz="1500" kern="0" dirty="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193" name="Freeform 5">
                <a:extLst>
                  <a:ext uri="{FF2B5EF4-FFF2-40B4-BE49-F238E27FC236}">
                    <a16:creationId xmlns:a16="http://schemas.microsoft.com/office/drawing/2014/main" id="{294585D1-B42A-449F-9AE9-6F554F57F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860" y="2943359"/>
                <a:ext cx="265112" cy="352425"/>
              </a:xfrm>
              <a:custGeom>
                <a:avLst/>
                <a:gdLst>
                  <a:gd name="T0" fmla="*/ 119 w 120"/>
                  <a:gd name="T1" fmla="*/ 8 h 161"/>
                  <a:gd name="T2" fmla="*/ 118 w 120"/>
                  <a:gd name="T3" fmla="*/ 9 h 161"/>
                  <a:gd name="T4" fmla="*/ 109 w 120"/>
                  <a:gd name="T5" fmla="*/ 14 h 161"/>
                  <a:gd name="T6" fmla="*/ 91 w 120"/>
                  <a:gd name="T7" fmla="*/ 19 h 161"/>
                  <a:gd name="T8" fmla="*/ 76 w 120"/>
                  <a:gd name="T9" fmla="*/ 15 h 161"/>
                  <a:gd name="T10" fmla="*/ 63 w 120"/>
                  <a:gd name="T11" fmla="*/ 1 h 161"/>
                  <a:gd name="T12" fmla="*/ 61 w 120"/>
                  <a:gd name="T13" fmla="*/ 0 h 161"/>
                  <a:gd name="T14" fmla="*/ 60 w 120"/>
                  <a:gd name="T15" fmla="*/ 1 h 161"/>
                  <a:gd name="T16" fmla="*/ 46 w 120"/>
                  <a:gd name="T17" fmla="*/ 15 h 161"/>
                  <a:gd name="T18" fmla="*/ 32 w 120"/>
                  <a:gd name="T19" fmla="*/ 19 h 161"/>
                  <a:gd name="T20" fmla="*/ 12 w 120"/>
                  <a:gd name="T21" fmla="*/ 14 h 161"/>
                  <a:gd name="T22" fmla="*/ 5 w 120"/>
                  <a:gd name="T23" fmla="*/ 9 h 161"/>
                  <a:gd name="T24" fmla="*/ 3 w 120"/>
                  <a:gd name="T25" fmla="*/ 8 h 161"/>
                  <a:gd name="T26" fmla="*/ 1 w 120"/>
                  <a:gd name="T27" fmla="*/ 13 h 161"/>
                  <a:gd name="T28" fmla="*/ 1 w 120"/>
                  <a:gd name="T29" fmla="*/ 20 h 161"/>
                  <a:gd name="T30" fmla="*/ 1 w 120"/>
                  <a:gd name="T31" fmla="*/ 34 h 161"/>
                  <a:gd name="T32" fmla="*/ 1 w 120"/>
                  <a:gd name="T33" fmla="*/ 59 h 161"/>
                  <a:gd name="T34" fmla="*/ 1 w 120"/>
                  <a:gd name="T35" fmla="*/ 94 h 161"/>
                  <a:gd name="T36" fmla="*/ 1 w 120"/>
                  <a:gd name="T37" fmla="*/ 114 h 161"/>
                  <a:gd name="T38" fmla="*/ 1 w 120"/>
                  <a:gd name="T39" fmla="*/ 124 h 161"/>
                  <a:gd name="T40" fmla="*/ 1 w 120"/>
                  <a:gd name="T41" fmla="*/ 128 h 161"/>
                  <a:gd name="T42" fmla="*/ 1 w 120"/>
                  <a:gd name="T43" fmla="*/ 128 h 161"/>
                  <a:gd name="T44" fmla="*/ 2 w 120"/>
                  <a:gd name="T45" fmla="*/ 129 h 161"/>
                  <a:gd name="T46" fmla="*/ 61 w 120"/>
                  <a:gd name="T47" fmla="*/ 160 h 161"/>
                  <a:gd name="T48" fmla="*/ 62 w 120"/>
                  <a:gd name="T49" fmla="*/ 160 h 161"/>
                  <a:gd name="T50" fmla="*/ 119 w 120"/>
                  <a:gd name="T51" fmla="*/ 129 h 161"/>
                  <a:gd name="T52" fmla="*/ 120 w 120"/>
                  <a:gd name="T53" fmla="*/ 128 h 161"/>
                  <a:gd name="T54" fmla="*/ 120 w 120"/>
                  <a:gd name="T55" fmla="*/ 9 h 161"/>
                  <a:gd name="T56" fmla="*/ 119 w 120"/>
                  <a:gd name="T57" fmla="*/ 8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0" h="161">
                    <a:moveTo>
                      <a:pt x="119" y="8"/>
                    </a:moveTo>
                    <a:cubicBezTo>
                      <a:pt x="119" y="8"/>
                      <a:pt x="118" y="8"/>
                      <a:pt x="118" y="9"/>
                    </a:cubicBezTo>
                    <a:cubicBezTo>
                      <a:pt x="117" y="9"/>
                      <a:pt x="114" y="11"/>
                      <a:pt x="109" y="14"/>
                    </a:cubicBezTo>
                    <a:cubicBezTo>
                      <a:pt x="104" y="16"/>
                      <a:pt x="98" y="19"/>
                      <a:pt x="91" y="19"/>
                    </a:cubicBezTo>
                    <a:cubicBezTo>
                      <a:pt x="86" y="19"/>
                      <a:pt x="81" y="18"/>
                      <a:pt x="76" y="15"/>
                    </a:cubicBezTo>
                    <a:cubicBezTo>
                      <a:pt x="72" y="12"/>
                      <a:pt x="67" y="8"/>
                      <a:pt x="63" y="1"/>
                    </a:cubicBezTo>
                    <a:cubicBezTo>
                      <a:pt x="62" y="1"/>
                      <a:pt x="62" y="0"/>
                      <a:pt x="61" y="0"/>
                    </a:cubicBezTo>
                    <a:cubicBezTo>
                      <a:pt x="61" y="0"/>
                      <a:pt x="60" y="1"/>
                      <a:pt x="60" y="1"/>
                    </a:cubicBezTo>
                    <a:cubicBezTo>
                      <a:pt x="56" y="8"/>
                      <a:pt x="51" y="12"/>
                      <a:pt x="46" y="15"/>
                    </a:cubicBezTo>
                    <a:cubicBezTo>
                      <a:pt x="41" y="18"/>
                      <a:pt x="36" y="19"/>
                      <a:pt x="32" y="19"/>
                    </a:cubicBezTo>
                    <a:cubicBezTo>
                      <a:pt x="24" y="19"/>
                      <a:pt x="17" y="16"/>
                      <a:pt x="12" y="14"/>
                    </a:cubicBezTo>
                    <a:cubicBezTo>
                      <a:pt x="10" y="12"/>
                      <a:pt x="7" y="11"/>
                      <a:pt x="5" y="9"/>
                    </a:cubicBezTo>
                    <a:cubicBezTo>
                      <a:pt x="4" y="9"/>
                      <a:pt x="4" y="8"/>
                      <a:pt x="3" y="8"/>
                    </a:cubicBezTo>
                    <a:cubicBezTo>
                      <a:pt x="0" y="8"/>
                      <a:pt x="1" y="11"/>
                      <a:pt x="1" y="13"/>
                    </a:cubicBezTo>
                    <a:cubicBezTo>
                      <a:pt x="1" y="15"/>
                      <a:pt x="1" y="18"/>
                      <a:pt x="1" y="20"/>
                    </a:cubicBezTo>
                    <a:cubicBezTo>
                      <a:pt x="1" y="25"/>
                      <a:pt x="1" y="30"/>
                      <a:pt x="1" y="34"/>
                    </a:cubicBezTo>
                    <a:cubicBezTo>
                      <a:pt x="1" y="42"/>
                      <a:pt x="1" y="50"/>
                      <a:pt x="1" y="59"/>
                    </a:cubicBezTo>
                    <a:cubicBezTo>
                      <a:pt x="1" y="70"/>
                      <a:pt x="1" y="82"/>
                      <a:pt x="1" y="94"/>
                    </a:cubicBezTo>
                    <a:cubicBezTo>
                      <a:pt x="1" y="101"/>
                      <a:pt x="1" y="108"/>
                      <a:pt x="1" y="114"/>
                    </a:cubicBezTo>
                    <a:cubicBezTo>
                      <a:pt x="1" y="118"/>
                      <a:pt x="1" y="121"/>
                      <a:pt x="1" y="124"/>
                    </a:cubicBezTo>
                    <a:cubicBezTo>
                      <a:pt x="1" y="125"/>
                      <a:pt x="1" y="126"/>
                      <a:pt x="1" y="128"/>
                    </a:cubicBezTo>
                    <a:cubicBezTo>
                      <a:pt x="1" y="128"/>
                      <a:pt x="1" y="128"/>
                      <a:pt x="1" y="128"/>
                    </a:cubicBezTo>
                    <a:cubicBezTo>
                      <a:pt x="1" y="129"/>
                      <a:pt x="1" y="129"/>
                      <a:pt x="2" y="129"/>
                    </a:cubicBezTo>
                    <a:cubicBezTo>
                      <a:pt x="61" y="160"/>
                      <a:pt x="61" y="160"/>
                      <a:pt x="61" y="160"/>
                    </a:cubicBezTo>
                    <a:cubicBezTo>
                      <a:pt x="61" y="161"/>
                      <a:pt x="62" y="161"/>
                      <a:pt x="62" y="160"/>
                    </a:cubicBezTo>
                    <a:cubicBezTo>
                      <a:pt x="119" y="129"/>
                      <a:pt x="119" y="129"/>
                      <a:pt x="119" y="129"/>
                    </a:cubicBezTo>
                    <a:cubicBezTo>
                      <a:pt x="120" y="129"/>
                      <a:pt x="120" y="129"/>
                      <a:pt x="120" y="128"/>
                    </a:cubicBezTo>
                    <a:cubicBezTo>
                      <a:pt x="120" y="9"/>
                      <a:pt x="120" y="9"/>
                      <a:pt x="120" y="9"/>
                    </a:cubicBezTo>
                    <a:cubicBezTo>
                      <a:pt x="120" y="9"/>
                      <a:pt x="120" y="9"/>
                      <a:pt x="119" y="8"/>
                    </a:cubicBezTo>
                    <a:close/>
                  </a:path>
                </a:pathLst>
              </a:custGeom>
              <a:noFill/>
              <a:ln w="15875" cap="rnd">
                <a:solidFill>
                  <a:srgbClr val="002D4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761970">
                  <a:defRPr/>
                </a:pPr>
                <a:endParaRPr lang="en-US" sz="1500" kern="0">
                  <a:solidFill>
                    <a:srgbClr val="002D43"/>
                  </a:solidFill>
                  <a:latin typeface="Arial"/>
                </a:endParaRPr>
              </a:p>
            </p:txBody>
          </p:sp>
        </p:grpSp>
      </p:grpSp>
      <p:sp>
        <p:nvSpPr>
          <p:cNvPr id="203" name="TextBox 202"/>
          <p:cNvSpPr txBox="1"/>
          <p:nvPr/>
        </p:nvSpPr>
        <p:spPr>
          <a:xfrm>
            <a:off x="1013945" y="5265758"/>
            <a:ext cx="3445190" cy="615618"/>
          </a:xfrm>
          <a:prstGeom prst="rect">
            <a:avLst/>
          </a:prstGeom>
          <a:noFill/>
        </p:spPr>
        <p:txBody>
          <a:bodyPr wrap="square" lIns="152400" tIns="121920" rIns="152400" bIns="121920" rtlCol="0" anchor="ctr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2667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"/>
              </a:rPr>
              <a:t>Device-side metrics</a:t>
            </a:r>
          </a:p>
        </p:txBody>
      </p:sp>
      <p:sp>
        <p:nvSpPr>
          <p:cNvPr id="277" name="Rectangle 276"/>
          <p:cNvSpPr/>
          <p:nvPr/>
        </p:nvSpPr>
        <p:spPr bwMode="auto">
          <a:xfrm>
            <a:off x="8023626" y="1477147"/>
            <a:ext cx="3310665" cy="3529627"/>
          </a:xfrm>
          <a:prstGeom prst="rect">
            <a:avLst/>
          </a:prstGeom>
          <a:solidFill>
            <a:srgbClr val="00A0C8">
              <a:alpha val="10000"/>
            </a:srgbClr>
          </a:solidFill>
          <a:ln w="19050" cap="flat" cmpd="sng" algn="ctr">
            <a:solidFill>
              <a:srgbClr val="00A0C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  <a:cs typeface="Segoe UI" pitchFamily="34" charset="0"/>
            </a:endParaRPr>
          </a:p>
        </p:txBody>
      </p:sp>
      <p:sp>
        <p:nvSpPr>
          <p:cNvPr id="278" name="Rectangle 277"/>
          <p:cNvSpPr/>
          <p:nvPr/>
        </p:nvSpPr>
        <p:spPr bwMode="auto">
          <a:xfrm>
            <a:off x="7997683" y="2244688"/>
            <a:ext cx="1544978" cy="594360"/>
          </a:xfrm>
          <a:prstGeom prst="rect">
            <a:avLst/>
          </a:prstGeom>
          <a:noFill/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gradFill>
                  <a:gsLst>
                    <a:gs pos="0">
                      <a:srgbClr val="002D43"/>
                    </a:gs>
                    <a:gs pos="100000">
                      <a:srgbClr val="002D43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Message rate</a:t>
            </a: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D0370C7A-CEBB-41C8-A683-C930C9142DA0}"/>
              </a:ext>
            </a:extLst>
          </p:cNvPr>
          <p:cNvGrpSpPr/>
          <p:nvPr/>
        </p:nvGrpSpPr>
        <p:grpSpPr>
          <a:xfrm>
            <a:off x="8423270" y="1818100"/>
            <a:ext cx="553916" cy="432688"/>
            <a:chOff x="5801398" y="2397156"/>
            <a:chExt cx="664699" cy="519226"/>
          </a:xfrm>
        </p:grpSpPr>
        <p:sp>
          <p:nvSpPr>
            <p:cNvPr id="280" name="Freeform: Shape 198">
              <a:extLst>
                <a:ext uri="{FF2B5EF4-FFF2-40B4-BE49-F238E27FC236}">
                  <a16:creationId xmlns:a16="http://schemas.microsoft.com/office/drawing/2014/main" id="{6E0ADF66-1C77-492E-9DC6-1B4A22EA3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1399" y="2397156"/>
              <a:ext cx="407171" cy="469989"/>
            </a:xfrm>
            <a:custGeom>
              <a:avLst/>
              <a:gdLst>
                <a:gd name="connsiteX0" fmla="*/ 36928 w 407171"/>
                <a:gd name="connsiteY0" fmla="*/ 0 h 469989"/>
                <a:gd name="connsiteX1" fmla="*/ 353843 w 407171"/>
                <a:gd name="connsiteY1" fmla="*/ 0 h 469989"/>
                <a:gd name="connsiteX2" fmla="*/ 407171 w 407171"/>
                <a:gd name="connsiteY2" fmla="*/ 0 h 469989"/>
                <a:gd name="connsiteX3" fmla="*/ 47858 w 407171"/>
                <a:gd name="connsiteY3" fmla="*/ 469989 h 469989"/>
                <a:gd name="connsiteX4" fmla="*/ 36928 w 407171"/>
                <a:gd name="connsiteY4" fmla="*/ 469989 h 469989"/>
                <a:gd name="connsiteX5" fmla="*/ 0 w 407171"/>
                <a:gd name="connsiteY5" fmla="*/ 432885 h 469989"/>
                <a:gd name="connsiteX6" fmla="*/ 0 w 407171"/>
                <a:gd name="connsiteY6" fmla="*/ 37105 h 469989"/>
                <a:gd name="connsiteX7" fmla="*/ 36928 w 407171"/>
                <a:gd name="connsiteY7" fmla="*/ 0 h 46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71" h="469989">
                  <a:moveTo>
                    <a:pt x="36928" y="0"/>
                  </a:moveTo>
                  <a:cubicBezTo>
                    <a:pt x="36928" y="0"/>
                    <a:pt x="36928" y="0"/>
                    <a:pt x="353843" y="0"/>
                  </a:cubicBezTo>
                  <a:lnTo>
                    <a:pt x="407171" y="0"/>
                  </a:lnTo>
                  <a:lnTo>
                    <a:pt x="47858" y="469989"/>
                  </a:lnTo>
                  <a:lnTo>
                    <a:pt x="36928" y="469989"/>
                  </a:lnTo>
                  <a:cubicBezTo>
                    <a:pt x="15387" y="469989"/>
                    <a:pt x="0" y="454529"/>
                    <a:pt x="0" y="432885"/>
                  </a:cubicBezTo>
                  <a:cubicBezTo>
                    <a:pt x="0" y="432885"/>
                    <a:pt x="0" y="432885"/>
                    <a:pt x="0" y="37105"/>
                  </a:cubicBezTo>
                  <a:cubicBezTo>
                    <a:pt x="0" y="15460"/>
                    <a:pt x="15387" y="0"/>
                    <a:pt x="36928" y="0"/>
                  </a:cubicBezTo>
                  <a:close/>
                </a:path>
              </a:pathLst>
            </a:custGeom>
            <a:solidFill>
              <a:srgbClr val="96C9DA"/>
            </a:solidFill>
            <a:ln w="17463" cap="flat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81" name="Line 5">
              <a:extLst>
                <a:ext uri="{FF2B5EF4-FFF2-40B4-BE49-F238E27FC236}">
                  <a16:creationId xmlns:a16="http://schemas.microsoft.com/office/drawing/2014/main" id="{DA59C106-DE63-42ED-88DB-FEAAA6E60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01398" y="2495630"/>
              <a:ext cx="664699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82" name="Oval 6">
              <a:extLst>
                <a:ext uri="{FF2B5EF4-FFF2-40B4-BE49-F238E27FC236}">
                  <a16:creationId xmlns:a16="http://schemas.microsoft.com/office/drawing/2014/main" id="{D37B9EBA-E34A-4517-B52C-75BD7D2FF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0146" y="2439679"/>
              <a:ext cx="11190" cy="11190"/>
            </a:xfrm>
            <a:prstGeom prst="ellips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83" name="Oval 7">
              <a:extLst>
                <a:ext uri="{FF2B5EF4-FFF2-40B4-BE49-F238E27FC236}">
                  <a16:creationId xmlns:a16="http://schemas.microsoft.com/office/drawing/2014/main" id="{31C4802A-9293-4E44-82AA-185675665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909" y="2439679"/>
              <a:ext cx="11190" cy="11190"/>
            </a:xfrm>
            <a:prstGeom prst="ellips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84" name="Oval 8">
              <a:extLst>
                <a:ext uri="{FF2B5EF4-FFF2-40B4-BE49-F238E27FC236}">
                  <a16:creationId xmlns:a16="http://schemas.microsoft.com/office/drawing/2014/main" id="{5206FEDF-F85C-4ADC-9A75-FDC9EE145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672" y="2439679"/>
              <a:ext cx="11190" cy="11190"/>
            </a:xfrm>
            <a:prstGeom prst="ellips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85" name="Freeform 9">
              <a:extLst>
                <a:ext uri="{FF2B5EF4-FFF2-40B4-BE49-F238E27FC236}">
                  <a16:creationId xmlns:a16="http://schemas.microsoft.com/office/drawing/2014/main" id="{12CB85C9-C9E8-457A-981D-7864F27CB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4490" y="2594104"/>
              <a:ext cx="418514" cy="322278"/>
            </a:xfrm>
            <a:custGeom>
              <a:avLst/>
              <a:gdLst>
                <a:gd name="T0" fmla="*/ 126 w 136"/>
                <a:gd name="T1" fmla="*/ 104 h 104"/>
                <a:gd name="T2" fmla="*/ 136 w 136"/>
                <a:gd name="T3" fmla="*/ 68 h 104"/>
                <a:gd name="T4" fmla="*/ 68 w 136"/>
                <a:gd name="T5" fmla="*/ 0 h 104"/>
                <a:gd name="T6" fmla="*/ 0 w 136"/>
                <a:gd name="T7" fmla="*/ 68 h 104"/>
                <a:gd name="T8" fmla="*/ 10 w 136"/>
                <a:gd name="T9" fmla="*/ 104 h 104"/>
                <a:gd name="T10" fmla="*/ 126 w 136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04">
                  <a:moveTo>
                    <a:pt x="126" y="104"/>
                  </a:moveTo>
                  <a:cubicBezTo>
                    <a:pt x="132" y="94"/>
                    <a:pt x="136" y="81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81"/>
                    <a:pt x="4" y="94"/>
                    <a:pt x="10" y="104"/>
                  </a:cubicBezTo>
                  <a:lnTo>
                    <a:pt x="126" y="104"/>
                  </a:lnTo>
                  <a:close/>
                </a:path>
              </a:pathLst>
            </a:custGeom>
            <a:solidFill>
              <a:srgbClr val="FFFFFF"/>
            </a:solidFill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86" name="Freeform 12">
              <a:extLst>
                <a:ext uri="{FF2B5EF4-FFF2-40B4-BE49-F238E27FC236}">
                  <a16:creationId xmlns:a16="http://schemas.microsoft.com/office/drawing/2014/main" id="{B9490751-3C1F-4028-A04A-9FB18F14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3727" y="2643341"/>
              <a:ext cx="248423" cy="210376"/>
            </a:xfrm>
            <a:custGeom>
              <a:avLst/>
              <a:gdLst>
                <a:gd name="T0" fmla="*/ 81 w 81"/>
                <a:gd name="T1" fmla="*/ 9 h 68"/>
                <a:gd name="T2" fmla="*/ 52 w 81"/>
                <a:gd name="T3" fmla="*/ 0 h 68"/>
                <a:gd name="T4" fmla="*/ 0 w 81"/>
                <a:gd name="T5" fmla="*/ 52 h 68"/>
                <a:gd name="T6" fmla="*/ 3 w 81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68">
                  <a:moveTo>
                    <a:pt x="81" y="9"/>
                  </a:moveTo>
                  <a:cubicBezTo>
                    <a:pt x="72" y="3"/>
                    <a:pt x="63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58"/>
                    <a:pt x="1" y="63"/>
                    <a:pt x="3" y="68"/>
                  </a:cubicBezTo>
                </a:path>
              </a:pathLst>
            </a:cu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87" name="Freeform 13">
              <a:extLst>
                <a:ext uri="{FF2B5EF4-FFF2-40B4-BE49-F238E27FC236}">
                  <a16:creationId xmlns:a16="http://schemas.microsoft.com/office/drawing/2014/main" id="{E88FAF38-FAFC-4591-B3DB-FD20FC6A7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1398" y="2397156"/>
              <a:ext cx="664699" cy="469989"/>
            </a:xfrm>
            <a:custGeom>
              <a:avLst/>
              <a:gdLst>
                <a:gd name="T0" fmla="*/ 173 w 216"/>
                <a:gd name="T1" fmla="*/ 152 h 152"/>
                <a:gd name="T2" fmla="*/ 204 w 216"/>
                <a:gd name="T3" fmla="*/ 152 h 152"/>
                <a:gd name="T4" fmla="*/ 216 w 216"/>
                <a:gd name="T5" fmla="*/ 140 h 152"/>
                <a:gd name="T6" fmla="*/ 216 w 216"/>
                <a:gd name="T7" fmla="*/ 12 h 152"/>
                <a:gd name="T8" fmla="*/ 204 w 216"/>
                <a:gd name="T9" fmla="*/ 0 h 152"/>
                <a:gd name="T10" fmla="*/ 12 w 216"/>
                <a:gd name="T11" fmla="*/ 0 h 152"/>
                <a:gd name="T12" fmla="*/ 0 w 216"/>
                <a:gd name="T13" fmla="*/ 12 h 152"/>
                <a:gd name="T14" fmla="*/ 0 w 216"/>
                <a:gd name="T15" fmla="*/ 140 h 152"/>
                <a:gd name="T16" fmla="*/ 12 w 216"/>
                <a:gd name="T17" fmla="*/ 152 h 152"/>
                <a:gd name="T18" fmla="*/ 43 w 216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152">
                  <a:moveTo>
                    <a:pt x="173" y="152"/>
                  </a:moveTo>
                  <a:cubicBezTo>
                    <a:pt x="204" y="152"/>
                    <a:pt x="204" y="152"/>
                    <a:pt x="204" y="152"/>
                  </a:cubicBezTo>
                  <a:cubicBezTo>
                    <a:pt x="211" y="152"/>
                    <a:pt x="216" y="147"/>
                    <a:pt x="216" y="140"/>
                  </a:cubicBezTo>
                  <a:cubicBezTo>
                    <a:pt x="216" y="12"/>
                    <a:pt x="216" y="12"/>
                    <a:pt x="216" y="12"/>
                  </a:cubicBezTo>
                  <a:cubicBezTo>
                    <a:pt x="216" y="5"/>
                    <a:pt x="211" y="0"/>
                    <a:pt x="2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7"/>
                    <a:pt x="5" y="152"/>
                    <a:pt x="12" y="152"/>
                  </a:cubicBezTo>
                  <a:cubicBezTo>
                    <a:pt x="43" y="152"/>
                    <a:pt x="43" y="152"/>
                    <a:pt x="43" y="152"/>
                  </a:cubicBezTo>
                </a:path>
              </a:pathLst>
            </a:cu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88" name="Freeform 35">
              <a:extLst>
                <a:ext uri="{FF2B5EF4-FFF2-40B4-BE49-F238E27FC236}">
                  <a16:creationId xmlns:a16="http://schemas.microsoft.com/office/drawing/2014/main" id="{D3E1B702-B2FA-4BE8-BAF4-46C6B7AAD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554" y="2796301"/>
              <a:ext cx="62312" cy="69452"/>
            </a:xfrm>
            <a:custGeom>
              <a:avLst/>
              <a:gdLst>
                <a:gd name="T0" fmla="*/ 70 w 70"/>
                <a:gd name="T1" fmla="*/ 15 h 78"/>
                <a:gd name="T2" fmla="*/ 40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5"/>
                  </a:moveTo>
                  <a:cubicBezTo>
                    <a:pt x="62" y="7"/>
                    <a:pt x="51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8"/>
                    <a:pt x="9" y="71"/>
                    <a:pt x="24" y="78"/>
                  </a:cubicBezTo>
                  <a:cubicBezTo>
                    <a:pt x="27" y="49"/>
                    <a:pt x="44" y="24"/>
                    <a:pt x="70" y="1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89" name="Oval 10">
              <a:extLst>
                <a:ext uri="{FF2B5EF4-FFF2-40B4-BE49-F238E27FC236}">
                  <a16:creationId xmlns:a16="http://schemas.microsoft.com/office/drawing/2014/main" id="{E08594E8-FB02-41EC-912B-1F86175BC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820" y="2793290"/>
              <a:ext cx="73855" cy="73855"/>
            </a:xfrm>
            <a:prstGeom prst="ellips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90" name="Line 11">
              <a:extLst>
                <a:ext uri="{FF2B5EF4-FFF2-40B4-BE49-F238E27FC236}">
                  <a16:creationId xmlns:a16="http://schemas.microsoft.com/office/drawing/2014/main" id="{169AF02C-7BD7-426A-A937-2F9224B74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57247" y="2703768"/>
              <a:ext cx="102950" cy="100712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</p:grpSp>
      <p:pic>
        <p:nvPicPr>
          <p:cNvPr id="291" name="Picture 290">
            <a:extLst>
              <a:ext uri="{FF2B5EF4-FFF2-40B4-BE49-F238E27FC236}">
                <a16:creationId xmlns:a16="http://schemas.microsoft.com/office/drawing/2014/main" id="{B11A28E5-83C7-4E4F-9A26-0A969BFD863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rgbClr val="00A0C8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10188581" y="1647558"/>
            <a:ext cx="609344" cy="693000"/>
          </a:xfrm>
          <a:prstGeom prst="rect">
            <a:avLst/>
          </a:prstGeom>
          <a:solidFill>
            <a:srgbClr val="E5F5F9"/>
          </a:solidFill>
        </p:spPr>
      </p:pic>
      <p:sp>
        <p:nvSpPr>
          <p:cNvPr id="292" name="Rectangle 291"/>
          <p:cNvSpPr/>
          <p:nvPr/>
        </p:nvSpPr>
        <p:spPr bwMode="auto">
          <a:xfrm>
            <a:off x="9786774" y="2243661"/>
            <a:ext cx="1544978" cy="594360"/>
          </a:xfrm>
          <a:prstGeom prst="rect">
            <a:avLst/>
          </a:prstGeom>
          <a:noFill/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gradFill>
                  <a:gsLst>
                    <a:gs pos="0">
                      <a:srgbClr val="002D43"/>
                    </a:gs>
                    <a:gs pos="100000">
                      <a:srgbClr val="002D43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Message size</a:t>
            </a:r>
          </a:p>
        </p:txBody>
      </p:sp>
      <p:grpSp>
        <p:nvGrpSpPr>
          <p:cNvPr id="293" name="Group 30">
            <a:extLst>
              <a:ext uri="{FF2B5EF4-FFF2-40B4-BE49-F238E27FC236}">
                <a16:creationId xmlns:a16="http://schemas.microsoft.com/office/drawing/2014/main" id="{EB865CD2-D9FA-45C6-8BEC-25D4A324F6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52703" y="2890899"/>
            <a:ext cx="638303" cy="627057"/>
            <a:chOff x="5449" y="2282"/>
            <a:chExt cx="454" cy="446"/>
          </a:xfrm>
        </p:grpSpPr>
        <p:sp>
          <p:nvSpPr>
            <p:cNvPr id="294" name="Oval 31">
              <a:extLst>
                <a:ext uri="{FF2B5EF4-FFF2-40B4-BE49-F238E27FC236}">
                  <a16:creationId xmlns:a16="http://schemas.microsoft.com/office/drawing/2014/main" id="{89991194-FF86-4251-A1E4-3E2FF3F97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2567"/>
              <a:ext cx="107" cy="1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95" name="Freeform 32">
              <a:extLst>
                <a:ext uri="{FF2B5EF4-FFF2-40B4-BE49-F238E27FC236}">
                  <a16:creationId xmlns:a16="http://schemas.microsoft.com/office/drawing/2014/main" id="{996C7797-AC2F-4402-A332-68BC04EF0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" y="2567"/>
              <a:ext cx="96" cy="107"/>
            </a:xfrm>
            <a:custGeom>
              <a:avLst/>
              <a:gdLst>
                <a:gd name="T0" fmla="*/ 70 w 70"/>
                <a:gd name="T1" fmla="*/ 16 h 78"/>
                <a:gd name="T2" fmla="*/ 39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6"/>
                  </a:moveTo>
                  <a:cubicBezTo>
                    <a:pt x="61" y="7"/>
                    <a:pt x="50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58"/>
                    <a:pt x="9" y="72"/>
                    <a:pt x="24" y="78"/>
                  </a:cubicBezTo>
                  <a:cubicBezTo>
                    <a:pt x="26" y="49"/>
                    <a:pt x="44" y="25"/>
                    <a:pt x="70" y="16"/>
                  </a:cubicBezTo>
                  <a:close/>
                </a:path>
              </a:pathLst>
            </a:custGeom>
            <a:solidFill>
              <a:srgbClr val="96C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96" name="Freeform 33">
              <a:extLst>
                <a:ext uri="{FF2B5EF4-FFF2-40B4-BE49-F238E27FC236}">
                  <a16:creationId xmlns:a16="http://schemas.microsoft.com/office/drawing/2014/main" id="{C468CFA2-C45C-44EC-8341-4B910F41E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9" y="2562"/>
              <a:ext cx="120" cy="120"/>
            </a:xfrm>
            <a:custGeom>
              <a:avLst/>
              <a:gdLst>
                <a:gd name="T0" fmla="*/ 45 w 88"/>
                <a:gd name="T1" fmla="*/ 11 h 88"/>
                <a:gd name="T2" fmla="*/ 78 w 88"/>
                <a:gd name="T3" fmla="*/ 44 h 88"/>
                <a:gd name="T4" fmla="*/ 45 w 88"/>
                <a:gd name="T5" fmla="*/ 80 h 88"/>
                <a:gd name="T6" fmla="*/ 11 w 88"/>
                <a:gd name="T7" fmla="*/ 44 h 88"/>
                <a:gd name="T8" fmla="*/ 45 w 88"/>
                <a:gd name="T9" fmla="*/ 11 h 88"/>
                <a:gd name="T10" fmla="*/ 45 w 88"/>
                <a:gd name="T11" fmla="*/ 0 h 88"/>
                <a:gd name="T12" fmla="*/ 0 w 88"/>
                <a:gd name="T13" fmla="*/ 44 h 88"/>
                <a:gd name="T14" fmla="*/ 45 w 88"/>
                <a:gd name="T15" fmla="*/ 88 h 88"/>
                <a:gd name="T16" fmla="*/ 88 w 88"/>
                <a:gd name="T17" fmla="*/ 44 h 88"/>
                <a:gd name="T18" fmla="*/ 45 w 88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5" y="11"/>
                  </a:moveTo>
                  <a:cubicBezTo>
                    <a:pt x="62" y="11"/>
                    <a:pt x="78" y="26"/>
                    <a:pt x="78" y="44"/>
                  </a:cubicBezTo>
                  <a:cubicBezTo>
                    <a:pt x="78" y="64"/>
                    <a:pt x="62" y="80"/>
                    <a:pt x="45" y="80"/>
                  </a:cubicBezTo>
                  <a:cubicBezTo>
                    <a:pt x="26" y="80"/>
                    <a:pt x="11" y="64"/>
                    <a:pt x="11" y="44"/>
                  </a:cubicBezTo>
                  <a:cubicBezTo>
                    <a:pt x="13" y="26"/>
                    <a:pt x="28" y="11"/>
                    <a:pt x="45" y="11"/>
                  </a:cubicBezTo>
                  <a:moveTo>
                    <a:pt x="45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9"/>
                    <a:pt x="19" y="88"/>
                    <a:pt x="45" y="88"/>
                  </a:cubicBezTo>
                  <a:cubicBezTo>
                    <a:pt x="69" y="88"/>
                    <a:pt x="88" y="69"/>
                    <a:pt x="88" y="44"/>
                  </a:cubicBezTo>
                  <a:cubicBezTo>
                    <a:pt x="88" y="20"/>
                    <a:pt x="69" y="0"/>
                    <a:pt x="45" y="0"/>
                  </a:cubicBezTo>
                  <a:close/>
                </a:path>
              </a:pathLst>
            </a:custGeom>
            <a:solidFill>
              <a:srgbClr val="002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97" name="Oval 34">
              <a:extLst>
                <a:ext uri="{FF2B5EF4-FFF2-40B4-BE49-F238E27FC236}">
                  <a16:creationId xmlns:a16="http://schemas.microsoft.com/office/drawing/2014/main" id="{9B572540-2FA6-41D8-A832-8BC95BE4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3" y="2288"/>
              <a:ext cx="108" cy="10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98" name="Freeform 35">
              <a:extLst>
                <a:ext uri="{FF2B5EF4-FFF2-40B4-BE49-F238E27FC236}">
                  <a16:creationId xmlns:a16="http://schemas.microsoft.com/office/drawing/2014/main" id="{F447AA07-2160-4469-8B02-BE1629D6D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3" y="2288"/>
              <a:ext cx="96" cy="107"/>
            </a:xfrm>
            <a:custGeom>
              <a:avLst/>
              <a:gdLst>
                <a:gd name="T0" fmla="*/ 70 w 70"/>
                <a:gd name="T1" fmla="*/ 15 h 78"/>
                <a:gd name="T2" fmla="*/ 40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5"/>
                  </a:moveTo>
                  <a:cubicBezTo>
                    <a:pt x="62" y="7"/>
                    <a:pt x="51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8"/>
                    <a:pt x="9" y="71"/>
                    <a:pt x="24" y="78"/>
                  </a:cubicBezTo>
                  <a:cubicBezTo>
                    <a:pt x="27" y="49"/>
                    <a:pt x="44" y="24"/>
                    <a:pt x="70" y="15"/>
                  </a:cubicBezTo>
                  <a:close/>
                </a:path>
              </a:pathLst>
            </a:custGeom>
            <a:solidFill>
              <a:srgbClr val="96C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99" name="Freeform 36">
              <a:extLst>
                <a:ext uri="{FF2B5EF4-FFF2-40B4-BE49-F238E27FC236}">
                  <a16:creationId xmlns:a16="http://schemas.microsoft.com/office/drawing/2014/main" id="{22998CE0-F0FF-4362-91E0-D1BE9F1089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5" y="2282"/>
              <a:ext cx="122" cy="121"/>
            </a:xfrm>
            <a:custGeom>
              <a:avLst/>
              <a:gdLst>
                <a:gd name="T0" fmla="*/ 46 w 89"/>
                <a:gd name="T1" fmla="*/ 11 h 88"/>
                <a:gd name="T2" fmla="*/ 78 w 89"/>
                <a:gd name="T3" fmla="*/ 44 h 88"/>
                <a:gd name="T4" fmla="*/ 46 w 89"/>
                <a:gd name="T5" fmla="*/ 79 h 88"/>
                <a:gd name="T6" fmla="*/ 11 w 89"/>
                <a:gd name="T7" fmla="*/ 44 h 88"/>
                <a:gd name="T8" fmla="*/ 46 w 89"/>
                <a:gd name="T9" fmla="*/ 11 h 88"/>
                <a:gd name="T10" fmla="*/ 46 w 89"/>
                <a:gd name="T11" fmla="*/ 0 h 88"/>
                <a:gd name="T12" fmla="*/ 0 w 89"/>
                <a:gd name="T13" fmla="*/ 44 h 88"/>
                <a:gd name="T14" fmla="*/ 46 w 89"/>
                <a:gd name="T15" fmla="*/ 88 h 88"/>
                <a:gd name="T16" fmla="*/ 89 w 89"/>
                <a:gd name="T17" fmla="*/ 44 h 88"/>
                <a:gd name="T18" fmla="*/ 46 w 89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8">
                  <a:moveTo>
                    <a:pt x="46" y="11"/>
                  </a:moveTo>
                  <a:cubicBezTo>
                    <a:pt x="63" y="11"/>
                    <a:pt x="78" y="26"/>
                    <a:pt x="78" y="44"/>
                  </a:cubicBezTo>
                  <a:cubicBezTo>
                    <a:pt x="78" y="64"/>
                    <a:pt x="63" y="79"/>
                    <a:pt x="46" y="79"/>
                  </a:cubicBezTo>
                  <a:cubicBezTo>
                    <a:pt x="26" y="79"/>
                    <a:pt x="11" y="64"/>
                    <a:pt x="11" y="44"/>
                  </a:cubicBezTo>
                  <a:cubicBezTo>
                    <a:pt x="13" y="26"/>
                    <a:pt x="28" y="11"/>
                    <a:pt x="46" y="11"/>
                  </a:cubicBezTo>
                  <a:moveTo>
                    <a:pt x="46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20" y="88"/>
                    <a:pt x="46" y="88"/>
                  </a:cubicBezTo>
                  <a:cubicBezTo>
                    <a:pt x="69" y="88"/>
                    <a:pt x="89" y="68"/>
                    <a:pt x="89" y="44"/>
                  </a:cubicBezTo>
                  <a:cubicBezTo>
                    <a:pt x="89" y="20"/>
                    <a:pt x="69" y="0"/>
                    <a:pt x="46" y="0"/>
                  </a:cubicBezTo>
                  <a:close/>
                </a:path>
              </a:pathLst>
            </a:custGeom>
            <a:solidFill>
              <a:srgbClr val="002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300" name="Oval 37">
              <a:extLst>
                <a:ext uri="{FF2B5EF4-FFF2-40B4-BE49-F238E27FC236}">
                  <a16:creationId xmlns:a16="http://schemas.microsoft.com/office/drawing/2014/main" id="{17DB3BFB-9F2B-4350-BBDD-C2ED8DA3F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" y="2567"/>
              <a:ext cx="107" cy="1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301" name="Freeform 38">
              <a:extLst>
                <a:ext uri="{FF2B5EF4-FFF2-40B4-BE49-F238E27FC236}">
                  <a16:creationId xmlns:a16="http://schemas.microsoft.com/office/drawing/2014/main" id="{A17CB2CA-7242-44B1-AB4A-2FF3893CD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0" y="2567"/>
              <a:ext cx="96" cy="107"/>
            </a:xfrm>
            <a:custGeom>
              <a:avLst/>
              <a:gdLst>
                <a:gd name="T0" fmla="*/ 70 w 70"/>
                <a:gd name="T1" fmla="*/ 16 h 78"/>
                <a:gd name="T2" fmla="*/ 39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6"/>
                  </a:moveTo>
                  <a:cubicBezTo>
                    <a:pt x="61" y="7"/>
                    <a:pt x="50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58"/>
                    <a:pt x="8" y="72"/>
                    <a:pt x="24" y="78"/>
                  </a:cubicBezTo>
                  <a:cubicBezTo>
                    <a:pt x="26" y="49"/>
                    <a:pt x="43" y="25"/>
                    <a:pt x="70" y="16"/>
                  </a:cubicBezTo>
                  <a:close/>
                </a:path>
              </a:pathLst>
            </a:custGeom>
            <a:solidFill>
              <a:srgbClr val="96C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302" name="Freeform 39">
              <a:extLst>
                <a:ext uri="{FF2B5EF4-FFF2-40B4-BE49-F238E27FC236}">
                  <a16:creationId xmlns:a16="http://schemas.microsoft.com/office/drawing/2014/main" id="{2F68B093-8A90-4CBD-B8E3-790B0CFB1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2" y="2562"/>
              <a:ext cx="121" cy="120"/>
            </a:xfrm>
            <a:custGeom>
              <a:avLst/>
              <a:gdLst>
                <a:gd name="T0" fmla="*/ 45 w 88"/>
                <a:gd name="T1" fmla="*/ 11 h 88"/>
                <a:gd name="T2" fmla="*/ 77 w 88"/>
                <a:gd name="T3" fmla="*/ 44 h 88"/>
                <a:gd name="T4" fmla="*/ 45 w 88"/>
                <a:gd name="T5" fmla="*/ 80 h 88"/>
                <a:gd name="T6" fmla="*/ 10 w 88"/>
                <a:gd name="T7" fmla="*/ 44 h 88"/>
                <a:gd name="T8" fmla="*/ 45 w 88"/>
                <a:gd name="T9" fmla="*/ 11 h 88"/>
                <a:gd name="T10" fmla="*/ 45 w 88"/>
                <a:gd name="T11" fmla="*/ 0 h 88"/>
                <a:gd name="T12" fmla="*/ 0 w 88"/>
                <a:gd name="T13" fmla="*/ 44 h 88"/>
                <a:gd name="T14" fmla="*/ 45 w 88"/>
                <a:gd name="T15" fmla="*/ 88 h 88"/>
                <a:gd name="T16" fmla="*/ 88 w 88"/>
                <a:gd name="T17" fmla="*/ 44 h 88"/>
                <a:gd name="T18" fmla="*/ 45 w 88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5" y="11"/>
                  </a:moveTo>
                  <a:cubicBezTo>
                    <a:pt x="62" y="11"/>
                    <a:pt x="77" y="26"/>
                    <a:pt x="77" y="44"/>
                  </a:cubicBezTo>
                  <a:cubicBezTo>
                    <a:pt x="77" y="64"/>
                    <a:pt x="62" y="80"/>
                    <a:pt x="45" y="80"/>
                  </a:cubicBezTo>
                  <a:cubicBezTo>
                    <a:pt x="25" y="80"/>
                    <a:pt x="10" y="64"/>
                    <a:pt x="10" y="44"/>
                  </a:cubicBezTo>
                  <a:cubicBezTo>
                    <a:pt x="12" y="26"/>
                    <a:pt x="28" y="11"/>
                    <a:pt x="45" y="11"/>
                  </a:cubicBezTo>
                  <a:moveTo>
                    <a:pt x="45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9"/>
                    <a:pt x="19" y="88"/>
                    <a:pt x="45" y="88"/>
                  </a:cubicBezTo>
                  <a:cubicBezTo>
                    <a:pt x="69" y="88"/>
                    <a:pt x="88" y="69"/>
                    <a:pt x="88" y="44"/>
                  </a:cubicBezTo>
                  <a:cubicBezTo>
                    <a:pt x="88" y="20"/>
                    <a:pt x="69" y="0"/>
                    <a:pt x="45" y="0"/>
                  </a:cubicBezTo>
                  <a:close/>
                </a:path>
              </a:pathLst>
            </a:custGeom>
            <a:solidFill>
              <a:srgbClr val="002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303" name="Freeform 40">
              <a:extLst>
                <a:ext uri="{FF2B5EF4-FFF2-40B4-BE49-F238E27FC236}">
                  <a16:creationId xmlns:a16="http://schemas.microsoft.com/office/drawing/2014/main" id="{D1C4E106-A012-4EC8-96FA-E67ACC905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" y="2670"/>
              <a:ext cx="221" cy="58"/>
            </a:xfrm>
            <a:custGeom>
              <a:avLst/>
              <a:gdLst>
                <a:gd name="T0" fmla="*/ 161 w 161"/>
                <a:gd name="T1" fmla="*/ 29 h 42"/>
                <a:gd name="T2" fmla="*/ 101 w 161"/>
                <a:gd name="T3" fmla="*/ 42 h 42"/>
                <a:gd name="T4" fmla="*/ 0 w 161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" h="42">
                  <a:moveTo>
                    <a:pt x="161" y="29"/>
                  </a:moveTo>
                  <a:cubicBezTo>
                    <a:pt x="143" y="37"/>
                    <a:pt x="123" y="42"/>
                    <a:pt x="101" y="42"/>
                  </a:cubicBezTo>
                  <a:cubicBezTo>
                    <a:pt x="62" y="42"/>
                    <a:pt x="26" y="26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474746"/>
                </a:solidFill>
                <a:latin typeface="Arial"/>
              </a:endParaRPr>
            </a:p>
          </p:txBody>
        </p:sp>
        <p:sp>
          <p:nvSpPr>
            <p:cNvPr id="304" name="Freeform 41">
              <a:extLst>
                <a:ext uri="{FF2B5EF4-FFF2-40B4-BE49-F238E27FC236}">
                  <a16:creationId xmlns:a16="http://schemas.microsoft.com/office/drawing/2014/main" id="{7433BEAF-E020-4A7D-B9A2-AA8642A14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1" y="2359"/>
              <a:ext cx="102" cy="215"/>
            </a:xfrm>
            <a:custGeom>
              <a:avLst/>
              <a:gdLst>
                <a:gd name="T0" fmla="*/ 0 w 74"/>
                <a:gd name="T1" fmla="*/ 0 h 157"/>
                <a:gd name="T2" fmla="*/ 74 w 74"/>
                <a:gd name="T3" fmla="*/ 126 h 157"/>
                <a:gd name="T4" fmla="*/ 71 w 74"/>
                <a:gd name="T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157">
                  <a:moveTo>
                    <a:pt x="0" y="0"/>
                  </a:moveTo>
                  <a:cubicBezTo>
                    <a:pt x="44" y="24"/>
                    <a:pt x="74" y="72"/>
                    <a:pt x="74" y="126"/>
                  </a:cubicBezTo>
                  <a:cubicBezTo>
                    <a:pt x="74" y="137"/>
                    <a:pt x="73" y="147"/>
                    <a:pt x="71" y="157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474746"/>
                </a:solidFill>
                <a:latin typeface="Arial"/>
              </a:endParaRPr>
            </a:p>
          </p:txBody>
        </p:sp>
        <p:sp>
          <p:nvSpPr>
            <p:cNvPr id="305" name="Freeform 42">
              <a:extLst>
                <a:ext uri="{FF2B5EF4-FFF2-40B4-BE49-F238E27FC236}">
                  <a16:creationId xmlns:a16="http://schemas.microsoft.com/office/drawing/2014/main" id="{5ED6C091-D4AD-44DE-8108-A60E202AF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" y="2343"/>
              <a:ext cx="141" cy="182"/>
            </a:xfrm>
            <a:custGeom>
              <a:avLst/>
              <a:gdLst>
                <a:gd name="T0" fmla="*/ 0 w 103"/>
                <a:gd name="T1" fmla="*/ 133 h 133"/>
                <a:gd name="T2" fmla="*/ 103 w 103"/>
                <a:gd name="T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2" y="70"/>
                    <a:pt x="45" y="17"/>
                    <a:pt x="103" y="0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474746"/>
                </a:solidFill>
                <a:latin typeface="Arial"/>
              </a:endParaRPr>
            </a:p>
          </p:txBody>
        </p:sp>
      </p:grpSp>
      <p:sp>
        <p:nvSpPr>
          <p:cNvPr id="306" name="Rectangle 305"/>
          <p:cNvSpPr/>
          <p:nvPr/>
        </p:nvSpPr>
        <p:spPr bwMode="auto">
          <a:xfrm>
            <a:off x="8828695" y="3405392"/>
            <a:ext cx="1544978" cy="594360"/>
          </a:xfrm>
          <a:prstGeom prst="rect">
            <a:avLst/>
          </a:prstGeom>
          <a:noFill/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gradFill>
                  <a:gsLst>
                    <a:gs pos="0">
                      <a:srgbClr val="002D43"/>
                    </a:gs>
                    <a:gs pos="100000">
                      <a:srgbClr val="002D43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Source IP</a:t>
            </a:r>
          </a:p>
        </p:txBody>
      </p:sp>
      <p:sp>
        <p:nvSpPr>
          <p:cNvPr id="307" name="Rectangle 306"/>
          <p:cNvSpPr/>
          <p:nvPr/>
        </p:nvSpPr>
        <p:spPr bwMode="auto">
          <a:xfrm>
            <a:off x="7884095" y="4230701"/>
            <a:ext cx="1544978" cy="594360"/>
          </a:xfrm>
          <a:prstGeom prst="rect">
            <a:avLst/>
          </a:prstGeom>
          <a:noFill/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gradFill>
                  <a:gsLst>
                    <a:gs pos="0">
                      <a:srgbClr val="002D43"/>
                    </a:gs>
                    <a:gs pos="100000">
                      <a:srgbClr val="002D43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Connection metrics</a:t>
            </a:r>
          </a:p>
        </p:txBody>
      </p:sp>
      <p:pic>
        <p:nvPicPr>
          <p:cNvPr id="308" name="Graphic 598">
            <a:extLst>
              <a:ext uri="{FF2B5EF4-FFF2-40B4-BE49-F238E27FC236}">
                <a16:creationId xmlns:a16="http://schemas.microsoft.com/office/drawing/2014/main" id="{C0AD0DD9-3B14-40B2-9009-79D5C7FA3B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94824" y="3672330"/>
            <a:ext cx="609600" cy="563592"/>
          </a:xfrm>
          <a:prstGeom prst="rect">
            <a:avLst/>
          </a:prstGeom>
          <a:effectLst>
            <a:outerShdw blurRad="50800" dist="50800" dir="5400000" algn="ctr" rotWithShape="0">
              <a:srgbClr val="96C9DA"/>
            </a:outerShdw>
          </a:effectLst>
        </p:spPr>
      </p:pic>
      <p:sp>
        <p:nvSpPr>
          <p:cNvPr id="309" name="Rectangle 308"/>
          <p:cNvSpPr/>
          <p:nvPr/>
        </p:nvSpPr>
        <p:spPr bwMode="auto">
          <a:xfrm>
            <a:off x="9854338" y="4172534"/>
            <a:ext cx="1544978" cy="594360"/>
          </a:xfrm>
          <a:prstGeom prst="rect">
            <a:avLst/>
          </a:prstGeom>
          <a:noFill/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kern="0" dirty="0">
                <a:gradFill>
                  <a:gsLst>
                    <a:gs pos="0">
                      <a:srgbClr val="002D43"/>
                    </a:gs>
                    <a:gs pos="100000">
                      <a:srgbClr val="002D43"/>
                    </a:gs>
                  </a:gsLst>
                  <a:lin ang="5400000" scaled="0"/>
                </a:gradFill>
                <a:latin typeface="Arial"/>
                <a:ea typeface="Amazon Ember" panose="020B0603020204020204" pitchFamily="34" charset="0"/>
                <a:cs typeface="Amazon Ember" panose="020B0603020204020204" pitchFamily="34" charset="0"/>
              </a:rPr>
              <a:t>Authorization failures</a:t>
            </a:r>
          </a:p>
        </p:txBody>
      </p:sp>
      <p:pic>
        <p:nvPicPr>
          <p:cNvPr id="310" name="Graphic 570">
            <a:extLst>
              <a:ext uri="{FF2B5EF4-FFF2-40B4-BE49-F238E27FC236}">
                <a16:creationId xmlns:a16="http://schemas.microsoft.com/office/drawing/2014/main" id="{A433B268-5A88-4F89-9EB5-31222D17FF9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rgbClr val="00A0C8">
                <a:shade val="45000"/>
                <a:satMod val="135000"/>
              </a:srgb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6076" y="3547249"/>
            <a:ext cx="609600" cy="561219"/>
          </a:xfrm>
          <a:prstGeom prst="rect">
            <a:avLst/>
          </a:prstGeom>
        </p:spPr>
      </p:pic>
      <p:sp>
        <p:nvSpPr>
          <p:cNvPr id="311" name="TextBox 310"/>
          <p:cNvSpPr txBox="1"/>
          <p:nvPr/>
        </p:nvSpPr>
        <p:spPr>
          <a:xfrm>
            <a:off x="7954127" y="5265758"/>
            <a:ext cx="3445190" cy="615618"/>
          </a:xfrm>
          <a:prstGeom prst="rect">
            <a:avLst/>
          </a:prstGeom>
          <a:noFill/>
        </p:spPr>
        <p:txBody>
          <a:bodyPr wrap="square" lIns="152400" tIns="121920" rIns="152400" bIns="121920" rtlCol="0" anchor="ctr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2667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"/>
              </a:rPr>
              <a:t>Cloud-side metrics</a:t>
            </a:r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8C423639-DB6A-49A9-9893-61B3E290706C}"/>
              </a:ext>
            </a:extLst>
          </p:cNvPr>
          <p:cNvGrpSpPr/>
          <p:nvPr/>
        </p:nvGrpSpPr>
        <p:grpSpPr>
          <a:xfrm>
            <a:off x="9891006" y="6225210"/>
            <a:ext cx="424113" cy="462878"/>
            <a:chOff x="2921395" y="2648342"/>
            <a:chExt cx="356317" cy="473668"/>
          </a:xfrm>
        </p:grpSpPr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4374094A-8505-4499-BA4C-45355A7DC66D}"/>
                </a:ext>
              </a:extLst>
            </p:cNvPr>
            <p:cNvSpPr/>
            <p:nvPr/>
          </p:nvSpPr>
          <p:spPr>
            <a:xfrm>
              <a:off x="3138750" y="2831566"/>
              <a:ext cx="134966" cy="45719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80985">
                <a:defRPr/>
              </a:pPr>
              <a:endParaRPr lang="en-US" sz="1500" kern="0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D344B961-2C7B-4BDD-A96C-3890AAE77315}"/>
                </a:ext>
              </a:extLst>
            </p:cNvPr>
            <p:cNvGrpSpPr/>
            <p:nvPr/>
          </p:nvGrpSpPr>
          <p:grpSpPr>
            <a:xfrm>
              <a:off x="2921395" y="2648342"/>
              <a:ext cx="356317" cy="473668"/>
              <a:chOff x="2552860" y="2943359"/>
              <a:chExt cx="265112" cy="352425"/>
            </a:xfrm>
          </p:grpSpPr>
          <p:sp>
            <p:nvSpPr>
              <p:cNvPr id="315" name="Freeform: Shape 219">
                <a:extLst>
                  <a:ext uri="{FF2B5EF4-FFF2-40B4-BE49-F238E27FC236}">
                    <a16:creationId xmlns:a16="http://schemas.microsoft.com/office/drawing/2014/main" id="{63655C93-8F4F-4F37-9223-5C62759A3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860" y="2943359"/>
                <a:ext cx="263257" cy="307026"/>
              </a:xfrm>
              <a:custGeom>
                <a:avLst/>
                <a:gdLst>
                  <a:gd name="connsiteX0" fmla="*/ 132910 w 263257"/>
                  <a:gd name="connsiteY0" fmla="*/ 0 h 307026"/>
                  <a:gd name="connsiteX1" fmla="*/ 137329 w 263257"/>
                  <a:gd name="connsiteY1" fmla="*/ 2189 h 307026"/>
                  <a:gd name="connsiteX2" fmla="*/ 166049 w 263257"/>
                  <a:gd name="connsiteY2" fmla="*/ 32835 h 307026"/>
                  <a:gd name="connsiteX3" fmla="*/ 199188 w 263257"/>
                  <a:gd name="connsiteY3" fmla="*/ 41591 h 307026"/>
                  <a:gd name="connsiteX4" fmla="*/ 238955 w 263257"/>
                  <a:gd name="connsiteY4" fmla="*/ 30646 h 307026"/>
                  <a:gd name="connsiteX5" fmla="*/ 258839 w 263257"/>
                  <a:gd name="connsiteY5" fmla="*/ 19701 h 307026"/>
                  <a:gd name="connsiteX6" fmla="*/ 261048 w 263257"/>
                  <a:gd name="connsiteY6" fmla="*/ 17512 h 307026"/>
                  <a:gd name="connsiteX7" fmla="*/ 263257 w 263257"/>
                  <a:gd name="connsiteY7" fmla="*/ 19701 h 307026"/>
                  <a:gd name="connsiteX8" fmla="*/ 263257 w 263257"/>
                  <a:gd name="connsiteY8" fmla="*/ 23771 h 307026"/>
                  <a:gd name="connsiteX9" fmla="*/ 263257 w 263257"/>
                  <a:gd name="connsiteY9" fmla="*/ 27961 h 307026"/>
                  <a:gd name="connsiteX10" fmla="*/ 49909 w 263257"/>
                  <a:gd name="connsiteY10" fmla="*/ 307026 h 307026"/>
                  <a:gd name="connsiteX11" fmla="*/ 45588 w 263257"/>
                  <a:gd name="connsiteY11" fmla="*/ 304776 h 307026"/>
                  <a:gd name="connsiteX12" fmla="*/ 2564 w 263257"/>
                  <a:gd name="connsiteY12" fmla="*/ 282378 h 307026"/>
                  <a:gd name="connsiteX13" fmla="*/ 354 w 263257"/>
                  <a:gd name="connsiteY13" fmla="*/ 280189 h 307026"/>
                  <a:gd name="connsiteX14" fmla="*/ 354 w 263257"/>
                  <a:gd name="connsiteY14" fmla="*/ 271433 h 307026"/>
                  <a:gd name="connsiteX15" fmla="*/ 354 w 263257"/>
                  <a:gd name="connsiteY15" fmla="*/ 249543 h 307026"/>
                  <a:gd name="connsiteX16" fmla="*/ 354 w 263257"/>
                  <a:gd name="connsiteY16" fmla="*/ 205764 h 307026"/>
                  <a:gd name="connsiteX17" fmla="*/ 354 w 263257"/>
                  <a:gd name="connsiteY17" fmla="*/ 129150 h 307026"/>
                  <a:gd name="connsiteX18" fmla="*/ 354 w 263257"/>
                  <a:gd name="connsiteY18" fmla="*/ 74425 h 307026"/>
                  <a:gd name="connsiteX19" fmla="*/ 354 w 263257"/>
                  <a:gd name="connsiteY19" fmla="*/ 43780 h 307026"/>
                  <a:gd name="connsiteX20" fmla="*/ 354 w 263257"/>
                  <a:gd name="connsiteY20" fmla="*/ 28457 h 307026"/>
                  <a:gd name="connsiteX21" fmla="*/ 4773 w 263257"/>
                  <a:gd name="connsiteY21" fmla="*/ 17512 h 307026"/>
                  <a:gd name="connsiteX22" fmla="*/ 9191 w 263257"/>
                  <a:gd name="connsiteY22" fmla="*/ 19701 h 307026"/>
                  <a:gd name="connsiteX23" fmla="*/ 24656 w 263257"/>
                  <a:gd name="connsiteY23" fmla="*/ 30646 h 307026"/>
                  <a:gd name="connsiteX24" fmla="*/ 68842 w 263257"/>
                  <a:gd name="connsiteY24" fmla="*/ 41591 h 307026"/>
                  <a:gd name="connsiteX25" fmla="*/ 99771 w 263257"/>
                  <a:gd name="connsiteY25" fmla="*/ 32835 h 307026"/>
                  <a:gd name="connsiteX26" fmla="*/ 130701 w 263257"/>
                  <a:gd name="connsiteY26" fmla="*/ 2189 h 307026"/>
                  <a:gd name="connsiteX27" fmla="*/ 132910 w 263257"/>
                  <a:gd name="connsiteY27" fmla="*/ 0 h 307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63257" h="307026">
                    <a:moveTo>
                      <a:pt x="132910" y="0"/>
                    </a:moveTo>
                    <a:cubicBezTo>
                      <a:pt x="135120" y="0"/>
                      <a:pt x="135120" y="2189"/>
                      <a:pt x="137329" y="2189"/>
                    </a:cubicBezTo>
                    <a:cubicBezTo>
                      <a:pt x="146166" y="17512"/>
                      <a:pt x="157212" y="26268"/>
                      <a:pt x="166049" y="32835"/>
                    </a:cubicBezTo>
                    <a:cubicBezTo>
                      <a:pt x="177096" y="39402"/>
                      <a:pt x="188142" y="41591"/>
                      <a:pt x="199188" y="41591"/>
                    </a:cubicBezTo>
                    <a:cubicBezTo>
                      <a:pt x="214653" y="41591"/>
                      <a:pt x="227909" y="35024"/>
                      <a:pt x="238955" y="30646"/>
                    </a:cubicBezTo>
                    <a:cubicBezTo>
                      <a:pt x="250002" y="24079"/>
                      <a:pt x="256629" y="19701"/>
                      <a:pt x="258839" y="19701"/>
                    </a:cubicBezTo>
                    <a:cubicBezTo>
                      <a:pt x="258839" y="17512"/>
                      <a:pt x="261048" y="17512"/>
                      <a:pt x="261048" y="17512"/>
                    </a:cubicBezTo>
                    <a:cubicBezTo>
                      <a:pt x="263257" y="19701"/>
                      <a:pt x="263257" y="19701"/>
                      <a:pt x="263257" y="19701"/>
                    </a:cubicBezTo>
                    <a:cubicBezTo>
                      <a:pt x="263257" y="19701"/>
                      <a:pt x="263257" y="19701"/>
                      <a:pt x="263257" y="23771"/>
                    </a:cubicBezTo>
                    <a:lnTo>
                      <a:pt x="263257" y="27961"/>
                    </a:lnTo>
                    <a:lnTo>
                      <a:pt x="49909" y="307026"/>
                    </a:lnTo>
                    <a:lnTo>
                      <a:pt x="45588" y="304776"/>
                    </a:lnTo>
                    <a:cubicBezTo>
                      <a:pt x="33114" y="298282"/>
                      <a:pt x="18857" y="290860"/>
                      <a:pt x="2564" y="282378"/>
                    </a:cubicBezTo>
                    <a:cubicBezTo>
                      <a:pt x="354" y="282378"/>
                      <a:pt x="354" y="282378"/>
                      <a:pt x="354" y="280189"/>
                    </a:cubicBezTo>
                    <a:cubicBezTo>
                      <a:pt x="354" y="275811"/>
                      <a:pt x="354" y="273622"/>
                      <a:pt x="354" y="271433"/>
                    </a:cubicBezTo>
                    <a:cubicBezTo>
                      <a:pt x="354" y="264866"/>
                      <a:pt x="354" y="258299"/>
                      <a:pt x="354" y="249543"/>
                    </a:cubicBezTo>
                    <a:cubicBezTo>
                      <a:pt x="354" y="236409"/>
                      <a:pt x="354" y="221087"/>
                      <a:pt x="354" y="205764"/>
                    </a:cubicBezTo>
                    <a:cubicBezTo>
                      <a:pt x="354" y="179496"/>
                      <a:pt x="354" y="153228"/>
                      <a:pt x="354" y="129150"/>
                    </a:cubicBezTo>
                    <a:cubicBezTo>
                      <a:pt x="354" y="109449"/>
                      <a:pt x="354" y="91937"/>
                      <a:pt x="354" y="74425"/>
                    </a:cubicBezTo>
                    <a:cubicBezTo>
                      <a:pt x="354" y="65669"/>
                      <a:pt x="354" y="54725"/>
                      <a:pt x="354" y="43780"/>
                    </a:cubicBezTo>
                    <a:cubicBezTo>
                      <a:pt x="354" y="39402"/>
                      <a:pt x="354" y="32835"/>
                      <a:pt x="354" y="28457"/>
                    </a:cubicBezTo>
                    <a:cubicBezTo>
                      <a:pt x="354" y="24079"/>
                      <a:pt x="-1855" y="17512"/>
                      <a:pt x="4773" y="17512"/>
                    </a:cubicBezTo>
                    <a:cubicBezTo>
                      <a:pt x="6982" y="17512"/>
                      <a:pt x="6982" y="19701"/>
                      <a:pt x="9191" y="19701"/>
                    </a:cubicBezTo>
                    <a:cubicBezTo>
                      <a:pt x="13610" y="24079"/>
                      <a:pt x="20238" y="26268"/>
                      <a:pt x="24656" y="30646"/>
                    </a:cubicBezTo>
                    <a:cubicBezTo>
                      <a:pt x="35703" y="35024"/>
                      <a:pt x="51168" y="41591"/>
                      <a:pt x="68842" y="41591"/>
                    </a:cubicBezTo>
                    <a:cubicBezTo>
                      <a:pt x="77679" y="41591"/>
                      <a:pt x="88725" y="39402"/>
                      <a:pt x="99771" y="32835"/>
                    </a:cubicBezTo>
                    <a:cubicBezTo>
                      <a:pt x="110818" y="26268"/>
                      <a:pt x="121864" y="17512"/>
                      <a:pt x="130701" y="2189"/>
                    </a:cubicBezTo>
                    <a:cubicBezTo>
                      <a:pt x="130701" y="2189"/>
                      <a:pt x="132910" y="0"/>
                      <a:pt x="132910" y="0"/>
                    </a:cubicBezTo>
                    <a:close/>
                  </a:path>
                </a:pathLst>
              </a:custGeom>
              <a:solidFill>
                <a:srgbClr val="00A0C8"/>
              </a:solidFill>
              <a:ln w="19050" cap="rnd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761970">
                  <a:defRPr/>
                </a:pPr>
                <a:endParaRPr lang="en-US" sz="1500" kern="0" dirty="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316" name="Freeform 5">
                <a:extLst>
                  <a:ext uri="{FF2B5EF4-FFF2-40B4-BE49-F238E27FC236}">
                    <a16:creationId xmlns:a16="http://schemas.microsoft.com/office/drawing/2014/main" id="{294585D1-B42A-449F-9AE9-6F554F57F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860" y="2943359"/>
                <a:ext cx="265112" cy="352425"/>
              </a:xfrm>
              <a:custGeom>
                <a:avLst/>
                <a:gdLst>
                  <a:gd name="T0" fmla="*/ 119 w 120"/>
                  <a:gd name="T1" fmla="*/ 8 h 161"/>
                  <a:gd name="T2" fmla="*/ 118 w 120"/>
                  <a:gd name="T3" fmla="*/ 9 h 161"/>
                  <a:gd name="T4" fmla="*/ 109 w 120"/>
                  <a:gd name="T5" fmla="*/ 14 h 161"/>
                  <a:gd name="T6" fmla="*/ 91 w 120"/>
                  <a:gd name="T7" fmla="*/ 19 h 161"/>
                  <a:gd name="T8" fmla="*/ 76 w 120"/>
                  <a:gd name="T9" fmla="*/ 15 h 161"/>
                  <a:gd name="T10" fmla="*/ 63 w 120"/>
                  <a:gd name="T11" fmla="*/ 1 h 161"/>
                  <a:gd name="T12" fmla="*/ 61 w 120"/>
                  <a:gd name="T13" fmla="*/ 0 h 161"/>
                  <a:gd name="T14" fmla="*/ 60 w 120"/>
                  <a:gd name="T15" fmla="*/ 1 h 161"/>
                  <a:gd name="T16" fmla="*/ 46 w 120"/>
                  <a:gd name="T17" fmla="*/ 15 h 161"/>
                  <a:gd name="T18" fmla="*/ 32 w 120"/>
                  <a:gd name="T19" fmla="*/ 19 h 161"/>
                  <a:gd name="T20" fmla="*/ 12 w 120"/>
                  <a:gd name="T21" fmla="*/ 14 h 161"/>
                  <a:gd name="T22" fmla="*/ 5 w 120"/>
                  <a:gd name="T23" fmla="*/ 9 h 161"/>
                  <a:gd name="T24" fmla="*/ 3 w 120"/>
                  <a:gd name="T25" fmla="*/ 8 h 161"/>
                  <a:gd name="T26" fmla="*/ 1 w 120"/>
                  <a:gd name="T27" fmla="*/ 13 h 161"/>
                  <a:gd name="T28" fmla="*/ 1 w 120"/>
                  <a:gd name="T29" fmla="*/ 20 h 161"/>
                  <a:gd name="T30" fmla="*/ 1 w 120"/>
                  <a:gd name="T31" fmla="*/ 34 h 161"/>
                  <a:gd name="T32" fmla="*/ 1 w 120"/>
                  <a:gd name="T33" fmla="*/ 59 h 161"/>
                  <a:gd name="T34" fmla="*/ 1 w 120"/>
                  <a:gd name="T35" fmla="*/ 94 h 161"/>
                  <a:gd name="T36" fmla="*/ 1 w 120"/>
                  <a:gd name="T37" fmla="*/ 114 h 161"/>
                  <a:gd name="T38" fmla="*/ 1 w 120"/>
                  <a:gd name="T39" fmla="*/ 124 h 161"/>
                  <a:gd name="T40" fmla="*/ 1 w 120"/>
                  <a:gd name="T41" fmla="*/ 128 h 161"/>
                  <a:gd name="T42" fmla="*/ 1 w 120"/>
                  <a:gd name="T43" fmla="*/ 128 h 161"/>
                  <a:gd name="T44" fmla="*/ 2 w 120"/>
                  <a:gd name="T45" fmla="*/ 129 h 161"/>
                  <a:gd name="T46" fmla="*/ 61 w 120"/>
                  <a:gd name="T47" fmla="*/ 160 h 161"/>
                  <a:gd name="T48" fmla="*/ 62 w 120"/>
                  <a:gd name="T49" fmla="*/ 160 h 161"/>
                  <a:gd name="T50" fmla="*/ 119 w 120"/>
                  <a:gd name="T51" fmla="*/ 129 h 161"/>
                  <a:gd name="T52" fmla="*/ 120 w 120"/>
                  <a:gd name="T53" fmla="*/ 128 h 161"/>
                  <a:gd name="T54" fmla="*/ 120 w 120"/>
                  <a:gd name="T55" fmla="*/ 9 h 161"/>
                  <a:gd name="T56" fmla="*/ 119 w 120"/>
                  <a:gd name="T57" fmla="*/ 8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0" h="161">
                    <a:moveTo>
                      <a:pt x="119" y="8"/>
                    </a:moveTo>
                    <a:cubicBezTo>
                      <a:pt x="119" y="8"/>
                      <a:pt x="118" y="8"/>
                      <a:pt x="118" y="9"/>
                    </a:cubicBezTo>
                    <a:cubicBezTo>
                      <a:pt x="117" y="9"/>
                      <a:pt x="114" y="11"/>
                      <a:pt x="109" y="14"/>
                    </a:cubicBezTo>
                    <a:cubicBezTo>
                      <a:pt x="104" y="16"/>
                      <a:pt x="98" y="19"/>
                      <a:pt x="91" y="19"/>
                    </a:cubicBezTo>
                    <a:cubicBezTo>
                      <a:pt x="86" y="19"/>
                      <a:pt x="81" y="18"/>
                      <a:pt x="76" y="15"/>
                    </a:cubicBezTo>
                    <a:cubicBezTo>
                      <a:pt x="72" y="12"/>
                      <a:pt x="67" y="8"/>
                      <a:pt x="63" y="1"/>
                    </a:cubicBezTo>
                    <a:cubicBezTo>
                      <a:pt x="62" y="1"/>
                      <a:pt x="62" y="0"/>
                      <a:pt x="61" y="0"/>
                    </a:cubicBezTo>
                    <a:cubicBezTo>
                      <a:pt x="61" y="0"/>
                      <a:pt x="60" y="1"/>
                      <a:pt x="60" y="1"/>
                    </a:cubicBezTo>
                    <a:cubicBezTo>
                      <a:pt x="56" y="8"/>
                      <a:pt x="51" y="12"/>
                      <a:pt x="46" y="15"/>
                    </a:cubicBezTo>
                    <a:cubicBezTo>
                      <a:pt x="41" y="18"/>
                      <a:pt x="36" y="19"/>
                      <a:pt x="32" y="19"/>
                    </a:cubicBezTo>
                    <a:cubicBezTo>
                      <a:pt x="24" y="19"/>
                      <a:pt x="17" y="16"/>
                      <a:pt x="12" y="14"/>
                    </a:cubicBezTo>
                    <a:cubicBezTo>
                      <a:pt x="10" y="12"/>
                      <a:pt x="7" y="11"/>
                      <a:pt x="5" y="9"/>
                    </a:cubicBezTo>
                    <a:cubicBezTo>
                      <a:pt x="4" y="9"/>
                      <a:pt x="4" y="8"/>
                      <a:pt x="3" y="8"/>
                    </a:cubicBezTo>
                    <a:cubicBezTo>
                      <a:pt x="0" y="8"/>
                      <a:pt x="1" y="11"/>
                      <a:pt x="1" y="13"/>
                    </a:cubicBezTo>
                    <a:cubicBezTo>
                      <a:pt x="1" y="15"/>
                      <a:pt x="1" y="18"/>
                      <a:pt x="1" y="20"/>
                    </a:cubicBezTo>
                    <a:cubicBezTo>
                      <a:pt x="1" y="25"/>
                      <a:pt x="1" y="30"/>
                      <a:pt x="1" y="34"/>
                    </a:cubicBezTo>
                    <a:cubicBezTo>
                      <a:pt x="1" y="42"/>
                      <a:pt x="1" y="50"/>
                      <a:pt x="1" y="59"/>
                    </a:cubicBezTo>
                    <a:cubicBezTo>
                      <a:pt x="1" y="70"/>
                      <a:pt x="1" y="82"/>
                      <a:pt x="1" y="94"/>
                    </a:cubicBezTo>
                    <a:cubicBezTo>
                      <a:pt x="1" y="101"/>
                      <a:pt x="1" y="108"/>
                      <a:pt x="1" y="114"/>
                    </a:cubicBezTo>
                    <a:cubicBezTo>
                      <a:pt x="1" y="118"/>
                      <a:pt x="1" y="121"/>
                      <a:pt x="1" y="124"/>
                    </a:cubicBezTo>
                    <a:cubicBezTo>
                      <a:pt x="1" y="125"/>
                      <a:pt x="1" y="126"/>
                      <a:pt x="1" y="128"/>
                    </a:cubicBezTo>
                    <a:cubicBezTo>
                      <a:pt x="1" y="128"/>
                      <a:pt x="1" y="128"/>
                      <a:pt x="1" y="128"/>
                    </a:cubicBezTo>
                    <a:cubicBezTo>
                      <a:pt x="1" y="129"/>
                      <a:pt x="1" y="129"/>
                      <a:pt x="2" y="129"/>
                    </a:cubicBezTo>
                    <a:cubicBezTo>
                      <a:pt x="61" y="160"/>
                      <a:pt x="61" y="160"/>
                      <a:pt x="61" y="160"/>
                    </a:cubicBezTo>
                    <a:cubicBezTo>
                      <a:pt x="61" y="161"/>
                      <a:pt x="62" y="161"/>
                      <a:pt x="62" y="160"/>
                    </a:cubicBezTo>
                    <a:cubicBezTo>
                      <a:pt x="119" y="129"/>
                      <a:pt x="119" y="129"/>
                      <a:pt x="119" y="129"/>
                    </a:cubicBezTo>
                    <a:cubicBezTo>
                      <a:pt x="120" y="129"/>
                      <a:pt x="120" y="129"/>
                      <a:pt x="120" y="128"/>
                    </a:cubicBezTo>
                    <a:cubicBezTo>
                      <a:pt x="120" y="9"/>
                      <a:pt x="120" y="9"/>
                      <a:pt x="120" y="9"/>
                    </a:cubicBezTo>
                    <a:cubicBezTo>
                      <a:pt x="120" y="9"/>
                      <a:pt x="120" y="9"/>
                      <a:pt x="119" y="8"/>
                    </a:cubicBezTo>
                    <a:close/>
                  </a:path>
                </a:pathLst>
              </a:custGeom>
              <a:noFill/>
              <a:ln w="15875" cap="rnd">
                <a:solidFill>
                  <a:srgbClr val="002D4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761970">
                  <a:defRPr/>
                </a:pPr>
                <a:endParaRPr lang="en-US" sz="1500" kern="0">
                  <a:solidFill>
                    <a:srgbClr val="002D43"/>
                  </a:solidFill>
                  <a:latin typeface="Arial"/>
                </a:endParaRPr>
              </a:p>
            </p:txBody>
          </p:sp>
        </p:grpSp>
      </p:grpSp>
      <p:sp>
        <p:nvSpPr>
          <p:cNvPr id="135" name="Content Placeholder 3"/>
          <p:cNvSpPr txBox="1">
            <a:spLocks/>
          </p:cNvSpPr>
          <p:nvPr/>
        </p:nvSpPr>
        <p:spPr>
          <a:xfrm>
            <a:off x="5161261" y="5041240"/>
            <a:ext cx="1674125" cy="1574211"/>
          </a:xfrm>
          <a:prstGeom prst="rect">
            <a:avLst/>
          </a:prstGeom>
        </p:spPr>
        <p:txBody>
          <a:bodyPr vert="horz" lIns="101600" tIns="50800" rIns="101600" bIns="5080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1931">
              <a:lnSpc>
                <a:spcPct val="90000"/>
              </a:lnSpc>
              <a:defRPr/>
            </a:pPr>
            <a:r>
              <a:rPr lang="en-US" sz="2000" dirty="0">
                <a:solidFill>
                  <a:srgbClr val="DE316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Security profile</a:t>
            </a:r>
          </a:p>
        </p:txBody>
      </p:sp>
    </p:spTree>
    <p:extLst>
      <p:ext uri="{BB962C8B-B14F-4D97-AF65-F5344CB8AC3E}">
        <p14:creationId xmlns:p14="http://schemas.microsoft.com/office/powerpoint/2010/main" val="244075522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C250-5755-C848-8346-5555E2CF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Receive alerts in real-time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CA3C3-2C98-8944-9CA7-2C0404289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FA12D4-9B9A-5B47-996E-1F2866517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0CF0-34CE-BF42-87A9-C92E79E9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DE7F4-0CC7-084D-B3BE-9E9CCC6CE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82E3E-FA31-DC42-8691-E83291E32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49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5A0A09-AF79-974F-A78A-6A91C964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91377A-0615-2D44-9104-0AB4A8E02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2F088D-AD1A-CF46-A2C5-46894BDDB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5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7A120D-1E2A-EC4E-A469-5125DA0F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68" y="1709738"/>
            <a:ext cx="10515600" cy="191558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Protect your IoT fleet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C630C3-C1DD-F04B-A088-C20D84A4A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368" y="4578705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Presenter</a:t>
            </a: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Date</a:t>
            </a:r>
          </a:p>
          <a:p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B440F-D7D9-3240-B7A7-E5BE31443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2F42DF-672C-9348-8B59-66F4CAC154E1}"/>
              </a:ext>
            </a:extLst>
          </p:cNvPr>
          <p:cNvGrpSpPr/>
          <p:nvPr/>
        </p:nvGrpSpPr>
        <p:grpSpPr>
          <a:xfrm>
            <a:off x="7780785" y="973953"/>
            <a:ext cx="3881204" cy="1431895"/>
            <a:chOff x="8025913" y="1126719"/>
            <a:chExt cx="2552741" cy="941784"/>
          </a:xfrm>
        </p:grpSpPr>
        <p:sp>
          <p:nvSpPr>
            <p:cNvPr id="10" name="Freeform 128">
              <a:extLst>
                <a:ext uri="{FF2B5EF4-FFF2-40B4-BE49-F238E27FC236}">
                  <a16:creationId xmlns:a16="http://schemas.microsoft.com/office/drawing/2014/main" id="{3C476427-88A4-B845-8361-9AB2248FB73F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8025913" y="1126719"/>
              <a:ext cx="1468899" cy="811443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rgbClr val="CDECF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090"/>
              <a:endParaRPr lang="en-US" sz="1351">
                <a:solidFill>
                  <a:srgbClr val="FFFFFF"/>
                </a:solidFill>
              </a:endParaRPr>
            </a:p>
          </p:txBody>
        </p:sp>
        <p:sp>
          <p:nvSpPr>
            <p:cNvPr id="11" name="Freeform 128">
              <a:extLst>
                <a:ext uri="{FF2B5EF4-FFF2-40B4-BE49-F238E27FC236}">
                  <a16:creationId xmlns:a16="http://schemas.microsoft.com/office/drawing/2014/main" id="{893BB852-CEF2-9E4E-B84C-32E0F22C5FC4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9511209" y="1315719"/>
              <a:ext cx="1067445" cy="589673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rgbClr val="CDECF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090"/>
              <a:endParaRPr lang="en-US" sz="1351">
                <a:solidFill>
                  <a:srgbClr val="FFFFFF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11ADDC4-07D8-854E-8533-0D5A493F7776}"/>
                </a:ext>
              </a:extLst>
            </p:cNvPr>
            <p:cNvGrpSpPr/>
            <p:nvPr/>
          </p:nvGrpSpPr>
          <p:grpSpPr>
            <a:xfrm>
              <a:off x="8507694" y="1169789"/>
              <a:ext cx="1623637" cy="898714"/>
              <a:chOff x="4627287" y="1565038"/>
              <a:chExt cx="775960" cy="429508"/>
            </a:xfrm>
          </p:grpSpPr>
          <p:sp>
            <p:nvSpPr>
              <p:cNvPr id="13" name="Freeform 128">
                <a:extLst>
                  <a:ext uri="{FF2B5EF4-FFF2-40B4-BE49-F238E27FC236}">
                    <a16:creationId xmlns:a16="http://schemas.microsoft.com/office/drawing/2014/main" id="{CEBE04F2-E5F4-834E-85A6-119493A42040}"/>
                  </a:ext>
                </a:extLst>
              </p:cNvPr>
              <p:cNvSpPr>
                <a:spLocks noChangeAspect="1"/>
              </p:cNvSpPr>
              <p:nvPr/>
            </p:nvSpPr>
            <p:spPr bwMode="white">
              <a:xfrm>
                <a:off x="4627289" y="1565896"/>
                <a:ext cx="775958" cy="428650"/>
              </a:xfrm>
              <a:custGeom>
                <a:avLst/>
                <a:gdLst>
                  <a:gd name="T0" fmla="*/ 396 w 509"/>
                  <a:gd name="T1" fmla="*/ 281 h 281"/>
                  <a:gd name="T2" fmla="*/ 57 w 509"/>
                  <a:gd name="T3" fmla="*/ 281 h 281"/>
                  <a:gd name="T4" fmla="*/ 0 w 509"/>
                  <a:gd name="T5" fmla="*/ 223 h 281"/>
                  <a:gd name="T6" fmla="*/ 43 w 509"/>
                  <a:gd name="T7" fmla="*/ 168 h 281"/>
                  <a:gd name="T8" fmla="*/ 110 w 509"/>
                  <a:gd name="T9" fmla="*/ 116 h 281"/>
                  <a:gd name="T10" fmla="*/ 232 w 509"/>
                  <a:gd name="T11" fmla="*/ 0 h 281"/>
                  <a:gd name="T12" fmla="*/ 343 w 509"/>
                  <a:gd name="T13" fmla="*/ 70 h 281"/>
                  <a:gd name="T14" fmla="*/ 396 w 509"/>
                  <a:gd name="T15" fmla="*/ 56 h 281"/>
                  <a:gd name="T16" fmla="*/ 509 w 509"/>
                  <a:gd name="T17" fmla="*/ 169 h 281"/>
                  <a:gd name="T18" fmla="*/ 396 w 509"/>
                  <a:gd name="T1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9" h="281">
                    <a:moveTo>
                      <a:pt x="396" y="281"/>
                    </a:moveTo>
                    <a:cubicBezTo>
                      <a:pt x="57" y="281"/>
                      <a:pt x="57" y="281"/>
                      <a:pt x="57" y="281"/>
                    </a:cubicBezTo>
                    <a:cubicBezTo>
                      <a:pt x="26" y="281"/>
                      <a:pt x="0" y="255"/>
                      <a:pt x="0" y="223"/>
                    </a:cubicBezTo>
                    <a:cubicBezTo>
                      <a:pt x="0" y="196"/>
                      <a:pt x="18" y="174"/>
                      <a:pt x="43" y="168"/>
                    </a:cubicBezTo>
                    <a:cubicBezTo>
                      <a:pt x="55" y="140"/>
                      <a:pt x="80" y="120"/>
                      <a:pt x="110" y="116"/>
                    </a:cubicBezTo>
                    <a:cubicBezTo>
                      <a:pt x="113" y="52"/>
                      <a:pt x="167" y="0"/>
                      <a:pt x="232" y="0"/>
                    </a:cubicBezTo>
                    <a:cubicBezTo>
                      <a:pt x="280" y="0"/>
                      <a:pt x="323" y="28"/>
                      <a:pt x="343" y="70"/>
                    </a:cubicBezTo>
                    <a:cubicBezTo>
                      <a:pt x="359" y="61"/>
                      <a:pt x="377" y="56"/>
                      <a:pt x="396" y="56"/>
                    </a:cubicBezTo>
                    <a:cubicBezTo>
                      <a:pt x="458" y="56"/>
                      <a:pt x="509" y="107"/>
                      <a:pt x="509" y="169"/>
                    </a:cubicBezTo>
                    <a:cubicBezTo>
                      <a:pt x="509" y="230"/>
                      <a:pt x="458" y="281"/>
                      <a:pt x="396" y="281"/>
                    </a:cubicBezTo>
                    <a:close/>
                  </a:path>
                </a:pathLst>
              </a:custGeom>
              <a:solidFill>
                <a:srgbClr val="192850"/>
              </a:solidFill>
              <a:ln w="22225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2400">
                  <a:solidFill>
                    <a:srgbClr val="474746"/>
                  </a:solidFill>
                  <a:latin typeface="Arial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D1C47AE-1146-D744-9B81-2A9E745DEF25}"/>
                  </a:ext>
                </a:extLst>
              </p:cNvPr>
              <p:cNvGrpSpPr/>
              <p:nvPr/>
            </p:nvGrpSpPr>
            <p:grpSpPr>
              <a:xfrm>
                <a:off x="4627287" y="1565038"/>
                <a:ext cx="775958" cy="429506"/>
                <a:chOff x="5244908" y="3169180"/>
                <a:chExt cx="1586082" cy="877924"/>
              </a:xfrm>
            </p:grpSpPr>
            <p:sp>
              <p:nvSpPr>
                <p:cNvPr id="15" name="Freeform: Shape 46">
                  <a:extLst>
                    <a:ext uri="{FF2B5EF4-FFF2-40B4-BE49-F238E27FC236}">
                      <a16:creationId xmlns:a16="http://schemas.microsoft.com/office/drawing/2014/main" id="{A90DD28A-A7A6-C546-91FE-480B288CBA1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white">
                <a:xfrm>
                  <a:off x="5244911" y="3170930"/>
                  <a:ext cx="1051885" cy="876174"/>
                </a:xfrm>
                <a:custGeom>
                  <a:avLst/>
                  <a:gdLst>
                    <a:gd name="connsiteX0" fmla="*/ 722930 w 1051885"/>
                    <a:gd name="connsiteY0" fmla="*/ 0 h 876174"/>
                    <a:gd name="connsiteX1" fmla="*/ 1009511 w 1051885"/>
                    <a:gd name="connsiteY1" fmla="*/ 128912 h 876174"/>
                    <a:gd name="connsiteX2" fmla="*/ 1051885 w 1051885"/>
                    <a:gd name="connsiteY2" fmla="*/ 192757 h 876174"/>
                    <a:gd name="connsiteX3" fmla="*/ 528103 w 1051885"/>
                    <a:gd name="connsiteY3" fmla="*/ 876174 h 876174"/>
                    <a:gd name="connsiteX4" fmla="*/ 520878 w 1051885"/>
                    <a:gd name="connsiteY4" fmla="*/ 876174 h 876174"/>
                    <a:gd name="connsiteX5" fmla="*/ 177616 w 1051885"/>
                    <a:gd name="connsiteY5" fmla="*/ 876174 h 876174"/>
                    <a:gd name="connsiteX6" fmla="*/ 0 w 1051885"/>
                    <a:gd name="connsiteY6" fmla="*/ 695327 h 876174"/>
                    <a:gd name="connsiteX7" fmla="*/ 133991 w 1051885"/>
                    <a:gd name="connsiteY7" fmla="*/ 523834 h 876174"/>
                    <a:gd name="connsiteX8" fmla="*/ 342768 w 1051885"/>
                    <a:gd name="connsiteY8" fmla="*/ 361695 h 876174"/>
                    <a:gd name="connsiteX9" fmla="*/ 722930 w 1051885"/>
                    <a:gd name="connsiteY9" fmla="*/ 0 h 876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51885" h="876174">
                      <a:moveTo>
                        <a:pt x="722930" y="0"/>
                      </a:moveTo>
                      <a:cubicBezTo>
                        <a:pt x="835108" y="0"/>
                        <a:pt x="938523" y="49110"/>
                        <a:pt x="1009511" y="128912"/>
                      </a:cubicBezTo>
                      <a:lnTo>
                        <a:pt x="1051885" y="192757"/>
                      </a:lnTo>
                      <a:lnTo>
                        <a:pt x="528103" y="876174"/>
                      </a:lnTo>
                      <a:lnTo>
                        <a:pt x="520878" y="876174"/>
                      </a:lnTo>
                      <a:cubicBezTo>
                        <a:pt x="177616" y="876174"/>
                        <a:pt x="177616" y="876174"/>
                        <a:pt x="177616" y="876174"/>
                      </a:cubicBezTo>
                      <a:cubicBezTo>
                        <a:pt x="81018" y="876174"/>
                        <a:pt x="0" y="795105"/>
                        <a:pt x="0" y="695327"/>
                      </a:cubicBezTo>
                      <a:cubicBezTo>
                        <a:pt x="0" y="611139"/>
                        <a:pt x="56090" y="542542"/>
                        <a:pt x="133991" y="523834"/>
                      </a:cubicBezTo>
                      <a:cubicBezTo>
                        <a:pt x="171384" y="436528"/>
                        <a:pt x="249286" y="374167"/>
                        <a:pt x="342768" y="361695"/>
                      </a:cubicBezTo>
                      <a:cubicBezTo>
                        <a:pt x="352117" y="162139"/>
                        <a:pt x="520385" y="0"/>
                        <a:pt x="722930" y="0"/>
                      </a:cubicBezTo>
                      <a:close/>
                    </a:path>
                  </a:pathLst>
                </a:custGeom>
                <a:solidFill>
                  <a:srgbClr val="0FA1C9"/>
                </a:solidFill>
                <a:ln w="25400">
                  <a:noFill/>
                </a:ln>
                <a:effectLst/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1219060">
                    <a:defRPr/>
                  </a:pPr>
                  <a:endParaRPr lang="en-US" sz="240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" name="Freeform 128">
                  <a:extLst>
                    <a:ext uri="{FF2B5EF4-FFF2-40B4-BE49-F238E27FC236}">
                      <a16:creationId xmlns:a16="http://schemas.microsoft.com/office/drawing/2014/main" id="{E29057A6-020C-0C48-958F-CF7DB62002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white">
                <a:xfrm>
                  <a:off x="5244908" y="3169180"/>
                  <a:ext cx="1586082" cy="876174"/>
                </a:xfrm>
                <a:custGeom>
                  <a:avLst/>
                  <a:gdLst>
                    <a:gd name="T0" fmla="*/ 396 w 509"/>
                    <a:gd name="T1" fmla="*/ 281 h 281"/>
                    <a:gd name="T2" fmla="*/ 57 w 509"/>
                    <a:gd name="T3" fmla="*/ 281 h 281"/>
                    <a:gd name="T4" fmla="*/ 0 w 509"/>
                    <a:gd name="T5" fmla="*/ 223 h 281"/>
                    <a:gd name="T6" fmla="*/ 43 w 509"/>
                    <a:gd name="T7" fmla="*/ 168 h 281"/>
                    <a:gd name="T8" fmla="*/ 110 w 509"/>
                    <a:gd name="T9" fmla="*/ 116 h 281"/>
                    <a:gd name="T10" fmla="*/ 232 w 509"/>
                    <a:gd name="T11" fmla="*/ 0 h 281"/>
                    <a:gd name="T12" fmla="*/ 343 w 509"/>
                    <a:gd name="T13" fmla="*/ 70 h 281"/>
                    <a:gd name="T14" fmla="*/ 396 w 509"/>
                    <a:gd name="T15" fmla="*/ 56 h 281"/>
                    <a:gd name="T16" fmla="*/ 509 w 509"/>
                    <a:gd name="T17" fmla="*/ 169 h 281"/>
                    <a:gd name="T18" fmla="*/ 396 w 509"/>
                    <a:gd name="T19" fmla="*/ 281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9" h="281">
                      <a:moveTo>
                        <a:pt x="396" y="281"/>
                      </a:moveTo>
                      <a:cubicBezTo>
                        <a:pt x="57" y="281"/>
                        <a:pt x="57" y="281"/>
                        <a:pt x="57" y="281"/>
                      </a:cubicBezTo>
                      <a:cubicBezTo>
                        <a:pt x="26" y="281"/>
                        <a:pt x="0" y="255"/>
                        <a:pt x="0" y="223"/>
                      </a:cubicBezTo>
                      <a:cubicBezTo>
                        <a:pt x="0" y="196"/>
                        <a:pt x="18" y="174"/>
                        <a:pt x="43" y="168"/>
                      </a:cubicBezTo>
                      <a:cubicBezTo>
                        <a:pt x="55" y="140"/>
                        <a:pt x="80" y="120"/>
                        <a:pt x="110" y="116"/>
                      </a:cubicBezTo>
                      <a:cubicBezTo>
                        <a:pt x="113" y="52"/>
                        <a:pt x="167" y="0"/>
                        <a:pt x="232" y="0"/>
                      </a:cubicBezTo>
                      <a:cubicBezTo>
                        <a:pt x="280" y="0"/>
                        <a:pt x="323" y="28"/>
                        <a:pt x="343" y="70"/>
                      </a:cubicBezTo>
                      <a:cubicBezTo>
                        <a:pt x="359" y="61"/>
                        <a:pt x="377" y="56"/>
                        <a:pt x="396" y="56"/>
                      </a:cubicBezTo>
                      <a:cubicBezTo>
                        <a:pt x="458" y="56"/>
                        <a:pt x="509" y="107"/>
                        <a:pt x="509" y="169"/>
                      </a:cubicBezTo>
                      <a:cubicBezTo>
                        <a:pt x="509" y="230"/>
                        <a:pt x="458" y="281"/>
                        <a:pt x="396" y="281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2400" dirty="0">
                    <a:solidFill>
                      <a:srgbClr val="474746"/>
                    </a:solidFill>
                    <a:latin typeface="Arial"/>
                  </a:endParaRPr>
                </a:p>
              </p:txBody>
            </p:sp>
          </p:grpSp>
        </p:grpSp>
      </p:grpSp>
      <p:grpSp>
        <p:nvGrpSpPr>
          <p:cNvPr id="17" name="Group 4">
            <a:extLst>
              <a:ext uri="{FF2B5EF4-FFF2-40B4-BE49-F238E27FC236}">
                <a16:creationId xmlns:a16="http://schemas.microsoft.com/office/drawing/2014/main" id="{147B97D1-4AA2-774C-9646-E170B77D5C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97850" y="3312481"/>
            <a:ext cx="1575845" cy="1757963"/>
            <a:chOff x="1592" y="1372"/>
            <a:chExt cx="424" cy="473"/>
          </a:xfrm>
          <a:solidFill>
            <a:srgbClr val="049FC7"/>
          </a:solidFill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3463F4-1732-B34D-9421-21E17DB91A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2" y="1372"/>
              <a:ext cx="424" cy="473"/>
            </a:xfrm>
            <a:custGeom>
              <a:avLst/>
              <a:gdLst>
                <a:gd name="T0" fmla="*/ 97 w 201"/>
                <a:gd name="T1" fmla="*/ 14 h 225"/>
                <a:gd name="T2" fmla="*/ 15 w 201"/>
                <a:gd name="T3" fmla="*/ 60 h 225"/>
                <a:gd name="T4" fmla="*/ 12 w 201"/>
                <a:gd name="T5" fmla="*/ 66 h 225"/>
                <a:gd name="T6" fmla="*/ 12 w 201"/>
                <a:gd name="T7" fmla="*/ 159 h 225"/>
                <a:gd name="T8" fmla="*/ 15 w 201"/>
                <a:gd name="T9" fmla="*/ 165 h 225"/>
                <a:gd name="T10" fmla="*/ 98 w 201"/>
                <a:gd name="T11" fmla="*/ 212 h 225"/>
                <a:gd name="T12" fmla="*/ 104 w 201"/>
                <a:gd name="T13" fmla="*/ 212 h 225"/>
                <a:gd name="T14" fmla="*/ 186 w 201"/>
                <a:gd name="T15" fmla="*/ 165 h 225"/>
                <a:gd name="T16" fmla="*/ 189 w 201"/>
                <a:gd name="T17" fmla="*/ 159 h 225"/>
                <a:gd name="T18" fmla="*/ 189 w 201"/>
                <a:gd name="T19" fmla="*/ 66 h 225"/>
                <a:gd name="T20" fmla="*/ 186 w 201"/>
                <a:gd name="T21" fmla="*/ 60 h 225"/>
                <a:gd name="T22" fmla="*/ 104 w 201"/>
                <a:gd name="T23" fmla="*/ 14 h 225"/>
                <a:gd name="T24" fmla="*/ 97 w 201"/>
                <a:gd name="T25" fmla="*/ 14 h 225"/>
                <a:gd name="T26" fmla="*/ 110 w 201"/>
                <a:gd name="T27" fmla="*/ 3 h 225"/>
                <a:gd name="T28" fmla="*/ 192 w 201"/>
                <a:gd name="T29" fmla="*/ 50 h 225"/>
                <a:gd name="T30" fmla="*/ 201 w 201"/>
                <a:gd name="T31" fmla="*/ 66 h 225"/>
                <a:gd name="T32" fmla="*/ 201 w 201"/>
                <a:gd name="T33" fmla="*/ 159 h 225"/>
                <a:gd name="T34" fmla="*/ 192 w 201"/>
                <a:gd name="T35" fmla="*/ 175 h 225"/>
                <a:gd name="T36" fmla="*/ 110 w 201"/>
                <a:gd name="T37" fmla="*/ 222 h 225"/>
                <a:gd name="T38" fmla="*/ 91 w 201"/>
                <a:gd name="T39" fmla="*/ 222 h 225"/>
                <a:gd name="T40" fmla="*/ 9 w 201"/>
                <a:gd name="T41" fmla="*/ 175 h 225"/>
                <a:gd name="T42" fmla="*/ 0 w 201"/>
                <a:gd name="T43" fmla="*/ 159 h 225"/>
                <a:gd name="T44" fmla="*/ 0 w 201"/>
                <a:gd name="T45" fmla="*/ 66 h 225"/>
                <a:gd name="T46" fmla="*/ 9 w 201"/>
                <a:gd name="T47" fmla="*/ 50 h 225"/>
                <a:gd name="T48" fmla="*/ 91 w 201"/>
                <a:gd name="T49" fmla="*/ 3 h 225"/>
                <a:gd name="T50" fmla="*/ 110 w 201"/>
                <a:gd name="T51" fmla="*/ 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1" h="225">
                  <a:moveTo>
                    <a:pt x="97" y="14"/>
                  </a:moveTo>
                  <a:cubicBezTo>
                    <a:pt x="15" y="60"/>
                    <a:pt x="15" y="60"/>
                    <a:pt x="15" y="60"/>
                  </a:cubicBezTo>
                  <a:cubicBezTo>
                    <a:pt x="14" y="61"/>
                    <a:pt x="12" y="64"/>
                    <a:pt x="12" y="66"/>
                  </a:cubicBezTo>
                  <a:cubicBezTo>
                    <a:pt x="12" y="159"/>
                    <a:pt x="12" y="159"/>
                    <a:pt x="12" y="159"/>
                  </a:cubicBezTo>
                  <a:cubicBezTo>
                    <a:pt x="12" y="161"/>
                    <a:pt x="14" y="164"/>
                    <a:pt x="15" y="165"/>
                  </a:cubicBezTo>
                  <a:cubicBezTo>
                    <a:pt x="98" y="212"/>
                    <a:pt x="98" y="212"/>
                    <a:pt x="98" y="212"/>
                  </a:cubicBezTo>
                  <a:cubicBezTo>
                    <a:pt x="99" y="213"/>
                    <a:pt x="102" y="213"/>
                    <a:pt x="104" y="212"/>
                  </a:cubicBezTo>
                  <a:cubicBezTo>
                    <a:pt x="186" y="165"/>
                    <a:pt x="186" y="165"/>
                    <a:pt x="186" y="165"/>
                  </a:cubicBezTo>
                  <a:cubicBezTo>
                    <a:pt x="188" y="164"/>
                    <a:pt x="189" y="161"/>
                    <a:pt x="189" y="159"/>
                  </a:cubicBezTo>
                  <a:cubicBezTo>
                    <a:pt x="189" y="66"/>
                    <a:pt x="189" y="66"/>
                    <a:pt x="189" y="66"/>
                  </a:cubicBezTo>
                  <a:cubicBezTo>
                    <a:pt x="189" y="64"/>
                    <a:pt x="188" y="61"/>
                    <a:pt x="186" y="60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2" y="13"/>
                    <a:pt x="99" y="13"/>
                    <a:pt x="97" y="14"/>
                  </a:cubicBezTo>
                  <a:close/>
                  <a:moveTo>
                    <a:pt x="110" y="3"/>
                  </a:moveTo>
                  <a:cubicBezTo>
                    <a:pt x="192" y="50"/>
                    <a:pt x="192" y="50"/>
                    <a:pt x="192" y="50"/>
                  </a:cubicBezTo>
                  <a:cubicBezTo>
                    <a:pt x="198" y="53"/>
                    <a:pt x="201" y="60"/>
                    <a:pt x="201" y="66"/>
                  </a:cubicBezTo>
                  <a:cubicBezTo>
                    <a:pt x="201" y="159"/>
                    <a:pt x="201" y="159"/>
                    <a:pt x="201" y="159"/>
                  </a:cubicBezTo>
                  <a:cubicBezTo>
                    <a:pt x="201" y="166"/>
                    <a:pt x="198" y="172"/>
                    <a:pt x="192" y="175"/>
                  </a:cubicBezTo>
                  <a:cubicBezTo>
                    <a:pt x="110" y="222"/>
                    <a:pt x="110" y="222"/>
                    <a:pt x="110" y="222"/>
                  </a:cubicBezTo>
                  <a:cubicBezTo>
                    <a:pt x="104" y="225"/>
                    <a:pt x="97" y="225"/>
                    <a:pt x="91" y="222"/>
                  </a:cubicBezTo>
                  <a:cubicBezTo>
                    <a:pt x="9" y="175"/>
                    <a:pt x="9" y="175"/>
                    <a:pt x="9" y="175"/>
                  </a:cubicBezTo>
                  <a:cubicBezTo>
                    <a:pt x="4" y="172"/>
                    <a:pt x="0" y="166"/>
                    <a:pt x="0" y="159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0"/>
                    <a:pt x="4" y="53"/>
                    <a:pt x="9" y="50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7" y="0"/>
                    <a:pt x="105" y="0"/>
                    <a:pt x="110" y="3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7BF417DA-0137-0F40-BCC8-6E32077DD0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3" y="1530"/>
              <a:ext cx="59" cy="59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21 h 28"/>
                <a:gd name="T12" fmla="*/ 21 w 28"/>
                <a:gd name="T13" fmla="*/ 14 h 28"/>
                <a:gd name="T14" fmla="*/ 14 w 28"/>
                <a:gd name="T15" fmla="*/ 7 h 28"/>
                <a:gd name="T16" fmla="*/ 7 w 28"/>
                <a:gd name="T17" fmla="*/ 14 h 28"/>
                <a:gd name="T18" fmla="*/ 14 w 28"/>
                <a:gd name="T1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21"/>
                  </a:moveTo>
                  <a:cubicBezTo>
                    <a:pt x="18" y="21"/>
                    <a:pt x="21" y="18"/>
                    <a:pt x="21" y="14"/>
                  </a:cubicBezTo>
                  <a:cubicBezTo>
                    <a:pt x="21" y="10"/>
                    <a:pt x="18" y="7"/>
                    <a:pt x="14" y="7"/>
                  </a:cubicBezTo>
                  <a:cubicBezTo>
                    <a:pt x="10" y="7"/>
                    <a:pt x="7" y="10"/>
                    <a:pt x="7" y="14"/>
                  </a:cubicBezTo>
                  <a:cubicBezTo>
                    <a:pt x="7" y="18"/>
                    <a:pt x="10" y="21"/>
                    <a:pt x="14" y="21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47D3E97-3755-2C4B-960C-D247ED746B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0" y="1584"/>
              <a:ext cx="60" cy="59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21 h 28"/>
                <a:gd name="T12" fmla="*/ 21 w 28"/>
                <a:gd name="T13" fmla="*/ 14 h 28"/>
                <a:gd name="T14" fmla="*/ 14 w 28"/>
                <a:gd name="T15" fmla="*/ 7 h 28"/>
                <a:gd name="T16" fmla="*/ 7 w 28"/>
                <a:gd name="T17" fmla="*/ 14 h 28"/>
                <a:gd name="T18" fmla="*/ 14 w 28"/>
                <a:gd name="T1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21"/>
                  </a:moveTo>
                  <a:cubicBezTo>
                    <a:pt x="18" y="21"/>
                    <a:pt x="21" y="18"/>
                    <a:pt x="21" y="14"/>
                  </a:cubicBezTo>
                  <a:cubicBezTo>
                    <a:pt x="21" y="10"/>
                    <a:pt x="18" y="7"/>
                    <a:pt x="14" y="7"/>
                  </a:cubicBezTo>
                  <a:cubicBezTo>
                    <a:pt x="10" y="7"/>
                    <a:pt x="7" y="10"/>
                    <a:pt x="7" y="14"/>
                  </a:cubicBezTo>
                  <a:cubicBezTo>
                    <a:pt x="7" y="18"/>
                    <a:pt x="10" y="21"/>
                    <a:pt x="14" y="21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840BFA7-30E3-C342-B780-314029ECDA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6" y="1584"/>
              <a:ext cx="59" cy="59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21 h 28"/>
                <a:gd name="T12" fmla="*/ 21 w 28"/>
                <a:gd name="T13" fmla="*/ 14 h 28"/>
                <a:gd name="T14" fmla="*/ 14 w 28"/>
                <a:gd name="T15" fmla="*/ 7 h 28"/>
                <a:gd name="T16" fmla="*/ 7 w 28"/>
                <a:gd name="T17" fmla="*/ 14 h 28"/>
                <a:gd name="T18" fmla="*/ 14 w 28"/>
                <a:gd name="T1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21"/>
                  </a:moveTo>
                  <a:cubicBezTo>
                    <a:pt x="18" y="21"/>
                    <a:pt x="21" y="18"/>
                    <a:pt x="21" y="14"/>
                  </a:cubicBezTo>
                  <a:cubicBezTo>
                    <a:pt x="21" y="10"/>
                    <a:pt x="18" y="7"/>
                    <a:pt x="14" y="7"/>
                  </a:cubicBezTo>
                  <a:cubicBezTo>
                    <a:pt x="10" y="7"/>
                    <a:pt x="7" y="10"/>
                    <a:pt x="7" y="14"/>
                  </a:cubicBezTo>
                  <a:cubicBezTo>
                    <a:pt x="7" y="18"/>
                    <a:pt x="10" y="21"/>
                    <a:pt x="14" y="21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D0D0ED3-D7EE-384B-9D62-D59B3D1BAF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9" y="1500"/>
              <a:ext cx="228" cy="244"/>
            </a:xfrm>
            <a:custGeom>
              <a:avLst/>
              <a:gdLst>
                <a:gd name="T0" fmla="*/ 99 w 108"/>
                <a:gd name="T1" fmla="*/ 68 h 116"/>
                <a:gd name="T2" fmla="*/ 55 w 108"/>
                <a:gd name="T3" fmla="*/ 116 h 116"/>
                <a:gd name="T4" fmla="*/ 53 w 108"/>
                <a:gd name="T5" fmla="*/ 116 h 116"/>
                <a:gd name="T6" fmla="*/ 9 w 108"/>
                <a:gd name="T7" fmla="*/ 68 h 116"/>
                <a:gd name="T8" fmla="*/ 10 w 108"/>
                <a:gd name="T9" fmla="*/ 68 h 116"/>
                <a:gd name="T10" fmla="*/ 17 w 108"/>
                <a:gd name="T11" fmla="*/ 66 h 116"/>
                <a:gd name="T12" fmla="*/ 54 w 108"/>
                <a:gd name="T13" fmla="*/ 108 h 116"/>
                <a:gd name="T14" fmla="*/ 91 w 108"/>
                <a:gd name="T15" fmla="*/ 66 h 116"/>
                <a:gd name="T16" fmla="*/ 98 w 108"/>
                <a:gd name="T17" fmla="*/ 68 h 116"/>
                <a:gd name="T18" fmla="*/ 99 w 108"/>
                <a:gd name="T19" fmla="*/ 68 h 116"/>
                <a:gd name="T20" fmla="*/ 105 w 108"/>
                <a:gd name="T21" fmla="*/ 42 h 116"/>
                <a:gd name="T22" fmla="*/ 108 w 108"/>
                <a:gd name="T23" fmla="*/ 4 h 116"/>
                <a:gd name="T24" fmla="*/ 104 w 108"/>
                <a:gd name="T25" fmla="*/ 0 h 116"/>
                <a:gd name="T26" fmla="*/ 4 w 108"/>
                <a:gd name="T27" fmla="*/ 0 h 116"/>
                <a:gd name="T28" fmla="*/ 0 w 108"/>
                <a:gd name="T29" fmla="*/ 4 h 116"/>
                <a:gd name="T30" fmla="*/ 3 w 108"/>
                <a:gd name="T31" fmla="*/ 42 h 116"/>
                <a:gd name="T32" fmla="*/ 10 w 108"/>
                <a:gd name="T33" fmla="*/ 40 h 116"/>
                <a:gd name="T34" fmla="*/ 11 w 108"/>
                <a:gd name="T35" fmla="*/ 40 h 116"/>
                <a:gd name="T36" fmla="*/ 8 w 108"/>
                <a:gd name="T37" fmla="*/ 8 h 116"/>
                <a:gd name="T38" fmla="*/ 88 w 108"/>
                <a:gd name="T39" fmla="*/ 8 h 116"/>
                <a:gd name="T40" fmla="*/ 100 w 108"/>
                <a:gd name="T41" fmla="*/ 8 h 116"/>
                <a:gd name="T42" fmla="*/ 97 w 108"/>
                <a:gd name="T43" fmla="*/ 40 h 116"/>
                <a:gd name="T44" fmla="*/ 98 w 108"/>
                <a:gd name="T45" fmla="*/ 40 h 116"/>
                <a:gd name="T46" fmla="*/ 105 w 108"/>
                <a:gd name="T47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8" h="116">
                  <a:moveTo>
                    <a:pt x="99" y="68"/>
                  </a:moveTo>
                  <a:cubicBezTo>
                    <a:pt x="90" y="92"/>
                    <a:pt x="76" y="108"/>
                    <a:pt x="55" y="116"/>
                  </a:cubicBezTo>
                  <a:cubicBezTo>
                    <a:pt x="55" y="116"/>
                    <a:pt x="53" y="116"/>
                    <a:pt x="53" y="116"/>
                  </a:cubicBezTo>
                  <a:cubicBezTo>
                    <a:pt x="32" y="108"/>
                    <a:pt x="18" y="92"/>
                    <a:pt x="9" y="68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13" y="68"/>
                    <a:pt x="15" y="67"/>
                    <a:pt x="17" y="66"/>
                  </a:cubicBezTo>
                  <a:cubicBezTo>
                    <a:pt x="25" y="87"/>
                    <a:pt x="37" y="100"/>
                    <a:pt x="54" y="108"/>
                  </a:cubicBezTo>
                  <a:cubicBezTo>
                    <a:pt x="71" y="100"/>
                    <a:pt x="83" y="87"/>
                    <a:pt x="91" y="66"/>
                  </a:cubicBezTo>
                  <a:cubicBezTo>
                    <a:pt x="93" y="67"/>
                    <a:pt x="95" y="68"/>
                    <a:pt x="98" y="68"/>
                  </a:cubicBezTo>
                  <a:cubicBezTo>
                    <a:pt x="98" y="68"/>
                    <a:pt x="98" y="68"/>
                    <a:pt x="99" y="68"/>
                  </a:cubicBezTo>
                  <a:close/>
                  <a:moveTo>
                    <a:pt x="105" y="42"/>
                  </a:moveTo>
                  <a:cubicBezTo>
                    <a:pt x="107" y="31"/>
                    <a:pt x="108" y="18"/>
                    <a:pt x="108" y="4"/>
                  </a:cubicBezTo>
                  <a:cubicBezTo>
                    <a:pt x="108" y="2"/>
                    <a:pt x="106" y="0"/>
                    <a:pt x="10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8"/>
                    <a:pt x="1" y="31"/>
                    <a:pt x="3" y="42"/>
                  </a:cubicBezTo>
                  <a:cubicBezTo>
                    <a:pt x="5" y="41"/>
                    <a:pt x="7" y="40"/>
                    <a:pt x="10" y="40"/>
                  </a:cubicBezTo>
                  <a:cubicBezTo>
                    <a:pt x="10" y="40"/>
                    <a:pt x="10" y="40"/>
                    <a:pt x="11" y="40"/>
                  </a:cubicBezTo>
                  <a:cubicBezTo>
                    <a:pt x="9" y="30"/>
                    <a:pt x="8" y="20"/>
                    <a:pt x="8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95" y="8"/>
                    <a:pt x="98" y="8"/>
                    <a:pt x="100" y="8"/>
                  </a:cubicBezTo>
                  <a:cubicBezTo>
                    <a:pt x="100" y="20"/>
                    <a:pt x="99" y="30"/>
                    <a:pt x="97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101" y="40"/>
                    <a:pt x="103" y="41"/>
                    <a:pt x="105" y="42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B258FCCA-BB7C-8241-BFF4-AEB14A4B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1576"/>
              <a:ext cx="17" cy="160"/>
            </a:xfrm>
            <a:custGeom>
              <a:avLst/>
              <a:gdLst>
                <a:gd name="T0" fmla="*/ 0 w 8"/>
                <a:gd name="T1" fmla="*/ 4 h 76"/>
                <a:gd name="T2" fmla="*/ 0 w 8"/>
                <a:gd name="T3" fmla="*/ 72 h 76"/>
                <a:gd name="T4" fmla="*/ 4 w 8"/>
                <a:gd name="T5" fmla="*/ 76 h 76"/>
                <a:gd name="T6" fmla="*/ 8 w 8"/>
                <a:gd name="T7" fmla="*/ 72 h 76"/>
                <a:gd name="T8" fmla="*/ 8 w 8"/>
                <a:gd name="T9" fmla="*/ 4 h 76"/>
                <a:gd name="T10" fmla="*/ 4 w 8"/>
                <a:gd name="T11" fmla="*/ 0 h 76"/>
                <a:gd name="T12" fmla="*/ 0 w 8"/>
                <a:gd name="T13" fmla="*/ 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6">
                  <a:moveTo>
                    <a:pt x="0" y="4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0" y="74"/>
                    <a:pt x="2" y="76"/>
                    <a:pt x="4" y="76"/>
                  </a:cubicBezTo>
                  <a:cubicBezTo>
                    <a:pt x="6" y="76"/>
                    <a:pt x="8" y="74"/>
                    <a:pt x="8" y="7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B3FCDD8-9F3A-3341-A503-9C536D8FC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1" y="1610"/>
              <a:ext cx="46" cy="113"/>
            </a:xfrm>
            <a:custGeom>
              <a:avLst/>
              <a:gdLst>
                <a:gd name="T0" fmla="*/ 14 w 22"/>
                <a:gd name="T1" fmla="*/ 50 h 54"/>
                <a:gd name="T2" fmla="*/ 18 w 22"/>
                <a:gd name="T3" fmla="*/ 54 h 54"/>
                <a:gd name="T4" fmla="*/ 22 w 22"/>
                <a:gd name="T5" fmla="*/ 50 h 54"/>
                <a:gd name="T6" fmla="*/ 22 w 22"/>
                <a:gd name="T7" fmla="*/ 4 h 54"/>
                <a:gd name="T8" fmla="*/ 18 w 22"/>
                <a:gd name="T9" fmla="*/ 0 h 54"/>
                <a:gd name="T10" fmla="*/ 4 w 22"/>
                <a:gd name="T11" fmla="*/ 0 h 54"/>
                <a:gd name="T12" fmla="*/ 0 w 22"/>
                <a:gd name="T13" fmla="*/ 4 h 54"/>
                <a:gd name="T14" fmla="*/ 4 w 22"/>
                <a:gd name="T15" fmla="*/ 8 h 54"/>
                <a:gd name="T16" fmla="*/ 14 w 22"/>
                <a:gd name="T17" fmla="*/ 8 h 54"/>
                <a:gd name="T18" fmla="*/ 14 w 22"/>
                <a:gd name="T1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54">
                  <a:moveTo>
                    <a:pt x="14" y="50"/>
                  </a:moveTo>
                  <a:cubicBezTo>
                    <a:pt x="14" y="52"/>
                    <a:pt x="16" y="54"/>
                    <a:pt x="18" y="54"/>
                  </a:cubicBezTo>
                  <a:cubicBezTo>
                    <a:pt x="20" y="54"/>
                    <a:pt x="22" y="52"/>
                    <a:pt x="22" y="5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50"/>
                    <a:pt x="14" y="50"/>
                    <a:pt x="14" y="50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F044FF3E-37A5-2045-9C96-4FC17695A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" y="1610"/>
              <a:ext cx="46" cy="113"/>
            </a:xfrm>
            <a:custGeom>
              <a:avLst/>
              <a:gdLst>
                <a:gd name="T0" fmla="*/ 8 w 22"/>
                <a:gd name="T1" fmla="*/ 50 h 54"/>
                <a:gd name="T2" fmla="*/ 4 w 22"/>
                <a:gd name="T3" fmla="*/ 54 h 54"/>
                <a:gd name="T4" fmla="*/ 0 w 22"/>
                <a:gd name="T5" fmla="*/ 50 h 54"/>
                <a:gd name="T6" fmla="*/ 0 w 22"/>
                <a:gd name="T7" fmla="*/ 4 h 54"/>
                <a:gd name="T8" fmla="*/ 4 w 22"/>
                <a:gd name="T9" fmla="*/ 0 h 54"/>
                <a:gd name="T10" fmla="*/ 18 w 22"/>
                <a:gd name="T11" fmla="*/ 0 h 54"/>
                <a:gd name="T12" fmla="*/ 22 w 22"/>
                <a:gd name="T13" fmla="*/ 4 h 54"/>
                <a:gd name="T14" fmla="*/ 18 w 22"/>
                <a:gd name="T15" fmla="*/ 8 h 54"/>
                <a:gd name="T16" fmla="*/ 8 w 22"/>
                <a:gd name="T17" fmla="*/ 8 h 54"/>
                <a:gd name="T18" fmla="*/ 8 w 22"/>
                <a:gd name="T1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54">
                  <a:moveTo>
                    <a:pt x="8" y="50"/>
                  </a:moveTo>
                  <a:cubicBezTo>
                    <a:pt x="8" y="52"/>
                    <a:pt x="6" y="54"/>
                    <a:pt x="4" y="54"/>
                  </a:cubicBezTo>
                  <a:cubicBezTo>
                    <a:pt x="2" y="54"/>
                    <a:pt x="0" y="52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cubicBezTo>
                    <a:pt x="22" y="6"/>
                    <a:pt x="20" y="8"/>
                    <a:pt x="1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0"/>
                    <a:pt x="8" y="50"/>
                    <a:pt x="8" y="50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3683B9-88DA-BA47-B6CD-F2BD875627E6}"/>
              </a:ext>
            </a:extLst>
          </p:cNvPr>
          <p:cNvCxnSpPr>
            <a:cxnSpLocks/>
          </p:cNvCxnSpPr>
          <p:nvPr/>
        </p:nvCxnSpPr>
        <p:spPr>
          <a:xfrm flipV="1">
            <a:off x="9609195" y="2403118"/>
            <a:ext cx="0" cy="944127"/>
          </a:xfrm>
          <a:prstGeom prst="line">
            <a:avLst/>
          </a:prstGeom>
          <a:ln w="28575">
            <a:prstDash val="dash"/>
            <a:headEnd type="triangle"/>
            <a:tailEnd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372716-002E-0C40-A0EC-74D450D17415}"/>
              </a:ext>
            </a:extLst>
          </p:cNvPr>
          <p:cNvCxnSpPr>
            <a:cxnSpLocks/>
          </p:cNvCxnSpPr>
          <p:nvPr/>
        </p:nvCxnSpPr>
        <p:spPr>
          <a:xfrm flipV="1">
            <a:off x="10090187" y="2379999"/>
            <a:ext cx="0" cy="932483"/>
          </a:xfrm>
          <a:prstGeom prst="line">
            <a:avLst/>
          </a:prstGeom>
          <a:ln w="28575">
            <a:prstDash val="dash"/>
            <a:headEnd type="none" w="lg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6F2F-9360-4741-AFBE-712D33F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abuse in the news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740" y="2348703"/>
            <a:ext cx="424837" cy="4248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710481" y="4248257"/>
            <a:ext cx="1774033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667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2014 - Spam emails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DC16A1-660A-4D2A-A13D-7F21BFFCF021}"/>
              </a:ext>
            </a:extLst>
          </p:cNvPr>
          <p:cNvSpPr/>
          <p:nvPr/>
        </p:nvSpPr>
        <p:spPr>
          <a:xfrm>
            <a:off x="3041446" y="1901112"/>
            <a:ext cx="1488519" cy="225467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259D8E-0C7C-417B-9A5C-281F8554296A}"/>
              </a:ext>
            </a:extLst>
          </p:cNvPr>
          <p:cNvSpPr/>
          <p:nvPr/>
        </p:nvSpPr>
        <p:spPr>
          <a:xfrm>
            <a:off x="7657930" y="1917974"/>
            <a:ext cx="1467961" cy="223780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C8D587-A6D8-4408-9591-A80674001FC9}"/>
              </a:ext>
            </a:extLst>
          </p:cNvPr>
          <p:cNvSpPr/>
          <p:nvPr/>
        </p:nvSpPr>
        <p:spPr>
          <a:xfrm>
            <a:off x="5312468" y="1921234"/>
            <a:ext cx="1571375" cy="223454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42B576-D0A6-49B7-979A-CC1D102D9FE4}"/>
              </a:ext>
            </a:extLst>
          </p:cNvPr>
          <p:cNvSpPr/>
          <p:nvPr/>
        </p:nvSpPr>
        <p:spPr>
          <a:xfrm>
            <a:off x="700157" y="1929655"/>
            <a:ext cx="1631248" cy="222612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6" y="1980612"/>
            <a:ext cx="875858" cy="8758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17" y="1942555"/>
            <a:ext cx="762559" cy="7625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82" y="3157886"/>
            <a:ext cx="640262" cy="64026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5259D8E-0C7C-417B-9A5C-281F8554296A}"/>
              </a:ext>
            </a:extLst>
          </p:cNvPr>
          <p:cNvSpPr/>
          <p:nvPr/>
        </p:nvSpPr>
        <p:spPr>
          <a:xfrm>
            <a:off x="9893803" y="1923743"/>
            <a:ext cx="1425585" cy="223203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F24F98-A265-47F7-9A26-0DDDF2C5930E}"/>
              </a:ext>
            </a:extLst>
          </p:cNvPr>
          <p:cNvCxnSpPr>
            <a:cxnSpLocks/>
          </p:cNvCxnSpPr>
          <p:nvPr/>
        </p:nvCxnSpPr>
        <p:spPr>
          <a:xfrm>
            <a:off x="9245335" y="3047448"/>
            <a:ext cx="509589" cy="0"/>
          </a:xfrm>
          <a:prstGeom prst="straightConnector1">
            <a:avLst/>
          </a:prstGeom>
          <a:ln w="28575">
            <a:solidFill>
              <a:schemeClr val="bg2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82" y="3238748"/>
            <a:ext cx="762447" cy="7624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255" y="2681954"/>
            <a:ext cx="1178597" cy="11785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831" y="2200150"/>
            <a:ext cx="860323" cy="8603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128" y="2678498"/>
            <a:ext cx="1258405" cy="12584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04" y="2111654"/>
            <a:ext cx="548423" cy="54842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20" y="2654145"/>
            <a:ext cx="1126578" cy="112657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037" y="2069254"/>
            <a:ext cx="713831" cy="7138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607" y="3015312"/>
            <a:ext cx="1024842" cy="102484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2863209" y="4292062"/>
            <a:ext cx="1774033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667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2015 – Hacked cars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5151374" y="4297784"/>
            <a:ext cx="1774033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667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2016 – </a:t>
            </a:r>
            <a:r>
              <a:rPr lang="en-US" sz="1667" dirty="0" err="1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Mirai</a:t>
            </a:r>
            <a:r>
              <a:rPr lang="en-US" sz="1667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botnet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7471302" y="4277904"/>
            <a:ext cx="1774033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667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2017 – Hacked cardiac devices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9738596" y="4291471"/>
            <a:ext cx="1857705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667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2018 – </a:t>
            </a:r>
            <a:r>
              <a:rPr lang="en-US" sz="1667" dirty="0" err="1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DoS</a:t>
            </a:r>
            <a:r>
              <a:rPr lang="en-US" sz="1667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1667" dirty="0" err="1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Cryptomining</a:t>
            </a:r>
            <a:endParaRPr lang="en-US" sz="1667" dirty="0">
              <a:solidFill>
                <a:srgbClr val="002D4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5D9775D3-DE34-43F6-AB92-66055025D739}"/>
              </a:ext>
            </a:extLst>
          </p:cNvPr>
          <p:cNvSpPr>
            <a:spLocks/>
          </p:cNvSpPr>
          <p:nvPr/>
        </p:nvSpPr>
        <p:spPr bwMode="auto">
          <a:xfrm>
            <a:off x="10158976" y="2239945"/>
            <a:ext cx="805948" cy="578181"/>
          </a:xfrm>
          <a:custGeom>
            <a:avLst/>
            <a:gdLst>
              <a:gd name="T0" fmla="*/ 249 w 249"/>
              <a:gd name="T1" fmla="*/ 178 h 178"/>
              <a:gd name="T2" fmla="*/ 249 w 249"/>
              <a:gd name="T3" fmla="*/ 5 h 178"/>
              <a:gd name="T4" fmla="*/ 242 w 249"/>
              <a:gd name="T5" fmla="*/ 0 h 178"/>
              <a:gd name="T6" fmla="*/ 6 w 249"/>
              <a:gd name="T7" fmla="*/ 0 h 178"/>
              <a:gd name="T8" fmla="*/ 0 w 249"/>
              <a:gd name="T9" fmla="*/ 5 h 178"/>
              <a:gd name="T10" fmla="*/ 0 w 249"/>
              <a:gd name="T11" fmla="*/ 178 h 178"/>
              <a:gd name="T12" fmla="*/ 249 w 249"/>
              <a:gd name="T13" fmla="*/ 17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9" h="178">
                <a:moveTo>
                  <a:pt x="249" y="178"/>
                </a:moveTo>
                <a:cubicBezTo>
                  <a:pt x="249" y="5"/>
                  <a:pt x="249" y="5"/>
                  <a:pt x="249" y="5"/>
                </a:cubicBezTo>
                <a:cubicBezTo>
                  <a:pt x="249" y="2"/>
                  <a:pt x="246" y="0"/>
                  <a:pt x="242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178"/>
                  <a:pt x="0" y="178"/>
                  <a:pt x="0" y="178"/>
                </a:cubicBezTo>
                <a:lnTo>
                  <a:pt x="249" y="178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914307">
              <a:defRPr/>
            </a:pPr>
            <a:endParaRPr lang="en-US" sz="1765">
              <a:solidFill>
                <a:srgbClr val="000000"/>
              </a:solidFill>
              <a:latin typeface="Amazon Ember"/>
            </a:endParaRPr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729D5DC0-DFF9-48BC-BDBF-11659854E307}"/>
              </a:ext>
            </a:extLst>
          </p:cNvPr>
          <p:cNvSpPr>
            <a:spLocks/>
          </p:cNvSpPr>
          <p:nvPr/>
        </p:nvSpPr>
        <p:spPr bwMode="auto">
          <a:xfrm>
            <a:off x="10197910" y="2282772"/>
            <a:ext cx="728078" cy="500312"/>
          </a:xfrm>
          <a:custGeom>
            <a:avLst/>
            <a:gdLst>
              <a:gd name="T0" fmla="*/ 374 w 374"/>
              <a:gd name="T1" fmla="*/ 77 h 257"/>
              <a:gd name="T2" fmla="*/ 374 w 374"/>
              <a:gd name="T3" fmla="*/ 0 h 257"/>
              <a:gd name="T4" fmla="*/ 0 w 374"/>
              <a:gd name="T5" fmla="*/ 0 h 257"/>
              <a:gd name="T6" fmla="*/ 0 w 374"/>
              <a:gd name="T7" fmla="*/ 257 h 257"/>
              <a:gd name="T8" fmla="*/ 374 w 374"/>
              <a:gd name="T9" fmla="*/ 257 h 257"/>
              <a:gd name="T10" fmla="*/ 374 w 374"/>
              <a:gd name="T11" fmla="*/ 7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4" h="257">
                <a:moveTo>
                  <a:pt x="374" y="77"/>
                </a:moveTo>
                <a:lnTo>
                  <a:pt x="374" y="0"/>
                </a:lnTo>
                <a:lnTo>
                  <a:pt x="0" y="0"/>
                </a:lnTo>
                <a:lnTo>
                  <a:pt x="0" y="257"/>
                </a:lnTo>
                <a:lnTo>
                  <a:pt x="374" y="257"/>
                </a:lnTo>
                <a:lnTo>
                  <a:pt x="374" y="77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914307">
              <a:defRPr/>
            </a:pPr>
            <a:endParaRPr lang="en-US" sz="1765">
              <a:solidFill>
                <a:srgbClr val="000000"/>
              </a:solidFill>
              <a:latin typeface="Amazon Ember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2ADB9A-8910-4B01-B478-B6109E279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1374" y="2818126"/>
            <a:ext cx="971419" cy="4866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914307">
              <a:defRPr/>
            </a:pPr>
            <a:endParaRPr lang="en-US" sz="1765">
              <a:solidFill>
                <a:srgbClr val="000000"/>
              </a:solidFill>
              <a:latin typeface="Amazon Ember"/>
            </a:endParaRPr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F03454F8-DD0C-450E-860B-295313DA8524}"/>
              </a:ext>
            </a:extLst>
          </p:cNvPr>
          <p:cNvSpPr>
            <a:spLocks/>
          </p:cNvSpPr>
          <p:nvPr/>
        </p:nvSpPr>
        <p:spPr bwMode="auto">
          <a:xfrm>
            <a:off x="10071374" y="2866793"/>
            <a:ext cx="971419" cy="23361"/>
          </a:xfrm>
          <a:custGeom>
            <a:avLst/>
            <a:gdLst>
              <a:gd name="T0" fmla="*/ 284 w 300"/>
              <a:gd name="T1" fmla="*/ 7 h 7"/>
              <a:gd name="T2" fmla="*/ 18 w 300"/>
              <a:gd name="T3" fmla="*/ 7 h 7"/>
              <a:gd name="T4" fmla="*/ 1 w 300"/>
              <a:gd name="T5" fmla="*/ 1 h 7"/>
              <a:gd name="T6" fmla="*/ 0 w 300"/>
              <a:gd name="T7" fmla="*/ 0 h 7"/>
              <a:gd name="T8" fmla="*/ 300 w 300"/>
              <a:gd name="T9" fmla="*/ 0 h 7"/>
              <a:gd name="T10" fmla="*/ 298 w 300"/>
              <a:gd name="T11" fmla="*/ 2 h 7"/>
              <a:gd name="T12" fmla="*/ 284 w 300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" h="7">
                <a:moveTo>
                  <a:pt x="284" y="7"/>
                </a:moveTo>
                <a:cubicBezTo>
                  <a:pt x="18" y="7"/>
                  <a:pt x="18" y="7"/>
                  <a:pt x="18" y="7"/>
                </a:cubicBezTo>
                <a:cubicBezTo>
                  <a:pt x="12" y="7"/>
                  <a:pt x="6" y="5"/>
                  <a:pt x="1" y="1"/>
                </a:cubicBezTo>
                <a:cubicBezTo>
                  <a:pt x="0" y="0"/>
                  <a:pt x="0" y="0"/>
                  <a:pt x="0" y="0"/>
                </a:cubicBezTo>
                <a:cubicBezTo>
                  <a:pt x="300" y="0"/>
                  <a:pt x="300" y="0"/>
                  <a:pt x="300" y="0"/>
                </a:cubicBezTo>
                <a:cubicBezTo>
                  <a:pt x="298" y="2"/>
                  <a:pt x="298" y="2"/>
                  <a:pt x="298" y="2"/>
                </a:cubicBezTo>
                <a:cubicBezTo>
                  <a:pt x="294" y="5"/>
                  <a:pt x="289" y="7"/>
                  <a:pt x="284" y="7"/>
                </a:cubicBezTo>
                <a:close/>
              </a:path>
            </a:pathLst>
          </a:cu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914307">
              <a:defRPr/>
            </a:pPr>
            <a:endParaRPr lang="en-US" sz="1765">
              <a:solidFill>
                <a:srgbClr val="000000"/>
              </a:solidFill>
              <a:latin typeface="Amazon Ember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F24F98-A265-47F7-9A26-0DDDF2C5930E}"/>
              </a:ext>
            </a:extLst>
          </p:cNvPr>
          <p:cNvCxnSpPr>
            <a:cxnSpLocks/>
          </p:cNvCxnSpPr>
          <p:nvPr/>
        </p:nvCxnSpPr>
        <p:spPr>
          <a:xfrm>
            <a:off x="6961713" y="3071294"/>
            <a:ext cx="509589" cy="0"/>
          </a:xfrm>
          <a:prstGeom prst="straightConnector1">
            <a:avLst/>
          </a:prstGeom>
          <a:ln w="28575">
            <a:solidFill>
              <a:schemeClr val="bg2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F24F98-A265-47F7-9A26-0DDDF2C5930E}"/>
              </a:ext>
            </a:extLst>
          </p:cNvPr>
          <p:cNvCxnSpPr>
            <a:cxnSpLocks/>
          </p:cNvCxnSpPr>
          <p:nvPr/>
        </p:nvCxnSpPr>
        <p:spPr>
          <a:xfrm>
            <a:off x="4690945" y="3072211"/>
            <a:ext cx="509589" cy="0"/>
          </a:xfrm>
          <a:prstGeom prst="straightConnector1">
            <a:avLst/>
          </a:prstGeom>
          <a:ln w="28575">
            <a:solidFill>
              <a:schemeClr val="bg2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F24F98-A265-47F7-9A26-0DDDF2C5930E}"/>
              </a:ext>
            </a:extLst>
          </p:cNvPr>
          <p:cNvCxnSpPr>
            <a:cxnSpLocks/>
          </p:cNvCxnSpPr>
          <p:nvPr/>
        </p:nvCxnSpPr>
        <p:spPr>
          <a:xfrm>
            <a:off x="2484514" y="3060473"/>
            <a:ext cx="509589" cy="0"/>
          </a:xfrm>
          <a:prstGeom prst="straightConnector1">
            <a:avLst/>
          </a:prstGeom>
          <a:ln w="28575">
            <a:solidFill>
              <a:schemeClr val="bg2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2931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48DEC-A2E6-4408-A9CD-7648C3FD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abuse </a:t>
            </a:r>
            <a:r>
              <a:rPr lang="en-US" dirty="0" err="1"/>
              <a:t>scenerios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6F3E32D-82DB-432A-9B51-F609E27F0600}"/>
              </a:ext>
            </a:extLst>
          </p:cNvPr>
          <p:cNvSpPr txBox="1">
            <a:spLocks/>
          </p:cNvSpPr>
          <p:nvPr/>
        </p:nvSpPr>
        <p:spPr>
          <a:xfrm>
            <a:off x="3195688" y="4127909"/>
            <a:ext cx="1045485" cy="3692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Information theft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4990A17-42B7-4694-B4AA-1A98CE8D7738}"/>
              </a:ext>
            </a:extLst>
          </p:cNvPr>
          <p:cNvSpPr txBox="1">
            <a:spLocks/>
          </p:cNvSpPr>
          <p:nvPr/>
        </p:nvSpPr>
        <p:spPr>
          <a:xfrm>
            <a:off x="4448574" y="4137255"/>
            <a:ext cx="1039132" cy="18460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Surveillance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D5CF3E7A-58A9-48B6-AAF1-E6234D95DD2B}"/>
              </a:ext>
            </a:extLst>
          </p:cNvPr>
          <p:cNvSpPr/>
          <p:nvPr/>
        </p:nvSpPr>
        <p:spPr>
          <a:xfrm>
            <a:off x="4202013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C8B72599-6BD6-4A74-936A-B0BB88B14C80}"/>
              </a:ext>
            </a:extLst>
          </p:cNvPr>
          <p:cNvSpPr/>
          <p:nvPr/>
        </p:nvSpPr>
        <p:spPr>
          <a:xfrm>
            <a:off x="1740449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367DA1F1-227D-4159-9E45-39F9A7B676D2}"/>
              </a:ext>
            </a:extLst>
          </p:cNvPr>
          <p:cNvSpPr/>
          <p:nvPr/>
        </p:nvSpPr>
        <p:spPr>
          <a:xfrm>
            <a:off x="2971229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06C52F28-BDA7-4EA9-A0DC-4F7145819FEA}"/>
              </a:ext>
            </a:extLst>
          </p:cNvPr>
          <p:cNvSpPr/>
          <p:nvPr/>
        </p:nvSpPr>
        <p:spPr>
          <a:xfrm>
            <a:off x="9125136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E47048E-8D5F-43C1-B753-965980A9EBBE}"/>
              </a:ext>
            </a:extLst>
          </p:cNvPr>
          <p:cNvSpPr txBox="1">
            <a:spLocks/>
          </p:cNvSpPr>
          <p:nvPr/>
        </p:nvSpPr>
        <p:spPr>
          <a:xfrm>
            <a:off x="9340598" y="4134340"/>
            <a:ext cx="1044232" cy="3692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Malicious access point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1C54501B-6124-4A2D-803E-69082A05E9FB}"/>
              </a:ext>
            </a:extLst>
          </p:cNvPr>
          <p:cNvSpPr/>
          <p:nvPr/>
        </p:nvSpPr>
        <p:spPr>
          <a:xfrm>
            <a:off x="7902633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295625E-10B3-4733-A7BF-F146AFA3905D}"/>
              </a:ext>
            </a:extLst>
          </p:cNvPr>
          <p:cNvSpPr txBox="1">
            <a:spLocks/>
          </p:cNvSpPr>
          <p:nvPr/>
        </p:nvSpPr>
        <p:spPr>
          <a:xfrm>
            <a:off x="8190401" y="4120120"/>
            <a:ext cx="1044232" cy="18460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Ransomware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E985D52-5C81-472C-8D9C-C47645A08EFB}"/>
              </a:ext>
            </a:extLst>
          </p:cNvPr>
          <p:cNvSpPr txBox="1">
            <a:spLocks/>
          </p:cNvSpPr>
          <p:nvPr/>
        </p:nvSpPr>
        <p:spPr>
          <a:xfrm>
            <a:off x="1854677" y="4127909"/>
            <a:ext cx="1307013" cy="3692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Lateral threat escalation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5015D89D-80B9-4EEE-9483-4FD51B6F7A86}"/>
              </a:ext>
            </a:extLst>
          </p:cNvPr>
          <p:cNvSpPr/>
          <p:nvPr/>
        </p:nvSpPr>
        <p:spPr>
          <a:xfrm>
            <a:off x="6686746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9F934C1-E287-4C89-95E3-7A99D6597184}"/>
              </a:ext>
            </a:extLst>
          </p:cNvPr>
          <p:cNvSpPr txBox="1">
            <a:spLocks/>
          </p:cNvSpPr>
          <p:nvPr/>
        </p:nvSpPr>
        <p:spPr>
          <a:xfrm>
            <a:off x="6727098" y="4126376"/>
            <a:ext cx="1256377" cy="3692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Cryptocurrency mining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37F003F7-D937-4744-976B-BD6393163C0D}"/>
              </a:ext>
            </a:extLst>
          </p:cNvPr>
          <p:cNvSpPr/>
          <p:nvPr/>
        </p:nvSpPr>
        <p:spPr>
          <a:xfrm>
            <a:off x="5456431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F4FCF83-C8DE-41A3-893A-7F4BB477FC17}"/>
              </a:ext>
            </a:extLst>
          </p:cNvPr>
          <p:cNvSpPr txBox="1">
            <a:spLocks/>
          </p:cNvSpPr>
          <p:nvPr/>
        </p:nvSpPr>
        <p:spPr>
          <a:xfrm>
            <a:off x="5647614" y="4136260"/>
            <a:ext cx="1039132" cy="3692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Sabotage attacks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F9D8E700-508D-4FBA-BA0D-4B1EF15FAE0A}"/>
              </a:ext>
            </a:extLst>
          </p:cNvPr>
          <p:cNvSpPr txBox="1">
            <a:spLocks/>
          </p:cNvSpPr>
          <p:nvPr/>
        </p:nvSpPr>
        <p:spPr>
          <a:xfrm>
            <a:off x="654155" y="4152418"/>
            <a:ext cx="1044232" cy="3692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Denial of Service</a:t>
            </a: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C14F9656-D7A9-40F8-8530-632F713187BF}"/>
              </a:ext>
            </a:extLst>
          </p:cNvPr>
          <p:cNvSpPr/>
          <p:nvPr/>
        </p:nvSpPr>
        <p:spPr>
          <a:xfrm>
            <a:off x="10396740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F9D8E700-508D-4FBA-BA0D-4B1EF15FAE0A}"/>
              </a:ext>
            </a:extLst>
          </p:cNvPr>
          <p:cNvSpPr txBox="1">
            <a:spLocks/>
          </p:cNvSpPr>
          <p:nvPr/>
        </p:nvSpPr>
        <p:spPr>
          <a:xfrm>
            <a:off x="10637327" y="4136857"/>
            <a:ext cx="1039132" cy="3692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Cloud infra abuse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FAB540-9424-46F1-9E49-FC90E734A360}"/>
              </a:ext>
            </a:extLst>
          </p:cNvPr>
          <p:cNvSpPr/>
          <p:nvPr/>
        </p:nvSpPr>
        <p:spPr bwMode="auto">
          <a:xfrm>
            <a:off x="9669913" y="3192330"/>
            <a:ext cx="239255" cy="116187"/>
          </a:xfrm>
          <a:prstGeom prst="rect">
            <a:avLst/>
          </a:prstGeom>
          <a:solidFill>
            <a:srgbClr val="F2F4F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25BAFA-914C-B249-AF75-5EEE1EE72A95}"/>
              </a:ext>
            </a:extLst>
          </p:cNvPr>
          <p:cNvGrpSpPr/>
          <p:nvPr/>
        </p:nvGrpSpPr>
        <p:grpSpPr>
          <a:xfrm>
            <a:off x="3125779" y="2635483"/>
            <a:ext cx="1108778" cy="1081605"/>
            <a:chOff x="7710488" y="4470270"/>
            <a:chExt cx="2491831" cy="2491831"/>
          </a:xfrm>
          <a:noFill/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B81040C-5C3F-FD44-B955-FC9E4DABD6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0488" y="4470270"/>
              <a:ext cx="2491831" cy="2491831"/>
            </a:xfrm>
            <a:prstGeom prst="ellipse">
              <a:avLst/>
            </a:prstGeom>
            <a:grpFill/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4324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2FC636D-5B3F-5C43-8B90-9512C7CEBC93}"/>
                </a:ext>
              </a:extLst>
            </p:cNvPr>
            <p:cNvGrpSpPr/>
            <p:nvPr/>
          </p:nvGrpSpPr>
          <p:grpSpPr>
            <a:xfrm>
              <a:off x="8246294" y="4895988"/>
              <a:ext cx="1420218" cy="1640394"/>
              <a:chOff x="5125483" y="-2236281"/>
              <a:chExt cx="1847225" cy="2133600"/>
            </a:xfrm>
            <a:grpFill/>
          </p:grpSpPr>
          <p:sp>
            <p:nvSpPr>
              <p:cNvPr id="46" name="Freeform: Shape 358">
                <a:extLst>
                  <a:ext uri="{FF2B5EF4-FFF2-40B4-BE49-F238E27FC236}">
                    <a16:creationId xmlns:a16="http://schemas.microsoft.com/office/drawing/2014/main" id="{3F1EAB4D-CE06-BC4C-87CA-842F616A5C8F}"/>
                  </a:ext>
                </a:extLst>
              </p:cNvPr>
              <p:cNvSpPr/>
              <p:nvPr/>
            </p:nvSpPr>
            <p:spPr>
              <a:xfrm>
                <a:off x="6024971" y="-1285057"/>
                <a:ext cx="381000" cy="381000"/>
              </a:xfrm>
              <a:custGeom>
                <a:avLst/>
                <a:gdLst>
                  <a:gd name="connsiteX0" fmla="*/ 14288 w 381000"/>
                  <a:gd name="connsiteY0" fmla="*/ 14288 h 381000"/>
                  <a:gd name="connsiteX1" fmla="*/ 369570 w 381000"/>
                  <a:gd name="connsiteY1" fmla="*/ 14288 h 381000"/>
                  <a:gd name="connsiteX2" fmla="*/ 369570 w 381000"/>
                  <a:gd name="connsiteY2" fmla="*/ 369570 h 381000"/>
                  <a:gd name="connsiteX3" fmla="*/ 14287 w 381000"/>
                  <a:gd name="connsiteY3" fmla="*/ 36957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381000">
                    <a:moveTo>
                      <a:pt x="14288" y="14288"/>
                    </a:moveTo>
                    <a:lnTo>
                      <a:pt x="369570" y="14288"/>
                    </a:lnTo>
                    <a:lnTo>
                      <a:pt x="369570" y="369570"/>
                    </a:lnTo>
                    <a:lnTo>
                      <a:pt x="14287" y="369570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accent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47" name="Freeform: Shape 359">
                <a:extLst>
                  <a:ext uri="{FF2B5EF4-FFF2-40B4-BE49-F238E27FC236}">
                    <a16:creationId xmlns:a16="http://schemas.microsoft.com/office/drawing/2014/main" id="{2065AE34-A398-B142-A2E9-8631A9B07C87}"/>
                  </a:ext>
                </a:extLst>
              </p:cNvPr>
              <p:cNvSpPr/>
              <p:nvPr/>
            </p:nvSpPr>
            <p:spPr>
              <a:xfrm>
                <a:off x="6104981" y="-1206000"/>
                <a:ext cx="219075" cy="219075"/>
              </a:xfrm>
              <a:custGeom>
                <a:avLst/>
                <a:gdLst>
                  <a:gd name="connsiteX0" fmla="*/ 210503 w 219075"/>
                  <a:gd name="connsiteY0" fmla="*/ 112395 h 219075"/>
                  <a:gd name="connsiteX1" fmla="*/ 112395 w 219075"/>
                  <a:gd name="connsiteY1" fmla="*/ 210503 h 219075"/>
                  <a:gd name="connsiteX2" fmla="*/ 14287 w 219075"/>
                  <a:gd name="connsiteY2" fmla="*/ 112395 h 219075"/>
                  <a:gd name="connsiteX3" fmla="*/ 112395 w 219075"/>
                  <a:gd name="connsiteY3" fmla="*/ 14287 h 219075"/>
                  <a:gd name="connsiteX4" fmla="*/ 210503 w 219075"/>
                  <a:gd name="connsiteY4" fmla="*/ 11239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219075">
                    <a:moveTo>
                      <a:pt x="210503" y="112395"/>
                    </a:moveTo>
                    <a:cubicBezTo>
                      <a:pt x="210503" y="166578"/>
                      <a:pt x="166578" y="210503"/>
                      <a:pt x="112395" y="210503"/>
                    </a:cubicBezTo>
                    <a:cubicBezTo>
                      <a:pt x="58212" y="210503"/>
                      <a:pt x="14287" y="166578"/>
                      <a:pt x="14287" y="112395"/>
                    </a:cubicBezTo>
                    <a:cubicBezTo>
                      <a:pt x="14287" y="58212"/>
                      <a:pt x="58212" y="14287"/>
                      <a:pt x="112395" y="14287"/>
                    </a:cubicBezTo>
                    <a:cubicBezTo>
                      <a:pt x="166578" y="14287"/>
                      <a:pt x="210503" y="58212"/>
                      <a:pt x="210503" y="112395"/>
                    </a:cubicBezTo>
                    <a:close/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48" name="Freeform: Shape 360">
                <a:extLst>
                  <a:ext uri="{FF2B5EF4-FFF2-40B4-BE49-F238E27FC236}">
                    <a16:creationId xmlns:a16="http://schemas.microsoft.com/office/drawing/2014/main" id="{DD9AA686-8C5F-424E-848C-1927FDD8ED0B}"/>
                  </a:ext>
                </a:extLst>
              </p:cNvPr>
              <p:cNvSpPr/>
              <p:nvPr/>
            </p:nvSpPr>
            <p:spPr>
              <a:xfrm>
                <a:off x="6024971" y="-886912"/>
                <a:ext cx="381000" cy="381000"/>
              </a:xfrm>
              <a:custGeom>
                <a:avLst/>
                <a:gdLst>
                  <a:gd name="connsiteX0" fmla="*/ 14288 w 381000"/>
                  <a:gd name="connsiteY0" fmla="*/ 14287 h 381000"/>
                  <a:gd name="connsiteX1" fmla="*/ 369570 w 381000"/>
                  <a:gd name="connsiteY1" fmla="*/ 14287 h 381000"/>
                  <a:gd name="connsiteX2" fmla="*/ 369570 w 381000"/>
                  <a:gd name="connsiteY2" fmla="*/ 369570 h 381000"/>
                  <a:gd name="connsiteX3" fmla="*/ 14287 w 381000"/>
                  <a:gd name="connsiteY3" fmla="*/ 36957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381000">
                    <a:moveTo>
                      <a:pt x="14288" y="14287"/>
                    </a:moveTo>
                    <a:lnTo>
                      <a:pt x="369570" y="14287"/>
                    </a:lnTo>
                    <a:lnTo>
                      <a:pt x="369570" y="369570"/>
                    </a:lnTo>
                    <a:lnTo>
                      <a:pt x="14287" y="369570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49" name="Freeform: Shape 361">
                <a:extLst>
                  <a:ext uri="{FF2B5EF4-FFF2-40B4-BE49-F238E27FC236}">
                    <a16:creationId xmlns:a16="http://schemas.microsoft.com/office/drawing/2014/main" id="{02721702-3C6A-0049-A705-37FB17F36150}"/>
                  </a:ext>
                </a:extLst>
              </p:cNvPr>
              <p:cNvSpPr/>
              <p:nvPr/>
            </p:nvSpPr>
            <p:spPr>
              <a:xfrm>
                <a:off x="6104981" y="-806902"/>
                <a:ext cx="219075" cy="219075"/>
              </a:xfrm>
              <a:custGeom>
                <a:avLst/>
                <a:gdLst>
                  <a:gd name="connsiteX0" fmla="*/ 210503 w 219075"/>
                  <a:gd name="connsiteY0" fmla="*/ 112395 h 219075"/>
                  <a:gd name="connsiteX1" fmla="*/ 112395 w 219075"/>
                  <a:gd name="connsiteY1" fmla="*/ 210502 h 219075"/>
                  <a:gd name="connsiteX2" fmla="*/ 14287 w 219075"/>
                  <a:gd name="connsiteY2" fmla="*/ 112395 h 219075"/>
                  <a:gd name="connsiteX3" fmla="*/ 112395 w 219075"/>
                  <a:gd name="connsiteY3" fmla="*/ 14287 h 219075"/>
                  <a:gd name="connsiteX4" fmla="*/ 210503 w 219075"/>
                  <a:gd name="connsiteY4" fmla="*/ 11239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219075">
                    <a:moveTo>
                      <a:pt x="210503" y="112395"/>
                    </a:moveTo>
                    <a:cubicBezTo>
                      <a:pt x="210503" y="166578"/>
                      <a:pt x="166578" y="210502"/>
                      <a:pt x="112395" y="210502"/>
                    </a:cubicBezTo>
                    <a:cubicBezTo>
                      <a:pt x="58212" y="210502"/>
                      <a:pt x="14287" y="166578"/>
                      <a:pt x="14287" y="112395"/>
                    </a:cubicBezTo>
                    <a:cubicBezTo>
                      <a:pt x="14287" y="58212"/>
                      <a:pt x="58212" y="14287"/>
                      <a:pt x="112395" y="14287"/>
                    </a:cubicBezTo>
                    <a:cubicBezTo>
                      <a:pt x="166578" y="14287"/>
                      <a:pt x="210503" y="58212"/>
                      <a:pt x="210503" y="112395"/>
                    </a:cubicBezTo>
                    <a:close/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0" name="Freeform: Shape 362">
                <a:extLst>
                  <a:ext uri="{FF2B5EF4-FFF2-40B4-BE49-F238E27FC236}">
                    <a16:creationId xmlns:a16="http://schemas.microsoft.com/office/drawing/2014/main" id="{0810B2E8-9D4E-7840-B4CD-6C1F8E70F18A}"/>
                  </a:ext>
                </a:extLst>
              </p:cNvPr>
              <p:cNvSpPr/>
              <p:nvPr/>
            </p:nvSpPr>
            <p:spPr>
              <a:xfrm>
                <a:off x="5626826" y="-886912"/>
                <a:ext cx="381000" cy="381000"/>
              </a:xfrm>
              <a:custGeom>
                <a:avLst/>
                <a:gdLst>
                  <a:gd name="connsiteX0" fmla="*/ 14287 w 381000"/>
                  <a:gd name="connsiteY0" fmla="*/ 14287 h 381000"/>
                  <a:gd name="connsiteX1" fmla="*/ 369570 w 381000"/>
                  <a:gd name="connsiteY1" fmla="*/ 14287 h 381000"/>
                  <a:gd name="connsiteX2" fmla="*/ 369570 w 381000"/>
                  <a:gd name="connsiteY2" fmla="*/ 369570 h 381000"/>
                  <a:gd name="connsiteX3" fmla="*/ 14288 w 381000"/>
                  <a:gd name="connsiteY3" fmla="*/ 36957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381000">
                    <a:moveTo>
                      <a:pt x="14287" y="14287"/>
                    </a:moveTo>
                    <a:lnTo>
                      <a:pt x="369570" y="14287"/>
                    </a:lnTo>
                    <a:lnTo>
                      <a:pt x="369570" y="369570"/>
                    </a:lnTo>
                    <a:lnTo>
                      <a:pt x="14288" y="369570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1" name="Freeform: Shape 363">
                <a:extLst>
                  <a:ext uri="{FF2B5EF4-FFF2-40B4-BE49-F238E27FC236}">
                    <a16:creationId xmlns:a16="http://schemas.microsoft.com/office/drawing/2014/main" id="{30903D41-7F99-7043-B183-1C70B362F91D}"/>
                  </a:ext>
                </a:extLst>
              </p:cNvPr>
              <p:cNvSpPr/>
              <p:nvPr/>
            </p:nvSpPr>
            <p:spPr>
              <a:xfrm>
                <a:off x="5705883" y="-806902"/>
                <a:ext cx="219075" cy="219075"/>
              </a:xfrm>
              <a:custGeom>
                <a:avLst/>
                <a:gdLst>
                  <a:gd name="connsiteX0" fmla="*/ 210503 w 219075"/>
                  <a:gd name="connsiteY0" fmla="*/ 112395 h 219075"/>
                  <a:gd name="connsiteX1" fmla="*/ 112395 w 219075"/>
                  <a:gd name="connsiteY1" fmla="*/ 210502 h 219075"/>
                  <a:gd name="connsiteX2" fmla="*/ 14287 w 219075"/>
                  <a:gd name="connsiteY2" fmla="*/ 112395 h 219075"/>
                  <a:gd name="connsiteX3" fmla="*/ 112395 w 219075"/>
                  <a:gd name="connsiteY3" fmla="*/ 14287 h 219075"/>
                  <a:gd name="connsiteX4" fmla="*/ 210503 w 219075"/>
                  <a:gd name="connsiteY4" fmla="*/ 11239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219075">
                    <a:moveTo>
                      <a:pt x="210503" y="112395"/>
                    </a:moveTo>
                    <a:cubicBezTo>
                      <a:pt x="210503" y="166578"/>
                      <a:pt x="166578" y="210502"/>
                      <a:pt x="112395" y="210502"/>
                    </a:cubicBezTo>
                    <a:cubicBezTo>
                      <a:pt x="58212" y="210502"/>
                      <a:pt x="14287" y="166578"/>
                      <a:pt x="14287" y="112395"/>
                    </a:cubicBezTo>
                    <a:cubicBezTo>
                      <a:pt x="14287" y="58212"/>
                      <a:pt x="58212" y="14287"/>
                      <a:pt x="112395" y="14287"/>
                    </a:cubicBezTo>
                    <a:cubicBezTo>
                      <a:pt x="166578" y="14287"/>
                      <a:pt x="210503" y="58212"/>
                      <a:pt x="210503" y="112395"/>
                    </a:cubicBezTo>
                    <a:close/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2" name="Freeform: Shape 364">
                <a:extLst>
                  <a:ext uri="{FF2B5EF4-FFF2-40B4-BE49-F238E27FC236}">
                    <a16:creationId xmlns:a16="http://schemas.microsoft.com/office/drawing/2014/main" id="{0DF0DAD6-A77D-F549-B9F4-9B1CF13214C8}"/>
                  </a:ext>
                </a:extLst>
              </p:cNvPr>
              <p:cNvSpPr/>
              <p:nvPr/>
            </p:nvSpPr>
            <p:spPr>
              <a:xfrm>
                <a:off x="5626825" y="-1285057"/>
                <a:ext cx="381000" cy="381000"/>
              </a:xfrm>
              <a:custGeom>
                <a:avLst/>
                <a:gdLst>
                  <a:gd name="connsiteX0" fmla="*/ 14288 w 381000"/>
                  <a:gd name="connsiteY0" fmla="*/ 205740 h 381000"/>
                  <a:gd name="connsiteX1" fmla="*/ 14288 w 381000"/>
                  <a:gd name="connsiteY1" fmla="*/ 369570 h 381000"/>
                  <a:gd name="connsiteX2" fmla="*/ 369570 w 381000"/>
                  <a:gd name="connsiteY2" fmla="*/ 369570 h 381000"/>
                  <a:gd name="connsiteX3" fmla="*/ 369570 w 381000"/>
                  <a:gd name="connsiteY3" fmla="*/ 14288 h 381000"/>
                  <a:gd name="connsiteX4" fmla="*/ 225743 w 381000"/>
                  <a:gd name="connsiteY4" fmla="*/ 14288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381000">
                    <a:moveTo>
                      <a:pt x="14288" y="205740"/>
                    </a:moveTo>
                    <a:lnTo>
                      <a:pt x="14288" y="369570"/>
                    </a:lnTo>
                    <a:lnTo>
                      <a:pt x="369570" y="369570"/>
                    </a:lnTo>
                    <a:lnTo>
                      <a:pt x="369570" y="14288"/>
                    </a:lnTo>
                    <a:lnTo>
                      <a:pt x="225743" y="14288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3" name="Freeform: Shape 365">
                <a:extLst>
                  <a:ext uri="{FF2B5EF4-FFF2-40B4-BE49-F238E27FC236}">
                    <a16:creationId xmlns:a16="http://schemas.microsoft.com/office/drawing/2014/main" id="{365B577A-0C97-FF43-97A0-889248666E7D}"/>
                  </a:ext>
                </a:extLst>
              </p:cNvPr>
              <p:cNvSpPr/>
              <p:nvPr/>
            </p:nvSpPr>
            <p:spPr>
              <a:xfrm>
                <a:off x="5706836" y="-1200284"/>
                <a:ext cx="219075" cy="219075"/>
              </a:xfrm>
              <a:custGeom>
                <a:avLst/>
                <a:gdLst>
                  <a:gd name="connsiteX0" fmla="*/ 14288 w 219075"/>
                  <a:gd name="connsiteY0" fmla="*/ 120967 h 219075"/>
                  <a:gd name="connsiteX1" fmla="*/ 111442 w 219075"/>
                  <a:gd name="connsiteY1" fmla="*/ 204788 h 219075"/>
                  <a:gd name="connsiteX2" fmla="*/ 209550 w 219075"/>
                  <a:gd name="connsiteY2" fmla="*/ 106680 h 219075"/>
                  <a:gd name="connsiteX3" fmla="*/ 145733 w 219075"/>
                  <a:gd name="connsiteY3" fmla="*/ 14288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75" h="219075">
                    <a:moveTo>
                      <a:pt x="14288" y="120967"/>
                    </a:moveTo>
                    <a:cubicBezTo>
                      <a:pt x="20955" y="168592"/>
                      <a:pt x="61913" y="204788"/>
                      <a:pt x="111442" y="204788"/>
                    </a:cubicBezTo>
                    <a:cubicBezTo>
                      <a:pt x="165735" y="204788"/>
                      <a:pt x="209550" y="160972"/>
                      <a:pt x="209550" y="106680"/>
                    </a:cubicBezTo>
                    <a:cubicBezTo>
                      <a:pt x="209550" y="64770"/>
                      <a:pt x="182880" y="28575"/>
                      <a:pt x="145733" y="14288"/>
                    </a:cubicBez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4" name="Freeform: Shape 366">
                <a:extLst>
                  <a:ext uri="{FF2B5EF4-FFF2-40B4-BE49-F238E27FC236}">
                    <a16:creationId xmlns:a16="http://schemas.microsoft.com/office/drawing/2014/main" id="{5E5C9E63-105D-9342-ADF6-741BA70B3E11}"/>
                  </a:ext>
                </a:extLst>
              </p:cNvPr>
              <p:cNvSpPr/>
              <p:nvPr/>
            </p:nvSpPr>
            <p:spPr>
              <a:xfrm>
                <a:off x="5904956" y="-1349827"/>
                <a:ext cx="590550" cy="171450"/>
              </a:xfrm>
              <a:custGeom>
                <a:avLst/>
                <a:gdLst>
                  <a:gd name="connsiteX0" fmla="*/ 14288 w 590550"/>
                  <a:gd name="connsiteY0" fmla="*/ 16193 h 171450"/>
                  <a:gd name="connsiteX1" fmla="*/ 501015 w 590550"/>
                  <a:gd name="connsiteY1" fmla="*/ 14288 h 171450"/>
                  <a:gd name="connsiteX2" fmla="*/ 582930 w 590550"/>
                  <a:gd name="connsiteY2" fmla="*/ 95250 h 171450"/>
                  <a:gd name="connsiteX3" fmla="*/ 582930 w 590550"/>
                  <a:gd name="connsiteY3" fmla="*/ 16192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71450">
                    <a:moveTo>
                      <a:pt x="14288" y="16193"/>
                    </a:moveTo>
                    <a:lnTo>
                      <a:pt x="501015" y="14288"/>
                    </a:lnTo>
                    <a:cubicBezTo>
                      <a:pt x="545783" y="14288"/>
                      <a:pt x="582930" y="50483"/>
                      <a:pt x="582930" y="95250"/>
                    </a:cubicBezTo>
                    <a:lnTo>
                      <a:pt x="582930" y="161925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5" name="Freeform: Shape 367">
                <a:extLst>
                  <a:ext uri="{FF2B5EF4-FFF2-40B4-BE49-F238E27FC236}">
                    <a16:creationId xmlns:a16="http://schemas.microsoft.com/office/drawing/2014/main" id="{34F8D73D-12A8-F149-A1AA-04645A7EC2AC}"/>
                  </a:ext>
                </a:extLst>
              </p:cNvPr>
              <p:cNvSpPr/>
              <p:nvPr/>
            </p:nvSpPr>
            <p:spPr>
              <a:xfrm>
                <a:off x="5532528" y="-609734"/>
                <a:ext cx="962025" cy="171450"/>
              </a:xfrm>
              <a:custGeom>
                <a:avLst/>
                <a:gdLst>
                  <a:gd name="connsiteX0" fmla="*/ 14288 w 962025"/>
                  <a:gd name="connsiteY0" fmla="*/ 14288 h 171450"/>
                  <a:gd name="connsiteX1" fmla="*/ 14288 w 962025"/>
                  <a:gd name="connsiteY1" fmla="*/ 76200 h 171450"/>
                  <a:gd name="connsiteX2" fmla="*/ 95250 w 962025"/>
                  <a:gd name="connsiteY2" fmla="*/ 157163 h 171450"/>
                  <a:gd name="connsiteX3" fmla="*/ 874395 w 962025"/>
                  <a:gd name="connsiteY3" fmla="*/ 157163 h 171450"/>
                  <a:gd name="connsiteX4" fmla="*/ 955358 w 962025"/>
                  <a:gd name="connsiteY4" fmla="*/ 76200 h 171450"/>
                  <a:gd name="connsiteX5" fmla="*/ 955358 w 962025"/>
                  <a:gd name="connsiteY5" fmla="*/ 14288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2025" h="171450">
                    <a:moveTo>
                      <a:pt x="14288" y="14288"/>
                    </a:moveTo>
                    <a:lnTo>
                      <a:pt x="14288" y="76200"/>
                    </a:lnTo>
                    <a:cubicBezTo>
                      <a:pt x="14288" y="120967"/>
                      <a:pt x="50482" y="157163"/>
                      <a:pt x="95250" y="157163"/>
                    </a:cubicBezTo>
                    <a:lnTo>
                      <a:pt x="874395" y="157163"/>
                    </a:lnTo>
                    <a:cubicBezTo>
                      <a:pt x="919162" y="157163"/>
                      <a:pt x="955358" y="120967"/>
                      <a:pt x="955358" y="76200"/>
                    </a:cubicBezTo>
                    <a:lnTo>
                      <a:pt x="955358" y="14288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6" name="Freeform: Shape 372">
                <a:extLst>
                  <a:ext uri="{FF2B5EF4-FFF2-40B4-BE49-F238E27FC236}">
                    <a16:creationId xmlns:a16="http://schemas.microsoft.com/office/drawing/2014/main" id="{65228EF0-9FD6-CA40-80F3-473D236F1099}"/>
                  </a:ext>
                </a:extLst>
              </p:cNvPr>
              <p:cNvSpPr/>
              <p:nvPr/>
            </p:nvSpPr>
            <p:spPr>
              <a:xfrm>
                <a:off x="5658258" y="-1514609"/>
                <a:ext cx="47625" cy="190500"/>
              </a:xfrm>
              <a:custGeom>
                <a:avLst/>
                <a:gdLst>
                  <a:gd name="connsiteX0" fmla="*/ 14288 w 47625"/>
                  <a:gd name="connsiteY0" fmla="*/ 180975 h 190500"/>
                  <a:gd name="connsiteX1" fmla="*/ 26670 w 47625"/>
                  <a:gd name="connsiteY1" fmla="*/ 1428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190500">
                    <a:moveTo>
                      <a:pt x="14288" y="180975"/>
                    </a:moveTo>
                    <a:cubicBezTo>
                      <a:pt x="42863" y="131445"/>
                      <a:pt x="49530" y="70485"/>
                      <a:pt x="26670" y="14288"/>
                    </a:cubicBez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7" name="Freeform: Shape 373">
                <a:extLst>
                  <a:ext uri="{FF2B5EF4-FFF2-40B4-BE49-F238E27FC236}">
                    <a16:creationId xmlns:a16="http://schemas.microsoft.com/office/drawing/2014/main" id="{338E814D-3E61-4343-B3A5-E8C8F17123BA}"/>
                  </a:ext>
                </a:extLst>
              </p:cNvPr>
              <p:cNvSpPr/>
              <p:nvPr/>
            </p:nvSpPr>
            <p:spPr>
              <a:xfrm>
                <a:off x="5408703" y="-1298392"/>
                <a:ext cx="228600" cy="66675"/>
              </a:xfrm>
              <a:custGeom>
                <a:avLst/>
                <a:gdLst>
                  <a:gd name="connsiteX0" fmla="*/ 221933 w 228600"/>
                  <a:gd name="connsiteY0" fmla="*/ 14288 h 66675"/>
                  <a:gd name="connsiteX1" fmla="*/ 185738 w 228600"/>
                  <a:gd name="connsiteY1" fmla="*/ 38100 h 66675"/>
                  <a:gd name="connsiteX2" fmla="*/ 19050 w 228600"/>
                  <a:gd name="connsiteY2" fmla="*/ 40005 h 66675"/>
                  <a:gd name="connsiteX3" fmla="*/ 14288 w 228600"/>
                  <a:gd name="connsiteY3" fmla="*/ 37148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66675">
                    <a:moveTo>
                      <a:pt x="221933" y="14288"/>
                    </a:moveTo>
                    <a:cubicBezTo>
                      <a:pt x="211455" y="23813"/>
                      <a:pt x="199072" y="31433"/>
                      <a:pt x="185738" y="38100"/>
                    </a:cubicBezTo>
                    <a:cubicBezTo>
                      <a:pt x="131445" y="65723"/>
                      <a:pt x="70485" y="63817"/>
                      <a:pt x="19050" y="40005"/>
                    </a:cubicBezTo>
                    <a:cubicBezTo>
                      <a:pt x="17145" y="39052"/>
                      <a:pt x="15240" y="38100"/>
                      <a:pt x="14288" y="37148"/>
                    </a:cubicBez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8" name="Freeform: Shape 374">
                <a:extLst>
                  <a:ext uri="{FF2B5EF4-FFF2-40B4-BE49-F238E27FC236}">
                    <a16:creationId xmlns:a16="http://schemas.microsoft.com/office/drawing/2014/main" id="{4667E321-5E20-454F-8A6A-2EE402BD6013}"/>
                  </a:ext>
                </a:extLst>
              </p:cNvPr>
              <p:cNvSpPr/>
              <p:nvPr/>
            </p:nvSpPr>
            <p:spPr>
              <a:xfrm>
                <a:off x="5306439" y="-1584142"/>
                <a:ext cx="123825" cy="333375"/>
              </a:xfrm>
              <a:custGeom>
                <a:avLst/>
                <a:gdLst>
                  <a:gd name="connsiteX0" fmla="*/ 75594 w 123825"/>
                  <a:gd name="connsiteY0" fmla="*/ 14288 h 333375"/>
                  <a:gd name="connsiteX1" fmla="*/ 34636 w 123825"/>
                  <a:gd name="connsiteY1" fmla="*/ 240030 h 333375"/>
                  <a:gd name="connsiteX2" fmla="*/ 117504 w 123825"/>
                  <a:gd name="connsiteY2" fmla="*/ 322898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825" h="333375">
                    <a:moveTo>
                      <a:pt x="75594" y="14288"/>
                    </a:moveTo>
                    <a:cubicBezTo>
                      <a:pt x="14634" y="70485"/>
                      <a:pt x="-4416" y="161925"/>
                      <a:pt x="34636" y="240030"/>
                    </a:cubicBezTo>
                    <a:cubicBezTo>
                      <a:pt x="53686" y="277178"/>
                      <a:pt x="82261" y="305753"/>
                      <a:pt x="117504" y="322898"/>
                    </a:cubicBez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9" name="Freeform: Shape 375">
                <a:extLst>
                  <a:ext uri="{FF2B5EF4-FFF2-40B4-BE49-F238E27FC236}">
                    <a16:creationId xmlns:a16="http://schemas.microsoft.com/office/drawing/2014/main" id="{77AE3879-5EB3-2A48-96DC-58C4ED513C51}"/>
                  </a:ext>
                </a:extLst>
              </p:cNvPr>
              <p:cNvSpPr/>
              <p:nvPr/>
            </p:nvSpPr>
            <p:spPr>
              <a:xfrm>
                <a:off x="5472521" y="-1633209"/>
                <a:ext cx="190500" cy="85725"/>
              </a:xfrm>
              <a:custGeom>
                <a:avLst/>
                <a:gdLst>
                  <a:gd name="connsiteX0" fmla="*/ 14288 w 190500"/>
                  <a:gd name="connsiteY0" fmla="*/ 15730 h 85725"/>
                  <a:gd name="connsiteX1" fmla="*/ 179070 w 190500"/>
                  <a:gd name="connsiteY1" fmla="*/ 77642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0" h="85725">
                    <a:moveTo>
                      <a:pt x="14288" y="15730"/>
                    </a:moveTo>
                    <a:cubicBezTo>
                      <a:pt x="75247" y="8110"/>
                      <a:pt x="137160" y="30970"/>
                      <a:pt x="179070" y="77642"/>
                    </a:cubicBez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0" name="Freeform: Shape 376">
                <a:extLst>
                  <a:ext uri="{FF2B5EF4-FFF2-40B4-BE49-F238E27FC236}">
                    <a16:creationId xmlns:a16="http://schemas.microsoft.com/office/drawing/2014/main" id="{9DC11200-63AC-1942-8FC0-A2E91DF2B6CA}"/>
                  </a:ext>
                </a:extLst>
              </p:cNvPr>
              <p:cNvSpPr/>
              <p:nvPr/>
            </p:nvSpPr>
            <p:spPr>
              <a:xfrm>
                <a:off x="5428705" y="-1631767"/>
                <a:ext cx="66675" cy="38100"/>
              </a:xfrm>
              <a:custGeom>
                <a:avLst/>
                <a:gdLst>
                  <a:gd name="connsiteX0" fmla="*/ 14288 w 66675"/>
                  <a:gd name="connsiteY0" fmla="*/ 24765 h 38100"/>
                  <a:gd name="connsiteX1" fmla="*/ 58103 w 66675"/>
                  <a:gd name="connsiteY1" fmla="*/ 1428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14288" y="24765"/>
                    </a:moveTo>
                    <a:cubicBezTo>
                      <a:pt x="28575" y="19050"/>
                      <a:pt x="42863" y="16192"/>
                      <a:pt x="58103" y="14288"/>
                    </a:cubicBezTo>
                  </a:path>
                </a:pathLst>
              </a:custGeom>
              <a:grpFill/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1" name="Freeform: Shape 377">
                <a:extLst>
                  <a:ext uri="{FF2B5EF4-FFF2-40B4-BE49-F238E27FC236}">
                    <a16:creationId xmlns:a16="http://schemas.microsoft.com/office/drawing/2014/main" id="{B00A59BE-21FA-9C42-BABB-D94D5C3B0CAC}"/>
                  </a:ext>
                </a:extLst>
              </p:cNvPr>
              <p:cNvSpPr/>
              <p:nvPr/>
            </p:nvSpPr>
            <p:spPr>
              <a:xfrm>
                <a:off x="5403942" y="-1503179"/>
                <a:ext cx="180974" cy="190500"/>
              </a:xfrm>
              <a:custGeom>
                <a:avLst/>
                <a:gdLst>
                  <a:gd name="connsiteX0" fmla="*/ 108585 w 180975"/>
                  <a:gd name="connsiteY0" fmla="*/ 22860 h 190500"/>
                  <a:gd name="connsiteX1" fmla="*/ 167640 w 180975"/>
                  <a:gd name="connsiteY1" fmla="*/ 60960 h 190500"/>
                  <a:gd name="connsiteX2" fmla="*/ 161925 w 180975"/>
                  <a:gd name="connsiteY2" fmla="*/ 146685 h 190500"/>
                  <a:gd name="connsiteX3" fmla="*/ 136208 w 180975"/>
                  <a:gd name="connsiteY3" fmla="*/ 159067 h 190500"/>
                  <a:gd name="connsiteX4" fmla="*/ 85725 w 180975"/>
                  <a:gd name="connsiteY4" fmla="*/ 184785 h 190500"/>
                  <a:gd name="connsiteX5" fmla="*/ 14288 w 180975"/>
                  <a:gd name="connsiteY5" fmla="*/ 138113 h 190500"/>
                  <a:gd name="connsiteX6" fmla="*/ 20002 w 180975"/>
                  <a:gd name="connsiteY6" fmla="*/ 52388 h 190500"/>
                  <a:gd name="connsiteX7" fmla="*/ 59055 w 180975"/>
                  <a:gd name="connsiteY7" fmla="*/ 32385 h 190500"/>
                  <a:gd name="connsiteX8" fmla="*/ 96202 w 180975"/>
                  <a:gd name="connsiteY8" fmla="*/ 1428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975" h="190500">
                    <a:moveTo>
                      <a:pt x="108585" y="22860"/>
                    </a:moveTo>
                    <a:lnTo>
                      <a:pt x="167640" y="60960"/>
                    </a:lnTo>
                    <a:lnTo>
                      <a:pt x="161925" y="146685"/>
                    </a:lnTo>
                    <a:lnTo>
                      <a:pt x="136208" y="159067"/>
                    </a:lnTo>
                    <a:lnTo>
                      <a:pt x="85725" y="184785"/>
                    </a:lnTo>
                    <a:lnTo>
                      <a:pt x="14288" y="138113"/>
                    </a:lnTo>
                    <a:lnTo>
                      <a:pt x="20002" y="52388"/>
                    </a:lnTo>
                    <a:lnTo>
                      <a:pt x="59055" y="32385"/>
                    </a:lnTo>
                    <a:lnTo>
                      <a:pt x="96202" y="14288"/>
                    </a:lnTo>
                    <a:close/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2" name="Freeform: Shape 378">
                <a:extLst>
                  <a:ext uri="{FF2B5EF4-FFF2-40B4-BE49-F238E27FC236}">
                    <a16:creationId xmlns:a16="http://schemas.microsoft.com/office/drawing/2014/main" id="{2F002724-4B99-3941-8CFA-7B76DF47DC3B}"/>
                  </a:ext>
                </a:extLst>
              </p:cNvPr>
              <p:cNvSpPr/>
              <p:nvPr/>
            </p:nvSpPr>
            <p:spPr>
              <a:xfrm>
                <a:off x="5380690" y="-1654608"/>
                <a:ext cx="95249" cy="95249"/>
              </a:xfrm>
              <a:custGeom>
                <a:avLst/>
                <a:gdLst>
                  <a:gd name="connsiteX0" fmla="*/ 28575 w 95250"/>
                  <a:gd name="connsiteY0" fmla="*/ 77153 h 95250"/>
                  <a:gd name="connsiteX1" fmla="*/ 16192 w 95250"/>
                  <a:gd name="connsiteY1" fmla="*/ 69532 h 95250"/>
                  <a:gd name="connsiteX2" fmla="*/ 14288 w 95250"/>
                  <a:gd name="connsiteY2" fmla="*/ 68580 h 95250"/>
                  <a:gd name="connsiteX3" fmla="*/ 16192 w 95250"/>
                  <a:gd name="connsiteY3" fmla="*/ 31432 h 95250"/>
                  <a:gd name="connsiteX4" fmla="*/ 49530 w 95250"/>
                  <a:gd name="connsiteY4" fmla="*/ 14288 h 95250"/>
                  <a:gd name="connsiteX5" fmla="*/ 77152 w 95250"/>
                  <a:gd name="connsiteY5" fmla="*/ 32385 h 95250"/>
                  <a:gd name="connsiteX6" fmla="*/ 80963 w 95250"/>
                  <a:gd name="connsiteY6" fmla="*/ 35243 h 95250"/>
                  <a:gd name="connsiteX7" fmla="*/ 79057 w 95250"/>
                  <a:gd name="connsiteY7" fmla="*/ 72390 h 95250"/>
                  <a:gd name="connsiteX8" fmla="*/ 45720 w 95250"/>
                  <a:gd name="connsiteY8" fmla="*/ 8858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250" h="95250">
                    <a:moveTo>
                      <a:pt x="28575" y="77153"/>
                    </a:moveTo>
                    <a:lnTo>
                      <a:pt x="16192" y="69532"/>
                    </a:lnTo>
                    <a:lnTo>
                      <a:pt x="14288" y="68580"/>
                    </a:lnTo>
                    <a:lnTo>
                      <a:pt x="16192" y="31432"/>
                    </a:lnTo>
                    <a:lnTo>
                      <a:pt x="49530" y="14288"/>
                    </a:lnTo>
                    <a:lnTo>
                      <a:pt x="77152" y="32385"/>
                    </a:lnTo>
                    <a:lnTo>
                      <a:pt x="80963" y="35243"/>
                    </a:lnTo>
                    <a:lnTo>
                      <a:pt x="79057" y="72390"/>
                    </a:lnTo>
                    <a:lnTo>
                      <a:pt x="45720" y="88582"/>
                    </a:lnTo>
                    <a:close/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3" name="Freeform: Shape 379">
                <a:extLst>
                  <a:ext uri="{FF2B5EF4-FFF2-40B4-BE49-F238E27FC236}">
                    <a16:creationId xmlns:a16="http://schemas.microsoft.com/office/drawing/2014/main" id="{395772EF-01C0-1041-B470-39E3ED0143FA}"/>
                  </a:ext>
                </a:extLst>
              </p:cNvPr>
              <p:cNvSpPr/>
              <p:nvPr/>
            </p:nvSpPr>
            <p:spPr>
              <a:xfrm>
                <a:off x="5621111" y="-1579380"/>
                <a:ext cx="85725" cy="95250"/>
              </a:xfrm>
              <a:custGeom>
                <a:avLst/>
                <a:gdLst>
                  <a:gd name="connsiteX0" fmla="*/ 15240 w 85725"/>
                  <a:gd name="connsiteY0" fmla="*/ 38100 h 95250"/>
                  <a:gd name="connsiteX1" fmla="*/ 14288 w 85725"/>
                  <a:gd name="connsiteY1" fmla="*/ 68580 h 95250"/>
                  <a:gd name="connsiteX2" fmla="*/ 44768 w 85725"/>
                  <a:gd name="connsiteY2" fmla="*/ 88583 h 95250"/>
                  <a:gd name="connsiteX3" fmla="*/ 63818 w 85725"/>
                  <a:gd name="connsiteY3" fmla="*/ 79058 h 95250"/>
                  <a:gd name="connsiteX4" fmla="*/ 78105 w 85725"/>
                  <a:gd name="connsiteY4" fmla="*/ 72390 h 95250"/>
                  <a:gd name="connsiteX5" fmla="*/ 80010 w 85725"/>
                  <a:gd name="connsiteY5" fmla="*/ 35242 h 95250"/>
                  <a:gd name="connsiteX6" fmla="*/ 49530 w 85725"/>
                  <a:gd name="connsiteY6" fmla="*/ 14288 h 95250"/>
                  <a:gd name="connsiteX7" fmla="*/ 30480 w 85725"/>
                  <a:gd name="connsiteY7" fmla="*/ 23813 h 95250"/>
                  <a:gd name="connsiteX8" fmla="*/ 16193 w 85725"/>
                  <a:gd name="connsiteY8" fmla="*/ 3143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95250">
                    <a:moveTo>
                      <a:pt x="15240" y="38100"/>
                    </a:moveTo>
                    <a:lnTo>
                      <a:pt x="14288" y="68580"/>
                    </a:lnTo>
                    <a:lnTo>
                      <a:pt x="44768" y="88583"/>
                    </a:lnTo>
                    <a:lnTo>
                      <a:pt x="63818" y="79058"/>
                    </a:lnTo>
                    <a:lnTo>
                      <a:pt x="78105" y="72390"/>
                    </a:lnTo>
                    <a:lnTo>
                      <a:pt x="80010" y="35242"/>
                    </a:lnTo>
                    <a:lnTo>
                      <a:pt x="49530" y="14288"/>
                    </a:lnTo>
                    <a:lnTo>
                      <a:pt x="30480" y="23813"/>
                    </a:lnTo>
                    <a:lnTo>
                      <a:pt x="16193" y="31433"/>
                    </a:lnTo>
                    <a:close/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4" name="Freeform: Shape 380">
                <a:extLst>
                  <a:ext uri="{FF2B5EF4-FFF2-40B4-BE49-F238E27FC236}">
                    <a16:creationId xmlns:a16="http://schemas.microsoft.com/office/drawing/2014/main" id="{05DF0B47-4B5A-7249-A4CF-ECBD3BA85D32}"/>
                  </a:ext>
                </a:extLst>
              </p:cNvPr>
              <p:cNvSpPr/>
              <p:nvPr/>
            </p:nvSpPr>
            <p:spPr>
              <a:xfrm>
                <a:off x="5605871" y="-1308869"/>
                <a:ext cx="38100" cy="38100"/>
              </a:xfrm>
              <a:custGeom>
                <a:avLst/>
                <a:gdLst>
                  <a:gd name="connsiteX0" fmla="*/ 15240 w 38100"/>
                  <a:gd name="connsiteY0" fmla="*/ 14288 h 38100"/>
                  <a:gd name="connsiteX1" fmla="*/ 14288 w 38100"/>
                  <a:gd name="connsiteY1" fmla="*/ 18098 h 38100"/>
                  <a:gd name="connsiteX2" fmla="*/ 24765 w 38100"/>
                  <a:gd name="connsiteY2" fmla="*/ 24765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100" h="38100">
                    <a:moveTo>
                      <a:pt x="15240" y="14288"/>
                    </a:moveTo>
                    <a:lnTo>
                      <a:pt x="14288" y="18098"/>
                    </a:lnTo>
                    <a:lnTo>
                      <a:pt x="24765" y="24765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5" name="Freeform: Shape 381">
                <a:extLst>
                  <a:ext uri="{FF2B5EF4-FFF2-40B4-BE49-F238E27FC236}">
                    <a16:creationId xmlns:a16="http://schemas.microsoft.com/office/drawing/2014/main" id="{663258A6-9D98-434D-8AD2-1F4B32DF4EF2}"/>
                  </a:ext>
                </a:extLst>
              </p:cNvPr>
              <p:cNvSpPr/>
              <p:nvPr/>
            </p:nvSpPr>
            <p:spPr>
              <a:xfrm>
                <a:off x="5608433" y="-1336072"/>
                <a:ext cx="85724" cy="95249"/>
              </a:xfrm>
              <a:custGeom>
                <a:avLst/>
                <a:gdLst>
                  <a:gd name="connsiteX0" fmla="*/ 23813 w 85725"/>
                  <a:gd name="connsiteY0" fmla="*/ 75248 h 95250"/>
                  <a:gd name="connsiteX1" fmla="*/ 44768 w 85725"/>
                  <a:gd name="connsiteY1" fmla="*/ 88583 h 95250"/>
                  <a:gd name="connsiteX2" fmla="*/ 78105 w 85725"/>
                  <a:gd name="connsiteY2" fmla="*/ 71438 h 95250"/>
                  <a:gd name="connsiteX3" fmla="*/ 80010 w 85725"/>
                  <a:gd name="connsiteY3" fmla="*/ 34290 h 95250"/>
                  <a:gd name="connsiteX4" fmla="*/ 65723 w 85725"/>
                  <a:gd name="connsiteY4" fmla="*/ 25718 h 95250"/>
                  <a:gd name="connsiteX5" fmla="*/ 49530 w 85725"/>
                  <a:gd name="connsiteY5" fmla="*/ 14288 h 95250"/>
                  <a:gd name="connsiteX6" fmla="*/ 16193 w 85725"/>
                  <a:gd name="connsiteY6" fmla="*/ 31433 h 95250"/>
                  <a:gd name="connsiteX7" fmla="*/ 14288 w 85725"/>
                  <a:gd name="connsiteY7" fmla="*/ 6477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725" h="95250">
                    <a:moveTo>
                      <a:pt x="23813" y="75248"/>
                    </a:moveTo>
                    <a:lnTo>
                      <a:pt x="44768" y="88583"/>
                    </a:lnTo>
                    <a:lnTo>
                      <a:pt x="78105" y="71438"/>
                    </a:lnTo>
                    <a:lnTo>
                      <a:pt x="80010" y="34290"/>
                    </a:lnTo>
                    <a:lnTo>
                      <a:pt x="65723" y="25718"/>
                    </a:lnTo>
                    <a:lnTo>
                      <a:pt x="49530" y="14288"/>
                    </a:lnTo>
                    <a:lnTo>
                      <a:pt x="16193" y="31433"/>
                    </a:lnTo>
                    <a:lnTo>
                      <a:pt x="14288" y="64770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6" name="Freeform: Shape 382">
                <a:extLst>
                  <a:ext uri="{FF2B5EF4-FFF2-40B4-BE49-F238E27FC236}">
                    <a16:creationId xmlns:a16="http://schemas.microsoft.com/office/drawing/2014/main" id="{8715A648-2C6C-A841-8D3F-2BADD41B8629}"/>
                  </a:ext>
                </a:extLst>
              </p:cNvPr>
              <p:cNvSpPr/>
              <p:nvPr/>
            </p:nvSpPr>
            <p:spPr>
              <a:xfrm>
                <a:off x="5166985" y="-1116465"/>
                <a:ext cx="304800" cy="457200"/>
              </a:xfrm>
              <a:custGeom>
                <a:avLst/>
                <a:gdLst>
                  <a:gd name="connsiteX0" fmla="*/ 146468 w 304800"/>
                  <a:gd name="connsiteY0" fmla="*/ 14288 h 457200"/>
                  <a:gd name="connsiteX1" fmla="*/ 19785 w 304800"/>
                  <a:gd name="connsiteY1" fmla="*/ 340995 h 457200"/>
                  <a:gd name="connsiteX2" fmla="*/ 64553 w 304800"/>
                  <a:gd name="connsiteY2" fmla="*/ 442913 h 457200"/>
                  <a:gd name="connsiteX3" fmla="*/ 166470 w 304800"/>
                  <a:gd name="connsiteY3" fmla="*/ 398145 h 457200"/>
                  <a:gd name="connsiteX4" fmla="*/ 293153 w 304800"/>
                  <a:gd name="connsiteY4" fmla="*/ 71438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457200">
                    <a:moveTo>
                      <a:pt x="146468" y="14288"/>
                    </a:moveTo>
                    <a:lnTo>
                      <a:pt x="19785" y="340995"/>
                    </a:lnTo>
                    <a:cubicBezTo>
                      <a:pt x="3593" y="381953"/>
                      <a:pt x="24548" y="427673"/>
                      <a:pt x="64553" y="442913"/>
                    </a:cubicBezTo>
                    <a:cubicBezTo>
                      <a:pt x="105510" y="459105"/>
                      <a:pt x="151230" y="438150"/>
                      <a:pt x="166470" y="398145"/>
                    </a:cubicBezTo>
                    <a:lnTo>
                      <a:pt x="293153" y="71438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7" name="Freeform: Shape 389">
                <a:extLst>
                  <a:ext uri="{FF2B5EF4-FFF2-40B4-BE49-F238E27FC236}">
                    <a16:creationId xmlns:a16="http://schemas.microsoft.com/office/drawing/2014/main" id="{DC2494DD-AF86-7143-8E36-717390335C2C}"/>
                  </a:ext>
                </a:extLst>
              </p:cNvPr>
              <p:cNvSpPr/>
              <p:nvPr/>
            </p:nvSpPr>
            <p:spPr>
              <a:xfrm>
                <a:off x="5354411" y="-1194570"/>
                <a:ext cx="28575" cy="28575"/>
              </a:xfrm>
              <a:custGeom>
                <a:avLst/>
                <a:gdLst>
                  <a:gd name="connsiteX0" fmla="*/ 14288 w 28575"/>
                  <a:gd name="connsiteY0" fmla="*/ 15240 h 28575"/>
                  <a:gd name="connsiteX1" fmla="*/ 15240 w 28575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28575">
                    <a:moveTo>
                      <a:pt x="14288" y="15240"/>
                    </a:moveTo>
                    <a:lnTo>
                      <a:pt x="15240" y="14288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8" name="Freeform: Shape 390">
                <a:extLst>
                  <a:ext uri="{FF2B5EF4-FFF2-40B4-BE49-F238E27FC236}">
                    <a16:creationId xmlns:a16="http://schemas.microsoft.com/office/drawing/2014/main" id="{B65FCBC1-3F74-D049-8571-7CBC7723A028}"/>
                  </a:ext>
                </a:extLst>
              </p:cNvPr>
              <p:cNvSpPr/>
              <p:nvPr/>
            </p:nvSpPr>
            <p:spPr>
              <a:xfrm>
                <a:off x="5217757" y="-1720469"/>
                <a:ext cx="590550" cy="590550"/>
              </a:xfrm>
              <a:custGeom>
                <a:avLst/>
                <a:gdLst>
                  <a:gd name="connsiteX0" fmla="*/ 62359 w 590550"/>
                  <a:gd name="connsiteY0" fmla="*/ 140137 h 590550"/>
                  <a:gd name="connsiteX1" fmla="*/ 255716 w 590550"/>
                  <a:gd name="connsiteY1" fmla="*/ 17264 h 590550"/>
                  <a:gd name="connsiteX2" fmla="*/ 355729 w 590550"/>
                  <a:gd name="connsiteY2" fmla="*/ 20122 h 590550"/>
                  <a:gd name="connsiteX3" fmla="*/ 400496 w 590550"/>
                  <a:gd name="connsiteY3" fmla="*/ 33457 h 590550"/>
                  <a:gd name="connsiteX4" fmla="*/ 541466 w 590550"/>
                  <a:gd name="connsiteY4" fmla="*/ 152519 h 590550"/>
                  <a:gd name="connsiteX5" fmla="*/ 562421 w 590550"/>
                  <a:gd name="connsiteY5" fmla="*/ 400169 h 590550"/>
                  <a:gd name="connsiteX6" fmla="*/ 195709 w 590550"/>
                  <a:gd name="connsiteY6" fmla="*/ 561142 h 590550"/>
                  <a:gd name="connsiteX7" fmla="*/ 152846 w 590550"/>
                  <a:gd name="connsiteY7" fmla="*/ 540187 h 590550"/>
                  <a:gd name="connsiteX8" fmla="*/ 22354 w 590550"/>
                  <a:gd name="connsiteY8" fmla="*/ 229672 h 590550"/>
                  <a:gd name="connsiteX9" fmla="*/ 33784 w 590550"/>
                  <a:gd name="connsiteY9" fmla="*/ 194429 h 590550"/>
                  <a:gd name="connsiteX10" fmla="*/ 62359 w 590550"/>
                  <a:gd name="connsiteY10" fmla="*/ 140137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0550" h="590550">
                    <a:moveTo>
                      <a:pt x="62359" y="140137"/>
                    </a:moveTo>
                    <a:cubicBezTo>
                      <a:pt x="107126" y="72509"/>
                      <a:pt x="178564" y="29647"/>
                      <a:pt x="255716" y="17264"/>
                    </a:cubicBezTo>
                    <a:cubicBezTo>
                      <a:pt x="288101" y="12502"/>
                      <a:pt x="322391" y="13454"/>
                      <a:pt x="355729" y="20122"/>
                    </a:cubicBezTo>
                    <a:cubicBezTo>
                      <a:pt x="370969" y="22979"/>
                      <a:pt x="385256" y="27742"/>
                      <a:pt x="400496" y="33457"/>
                    </a:cubicBezTo>
                    <a:cubicBezTo>
                      <a:pt x="461456" y="57269"/>
                      <a:pt x="510034" y="100132"/>
                      <a:pt x="541466" y="152519"/>
                    </a:cubicBezTo>
                    <a:cubicBezTo>
                      <a:pt x="584329" y="224909"/>
                      <a:pt x="594806" y="315397"/>
                      <a:pt x="562421" y="400169"/>
                    </a:cubicBezTo>
                    <a:cubicBezTo>
                      <a:pt x="505271" y="545902"/>
                      <a:pt x="341441" y="618292"/>
                      <a:pt x="195709" y="561142"/>
                    </a:cubicBezTo>
                    <a:cubicBezTo>
                      <a:pt x="180469" y="555427"/>
                      <a:pt x="166181" y="547807"/>
                      <a:pt x="152846" y="540187"/>
                    </a:cubicBezTo>
                    <a:cubicBezTo>
                      <a:pt x="46166" y="477322"/>
                      <a:pt x="-7174" y="350639"/>
                      <a:pt x="22354" y="229672"/>
                    </a:cubicBezTo>
                    <a:cubicBezTo>
                      <a:pt x="25211" y="218242"/>
                      <a:pt x="29021" y="205859"/>
                      <a:pt x="33784" y="194429"/>
                    </a:cubicBezTo>
                    <a:cubicBezTo>
                      <a:pt x="41404" y="175379"/>
                      <a:pt x="50929" y="156329"/>
                      <a:pt x="62359" y="140137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9" name="Freeform: Shape 391">
                <a:extLst>
                  <a:ext uri="{FF2B5EF4-FFF2-40B4-BE49-F238E27FC236}">
                    <a16:creationId xmlns:a16="http://schemas.microsoft.com/office/drawing/2014/main" id="{435611A2-A12F-7B4E-AD72-52CFBB504D4F}"/>
                  </a:ext>
                </a:extLst>
              </p:cNvPr>
              <p:cNvSpPr/>
              <p:nvPr/>
            </p:nvSpPr>
            <p:spPr>
              <a:xfrm>
                <a:off x="5125483" y="-1812742"/>
                <a:ext cx="771525" cy="771525"/>
              </a:xfrm>
              <a:custGeom>
                <a:avLst/>
                <a:gdLst>
                  <a:gd name="connsiteX0" fmla="*/ 331797 w 771525"/>
                  <a:gd name="connsiteY0" fmla="*/ 760095 h 771525"/>
                  <a:gd name="connsiteX1" fmla="*/ 739467 w 771525"/>
                  <a:gd name="connsiteY1" fmla="*/ 525780 h 771525"/>
                  <a:gd name="connsiteX2" fmla="*/ 743277 w 771525"/>
                  <a:gd name="connsiteY2" fmla="*/ 265748 h 771525"/>
                  <a:gd name="connsiteX3" fmla="*/ 699462 w 771525"/>
                  <a:gd name="connsiteY3" fmla="*/ 179070 h 771525"/>
                  <a:gd name="connsiteX4" fmla="*/ 543252 w 771525"/>
                  <a:gd name="connsiteY4" fmla="*/ 47625 h 771525"/>
                  <a:gd name="connsiteX5" fmla="*/ 525155 w 771525"/>
                  <a:gd name="connsiteY5" fmla="*/ 40005 h 771525"/>
                  <a:gd name="connsiteX6" fmla="*/ 343227 w 771525"/>
                  <a:gd name="connsiteY6" fmla="*/ 17145 h 771525"/>
                  <a:gd name="connsiteX7" fmla="*/ 88910 w 771525"/>
                  <a:gd name="connsiteY7" fmla="*/ 164783 h 771525"/>
                  <a:gd name="connsiteX8" fmla="*/ 39380 w 771525"/>
                  <a:gd name="connsiteY8" fmla="*/ 253365 h 771525"/>
                  <a:gd name="connsiteX9" fmla="*/ 20330 w 771525"/>
                  <a:gd name="connsiteY9" fmla="*/ 319088 h 771525"/>
                  <a:gd name="connsiteX10" fmla="*/ 90815 w 771525"/>
                  <a:gd name="connsiteY10" fmla="*/ 616268 h 771525"/>
                  <a:gd name="connsiteX11" fmla="*/ 161300 w 771525"/>
                  <a:gd name="connsiteY11" fmla="*/ 686753 h 771525"/>
                  <a:gd name="connsiteX12" fmla="*/ 184160 w 771525"/>
                  <a:gd name="connsiteY12" fmla="*/ 702945 h 771525"/>
                  <a:gd name="connsiteX13" fmla="*/ 253692 w 771525"/>
                  <a:gd name="connsiteY13" fmla="*/ 738188 h 771525"/>
                  <a:gd name="connsiteX14" fmla="*/ 331797 w 771525"/>
                  <a:gd name="connsiteY14" fmla="*/ 760095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1525" h="771525">
                    <a:moveTo>
                      <a:pt x="331797" y="760095"/>
                    </a:moveTo>
                    <a:cubicBezTo>
                      <a:pt x="502295" y="786765"/>
                      <a:pt x="674697" y="693420"/>
                      <a:pt x="739467" y="525780"/>
                    </a:cubicBezTo>
                    <a:cubicBezTo>
                      <a:pt x="772805" y="439103"/>
                      <a:pt x="772805" y="346710"/>
                      <a:pt x="743277" y="265748"/>
                    </a:cubicBezTo>
                    <a:cubicBezTo>
                      <a:pt x="732800" y="235267"/>
                      <a:pt x="717560" y="205740"/>
                      <a:pt x="699462" y="179070"/>
                    </a:cubicBezTo>
                    <a:cubicBezTo>
                      <a:pt x="661362" y="122873"/>
                      <a:pt x="608975" y="77152"/>
                      <a:pt x="543252" y="47625"/>
                    </a:cubicBezTo>
                    <a:cubicBezTo>
                      <a:pt x="537537" y="44768"/>
                      <a:pt x="530870" y="41910"/>
                      <a:pt x="525155" y="40005"/>
                    </a:cubicBezTo>
                    <a:cubicBezTo>
                      <a:pt x="465147" y="17145"/>
                      <a:pt x="403235" y="9525"/>
                      <a:pt x="343227" y="17145"/>
                    </a:cubicBezTo>
                    <a:cubicBezTo>
                      <a:pt x="243215" y="29527"/>
                      <a:pt x="150822" y="82868"/>
                      <a:pt x="88910" y="164783"/>
                    </a:cubicBezTo>
                    <a:cubicBezTo>
                      <a:pt x="68907" y="191452"/>
                      <a:pt x="52715" y="220980"/>
                      <a:pt x="39380" y="253365"/>
                    </a:cubicBezTo>
                    <a:cubicBezTo>
                      <a:pt x="30807" y="275273"/>
                      <a:pt x="25092" y="297180"/>
                      <a:pt x="20330" y="319088"/>
                    </a:cubicBezTo>
                    <a:cubicBezTo>
                      <a:pt x="1280" y="425767"/>
                      <a:pt x="27950" y="533400"/>
                      <a:pt x="90815" y="616268"/>
                    </a:cubicBezTo>
                    <a:cubicBezTo>
                      <a:pt x="110817" y="642938"/>
                      <a:pt x="134630" y="666750"/>
                      <a:pt x="161300" y="686753"/>
                    </a:cubicBezTo>
                    <a:cubicBezTo>
                      <a:pt x="168920" y="692468"/>
                      <a:pt x="176540" y="698183"/>
                      <a:pt x="184160" y="702945"/>
                    </a:cubicBezTo>
                    <a:cubicBezTo>
                      <a:pt x="205115" y="717233"/>
                      <a:pt x="228927" y="728663"/>
                      <a:pt x="253692" y="738188"/>
                    </a:cubicBezTo>
                    <a:cubicBezTo>
                      <a:pt x="279410" y="749618"/>
                      <a:pt x="305127" y="756285"/>
                      <a:pt x="331797" y="760095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0" name="Freeform: Shape 392">
                <a:extLst>
                  <a:ext uri="{FF2B5EF4-FFF2-40B4-BE49-F238E27FC236}">
                    <a16:creationId xmlns:a16="http://schemas.microsoft.com/office/drawing/2014/main" id="{4CF2F4E2-E1CC-3547-B11C-A5782098765E}"/>
                  </a:ext>
                </a:extLst>
              </p:cNvPr>
              <p:cNvSpPr/>
              <p:nvPr/>
            </p:nvSpPr>
            <p:spPr>
              <a:xfrm>
                <a:off x="5944008" y="-1718445"/>
                <a:ext cx="1028700" cy="28575"/>
              </a:xfrm>
              <a:custGeom>
                <a:avLst/>
                <a:gdLst>
                  <a:gd name="connsiteX0" fmla="*/ 14288 w 1028700"/>
                  <a:gd name="connsiteY0" fmla="*/ 14288 h 28575"/>
                  <a:gd name="connsiteX1" fmla="*/ 1014412 w 10287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8700" h="28575">
                    <a:moveTo>
                      <a:pt x="14288" y="14288"/>
                    </a:moveTo>
                    <a:lnTo>
                      <a:pt x="1014412" y="14288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1" name="Freeform: Shape 393">
                <a:extLst>
                  <a:ext uri="{FF2B5EF4-FFF2-40B4-BE49-F238E27FC236}">
                    <a16:creationId xmlns:a16="http://schemas.microsoft.com/office/drawing/2014/main" id="{55AA6567-9AD0-BC40-A92D-EA64AC8188EC}"/>
                  </a:ext>
                </a:extLst>
              </p:cNvPr>
              <p:cNvSpPr/>
              <p:nvPr/>
            </p:nvSpPr>
            <p:spPr>
              <a:xfrm>
                <a:off x="5944008" y="-1894657"/>
                <a:ext cx="1019175" cy="876300"/>
              </a:xfrm>
              <a:custGeom>
                <a:avLst/>
                <a:gdLst>
                  <a:gd name="connsiteX0" fmla="*/ 14288 w 1019175"/>
                  <a:gd name="connsiteY0" fmla="*/ 497205 h 876300"/>
                  <a:gd name="connsiteX1" fmla="*/ 14288 w 1019175"/>
                  <a:gd name="connsiteY1" fmla="*/ 14288 h 876300"/>
                  <a:gd name="connsiteX2" fmla="*/ 1014412 w 1019175"/>
                  <a:gd name="connsiteY2" fmla="*/ 14288 h 876300"/>
                  <a:gd name="connsiteX3" fmla="*/ 1014412 w 1019175"/>
                  <a:gd name="connsiteY3" fmla="*/ 870585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876300">
                    <a:moveTo>
                      <a:pt x="14288" y="497205"/>
                    </a:moveTo>
                    <a:lnTo>
                      <a:pt x="14288" y="14288"/>
                    </a:lnTo>
                    <a:lnTo>
                      <a:pt x="1014412" y="14288"/>
                    </a:lnTo>
                    <a:lnTo>
                      <a:pt x="1014412" y="870585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2" name="Freeform: Shape 394">
                <a:extLst>
                  <a:ext uri="{FF2B5EF4-FFF2-40B4-BE49-F238E27FC236}">
                    <a16:creationId xmlns:a16="http://schemas.microsoft.com/office/drawing/2014/main" id="{1D06E686-B93F-764E-A591-004BF476DC1C}"/>
                  </a:ext>
                </a:extLst>
              </p:cNvPr>
              <p:cNvSpPr/>
              <p:nvPr/>
            </p:nvSpPr>
            <p:spPr>
              <a:xfrm>
                <a:off x="6516461" y="-1410787"/>
                <a:ext cx="333375" cy="28575"/>
              </a:xfrm>
              <a:custGeom>
                <a:avLst/>
                <a:gdLst>
                  <a:gd name="connsiteX0" fmla="*/ 14288 w 333375"/>
                  <a:gd name="connsiteY0" fmla="*/ 14287 h 28575"/>
                  <a:gd name="connsiteX1" fmla="*/ 325755 w 333375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28575">
                    <a:moveTo>
                      <a:pt x="14288" y="14287"/>
                    </a:moveTo>
                    <a:lnTo>
                      <a:pt x="325755" y="14287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3" name="Freeform: Shape 395">
                <a:extLst>
                  <a:ext uri="{FF2B5EF4-FFF2-40B4-BE49-F238E27FC236}">
                    <a16:creationId xmlns:a16="http://schemas.microsoft.com/office/drawing/2014/main" id="{C4488A23-9CB1-E640-A283-215C48D74F5E}"/>
                  </a:ext>
                </a:extLst>
              </p:cNvPr>
              <p:cNvSpPr/>
              <p:nvPr/>
            </p:nvSpPr>
            <p:spPr>
              <a:xfrm>
                <a:off x="6516461" y="-1327920"/>
                <a:ext cx="333375" cy="28575"/>
              </a:xfrm>
              <a:custGeom>
                <a:avLst/>
                <a:gdLst>
                  <a:gd name="connsiteX0" fmla="*/ 14288 w 333375"/>
                  <a:gd name="connsiteY0" fmla="*/ 14288 h 28575"/>
                  <a:gd name="connsiteX1" fmla="*/ 325755 w 333375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28575">
                    <a:moveTo>
                      <a:pt x="14288" y="14288"/>
                    </a:moveTo>
                    <a:lnTo>
                      <a:pt x="325755" y="14288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4" name="Freeform: Shape 396">
                <a:extLst>
                  <a:ext uri="{FF2B5EF4-FFF2-40B4-BE49-F238E27FC236}">
                    <a16:creationId xmlns:a16="http://schemas.microsoft.com/office/drawing/2014/main" id="{EED32B29-36BD-DA41-9A31-6591AD872B32}"/>
                  </a:ext>
                </a:extLst>
              </p:cNvPr>
              <p:cNvSpPr/>
              <p:nvPr/>
            </p:nvSpPr>
            <p:spPr>
              <a:xfrm>
                <a:off x="6516461" y="-1245052"/>
                <a:ext cx="333375" cy="28575"/>
              </a:xfrm>
              <a:custGeom>
                <a:avLst/>
                <a:gdLst>
                  <a:gd name="connsiteX0" fmla="*/ 14288 w 333375"/>
                  <a:gd name="connsiteY0" fmla="*/ 14287 h 28575"/>
                  <a:gd name="connsiteX1" fmla="*/ 325755 w 333375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28575">
                    <a:moveTo>
                      <a:pt x="14288" y="14287"/>
                    </a:moveTo>
                    <a:lnTo>
                      <a:pt x="325755" y="14287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5" name="Freeform: Shape 397">
                <a:extLst>
                  <a:ext uri="{FF2B5EF4-FFF2-40B4-BE49-F238E27FC236}">
                    <a16:creationId xmlns:a16="http://schemas.microsoft.com/office/drawing/2014/main" id="{0120D792-3619-E74D-A936-888B0DBAD206}"/>
                  </a:ext>
                </a:extLst>
              </p:cNvPr>
              <p:cNvSpPr/>
              <p:nvPr/>
            </p:nvSpPr>
            <p:spPr>
              <a:xfrm>
                <a:off x="6516461" y="-1163137"/>
                <a:ext cx="333375" cy="28575"/>
              </a:xfrm>
              <a:custGeom>
                <a:avLst/>
                <a:gdLst>
                  <a:gd name="connsiteX0" fmla="*/ 14288 w 333375"/>
                  <a:gd name="connsiteY0" fmla="*/ 14287 h 28575"/>
                  <a:gd name="connsiteX1" fmla="*/ 325755 w 333375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28575">
                    <a:moveTo>
                      <a:pt x="14288" y="14287"/>
                    </a:moveTo>
                    <a:lnTo>
                      <a:pt x="325755" y="14287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6" name="Freeform: Shape 398">
                <a:extLst>
                  <a:ext uri="{FF2B5EF4-FFF2-40B4-BE49-F238E27FC236}">
                    <a16:creationId xmlns:a16="http://schemas.microsoft.com/office/drawing/2014/main" id="{AD384D88-430B-2A49-AAFF-C11B72705D5F}"/>
                  </a:ext>
                </a:extLst>
              </p:cNvPr>
              <p:cNvSpPr/>
              <p:nvPr/>
            </p:nvSpPr>
            <p:spPr>
              <a:xfrm>
                <a:off x="6516461" y="-1080270"/>
                <a:ext cx="333375" cy="28575"/>
              </a:xfrm>
              <a:custGeom>
                <a:avLst/>
                <a:gdLst>
                  <a:gd name="connsiteX0" fmla="*/ 14288 w 333375"/>
                  <a:gd name="connsiteY0" fmla="*/ 14288 h 28575"/>
                  <a:gd name="connsiteX1" fmla="*/ 325755 w 333375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28575">
                    <a:moveTo>
                      <a:pt x="14288" y="14288"/>
                    </a:moveTo>
                    <a:lnTo>
                      <a:pt x="325755" y="14288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7" name="Freeform: Shape 399">
                <a:extLst>
                  <a:ext uri="{FF2B5EF4-FFF2-40B4-BE49-F238E27FC236}">
                    <a16:creationId xmlns:a16="http://schemas.microsoft.com/office/drawing/2014/main" id="{F8FFF540-5DF3-B14A-BF96-7D0863B56815}"/>
                  </a:ext>
                </a:extLst>
              </p:cNvPr>
              <p:cNvSpPr/>
              <p:nvPr/>
            </p:nvSpPr>
            <p:spPr>
              <a:xfrm>
                <a:off x="6516461" y="-997402"/>
                <a:ext cx="333375" cy="28575"/>
              </a:xfrm>
              <a:custGeom>
                <a:avLst/>
                <a:gdLst>
                  <a:gd name="connsiteX0" fmla="*/ 14288 w 333375"/>
                  <a:gd name="connsiteY0" fmla="*/ 14288 h 28575"/>
                  <a:gd name="connsiteX1" fmla="*/ 325755 w 333375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28575">
                    <a:moveTo>
                      <a:pt x="14288" y="14288"/>
                    </a:moveTo>
                    <a:lnTo>
                      <a:pt x="325755" y="14288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8" name="Freeform: Shape 400">
                <a:extLst>
                  <a:ext uri="{FF2B5EF4-FFF2-40B4-BE49-F238E27FC236}">
                    <a16:creationId xmlns:a16="http://schemas.microsoft.com/office/drawing/2014/main" id="{694FBB25-94C3-8E45-999F-043AE97E8F47}"/>
                  </a:ext>
                </a:extLst>
              </p:cNvPr>
              <p:cNvSpPr/>
              <p:nvPr/>
            </p:nvSpPr>
            <p:spPr>
              <a:xfrm>
                <a:off x="6516461" y="-914535"/>
                <a:ext cx="333375" cy="28575"/>
              </a:xfrm>
              <a:custGeom>
                <a:avLst/>
                <a:gdLst>
                  <a:gd name="connsiteX0" fmla="*/ 14288 w 333375"/>
                  <a:gd name="connsiteY0" fmla="*/ 14288 h 28575"/>
                  <a:gd name="connsiteX1" fmla="*/ 325755 w 333375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28575">
                    <a:moveTo>
                      <a:pt x="14288" y="14288"/>
                    </a:moveTo>
                    <a:lnTo>
                      <a:pt x="325755" y="14288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9" name="Freeform: Shape 401">
                <a:extLst>
                  <a:ext uri="{FF2B5EF4-FFF2-40B4-BE49-F238E27FC236}">
                    <a16:creationId xmlns:a16="http://schemas.microsoft.com/office/drawing/2014/main" id="{6BF03AC7-B0F9-E745-A7C6-044DB3A1C797}"/>
                  </a:ext>
                </a:extLst>
              </p:cNvPr>
              <p:cNvSpPr/>
              <p:nvPr/>
            </p:nvSpPr>
            <p:spPr>
              <a:xfrm>
                <a:off x="6604091" y="-1578427"/>
                <a:ext cx="247650" cy="28575"/>
              </a:xfrm>
              <a:custGeom>
                <a:avLst/>
                <a:gdLst>
                  <a:gd name="connsiteX0" fmla="*/ 14287 w 247650"/>
                  <a:gd name="connsiteY0" fmla="*/ 14287 h 28575"/>
                  <a:gd name="connsiteX1" fmla="*/ 238125 w 247650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7650" h="28575">
                    <a:moveTo>
                      <a:pt x="14287" y="14287"/>
                    </a:moveTo>
                    <a:lnTo>
                      <a:pt x="238125" y="14287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0" name="Freeform: Shape 402">
                <a:extLst>
                  <a:ext uri="{FF2B5EF4-FFF2-40B4-BE49-F238E27FC236}">
                    <a16:creationId xmlns:a16="http://schemas.microsoft.com/office/drawing/2014/main" id="{8E9C74E2-EF6D-F049-A31D-78691990E252}"/>
                  </a:ext>
                </a:extLst>
              </p:cNvPr>
              <p:cNvSpPr/>
              <p:nvPr/>
            </p:nvSpPr>
            <p:spPr>
              <a:xfrm>
                <a:off x="6604091" y="-1495560"/>
                <a:ext cx="247650" cy="28575"/>
              </a:xfrm>
              <a:custGeom>
                <a:avLst/>
                <a:gdLst>
                  <a:gd name="connsiteX0" fmla="*/ 14287 w 247650"/>
                  <a:gd name="connsiteY0" fmla="*/ 14288 h 28575"/>
                  <a:gd name="connsiteX1" fmla="*/ 238125 w 24765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7650" h="28575">
                    <a:moveTo>
                      <a:pt x="14287" y="14288"/>
                    </a:moveTo>
                    <a:lnTo>
                      <a:pt x="238125" y="14288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1" name="Freeform: Shape 403">
                <a:extLst>
                  <a:ext uri="{FF2B5EF4-FFF2-40B4-BE49-F238E27FC236}">
                    <a16:creationId xmlns:a16="http://schemas.microsoft.com/office/drawing/2014/main" id="{622B7A30-B38C-6540-BBE0-1A1A34CF8694}"/>
                  </a:ext>
                </a:extLst>
              </p:cNvPr>
              <p:cNvSpPr/>
              <p:nvPr/>
            </p:nvSpPr>
            <p:spPr>
              <a:xfrm>
                <a:off x="6049736" y="-1802265"/>
                <a:ext cx="247650" cy="28575"/>
              </a:xfrm>
              <a:custGeom>
                <a:avLst/>
                <a:gdLst>
                  <a:gd name="connsiteX0" fmla="*/ 14288 w 247650"/>
                  <a:gd name="connsiteY0" fmla="*/ 14287 h 28575"/>
                  <a:gd name="connsiteX1" fmla="*/ 237173 w 247650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7650" h="28575">
                    <a:moveTo>
                      <a:pt x="14288" y="14287"/>
                    </a:moveTo>
                    <a:lnTo>
                      <a:pt x="237173" y="14287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2" name="Freeform: Shape 404">
                <a:extLst>
                  <a:ext uri="{FF2B5EF4-FFF2-40B4-BE49-F238E27FC236}">
                    <a16:creationId xmlns:a16="http://schemas.microsoft.com/office/drawing/2014/main" id="{5F1CECAF-F82A-5E4B-BDA9-C9372A686C05}"/>
                  </a:ext>
                </a:extLst>
              </p:cNvPr>
              <p:cNvSpPr/>
              <p:nvPr/>
            </p:nvSpPr>
            <p:spPr>
              <a:xfrm>
                <a:off x="6530748" y="-765945"/>
                <a:ext cx="428625" cy="171450"/>
              </a:xfrm>
              <a:custGeom>
                <a:avLst/>
                <a:gdLst>
                  <a:gd name="connsiteX0" fmla="*/ 419100 w 428625"/>
                  <a:gd name="connsiteY0" fmla="*/ 14288 h 171450"/>
                  <a:gd name="connsiteX1" fmla="*/ 419100 w 428625"/>
                  <a:gd name="connsiteY1" fmla="*/ 159068 h 171450"/>
                  <a:gd name="connsiteX2" fmla="*/ 419100 w 428625"/>
                  <a:gd name="connsiteY2" fmla="*/ 163830 h 171450"/>
                  <a:gd name="connsiteX3" fmla="*/ 14288 w 428625"/>
                  <a:gd name="connsiteY3" fmla="*/ 16383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8625" h="171450">
                    <a:moveTo>
                      <a:pt x="419100" y="14288"/>
                    </a:moveTo>
                    <a:lnTo>
                      <a:pt x="419100" y="159068"/>
                    </a:lnTo>
                    <a:lnTo>
                      <a:pt x="419100" y="163830"/>
                    </a:lnTo>
                    <a:lnTo>
                      <a:pt x="14288" y="163830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3" name="Freeform: Shape 405">
                <a:extLst>
                  <a:ext uri="{FF2B5EF4-FFF2-40B4-BE49-F238E27FC236}">
                    <a16:creationId xmlns:a16="http://schemas.microsoft.com/office/drawing/2014/main" id="{8D0AA00B-080E-F849-9324-C5DE8A9BFCBF}"/>
                  </a:ext>
                </a:extLst>
              </p:cNvPr>
              <p:cNvSpPr/>
              <p:nvPr/>
            </p:nvSpPr>
            <p:spPr>
              <a:xfrm>
                <a:off x="6092598" y="-208732"/>
                <a:ext cx="685800" cy="28575"/>
              </a:xfrm>
              <a:custGeom>
                <a:avLst/>
                <a:gdLst>
                  <a:gd name="connsiteX0" fmla="*/ 14288 w 685800"/>
                  <a:gd name="connsiteY0" fmla="*/ 14287 h 28575"/>
                  <a:gd name="connsiteX1" fmla="*/ 680085 w 685800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5800" h="28575">
                    <a:moveTo>
                      <a:pt x="14288" y="14287"/>
                    </a:moveTo>
                    <a:lnTo>
                      <a:pt x="680085" y="14287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4" name="Freeform: Shape 406">
                <a:extLst>
                  <a:ext uri="{FF2B5EF4-FFF2-40B4-BE49-F238E27FC236}">
                    <a16:creationId xmlns:a16="http://schemas.microsoft.com/office/drawing/2014/main" id="{08F684A9-1902-7E48-93BB-8DF321D15E80}"/>
                  </a:ext>
                </a:extLst>
              </p:cNvPr>
              <p:cNvSpPr/>
              <p:nvPr/>
            </p:nvSpPr>
            <p:spPr>
              <a:xfrm>
                <a:off x="6003520" y="-293181"/>
                <a:ext cx="66675" cy="190500"/>
              </a:xfrm>
              <a:custGeom>
                <a:avLst/>
                <a:gdLst>
                  <a:gd name="connsiteX0" fmla="*/ 14288 w 66675"/>
                  <a:gd name="connsiteY0" fmla="*/ 183833 h 190500"/>
                  <a:gd name="connsiteX1" fmla="*/ 14288 w 66675"/>
                  <a:gd name="connsiteY1" fmla="*/ 14287 h 190500"/>
                  <a:gd name="connsiteX2" fmla="*/ 58103 w 66675"/>
                  <a:gd name="connsiteY2" fmla="*/ 14287 h 190500"/>
                  <a:gd name="connsiteX3" fmla="*/ 58103 w 66675"/>
                  <a:gd name="connsiteY3" fmla="*/ 183833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75" h="190500">
                    <a:moveTo>
                      <a:pt x="14288" y="183833"/>
                    </a:moveTo>
                    <a:lnTo>
                      <a:pt x="14288" y="14287"/>
                    </a:lnTo>
                    <a:lnTo>
                      <a:pt x="58103" y="14287"/>
                    </a:lnTo>
                    <a:lnTo>
                      <a:pt x="58103" y="183833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5" name="Freeform: Shape 407">
                <a:extLst>
                  <a:ext uri="{FF2B5EF4-FFF2-40B4-BE49-F238E27FC236}">
                    <a16:creationId xmlns:a16="http://schemas.microsoft.com/office/drawing/2014/main" id="{6BD71B78-1441-3840-ADB1-6C770EF0C118}"/>
                  </a:ext>
                </a:extLst>
              </p:cNvPr>
              <p:cNvSpPr/>
              <p:nvPr/>
            </p:nvSpPr>
            <p:spPr>
              <a:xfrm>
                <a:off x="5292498" y="-213495"/>
                <a:ext cx="685800" cy="28575"/>
              </a:xfrm>
              <a:custGeom>
                <a:avLst/>
                <a:gdLst>
                  <a:gd name="connsiteX0" fmla="*/ 14288 w 685800"/>
                  <a:gd name="connsiteY0" fmla="*/ 14287 h 28575"/>
                  <a:gd name="connsiteX1" fmla="*/ 680085 w 685800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5800" h="28575">
                    <a:moveTo>
                      <a:pt x="14288" y="14287"/>
                    </a:moveTo>
                    <a:lnTo>
                      <a:pt x="680085" y="14287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6" name="Freeform: Shape 408">
                <a:extLst>
                  <a:ext uri="{FF2B5EF4-FFF2-40B4-BE49-F238E27FC236}">
                    <a16:creationId xmlns:a16="http://schemas.microsoft.com/office/drawing/2014/main" id="{1015228B-FA29-F14B-9100-81A6855894BA}"/>
                  </a:ext>
                </a:extLst>
              </p:cNvPr>
              <p:cNvSpPr/>
              <p:nvPr/>
            </p:nvSpPr>
            <p:spPr>
              <a:xfrm>
                <a:off x="6111648" y="-2151832"/>
                <a:ext cx="685800" cy="28575"/>
              </a:xfrm>
              <a:custGeom>
                <a:avLst/>
                <a:gdLst>
                  <a:gd name="connsiteX0" fmla="*/ 14288 w 685800"/>
                  <a:gd name="connsiteY0" fmla="*/ 14287 h 28575"/>
                  <a:gd name="connsiteX1" fmla="*/ 680085 w 685800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5800" h="28575">
                    <a:moveTo>
                      <a:pt x="14288" y="14287"/>
                    </a:moveTo>
                    <a:lnTo>
                      <a:pt x="680085" y="14287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7" name="Freeform: Shape 409">
                <a:extLst>
                  <a:ext uri="{FF2B5EF4-FFF2-40B4-BE49-F238E27FC236}">
                    <a16:creationId xmlns:a16="http://schemas.microsoft.com/office/drawing/2014/main" id="{6F7883A6-05F9-914C-B736-D542B1385F16}"/>
                  </a:ext>
                </a:extLst>
              </p:cNvPr>
              <p:cNvSpPr/>
              <p:nvPr/>
            </p:nvSpPr>
            <p:spPr>
              <a:xfrm>
                <a:off x="6022571" y="-2236281"/>
                <a:ext cx="66675" cy="190500"/>
              </a:xfrm>
              <a:custGeom>
                <a:avLst/>
                <a:gdLst>
                  <a:gd name="connsiteX0" fmla="*/ 14287 w 66675"/>
                  <a:gd name="connsiteY0" fmla="*/ 183833 h 190500"/>
                  <a:gd name="connsiteX1" fmla="*/ 14287 w 66675"/>
                  <a:gd name="connsiteY1" fmla="*/ 14287 h 190500"/>
                  <a:gd name="connsiteX2" fmla="*/ 58103 w 66675"/>
                  <a:gd name="connsiteY2" fmla="*/ 14287 h 190500"/>
                  <a:gd name="connsiteX3" fmla="*/ 58103 w 66675"/>
                  <a:gd name="connsiteY3" fmla="*/ 183833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75" h="190500">
                    <a:moveTo>
                      <a:pt x="14287" y="183833"/>
                    </a:moveTo>
                    <a:lnTo>
                      <a:pt x="14287" y="14287"/>
                    </a:lnTo>
                    <a:lnTo>
                      <a:pt x="58103" y="14287"/>
                    </a:lnTo>
                    <a:lnTo>
                      <a:pt x="58103" y="183833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8" name="Freeform: Shape 410">
                <a:extLst>
                  <a:ext uri="{FF2B5EF4-FFF2-40B4-BE49-F238E27FC236}">
                    <a16:creationId xmlns:a16="http://schemas.microsoft.com/office/drawing/2014/main" id="{DBD132B3-6BB6-E841-A45F-5D1B4C5F0938}"/>
                  </a:ext>
                </a:extLst>
              </p:cNvPr>
              <p:cNvSpPr/>
              <p:nvPr/>
            </p:nvSpPr>
            <p:spPr>
              <a:xfrm>
                <a:off x="5311548" y="-2156595"/>
                <a:ext cx="685800" cy="28575"/>
              </a:xfrm>
              <a:custGeom>
                <a:avLst/>
                <a:gdLst>
                  <a:gd name="connsiteX0" fmla="*/ 14288 w 685800"/>
                  <a:gd name="connsiteY0" fmla="*/ 14287 h 28575"/>
                  <a:gd name="connsiteX1" fmla="*/ 680085 w 685800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5800" h="28575">
                    <a:moveTo>
                      <a:pt x="14288" y="14287"/>
                    </a:moveTo>
                    <a:lnTo>
                      <a:pt x="680085" y="14287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</p:grp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84" y="2741647"/>
            <a:ext cx="844903" cy="84490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28" y="2739727"/>
            <a:ext cx="671097" cy="67109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878" y="2740642"/>
            <a:ext cx="729301" cy="729301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013" y="2757115"/>
            <a:ext cx="696353" cy="69635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628" y="2761082"/>
            <a:ext cx="740595" cy="740595"/>
          </a:xfrm>
          <a:prstGeom prst="rect">
            <a:avLst/>
          </a:prstGeom>
        </p:spPr>
      </p:pic>
      <p:sp>
        <p:nvSpPr>
          <p:cNvPr id="106" name="Hexagon 105">
            <a:extLst>
              <a:ext uri="{FF2B5EF4-FFF2-40B4-BE49-F238E27FC236}">
                <a16:creationId xmlns:a16="http://schemas.microsoft.com/office/drawing/2014/main" id="{C14F9656-D7A9-40F8-8530-632F713187BF}"/>
              </a:ext>
            </a:extLst>
          </p:cNvPr>
          <p:cNvSpPr/>
          <p:nvPr/>
        </p:nvSpPr>
        <p:spPr>
          <a:xfrm>
            <a:off x="525028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65" y="2789176"/>
            <a:ext cx="646033" cy="646033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659" y="2782284"/>
            <a:ext cx="727752" cy="727752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39" y="2798805"/>
            <a:ext cx="696515" cy="6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890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48DEC-A2E6-4408-A9CD-7648C3FD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F0221-B6B1-483C-B45F-8ECF5C99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80"/>
            <a:ext cx="11653521" cy="49777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IoT data is sensitive</a:t>
            </a:r>
          </a:p>
          <a:p>
            <a:endParaRPr lang="en-US" dirty="0"/>
          </a:p>
          <a:p>
            <a:r>
              <a:rPr lang="en-US" dirty="0"/>
              <a:t>Security is not a commodity</a:t>
            </a:r>
          </a:p>
          <a:p>
            <a:endParaRPr lang="en-US" dirty="0"/>
          </a:p>
          <a:p>
            <a:r>
              <a:rPr lang="en-US" dirty="0"/>
              <a:t>Protect your business</a:t>
            </a:r>
          </a:p>
          <a:p>
            <a:endParaRPr lang="en-US" dirty="0"/>
          </a:p>
          <a:p>
            <a:r>
              <a:rPr lang="en-US" dirty="0"/>
              <a:t>And also, regulation is coming</a:t>
            </a:r>
          </a:p>
          <a:p>
            <a:pPr marL="914400" lvl="2" indent="0">
              <a:buNone/>
            </a:pPr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731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BD94-49D0-7449-BEBA-8978D386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included in Security Solutions?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9FE0F04-D7F9-9845-82AB-D89CD360C1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162233"/>
              </p:ext>
            </p:extLst>
          </p:nvPr>
        </p:nvGraphicFramePr>
        <p:xfrm>
          <a:off x="266700" y="1130300"/>
          <a:ext cx="11696700" cy="5046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104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B2C0-6252-7047-884C-75F03CBD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workshop: Implement solutions to protect IoT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83A5-CD85-8C47-A245-2718B03FA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691455"/>
            <a:ext cx="11653521" cy="2009781"/>
          </a:xfrm>
        </p:spPr>
        <p:txBody>
          <a:bodyPr/>
          <a:lstStyle/>
          <a:p>
            <a:r>
              <a:rPr lang="en-US" dirty="0"/>
              <a:t>Module 1: Environment build</a:t>
            </a:r>
          </a:p>
          <a:p>
            <a:r>
              <a:rPr lang="en-US" dirty="0"/>
              <a:t>Module 2: Audit devices configuration</a:t>
            </a:r>
          </a:p>
          <a:p>
            <a:r>
              <a:rPr lang="en-US" dirty="0"/>
              <a:t>Module 3: Detect and response to a compromised device</a:t>
            </a:r>
          </a:p>
          <a:p>
            <a:r>
              <a:rPr lang="en-US" dirty="0"/>
              <a:t>Module 4: Receive alerts in real-time (extra-credit)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EAE29-9D40-0444-92E9-B96B11A80A7B}"/>
              </a:ext>
            </a:extLst>
          </p:cNvPr>
          <p:cNvSpPr txBox="1"/>
          <p:nvPr/>
        </p:nvSpPr>
        <p:spPr>
          <a:xfrm>
            <a:off x="2476768" y="4092766"/>
            <a:ext cx="7637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</a:rPr>
              <a:t>Github</a:t>
            </a:r>
            <a:r>
              <a:rPr lang="en-US" sz="3200" dirty="0">
                <a:solidFill>
                  <a:srgbClr val="C00000"/>
                </a:solidFill>
              </a:rPr>
              <a:t> link to the workshop here</a:t>
            </a:r>
          </a:p>
        </p:txBody>
      </p:sp>
    </p:spTree>
    <p:extLst>
      <p:ext uri="{BB962C8B-B14F-4D97-AF65-F5344CB8AC3E}">
        <p14:creationId xmlns:p14="http://schemas.microsoft.com/office/powerpoint/2010/main" val="23481707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50CA-3776-944E-9790-728B3C40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Environment Setup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00327-7077-1E4D-9264-018FC2188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84" y="3990274"/>
            <a:ext cx="1442046" cy="144204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C30513E-778F-1841-8EE7-66B5485D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8210" y="1366293"/>
            <a:ext cx="1575445" cy="15754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7CD874-775D-E54E-9D75-14A0C4DD1F99}"/>
              </a:ext>
            </a:extLst>
          </p:cNvPr>
          <p:cNvSpPr/>
          <p:nvPr/>
        </p:nvSpPr>
        <p:spPr>
          <a:xfrm>
            <a:off x="1872435" y="2998811"/>
            <a:ext cx="3500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 pre-provisioned IoT device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6CA17-2A78-B54B-9E51-C87A817FED2C}"/>
              </a:ext>
            </a:extLst>
          </p:cNvPr>
          <p:cNvSpPr/>
          <p:nvPr/>
        </p:nvSpPr>
        <p:spPr>
          <a:xfrm>
            <a:off x="7491319" y="2998811"/>
            <a:ext cx="3235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 temporary AWS account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EBFF38-C004-7547-AE1D-97CA8E377F51}"/>
              </a:ext>
            </a:extLst>
          </p:cNvPr>
          <p:cNvSpPr/>
          <p:nvPr/>
        </p:nvSpPr>
        <p:spPr>
          <a:xfrm>
            <a:off x="1872435" y="5546467"/>
            <a:ext cx="35308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configured IoT Thing that sends data to AWS IoT Core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709E23-7F74-3947-840A-A07FD61FA7DE}"/>
              </a:ext>
            </a:extLst>
          </p:cNvPr>
          <p:cNvSpPr/>
          <p:nvPr/>
        </p:nvSpPr>
        <p:spPr>
          <a:xfrm>
            <a:off x="7491319" y="5546466"/>
            <a:ext cx="3395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 AWS Identity and Access Management (IAM) user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63FA9EF-86A1-9449-B45D-34A93FACE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210" y="3874889"/>
            <a:ext cx="1557431" cy="1557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36B625-A0B7-9D48-A87C-191BFAF82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6682" y="1227964"/>
            <a:ext cx="1892479" cy="190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143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43123</TotalTime>
  <Words>936</Words>
  <Application>Microsoft Macintosh PowerPoint</Application>
  <PresentationFormat>Widescreen</PresentationFormat>
  <Paragraphs>203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Amazon Ember</vt:lpstr>
      <vt:lpstr>Amazon Ember Light</vt:lpstr>
      <vt:lpstr>Arial</vt:lpstr>
      <vt:lpstr>Calibri</vt:lpstr>
      <vt:lpstr>Segoe UI</vt:lpstr>
      <vt:lpstr>Office Theme</vt:lpstr>
      <vt:lpstr>1_Office Theme</vt:lpstr>
      <vt:lpstr>2_Office Theme</vt:lpstr>
      <vt:lpstr>Notes</vt:lpstr>
      <vt:lpstr>Resources/ References</vt:lpstr>
      <vt:lpstr>Protect your IoT fleet</vt:lpstr>
      <vt:lpstr>IoT abuse in the news</vt:lpstr>
      <vt:lpstr>IoT abuse scenerios</vt:lpstr>
      <vt:lpstr>Why should I care?</vt:lpstr>
      <vt:lpstr>What should be included in Security Solutions?</vt:lpstr>
      <vt:lpstr>In this workshop: Implement solutions to protect IoT devices</vt:lpstr>
      <vt:lpstr>Module 1: Environment Setup</vt:lpstr>
      <vt:lpstr>Definitions</vt:lpstr>
      <vt:lpstr>AWS Event Engine</vt:lpstr>
      <vt:lpstr>PowerPoint Presentation</vt:lpstr>
      <vt:lpstr>What should be included in Security Solutions?</vt:lpstr>
      <vt:lpstr>Use a Single Identity and Credential Per Device</vt:lpstr>
      <vt:lpstr>Apply authentication and access control</vt:lpstr>
      <vt:lpstr>Deploy security auditing and monitoring mechanisms</vt:lpstr>
      <vt:lpstr>Module 2: Audit your IoT Fleet</vt:lpstr>
      <vt:lpstr>AWS IoT Device Defender</vt:lpstr>
      <vt:lpstr>Architectural overview</vt:lpstr>
      <vt:lpstr>Audit</vt:lpstr>
      <vt:lpstr>What should be included in Security Solutions?</vt:lpstr>
      <vt:lpstr>Anomaly Detection - Denial of Service </vt:lpstr>
      <vt:lpstr>Anomaly Detection – Cloud infrastructure abuse</vt:lpstr>
      <vt:lpstr>Module 3: Detect and response to a compromised device</vt:lpstr>
      <vt:lpstr>AWS IoT Device Defender</vt:lpstr>
      <vt:lpstr>Security profile</vt:lpstr>
      <vt:lpstr>Module 4: Receive alerts in real-time </vt:lpstr>
      <vt:lpstr>Q&amp;A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625</cp:revision>
  <cp:lastPrinted>2019-01-03T20:59:05Z</cp:lastPrinted>
  <dcterms:created xsi:type="dcterms:W3CDTF">2018-09-14T20:21:45Z</dcterms:created>
  <dcterms:modified xsi:type="dcterms:W3CDTF">2020-03-27T23:26:50Z</dcterms:modified>
</cp:coreProperties>
</file>