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26"/>
  </p:notesMasterIdLst>
  <p:handoutMasterIdLst>
    <p:handoutMasterId r:id="rId27"/>
  </p:handoutMasterIdLst>
  <p:sldIdLst>
    <p:sldId id="1554" r:id="rId4"/>
    <p:sldId id="1555" r:id="rId5"/>
    <p:sldId id="436" r:id="rId6"/>
    <p:sldId id="2291" r:id="rId7"/>
    <p:sldId id="2292" r:id="rId8"/>
    <p:sldId id="1551" r:id="rId9"/>
    <p:sldId id="2293" r:id="rId10"/>
    <p:sldId id="1558" r:id="rId11"/>
    <p:sldId id="2294" r:id="rId12"/>
    <p:sldId id="2295" r:id="rId13"/>
    <p:sldId id="1556" r:id="rId14"/>
    <p:sldId id="1557" r:id="rId15"/>
    <p:sldId id="1509" r:id="rId16"/>
    <p:sldId id="1561" r:id="rId17"/>
    <p:sldId id="1562" r:id="rId18"/>
    <p:sldId id="1559" r:id="rId19"/>
    <p:sldId id="1549" r:id="rId20"/>
    <p:sldId id="1560" r:id="rId21"/>
    <p:sldId id="2278" r:id="rId22"/>
    <p:sldId id="257" r:id="rId23"/>
    <p:sldId id="2290" r:id="rId24"/>
    <p:sldId id="2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70799A-7D5F-E34C-AF97-218538C32977}">
          <p14:sldIdLst>
            <p14:sldId id="1554"/>
            <p14:sldId id="1555"/>
          </p14:sldIdLst>
        </p14:section>
        <p14:section name="Intro" id="{DB636188-F024-154D-9A71-78422A9384F6}">
          <p14:sldIdLst>
            <p14:sldId id="436"/>
            <p14:sldId id="2291"/>
            <p14:sldId id="2292"/>
            <p14:sldId id="1551"/>
            <p14:sldId id="2293"/>
            <p14:sldId id="1558"/>
            <p14:sldId id="2294"/>
            <p14:sldId id="2295"/>
            <p14:sldId id="1556"/>
            <p14:sldId id="1557"/>
            <p14:sldId id="1509"/>
            <p14:sldId id="1561"/>
            <p14:sldId id="1562"/>
            <p14:sldId id="1559"/>
          </p14:sldIdLst>
        </p14:section>
        <p14:section name="Module 1" id="{3B86BDF6-E91F-B34F-AAA5-8661F240CB0C}">
          <p14:sldIdLst>
            <p14:sldId id="1549"/>
            <p14:sldId id="1560"/>
            <p14:sldId id="2278"/>
            <p14:sldId id="257"/>
          </p14:sldIdLst>
        </p14:section>
        <p14:section name="Summary" id="{3BD9CF17-436F-A844-9CA5-8C70B8C80A13}">
          <p14:sldIdLst>
            <p14:sldId id="2290"/>
            <p14:sldId id="2289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79396"/>
  </p:normalViewPr>
  <p:slideViewPr>
    <p:cSldViewPr snapToGrid="0" snapToObjects="1">
      <p:cViewPr varScale="1">
        <p:scale>
          <a:sx n="99" d="100"/>
          <a:sy n="99" d="100"/>
        </p:scale>
        <p:origin x="1344" y="184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6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Denial of service - an attack that uses </a:t>
            </a:r>
            <a:r>
              <a:rPr lang="en-US" sz="1100" dirty="0" err="1"/>
              <a:t>iot</a:t>
            </a:r>
            <a:r>
              <a:rPr lang="en-US" sz="1100" dirty="0"/>
              <a:t> devices to prevent legitimate access to web services</a:t>
            </a:r>
          </a:p>
          <a:p>
            <a:r>
              <a:rPr lang="en-US" sz="1100" dirty="0"/>
              <a:t>Lateral threat escalation - Leveraging insecure IoT devices in order to bypass perimeter security for other IT resources</a:t>
            </a:r>
          </a:p>
          <a:p>
            <a:r>
              <a:rPr lang="en-US" sz="1100" dirty="0"/>
              <a:t>Surveillance and Information theft - theft of sensitive information such as still images from a connected camera</a:t>
            </a:r>
          </a:p>
          <a:p>
            <a:r>
              <a:rPr lang="en-US" sz="1100" dirty="0"/>
              <a:t>Ransomware and Sabotage attack  - Device is forced to malfunction</a:t>
            </a:r>
          </a:p>
          <a:p>
            <a:r>
              <a:rPr lang="en-US" sz="1100" dirty="0"/>
              <a:t>Malicious access point - Device thinks it is communication with a legitimate web service but it is </a:t>
            </a:r>
            <a:r>
              <a:rPr lang="en-US" sz="1100" dirty="0" err="1"/>
              <a:t>isnt</a:t>
            </a:r>
            <a:r>
              <a:rPr lang="en-US" sz="1100" dirty="0"/>
              <a:t>. </a:t>
            </a:r>
          </a:p>
          <a:p>
            <a:r>
              <a:rPr lang="en-US" sz="1100" dirty="0"/>
              <a:t>Cloud infra abuse - Billing abuse causing financial loss to the company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5/28/20 4:42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12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5/28/20 4:42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11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39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59863">
              <a:spcAft>
                <a:spcPts val="423"/>
              </a:spcAft>
              <a:defRPr/>
            </a:pPr>
            <a:r>
              <a:rPr lang="en-US" sz="1200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victim IP address or suspicious command and control destinations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5/28/20 4:42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64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5/28/20 4:42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15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1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Go to this URL in your browser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AWS SKO Event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738081-ED31-43D5-BFC3-EF4925DA9A61}" type="datetime8">
              <a:rPr lang="en-US" smtClean="0"/>
              <a:t>5/28/20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0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should be given a 12-character “hash” – this might be individual to you, or your team or group may share one hash.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98810-7644-F04F-BD57-EA1D583DC9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959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0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72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  <p:sldLayoutId id="2147483697" r:id="rId8"/>
    <p:sldLayoutId id="2147483698" r:id="rId9"/>
    <p:sldLayoutId id="2147483699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iot/ten-security-golden-rules-for-iot-solutions/" TargetMode="External"/><Relationship Id="rId2" Type="http://schemas.openxmlformats.org/officeDocument/2006/relationships/hyperlink" Target="https://www.cisecurity.org/press-release/cis-controls-internet-of-things-companion-guid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28F-D379-B94D-9DD6-182AAD65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0B0A-E726-AB49-96EE-72969CF2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presentation is for workshop ‘Protect your IoT Fleet’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update: May 2020 by </a:t>
            </a:r>
            <a:r>
              <a:rPr lang="en-US" dirty="0" err="1"/>
              <a:t>phamh</a:t>
            </a:r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7914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46A-51C1-4C47-8E26-0F67A8A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3: Audit and monitor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3C8F-95A4-C741-B75B-E0C54F23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Monitor device activities and behaviors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Continuously audit if device identity is correctly configured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vulnerability disclosure and threat intelligence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3BAE3-9879-5742-AE83-C294FA04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Device Defender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88969" y="3586709"/>
            <a:ext cx="1236343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Audit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A71735-17C9-4BDC-9B9A-8A5B47644DBF}"/>
              </a:ext>
            </a:extLst>
          </p:cNvPr>
          <p:cNvGrpSpPr/>
          <p:nvPr/>
        </p:nvGrpSpPr>
        <p:grpSpPr>
          <a:xfrm>
            <a:off x="8044877" y="2859386"/>
            <a:ext cx="863992" cy="727323"/>
            <a:chOff x="3417973" y="2325229"/>
            <a:chExt cx="620460" cy="6630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B2D006D-C8A5-4E8D-98DC-46B4FC2A3D10}"/>
                </a:ext>
              </a:extLst>
            </p:cNvPr>
            <p:cNvSpPr/>
            <p:nvPr/>
          </p:nvSpPr>
          <p:spPr>
            <a:xfrm>
              <a:off x="3417973" y="2579428"/>
              <a:ext cx="404937" cy="245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7">
                <a:defRPr/>
              </a:pPr>
              <a:endParaRPr lang="en-US" sz="1765" dirty="0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161" name="Freeform: Shape 854">
              <a:extLst>
                <a:ext uri="{FF2B5EF4-FFF2-40B4-BE49-F238E27FC236}">
                  <a16:creationId xmlns:a16="http://schemas.microsoft.com/office/drawing/2014/main" id="{E9401E32-58C0-4F90-BEF2-8475A698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38175" cy="511456"/>
            </a:xfrm>
            <a:custGeom>
              <a:avLst/>
              <a:gdLst>
                <a:gd name="connsiteX0" fmla="*/ 0 w 245802"/>
                <a:gd name="connsiteY0" fmla="*/ 0 h 371752"/>
                <a:gd name="connsiteX1" fmla="*/ 191832 w 245802"/>
                <a:gd name="connsiteY1" fmla="*/ 0 h 371752"/>
                <a:gd name="connsiteX2" fmla="*/ 245802 w 245802"/>
                <a:gd name="connsiteY2" fmla="*/ 54329 h 371752"/>
                <a:gd name="connsiteX3" fmla="*/ 3129 w 245802"/>
                <a:gd name="connsiteY3" fmla="*/ 371752 h 371752"/>
                <a:gd name="connsiteX4" fmla="*/ 0 w 245802"/>
                <a:gd name="connsiteY4" fmla="*/ 371752 h 37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02" h="371752">
                  <a:moveTo>
                    <a:pt x="0" y="0"/>
                  </a:moveTo>
                  <a:lnTo>
                    <a:pt x="191832" y="0"/>
                  </a:lnTo>
                  <a:lnTo>
                    <a:pt x="245802" y="54329"/>
                  </a:lnTo>
                  <a:lnTo>
                    <a:pt x="3129" y="371752"/>
                  </a:lnTo>
                  <a:lnTo>
                    <a:pt x="0" y="37175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sp>
          <p:nvSpPr>
            <p:cNvPr id="162" name="Freeform 59">
              <a:extLst>
                <a:ext uri="{FF2B5EF4-FFF2-40B4-BE49-F238E27FC236}">
                  <a16:creationId xmlns:a16="http://schemas.microsoft.com/office/drawing/2014/main" id="{3252DD58-9A68-48CC-95A8-8014E6B6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332129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solidFill>
              <a:srgbClr val="CDECF4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AFCBE4A-01A6-4E8C-95C3-1A9DF20A2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17" y="2393585"/>
              <a:ext cx="15401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35EB3AE1-B15A-4F39-ACD1-BE4AD431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80A3859-2628-48F8-9BA2-AC6D1E3FB981}"/>
                </a:ext>
              </a:extLst>
            </p:cNvPr>
            <p:cNvGrpSpPr/>
            <p:nvPr/>
          </p:nvGrpSpPr>
          <p:grpSpPr>
            <a:xfrm>
              <a:off x="3468517" y="2503896"/>
              <a:ext cx="297475" cy="254663"/>
              <a:chOff x="6250921" y="1352297"/>
              <a:chExt cx="229201" cy="288512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0D30F81-6E78-4C47-9571-3FBC5230B072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F53C0E0-3F9E-4603-AFC1-F42AF1EEE88A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CFD776-0D3A-4011-8174-4A5DDAC9C714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A42DC4D-40CE-4AE2-8C61-C8BD776B31B1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F7B53C-1794-4864-AC82-6FA5A4552956}"/>
                </a:ext>
              </a:extLst>
            </p:cNvPr>
            <p:cNvGrpSpPr/>
            <p:nvPr/>
          </p:nvGrpSpPr>
          <p:grpSpPr>
            <a:xfrm>
              <a:off x="3536797" y="2488462"/>
              <a:ext cx="501636" cy="499847"/>
              <a:chOff x="4610100" y="4498331"/>
              <a:chExt cx="438261" cy="436700"/>
            </a:xfrm>
          </p:grpSpPr>
          <p:sp>
            <p:nvSpPr>
              <p:cNvPr id="188" name="Oval 44">
                <a:extLst>
                  <a:ext uri="{FF2B5EF4-FFF2-40B4-BE49-F238E27FC236}">
                    <a16:creationId xmlns:a16="http://schemas.microsoft.com/office/drawing/2014/main" id="{9ADCD9AF-0DFF-4E1A-A6CA-4730A4AD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660" y="4498331"/>
                <a:ext cx="350957" cy="350956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4EC1FC0-4D94-431D-8B8B-6CFE556C1F09}"/>
                  </a:ext>
                </a:extLst>
              </p:cNvPr>
              <p:cNvSpPr/>
              <p:nvPr/>
            </p:nvSpPr>
            <p:spPr>
              <a:xfrm>
                <a:off x="4610100" y="4506261"/>
                <a:ext cx="350046" cy="350046"/>
              </a:xfrm>
              <a:prstGeom prst="ellipse">
                <a:avLst/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80985">
                  <a:defRPr/>
                </a:pPr>
                <a:endParaRPr lang="en-US" sz="15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0" name="Freeform 46">
                <a:extLst>
                  <a:ext uri="{FF2B5EF4-FFF2-40B4-BE49-F238E27FC236}">
                    <a16:creationId xmlns:a16="http://schemas.microsoft.com/office/drawing/2014/main" id="{C96E5270-339E-4212-9A92-F09D7DD43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835" y="4775505"/>
                <a:ext cx="159526" cy="159526"/>
              </a:xfrm>
              <a:custGeom>
                <a:avLst/>
                <a:gdLst>
                  <a:gd name="T0" fmla="*/ 0 w 47"/>
                  <a:gd name="T1" fmla="*/ 12 h 47"/>
                  <a:gd name="T2" fmla="*/ 32 w 47"/>
                  <a:gd name="T3" fmla="*/ 44 h 47"/>
                  <a:gd name="T4" fmla="*/ 44 w 47"/>
                  <a:gd name="T5" fmla="*/ 44 h 47"/>
                  <a:gd name="T6" fmla="*/ 44 w 47"/>
                  <a:gd name="T7" fmla="*/ 32 h 47"/>
                  <a:gd name="T8" fmla="*/ 12 w 4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12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5" y="47"/>
                      <a:pt x="40" y="47"/>
                      <a:pt x="44" y="44"/>
                    </a:cubicBezTo>
                    <a:cubicBezTo>
                      <a:pt x="47" y="40"/>
                      <a:pt x="47" y="35"/>
                      <a:pt x="44" y="3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8B2CE4-10AE-49AB-8E57-FBF27C6B979E}"/>
                </a:ext>
              </a:extLst>
            </p:cNvPr>
            <p:cNvGrpSpPr/>
            <p:nvPr/>
          </p:nvGrpSpPr>
          <p:grpSpPr>
            <a:xfrm>
              <a:off x="3633072" y="2602270"/>
              <a:ext cx="207175" cy="172581"/>
              <a:chOff x="5826234" y="2341432"/>
              <a:chExt cx="149590" cy="124612"/>
            </a:xfrm>
          </p:grpSpPr>
          <p:sp>
            <p:nvSpPr>
              <p:cNvPr id="168" name="Freeform: Shape 868">
                <a:extLst>
                  <a:ext uri="{FF2B5EF4-FFF2-40B4-BE49-F238E27FC236}">
                    <a16:creationId xmlns:a16="http://schemas.microsoft.com/office/drawing/2014/main" id="{EE760E5D-D8D2-4F26-B1D7-3B780E7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179" y="2383159"/>
                <a:ext cx="35508" cy="41442"/>
              </a:xfrm>
              <a:custGeom>
                <a:avLst/>
                <a:gdLst>
                  <a:gd name="connsiteX0" fmla="*/ 0 w 66461"/>
                  <a:gd name="connsiteY0" fmla="*/ 0 h 77570"/>
                  <a:gd name="connsiteX1" fmla="*/ 66461 w 66461"/>
                  <a:gd name="connsiteY1" fmla="*/ 0 h 77570"/>
                  <a:gd name="connsiteX2" fmla="*/ 7158 w 66461"/>
                  <a:gd name="connsiteY2" fmla="*/ 77570 h 77570"/>
                  <a:gd name="connsiteX3" fmla="*/ 0 w 66461"/>
                  <a:gd name="connsiteY3" fmla="*/ 77570 h 7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61" h="77570">
                    <a:moveTo>
                      <a:pt x="0" y="0"/>
                    </a:moveTo>
                    <a:lnTo>
                      <a:pt x="66461" y="0"/>
                    </a:lnTo>
                    <a:lnTo>
                      <a:pt x="7158" y="77570"/>
                    </a:lnTo>
                    <a:lnTo>
                      <a:pt x="0" y="77570"/>
                    </a:lnTo>
                    <a:close/>
                  </a:path>
                </a:pathLst>
              </a:custGeom>
              <a:solidFill>
                <a:srgbClr val="049FC7"/>
              </a:solidFill>
              <a:ln w="15875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grpSp>
            <p:nvGrpSpPr>
              <p:cNvPr id="169" name="Group 14">
                <a:extLst>
                  <a:ext uri="{FF2B5EF4-FFF2-40B4-BE49-F238E27FC236}">
                    <a16:creationId xmlns:a16="http://schemas.microsoft.com/office/drawing/2014/main" id="{620D92AC-478C-49E2-9259-BA0A04C35A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6234" y="2341432"/>
                <a:ext cx="149590" cy="124612"/>
                <a:chOff x="3940" y="812"/>
                <a:chExt cx="527" cy="439"/>
              </a:xfrm>
              <a:noFill/>
            </p:grpSpPr>
            <p:sp>
              <p:nvSpPr>
                <p:cNvPr id="170" name="Freeform 15">
                  <a:extLst>
                    <a:ext uri="{FF2B5EF4-FFF2-40B4-BE49-F238E27FC236}">
                      <a16:creationId xmlns:a16="http://schemas.microsoft.com/office/drawing/2014/main" id="{3A06A615-AA7F-42A8-9CDF-52E1048F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812"/>
                  <a:ext cx="527" cy="439"/>
                </a:xfrm>
                <a:custGeom>
                  <a:avLst/>
                  <a:gdLst>
                    <a:gd name="T0" fmla="*/ 23 w 527"/>
                    <a:gd name="T1" fmla="*/ 0 h 439"/>
                    <a:gd name="T2" fmla="*/ 23 w 527"/>
                    <a:gd name="T3" fmla="*/ 126 h 439"/>
                    <a:gd name="T4" fmla="*/ 0 w 527"/>
                    <a:gd name="T5" fmla="*/ 126 h 439"/>
                    <a:gd name="T6" fmla="*/ 0 w 527"/>
                    <a:gd name="T7" fmla="*/ 313 h 439"/>
                    <a:gd name="T8" fmla="*/ 23 w 527"/>
                    <a:gd name="T9" fmla="*/ 313 h 439"/>
                    <a:gd name="T10" fmla="*/ 23 w 527"/>
                    <a:gd name="T11" fmla="*/ 439 h 439"/>
                    <a:gd name="T12" fmla="*/ 527 w 527"/>
                    <a:gd name="T13" fmla="*/ 439 h 439"/>
                    <a:gd name="T14" fmla="*/ 527 w 527"/>
                    <a:gd name="T15" fmla="*/ 0 h 439"/>
                    <a:gd name="T16" fmla="*/ 23 w 527"/>
                    <a:gd name="T17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7" h="439">
                      <a:moveTo>
                        <a:pt x="23" y="0"/>
                      </a:moveTo>
                      <a:lnTo>
                        <a:pt x="23" y="126"/>
                      </a:lnTo>
                      <a:lnTo>
                        <a:pt x="0" y="126"/>
                      </a:lnTo>
                      <a:lnTo>
                        <a:pt x="0" y="313"/>
                      </a:lnTo>
                      <a:lnTo>
                        <a:pt x="23" y="313"/>
                      </a:lnTo>
                      <a:lnTo>
                        <a:pt x="23" y="439"/>
                      </a:lnTo>
                      <a:lnTo>
                        <a:pt x="527" y="439"/>
                      </a:lnTo>
                      <a:lnTo>
                        <a:pt x="527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1" name="Rectangle 16">
                  <a:extLst>
                    <a:ext uri="{FF2B5EF4-FFF2-40B4-BE49-F238E27FC236}">
                      <a16:creationId xmlns:a16="http://schemas.microsoft.com/office/drawing/2014/main" id="{1731B04B-F980-42DE-A633-87D46AC9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" y="897"/>
                  <a:ext cx="269" cy="270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2" name="Rectangle 17">
                  <a:extLst>
                    <a:ext uri="{FF2B5EF4-FFF2-40B4-BE49-F238E27FC236}">
                      <a16:creationId xmlns:a16="http://schemas.microsoft.com/office/drawing/2014/main" id="{A13CB0EA-9988-41EB-BF20-9098E0BB0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9"/>
                  <a:ext cx="146" cy="146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3" name="Line 18">
                  <a:extLst>
                    <a:ext uri="{FF2B5EF4-FFF2-40B4-BE49-F238E27FC236}">
                      <a16:creationId xmlns:a16="http://schemas.microsoft.com/office/drawing/2014/main" id="{5B8F2532-BF76-42D1-AFC7-ADAAB4D22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4" name="Line 19">
                  <a:extLst>
                    <a:ext uri="{FF2B5EF4-FFF2-40B4-BE49-F238E27FC236}">
                      <a16:creationId xmlns:a16="http://schemas.microsoft.com/office/drawing/2014/main" id="{205F93D6-A8C2-478D-A6BC-CDFC9FF7C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5" name="Line 20">
                  <a:extLst>
                    <a:ext uri="{FF2B5EF4-FFF2-40B4-BE49-F238E27FC236}">
                      <a16:creationId xmlns:a16="http://schemas.microsoft.com/office/drawing/2014/main" id="{89DC3F32-99D9-4CB1-8320-B418AD29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4A62348F-64AF-4085-BE19-34739B4FA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F717C3D2-7B06-4E2A-9563-AA9AF472F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8" name="Line 23">
                  <a:extLst>
                    <a:ext uri="{FF2B5EF4-FFF2-40B4-BE49-F238E27FC236}">
                      <a16:creationId xmlns:a16="http://schemas.microsoft.com/office/drawing/2014/main" id="{2370E9B6-849C-4D33-8563-A53E7C9EB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9" name="Line 24">
                  <a:extLst>
                    <a:ext uri="{FF2B5EF4-FFF2-40B4-BE49-F238E27FC236}">
                      <a16:creationId xmlns:a16="http://schemas.microsoft.com/office/drawing/2014/main" id="{1F6A09B5-A28B-4714-92BE-A515BA1C1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0" name="Line 25">
                  <a:extLst>
                    <a:ext uri="{FF2B5EF4-FFF2-40B4-BE49-F238E27FC236}">
                      <a16:creationId xmlns:a16="http://schemas.microsoft.com/office/drawing/2014/main" id="{ED2B721C-E5E7-4A8D-BD2E-FF23EBB28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1" name="Line 26">
                  <a:extLst>
                    <a:ext uri="{FF2B5EF4-FFF2-40B4-BE49-F238E27FC236}">
                      <a16:creationId xmlns:a16="http://schemas.microsoft.com/office/drawing/2014/main" id="{2AD934B0-8DDB-40E9-80A3-6970924BE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11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2" name="Line 27">
                  <a:extLst>
                    <a:ext uri="{FF2B5EF4-FFF2-40B4-BE49-F238E27FC236}">
                      <a16:creationId xmlns:a16="http://schemas.microsoft.com/office/drawing/2014/main" id="{9F8D7990-C7C2-4812-AAE5-08B2A5F18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60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3" name="Line 28">
                  <a:extLst>
                    <a:ext uri="{FF2B5EF4-FFF2-40B4-BE49-F238E27FC236}">
                      <a16:creationId xmlns:a16="http://schemas.microsoft.com/office/drawing/2014/main" id="{7CE237DA-E225-43BC-9B9D-1035CB14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0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4" name="Line 29">
                  <a:extLst>
                    <a:ext uri="{FF2B5EF4-FFF2-40B4-BE49-F238E27FC236}">
                      <a16:creationId xmlns:a16="http://schemas.microsoft.com/office/drawing/2014/main" id="{6D7AEDAA-6BC7-414A-BEB4-52ECA75F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951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72BAB616-5F95-4B7B-83EB-3624FB89A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0" y="1031"/>
                  <a:ext cx="175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6" name="Rectangle 31">
                  <a:extLst>
                    <a:ext uri="{FF2B5EF4-FFF2-40B4-BE49-F238E27FC236}">
                      <a16:creationId xmlns:a16="http://schemas.microsoft.com/office/drawing/2014/main" id="{FB77C920-2662-4D96-8C72-305D2CE3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916"/>
                  <a:ext cx="64" cy="65"/>
                </a:xfrm>
                <a:prstGeom prst="rect">
                  <a:avLst/>
                </a:prstGeom>
                <a:solidFill>
                  <a:schemeClr val="tx1"/>
                </a:solidFill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7" name="Oval 32">
                  <a:extLst>
                    <a:ext uri="{FF2B5EF4-FFF2-40B4-BE49-F238E27FC236}">
                      <a16:creationId xmlns:a16="http://schemas.microsoft.com/office/drawing/2014/main" id="{C85D639B-4EE3-4CD3-896E-ED1360F49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1092"/>
                  <a:ext cx="57" cy="57"/>
                </a:xfrm>
                <a:prstGeom prst="ellips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</p:grpSp>
        </p:grpSp>
      </p:grpSp>
      <p:sp>
        <p:nvSpPr>
          <p:cNvPr id="195" name="TextBox 194"/>
          <p:cNvSpPr txBox="1"/>
          <p:nvPr/>
        </p:nvSpPr>
        <p:spPr>
          <a:xfrm>
            <a:off x="7604201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Investigate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334067-1931-4C02-9316-6EDFFC570A22}"/>
              </a:ext>
            </a:extLst>
          </p:cNvPr>
          <p:cNvGrpSpPr/>
          <p:nvPr/>
        </p:nvGrpSpPr>
        <p:grpSpPr>
          <a:xfrm>
            <a:off x="10166594" y="2881046"/>
            <a:ext cx="908001" cy="710193"/>
            <a:chOff x="6571373" y="2391958"/>
            <a:chExt cx="467058" cy="49453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CD986FD-B9D9-45AF-A303-EA8030672878}"/>
                </a:ext>
              </a:extLst>
            </p:cNvPr>
            <p:cNvGrpSpPr/>
            <p:nvPr/>
          </p:nvGrpSpPr>
          <p:grpSpPr>
            <a:xfrm>
              <a:off x="6702764" y="2391958"/>
              <a:ext cx="335667" cy="227748"/>
              <a:chOff x="8629815" y="3545437"/>
              <a:chExt cx="243539" cy="165240"/>
            </a:xfrm>
          </p:grpSpPr>
          <p:sp>
            <p:nvSpPr>
              <p:cNvPr id="205" name="Freeform: Shape 454">
                <a:extLst>
                  <a:ext uri="{FF2B5EF4-FFF2-40B4-BE49-F238E27FC236}">
                    <a16:creationId xmlns:a16="http://schemas.microsoft.com/office/drawing/2014/main" id="{2BF467AF-7D10-41DF-80BF-2380B14A21A3}"/>
                  </a:ext>
                </a:extLst>
              </p:cNvPr>
              <p:cNvSpPr/>
              <p:nvPr/>
            </p:nvSpPr>
            <p:spPr>
              <a:xfrm>
                <a:off x="8629863" y="3545437"/>
                <a:ext cx="243491" cy="165240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7">
                  <a:defRPr/>
                </a:pPr>
                <a:endParaRPr lang="en-US" sz="1765" dirty="0">
                  <a:solidFill>
                    <a:srgbClr val="FFFFFF"/>
                  </a:solidFill>
                  <a:latin typeface="Amazon Ember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5C98739-FFA7-4361-B377-CC5FFAA04DD7}"/>
                  </a:ext>
                </a:extLst>
              </p:cNvPr>
              <p:cNvGrpSpPr/>
              <p:nvPr/>
            </p:nvGrpSpPr>
            <p:grpSpPr>
              <a:xfrm>
                <a:off x="8629815" y="3545437"/>
                <a:ext cx="243539" cy="165240"/>
                <a:chOff x="573103" y="3962399"/>
                <a:chExt cx="558769" cy="379121"/>
              </a:xfrm>
            </p:grpSpPr>
            <p:sp>
              <p:nvSpPr>
                <p:cNvPr id="207" name="Freeform: Shape 456">
                  <a:extLst>
                    <a:ext uri="{FF2B5EF4-FFF2-40B4-BE49-F238E27FC236}">
                      <a16:creationId xmlns:a16="http://schemas.microsoft.com/office/drawing/2014/main" id="{68F2FF5F-D866-44F8-87E1-9CC4EF8DA13B}"/>
                    </a:ext>
                  </a:extLst>
                </p:cNvPr>
                <p:cNvSpPr/>
                <p:nvPr/>
              </p:nvSpPr>
              <p:spPr>
                <a:xfrm>
                  <a:off x="573103" y="3962399"/>
                  <a:ext cx="558660" cy="379121"/>
                </a:xfrm>
                <a:custGeom>
                  <a:avLst/>
                  <a:gdLst>
                    <a:gd name="connsiteX0" fmla="*/ 261620 w 698500"/>
                    <a:gd name="connsiteY0" fmla="*/ 0 h 474020"/>
                    <a:gd name="connsiteX1" fmla="*/ 698500 w 698500"/>
                    <a:gd name="connsiteY1" fmla="*/ 0 h 474020"/>
                    <a:gd name="connsiteX2" fmla="*/ 698500 w 698500"/>
                    <a:gd name="connsiteY2" fmla="*/ 468940 h 474020"/>
                    <a:gd name="connsiteX3" fmla="*/ 543560 w 698500"/>
                    <a:gd name="connsiteY3" fmla="*/ 468940 h 474020"/>
                    <a:gd name="connsiteX4" fmla="*/ 543560 w 698500"/>
                    <a:gd name="connsiteY4" fmla="*/ 474020 h 474020"/>
                    <a:gd name="connsiteX5" fmla="*/ 106680 w 698500"/>
                    <a:gd name="connsiteY5" fmla="*/ 474020 h 474020"/>
                    <a:gd name="connsiteX6" fmla="*/ 106680 w 698500"/>
                    <a:gd name="connsiteY6" fmla="*/ 413060 h 474020"/>
                    <a:gd name="connsiteX7" fmla="*/ 0 w 698500"/>
                    <a:gd name="connsiteY7" fmla="*/ 413060 h 474020"/>
                    <a:gd name="connsiteX8" fmla="*/ 0 w 698500"/>
                    <a:gd name="connsiteY8" fmla="*/ 162560 h 474020"/>
                    <a:gd name="connsiteX9" fmla="*/ 106680 w 698500"/>
                    <a:gd name="connsiteY9" fmla="*/ 162560 h 474020"/>
                    <a:gd name="connsiteX10" fmla="*/ 106680 w 698500"/>
                    <a:gd name="connsiteY10" fmla="*/ 101600 h 474020"/>
                    <a:gd name="connsiteX11" fmla="*/ 261620 w 698500"/>
                    <a:gd name="connsiteY11" fmla="*/ 101600 h 47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8500" h="474020">
                      <a:moveTo>
                        <a:pt x="261620" y="0"/>
                      </a:moveTo>
                      <a:lnTo>
                        <a:pt x="698500" y="0"/>
                      </a:lnTo>
                      <a:lnTo>
                        <a:pt x="698500" y="468940"/>
                      </a:lnTo>
                      <a:lnTo>
                        <a:pt x="543560" y="468940"/>
                      </a:lnTo>
                      <a:lnTo>
                        <a:pt x="543560" y="474020"/>
                      </a:lnTo>
                      <a:lnTo>
                        <a:pt x="106680" y="474020"/>
                      </a:lnTo>
                      <a:lnTo>
                        <a:pt x="106680" y="413060"/>
                      </a:lnTo>
                      <a:lnTo>
                        <a:pt x="0" y="413060"/>
                      </a:lnTo>
                      <a:lnTo>
                        <a:pt x="0" y="162560"/>
                      </a:lnTo>
                      <a:lnTo>
                        <a:pt x="106680" y="162560"/>
                      </a:lnTo>
                      <a:lnTo>
                        <a:pt x="106680" y="101600"/>
                      </a:lnTo>
                      <a:lnTo>
                        <a:pt x="261620" y="101600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EA332E1-8FB5-40D4-9093-58D124353146}"/>
                    </a:ext>
                  </a:extLst>
                </p:cNvPr>
                <p:cNvSpPr/>
                <p:nvPr/>
              </p:nvSpPr>
              <p:spPr>
                <a:xfrm>
                  <a:off x="622570" y="4139624"/>
                  <a:ext cx="59421" cy="1076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A690403-3C8D-4122-81E4-A3B21B20DB84}"/>
                    </a:ext>
                  </a:extLst>
                </p:cNvPr>
                <p:cNvSpPr/>
                <p:nvPr/>
              </p:nvSpPr>
              <p:spPr>
                <a:xfrm>
                  <a:off x="714749" y="4094584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01BB485-6755-440B-83F7-50D8D01880E7}"/>
                    </a:ext>
                  </a:extLst>
                </p:cNvPr>
                <p:cNvSpPr/>
                <p:nvPr/>
              </p:nvSpPr>
              <p:spPr>
                <a:xfrm>
                  <a:off x="714749" y="4154005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245164-1785-4738-98FE-9B67C6438F03}"/>
                    </a:ext>
                  </a:extLst>
                </p:cNvPr>
                <p:cNvSpPr/>
                <p:nvPr/>
              </p:nvSpPr>
              <p:spPr>
                <a:xfrm>
                  <a:off x="1031288" y="4125057"/>
                  <a:ext cx="100584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640996D-3075-4BF7-9442-805793411491}"/>
                    </a:ext>
                  </a:extLst>
                </p:cNvPr>
                <p:cNvSpPr/>
                <p:nvPr/>
              </p:nvSpPr>
              <p:spPr>
                <a:xfrm>
                  <a:off x="953196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BB100A3-974E-4458-9A9B-3BDC051A0A6D}"/>
                    </a:ext>
                  </a:extLst>
                </p:cNvPr>
                <p:cNvSpPr/>
                <p:nvPr/>
              </p:nvSpPr>
              <p:spPr>
                <a:xfrm>
                  <a:off x="1030900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4" name="Freeform: Shape 463">
                  <a:extLst>
                    <a:ext uri="{FF2B5EF4-FFF2-40B4-BE49-F238E27FC236}">
                      <a16:creationId xmlns:a16="http://schemas.microsoft.com/office/drawing/2014/main" id="{88222000-C981-4E96-845B-28464F52B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019" y="4034495"/>
                  <a:ext cx="151050" cy="181716"/>
                </a:xfrm>
                <a:custGeom>
                  <a:avLst/>
                  <a:gdLst>
                    <a:gd name="connsiteX0" fmla="*/ 0 w 151050"/>
                    <a:gd name="connsiteY0" fmla="*/ 0 h 181716"/>
                    <a:gd name="connsiteX1" fmla="*/ 151050 w 151050"/>
                    <a:gd name="connsiteY1" fmla="*/ 0 h 181716"/>
                    <a:gd name="connsiteX2" fmla="*/ 116870 w 151050"/>
                    <a:gd name="connsiteY2" fmla="*/ 44782 h 181716"/>
                    <a:gd name="connsiteX3" fmla="*/ 21451 w 151050"/>
                    <a:gd name="connsiteY3" fmla="*/ 169799 h 181716"/>
                    <a:gd name="connsiteX4" fmla="*/ 12354 w 151050"/>
                    <a:gd name="connsiteY4" fmla="*/ 181716 h 181716"/>
                    <a:gd name="connsiteX5" fmla="*/ 0 w 151050"/>
                    <a:gd name="connsiteY5" fmla="*/ 181716 h 18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050" h="181716">
                      <a:moveTo>
                        <a:pt x="0" y="0"/>
                      </a:moveTo>
                      <a:lnTo>
                        <a:pt x="151050" y="0"/>
                      </a:lnTo>
                      <a:lnTo>
                        <a:pt x="116870" y="44782"/>
                      </a:lnTo>
                      <a:cubicBezTo>
                        <a:pt x="89822" y="80220"/>
                        <a:pt x="58266" y="121564"/>
                        <a:pt x="21451" y="169799"/>
                      </a:cubicBezTo>
                      <a:lnTo>
                        <a:pt x="12354" y="181716"/>
                      </a:lnTo>
                      <a:lnTo>
                        <a:pt x="0" y="18171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9974EC5-1928-4877-905A-3BAA59198837}"/>
                    </a:ext>
                  </a:extLst>
                </p:cNvPr>
                <p:cNvSpPr/>
                <p:nvPr/>
              </p:nvSpPr>
              <p:spPr>
                <a:xfrm>
                  <a:off x="845019" y="4034495"/>
                  <a:ext cx="181311" cy="181716"/>
                </a:xfrm>
                <a:prstGeom prst="rect">
                  <a:avLst/>
                </a:pr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21D6E87-324F-4D41-8C4D-E01D85309862}"/>
                </a:ext>
              </a:extLst>
            </p:cNvPr>
            <p:cNvGrpSpPr/>
            <p:nvPr/>
          </p:nvGrpSpPr>
          <p:grpSpPr>
            <a:xfrm>
              <a:off x="6571373" y="2683176"/>
              <a:ext cx="211969" cy="203313"/>
              <a:chOff x="7311389" y="2786084"/>
              <a:chExt cx="285016" cy="273377"/>
            </a:xfrm>
          </p:grpSpPr>
          <p:sp>
            <p:nvSpPr>
              <p:cNvPr id="199" name="Freeform 5">
                <a:extLst>
                  <a:ext uri="{FF2B5EF4-FFF2-40B4-BE49-F238E27FC236}">
                    <a16:creationId xmlns:a16="http://schemas.microsoft.com/office/drawing/2014/main" id="{7C6CD48F-C8A7-4646-BC8B-5675C5742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AA16DE1B-3798-45AE-82A8-39494F2C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144461"/>
              </a:xfrm>
              <a:custGeom>
                <a:avLst/>
                <a:gdLst>
                  <a:gd name="T0" fmla="*/ 443 w 1162"/>
                  <a:gd name="T1" fmla="*/ 715 h 715"/>
                  <a:gd name="T2" fmla="*/ 0 w 1162"/>
                  <a:gd name="T3" fmla="*/ 420 h 715"/>
                  <a:gd name="T4" fmla="*/ 1162 w 1162"/>
                  <a:gd name="T5" fmla="*/ 0 h 715"/>
                  <a:gd name="T6" fmla="*/ 443 w 1162"/>
                  <a:gd name="T7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2" h="715">
                    <a:moveTo>
                      <a:pt x="443" y="715"/>
                    </a:moveTo>
                    <a:lnTo>
                      <a:pt x="0" y="420"/>
                    </a:lnTo>
                    <a:lnTo>
                      <a:pt x="1162" y="0"/>
                    </a:lnTo>
                    <a:lnTo>
                      <a:pt x="443" y="715"/>
                    </a:lnTo>
                    <a:close/>
                  </a:path>
                </a:pathLst>
              </a:custGeom>
              <a:solidFill>
                <a:schemeClr val="accent6"/>
              </a:solidFill>
              <a:ln w="158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8DC813DC-EC23-43A9-9478-FA619CB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2" name="Line 8">
                <a:extLst>
                  <a:ext uri="{FF2B5EF4-FFF2-40B4-BE49-F238E27FC236}">
                    <a16:creationId xmlns:a16="http://schemas.microsoft.com/office/drawing/2014/main" id="{1E225E3E-363D-45A6-968F-790B7C6F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02054" y="3010350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3" name="Line 8">
                <a:extLst>
                  <a:ext uri="{FF2B5EF4-FFF2-40B4-BE49-F238E27FC236}">
                    <a16:creationId xmlns:a16="http://schemas.microsoft.com/office/drawing/2014/main" id="{23E59BCF-3D38-4091-B510-9636A839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77289" y="2949392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F8CDB2F-7ED8-4387-A92A-55424681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18234" y="2913199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9931916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Mitigate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>
            <a:off x="4482481" y="3148475"/>
            <a:ext cx="968056" cy="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6979147" y="31722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0F32BA-6ADA-4421-B38B-B3C80CA722A3}"/>
              </a:ext>
            </a:extLst>
          </p:cNvPr>
          <p:cNvGrpSpPr/>
          <p:nvPr/>
        </p:nvGrpSpPr>
        <p:grpSpPr>
          <a:xfrm>
            <a:off x="3362015" y="2718327"/>
            <a:ext cx="842333" cy="871068"/>
            <a:chOff x="281319" y="1610337"/>
            <a:chExt cx="477880" cy="598152"/>
          </a:xfrm>
        </p:grpSpPr>
        <p:grpSp>
          <p:nvGrpSpPr>
            <p:cNvPr id="114" name="Graphic 6">
              <a:extLst>
                <a:ext uri="{FF2B5EF4-FFF2-40B4-BE49-F238E27FC236}">
                  <a16:creationId xmlns:a16="http://schemas.microsoft.com/office/drawing/2014/main" id="{998B044D-7B97-4262-B211-2B35ABCF71E5}"/>
                </a:ext>
              </a:extLst>
            </p:cNvPr>
            <p:cNvGrpSpPr/>
            <p:nvPr/>
          </p:nvGrpSpPr>
          <p:grpSpPr>
            <a:xfrm>
              <a:off x="281319" y="1610337"/>
              <a:ext cx="372641" cy="493586"/>
              <a:chOff x="6772275" y="3395662"/>
              <a:chExt cx="1085850" cy="1438275"/>
            </a:xfrm>
          </p:grpSpPr>
          <p:sp>
            <p:nvSpPr>
              <p:cNvPr id="118" name="Freeform: Shape 94">
                <a:extLst>
                  <a:ext uri="{FF2B5EF4-FFF2-40B4-BE49-F238E27FC236}">
                    <a16:creationId xmlns:a16="http://schemas.microsoft.com/office/drawing/2014/main" id="{3A338B1C-70E1-462E-ABAF-5464FA60439F}"/>
                  </a:ext>
                </a:extLst>
              </p:cNvPr>
              <p:cNvSpPr/>
              <p:nvPr/>
            </p:nvSpPr>
            <p:spPr>
              <a:xfrm>
                <a:off x="6767513" y="3397567"/>
                <a:ext cx="1085850" cy="1438275"/>
              </a:xfrm>
              <a:custGeom>
                <a:avLst/>
                <a:gdLst>
                  <a:gd name="connsiteX0" fmla="*/ 544830 w 1085850"/>
                  <a:gd name="connsiteY0" fmla="*/ 1426845 h 1438275"/>
                  <a:gd name="connsiteX1" fmla="*/ 1075373 w 1085850"/>
                  <a:gd name="connsiteY1" fmla="*/ 1047750 h 1438275"/>
                  <a:gd name="connsiteX2" fmla="*/ 1075373 w 1085850"/>
                  <a:gd name="connsiteY2" fmla="*/ 97155 h 1438275"/>
                  <a:gd name="connsiteX3" fmla="*/ 544830 w 1085850"/>
                  <a:gd name="connsiteY3" fmla="*/ 14288 h 1438275"/>
                  <a:gd name="connsiteX4" fmla="*/ 14288 w 1085850"/>
                  <a:gd name="connsiteY4" fmla="*/ 96203 h 1438275"/>
                  <a:gd name="connsiteX5" fmla="*/ 14288 w 1085850"/>
                  <a:gd name="connsiteY5" fmla="*/ 1046798 h 1438275"/>
                  <a:gd name="connsiteX6" fmla="*/ 544830 w 1085850"/>
                  <a:gd name="connsiteY6" fmla="*/ 1426845 h 1438275"/>
                  <a:gd name="connsiteX7" fmla="*/ 544830 w 1085850"/>
                  <a:gd name="connsiteY7" fmla="*/ 1426845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5850" h="1438275">
                    <a:moveTo>
                      <a:pt x="544830" y="1426845"/>
                    </a:moveTo>
                    <a:lnTo>
                      <a:pt x="1075373" y="1047750"/>
                    </a:lnTo>
                    <a:cubicBezTo>
                      <a:pt x="1075373" y="1047750"/>
                      <a:pt x="1075373" y="97155"/>
                      <a:pt x="1075373" y="97155"/>
                    </a:cubicBezTo>
                    <a:cubicBezTo>
                      <a:pt x="720090" y="240030"/>
                      <a:pt x="544830" y="14288"/>
                      <a:pt x="544830" y="14288"/>
                    </a:cubicBezTo>
                    <a:cubicBezTo>
                      <a:pt x="544830" y="14288"/>
                      <a:pt x="369570" y="239078"/>
                      <a:pt x="14288" y="96203"/>
                    </a:cubicBezTo>
                    <a:cubicBezTo>
                      <a:pt x="14288" y="96203"/>
                      <a:pt x="14288" y="1046798"/>
                      <a:pt x="14288" y="1046798"/>
                    </a:cubicBezTo>
                    <a:lnTo>
                      <a:pt x="544830" y="1426845"/>
                    </a:lnTo>
                    <a:lnTo>
                      <a:pt x="544830" y="142684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9" name="Freeform: Shape 95">
                <a:extLst>
                  <a:ext uri="{FF2B5EF4-FFF2-40B4-BE49-F238E27FC236}">
                    <a16:creationId xmlns:a16="http://schemas.microsoft.com/office/drawing/2014/main" id="{C443CF06-A379-4089-BD8A-C4B0DE54D10D}"/>
                  </a:ext>
                </a:extLst>
              </p:cNvPr>
              <p:cNvSpPr/>
              <p:nvPr/>
            </p:nvSpPr>
            <p:spPr>
              <a:xfrm>
                <a:off x="6833235" y="3479482"/>
                <a:ext cx="1019175" cy="1019175"/>
              </a:xfrm>
              <a:custGeom>
                <a:avLst/>
                <a:gdLst>
                  <a:gd name="connsiteX0" fmla="*/ 1010603 w 1019175"/>
                  <a:gd name="connsiteY0" fmla="*/ 14288 h 1019175"/>
                  <a:gd name="connsiteX1" fmla="*/ 14288 w 1019175"/>
                  <a:gd name="connsiteY1" fmla="*/ 101060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175" h="1019175">
                    <a:moveTo>
                      <a:pt x="1010603" y="14288"/>
                    </a:moveTo>
                    <a:lnTo>
                      <a:pt x="14288" y="1010603"/>
                    </a:ln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878460C-D42F-40D9-B645-3305B1867C8E}"/>
                </a:ext>
              </a:extLst>
            </p:cNvPr>
            <p:cNvGrpSpPr/>
            <p:nvPr/>
          </p:nvGrpSpPr>
          <p:grpSpPr>
            <a:xfrm>
              <a:off x="550065" y="1790222"/>
              <a:ext cx="209134" cy="418267"/>
              <a:chOff x="9297750" y="1361491"/>
              <a:chExt cx="334614" cy="669227"/>
            </a:xfrm>
          </p:grpSpPr>
          <p:sp>
            <p:nvSpPr>
              <p:cNvPr id="116" name="Freeform: Shape 89">
                <a:extLst>
                  <a:ext uri="{FF2B5EF4-FFF2-40B4-BE49-F238E27FC236}">
                    <a16:creationId xmlns:a16="http://schemas.microsoft.com/office/drawing/2014/main" id="{73DB16E7-DDE4-40C1-B548-C798CAB22198}"/>
                  </a:ext>
                </a:extLst>
              </p:cNvPr>
              <p:cNvSpPr/>
              <p:nvPr/>
            </p:nvSpPr>
            <p:spPr>
              <a:xfrm>
                <a:off x="9297750" y="1361491"/>
                <a:ext cx="334614" cy="669227"/>
              </a:xfrm>
              <a:custGeom>
                <a:avLst/>
                <a:gdLst>
                  <a:gd name="connsiteX0" fmla="*/ 378143 w 752475"/>
                  <a:gd name="connsiteY0" fmla="*/ 14288 h 1504950"/>
                  <a:gd name="connsiteX1" fmla="*/ 14288 w 752475"/>
                  <a:gd name="connsiteY1" fmla="*/ 173355 h 1504950"/>
                  <a:gd name="connsiteX2" fmla="*/ 14288 w 752475"/>
                  <a:gd name="connsiteY2" fmla="*/ 630555 h 1504950"/>
                  <a:gd name="connsiteX3" fmla="*/ 116205 w 752475"/>
                  <a:gd name="connsiteY3" fmla="*/ 659130 h 1504950"/>
                  <a:gd name="connsiteX4" fmla="*/ 116205 w 752475"/>
                  <a:gd name="connsiteY4" fmla="*/ 785813 h 1504950"/>
                  <a:gd name="connsiteX5" fmla="*/ 276225 w 752475"/>
                  <a:gd name="connsiteY5" fmla="*/ 785813 h 1504950"/>
                  <a:gd name="connsiteX6" fmla="*/ 276225 w 752475"/>
                  <a:gd name="connsiteY6" fmla="*/ 1403033 h 1504950"/>
                  <a:gd name="connsiteX7" fmla="*/ 378143 w 752475"/>
                  <a:gd name="connsiteY7" fmla="*/ 1490663 h 1504950"/>
                  <a:gd name="connsiteX8" fmla="*/ 479108 w 752475"/>
                  <a:gd name="connsiteY8" fmla="*/ 1425893 h 1504950"/>
                  <a:gd name="connsiteX9" fmla="*/ 479108 w 752475"/>
                  <a:gd name="connsiteY9" fmla="*/ 1345883 h 1504950"/>
                  <a:gd name="connsiteX10" fmla="*/ 441008 w 752475"/>
                  <a:gd name="connsiteY10" fmla="*/ 1262063 h 1504950"/>
                  <a:gd name="connsiteX11" fmla="*/ 479108 w 752475"/>
                  <a:gd name="connsiteY11" fmla="*/ 1177290 h 1504950"/>
                  <a:gd name="connsiteX12" fmla="*/ 479108 w 752475"/>
                  <a:gd name="connsiteY12" fmla="*/ 1092518 h 1504950"/>
                  <a:gd name="connsiteX13" fmla="*/ 432435 w 752475"/>
                  <a:gd name="connsiteY13" fmla="*/ 1008698 h 1504950"/>
                  <a:gd name="connsiteX14" fmla="*/ 479108 w 752475"/>
                  <a:gd name="connsiteY14" fmla="*/ 923925 h 1504950"/>
                  <a:gd name="connsiteX15" fmla="*/ 479108 w 752475"/>
                  <a:gd name="connsiteY15" fmla="*/ 840105 h 1504950"/>
                  <a:gd name="connsiteX16" fmla="*/ 479108 w 752475"/>
                  <a:gd name="connsiteY16" fmla="*/ 785813 h 1504950"/>
                  <a:gd name="connsiteX17" fmla="*/ 640080 w 752475"/>
                  <a:gd name="connsiteY17" fmla="*/ 785813 h 1504950"/>
                  <a:gd name="connsiteX18" fmla="*/ 640080 w 752475"/>
                  <a:gd name="connsiteY18" fmla="*/ 659130 h 1504950"/>
                  <a:gd name="connsiteX19" fmla="*/ 741045 w 752475"/>
                  <a:gd name="connsiteY19" fmla="*/ 630555 h 1504950"/>
                  <a:gd name="connsiteX20" fmla="*/ 741045 w 752475"/>
                  <a:gd name="connsiteY20" fmla="*/ 173355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2475" h="1504950">
                    <a:moveTo>
                      <a:pt x="378143" y="14288"/>
                    </a:moveTo>
                    <a:lnTo>
                      <a:pt x="14288" y="173355"/>
                    </a:lnTo>
                    <a:lnTo>
                      <a:pt x="14288" y="630555"/>
                    </a:lnTo>
                    <a:lnTo>
                      <a:pt x="116205" y="659130"/>
                    </a:lnTo>
                    <a:lnTo>
                      <a:pt x="116205" y="785813"/>
                    </a:lnTo>
                    <a:lnTo>
                      <a:pt x="276225" y="785813"/>
                    </a:lnTo>
                    <a:lnTo>
                      <a:pt x="276225" y="1403033"/>
                    </a:lnTo>
                    <a:lnTo>
                      <a:pt x="378143" y="1490663"/>
                    </a:lnTo>
                    <a:lnTo>
                      <a:pt x="479108" y="1425893"/>
                    </a:lnTo>
                    <a:lnTo>
                      <a:pt x="479108" y="1345883"/>
                    </a:lnTo>
                    <a:lnTo>
                      <a:pt x="441008" y="1262063"/>
                    </a:lnTo>
                    <a:lnTo>
                      <a:pt x="479108" y="1177290"/>
                    </a:lnTo>
                    <a:lnTo>
                      <a:pt x="479108" y="1092518"/>
                    </a:lnTo>
                    <a:lnTo>
                      <a:pt x="432435" y="1008698"/>
                    </a:lnTo>
                    <a:lnTo>
                      <a:pt x="479108" y="923925"/>
                    </a:lnTo>
                    <a:lnTo>
                      <a:pt x="479108" y="840105"/>
                    </a:lnTo>
                    <a:lnTo>
                      <a:pt x="479108" y="785813"/>
                    </a:lnTo>
                    <a:lnTo>
                      <a:pt x="640080" y="785813"/>
                    </a:lnTo>
                    <a:lnTo>
                      <a:pt x="640080" y="659130"/>
                    </a:lnTo>
                    <a:lnTo>
                      <a:pt x="741045" y="630555"/>
                    </a:lnTo>
                    <a:lnTo>
                      <a:pt x="741045" y="17335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7" name="Freeform: Shape 92">
                <a:extLst>
                  <a:ext uri="{FF2B5EF4-FFF2-40B4-BE49-F238E27FC236}">
                    <a16:creationId xmlns:a16="http://schemas.microsoft.com/office/drawing/2014/main" id="{89B73518-82EC-4BBC-A4D4-0274CDACF3A1}"/>
                  </a:ext>
                </a:extLst>
              </p:cNvPr>
              <p:cNvSpPr/>
              <p:nvPr/>
            </p:nvSpPr>
            <p:spPr>
              <a:xfrm>
                <a:off x="9380345" y="1415283"/>
                <a:ext cx="169425" cy="59299"/>
              </a:xfrm>
              <a:custGeom>
                <a:avLst/>
                <a:gdLst>
                  <a:gd name="connsiteX0" fmla="*/ 369570 w 381000"/>
                  <a:gd name="connsiteY0" fmla="*/ 91440 h 133350"/>
                  <a:gd name="connsiteX1" fmla="*/ 192405 w 381000"/>
                  <a:gd name="connsiteY1" fmla="*/ 14288 h 133350"/>
                  <a:gd name="connsiteX2" fmla="*/ 14288 w 381000"/>
                  <a:gd name="connsiteY2" fmla="*/ 91440 h 133350"/>
                  <a:gd name="connsiteX3" fmla="*/ 14288 w 381000"/>
                  <a:gd name="connsiteY3" fmla="*/ 126683 h 133350"/>
                  <a:gd name="connsiteX4" fmla="*/ 369570 w 381000"/>
                  <a:gd name="connsiteY4" fmla="*/ 12668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33350">
                    <a:moveTo>
                      <a:pt x="369570" y="91440"/>
                    </a:moveTo>
                    <a:lnTo>
                      <a:pt x="192405" y="14288"/>
                    </a:lnTo>
                    <a:lnTo>
                      <a:pt x="14288" y="91440"/>
                    </a:lnTo>
                    <a:lnTo>
                      <a:pt x="14288" y="126683"/>
                    </a:lnTo>
                    <a:lnTo>
                      <a:pt x="369570" y="12668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pic>
        <p:nvPicPr>
          <p:cNvPr id="100" name="Graphic 11">
            <a:extLst>
              <a:ext uri="{FF2B5EF4-FFF2-40B4-BE49-F238E27FC236}">
                <a16:creationId xmlns:a16="http://schemas.microsoft.com/office/drawing/2014/main" id="{DBB39B1E-DB0C-6A4C-9EC2-9B9AD188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7353" y="2762012"/>
            <a:ext cx="742698" cy="74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23" y="2413221"/>
            <a:ext cx="548423" cy="54842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9221323" y="31735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7">
            <a:extLst>
              <a:ext uri="{FF2B5EF4-FFF2-40B4-BE49-F238E27FC236}">
                <a16:creationId xmlns:a16="http://schemas.microsoft.com/office/drawing/2014/main" id="{D5453B60-FB21-E744-9CE3-C3BFA818F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927" y="2719279"/>
            <a:ext cx="871643" cy="140915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67361" y="3609540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Alert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AEFD46-E176-2D46-8752-6FA1318F3A7C}"/>
              </a:ext>
            </a:extLst>
          </p:cNvPr>
          <p:cNvCxnSpPr>
            <a:cxnSpLocks/>
          </p:cNvCxnSpPr>
          <p:nvPr/>
        </p:nvCxnSpPr>
        <p:spPr>
          <a:xfrm flipV="1">
            <a:off x="2185739" y="3118466"/>
            <a:ext cx="958560" cy="16716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740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1178719"/>
            <a:ext cx="9382125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76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3" name="Graphic 34">
            <a:extLst>
              <a:ext uri="{FF2B5EF4-FFF2-40B4-BE49-F238E27FC236}">
                <a16:creationId xmlns:a16="http://schemas.microsoft.com/office/drawing/2014/main" id="{4886300D-47EC-864C-BD3E-C18DB359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62" y="1638328"/>
            <a:ext cx="1590275" cy="1590275"/>
          </a:xfrm>
          <a:prstGeom prst="rect">
            <a:avLst/>
          </a:prstGeom>
        </p:spPr>
      </p:pic>
      <p:pic>
        <p:nvPicPr>
          <p:cNvPr id="4" name="Graphic 54">
            <a:extLst>
              <a:ext uri="{FF2B5EF4-FFF2-40B4-BE49-F238E27FC236}">
                <a16:creationId xmlns:a16="http://schemas.microsoft.com/office/drawing/2014/main" id="{5A141587-8F84-6040-8DC4-D6EE51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2487" y="1661661"/>
            <a:ext cx="1569330" cy="1569330"/>
          </a:xfrm>
          <a:prstGeom prst="rect">
            <a:avLst/>
          </a:prstGeom>
        </p:spPr>
      </p:pic>
      <p:pic>
        <p:nvPicPr>
          <p:cNvPr id="5" name="Graphic 60">
            <a:extLst>
              <a:ext uri="{FF2B5EF4-FFF2-40B4-BE49-F238E27FC236}">
                <a16:creationId xmlns:a16="http://schemas.microsoft.com/office/drawing/2014/main" id="{52F0EF2B-B935-3049-BDC6-44A6F44D2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560" y="1651709"/>
            <a:ext cx="1522898" cy="15229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305212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609716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9126033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739503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Expiring or revoked certificates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728015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Overly permissive policies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94684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Device connection checks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0044363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Logging</a:t>
            </a:r>
          </a:p>
        </p:txBody>
      </p:sp>
      <p:pic>
        <p:nvPicPr>
          <p:cNvPr id="15" name="Graphic 45">
            <a:extLst>
              <a:ext uri="{FF2B5EF4-FFF2-40B4-BE49-F238E27FC236}">
                <a16:creationId xmlns:a16="http://schemas.microsoft.com/office/drawing/2014/main" id="{B57F1D83-E799-E740-88FA-554783A7E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3255" y="1686317"/>
            <a:ext cx="1494296" cy="14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99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- Denial of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189214" y="4248258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 out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3795967" y="1901112"/>
            <a:ext cx="1926221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9128623" y="1929655"/>
            <a:ext cx="1956911" cy="226516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6454453" y="1901112"/>
            <a:ext cx="1864298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185334" y="1929654"/>
            <a:ext cx="1857981" cy="22760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3747334" y="4273318"/>
            <a:ext cx="2039900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Number of Ports   and/or</a:t>
            </a:r>
          </a:p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Suspicious port  communication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6432807" y="425938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suspicious IP addresses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9128623" y="4346286"/>
            <a:ext cx="1754063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Bytes out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35476" y="427790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8178" y="289015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03802" y="2846612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7242" y="286592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54842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">
            <a:extLst>
              <a:ext uri="{FF2B5EF4-FFF2-40B4-BE49-F238E27FC236}">
                <a16:creationId xmlns:a16="http://schemas.microsoft.com/office/drawing/2014/main" id="{1A8AB683-BBE1-4FCD-9711-64F53559DB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4794" y="2558200"/>
            <a:ext cx="1088003" cy="1134269"/>
            <a:chOff x="1194" y="703"/>
            <a:chExt cx="614" cy="669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EF8D2CF-CFE3-453F-83B2-C17781E1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751"/>
              <a:ext cx="37" cy="166"/>
            </a:xfrm>
            <a:custGeom>
              <a:avLst/>
              <a:gdLst>
                <a:gd name="T0" fmla="*/ 0 w 37"/>
                <a:gd name="T1" fmla="*/ 166 h 166"/>
                <a:gd name="T2" fmla="*/ 0 w 37"/>
                <a:gd name="T3" fmla="*/ 67 h 166"/>
                <a:gd name="T4" fmla="*/ 37 w 37"/>
                <a:gd name="T5" fmla="*/ 67 h 166"/>
                <a:gd name="T6" fmla="*/ 37 w 37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6">
                  <a:moveTo>
                    <a:pt x="0" y="166"/>
                  </a:moveTo>
                  <a:lnTo>
                    <a:pt x="0" y="67"/>
                  </a:lnTo>
                  <a:lnTo>
                    <a:pt x="37" y="67"/>
                  </a:lnTo>
                  <a:lnTo>
                    <a:pt x="37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507FFFB-0937-42E1-8398-AF9E6E6D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718"/>
              <a:ext cx="29" cy="199"/>
            </a:xfrm>
            <a:custGeom>
              <a:avLst/>
              <a:gdLst>
                <a:gd name="T0" fmla="*/ 29 w 29"/>
                <a:gd name="T1" fmla="*/ 199 h 199"/>
                <a:gd name="T2" fmla="*/ 29 w 29"/>
                <a:gd name="T3" fmla="*/ 71 h 199"/>
                <a:gd name="T4" fmla="*/ 0 w 29"/>
                <a:gd name="T5" fmla="*/ 71 h 199"/>
                <a:gd name="T6" fmla="*/ 0 w 29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99">
                  <a:moveTo>
                    <a:pt x="29" y="199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49518480-B2C3-47B5-B712-E0C95017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739"/>
              <a:ext cx="55" cy="178"/>
            </a:xfrm>
            <a:custGeom>
              <a:avLst/>
              <a:gdLst>
                <a:gd name="T0" fmla="*/ 17 w 55"/>
                <a:gd name="T1" fmla="*/ 178 h 178"/>
                <a:gd name="T2" fmla="*/ 17 w 55"/>
                <a:gd name="T3" fmla="*/ 132 h 178"/>
                <a:gd name="T4" fmla="*/ 55 w 55"/>
                <a:gd name="T5" fmla="*/ 132 h 178"/>
                <a:gd name="T6" fmla="*/ 55 w 55"/>
                <a:gd name="T7" fmla="*/ 96 h 178"/>
                <a:gd name="T8" fmla="*/ 0 w 55"/>
                <a:gd name="T9" fmla="*/ 96 h 178"/>
                <a:gd name="T10" fmla="*/ 0 w 55"/>
                <a:gd name="T11" fmla="*/ 56 h 178"/>
                <a:gd name="T12" fmla="*/ 21 w 55"/>
                <a:gd name="T13" fmla="*/ 56 h 178"/>
                <a:gd name="T14" fmla="*/ 21 w 5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8">
                  <a:moveTo>
                    <a:pt x="17" y="178"/>
                  </a:moveTo>
                  <a:lnTo>
                    <a:pt x="17" y="132"/>
                  </a:lnTo>
                  <a:lnTo>
                    <a:pt x="55" y="132"/>
                  </a:lnTo>
                  <a:lnTo>
                    <a:pt x="55" y="96"/>
                  </a:lnTo>
                  <a:lnTo>
                    <a:pt x="0" y="96"/>
                  </a:lnTo>
                  <a:lnTo>
                    <a:pt x="0" y="56"/>
                  </a:lnTo>
                  <a:lnTo>
                    <a:pt x="21" y="56"/>
                  </a:lnTo>
                  <a:lnTo>
                    <a:pt x="21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CC613-2B49-4DB8-BA9E-EAF5349A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25"/>
              <a:ext cx="171" cy="28"/>
            </a:xfrm>
            <a:custGeom>
              <a:avLst/>
              <a:gdLst>
                <a:gd name="T0" fmla="*/ 171 w 171"/>
                <a:gd name="T1" fmla="*/ 23 h 28"/>
                <a:gd name="T2" fmla="*/ 127 w 171"/>
                <a:gd name="T3" fmla="*/ 23 h 28"/>
                <a:gd name="T4" fmla="*/ 88 w 171"/>
                <a:gd name="T5" fmla="*/ 0 h 28"/>
                <a:gd name="T6" fmla="*/ 50 w 171"/>
                <a:gd name="T7" fmla="*/ 0 h 28"/>
                <a:gd name="T8" fmla="*/ 50 w 171"/>
                <a:gd name="T9" fmla="*/ 28 h 28"/>
                <a:gd name="T10" fmla="*/ 0 w 17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">
                  <a:moveTo>
                    <a:pt x="171" y="23"/>
                  </a:moveTo>
                  <a:lnTo>
                    <a:pt x="127" y="23"/>
                  </a:lnTo>
                  <a:lnTo>
                    <a:pt x="88" y="0"/>
                  </a:lnTo>
                  <a:lnTo>
                    <a:pt x="50" y="0"/>
                  </a:lnTo>
                  <a:lnTo>
                    <a:pt x="50" y="28"/>
                  </a:lnTo>
                  <a:lnTo>
                    <a:pt x="0" y="28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97694397-FA0B-4D28-A25F-AA98C887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8"/>
              <a:ext cx="128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AFF2A7D-52D3-43D7-9597-4C794D24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125"/>
              <a:ext cx="146" cy="35"/>
            </a:xfrm>
            <a:custGeom>
              <a:avLst/>
              <a:gdLst>
                <a:gd name="T0" fmla="*/ 146 w 146"/>
                <a:gd name="T1" fmla="*/ 0 h 35"/>
                <a:gd name="T2" fmla="*/ 71 w 146"/>
                <a:gd name="T3" fmla="*/ 0 h 35"/>
                <a:gd name="T4" fmla="*/ 71 w 146"/>
                <a:gd name="T5" fmla="*/ 35 h 35"/>
                <a:gd name="T6" fmla="*/ 0 w 146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5">
                  <a:moveTo>
                    <a:pt x="146" y="0"/>
                  </a:moveTo>
                  <a:lnTo>
                    <a:pt x="71" y="0"/>
                  </a:lnTo>
                  <a:lnTo>
                    <a:pt x="71" y="35"/>
                  </a:lnTo>
                  <a:lnTo>
                    <a:pt x="0" y="35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B7F8F55-D89B-470D-8DFB-4F9E709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160"/>
              <a:ext cx="36" cy="166"/>
            </a:xfrm>
            <a:custGeom>
              <a:avLst/>
              <a:gdLst>
                <a:gd name="T0" fmla="*/ 36 w 36"/>
                <a:gd name="T1" fmla="*/ 0 h 166"/>
                <a:gd name="T2" fmla="*/ 36 w 36"/>
                <a:gd name="T3" fmla="*/ 93 h 166"/>
                <a:gd name="T4" fmla="*/ 0 w 36"/>
                <a:gd name="T5" fmla="*/ 93 h 166"/>
                <a:gd name="T6" fmla="*/ 0 w 36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6">
                  <a:moveTo>
                    <a:pt x="36" y="0"/>
                  </a:moveTo>
                  <a:lnTo>
                    <a:pt x="36" y="93"/>
                  </a:lnTo>
                  <a:lnTo>
                    <a:pt x="0" y="93"/>
                  </a:lnTo>
                  <a:lnTo>
                    <a:pt x="0" y="16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2EC6F0A0-FE33-4B02-857D-240B5826C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160"/>
              <a:ext cx="27" cy="193"/>
            </a:xfrm>
            <a:custGeom>
              <a:avLst/>
              <a:gdLst>
                <a:gd name="T0" fmla="*/ 0 w 27"/>
                <a:gd name="T1" fmla="*/ 0 h 193"/>
                <a:gd name="T2" fmla="*/ 0 w 27"/>
                <a:gd name="T3" fmla="*/ 130 h 193"/>
                <a:gd name="T4" fmla="*/ 27 w 27"/>
                <a:gd name="T5" fmla="*/ 130 h 193"/>
                <a:gd name="T6" fmla="*/ 27 w 2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3">
                  <a:moveTo>
                    <a:pt x="0" y="0"/>
                  </a:moveTo>
                  <a:lnTo>
                    <a:pt x="0" y="130"/>
                  </a:lnTo>
                  <a:lnTo>
                    <a:pt x="27" y="130"/>
                  </a:lnTo>
                  <a:lnTo>
                    <a:pt x="27" y="19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26EBD616-0720-4F85-ADC5-C0B0A0BE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56"/>
              <a:ext cx="53" cy="174"/>
            </a:xfrm>
            <a:custGeom>
              <a:avLst/>
              <a:gdLst>
                <a:gd name="T0" fmla="*/ 36 w 53"/>
                <a:gd name="T1" fmla="*/ 0 h 174"/>
                <a:gd name="T2" fmla="*/ 36 w 53"/>
                <a:gd name="T3" fmla="*/ 46 h 174"/>
                <a:gd name="T4" fmla="*/ 0 w 53"/>
                <a:gd name="T5" fmla="*/ 46 h 174"/>
                <a:gd name="T6" fmla="*/ 0 w 53"/>
                <a:gd name="T7" fmla="*/ 82 h 174"/>
                <a:gd name="T8" fmla="*/ 53 w 53"/>
                <a:gd name="T9" fmla="*/ 82 h 174"/>
                <a:gd name="T10" fmla="*/ 53 w 53"/>
                <a:gd name="T11" fmla="*/ 126 h 174"/>
                <a:gd name="T12" fmla="*/ 30 w 53"/>
                <a:gd name="T13" fmla="*/ 126 h 174"/>
                <a:gd name="T14" fmla="*/ 30 w 53"/>
                <a:gd name="T1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74">
                  <a:moveTo>
                    <a:pt x="36" y="0"/>
                  </a:moveTo>
                  <a:lnTo>
                    <a:pt x="36" y="46"/>
                  </a:lnTo>
                  <a:lnTo>
                    <a:pt x="0" y="46"/>
                  </a:lnTo>
                  <a:lnTo>
                    <a:pt x="0" y="82"/>
                  </a:lnTo>
                  <a:lnTo>
                    <a:pt x="53" y="82"/>
                  </a:lnTo>
                  <a:lnTo>
                    <a:pt x="53" y="126"/>
                  </a:lnTo>
                  <a:lnTo>
                    <a:pt x="30" y="126"/>
                  </a:lnTo>
                  <a:lnTo>
                    <a:pt x="30" y="17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0B368E7-D394-4DF8-8249-AF3B231B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1127"/>
              <a:ext cx="147" cy="33"/>
            </a:xfrm>
            <a:custGeom>
              <a:avLst/>
              <a:gdLst>
                <a:gd name="T0" fmla="*/ 0 w 147"/>
                <a:gd name="T1" fmla="*/ 0 h 33"/>
                <a:gd name="T2" fmla="*/ 76 w 147"/>
                <a:gd name="T3" fmla="*/ 0 h 33"/>
                <a:gd name="T4" fmla="*/ 76 w 147"/>
                <a:gd name="T5" fmla="*/ 33 h 33"/>
                <a:gd name="T6" fmla="*/ 147 w 14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3">
                  <a:moveTo>
                    <a:pt x="0" y="0"/>
                  </a:moveTo>
                  <a:lnTo>
                    <a:pt x="76" y="0"/>
                  </a:lnTo>
                  <a:lnTo>
                    <a:pt x="76" y="33"/>
                  </a:lnTo>
                  <a:lnTo>
                    <a:pt x="147" y="3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4402108-E651-4DA6-B046-E28FBF6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7"/>
              <a:ext cx="97" cy="36"/>
            </a:xfrm>
            <a:custGeom>
              <a:avLst/>
              <a:gdLst>
                <a:gd name="T0" fmla="*/ 0 w 97"/>
                <a:gd name="T1" fmla="*/ 0 h 36"/>
                <a:gd name="T2" fmla="*/ 26 w 97"/>
                <a:gd name="T3" fmla="*/ 0 h 36"/>
                <a:gd name="T4" fmla="*/ 26 w 97"/>
                <a:gd name="T5" fmla="*/ 36 h 36"/>
                <a:gd name="T6" fmla="*/ 97 w 9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lnTo>
                    <a:pt x="26" y="0"/>
                  </a:lnTo>
                  <a:lnTo>
                    <a:pt x="26" y="36"/>
                  </a:lnTo>
                  <a:lnTo>
                    <a:pt x="97" y="3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9355B041-3640-40E2-9343-15F4AE6E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925"/>
              <a:ext cx="181" cy="23"/>
            </a:xfrm>
            <a:custGeom>
              <a:avLst/>
              <a:gdLst>
                <a:gd name="T0" fmla="*/ 0 w 181"/>
                <a:gd name="T1" fmla="*/ 23 h 23"/>
                <a:gd name="T2" fmla="*/ 44 w 181"/>
                <a:gd name="T3" fmla="*/ 23 h 23"/>
                <a:gd name="T4" fmla="*/ 86 w 181"/>
                <a:gd name="T5" fmla="*/ 0 h 23"/>
                <a:gd name="T6" fmla="*/ 122 w 181"/>
                <a:gd name="T7" fmla="*/ 0 h 23"/>
                <a:gd name="T8" fmla="*/ 122 w 181"/>
                <a:gd name="T9" fmla="*/ 23 h 23"/>
                <a:gd name="T10" fmla="*/ 181 w 181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">
                  <a:moveTo>
                    <a:pt x="0" y="23"/>
                  </a:moveTo>
                  <a:lnTo>
                    <a:pt x="44" y="23"/>
                  </a:lnTo>
                  <a:lnTo>
                    <a:pt x="86" y="0"/>
                  </a:lnTo>
                  <a:lnTo>
                    <a:pt x="122" y="0"/>
                  </a:lnTo>
                  <a:lnTo>
                    <a:pt x="122" y="23"/>
                  </a:lnTo>
                  <a:lnTo>
                    <a:pt x="181" y="2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96B410B6-69AF-4F25-BCC6-C22AAF78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311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C8FAC921-41ED-43D8-AADE-46F3F7A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917"/>
              <a:ext cx="241" cy="243"/>
            </a:xfrm>
            <a:custGeom>
              <a:avLst/>
              <a:gdLst>
                <a:gd name="T0" fmla="*/ 115 w 115"/>
                <a:gd name="T1" fmla="*/ 106 h 116"/>
                <a:gd name="T2" fmla="*/ 106 w 115"/>
                <a:gd name="T3" fmla="*/ 116 h 116"/>
                <a:gd name="T4" fmla="*/ 9 w 115"/>
                <a:gd name="T5" fmla="*/ 116 h 116"/>
                <a:gd name="T6" fmla="*/ 0 w 115"/>
                <a:gd name="T7" fmla="*/ 106 h 116"/>
                <a:gd name="T8" fmla="*/ 0 w 115"/>
                <a:gd name="T9" fmla="*/ 10 h 116"/>
                <a:gd name="T10" fmla="*/ 9 w 115"/>
                <a:gd name="T11" fmla="*/ 0 h 116"/>
                <a:gd name="T12" fmla="*/ 106 w 115"/>
                <a:gd name="T13" fmla="*/ 0 h 116"/>
                <a:gd name="T14" fmla="*/ 115 w 115"/>
                <a:gd name="T15" fmla="*/ 10 h 116"/>
                <a:gd name="T16" fmla="*/ 115 w 115"/>
                <a:gd name="T17" fmla="*/ 106 h 116"/>
                <a:gd name="T18" fmla="*/ 115 w 115"/>
                <a:gd name="T1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115" y="106"/>
                  </a:moveTo>
                  <a:cubicBezTo>
                    <a:pt x="115" y="111"/>
                    <a:pt x="111" y="116"/>
                    <a:pt x="106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4" y="116"/>
                    <a:pt x="0" y="111"/>
                    <a:pt x="0" y="1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5" y="4"/>
                    <a:pt x="115" y="10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5" y="106"/>
                    <a:pt x="115" y="106"/>
                    <a:pt x="115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56B4FEE5-1952-4A14-9276-4585D35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05" cy="117"/>
            </a:xfrm>
            <a:custGeom>
              <a:avLst/>
              <a:gdLst>
                <a:gd name="T0" fmla="*/ 6 w 50"/>
                <a:gd name="T1" fmla="*/ 0 h 56"/>
                <a:gd name="T2" fmla="*/ 48 w 50"/>
                <a:gd name="T3" fmla="*/ 0 h 56"/>
                <a:gd name="T4" fmla="*/ 50 w 50"/>
                <a:gd name="T5" fmla="*/ 0 h 56"/>
                <a:gd name="T6" fmla="*/ 5 w 50"/>
                <a:gd name="T7" fmla="*/ 56 h 56"/>
                <a:gd name="T8" fmla="*/ 2 w 50"/>
                <a:gd name="T9" fmla="*/ 55 h 56"/>
                <a:gd name="T10" fmla="*/ 0 w 50"/>
                <a:gd name="T11" fmla="*/ 51 h 56"/>
                <a:gd name="T12" fmla="*/ 0 w 50"/>
                <a:gd name="T13" fmla="*/ 4 h 56"/>
                <a:gd name="T14" fmla="*/ 6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6" y="0"/>
                  </a:moveTo>
                  <a:cubicBezTo>
                    <a:pt x="30" y="0"/>
                    <a:pt x="42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4"/>
                    <a:pt x="0" y="52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4C45171-4CE6-497F-95DE-88FEFC4B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18" cy="117"/>
            </a:xfrm>
            <a:custGeom>
              <a:avLst/>
              <a:gdLst>
                <a:gd name="T0" fmla="*/ 56 w 56"/>
                <a:gd name="T1" fmla="*/ 51 h 56"/>
                <a:gd name="T2" fmla="*/ 52 w 56"/>
                <a:gd name="T3" fmla="*/ 56 h 56"/>
                <a:gd name="T4" fmla="*/ 5 w 56"/>
                <a:gd name="T5" fmla="*/ 56 h 56"/>
                <a:gd name="T6" fmla="*/ 0 w 56"/>
                <a:gd name="T7" fmla="*/ 51 h 56"/>
                <a:gd name="T8" fmla="*/ 0 w 56"/>
                <a:gd name="T9" fmla="*/ 4 h 56"/>
                <a:gd name="T10" fmla="*/ 5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1 h 56"/>
                <a:gd name="T18" fmla="*/ 56 w 56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51"/>
                  </a:moveTo>
                  <a:cubicBezTo>
                    <a:pt x="56" y="54"/>
                    <a:pt x="55" y="56"/>
                    <a:pt x="52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56"/>
                    <a:pt x="0" y="54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lose/>
                </a:path>
              </a:pathLst>
            </a:custGeom>
            <a:noFill/>
            <a:ln w="15875" cap="flat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5A4E095B-3084-433A-8DD7-46C0CE3E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341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4" name="Oval 22">
              <a:extLst>
                <a:ext uri="{FF2B5EF4-FFF2-40B4-BE49-F238E27FC236}">
                  <a16:creationId xmlns:a16="http://schemas.microsoft.com/office/drawing/2014/main" id="{7ECC2F1C-17E3-40B3-A3FC-A2083439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43"/>
              <a:ext cx="30" cy="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5" name="Oval 23">
              <a:extLst>
                <a:ext uri="{FF2B5EF4-FFF2-40B4-BE49-F238E27FC236}">
                  <a16:creationId xmlns:a16="http://schemas.microsoft.com/office/drawing/2014/main" id="{D6B301F8-F0A8-4661-B75F-F1ECF83C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145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FF80DD3B-4161-41AC-9873-74FBBD10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93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7" name="Oval 25">
              <a:extLst>
                <a:ext uri="{FF2B5EF4-FFF2-40B4-BE49-F238E27FC236}">
                  <a16:creationId xmlns:a16="http://schemas.microsoft.com/office/drawing/2014/main" id="{782EE9B8-EAA8-4692-B3E3-A5712D2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724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5E7C9134-3847-48AD-AB27-5A5444C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7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9" name="Oval 27">
              <a:extLst>
                <a:ext uri="{FF2B5EF4-FFF2-40B4-BE49-F238E27FC236}">
                  <a16:creationId xmlns:a16="http://schemas.microsoft.com/office/drawing/2014/main" id="{48675330-8BEC-497A-B6DA-0DE6593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703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DECD62B7-86D5-4D86-B5BD-6D430D1B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051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80C70157-C380-4E60-8900-8AD8B9F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02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2" name="Oval 30">
              <a:extLst>
                <a:ext uri="{FF2B5EF4-FFF2-40B4-BE49-F238E27FC236}">
                  <a16:creationId xmlns:a16="http://schemas.microsoft.com/office/drawing/2014/main" id="{57C8DDC0-98F9-48AE-B90D-08A81B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3" name="Oval 31">
              <a:extLst>
                <a:ext uri="{FF2B5EF4-FFF2-40B4-BE49-F238E27FC236}">
                  <a16:creationId xmlns:a16="http://schemas.microsoft.com/office/drawing/2014/main" id="{6DD8510E-44BE-4DBF-8D18-70156550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315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335D22-E56A-4798-A1D3-B0B1DB476A6B}"/>
              </a:ext>
            </a:extLst>
          </p:cNvPr>
          <p:cNvGrpSpPr/>
          <p:nvPr/>
        </p:nvGrpSpPr>
        <p:grpSpPr>
          <a:xfrm>
            <a:off x="1724045" y="2649167"/>
            <a:ext cx="911409" cy="909307"/>
            <a:chOff x="4221704" y="1791782"/>
            <a:chExt cx="700593" cy="646294"/>
          </a:xfrm>
        </p:grpSpPr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87FEB206-49EA-4A8E-A516-F0EB4E78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385F74D0-641A-4BBF-ACCB-BB6FD97B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7" name="Line 26">
              <a:extLst>
                <a:ext uri="{FF2B5EF4-FFF2-40B4-BE49-F238E27FC236}">
                  <a16:creationId xmlns:a16="http://schemas.microsoft.com/office/drawing/2014/main" id="{38413029-A78A-4442-8675-05AF0D58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2274EF1D-51C1-4980-9AFC-543C16EE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66602BC4-0507-4E9A-B445-4031262E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80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8188" y="2683419"/>
            <a:ext cx="884577" cy="831464"/>
            <a:chOff x="5449" y="2282"/>
            <a:chExt cx="454" cy="446"/>
          </a:xfrm>
        </p:grpSpPr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10631598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73621" y="2558200"/>
            <a:ext cx="66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  <a:r>
              <a:rPr lang="en-US" sz="3000" b="1" dirty="0">
                <a:solidFill>
                  <a:srgbClr val="50AA4B"/>
                </a:solidFill>
                <a:latin typeface="Amazon Ember" panose="020B0603020204020204"/>
              </a:rPr>
              <a:t>00</a:t>
            </a: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89183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 – Cloud infrastructure abuse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654595" y="4382791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4926886" y="1915651"/>
            <a:ext cx="2331697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8387334" y="1915651"/>
            <a:ext cx="2274838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558124" y="1899782"/>
            <a:ext cx="2179714" cy="230215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8416772" y="437450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from suspicious Source 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4926886" y="4374507"/>
            <a:ext cx="2331697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size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08695" y="4406994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0299" y="287289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8836" y="2828317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370C7A-CEBB-41C8-A683-C930C9142DA0}"/>
              </a:ext>
            </a:extLst>
          </p:cNvPr>
          <p:cNvGrpSpPr/>
          <p:nvPr/>
        </p:nvGrpSpPr>
        <p:grpSpPr>
          <a:xfrm>
            <a:off x="2049722" y="2767645"/>
            <a:ext cx="993592" cy="740833"/>
            <a:chOff x="5801398" y="2397156"/>
            <a:chExt cx="664699" cy="519226"/>
          </a:xfrm>
        </p:grpSpPr>
        <p:sp>
          <p:nvSpPr>
            <p:cNvPr id="96" name="Freeform: Shape 198">
              <a:extLst>
                <a:ext uri="{FF2B5EF4-FFF2-40B4-BE49-F238E27FC236}">
                  <a16:creationId xmlns:a16="http://schemas.microsoft.com/office/drawing/2014/main" id="{6E0ADF66-1C77-492E-9DC6-1B4A22EA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9" y="2397156"/>
              <a:ext cx="407171" cy="469989"/>
            </a:xfrm>
            <a:custGeom>
              <a:avLst/>
              <a:gdLst>
                <a:gd name="connsiteX0" fmla="*/ 36928 w 407171"/>
                <a:gd name="connsiteY0" fmla="*/ 0 h 469989"/>
                <a:gd name="connsiteX1" fmla="*/ 353843 w 407171"/>
                <a:gd name="connsiteY1" fmla="*/ 0 h 469989"/>
                <a:gd name="connsiteX2" fmla="*/ 407171 w 407171"/>
                <a:gd name="connsiteY2" fmla="*/ 0 h 469989"/>
                <a:gd name="connsiteX3" fmla="*/ 47858 w 407171"/>
                <a:gd name="connsiteY3" fmla="*/ 469989 h 469989"/>
                <a:gd name="connsiteX4" fmla="*/ 36928 w 407171"/>
                <a:gd name="connsiteY4" fmla="*/ 469989 h 469989"/>
                <a:gd name="connsiteX5" fmla="*/ 0 w 407171"/>
                <a:gd name="connsiteY5" fmla="*/ 432885 h 469989"/>
                <a:gd name="connsiteX6" fmla="*/ 0 w 407171"/>
                <a:gd name="connsiteY6" fmla="*/ 37105 h 469989"/>
                <a:gd name="connsiteX7" fmla="*/ 36928 w 407171"/>
                <a:gd name="connsiteY7" fmla="*/ 0 h 46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71" h="469989">
                  <a:moveTo>
                    <a:pt x="36928" y="0"/>
                  </a:moveTo>
                  <a:cubicBezTo>
                    <a:pt x="36928" y="0"/>
                    <a:pt x="36928" y="0"/>
                    <a:pt x="353843" y="0"/>
                  </a:cubicBezTo>
                  <a:lnTo>
                    <a:pt x="407171" y="0"/>
                  </a:lnTo>
                  <a:lnTo>
                    <a:pt x="47858" y="469989"/>
                  </a:lnTo>
                  <a:lnTo>
                    <a:pt x="36928" y="469989"/>
                  </a:lnTo>
                  <a:cubicBezTo>
                    <a:pt x="15387" y="469989"/>
                    <a:pt x="0" y="454529"/>
                    <a:pt x="0" y="432885"/>
                  </a:cubicBezTo>
                  <a:cubicBezTo>
                    <a:pt x="0" y="432885"/>
                    <a:pt x="0" y="432885"/>
                    <a:pt x="0" y="37105"/>
                  </a:cubicBezTo>
                  <a:cubicBezTo>
                    <a:pt x="0" y="15460"/>
                    <a:pt x="15387" y="0"/>
                    <a:pt x="36928" y="0"/>
                  </a:cubicBezTo>
                  <a:close/>
                </a:path>
              </a:pathLst>
            </a:custGeom>
            <a:solidFill>
              <a:srgbClr val="96C9DA"/>
            </a:solidFill>
            <a:ln w="17463" cap="flat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DA59C106-DE63-42ED-88DB-FEAAA6E6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398" y="2495630"/>
              <a:ext cx="66469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D37B9EBA-E34A-4517-B52C-75BD7D2F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146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9" name="Oval 7">
              <a:extLst>
                <a:ext uri="{FF2B5EF4-FFF2-40B4-BE49-F238E27FC236}">
                  <a16:creationId xmlns:a16="http://schemas.microsoft.com/office/drawing/2014/main" id="{31C4802A-9293-4E44-82AA-18567566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09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5206FEDF-F85C-4ADC-9A75-FDC9EE14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72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12CB85C9-C9E8-457A-981D-7864F27C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490" y="2594104"/>
              <a:ext cx="418514" cy="322278"/>
            </a:xfrm>
            <a:custGeom>
              <a:avLst/>
              <a:gdLst>
                <a:gd name="T0" fmla="*/ 126 w 136"/>
                <a:gd name="T1" fmla="*/ 104 h 104"/>
                <a:gd name="T2" fmla="*/ 136 w 136"/>
                <a:gd name="T3" fmla="*/ 68 h 104"/>
                <a:gd name="T4" fmla="*/ 68 w 136"/>
                <a:gd name="T5" fmla="*/ 0 h 104"/>
                <a:gd name="T6" fmla="*/ 0 w 136"/>
                <a:gd name="T7" fmla="*/ 68 h 104"/>
                <a:gd name="T8" fmla="*/ 10 w 136"/>
                <a:gd name="T9" fmla="*/ 104 h 104"/>
                <a:gd name="T10" fmla="*/ 126 w 13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4">
                  <a:moveTo>
                    <a:pt x="126" y="104"/>
                  </a:moveTo>
                  <a:cubicBezTo>
                    <a:pt x="132" y="94"/>
                    <a:pt x="136" y="81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81"/>
                    <a:pt x="4" y="94"/>
                    <a:pt x="10" y="104"/>
                  </a:cubicBezTo>
                  <a:lnTo>
                    <a:pt x="126" y="104"/>
                  </a:lnTo>
                  <a:close/>
                </a:path>
              </a:pathLst>
            </a:custGeom>
            <a:solidFill>
              <a:srgbClr val="FFFFFF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B9490751-3C1F-4028-A04A-9FB18F14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27" y="2643341"/>
              <a:ext cx="248423" cy="210376"/>
            </a:xfrm>
            <a:custGeom>
              <a:avLst/>
              <a:gdLst>
                <a:gd name="T0" fmla="*/ 81 w 81"/>
                <a:gd name="T1" fmla="*/ 9 h 68"/>
                <a:gd name="T2" fmla="*/ 52 w 81"/>
                <a:gd name="T3" fmla="*/ 0 h 68"/>
                <a:gd name="T4" fmla="*/ 0 w 81"/>
                <a:gd name="T5" fmla="*/ 52 h 68"/>
                <a:gd name="T6" fmla="*/ 3 w 81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8">
                  <a:moveTo>
                    <a:pt x="81" y="9"/>
                  </a:moveTo>
                  <a:cubicBezTo>
                    <a:pt x="72" y="3"/>
                    <a:pt x="63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8"/>
                    <a:pt x="1" y="63"/>
                    <a:pt x="3" y="68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E88FAF38-FAFC-4591-B3DB-FD20FC6A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8" y="2397156"/>
              <a:ext cx="664699" cy="469989"/>
            </a:xfrm>
            <a:custGeom>
              <a:avLst/>
              <a:gdLst>
                <a:gd name="T0" fmla="*/ 173 w 216"/>
                <a:gd name="T1" fmla="*/ 152 h 152"/>
                <a:gd name="T2" fmla="*/ 204 w 216"/>
                <a:gd name="T3" fmla="*/ 152 h 152"/>
                <a:gd name="T4" fmla="*/ 216 w 216"/>
                <a:gd name="T5" fmla="*/ 140 h 152"/>
                <a:gd name="T6" fmla="*/ 216 w 216"/>
                <a:gd name="T7" fmla="*/ 12 h 152"/>
                <a:gd name="T8" fmla="*/ 204 w 216"/>
                <a:gd name="T9" fmla="*/ 0 h 152"/>
                <a:gd name="T10" fmla="*/ 12 w 216"/>
                <a:gd name="T11" fmla="*/ 0 h 152"/>
                <a:gd name="T12" fmla="*/ 0 w 216"/>
                <a:gd name="T13" fmla="*/ 12 h 152"/>
                <a:gd name="T14" fmla="*/ 0 w 216"/>
                <a:gd name="T15" fmla="*/ 140 h 152"/>
                <a:gd name="T16" fmla="*/ 12 w 216"/>
                <a:gd name="T17" fmla="*/ 152 h 152"/>
                <a:gd name="T18" fmla="*/ 43 w 216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52">
                  <a:moveTo>
                    <a:pt x="173" y="152"/>
                  </a:moveTo>
                  <a:cubicBezTo>
                    <a:pt x="204" y="152"/>
                    <a:pt x="204" y="152"/>
                    <a:pt x="204" y="152"/>
                  </a:cubicBezTo>
                  <a:cubicBezTo>
                    <a:pt x="211" y="152"/>
                    <a:pt x="216" y="147"/>
                    <a:pt x="216" y="140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5"/>
                    <a:pt x="211" y="0"/>
                    <a:pt x="2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5" y="152"/>
                    <a:pt x="12" y="152"/>
                  </a:cubicBezTo>
                  <a:cubicBezTo>
                    <a:pt x="43" y="152"/>
                    <a:pt x="43" y="152"/>
                    <a:pt x="43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D3E1B702-B2FA-4BE8-BAF4-46C6B7AA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554" y="2796301"/>
              <a:ext cx="62312" cy="69452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5" name="Oval 10">
              <a:extLst>
                <a:ext uri="{FF2B5EF4-FFF2-40B4-BE49-F238E27FC236}">
                  <a16:creationId xmlns:a16="http://schemas.microsoft.com/office/drawing/2014/main" id="{E08594E8-FB02-41EC-912B-1F86175B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820" y="2793290"/>
              <a:ext cx="73855" cy="7385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169AF02C-7BD7-426A-A937-2F9224B7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7247" y="2703768"/>
              <a:ext cx="102950" cy="10071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11A28E5-83C7-4E4F-9A26-0A969BFD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A0C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638016" y="2613741"/>
            <a:ext cx="909436" cy="103429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8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5601" y="2789239"/>
            <a:ext cx="638303" cy="627057"/>
            <a:chOff x="5449" y="2282"/>
            <a:chExt cx="454" cy="446"/>
          </a:xfrm>
        </p:grpSpPr>
        <p:sp>
          <p:nvSpPr>
            <p:cNvPr id="109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2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5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V="1">
            <a:off x="6953783" y="4417197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104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2C0-6252-7047-884C-75F03CBD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Lab: Audit your IoT Fleet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83A5-CD85-8C47-A245-2718B03F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1455"/>
            <a:ext cx="11653521" cy="1088503"/>
          </a:xfrm>
        </p:spPr>
        <p:txBody>
          <a:bodyPr/>
          <a:lstStyle/>
          <a:p>
            <a:r>
              <a:rPr lang="en-US" dirty="0"/>
              <a:t>Module 1: Environment build</a:t>
            </a:r>
          </a:p>
          <a:p>
            <a:r>
              <a:rPr lang="en-US" dirty="0"/>
              <a:t>Module 2: Audit devices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AE29-9D40-0444-92E9-B96B11A80A7B}"/>
              </a:ext>
            </a:extLst>
          </p:cNvPr>
          <p:cNvSpPr txBox="1"/>
          <p:nvPr/>
        </p:nvSpPr>
        <p:spPr>
          <a:xfrm>
            <a:off x="2476768" y="4092766"/>
            <a:ext cx="763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Github</a:t>
            </a:r>
            <a:r>
              <a:rPr lang="en-US" sz="3200" dirty="0">
                <a:solidFill>
                  <a:srgbClr val="C00000"/>
                </a:solidFill>
              </a:rPr>
              <a:t> link to the workshop here</a:t>
            </a:r>
          </a:p>
        </p:txBody>
      </p:sp>
    </p:spTree>
    <p:extLst>
      <p:ext uri="{BB962C8B-B14F-4D97-AF65-F5344CB8AC3E}">
        <p14:creationId xmlns:p14="http://schemas.microsoft.com/office/powerpoint/2010/main" val="23481707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50CA-3776-944E-9790-728B3C40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Environment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00327-7077-1E4D-9264-018FC218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4" y="3990274"/>
            <a:ext cx="1442046" cy="14420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30513E-778F-1841-8EE7-66B5485D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210" y="1366293"/>
            <a:ext cx="1575445" cy="1575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7CD874-775D-E54E-9D75-14A0C4DD1F99}"/>
              </a:ext>
            </a:extLst>
          </p:cNvPr>
          <p:cNvSpPr/>
          <p:nvPr/>
        </p:nvSpPr>
        <p:spPr>
          <a:xfrm>
            <a:off x="1872435" y="2998811"/>
            <a:ext cx="3628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pre-provisioned IoT devices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6CA17-2A78-B54B-9E51-C87A817FED2C}"/>
              </a:ext>
            </a:extLst>
          </p:cNvPr>
          <p:cNvSpPr/>
          <p:nvPr/>
        </p:nvSpPr>
        <p:spPr>
          <a:xfrm>
            <a:off x="7491319" y="2998811"/>
            <a:ext cx="323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temporary AWS account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BFF38-C004-7547-AE1D-97CA8E377F51}"/>
              </a:ext>
            </a:extLst>
          </p:cNvPr>
          <p:cNvSpPr/>
          <p:nvPr/>
        </p:nvSpPr>
        <p:spPr>
          <a:xfrm>
            <a:off x="1872435" y="5546467"/>
            <a:ext cx="353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IoT Things that sends data to AWS IoT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709E23-7F74-3947-840A-A07FD61FA7DE}"/>
              </a:ext>
            </a:extLst>
          </p:cNvPr>
          <p:cNvSpPr/>
          <p:nvPr/>
        </p:nvSpPr>
        <p:spPr>
          <a:xfrm>
            <a:off x="7491319" y="5546466"/>
            <a:ext cx="339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AWS Identity and Access Management (IAM) user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3FA9EF-86A1-9449-B45D-34A93FACE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210" y="3874889"/>
            <a:ext cx="1557431" cy="155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6B625-A0B7-9D48-A87C-191BFAF82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682" y="1227964"/>
            <a:ext cx="1892479" cy="19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43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62B59B-7709-CD4C-93B7-9CF1022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96" y="241260"/>
            <a:ext cx="9710297" cy="74972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850AF-3EEE-E640-AF01-A9F6013AE760}"/>
              </a:ext>
            </a:extLst>
          </p:cNvPr>
          <p:cNvSpPr txBox="1">
            <a:spLocks/>
          </p:cNvSpPr>
          <p:nvPr/>
        </p:nvSpPr>
        <p:spPr>
          <a:xfrm>
            <a:off x="4045246" y="2450956"/>
            <a:ext cx="6344963" cy="1355586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27FFF"/>
                </a:solidFill>
              </a:rPr>
              <a:t>AWS IoT thing </a:t>
            </a:r>
            <a:r>
              <a:rPr lang="en-US" sz="2000" dirty="0"/>
              <a:t>– A </a:t>
            </a:r>
            <a:r>
              <a:rPr lang="en-US" sz="2000" u="sng" dirty="0"/>
              <a:t>representation</a:t>
            </a:r>
            <a:r>
              <a:rPr lang="en-US" sz="2000" dirty="0"/>
              <a:t> of a specific device or logical entity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Physical device or sensor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Logical entity like an instance of an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A644D-4812-0B49-94AF-812228B94857}"/>
              </a:ext>
            </a:extLst>
          </p:cNvPr>
          <p:cNvSpPr/>
          <p:nvPr/>
        </p:nvSpPr>
        <p:spPr>
          <a:xfrm>
            <a:off x="5565236" y="1029189"/>
            <a:ext cx="6225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IoT device </a:t>
            </a:r>
            <a:r>
              <a:rPr lang="en-US" sz="2000" dirty="0"/>
              <a:t>– The physical IoT device out on the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C1153-58D3-0245-A247-3AA2821B868C}"/>
              </a:ext>
            </a:extLst>
          </p:cNvPr>
          <p:cNvSpPr/>
          <p:nvPr/>
        </p:nvSpPr>
        <p:spPr>
          <a:xfrm>
            <a:off x="2790583" y="4300141"/>
            <a:ext cx="6562172" cy="122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AWS IoT topic</a:t>
            </a:r>
            <a:r>
              <a:rPr lang="en-US" sz="2000" dirty="0"/>
              <a:t>– A JSON document used to store and retrieve current state information</a:t>
            </a:r>
          </a:p>
          <a:p>
            <a:pPr marL="565847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Get and set the state of a device, regardless of immediate connectivity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0198B9-CCB1-5E45-AA33-6335E63F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583" y="2449414"/>
            <a:ext cx="1067049" cy="10670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F28D6-285F-814F-AE6C-9925E8FEBA24}"/>
              </a:ext>
            </a:extLst>
          </p:cNvPr>
          <p:cNvCxnSpPr>
            <a:cxnSpLocks/>
          </p:cNvCxnSpPr>
          <p:nvPr/>
        </p:nvCxnSpPr>
        <p:spPr>
          <a:xfrm>
            <a:off x="4045246" y="2064085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B76AE-ED28-5E40-A31D-B79300FFEDF3}"/>
              </a:ext>
            </a:extLst>
          </p:cNvPr>
          <p:cNvCxnSpPr>
            <a:cxnSpLocks/>
          </p:cNvCxnSpPr>
          <p:nvPr/>
        </p:nvCxnSpPr>
        <p:spPr>
          <a:xfrm>
            <a:off x="2790583" y="3901791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84EC3D4-52A8-FC43-8F9F-A201B7D7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56" y="4056336"/>
            <a:ext cx="992181" cy="992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C12A6-BD31-B445-B836-16001CCFC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246" y="539683"/>
            <a:ext cx="1469431" cy="14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23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208-7E7F-1E4F-B93E-1AFE8A75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Event Engine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5B4-68F3-DB47-88BD-BFA21B7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290003"/>
            <a:ext cx="10584392" cy="710964"/>
          </a:xfrm>
        </p:spPr>
        <p:txBody>
          <a:bodyPr/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638F4-E72C-7F46-A2E6-C15A65E1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11" y="2543974"/>
            <a:ext cx="3811164" cy="22652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FB84DA-9C21-0049-9DCC-745056FE4B9A}"/>
              </a:ext>
            </a:extLst>
          </p:cNvPr>
          <p:cNvSpPr/>
          <p:nvPr/>
        </p:nvSpPr>
        <p:spPr>
          <a:xfrm>
            <a:off x="1133475" y="2400041"/>
            <a:ext cx="57499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AWS Event Engine was created to help AWS field teams run Workshops, </a:t>
            </a:r>
            <a:r>
              <a:rPr lang="en-US" sz="3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GameDays</a:t>
            </a: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Bootcamps, Immersion Days, and other events that require hands-on access to AWS accounts.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BAB99-B827-224B-A863-3CDAFA849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35" y="289511"/>
            <a:ext cx="1714797" cy="1496956"/>
          </a:xfrm>
          <a:prstGeom prst="rect">
            <a:avLst/>
          </a:prstGeom>
          <a:effectLst>
            <a:glow rad="63500">
              <a:srgbClr val="FFFFFF">
                <a:alpha val="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73215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D377-A9AE-224B-AB80-7F66A1BF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 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94D3A-8DE8-C14C-A17D-0C638A56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CIS Controls Internet of Things Companion Guide V7.1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AWS IoT Security document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Ten security golden rules for IoT Solutions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36316-5E8D-E64F-9B32-691E6E28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9D186-3C4C-834D-8D7A-FC4DFFC33A13}"/>
              </a:ext>
            </a:extLst>
          </p:cNvPr>
          <p:cNvSpPr txBox="1">
            <a:spLocks/>
          </p:cNvSpPr>
          <p:nvPr/>
        </p:nvSpPr>
        <p:spPr>
          <a:xfrm>
            <a:off x="236008" y="378882"/>
            <a:ext cx="10584392" cy="661720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5ED25-066A-4B4A-B821-4D1AC42B6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7"/>
          <a:stretch/>
        </p:blipFill>
        <p:spPr>
          <a:xfrm>
            <a:off x="2226732" y="1040602"/>
            <a:ext cx="8198927" cy="5529532"/>
          </a:xfrm>
          <a:prstGeom prst="rect">
            <a:avLst/>
          </a:prstGeom>
          <a:ln w="25400">
            <a:solidFill>
              <a:schemeClr val="tx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37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0CF0-34CE-BF42-87A9-C92E79E9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E7F4-0CC7-084D-B3BE-9E9CCC6CE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2E3E-FA31-DC42-8691-E83291E3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5A0A09-AF79-974F-A78A-6A91C964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1377A-0615-2D44-9104-0AB4A8E02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F088D-AD1A-CF46-A2C5-46894BDD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7A120D-1E2A-EC4E-A469-5125DA0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" y="1709738"/>
            <a:ext cx="10515600" cy="19155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Protect your IoT fleet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630C3-C1DD-F04B-A088-C20D84A4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68" y="457870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Presenter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Date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440F-D7D9-3240-B7A7-E5BE31443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F42DF-672C-9348-8B59-66F4CAC154E1}"/>
              </a:ext>
            </a:extLst>
          </p:cNvPr>
          <p:cNvGrpSpPr/>
          <p:nvPr/>
        </p:nvGrpSpPr>
        <p:grpSpPr>
          <a:xfrm>
            <a:off x="7780785" y="973953"/>
            <a:ext cx="3881204" cy="1431895"/>
            <a:chOff x="8025913" y="1126719"/>
            <a:chExt cx="2552741" cy="941784"/>
          </a:xfrm>
        </p:grpSpPr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3C476427-88A4-B845-8361-9AB2248FB73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025913" y="1126719"/>
              <a:ext cx="1468899" cy="81144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sp>
          <p:nvSpPr>
            <p:cNvPr id="11" name="Freeform 128">
              <a:extLst>
                <a:ext uri="{FF2B5EF4-FFF2-40B4-BE49-F238E27FC236}">
                  <a16:creationId xmlns:a16="http://schemas.microsoft.com/office/drawing/2014/main" id="{893BB852-CEF2-9E4E-B84C-32E0F22C5FC4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9511209" y="1315719"/>
              <a:ext cx="1067445" cy="58967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1ADDC4-07D8-854E-8533-0D5A493F7776}"/>
                </a:ext>
              </a:extLst>
            </p:cNvPr>
            <p:cNvGrpSpPr/>
            <p:nvPr/>
          </p:nvGrpSpPr>
          <p:grpSpPr>
            <a:xfrm>
              <a:off x="8507694" y="1169789"/>
              <a:ext cx="1623637" cy="898714"/>
              <a:chOff x="4627287" y="1565038"/>
              <a:chExt cx="775960" cy="429508"/>
            </a:xfrm>
          </p:grpSpPr>
          <p:sp>
            <p:nvSpPr>
              <p:cNvPr id="13" name="Freeform 128">
                <a:extLst>
                  <a:ext uri="{FF2B5EF4-FFF2-40B4-BE49-F238E27FC236}">
                    <a16:creationId xmlns:a16="http://schemas.microsoft.com/office/drawing/2014/main" id="{CEBE04F2-E5F4-834E-85A6-119493A42040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4627289" y="1565896"/>
                <a:ext cx="775958" cy="428650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192850"/>
              </a:solidFill>
              <a:ln w="22225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2400">
                  <a:solidFill>
                    <a:srgbClr val="474746"/>
                  </a:solidFill>
                  <a:latin typeface="Arial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1C47AE-1146-D744-9B81-2A9E745DEF25}"/>
                  </a:ext>
                </a:extLst>
              </p:cNvPr>
              <p:cNvGrpSpPr/>
              <p:nvPr/>
            </p:nvGrpSpPr>
            <p:grpSpPr>
              <a:xfrm>
                <a:off x="4627287" y="1565038"/>
                <a:ext cx="775958" cy="429506"/>
                <a:chOff x="5244908" y="3169180"/>
                <a:chExt cx="1586082" cy="877924"/>
              </a:xfrm>
            </p:grpSpPr>
            <p:sp>
              <p:nvSpPr>
                <p:cNvPr id="15" name="Freeform: Shape 46">
                  <a:extLst>
                    <a:ext uri="{FF2B5EF4-FFF2-40B4-BE49-F238E27FC236}">
                      <a16:creationId xmlns:a16="http://schemas.microsoft.com/office/drawing/2014/main" id="{A90DD28A-A7A6-C546-91FE-480B288CBA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11" y="3170930"/>
                  <a:ext cx="1051885" cy="876174"/>
                </a:xfrm>
                <a:custGeom>
                  <a:avLst/>
                  <a:gdLst>
                    <a:gd name="connsiteX0" fmla="*/ 722930 w 1051885"/>
                    <a:gd name="connsiteY0" fmla="*/ 0 h 876174"/>
                    <a:gd name="connsiteX1" fmla="*/ 1009511 w 1051885"/>
                    <a:gd name="connsiteY1" fmla="*/ 128912 h 876174"/>
                    <a:gd name="connsiteX2" fmla="*/ 1051885 w 1051885"/>
                    <a:gd name="connsiteY2" fmla="*/ 192757 h 876174"/>
                    <a:gd name="connsiteX3" fmla="*/ 528103 w 1051885"/>
                    <a:gd name="connsiteY3" fmla="*/ 876174 h 876174"/>
                    <a:gd name="connsiteX4" fmla="*/ 520878 w 1051885"/>
                    <a:gd name="connsiteY4" fmla="*/ 876174 h 876174"/>
                    <a:gd name="connsiteX5" fmla="*/ 177616 w 1051885"/>
                    <a:gd name="connsiteY5" fmla="*/ 876174 h 876174"/>
                    <a:gd name="connsiteX6" fmla="*/ 0 w 1051885"/>
                    <a:gd name="connsiteY6" fmla="*/ 695327 h 876174"/>
                    <a:gd name="connsiteX7" fmla="*/ 133991 w 1051885"/>
                    <a:gd name="connsiteY7" fmla="*/ 523834 h 876174"/>
                    <a:gd name="connsiteX8" fmla="*/ 342768 w 1051885"/>
                    <a:gd name="connsiteY8" fmla="*/ 361695 h 876174"/>
                    <a:gd name="connsiteX9" fmla="*/ 722930 w 1051885"/>
                    <a:gd name="connsiteY9" fmla="*/ 0 h 8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51885" h="876174">
                      <a:moveTo>
                        <a:pt x="722930" y="0"/>
                      </a:moveTo>
                      <a:cubicBezTo>
                        <a:pt x="835108" y="0"/>
                        <a:pt x="938523" y="49110"/>
                        <a:pt x="1009511" y="128912"/>
                      </a:cubicBezTo>
                      <a:lnTo>
                        <a:pt x="1051885" y="192757"/>
                      </a:lnTo>
                      <a:lnTo>
                        <a:pt x="528103" y="876174"/>
                      </a:lnTo>
                      <a:lnTo>
                        <a:pt x="520878" y="876174"/>
                      </a:lnTo>
                      <a:cubicBezTo>
                        <a:pt x="177616" y="876174"/>
                        <a:pt x="177616" y="876174"/>
                        <a:pt x="177616" y="876174"/>
                      </a:cubicBezTo>
                      <a:cubicBezTo>
                        <a:pt x="81018" y="876174"/>
                        <a:pt x="0" y="795105"/>
                        <a:pt x="0" y="695327"/>
                      </a:cubicBezTo>
                      <a:cubicBezTo>
                        <a:pt x="0" y="611139"/>
                        <a:pt x="56090" y="542542"/>
                        <a:pt x="133991" y="523834"/>
                      </a:cubicBezTo>
                      <a:cubicBezTo>
                        <a:pt x="171384" y="436528"/>
                        <a:pt x="249286" y="374167"/>
                        <a:pt x="342768" y="361695"/>
                      </a:cubicBezTo>
                      <a:cubicBezTo>
                        <a:pt x="352117" y="162139"/>
                        <a:pt x="520385" y="0"/>
                        <a:pt x="722930" y="0"/>
                      </a:cubicBezTo>
                      <a:close/>
                    </a:path>
                  </a:pathLst>
                </a:custGeom>
                <a:solidFill>
                  <a:srgbClr val="0FA1C9"/>
                </a:solidFill>
                <a:ln w="25400">
                  <a:noFill/>
                </a:ln>
                <a:effectLst/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19060">
                    <a:defRPr/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" name="Freeform 128">
                  <a:extLst>
                    <a:ext uri="{FF2B5EF4-FFF2-40B4-BE49-F238E27FC236}">
                      <a16:creationId xmlns:a16="http://schemas.microsoft.com/office/drawing/2014/main" id="{E29057A6-020C-0C48-958F-CF7DB6200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08" y="3169180"/>
                  <a:ext cx="1586082" cy="876174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2400" dirty="0">
                    <a:solidFill>
                      <a:srgbClr val="474746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147B97D1-4AA2-774C-9646-E170B77D5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7850" y="3312481"/>
            <a:ext cx="1575845" cy="1757963"/>
            <a:chOff x="1592" y="1372"/>
            <a:chExt cx="424" cy="473"/>
          </a:xfrm>
          <a:solidFill>
            <a:srgbClr val="049FC7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3463F4-1732-B34D-9421-21E17DB91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" y="1372"/>
              <a:ext cx="424" cy="473"/>
            </a:xfrm>
            <a:custGeom>
              <a:avLst/>
              <a:gdLst>
                <a:gd name="T0" fmla="*/ 97 w 201"/>
                <a:gd name="T1" fmla="*/ 14 h 225"/>
                <a:gd name="T2" fmla="*/ 15 w 201"/>
                <a:gd name="T3" fmla="*/ 60 h 225"/>
                <a:gd name="T4" fmla="*/ 12 w 201"/>
                <a:gd name="T5" fmla="*/ 66 h 225"/>
                <a:gd name="T6" fmla="*/ 12 w 201"/>
                <a:gd name="T7" fmla="*/ 159 h 225"/>
                <a:gd name="T8" fmla="*/ 15 w 201"/>
                <a:gd name="T9" fmla="*/ 165 h 225"/>
                <a:gd name="T10" fmla="*/ 98 w 201"/>
                <a:gd name="T11" fmla="*/ 212 h 225"/>
                <a:gd name="T12" fmla="*/ 104 w 201"/>
                <a:gd name="T13" fmla="*/ 212 h 225"/>
                <a:gd name="T14" fmla="*/ 186 w 201"/>
                <a:gd name="T15" fmla="*/ 165 h 225"/>
                <a:gd name="T16" fmla="*/ 189 w 201"/>
                <a:gd name="T17" fmla="*/ 159 h 225"/>
                <a:gd name="T18" fmla="*/ 189 w 201"/>
                <a:gd name="T19" fmla="*/ 66 h 225"/>
                <a:gd name="T20" fmla="*/ 186 w 201"/>
                <a:gd name="T21" fmla="*/ 60 h 225"/>
                <a:gd name="T22" fmla="*/ 104 w 201"/>
                <a:gd name="T23" fmla="*/ 14 h 225"/>
                <a:gd name="T24" fmla="*/ 97 w 201"/>
                <a:gd name="T25" fmla="*/ 14 h 225"/>
                <a:gd name="T26" fmla="*/ 110 w 201"/>
                <a:gd name="T27" fmla="*/ 3 h 225"/>
                <a:gd name="T28" fmla="*/ 192 w 201"/>
                <a:gd name="T29" fmla="*/ 50 h 225"/>
                <a:gd name="T30" fmla="*/ 201 w 201"/>
                <a:gd name="T31" fmla="*/ 66 h 225"/>
                <a:gd name="T32" fmla="*/ 201 w 201"/>
                <a:gd name="T33" fmla="*/ 159 h 225"/>
                <a:gd name="T34" fmla="*/ 192 w 201"/>
                <a:gd name="T35" fmla="*/ 175 h 225"/>
                <a:gd name="T36" fmla="*/ 110 w 201"/>
                <a:gd name="T37" fmla="*/ 222 h 225"/>
                <a:gd name="T38" fmla="*/ 91 w 201"/>
                <a:gd name="T39" fmla="*/ 222 h 225"/>
                <a:gd name="T40" fmla="*/ 9 w 201"/>
                <a:gd name="T41" fmla="*/ 175 h 225"/>
                <a:gd name="T42" fmla="*/ 0 w 201"/>
                <a:gd name="T43" fmla="*/ 159 h 225"/>
                <a:gd name="T44" fmla="*/ 0 w 201"/>
                <a:gd name="T45" fmla="*/ 66 h 225"/>
                <a:gd name="T46" fmla="*/ 9 w 201"/>
                <a:gd name="T47" fmla="*/ 50 h 225"/>
                <a:gd name="T48" fmla="*/ 91 w 201"/>
                <a:gd name="T49" fmla="*/ 3 h 225"/>
                <a:gd name="T50" fmla="*/ 110 w 201"/>
                <a:gd name="T51" fmla="*/ 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1" h="225">
                  <a:moveTo>
                    <a:pt x="97" y="14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2" y="64"/>
                    <a:pt x="12" y="66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61"/>
                    <a:pt x="14" y="164"/>
                    <a:pt x="15" y="165"/>
                  </a:cubicBezTo>
                  <a:cubicBezTo>
                    <a:pt x="98" y="212"/>
                    <a:pt x="98" y="212"/>
                    <a:pt x="98" y="212"/>
                  </a:cubicBezTo>
                  <a:cubicBezTo>
                    <a:pt x="99" y="213"/>
                    <a:pt x="102" y="213"/>
                    <a:pt x="104" y="212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188" y="164"/>
                    <a:pt x="189" y="161"/>
                    <a:pt x="189" y="159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4"/>
                    <a:pt x="188" y="61"/>
                    <a:pt x="186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2" y="13"/>
                    <a:pt x="99" y="13"/>
                    <a:pt x="97" y="14"/>
                  </a:cubicBezTo>
                  <a:close/>
                  <a:moveTo>
                    <a:pt x="110" y="3"/>
                  </a:moveTo>
                  <a:cubicBezTo>
                    <a:pt x="192" y="50"/>
                    <a:pt x="192" y="50"/>
                    <a:pt x="192" y="50"/>
                  </a:cubicBezTo>
                  <a:cubicBezTo>
                    <a:pt x="198" y="53"/>
                    <a:pt x="201" y="60"/>
                    <a:pt x="201" y="66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66"/>
                    <a:pt x="198" y="172"/>
                    <a:pt x="192" y="175"/>
                  </a:cubicBezTo>
                  <a:cubicBezTo>
                    <a:pt x="110" y="222"/>
                    <a:pt x="110" y="222"/>
                    <a:pt x="110" y="222"/>
                  </a:cubicBezTo>
                  <a:cubicBezTo>
                    <a:pt x="104" y="225"/>
                    <a:pt x="97" y="225"/>
                    <a:pt x="91" y="222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4" y="172"/>
                    <a:pt x="0" y="166"/>
                    <a:pt x="0" y="15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0"/>
                    <a:pt x="4" y="53"/>
                    <a:pt x="9" y="50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7" y="0"/>
                    <a:pt x="105" y="0"/>
                    <a:pt x="110" y="3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BF417DA-0137-0F40-BCC8-6E32077DD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3" y="1530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47D3E97-3755-2C4B-960C-D247ED746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0" y="1584"/>
              <a:ext cx="60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840BFA7-30E3-C342-B780-314029ECD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" y="1584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D0D0ED3-D7EE-384B-9D62-D59B3D1BA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" y="1500"/>
              <a:ext cx="228" cy="244"/>
            </a:xfrm>
            <a:custGeom>
              <a:avLst/>
              <a:gdLst>
                <a:gd name="T0" fmla="*/ 99 w 108"/>
                <a:gd name="T1" fmla="*/ 68 h 116"/>
                <a:gd name="T2" fmla="*/ 55 w 108"/>
                <a:gd name="T3" fmla="*/ 116 h 116"/>
                <a:gd name="T4" fmla="*/ 53 w 108"/>
                <a:gd name="T5" fmla="*/ 116 h 116"/>
                <a:gd name="T6" fmla="*/ 9 w 108"/>
                <a:gd name="T7" fmla="*/ 68 h 116"/>
                <a:gd name="T8" fmla="*/ 10 w 108"/>
                <a:gd name="T9" fmla="*/ 68 h 116"/>
                <a:gd name="T10" fmla="*/ 17 w 108"/>
                <a:gd name="T11" fmla="*/ 66 h 116"/>
                <a:gd name="T12" fmla="*/ 54 w 108"/>
                <a:gd name="T13" fmla="*/ 108 h 116"/>
                <a:gd name="T14" fmla="*/ 91 w 108"/>
                <a:gd name="T15" fmla="*/ 66 h 116"/>
                <a:gd name="T16" fmla="*/ 98 w 108"/>
                <a:gd name="T17" fmla="*/ 68 h 116"/>
                <a:gd name="T18" fmla="*/ 99 w 108"/>
                <a:gd name="T19" fmla="*/ 68 h 116"/>
                <a:gd name="T20" fmla="*/ 105 w 108"/>
                <a:gd name="T21" fmla="*/ 42 h 116"/>
                <a:gd name="T22" fmla="*/ 108 w 108"/>
                <a:gd name="T23" fmla="*/ 4 h 116"/>
                <a:gd name="T24" fmla="*/ 104 w 108"/>
                <a:gd name="T25" fmla="*/ 0 h 116"/>
                <a:gd name="T26" fmla="*/ 4 w 108"/>
                <a:gd name="T27" fmla="*/ 0 h 116"/>
                <a:gd name="T28" fmla="*/ 0 w 108"/>
                <a:gd name="T29" fmla="*/ 4 h 116"/>
                <a:gd name="T30" fmla="*/ 3 w 108"/>
                <a:gd name="T31" fmla="*/ 42 h 116"/>
                <a:gd name="T32" fmla="*/ 10 w 108"/>
                <a:gd name="T33" fmla="*/ 40 h 116"/>
                <a:gd name="T34" fmla="*/ 11 w 108"/>
                <a:gd name="T35" fmla="*/ 40 h 116"/>
                <a:gd name="T36" fmla="*/ 8 w 108"/>
                <a:gd name="T37" fmla="*/ 8 h 116"/>
                <a:gd name="T38" fmla="*/ 88 w 108"/>
                <a:gd name="T39" fmla="*/ 8 h 116"/>
                <a:gd name="T40" fmla="*/ 100 w 108"/>
                <a:gd name="T41" fmla="*/ 8 h 116"/>
                <a:gd name="T42" fmla="*/ 97 w 108"/>
                <a:gd name="T43" fmla="*/ 40 h 116"/>
                <a:gd name="T44" fmla="*/ 98 w 108"/>
                <a:gd name="T45" fmla="*/ 40 h 116"/>
                <a:gd name="T46" fmla="*/ 105 w 108"/>
                <a:gd name="T47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16">
                  <a:moveTo>
                    <a:pt x="99" y="68"/>
                  </a:moveTo>
                  <a:cubicBezTo>
                    <a:pt x="90" y="92"/>
                    <a:pt x="76" y="108"/>
                    <a:pt x="55" y="116"/>
                  </a:cubicBezTo>
                  <a:cubicBezTo>
                    <a:pt x="55" y="116"/>
                    <a:pt x="53" y="116"/>
                    <a:pt x="53" y="116"/>
                  </a:cubicBezTo>
                  <a:cubicBezTo>
                    <a:pt x="32" y="108"/>
                    <a:pt x="18" y="92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3" y="68"/>
                    <a:pt x="15" y="67"/>
                    <a:pt x="17" y="66"/>
                  </a:cubicBezTo>
                  <a:cubicBezTo>
                    <a:pt x="25" y="87"/>
                    <a:pt x="37" y="100"/>
                    <a:pt x="54" y="108"/>
                  </a:cubicBezTo>
                  <a:cubicBezTo>
                    <a:pt x="71" y="100"/>
                    <a:pt x="83" y="87"/>
                    <a:pt x="91" y="66"/>
                  </a:cubicBezTo>
                  <a:cubicBezTo>
                    <a:pt x="93" y="67"/>
                    <a:pt x="95" y="68"/>
                    <a:pt x="98" y="68"/>
                  </a:cubicBezTo>
                  <a:cubicBezTo>
                    <a:pt x="98" y="68"/>
                    <a:pt x="98" y="68"/>
                    <a:pt x="99" y="68"/>
                  </a:cubicBezTo>
                  <a:close/>
                  <a:moveTo>
                    <a:pt x="105" y="42"/>
                  </a:moveTo>
                  <a:cubicBezTo>
                    <a:pt x="107" y="31"/>
                    <a:pt x="108" y="18"/>
                    <a:pt x="108" y="4"/>
                  </a:cubicBezTo>
                  <a:cubicBezTo>
                    <a:pt x="108" y="2"/>
                    <a:pt x="106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"/>
                    <a:pt x="1" y="31"/>
                    <a:pt x="3" y="42"/>
                  </a:cubicBezTo>
                  <a:cubicBezTo>
                    <a:pt x="5" y="41"/>
                    <a:pt x="7" y="40"/>
                    <a:pt x="10" y="40"/>
                  </a:cubicBezTo>
                  <a:cubicBezTo>
                    <a:pt x="10" y="40"/>
                    <a:pt x="10" y="40"/>
                    <a:pt x="11" y="40"/>
                  </a:cubicBezTo>
                  <a:cubicBezTo>
                    <a:pt x="9" y="30"/>
                    <a:pt x="8" y="20"/>
                    <a:pt x="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5" y="8"/>
                    <a:pt x="98" y="8"/>
                    <a:pt x="100" y="8"/>
                  </a:cubicBezTo>
                  <a:cubicBezTo>
                    <a:pt x="100" y="20"/>
                    <a:pt x="99" y="3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1" y="40"/>
                    <a:pt x="103" y="41"/>
                    <a:pt x="105" y="42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258FCCA-BB7C-8241-BFF4-AEB14A4B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1576"/>
              <a:ext cx="17" cy="160"/>
            </a:xfrm>
            <a:custGeom>
              <a:avLst/>
              <a:gdLst>
                <a:gd name="T0" fmla="*/ 0 w 8"/>
                <a:gd name="T1" fmla="*/ 4 h 76"/>
                <a:gd name="T2" fmla="*/ 0 w 8"/>
                <a:gd name="T3" fmla="*/ 72 h 76"/>
                <a:gd name="T4" fmla="*/ 4 w 8"/>
                <a:gd name="T5" fmla="*/ 76 h 76"/>
                <a:gd name="T6" fmla="*/ 8 w 8"/>
                <a:gd name="T7" fmla="*/ 72 h 76"/>
                <a:gd name="T8" fmla="*/ 8 w 8"/>
                <a:gd name="T9" fmla="*/ 4 h 76"/>
                <a:gd name="T10" fmla="*/ 4 w 8"/>
                <a:gd name="T11" fmla="*/ 0 h 76"/>
                <a:gd name="T12" fmla="*/ 0 w 8"/>
                <a:gd name="T1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0" y="4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6" y="76"/>
                    <a:pt x="8" y="74"/>
                    <a:pt x="8" y="7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B3FCDD8-9F3A-3341-A503-9C536D8F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610"/>
              <a:ext cx="46" cy="113"/>
            </a:xfrm>
            <a:custGeom>
              <a:avLst/>
              <a:gdLst>
                <a:gd name="T0" fmla="*/ 14 w 22"/>
                <a:gd name="T1" fmla="*/ 50 h 54"/>
                <a:gd name="T2" fmla="*/ 18 w 22"/>
                <a:gd name="T3" fmla="*/ 54 h 54"/>
                <a:gd name="T4" fmla="*/ 22 w 22"/>
                <a:gd name="T5" fmla="*/ 50 h 54"/>
                <a:gd name="T6" fmla="*/ 22 w 22"/>
                <a:gd name="T7" fmla="*/ 4 h 54"/>
                <a:gd name="T8" fmla="*/ 18 w 22"/>
                <a:gd name="T9" fmla="*/ 0 h 54"/>
                <a:gd name="T10" fmla="*/ 4 w 22"/>
                <a:gd name="T11" fmla="*/ 0 h 54"/>
                <a:gd name="T12" fmla="*/ 0 w 22"/>
                <a:gd name="T13" fmla="*/ 4 h 54"/>
                <a:gd name="T14" fmla="*/ 4 w 22"/>
                <a:gd name="T15" fmla="*/ 8 h 54"/>
                <a:gd name="T16" fmla="*/ 14 w 22"/>
                <a:gd name="T17" fmla="*/ 8 h 54"/>
                <a:gd name="T18" fmla="*/ 14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14" y="50"/>
                  </a:moveTo>
                  <a:cubicBezTo>
                    <a:pt x="14" y="52"/>
                    <a:pt x="16" y="54"/>
                    <a:pt x="18" y="54"/>
                  </a:cubicBezTo>
                  <a:cubicBezTo>
                    <a:pt x="20" y="54"/>
                    <a:pt x="22" y="52"/>
                    <a:pt x="22" y="5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0"/>
                    <a:pt x="14" y="50"/>
                    <a:pt x="14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044FF3E-37A5-2045-9C96-4FC1769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610"/>
              <a:ext cx="46" cy="113"/>
            </a:xfrm>
            <a:custGeom>
              <a:avLst/>
              <a:gdLst>
                <a:gd name="T0" fmla="*/ 8 w 22"/>
                <a:gd name="T1" fmla="*/ 50 h 54"/>
                <a:gd name="T2" fmla="*/ 4 w 22"/>
                <a:gd name="T3" fmla="*/ 54 h 54"/>
                <a:gd name="T4" fmla="*/ 0 w 22"/>
                <a:gd name="T5" fmla="*/ 50 h 54"/>
                <a:gd name="T6" fmla="*/ 0 w 22"/>
                <a:gd name="T7" fmla="*/ 4 h 54"/>
                <a:gd name="T8" fmla="*/ 4 w 22"/>
                <a:gd name="T9" fmla="*/ 0 h 54"/>
                <a:gd name="T10" fmla="*/ 18 w 22"/>
                <a:gd name="T11" fmla="*/ 0 h 54"/>
                <a:gd name="T12" fmla="*/ 22 w 22"/>
                <a:gd name="T13" fmla="*/ 4 h 54"/>
                <a:gd name="T14" fmla="*/ 18 w 22"/>
                <a:gd name="T15" fmla="*/ 8 h 54"/>
                <a:gd name="T16" fmla="*/ 8 w 22"/>
                <a:gd name="T17" fmla="*/ 8 h 54"/>
                <a:gd name="T18" fmla="*/ 8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8" y="50"/>
                  </a:moveTo>
                  <a:cubicBezTo>
                    <a:pt x="8" y="52"/>
                    <a:pt x="6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0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3683B9-88DA-BA47-B6CD-F2BD875627E6}"/>
              </a:ext>
            </a:extLst>
          </p:cNvPr>
          <p:cNvCxnSpPr>
            <a:cxnSpLocks/>
          </p:cNvCxnSpPr>
          <p:nvPr/>
        </p:nvCxnSpPr>
        <p:spPr>
          <a:xfrm flipV="1">
            <a:off x="9609195" y="2403118"/>
            <a:ext cx="0" cy="944127"/>
          </a:xfrm>
          <a:prstGeom prst="line">
            <a:avLst/>
          </a:prstGeom>
          <a:ln w="28575">
            <a:prstDash val="dash"/>
            <a:headEnd type="triangle"/>
            <a:tailEnd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72716-002E-0C40-A0EC-74D450D17415}"/>
              </a:ext>
            </a:extLst>
          </p:cNvPr>
          <p:cNvCxnSpPr>
            <a:cxnSpLocks/>
          </p:cNvCxnSpPr>
          <p:nvPr/>
        </p:nvCxnSpPr>
        <p:spPr>
          <a:xfrm flipV="1">
            <a:off x="10090187" y="2379999"/>
            <a:ext cx="0" cy="932483"/>
          </a:xfrm>
          <a:prstGeom prst="line">
            <a:avLst/>
          </a:prstGeom>
          <a:ln w="28575">
            <a:prstDash val="dash"/>
            <a:headEnd type="none" w="lg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779FE-BF44-6448-97FC-7945AC8C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F2A7-0D8F-0743-B036-AF4DD627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81137"/>
            <a:ext cx="11696700" cy="50466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Challenges with protecting IoT devices at scale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Security strategy for IoT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1: Environment Setup (15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2: Audit your IoT Fleet (30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3: Detect compromised devices using Cloud-side metrics (and presentation) (45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4: Detect compromised devices using Device-side metrics (30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0C40-928D-CA44-9EA6-5D2DFF23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4CAE-79FC-F84E-8D95-D6462711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protecting IoT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935C-5819-1D49-BAFD-10233374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Variety of suppliers/vendors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Device has limits on processing capability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 and track devices at 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to device can be a challenge after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capabilities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75EE8-DCCA-544E-840E-65F402E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IoT Threats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6F3E32D-82DB-432A-9B51-F609E27F0600}"/>
              </a:ext>
            </a:extLst>
          </p:cNvPr>
          <p:cNvSpPr txBox="1">
            <a:spLocks/>
          </p:cNvSpPr>
          <p:nvPr/>
        </p:nvSpPr>
        <p:spPr>
          <a:xfrm>
            <a:off x="3195688" y="4127909"/>
            <a:ext cx="1045485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Information theft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4990A17-42B7-4694-B4AA-1A98CE8D7738}"/>
              </a:ext>
            </a:extLst>
          </p:cNvPr>
          <p:cNvSpPr txBox="1">
            <a:spLocks/>
          </p:cNvSpPr>
          <p:nvPr/>
        </p:nvSpPr>
        <p:spPr>
          <a:xfrm>
            <a:off x="4448574" y="4137255"/>
            <a:ext cx="10391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Surveillance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5CF3E7A-58A9-48B6-AAF1-E6234D95DD2B}"/>
              </a:ext>
            </a:extLst>
          </p:cNvPr>
          <p:cNvSpPr/>
          <p:nvPr/>
        </p:nvSpPr>
        <p:spPr>
          <a:xfrm>
            <a:off x="420201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8B72599-6BD6-4A74-936A-B0BB88B14C80}"/>
              </a:ext>
            </a:extLst>
          </p:cNvPr>
          <p:cNvSpPr/>
          <p:nvPr/>
        </p:nvSpPr>
        <p:spPr>
          <a:xfrm>
            <a:off x="174044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67DA1F1-227D-4159-9E45-39F9A7B676D2}"/>
              </a:ext>
            </a:extLst>
          </p:cNvPr>
          <p:cNvSpPr/>
          <p:nvPr/>
        </p:nvSpPr>
        <p:spPr>
          <a:xfrm>
            <a:off x="297122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6C52F28-BDA7-4EA9-A0DC-4F7145819FEA}"/>
              </a:ext>
            </a:extLst>
          </p:cNvPr>
          <p:cNvSpPr/>
          <p:nvPr/>
        </p:nvSpPr>
        <p:spPr>
          <a:xfrm>
            <a:off x="912513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47048E-8D5F-43C1-B753-965980A9EBBE}"/>
              </a:ext>
            </a:extLst>
          </p:cNvPr>
          <p:cNvSpPr txBox="1">
            <a:spLocks/>
          </p:cNvSpPr>
          <p:nvPr/>
        </p:nvSpPr>
        <p:spPr>
          <a:xfrm>
            <a:off x="9340598" y="4134340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Malicious access point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C54501B-6124-4A2D-803E-69082A05E9FB}"/>
              </a:ext>
            </a:extLst>
          </p:cNvPr>
          <p:cNvSpPr/>
          <p:nvPr/>
        </p:nvSpPr>
        <p:spPr>
          <a:xfrm>
            <a:off x="790263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95625E-10B3-4733-A7BF-F146AFA3905D}"/>
              </a:ext>
            </a:extLst>
          </p:cNvPr>
          <p:cNvSpPr txBox="1">
            <a:spLocks/>
          </p:cNvSpPr>
          <p:nvPr/>
        </p:nvSpPr>
        <p:spPr>
          <a:xfrm>
            <a:off x="8190401" y="4120120"/>
            <a:ext cx="10442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Ransomware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E985D52-5C81-472C-8D9C-C47645A08EFB}"/>
              </a:ext>
            </a:extLst>
          </p:cNvPr>
          <p:cNvSpPr txBox="1">
            <a:spLocks/>
          </p:cNvSpPr>
          <p:nvPr/>
        </p:nvSpPr>
        <p:spPr>
          <a:xfrm>
            <a:off x="1854677" y="4127909"/>
            <a:ext cx="1307013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Lateral threat escalation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015D89D-80B9-4EEE-9483-4FD51B6F7A86}"/>
              </a:ext>
            </a:extLst>
          </p:cNvPr>
          <p:cNvSpPr/>
          <p:nvPr/>
        </p:nvSpPr>
        <p:spPr>
          <a:xfrm>
            <a:off x="668674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9F934C1-E287-4C89-95E3-7A99D6597184}"/>
              </a:ext>
            </a:extLst>
          </p:cNvPr>
          <p:cNvSpPr txBox="1">
            <a:spLocks/>
          </p:cNvSpPr>
          <p:nvPr/>
        </p:nvSpPr>
        <p:spPr>
          <a:xfrm>
            <a:off x="6727098" y="4126376"/>
            <a:ext cx="1256377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Cryptocurrency mining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7F003F7-D937-4744-976B-BD6393163C0D}"/>
              </a:ext>
            </a:extLst>
          </p:cNvPr>
          <p:cNvSpPr/>
          <p:nvPr/>
        </p:nvSpPr>
        <p:spPr>
          <a:xfrm>
            <a:off x="5456431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F4FCF83-C8DE-41A3-893A-7F4BB477FC17}"/>
              </a:ext>
            </a:extLst>
          </p:cNvPr>
          <p:cNvSpPr txBox="1">
            <a:spLocks/>
          </p:cNvSpPr>
          <p:nvPr/>
        </p:nvSpPr>
        <p:spPr>
          <a:xfrm>
            <a:off x="5647614" y="4136260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Sabotage attacks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654155" y="4152418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Denial of Service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10396740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10637327" y="4136857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Cloud infra abuse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FAB540-9424-46F1-9E49-FC90E734A360}"/>
              </a:ext>
            </a:extLst>
          </p:cNvPr>
          <p:cNvSpPr/>
          <p:nvPr/>
        </p:nvSpPr>
        <p:spPr bwMode="auto">
          <a:xfrm>
            <a:off x="9669913" y="3192330"/>
            <a:ext cx="239255" cy="116187"/>
          </a:xfrm>
          <a:prstGeom prst="rect">
            <a:avLst/>
          </a:prstGeom>
          <a:solidFill>
            <a:srgbClr val="F2F4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25BAFA-914C-B249-AF75-5EEE1EE72A95}"/>
              </a:ext>
            </a:extLst>
          </p:cNvPr>
          <p:cNvGrpSpPr/>
          <p:nvPr/>
        </p:nvGrpSpPr>
        <p:grpSpPr>
          <a:xfrm>
            <a:off x="3125779" y="2635483"/>
            <a:ext cx="1108778" cy="1081605"/>
            <a:chOff x="7710488" y="4470270"/>
            <a:chExt cx="2491831" cy="2491831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81040C-5C3F-FD44-B955-FC9E4DABD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4470270"/>
              <a:ext cx="2491831" cy="2491831"/>
            </a:xfrm>
            <a:prstGeom prst="ellipse">
              <a:avLst/>
            </a:prstGeom>
            <a:grpFill/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FC636D-5B3F-5C43-8B90-9512C7CEBC93}"/>
                </a:ext>
              </a:extLst>
            </p:cNvPr>
            <p:cNvGrpSpPr/>
            <p:nvPr/>
          </p:nvGrpSpPr>
          <p:grpSpPr>
            <a:xfrm>
              <a:off x="8246294" y="4895988"/>
              <a:ext cx="1420218" cy="1640394"/>
              <a:chOff x="5125483" y="-2236281"/>
              <a:chExt cx="1847225" cy="2133600"/>
            </a:xfrm>
            <a:grpFill/>
          </p:grpSpPr>
          <p:sp>
            <p:nvSpPr>
              <p:cNvPr id="46" name="Freeform: Shape 358">
                <a:extLst>
                  <a:ext uri="{FF2B5EF4-FFF2-40B4-BE49-F238E27FC236}">
                    <a16:creationId xmlns:a16="http://schemas.microsoft.com/office/drawing/2014/main" id="{3F1EAB4D-CE06-BC4C-87CA-842F616A5C8F}"/>
                  </a:ext>
                </a:extLst>
              </p:cNvPr>
              <p:cNvSpPr/>
              <p:nvPr/>
            </p:nvSpPr>
            <p:spPr>
              <a:xfrm>
                <a:off x="6024971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8 h 381000"/>
                  <a:gd name="connsiteX1" fmla="*/ 369570 w 381000"/>
                  <a:gd name="connsiteY1" fmla="*/ 14288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8"/>
                    </a:moveTo>
                    <a:lnTo>
                      <a:pt x="369570" y="14288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7" name="Freeform: Shape 359">
                <a:extLst>
                  <a:ext uri="{FF2B5EF4-FFF2-40B4-BE49-F238E27FC236}">
                    <a16:creationId xmlns:a16="http://schemas.microsoft.com/office/drawing/2014/main" id="{2065AE34-A398-B142-A2E9-8631A9B07C87}"/>
                  </a:ext>
                </a:extLst>
              </p:cNvPr>
              <p:cNvSpPr/>
              <p:nvPr/>
            </p:nvSpPr>
            <p:spPr>
              <a:xfrm>
                <a:off x="6104981" y="-1206000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3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3"/>
                      <a:pt x="112395" y="210503"/>
                    </a:cubicBezTo>
                    <a:cubicBezTo>
                      <a:pt x="58212" y="210503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8" name="Freeform: Shape 360">
                <a:extLst>
                  <a:ext uri="{FF2B5EF4-FFF2-40B4-BE49-F238E27FC236}">
                    <a16:creationId xmlns:a16="http://schemas.microsoft.com/office/drawing/2014/main" id="{DD9AA686-8C5F-424E-848C-1927FDD8ED0B}"/>
                  </a:ext>
                </a:extLst>
              </p:cNvPr>
              <p:cNvSpPr/>
              <p:nvPr/>
            </p:nvSpPr>
            <p:spPr>
              <a:xfrm>
                <a:off x="6024971" y="-886912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9" name="Freeform: Shape 361">
                <a:extLst>
                  <a:ext uri="{FF2B5EF4-FFF2-40B4-BE49-F238E27FC236}">
                    <a16:creationId xmlns:a16="http://schemas.microsoft.com/office/drawing/2014/main" id="{02721702-3C6A-0049-A705-37FB17F36150}"/>
                  </a:ext>
                </a:extLst>
              </p:cNvPr>
              <p:cNvSpPr/>
              <p:nvPr/>
            </p:nvSpPr>
            <p:spPr>
              <a:xfrm>
                <a:off x="6104981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0" name="Freeform: Shape 362">
                <a:extLst>
                  <a:ext uri="{FF2B5EF4-FFF2-40B4-BE49-F238E27FC236}">
                    <a16:creationId xmlns:a16="http://schemas.microsoft.com/office/drawing/2014/main" id="{0810B2E8-9D4E-7840-B4CD-6C1F8E70F18A}"/>
                  </a:ext>
                </a:extLst>
              </p:cNvPr>
              <p:cNvSpPr/>
              <p:nvPr/>
            </p:nvSpPr>
            <p:spPr>
              <a:xfrm>
                <a:off x="5626826" y="-886912"/>
                <a:ext cx="381000" cy="381000"/>
              </a:xfrm>
              <a:custGeom>
                <a:avLst/>
                <a:gdLst>
                  <a:gd name="connsiteX0" fmla="*/ 14287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8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7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8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1" name="Freeform: Shape 363">
                <a:extLst>
                  <a:ext uri="{FF2B5EF4-FFF2-40B4-BE49-F238E27FC236}">
                    <a16:creationId xmlns:a16="http://schemas.microsoft.com/office/drawing/2014/main" id="{30903D41-7F99-7043-B183-1C70B362F91D}"/>
                  </a:ext>
                </a:extLst>
              </p:cNvPr>
              <p:cNvSpPr/>
              <p:nvPr/>
            </p:nvSpPr>
            <p:spPr>
              <a:xfrm>
                <a:off x="5705883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2" name="Freeform: Shape 364">
                <a:extLst>
                  <a:ext uri="{FF2B5EF4-FFF2-40B4-BE49-F238E27FC236}">
                    <a16:creationId xmlns:a16="http://schemas.microsoft.com/office/drawing/2014/main" id="{0DF0DAD6-A77D-F549-B9F4-9B1CF13214C8}"/>
                  </a:ext>
                </a:extLst>
              </p:cNvPr>
              <p:cNvSpPr/>
              <p:nvPr/>
            </p:nvSpPr>
            <p:spPr>
              <a:xfrm>
                <a:off x="5626825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205740 h 381000"/>
                  <a:gd name="connsiteX1" fmla="*/ 14288 w 381000"/>
                  <a:gd name="connsiteY1" fmla="*/ 369570 h 381000"/>
                  <a:gd name="connsiteX2" fmla="*/ 369570 w 381000"/>
                  <a:gd name="connsiteY2" fmla="*/ 369570 h 381000"/>
                  <a:gd name="connsiteX3" fmla="*/ 369570 w 381000"/>
                  <a:gd name="connsiteY3" fmla="*/ 14288 h 381000"/>
                  <a:gd name="connsiteX4" fmla="*/ 225743 w 381000"/>
                  <a:gd name="connsiteY4" fmla="*/ 142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14288" y="205740"/>
                    </a:moveTo>
                    <a:lnTo>
                      <a:pt x="14288" y="369570"/>
                    </a:lnTo>
                    <a:lnTo>
                      <a:pt x="369570" y="369570"/>
                    </a:lnTo>
                    <a:lnTo>
                      <a:pt x="369570" y="14288"/>
                    </a:lnTo>
                    <a:lnTo>
                      <a:pt x="225743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3" name="Freeform: Shape 365">
                <a:extLst>
                  <a:ext uri="{FF2B5EF4-FFF2-40B4-BE49-F238E27FC236}">
                    <a16:creationId xmlns:a16="http://schemas.microsoft.com/office/drawing/2014/main" id="{365B577A-0C97-FF43-97A0-889248666E7D}"/>
                  </a:ext>
                </a:extLst>
              </p:cNvPr>
              <p:cNvSpPr/>
              <p:nvPr/>
            </p:nvSpPr>
            <p:spPr>
              <a:xfrm>
                <a:off x="5706836" y="-1200284"/>
                <a:ext cx="219075" cy="219075"/>
              </a:xfrm>
              <a:custGeom>
                <a:avLst/>
                <a:gdLst>
                  <a:gd name="connsiteX0" fmla="*/ 14288 w 219075"/>
                  <a:gd name="connsiteY0" fmla="*/ 120967 h 219075"/>
                  <a:gd name="connsiteX1" fmla="*/ 111442 w 219075"/>
                  <a:gd name="connsiteY1" fmla="*/ 204788 h 219075"/>
                  <a:gd name="connsiteX2" fmla="*/ 209550 w 219075"/>
                  <a:gd name="connsiteY2" fmla="*/ 106680 h 219075"/>
                  <a:gd name="connsiteX3" fmla="*/ 145733 w 219075"/>
                  <a:gd name="connsiteY3" fmla="*/ 14288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5" h="219075">
                    <a:moveTo>
                      <a:pt x="14288" y="120967"/>
                    </a:moveTo>
                    <a:cubicBezTo>
                      <a:pt x="20955" y="168592"/>
                      <a:pt x="61913" y="204788"/>
                      <a:pt x="111442" y="204788"/>
                    </a:cubicBezTo>
                    <a:cubicBezTo>
                      <a:pt x="165735" y="204788"/>
                      <a:pt x="209550" y="160972"/>
                      <a:pt x="209550" y="106680"/>
                    </a:cubicBezTo>
                    <a:cubicBezTo>
                      <a:pt x="209550" y="64770"/>
                      <a:pt x="182880" y="28575"/>
                      <a:pt x="145733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4" name="Freeform: Shape 366">
                <a:extLst>
                  <a:ext uri="{FF2B5EF4-FFF2-40B4-BE49-F238E27FC236}">
                    <a16:creationId xmlns:a16="http://schemas.microsoft.com/office/drawing/2014/main" id="{5E5C9E63-105D-9342-ADF6-741BA70B3E11}"/>
                  </a:ext>
                </a:extLst>
              </p:cNvPr>
              <p:cNvSpPr/>
              <p:nvPr/>
            </p:nvSpPr>
            <p:spPr>
              <a:xfrm>
                <a:off x="5904956" y="-1349827"/>
                <a:ext cx="590550" cy="171450"/>
              </a:xfrm>
              <a:custGeom>
                <a:avLst/>
                <a:gdLst>
                  <a:gd name="connsiteX0" fmla="*/ 14288 w 590550"/>
                  <a:gd name="connsiteY0" fmla="*/ 16193 h 171450"/>
                  <a:gd name="connsiteX1" fmla="*/ 501015 w 590550"/>
                  <a:gd name="connsiteY1" fmla="*/ 14288 h 171450"/>
                  <a:gd name="connsiteX2" fmla="*/ 582930 w 590550"/>
                  <a:gd name="connsiteY2" fmla="*/ 95250 h 171450"/>
                  <a:gd name="connsiteX3" fmla="*/ 582930 w 590550"/>
                  <a:gd name="connsiteY3" fmla="*/ 1619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71450">
                    <a:moveTo>
                      <a:pt x="14288" y="16193"/>
                    </a:moveTo>
                    <a:lnTo>
                      <a:pt x="501015" y="14288"/>
                    </a:lnTo>
                    <a:cubicBezTo>
                      <a:pt x="545783" y="14288"/>
                      <a:pt x="582930" y="50483"/>
                      <a:pt x="582930" y="95250"/>
                    </a:cubicBezTo>
                    <a:lnTo>
                      <a:pt x="582930" y="16192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5" name="Freeform: Shape 367">
                <a:extLst>
                  <a:ext uri="{FF2B5EF4-FFF2-40B4-BE49-F238E27FC236}">
                    <a16:creationId xmlns:a16="http://schemas.microsoft.com/office/drawing/2014/main" id="{34F8D73D-12A8-F149-A1AA-04645A7EC2AC}"/>
                  </a:ext>
                </a:extLst>
              </p:cNvPr>
              <p:cNvSpPr/>
              <p:nvPr/>
            </p:nvSpPr>
            <p:spPr>
              <a:xfrm>
                <a:off x="5532528" y="-609734"/>
                <a:ext cx="962025" cy="171450"/>
              </a:xfrm>
              <a:custGeom>
                <a:avLst/>
                <a:gdLst>
                  <a:gd name="connsiteX0" fmla="*/ 14288 w 962025"/>
                  <a:gd name="connsiteY0" fmla="*/ 14288 h 171450"/>
                  <a:gd name="connsiteX1" fmla="*/ 14288 w 962025"/>
                  <a:gd name="connsiteY1" fmla="*/ 76200 h 171450"/>
                  <a:gd name="connsiteX2" fmla="*/ 95250 w 962025"/>
                  <a:gd name="connsiteY2" fmla="*/ 157163 h 171450"/>
                  <a:gd name="connsiteX3" fmla="*/ 874395 w 962025"/>
                  <a:gd name="connsiteY3" fmla="*/ 157163 h 171450"/>
                  <a:gd name="connsiteX4" fmla="*/ 955358 w 962025"/>
                  <a:gd name="connsiteY4" fmla="*/ 76200 h 171450"/>
                  <a:gd name="connsiteX5" fmla="*/ 955358 w 962025"/>
                  <a:gd name="connsiteY5" fmla="*/ 14288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5" h="171450">
                    <a:moveTo>
                      <a:pt x="14288" y="14288"/>
                    </a:moveTo>
                    <a:lnTo>
                      <a:pt x="14288" y="76200"/>
                    </a:lnTo>
                    <a:cubicBezTo>
                      <a:pt x="14288" y="120967"/>
                      <a:pt x="50482" y="157163"/>
                      <a:pt x="95250" y="157163"/>
                    </a:cubicBezTo>
                    <a:lnTo>
                      <a:pt x="874395" y="157163"/>
                    </a:lnTo>
                    <a:cubicBezTo>
                      <a:pt x="919162" y="157163"/>
                      <a:pt x="955358" y="120967"/>
                      <a:pt x="955358" y="76200"/>
                    </a:cubicBezTo>
                    <a:lnTo>
                      <a:pt x="955358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6" name="Freeform: Shape 372">
                <a:extLst>
                  <a:ext uri="{FF2B5EF4-FFF2-40B4-BE49-F238E27FC236}">
                    <a16:creationId xmlns:a16="http://schemas.microsoft.com/office/drawing/2014/main" id="{65228EF0-9FD6-CA40-80F3-473D236F1099}"/>
                  </a:ext>
                </a:extLst>
              </p:cNvPr>
              <p:cNvSpPr/>
              <p:nvPr/>
            </p:nvSpPr>
            <p:spPr>
              <a:xfrm>
                <a:off x="5658258" y="-1514609"/>
                <a:ext cx="47625" cy="190500"/>
              </a:xfrm>
              <a:custGeom>
                <a:avLst/>
                <a:gdLst>
                  <a:gd name="connsiteX0" fmla="*/ 14288 w 47625"/>
                  <a:gd name="connsiteY0" fmla="*/ 180975 h 190500"/>
                  <a:gd name="connsiteX1" fmla="*/ 26670 w 4762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190500">
                    <a:moveTo>
                      <a:pt x="14288" y="180975"/>
                    </a:moveTo>
                    <a:cubicBezTo>
                      <a:pt x="42863" y="131445"/>
                      <a:pt x="49530" y="70485"/>
                      <a:pt x="26670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7" name="Freeform: Shape 373">
                <a:extLst>
                  <a:ext uri="{FF2B5EF4-FFF2-40B4-BE49-F238E27FC236}">
                    <a16:creationId xmlns:a16="http://schemas.microsoft.com/office/drawing/2014/main" id="{338E814D-3E61-4343-B3A5-E8C8F17123BA}"/>
                  </a:ext>
                </a:extLst>
              </p:cNvPr>
              <p:cNvSpPr/>
              <p:nvPr/>
            </p:nvSpPr>
            <p:spPr>
              <a:xfrm>
                <a:off x="5408703" y="-1298392"/>
                <a:ext cx="228600" cy="66675"/>
              </a:xfrm>
              <a:custGeom>
                <a:avLst/>
                <a:gdLst>
                  <a:gd name="connsiteX0" fmla="*/ 221933 w 228600"/>
                  <a:gd name="connsiteY0" fmla="*/ 14288 h 66675"/>
                  <a:gd name="connsiteX1" fmla="*/ 185738 w 228600"/>
                  <a:gd name="connsiteY1" fmla="*/ 38100 h 66675"/>
                  <a:gd name="connsiteX2" fmla="*/ 19050 w 228600"/>
                  <a:gd name="connsiteY2" fmla="*/ 40005 h 66675"/>
                  <a:gd name="connsiteX3" fmla="*/ 14288 w 228600"/>
                  <a:gd name="connsiteY3" fmla="*/ 371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6675">
                    <a:moveTo>
                      <a:pt x="221933" y="14288"/>
                    </a:moveTo>
                    <a:cubicBezTo>
                      <a:pt x="211455" y="23813"/>
                      <a:pt x="199072" y="31433"/>
                      <a:pt x="185738" y="38100"/>
                    </a:cubicBezTo>
                    <a:cubicBezTo>
                      <a:pt x="131445" y="65723"/>
                      <a:pt x="70485" y="63817"/>
                      <a:pt x="19050" y="40005"/>
                    </a:cubicBezTo>
                    <a:cubicBezTo>
                      <a:pt x="17145" y="39052"/>
                      <a:pt x="15240" y="38100"/>
                      <a:pt x="14288" y="3714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8" name="Freeform: Shape 374">
                <a:extLst>
                  <a:ext uri="{FF2B5EF4-FFF2-40B4-BE49-F238E27FC236}">
                    <a16:creationId xmlns:a16="http://schemas.microsoft.com/office/drawing/2014/main" id="{4667E321-5E20-454F-8A6A-2EE402BD6013}"/>
                  </a:ext>
                </a:extLst>
              </p:cNvPr>
              <p:cNvSpPr/>
              <p:nvPr/>
            </p:nvSpPr>
            <p:spPr>
              <a:xfrm>
                <a:off x="5306439" y="-1584142"/>
                <a:ext cx="123825" cy="333375"/>
              </a:xfrm>
              <a:custGeom>
                <a:avLst/>
                <a:gdLst>
                  <a:gd name="connsiteX0" fmla="*/ 75594 w 123825"/>
                  <a:gd name="connsiteY0" fmla="*/ 14288 h 333375"/>
                  <a:gd name="connsiteX1" fmla="*/ 34636 w 123825"/>
                  <a:gd name="connsiteY1" fmla="*/ 240030 h 333375"/>
                  <a:gd name="connsiteX2" fmla="*/ 117504 w 123825"/>
                  <a:gd name="connsiteY2" fmla="*/ 32289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825" h="333375">
                    <a:moveTo>
                      <a:pt x="75594" y="14288"/>
                    </a:moveTo>
                    <a:cubicBezTo>
                      <a:pt x="14634" y="70485"/>
                      <a:pt x="-4416" y="161925"/>
                      <a:pt x="34636" y="240030"/>
                    </a:cubicBezTo>
                    <a:cubicBezTo>
                      <a:pt x="53686" y="277178"/>
                      <a:pt x="82261" y="305753"/>
                      <a:pt x="117504" y="32289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9" name="Freeform: Shape 375">
                <a:extLst>
                  <a:ext uri="{FF2B5EF4-FFF2-40B4-BE49-F238E27FC236}">
                    <a16:creationId xmlns:a16="http://schemas.microsoft.com/office/drawing/2014/main" id="{77AE3879-5EB3-2A48-96DC-58C4ED513C51}"/>
                  </a:ext>
                </a:extLst>
              </p:cNvPr>
              <p:cNvSpPr/>
              <p:nvPr/>
            </p:nvSpPr>
            <p:spPr>
              <a:xfrm>
                <a:off x="5472521" y="-1633209"/>
                <a:ext cx="190500" cy="85725"/>
              </a:xfrm>
              <a:custGeom>
                <a:avLst/>
                <a:gdLst>
                  <a:gd name="connsiteX0" fmla="*/ 14288 w 190500"/>
                  <a:gd name="connsiteY0" fmla="*/ 15730 h 85725"/>
                  <a:gd name="connsiteX1" fmla="*/ 179070 w 190500"/>
                  <a:gd name="connsiteY1" fmla="*/ 7764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85725">
                    <a:moveTo>
                      <a:pt x="14288" y="15730"/>
                    </a:moveTo>
                    <a:cubicBezTo>
                      <a:pt x="75247" y="8110"/>
                      <a:pt x="137160" y="30970"/>
                      <a:pt x="179070" y="77642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0" name="Freeform: Shape 376">
                <a:extLst>
                  <a:ext uri="{FF2B5EF4-FFF2-40B4-BE49-F238E27FC236}">
                    <a16:creationId xmlns:a16="http://schemas.microsoft.com/office/drawing/2014/main" id="{9DC11200-63AC-1942-8FC0-A2E91DF2B6CA}"/>
                  </a:ext>
                </a:extLst>
              </p:cNvPr>
              <p:cNvSpPr/>
              <p:nvPr/>
            </p:nvSpPr>
            <p:spPr>
              <a:xfrm>
                <a:off x="5428705" y="-1631767"/>
                <a:ext cx="66675" cy="38100"/>
              </a:xfrm>
              <a:custGeom>
                <a:avLst/>
                <a:gdLst>
                  <a:gd name="connsiteX0" fmla="*/ 14288 w 66675"/>
                  <a:gd name="connsiteY0" fmla="*/ 24765 h 38100"/>
                  <a:gd name="connsiteX1" fmla="*/ 58103 w 66675"/>
                  <a:gd name="connsiteY1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14288" y="24765"/>
                    </a:moveTo>
                    <a:cubicBezTo>
                      <a:pt x="28575" y="19050"/>
                      <a:pt x="42863" y="16192"/>
                      <a:pt x="58103" y="14288"/>
                    </a:cubicBezTo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1" name="Freeform: Shape 377">
                <a:extLst>
                  <a:ext uri="{FF2B5EF4-FFF2-40B4-BE49-F238E27FC236}">
                    <a16:creationId xmlns:a16="http://schemas.microsoft.com/office/drawing/2014/main" id="{B00A59BE-21FA-9C42-BABB-D94D5C3B0CAC}"/>
                  </a:ext>
                </a:extLst>
              </p:cNvPr>
              <p:cNvSpPr/>
              <p:nvPr/>
            </p:nvSpPr>
            <p:spPr>
              <a:xfrm>
                <a:off x="5403942" y="-1503179"/>
                <a:ext cx="180974" cy="190500"/>
              </a:xfrm>
              <a:custGeom>
                <a:avLst/>
                <a:gdLst>
                  <a:gd name="connsiteX0" fmla="*/ 108585 w 180975"/>
                  <a:gd name="connsiteY0" fmla="*/ 22860 h 190500"/>
                  <a:gd name="connsiteX1" fmla="*/ 167640 w 180975"/>
                  <a:gd name="connsiteY1" fmla="*/ 60960 h 190500"/>
                  <a:gd name="connsiteX2" fmla="*/ 161925 w 180975"/>
                  <a:gd name="connsiteY2" fmla="*/ 146685 h 190500"/>
                  <a:gd name="connsiteX3" fmla="*/ 136208 w 180975"/>
                  <a:gd name="connsiteY3" fmla="*/ 159067 h 190500"/>
                  <a:gd name="connsiteX4" fmla="*/ 85725 w 180975"/>
                  <a:gd name="connsiteY4" fmla="*/ 184785 h 190500"/>
                  <a:gd name="connsiteX5" fmla="*/ 14288 w 180975"/>
                  <a:gd name="connsiteY5" fmla="*/ 138113 h 190500"/>
                  <a:gd name="connsiteX6" fmla="*/ 20002 w 180975"/>
                  <a:gd name="connsiteY6" fmla="*/ 52388 h 190500"/>
                  <a:gd name="connsiteX7" fmla="*/ 59055 w 180975"/>
                  <a:gd name="connsiteY7" fmla="*/ 32385 h 190500"/>
                  <a:gd name="connsiteX8" fmla="*/ 96202 w 180975"/>
                  <a:gd name="connsiteY8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190500">
                    <a:moveTo>
                      <a:pt x="108585" y="22860"/>
                    </a:moveTo>
                    <a:lnTo>
                      <a:pt x="167640" y="60960"/>
                    </a:lnTo>
                    <a:lnTo>
                      <a:pt x="161925" y="146685"/>
                    </a:lnTo>
                    <a:lnTo>
                      <a:pt x="136208" y="159067"/>
                    </a:lnTo>
                    <a:lnTo>
                      <a:pt x="85725" y="184785"/>
                    </a:lnTo>
                    <a:lnTo>
                      <a:pt x="14288" y="138113"/>
                    </a:lnTo>
                    <a:lnTo>
                      <a:pt x="20002" y="52388"/>
                    </a:lnTo>
                    <a:lnTo>
                      <a:pt x="59055" y="32385"/>
                    </a:lnTo>
                    <a:lnTo>
                      <a:pt x="96202" y="14288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2" name="Freeform: Shape 378">
                <a:extLst>
                  <a:ext uri="{FF2B5EF4-FFF2-40B4-BE49-F238E27FC236}">
                    <a16:creationId xmlns:a16="http://schemas.microsoft.com/office/drawing/2014/main" id="{2F002724-4B99-3941-8CFA-7B76DF47DC3B}"/>
                  </a:ext>
                </a:extLst>
              </p:cNvPr>
              <p:cNvSpPr/>
              <p:nvPr/>
            </p:nvSpPr>
            <p:spPr>
              <a:xfrm>
                <a:off x="5380690" y="-1654608"/>
                <a:ext cx="95249" cy="95249"/>
              </a:xfrm>
              <a:custGeom>
                <a:avLst/>
                <a:gdLst>
                  <a:gd name="connsiteX0" fmla="*/ 28575 w 95250"/>
                  <a:gd name="connsiteY0" fmla="*/ 77153 h 95250"/>
                  <a:gd name="connsiteX1" fmla="*/ 16192 w 95250"/>
                  <a:gd name="connsiteY1" fmla="*/ 69532 h 95250"/>
                  <a:gd name="connsiteX2" fmla="*/ 14288 w 95250"/>
                  <a:gd name="connsiteY2" fmla="*/ 68580 h 95250"/>
                  <a:gd name="connsiteX3" fmla="*/ 16192 w 95250"/>
                  <a:gd name="connsiteY3" fmla="*/ 31432 h 95250"/>
                  <a:gd name="connsiteX4" fmla="*/ 49530 w 95250"/>
                  <a:gd name="connsiteY4" fmla="*/ 14288 h 95250"/>
                  <a:gd name="connsiteX5" fmla="*/ 77152 w 95250"/>
                  <a:gd name="connsiteY5" fmla="*/ 32385 h 95250"/>
                  <a:gd name="connsiteX6" fmla="*/ 80963 w 95250"/>
                  <a:gd name="connsiteY6" fmla="*/ 35243 h 95250"/>
                  <a:gd name="connsiteX7" fmla="*/ 79057 w 95250"/>
                  <a:gd name="connsiteY7" fmla="*/ 72390 h 95250"/>
                  <a:gd name="connsiteX8" fmla="*/ 45720 w 95250"/>
                  <a:gd name="connsiteY8" fmla="*/ 8858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95250">
                    <a:moveTo>
                      <a:pt x="28575" y="77153"/>
                    </a:moveTo>
                    <a:lnTo>
                      <a:pt x="16192" y="69532"/>
                    </a:lnTo>
                    <a:lnTo>
                      <a:pt x="14288" y="68580"/>
                    </a:lnTo>
                    <a:lnTo>
                      <a:pt x="16192" y="31432"/>
                    </a:lnTo>
                    <a:lnTo>
                      <a:pt x="49530" y="14288"/>
                    </a:lnTo>
                    <a:lnTo>
                      <a:pt x="77152" y="32385"/>
                    </a:lnTo>
                    <a:lnTo>
                      <a:pt x="80963" y="35243"/>
                    </a:lnTo>
                    <a:lnTo>
                      <a:pt x="79057" y="72390"/>
                    </a:lnTo>
                    <a:lnTo>
                      <a:pt x="45720" y="88582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3" name="Freeform: Shape 379">
                <a:extLst>
                  <a:ext uri="{FF2B5EF4-FFF2-40B4-BE49-F238E27FC236}">
                    <a16:creationId xmlns:a16="http://schemas.microsoft.com/office/drawing/2014/main" id="{395772EF-01C0-1041-B470-39E3ED0143FA}"/>
                  </a:ext>
                </a:extLst>
              </p:cNvPr>
              <p:cNvSpPr/>
              <p:nvPr/>
            </p:nvSpPr>
            <p:spPr>
              <a:xfrm>
                <a:off x="5621111" y="-1579380"/>
                <a:ext cx="85725" cy="95250"/>
              </a:xfrm>
              <a:custGeom>
                <a:avLst/>
                <a:gdLst>
                  <a:gd name="connsiteX0" fmla="*/ 15240 w 85725"/>
                  <a:gd name="connsiteY0" fmla="*/ 38100 h 95250"/>
                  <a:gd name="connsiteX1" fmla="*/ 14288 w 85725"/>
                  <a:gd name="connsiteY1" fmla="*/ 68580 h 95250"/>
                  <a:gd name="connsiteX2" fmla="*/ 44768 w 85725"/>
                  <a:gd name="connsiteY2" fmla="*/ 88583 h 95250"/>
                  <a:gd name="connsiteX3" fmla="*/ 63818 w 85725"/>
                  <a:gd name="connsiteY3" fmla="*/ 79058 h 95250"/>
                  <a:gd name="connsiteX4" fmla="*/ 78105 w 85725"/>
                  <a:gd name="connsiteY4" fmla="*/ 72390 h 95250"/>
                  <a:gd name="connsiteX5" fmla="*/ 80010 w 85725"/>
                  <a:gd name="connsiteY5" fmla="*/ 35242 h 95250"/>
                  <a:gd name="connsiteX6" fmla="*/ 49530 w 85725"/>
                  <a:gd name="connsiteY6" fmla="*/ 14288 h 95250"/>
                  <a:gd name="connsiteX7" fmla="*/ 30480 w 85725"/>
                  <a:gd name="connsiteY7" fmla="*/ 23813 h 95250"/>
                  <a:gd name="connsiteX8" fmla="*/ 16193 w 85725"/>
                  <a:gd name="connsiteY8" fmla="*/ 3143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95250">
                    <a:moveTo>
                      <a:pt x="15240" y="38100"/>
                    </a:moveTo>
                    <a:lnTo>
                      <a:pt x="14288" y="68580"/>
                    </a:lnTo>
                    <a:lnTo>
                      <a:pt x="44768" y="88583"/>
                    </a:lnTo>
                    <a:lnTo>
                      <a:pt x="63818" y="79058"/>
                    </a:lnTo>
                    <a:lnTo>
                      <a:pt x="78105" y="72390"/>
                    </a:lnTo>
                    <a:lnTo>
                      <a:pt x="80010" y="35242"/>
                    </a:lnTo>
                    <a:lnTo>
                      <a:pt x="49530" y="14288"/>
                    </a:lnTo>
                    <a:lnTo>
                      <a:pt x="30480" y="23813"/>
                    </a:lnTo>
                    <a:lnTo>
                      <a:pt x="16193" y="31433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4" name="Freeform: Shape 380">
                <a:extLst>
                  <a:ext uri="{FF2B5EF4-FFF2-40B4-BE49-F238E27FC236}">
                    <a16:creationId xmlns:a16="http://schemas.microsoft.com/office/drawing/2014/main" id="{05DF0B47-4B5A-7249-A4CF-ECBD3BA85D32}"/>
                  </a:ext>
                </a:extLst>
              </p:cNvPr>
              <p:cNvSpPr/>
              <p:nvPr/>
            </p:nvSpPr>
            <p:spPr>
              <a:xfrm>
                <a:off x="5605871" y="-1308869"/>
                <a:ext cx="38100" cy="38100"/>
              </a:xfrm>
              <a:custGeom>
                <a:avLst/>
                <a:gdLst>
                  <a:gd name="connsiteX0" fmla="*/ 15240 w 38100"/>
                  <a:gd name="connsiteY0" fmla="*/ 14288 h 38100"/>
                  <a:gd name="connsiteX1" fmla="*/ 14288 w 38100"/>
                  <a:gd name="connsiteY1" fmla="*/ 18098 h 38100"/>
                  <a:gd name="connsiteX2" fmla="*/ 24765 w 38100"/>
                  <a:gd name="connsiteY2" fmla="*/ 2476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38100">
                    <a:moveTo>
                      <a:pt x="15240" y="14288"/>
                    </a:moveTo>
                    <a:lnTo>
                      <a:pt x="14288" y="18098"/>
                    </a:lnTo>
                    <a:lnTo>
                      <a:pt x="24765" y="24765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5" name="Freeform: Shape 381">
                <a:extLst>
                  <a:ext uri="{FF2B5EF4-FFF2-40B4-BE49-F238E27FC236}">
                    <a16:creationId xmlns:a16="http://schemas.microsoft.com/office/drawing/2014/main" id="{663258A6-9D98-434D-8AD2-1F4B32DF4EF2}"/>
                  </a:ext>
                </a:extLst>
              </p:cNvPr>
              <p:cNvSpPr/>
              <p:nvPr/>
            </p:nvSpPr>
            <p:spPr>
              <a:xfrm>
                <a:off x="5608433" y="-1336072"/>
                <a:ext cx="85724" cy="95249"/>
              </a:xfrm>
              <a:custGeom>
                <a:avLst/>
                <a:gdLst>
                  <a:gd name="connsiteX0" fmla="*/ 23813 w 85725"/>
                  <a:gd name="connsiteY0" fmla="*/ 75248 h 95250"/>
                  <a:gd name="connsiteX1" fmla="*/ 44768 w 85725"/>
                  <a:gd name="connsiteY1" fmla="*/ 88583 h 95250"/>
                  <a:gd name="connsiteX2" fmla="*/ 78105 w 85725"/>
                  <a:gd name="connsiteY2" fmla="*/ 71438 h 95250"/>
                  <a:gd name="connsiteX3" fmla="*/ 80010 w 85725"/>
                  <a:gd name="connsiteY3" fmla="*/ 34290 h 95250"/>
                  <a:gd name="connsiteX4" fmla="*/ 65723 w 85725"/>
                  <a:gd name="connsiteY4" fmla="*/ 25718 h 95250"/>
                  <a:gd name="connsiteX5" fmla="*/ 49530 w 85725"/>
                  <a:gd name="connsiteY5" fmla="*/ 14288 h 95250"/>
                  <a:gd name="connsiteX6" fmla="*/ 16193 w 85725"/>
                  <a:gd name="connsiteY6" fmla="*/ 31433 h 95250"/>
                  <a:gd name="connsiteX7" fmla="*/ 14288 w 85725"/>
                  <a:gd name="connsiteY7" fmla="*/ 647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95250">
                    <a:moveTo>
                      <a:pt x="23813" y="75248"/>
                    </a:moveTo>
                    <a:lnTo>
                      <a:pt x="44768" y="88583"/>
                    </a:lnTo>
                    <a:lnTo>
                      <a:pt x="78105" y="71438"/>
                    </a:lnTo>
                    <a:lnTo>
                      <a:pt x="80010" y="34290"/>
                    </a:lnTo>
                    <a:lnTo>
                      <a:pt x="65723" y="25718"/>
                    </a:lnTo>
                    <a:lnTo>
                      <a:pt x="49530" y="14288"/>
                    </a:lnTo>
                    <a:lnTo>
                      <a:pt x="16193" y="31433"/>
                    </a:lnTo>
                    <a:lnTo>
                      <a:pt x="14288" y="64770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6" name="Freeform: Shape 382">
                <a:extLst>
                  <a:ext uri="{FF2B5EF4-FFF2-40B4-BE49-F238E27FC236}">
                    <a16:creationId xmlns:a16="http://schemas.microsoft.com/office/drawing/2014/main" id="{8715A648-2C6C-A841-8D3F-2BADD41B8629}"/>
                  </a:ext>
                </a:extLst>
              </p:cNvPr>
              <p:cNvSpPr/>
              <p:nvPr/>
            </p:nvSpPr>
            <p:spPr>
              <a:xfrm>
                <a:off x="5166985" y="-1116465"/>
                <a:ext cx="304800" cy="457200"/>
              </a:xfrm>
              <a:custGeom>
                <a:avLst/>
                <a:gdLst>
                  <a:gd name="connsiteX0" fmla="*/ 146468 w 304800"/>
                  <a:gd name="connsiteY0" fmla="*/ 14288 h 457200"/>
                  <a:gd name="connsiteX1" fmla="*/ 19785 w 304800"/>
                  <a:gd name="connsiteY1" fmla="*/ 340995 h 457200"/>
                  <a:gd name="connsiteX2" fmla="*/ 64553 w 304800"/>
                  <a:gd name="connsiteY2" fmla="*/ 442913 h 457200"/>
                  <a:gd name="connsiteX3" fmla="*/ 166470 w 304800"/>
                  <a:gd name="connsiteY3" fmla="*/ 398145 h 457200"/>
                  <a:gd name="connsiteX4" fmla="*/ 293153 w 304800"/>
                  <a:gd name="connsiteY4" fmla="*/ 71438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7200">
                    <a:moveTo>
                      <a:pt x="146468" y="14288"/>
                    </a:moveTo>
                    <a:lnTo>
                      <a:pt x="19785" y="340995"/>
                    </a:lnTo>
                    <a:cubicBezTo>
                      <a:pt x="3593" y="381953"/>
                      <a:pt x="24548" y="427673"/>
                      <a:pt x="64553" y="442913"/>
                    </a:cubicBezTo>
                    <a:cubicBezTo>
                      <a:pt x="105510" y="459105"/>
                      <a:pt x="151230" y="438150"/>
                      <a:pt x="166470" y="398145"/>
                    </a:cubicBezTo>
                    <a:lnTo>
                      <a:pt x="293153" y="7143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7" name="Freeform: Shape 389">
                <a:extLst>
                  <a:ext uri="{FF2B5EF4-FFF2-40B4-BE49-F238E27FC236}">
                    <a16:creationId xmlns:a16="http://schemas.microsoft.com/office/drawing/2014/main" id="{DC2494DD-AF86-7143-8E36-717390335C2C}"/>
                  </a:ext>
                </a:extLst>
              </p:cNvPr>
              <p:cNvSpPr/>
              <p:nvPr/>
            </p:nvSpPr>
            <p:spPr>
              <a:xfrm>
                <a:off x="5354411" y="-1194570"/>
                <a:ext cx="28575" cy="28575"/>
              </a:xfrm>
              <a:custGeom>
                <a:avLst/>
                <a:gdLst>
                  <a:gd name="connsiteX0" fmla="*/ 14288 w 28575"/>
                  <a:gd name="connsiteY0" fmla="*/ 15240 h 28575"/>
                  <a:gd name="connsiteX1" fmla="*/ 15240 w 285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4288" y="15240"/>
                    </a:moveTo>
                    <a:lnTo>
                      <a:pt x="15240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8" name="Freeform: Shape 390">
                <a:extLst>
                  <a:ext uri="{FF2B5EF4-FFF2-40B4-BE49-F238E27FC236}">
                    <a16:creationId xmlns:a16="http://schemas.microsoft.com/office/drawing/2014/main" id="{B65FCBC1-3F74-D049-8571-7CBC7723A028}"/>
                  </a:ext>
                </a:extLst>
              </p:cNvPr>
              <p:cNvSpPr/>
              <p:nvPr/>
            </p:nvSpPr>
            <p:spPr>
              <a:xfrm>
                <a:off x="5217757" y="-1720469"/>
                <a:ext cx="590550" cy="590550"/>
              </a:xfrm>
              <a:custGeom>
                <a:avLst/>
                <a:gdLst>
                  <a:gd name="connsiteX0" fmla="*/ 62359 w 590550"/>
                  <a:gd name="connsiteY0" fmla="*/ 140137 h 590550"/>
                  <a:gd name="connsiteX1" fmla="*/ 255716 w 590550"/>
                  <a:gd name="connsiteY1" fmla="*/ 17264 h 590550"/>
                  <a:gd name="connsiteX2" fmla="*/ 355729 w 590550"/>
                  <a:gd name="connsiteY2" fmla="*/ 20122 h 590550"/>
                  <a:gd name="connsiteX3" fmla="*/ 400496 w 590550"/>
                  <a:gd name="connsiteY3" fmla="*/ 33457 h 590550"/>
                  <a:gd name="connsiteX4" fmla="*/ 541466 w 590550"/>
                  <a:gd name="connsiteY4" fmla="*/ 152519 h 590550"/>
                  <a:gd name="connsiteX5" fmla="*/ 562421 w 590550"/>
                  <a:gd name="connsiteY5" fmla="*/ 400169 h 590550"/>
                  <a:gd name="connsiteX6" fmla="*/ 195709 w 590550"/>
                  <a:gd name="connsiteY6" fmla="*/ 561142 h 590550"/>
                  <a:gd name="connsiteX7" fmla="*/ 152846 w 590550"/>
                  <a:gd name="connsiteY7" fmla="*/ 540187 h 590550"/>
                  <a:gd name="connsiteX8" fmla="*/ 22354 w 590550"/>
                  <a:gd name="connsiteY8" fmla="*/ 229672 h 590550"/>
                  <a:gd name="connsiteX9" fmla="*/ 33784 w 590550"/>
                  <a:gd name="connsiteY9" fmla="*/ 194429 h 590550"/>
                  <a:gd name="connsiteX10" fmla="*/ 62359 w 590550"/>
                  <a:gd name="connsiteY10" fmla="*/ 140137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0550" h="590550">
                    <a:moveTo>
                      <a:pt x="62359" y="140137"/>
                    </a:moveTo>
                    <a:cubicBezTo>
                      <a:pt x="107126" y="72509"/>
                      <a:pt x="178564" y="29647"/>
                      <a:pt x="255716" y="17264"/>
                    </a:cubicBezTo>
                    <a:cubicBezTo>
                      <a:pt x="288101" y="12502"/>
                      <a:pt x="322391" y="13454"/>
                      <a:pt x="355729" y="20122"/>
                    </a:cubicBezTo>
                    <a:cubicBezTo>
                      <a:pt x="370969" y="22979"/>
                      <a:pt x="385256" y="27742"/>
                      <a:pt x="400496" y="33457"/>
                    </a:cubicBezTo>
                    <a:cubicBezTo>
                      <a:pt x="461456" y="57269"/>
                      <a:pt x="510034" y="100132"/>
                      <a:pt x="541466" y="152519"/>
                    </a:cubicBezTo>
                    <a:cubicBezTo>
                      <a:pt x="584329" y="224909"/>
                      <a:pt x="594806" y="315397"/>
                      <a:pt x="562421" y="400169"/>
                    </a:cubicBezTo>
                    <a:cubicBezTo>
                      <a:pt x="505271" y="545902"/>
                      <a:pt x="341441" y="618292"/>
                      <a:pt x="195709" y="561142"/>
                    </a:cubicBezTo>
                    <a:cubicBezTo>
                      <a:pt x="180469" y="555427"/>
                      <a:pt x="166181" y="547807"/>
                      <a:pt x="152846" y="540187"/>
                    </a:cubicBezTo>
                    <a:cubicBezTo>
                      <a:pt x="46166" y="477322"/>
                      <a:pt x="-7174" y="350639"/>
                      <a:pt x="22354" y="229672"/>
                    </a:cubicBezTo>
                    <a:cubicBezTo>
                      <a:pt x="25211" y="218242"/>
                      <a:pt x="29021" y="205859"/>
                      <a:pt x="33784" y="194429"/>
                    </a:cubicBezTo>
                    <a:cubicBezTo>
                      <a:pt x="41404" y="175379"/>
                      <a:pt x="50929" y="156329"/>
                      <a:pt x="62359" y="140137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9" name="Freeform: Shape 391">
                <a:extLst>
                  <a:ext uri="{FF2B5EF4-FFF2-40B4-BE49-F238E27FC236}">
                    <a16:creationId xmlns:a16="http://schemas.microsoft.com/office/drawing/2014/main" id="{435611A2-A12F-7B4E-AD72-52CFBB504D4F}"/>
                  </a:ext>
                </a:extLst>
              </p:cNvPr>
              <p:cNvSpPr/>
              <p:nvPr/>
            </p:nvSpPr>
            <p:spPr>
              <a:xfrm>
                <a:off x="5125483" y="-1812742"/>
                <a:ext cx="771525" cy="771525"/>
              </a:xfrm>
              <a:custGeom>
                <a:avLst/>
                <a:gdLst>
                  <a:gd name="connsiteX0" fmla="*/ 331797 w 771525"/>
                  <a:gd name="connsiteY0" fmla="*/ 760095 h 771525"/>
                  <a:gd name="connsiteX1" fmla="*/ 739467 w 771525"/>
                  <a:gd name="connsiteY1" fmla="*/ 525780 h 771525"/>
                  <a:gd name="connsiteX2" fmla="*/ 743277 w 771525"/>
                  <a:gd name="connsiteY2" fmla="*/ 265748 h 771525"/>
                  <a:gd name="connsiteX3" fmla="*/ 699462 w 771525"/>
                  <a:gd name="connsiteY3" fmla="*/ 179070 h 771525"/>
                  <a:gd name="connsiteX4" fmla="*/ 543252 w 771525"/>
                  <a:gd name="connsiteY4" fmla="*/ 47625 h 771525"/>
                  <a:gd name="connsiteX5" fmla="*/ 525155 w 771525"/>
                  <a:gd name="connsiteY5" fmla="*/ 40005 h 771525"/>
                  <a:gd name="connsiteX6" fmla="*/ 343227 w 771525"/>
                  <a:gd name="connsiteY6" fmla="*/ 17145 h 771525"/>
                  <a:gd name="connsiteX7" fmla="*/ 88910 w 771525"/>
                  <a:gd name="connsiteY7" fmla="*/ 164783 h 771525"/>
                  <a:gd name="connsiteX8" fmla="*/ 39380 w 771525"/>
                  <a:gd name="connsiteY8" fmla="*/ 253365 h 771525"/>
                  <a:gd name="connsiteX9" fmla="*/ 20330 w 771525"/>
                  <a:gd name="connsiteY9" fmla="*/ 319088 h 771525"/>
                  <a:gd name="connsiteX10" fmla="*/ 90815 w 771525"/>
                  <a:gd name="connsiteY10" fmla="*/ 616268 h 771525"/>
                  <a:gd name="connsiteX11" fmla="*/ 161300 w 771525"/>
                  <a:gd name="connsiteY11" fmla="*/ 686753 h 771525"/>
                  <a:gd name="connsiteX12" fmla="*/ 184160 w 771525"/>
                  <a:gd name="connsiteY12" fmla="*/ 702945 h 771525"/>
                  <a:gd name="connsiteX13" fmla="*/ 253692 w 771525"/>
                  <a:gd name="connsiteY13" fmla="*/ 738188 h 771525"/>
                  <a:gd name="connsiteX14" fmla="*/ 331797 w 771525"/>
                  <a:gd name="connsiteY14" fmla="*/ 760095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1525" h="771525">
                    <a:moveTo>
                      <a:pt x="331797" y="760095"/>
                    </a:moveTo>
                    <a:cubicBezTo>
                      <a:pt x="502295" y="786765"/>
                      <a:pt x="674697" y="693420"/>
                      <a:pt x="739467" y="525780"/>
                    </a:cubicBezTo>
                    <a:cubicBezTo>
                      <a:pt x="772805" y="439103"/>
                      <a:pt x="772805" y="346710"/>
                      <a:pt x="743277" y="265748"/>
                    </a:cubicBezTo>
                    <a:cubicBezTo>
                      <a:pt x="732800" y="235267"/>
                      <a:pt x="717560" y="205740"/>
                      <a:pt x="699462" y="179070"/>
                    </a:cubicBezTo>
                    <a:cubicBezTo>
                      <a:pt x="661362" y="122873"/>
                      <a:pt x="608975" y="77152"/>
                      <a:pt x="543252" y="47625"/>
                    </a:cubicBezTo>
                    <a:cubicBezTo>
                      <a:pt x="537537" y="44768"/>
                      <a:pt x="530870" y="41910"/>
                      <a:pt x="525155" y="40005"/>
                    </a:cubicBezTo>
                    <a:cubicBezTo>
                      <a:pt x="465147" y="17145"/>
                      <a:pt x="403235" y="9525"/>
                      <a:pt x="343227" y="17145"/>
                    </a:cubicBezTo>
                    <a:cubicBezTo>
                      <a:pt x="243215" y="29527"/>
                      <a:pt x="150822" y="82868"/>
                      <a:pt x="88910" y="164783"/>
                    </a:cubicBezTo>
                    <a:cubicBezTo>
                      <a:pt x="68907" y="191452"/>
                      <a:pt x="52715" y="220980"/>
                      <a:pt x="39380" y="253365"/>
                    </a:cubicBezTo>
                    <a:cubicBezTo>
                      <a:pt x="30807" y="275273"/>
                      <a:pt x="25092" y="297180"/>
                      <a:pt x="20330" y="319088"/>
                    </a:cubicBezTo>
                    <a:cubicBezTo>
                      <a:pt x="1280" y="425767"/>
                      <a:pt x="27950" y="533400"/>
                      <a:pt x="90815" y="616268"/>
                    </a:cubicBezTo>
                    <a:cubicBezTo>
                      <a:pt x="110817" y="642938"/>
                      <a:pt x="134630" y="666750"/>
                      <a:pt x="161300" y="686753"/>
                    </a:cubicBezTo>
                    <a:cubicBezTo>
                      <a:pt x="168920" y="692468"/>
                      <a:pt x="176540" y="698183"/>
                      <a:pt x="184160" y="702945"/>
                    </a:cubicBezTo>
                    <a:cubicBezTo>
                      <a:pt x="205115" y="717233"/>
                      <a:pt x="228927" y="728663"/>
                      <a:pt x="253692" y="738188"/>
                    </a:cubicBezTo>
                    <a:cubicBezTo>
                      <a:pt x="279410" y="749618"/>
                      <a:pt x="305127" y="756285"/>
                      <a:pt x="331797" y="76009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0" name="Freeform: Shape 392">
                <a:extLst>
                  <a:ext uri="{FF2B5EF4-FFF2-40B4-BE49-F238E27FC236}">
                    <a16:creationId xmlns:a16="http://schemas.microsoft.com/office/drawing/2014/main" id="{4CF2F4E2-E1CC-3547-B11C-A5782098765E}"/>
                  </a:ext>
                </a:extLst>
              </p:cNvPr>
              <p:cNvSpPr/>
              <p:nvPr/>
            </p:nvSpPr>
            <p:spPr>
              <a:xfrm>
                <a:off x="5944008" y="-1718445"/>
                <a:ext cx="1028700" cy="28575"/>
              </a:xfrm>
              <a:custGeom>
                <a:avLst/>
                <a:gdLst>
                  <a:gd name="connsiteX0" fmla="*/ 14288 w 1028700"/>
                  <a:gd name="connsiteY0" fmla="*/ 14288 h 28575"/>
                  <a:gd name="connsiteX1" fmla="*/ 1014412 w 10287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8700" h="28575">
                    <a:moveTo>
                      <a:pt x="14288" y="14288"/>
                    </a:moveTo>
                    <a:lnTo>
                      <a:pt x="1014412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1" name="Freeform: Shape 393">
                <a:extLst>
                  <a:ext uri="{FF2B5EF4-FFF2-40B4-BE49-F238E27FC236}">
                    <a16:creationId xmlns:a16="http://schemas.microsoft.com/office/drawing/2014/main" id="{55AA6567-9AD0-BC40-A92D-EA64AC8188EC}"/>
                  </a:ext>
                </a:extLst>
              </p:cNvPr>
              <p:cNvSpPr/>
              <p:nvPr/>
            </p:nvSpPr>
            <p:spPr>
              <a:xfrm>
                <a:off x="5944008" y="-1894657"/>
                <a:ext cx="1019175" cy="876300"/>
              </a:xfrm>
              <a:custGeom>
                <a:avLst/>
                <a:gdLst>
                  <a:gd name="connsiteX0" fmla="*/ 14288 w 1019175"/>
                  <a:gd name="connsiteY0" fmla="*/ 497205 h 876300"/>
                  <a:gd name="connsiteX1" fmla="*/ 14288 w 1019175"/>
                  <a:gd name="connsiteY1" fmla="*/ 14288 h 876300"/>
                  <a:gd name="connsiteX2" fmla="*/ 1014412 w 1019175"/>
                  <a:gd name="connsiteY2" fmla="*/ 14288 h 876300"/>
                  <a:gd name="connsiteX3" fmla="*/ 1014412 w 1019175"/>
                  <a:gd name="connsiteY3" fmla="*/ 87058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876300">
                    <a:moveTo>
                      <a:pt x="14288" y="497205"/>
                    </a:moveTo>
                    <a:lnTo>
                      <a:pt x="14288" y="14288"/>
                    </a:lnTo>
                    <a:lnTo>
                      <a:pt x="1014412" y="14288"/>
                    </a:lnTo>
                    <a:lnTo>
                      <a:pt x="1014412" y="87058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2" name="Freeform: Shape 394">
                <a:extLst>
                  <a:ext uri="{FF2B5EF4-FFF2-40B4-BE49-F238E27FC236}">
                    <a16:creationId xmlns:a16="http://schemas.microsoft.com/office/drawing/2014/main" id="{1D06E686-B93F-764E-A591-004BF476DC1C}"/>
                  </a:ext>
                </a:extLst>
              </p:cNvPr>
              <p:cNvSpPr/>
              <p:nvPr/>
            </p:nvSpPr>
            <p:spPr>
              <a:xfrm>
                <a:off x="6516461" y="-141078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3" name="Freeform: Shape 395">
                <a:extLst>
                  <a:ext uri="{FF2B5EF4-FFF2-40B4-BE49-F238E27FC236}">
                    <a16:creationId xmlns:a16="http://schemas.microsoft.com/office/drawing/2014/main" id="{C4488A23-9CB1-E640-A283-215C48D74F5E}"/>
                  </a:ext>
                </a:extLst>
              </p:cNvPr>
              <p:cNvSpPr/>
              <p:nvPr/>
            </p:nvSpPr>
            <p:spPr>
              <a:xfrm>
                <a:off x="6516461" y="-132792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4" name="Freeform: Shape 396">
                <a:extLst>
                  <a:ext uri="{FF2B5EF4-FFF2-40B4-BE49-F238E27FC236}">
                    <a16:creationId xmlns:a16="http://schemas.microsoft.com/office/drawing/2014/main" id="{EED32B29-36BD-DA41-9A31-6591AD872B32}"/>
                  </a:ext>
                </a:extLst>
              </p:cNvPr>
              <p:cNvSpPr/>
              <p:nvPr/>
            </p:nvSpPr>
            <p:spPr>
              <a:xfrm>
                <a:off x="6516461" y="-124505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5" name="Freeform: Shape 397">
                <a:extLst>
                  <a:ext uri="{FF2B5EF4-FFF2-40B4-BE49-F238E27FC236}">
                    <a16:creationId xmlns:a16="http://schemas.microsoft.com/office/drawing/2014/main" id="{0120D792-3619-E74D-A936-888B0DBAD206}"/>
                  </a:ext>
                </a:extLst>
              </p:cNvPr>
              <p:cNvSpPr/>
              <p:nvPr/>
            </p:nvSpPr>
            <p:spPr>
              <a:xfrm>
                <a:off x="6516461" y="-116313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6" name="Freeform: Shape 398">
                <a:extLst>
                  <a:ext uri="{FF2B5EF4-FFF2-40B4-BE49-F238E27FC236}">
                    <a16:creationId xmlns:a16="http://schemas.microsoft.com/office/drawing/2014/main" id="{AD384D88-430B-2A49-AAFF-C11B72705D5F}"/>
                  </a:ext>
                </a:extLst>
              </p:cNvPr>
              <p:cNvSpPr/>
              <p:nvPr/>
            </p:nvSpPr>
            <p:spPr>
              <a:xfrm>
                <a:off x="6516461" y="-108027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7" name="Freeform: Shape 399">
                <a:extLst>
                  <a:ext uri="{FF2B5EF4-FFF2-40B4-BE49-F238E27FC236}">
                    <a16:creationId xmlns:a16="http://schemas.microsoft.com/office/drawing/2014/main" id="{F8FFF540-5DF3-B14A-BF96-7D0863B56815}"/>
                  </a:ext>
                </a:extLst>
              </p:cNvPr>
              <p:cNvSpPr/>
              <p:nvPr/>
            </p:nvSpPr>
            <p:spPr>
              <a:xfrm>
                <a:off x="6516461" y="-99740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8" name="Freeform: Shape 400">
                <a:extLst>
                  <a:ext uri="{FF2B5EF4-FFF2-40B4-BE49-F238E27FC236}">
                    <a16:creationId xmlns:a16="http://schemas.microsoft.com/office/drawing/2014/main" id="{694FBB25-94C3-8E45-999F-043AE97E8F47}"/>
                  </a:ext>
                </a:extLst>
              </p:cNvPr>
              <p:cNvSpPr/>
              <p:nvPr/>
            </p:nvSpPr>
            <p:spPr>
              <a:xfrm>
                <a:off x="6516461" y="-914535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9" name="Freeform: Shape 401">
                <a:extLst>
                  <a:ext uri="{FF2B5EF4-FFF2-40B4-BE49-F238E27FC236}">
                    <a16:creationId xmlns:a16="http://schemas.microsoft.com/office/drawing/2014/main" id="{6BF03AC7-B0F9-E745-A7C6-044DB3A1C797}"/>
                  </a:ext>
                </a:extLst>
              </p:cNvPr>
              <p:cNvSpPr/>
              <p:nvPr/>
            </p:nvSpPr>
            <p:spPr>
              <a:xfrm>
                <a:off x="6604091" y="-1578427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7 h 28575"/>
                  <a:gd name="connsiteX1" fmla="*/ 238125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7"/>
                    </a:moveTo>
                    <a:lnTo>
                      <a:pt x="23812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0" name="Freeform: Shape 402">
                <a:extLst>
                  <a:ext uri="{FF2B5EF4-FFF2-40B4-BE49-F238E27FC236}">
                    <a16:creationId xmlns:a16="http://schemas.microsoft.com/office/drawing/2014/main" id="{8E9C74E2-EF6D-F049-A31D-78691990E252}"/>
                  </a:ext>
                </a:extLst>
              </p:cNvPr>
              <p:cNvSpPr/>
              <p:nvPr/>
            </p:nvSpPr>
            <p:spPr>
              <a:xfrm>
                <a:off x="6604091" y="-1495560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8 h 28575"/>
                  <a:gd name="connsiteX1" fmla="*/ 238125 w 24765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8"/>
                    </a:moveTo>
                    <a:lnTo>
                      <a:pt x="23812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1" name="Freeform: Shape 403">
                <a:extLst>
                  <a:ext uri="{FF2B5EF4-FFF2-40B4-BE49-F238E27FC236}">
                    <a16:creationId xmlns:a16="http://schemas.microsoft.com/office/drawing/2014/main" id="{622B7A30-B38C-6540-BBE0-1A1A34CF8694}"/>
                  </a:ext>
                </a:extLst>
              </p:cNvPr>
              <p:cNvSpPr/>
              <p:nvPr/>
            </p:nvSpPr>
            <p:spPr>
              <a:xfrm>
                <a:off x="6049736" y="-1802265"/>
                <a:ext cx="247650" cy="28575"/>
              </a:xfrm>
              <a:custGeom>
                <a:avLst/>
                <a:gdLst>
                  <a:gd name="connsiteX0" fmla="*/ 14288 w 247650"/>
                  <a:gd name="connsiteY0" fmla="*/ 14287 h 28575"/>
                  <a:gd name="connsiteX1" fmla="*/ 237173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8" y="14287"/>
                    </a:moveTo>
                    <a:lnTo>
                      <a:pt x="237173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2" name="Freeform: Shape 404">
                <a:extLst>
                  <a:ext uri="{FF2B5EF4-FFF2-40B4-BE49-F238E27FC236}">
                    <a16:creationId xmlns:a16="http://schemas.microsoft.com/office/drawing/2014/main" id="{5F1CECAF-F82A-5E4B-BDA9-C9372A686C05}"/>
                  </a:ext>
                </a:extLst>
              </p:cNvPr>
              <p:cNvSpPr/>
              <p:nvPr/>
            </p:nvSpPr>
            <p:spPr>
              <a:xfrm>
                <a:off x="6530748" y="-765945"/>
                <a:ext cx="428625" cy="171450"/>
              </a:xfrm>
              <a:custGeom>
                <a:avLst/>
                <a:gdLst>
                  <a:gd name="connsiteX0" fmla="*/ 419100 w 428625"/>
                  <a:gd name="connsiteY0" fmla="*/ 14288 h 171450"/>
                  <a:gd name="connsiteX1" fmla="*/ 419100 w 428625"/>
                  <a:gd name="connsiteY1" fmla="*/ 159068 h 171450"/>
                  <a:gd name="connsiteX2" fmla="*/ 419100 w 428625"/>
                  <a:gd name="connsiteY2" fmla="*/ 163830 h 171450"/>
                  <a:gd name="connsiteX3" fmla="*/ 14288 w 428625"/>
                  <a:gd name="connsiteY3" fmla="*/ 16383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171450">
                    <a:moveTo>
                      <a:pt x="419100" y="14288"/>
                    </a:moveTo>
                    <a:lnTo>
                      <a:pt x="419100" y="159068"/>
                    </a:lnTo>
                    <a:lnTo>
                      <a:pt x="419100" y="163830"/>
                    </a:lnTo>
                    <a:lnTo>
                      <a:pt x="14288" y="163830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3" name="Freeform: Shape 405">
                <a:extLst>
                  <a:ext uri="{FF2B5EF4-FFF2-40B4-BE49-F238E27FC236}">
                    <a16:creationId xmlns:a16="http://schemas.microsoft.com/office/drawing/2014/main" id="{8D0AA00B-080E-F849-9324-C5DE8A9BFCBF}"/>
                  </a:ext>
                </a:extLst>
              </p:cNvPr>
              <p:cNvSpPr/>
              <p:nvPr/>
            </p:nvSpPr>
            <p:spPr>
              <a:xfrm>
                <a:off x="6092598" y="-2087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4" name="Freeform: Shape 406">
                <a:extLst>
                  <a:ext uri="{FF2B5EF4-FFF2-40B4-BE49-F238E27FC236}">
                    <a16:creationId xmlns:a16="http://schemas.microsoft.com/office/drawing/2014/main" id="{08F684A9-1902-7E48-93BB-8DF321D15E80}"/>
                  </a:ext>
                </a:extLst>
              </p:cNvPr>
              <p:cNvSpPr/>
              <p:nvPr/>
            </p:nvSpPr>
            <p:spPr>
              <a:xfrm>
                <a:off x="6003520" y="-293181"/>
                <a:ext cx="66675" cy="190500"/>
              </a:xfrm>
              <a:custGeom>
                <a:avLst/>
                <a:gdLst>
                  <a:gd name="connsiteX0" fmla="*/ 14288 w 66675"/>
                  <a:gd name="connsiteY0" fmla="*/ 183833 h 190500"/>
                  <a:gd name="connsiteX1" fmla="*/ 14288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8" y="183833"/>
                    </a:moveTo>
                    <a:lnTo>
                      <a:pt x="14288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5" name="Freeform: Shape 407">
                <a:extLst>
                  <a:ext uri="{FF2B5EF4-FFF2-40B4-BE49-F238E27FC236}">
                    <a16:creationId xmlns:a16="http://schemas.microsoft.com/office/drawing/2014/main" id="{6BD71B78-1441-3840-ADB1-6C770EF0C118}"/>
                  </a:ext>
                </a:extLst>
              </p:cNvPr>
              <p:cNvSpPr/>
              <p:nvPr/>
            </p:nvSpPr>
            <p:spPr>
              <a:xfrm>
                <a:off x="5292498" y="-2134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6" name="Freeform: Shape 408">
                <a:extLst>
                  <a:ext uri="{FF2B5EF4-FFF2-40B4-BE49-F238E27FC236}">
                    <a16:creationId xmlns:a16="http://schemas.microsoft.com/office/drawing/2014/main" id="{1015228B-FA29-F14B-9100-81A6855894BA}"/>
                  </a:ext>
                </a:extLst>
              </p:cNvPr>
              <p:cNvSpPr/>
              <p:nvPr/>
            </p:nvSpPr>
            <p:spPr>
              <a:xfrm>
                <a:off x="6111648" y="-21518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7" name="Freeform: Shape 409">
                <a:extLst>
                  <a:ext uri="{FF2B5EF4-FFF2-40B4-BE49-F238E27FC236}">
                    <a16:creationId xmlns:a16="http://schemas.microsoft.com/office/drawing/2014/main" id="{6F7883A6-05F9-914C-B736-D542B1385F16}"/>
                  </a:ext>
                </a:extLst>
              </p:cNvPr>
              <p:cNvSpPr/>
              <p:nvPr/>
            </p:nvSpPr>
            <p:spPr>
              <a:xfrm>
                <a:off x="6022571" y="-2236281"/>
                <a:ext cx="66675" cy="190500"/>
              </a:xfrm>
              <a:custGeom>
                <a:avLst/>
                <a:gdLst>
                  <a:gd name="connsiteX0" fmla="*/ 14287 w 66675"/>
                  <a:gd name="connsiteY0" fmla="*/ 183833 h 190500"/>
                  <a:gd name="connsiteX1" fmla="*/ 14287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7" y="183833"/>
                    </a:moveTo>
                    <a:lnTo>
                      <a:pt x="14287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8" name="Freeform: Shape 410">
                <a:extLst>
                  <a:ext uri="{FF2B5EF4-FFF2-40B4-BE49-F238E27FC236}">
                    <a16:creationId xmlns:a16="http://schemas.microsoft.com/office/drawing/2014/main" id="{DBD132B3-6BB6-E841-A45F-5D1B4C5F0938}"/>
                  </a:ext>
                </a:extLst>
              </p:cNvPr>
              <p:cNvSpPr/>
              <p:nvPr/>
            </p:nvSpPr>
            <p:spPr>
              <a:xfrm>
                <a:off x="5311548" y="-21565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4" y="2741647"/>
            <a:ext cx="844903" cy="84490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8" y="2739727"/>
            <a:ext cx="671097" cy="6710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8" y="2740642"/>
            <a:ext cx="729301" cy="72930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13" y="2757115"/>
            <a:ext cx="696353" cy="69635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28" y="2761082"/>
            <a:ext cx="740595" cy="740595"/>
          </a:xfrm>
          <a:prstGeom prst="rect">
            <a:avLst/>
          </a:prstGeom>
        </p:spPr>
      </p:pic>
      <p:sp>
        <p:nvSpPr>
          <p:cNvPr id="106" name="Hexagon 105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525028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65" y="2789176"/>
            <a:ext cx="646033" cy="64603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59" y="2782284"/>
            <a:ext cx="727752" cy="72775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39" y="2798805"/>
            <a:ext cx="696515" cy="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90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4761-C52A-2843-B823-E7EA1DA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security strategy for your IoT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DC5F-0EA0-2943-96D9-9F0A97B7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099256"/>
            <a:ext cx="11696700" cy="40777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‘one-size fits all’ security strategy: understand requirements and constraints of your IoT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Security strategy needs to be asserted and evolved overtime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golden rules that you can use as building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 – Manage and protect device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F024-7CD6-0D41-A91E-711069E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Avoid using default credentials that can be easily compromised</a:t>
            </a:r>
          </a:p>
          <a:p>
            <a:pPr marL="457200" indent="-457200">
              <a:buAutoNum type="arabicPeriod"/>
            </a:pPr>
            <a:r>
              <a:rPr lang="en-US" dirty="0"/>
              <a:t>Provision devices and systems with unique identities and credentials</a:t>
            </a:r>
          </a:p>
          <a:p>
            <a:pPr marL="457200" indent="-457200">
              <a:buAutoNum type="arabicPeriod"/>
            </a:pPr>
            <a:r>
              <a:rPr lang="en-US" dirty="0"/>
              <a:t>Apply authentication and access control mechanisms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6E53-AAD1-464D-B87E-FB76C81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Keep device software up to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3827-425A-5D45-9AE1-1625A0F7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continuous update and deployment for device’s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 plan for emergency update to respond to security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Detect update failure and have rollback plan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EA089-2AAE-4041-A408-05D02C72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44538</TotalTime>
  <Words>821</Words>
  <Application>Microsoft Macintosh PowerPoint</Application>
  <PresentationFormat>Widescreen</PresentationFormat>
  <Paragraphs>143</Paragraphs>
  <Slides>22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Amazon Ember</vt:lpstr>
      <vt:lpstr>Amazon Ember Light</vt:lpstr>
      <vt:lpstr>Arial</vt:lpstr>
      <vt:lpstr>Calibri</vt:lpstr>
      <vt:lpstr>Segoe UI</vt:lpstr>
      <vt:lpstr>Office Theme</vt:lpstr>
      <vt:lpstr>1_Office Theme</vt:lpstr>
      <vt:lpstr>2_Office Theme</vt:lpstr>
      <vt:lpstr>Notes</vt:lpstr>
      <vt:lpstr>Resources/ References</vt:lpstr>
      <vt:lpstr>Protect your IoT fleet</vt:lpstr>
      <vt:lpstr>Agenda</vt:lpstr>
      <vt:lpstr>Challenges with protecting IoT Devices</vt:lpstr>
      <vt:lpstr>Common IoT Threats</vt:lpstr>
      <vt:lpstr>Have a security strategy for your IoT Solutions</vt:lpstr>
      <vt:lpstr>Rule 1 – Manage and protect device identity</vt:lpstr>
      <vt:lpstr>Rule 2: Keep device software up to date</vt:lpstr>
      <vt:lpstr>Rule 3: Audit and monitor devices</vt:lpstr>
      <vt:lpstr>AWS IoT Device Defender</vt:lpstr>
      <vt:lpstr>Architectural overview</vt:lpstr>
      <vt:lpstr>Audit</vt:lpstr>
      <vt:lpstr>Anomaly Detection - Denial of Service </vt:lpstr>
      <vt:lpstr>Anomaly Detection – Cloud infrastructure abuse</vt:lpstr>
      <vt:lpstr>Hands-on Lab: Audit your IoT Fleet </vt:lpstr>
      <vt:lpstr>Module 1: Environment Setup</vt:lpstr>
      <vt:lpstr>Definitions</vt:lpstr>
      <vt:lpstr>AWS Event Engine </vt:lpstr>
      <vt:lpstr>PowerPoint Presentation</vt:lpstr>
      <vt:lpstr>Q&amp;A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638</cp:revision>
  <cp:lastPrinted>2019-01-03T20:59:05Z</cp:lastPrinted>
  <dcterms:created xsi:type="dcterms:W3CDTF">2018-09-14T20:21:45Z</dcterms:created>
  <dcterms:modified xsi:type="dcterms:W3CDTF">2020-05-28T23:42:34Z</dcterms:modified>
</cp:coreProperties>
</file>