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7"/>
  </p:notesMasterIdLst>
  <p:sldIdLst>
    <p:sldId id="256" r:id="rId2"/>
    <p:sldId id="290" r:id="rId3"/>
    <p:sldId id="293" r:id="rId4"/>
    <p:sldId id="291" r:id="rId5"/>
    <p:sldId id="294" r:id="rId6"/>
    <p:sldId id="295" r:id="rId7"/>
    <p:sldId id="296" r:id="rId8"/>
    <p:sldId id="297" r:id="rId9"/>
    <p:sldId id="298" r:id="rId10"/>
    <p:sldId id="299" r:id="rId11"/>
    <p:sldId id="300" r:id="rId12"/>
    <p:sldId id="302" r:id="rId13"/>
    <p:sldId id="301" r:id="rId14"/>
    <p:sldId id="303" r:id="rId15"/>
    <p:sldId id="304" r:id="rId16"/>
    <p:sldId id="305" r:id="rId17"/>
    <p:sldId id="308" r:id="rId18"/>
    <p:sldId id="306" r:id="rId19"/>
    <p:sldId id="312" r:id="rId20"/>
    <p:sldId id="309" r:id="rId21"/>
    <p:sldId id="307" r:id="rId22"/>
    <p:sldId id="310" r:id="rId23"/>
    <p:sldId id="311" r:id="rId24"/>
    <p:sldId id="28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24" autoAdjust="0"/>
  </p:normalViewPr>
  <p:slideViewPr>
    <p:cSldViewPr snapToGrid="0">
      <p:cViewPr varScale="1">
        <p:scale>
          <a:sx n="57" d="100"/>
          <a:sy n="57" d="100"/>
        </p:scale>
        <p:origin x="12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85D58-BADB-4712-A736-5CFA6F15191A}" type="datetimeFigureOut">
              <a:rPr lang="en-US" smtClean="0"/>
              <a:t>27-Jun-19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4D412-80AC-4FF0-B306-1D77DD873619}" type="slidenum">
              <a:rPr lang="en-US" smtClean="0"/>
              <a:t>‹#›</a:t>
            </a:fld>
            <a:endParaRPr lang="en-US"/>
          </a:p>
        </p:txBody>
      </p:sp>
    </p:spTree>
    <p:extLst>
      <p:ext uri="{BB962C8B-B14F-4D97-AF65-F5344CB8AC3E}">
        <p14:creationId xmlns:p14="http://schemas.microsoft.com/office/powerpoint/2010/main" val="191535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Một ví dụ, giữa tháng 2/2019, Sở TN&amp;MT Quảng Ninh đã xử phạt Công ty CP Thực phẩm BIM do việc xả thải trực tiếp ra môi trường biển, gây ô nhiễm và ảnh hưởng nghiêm trọng đời sống của người dân nơi đây.[9]</a:t>
            </a:r>
          </a:p>
          <a:p>
            <a:r>
              <a:rPr lang="en-US" sz="1200" dirty="0" err="1"/>
              <a:t>Vụ</a:t>
            </a:r>
            <a:r>
              <a:rPr lang="en-US" sz="1200" dirty="0"/>
              <a:t> </a:t>
            </a:r>
            <a:r>
              <a:rPr lang="en-US" sz="1200" dirty="0" err="1"/>
              <a:t>Công</a:t>
            </a:r>
            <a:r>
              <a:rPr lang="en-US" sz="1200" dirty="0"/>
              <a:t> ty </a:t>
            </a:r>
            <a:r>
              <a:rPr lang="en-US" sz="1200" dirty="0" err="1"/>
              <a:t>Vedan</a:t>
            </a:r>
            <a:r>
              <a:rPr lang="en-US" sz="1200" dirty="0"/>
              <a:t> </a:t>
            </a:r>
            <a:r>
              <a:rPr lang="en-US" sz="1200" dirty="0" err="1"/>
              <a:t>xả</a:t>
            </a:r>
            <a:r>
              <a:rPr lang="en-US" sz="1200" dirty="0"/>
              <a:t> </a:t>
            </a:r>
            <a:r>
              <a:rPr lang="en-US" sz="1200" dirty="0" err="1"/>
              <a:t>chất</a:t>
            </a:r>
            <a:r>
              <a:rPr lang="en-US" sz="1200" dirty="0"/>
              <a:t> </a:t>
            </a:r>
            <a:r>
              <a:rPr lang="en-US" sz="1200" dirty="0" err="1"/>
              <a:t>thải</a:t>
            </a:r>
            <a:r>
              <a:rPr lang="en-US" sz="1200" dirty="0"/>
              <a:t> ra </a:t>
            </a:r>
            <a:r>
              <a:rPr lang="en-US" sz="1200" dirty="0" err="1"/>
              <a:t>sông</a:t>
            </a:r>
            <a:r>
              <a:rPr lang="en-US" sz="1200" dirty="0"/>
              <a:t> </a:t>
            </a:r>
            <a:r>
              <a:rPr lang="en-US" sz="1200" dirty="0" err="1"/>
              <a:t>Thị</a:t>
            </a:r>
            <a:r>
              <a:rPr lang="en-US" sz="1200" dirty="0"/>
              <a:t> </a:t>
            </a:r>
            <a:r>
              <a:rPr lang="en-US" sz="1200" dirty="0" err="1"/>
              <a:t>Vải</a:t>
            </a:r>
            <a:r>
              <a:rPr lang="en-US" sz="1200" dirty="0"/>
              <a:t> </a:t>
            </a:r>
            <a:r>
              <a:rPr lang="en-US" sz="1200" dirty="0" err="1"/>
              <a:t>gây</a:t>
            </a:r>
            <a:r>
              <a:rPr lang="en-US" sz="1200" dirty="0"/>
              <a:t> </a:t>
            </a:r>
            <a:r>
              <a:rPr lang="en-US" sz="1200" dirty="0" err="1"/>
              <a:t>thiệt</a:t>
            </a:r>
            <a:r>
              <a:rPr lang="en-US" sz="1200" dirty="0"/>
              <a:t> </a:t>
            </a:r>
            <a:r>
              <a:rPr lang="en-US" sz="1200" dirty="0" err="1"/>
              <a:t>hại</a:t>
            </a:r>
            <a:r>
              <a:rPr lang="en-US" sz="1200" dirty="0"/>
              <a:t> </a:t>
            </a:r>
            <a:r>
              <a:rPr lang="en-US" sz="1200" dirty="0" err="1"/>
              <a:t>nặng</a:t>
            </a:r>
            <a:r>
              <a:rPr lang="en-US" sz="1200" dirty="0"/>
              <a:t> </a:t>
            </a:r>
            <a:r>
              <a:rPr lang="en-US" sz="1200" dirty="0" err="1"/>
              <a:t>nề</a:t>
            </a:r>
            <a:r>
              <a:rPr lang="en-US" sz="1200" dirty="0"/>
              <a:t> </a:t>
            </a:r>
            <a:r>
              <a:rPr lang="en-US" sz="1200" dirty="0" err="1"/>
              <a:t>cho</a:t>
            </a:r>
            <a:r>
              <a:rPr lang="en-US" sz="1200" dirty="0"/>
              <a:t> </a:t>
            </a:r>
            <a:r>
              <a:rPr lang="en-US" sz="1200" dirty="0" err="1"/>
              <a:t>nuôi</a:t>
            </a:r>
            <a:r>
              <a:rPr lang="en-US" sz="1200" dirty="0"/>
              <a:t> </a:t>
            </a:r>
            <a:r>
              <a:rPr lang="en-US" sz="1200" dirty="0" err="1"/>
              <a:t>thủy</a:t>
            </a:r>
            <a:r>
              <a:rPr lang="en-US" sz="1200" dirty="0"/>
              <a:t> </a:t>
            </a:r>
            <a:r>
              <a:rPr lang="en-US" sz="1200" dirty="0" err="1"/>
              <a:t>sản</a:t>
            </a:r>
            <a:r>
              <a:rPr lang="en-US" sz="1200" dirty="0"/>
              <a:t> </a:t>
            </a:r>
            <a:r>
              <a:rPr lang="en-US" sz="1200" dirty="0" err="1"/>
              <a:t>vào</a:t>
            </a:r>
            <a:r>
              <a:rPr lang="en-US" sz="1200" dirty="0"/>
              <a:t> </a:t>
            </a:r>
            <a:r>
              <a:rPr lang="en-US" sz="1200" dirty="0" err="1"/>
              <a:t>năm</a:t>
            </a:r>
            <a:r>
              <a:rPr lang="en-US" sz="1200" dirty="0"/>
              <a:t> 2008 (</a:t>
            </a:r>
            <a:r>
              <a:rPr lang="en-US" sz="1200" dirty="0" err="1"/>
              <a:t>bồi</a:t>
            </a:r>
            <a:r>
              <a:rPr lang="en-US" sz="1200" dirty="0"/>
              <a:t> </a:t>
            </a:r>
            <a:r>
              <a:rPr lang="en-US" sz="1200" dirty="0" err="1"/>
              <a:t>thường</a:t>
            </a:r>
            <a:r>
              <a:rPr lang="en-US" sz="1200" dirty="0"/>
              <a:t> </a:t>
            </a:r>
            <a:r>
              <a:rPr lang="en-US" sz="1200" b="1" dirty="0">
                <a:solidFill>
                  <a:srgbClr val="FF0000"/>
                </a:solidFill>
              </a:rPr>
              <a:t>230 </a:t>
            </a:r>
            <a:r>
              <a:rPr lang="en-US" sz="1200" b="1" dirty="0" err="1">
                <a:solidFill>
                  <a:srgbClr val="FF0000"/>
                </a:solidFill>
              </a:rPr>
              <a:t>tỷ</a:t>
            </a:r>
            <a:r>
              <a:rPr lang="en-US" sz="1200" b="1" dirty="0">
                <a:solidFill>
                  <a:srgbClr val="FF0000"/>
                </a:solidFill>
              </a:rPr>
              <a:t> </a:t>
            </a:r>
            <a:r>
              <a:rPr lang="en-US" sz="1200" b="1" dirty="0" err="1">
                <a:solidFill>
                  <a:srgbClr val="FF0000"/>
                </a:solidFill>
              </a:rPr>
              <a:t>đồng</a:t>
            </a:r>
            <a:r>
              <a:rPr lang="en-US" sz="1200" dirty="0"/>
              <a:t>, </a:t>
            </a:r>
            <a:r>
              <a:rPr lang="en-US" sz="1200" dirty="0" err="1"/>
              <a:t>nộp</a:t>
            </a:r>
            <a:r>
              <a:rPr lang="en-US" sz="1200" dirty="0"/>
              <a:t> </a:t>
            </a:r>
            <a:r>
              <a:rPr lang="en-US" sz="1200" dirty="0" err="1"/>
              <a:t>phí</a:t>
            </a:r>
            <a:r>
              <a:rPr lang="en-US" sz="1200" dirty="0"/>
              <a:t> </a:t>
            </a:r>
            <a:r>
              <a:rPr lang="en-US" sz="1200" dirty="0" err="1"/>
              <a:t>bảo</a:t>
            </a:r>
            <a:r>
              <a:rPr lang="en-US" sz="1200" dirty="0"/>
              <a:t> </a:t>
            </a:r>
            <a:r>
              <a:rPr lang="en-US" sz="1200" dirty="0" err="1"/>
              <a:t>vệ</a:t>
            </a:r>
            <a:r>
              <a:rPr lang="en-US" sz="1200" dirty="0"/>
              <a:t> </a:t>
            </a:r>
            <a:r>
              <a:rPr lang="en-US" sz="1200" dirty="0" err="1"/>
              <a:t>môi</a:t>
            </a:r>
            <a:r>
              <a:rPr lang="en-US" sz="1200" dirty="0"/>
              <a:t> </a:t>
            </a:r>
            <a:r>
              <a:rPr lang="en-US" sz="1200" dirty="0" err="1"/>
              <a:t>trường</a:t>
            </a:r>
            <a:r>
              <a:rPr lang="en-US" sz="1200" dirty="0"/>
              <a:t> </a:t>
            </a:r>
            <a:r>
              <a:rPr lang="en-US" sz="1200" dirty="0" err="1"/>
              <a:t>hơn</a:t>
            </a:r>
            <a:r>
              <a:rPr lang="en-US" sz="1200" dirty="0"/>
              <a:t> </a:t>
            </a:r>
            <a:r>
              <a:rPr lang="en-US" sz="1200" b="1" dirty="0">
                <a:solidFill>
                  <a:srgbClr val="FF0000"/>
                </a:solidFill>
              </a:rPr>
              <a:t>127 </a:t>
            </a:r>
            <a:r>
              <a:rPr lang="en-US" sz="1200" b="1" dirty="0" err="1">
                <a:solidFill>
                  <a:srgbClr val="FF0000"/>
                </a:solidFill>
              </a:rPr>
              <a:t>tỷ</a:t>
            </a:r>
            <a:r>
              <a:rPr lang="en-US" sz="1200" b="1" dirty="0">
                <a:solidFill>
                  <a:srgbClr val="FF0000"/>
                </a:solidFill>
              </a:rPr>
              <a:t> </a:t>
            </a:r>
            <a:r>
              <a:rPr lang="en-US" sz="1200" b="1" dirty="0" err="1">
                <a:solidFill>
                  <a:srgbClr val="FF0000"/>
                </a:solidFill>
              </a:rPr>
              <a:t>đồng</a:t>
            </a:r>
            <a:r>
              <a:rPr lang="en-US" sz="1200" dirty="0"/>
              <a:t>).</a:t>
            </a:r>
          </a:p>
          <a:p>
            <a:r>
              <a:rPr lang="en-US" sz="1200" dirty="0" err="1"/>
              <a:t>Vụ</a:t>
            </a:r>
            <a:r>
              <a:rPr lang="en-US" sz="1200" dirty="0"/>
              <a:t> </a:t>
            </a:r>
            <a:r>
              <a:rPr lang="en-US" sz="1200" dirty="0" err="1"/>
              <a:t>Công</a:t>
            </a:r>
            <a:r>
              <a:rPr lang="en-US" sz="1200" dirty="0"/>
              <a:t> ty Formosa </a:t>
            </a:r>
            <a:r>
              <a:rPr lang="en-US" sz="1200" dirty="0" err="1"/>
              <a:t>gây</a:t>
            </a:r>
            <a:r>
              <a:rPr lang="en-US" sz="1200" dirty="0"/>
              <a:t> ô </a:t>
            </a:r>
            <a:r>
              <a:rPr lang="en-US" sz="1200" dirty="0" err="1"/>
              <a:t>nhiễm</a:t>
            </a:r>
            <a:r>
              <a:rPr lang="en-US" sz="1200" dirty="0"/>
              <a:t> </a:t>
            </a:r>
            <a:r>
              <a:rPr lang="en-US" sz="1200" dirty="0" err="1"/>
              <a:t>môi</a:t>
            </a:r>
            <a:r>
              <a:rPr lang="en-US" sz="1200" dirty="0"/>
              <a:t> </a:t>
            </a:r>
            <a:r>
              <a:rPr lang="en-US" sz="1200" dirty="0" err="1"/>
              <a:t>trường</a:t>
            </a:r>
            <a:r>
              <a:rPr lang="en-US" sz="1200" dirty="0"/>
              <a:t> 4 </a:t>
            </a:r>
            <a:r>
              <a:rPr lang="en-US" sz="1200" dirty="0" err="1"/>
              <a:t>tỉnh</a:t>
            </a:r>
            <a:r>
              <a:rPr lang="en-US" sz="1200" dirty="0"/>
              <a:t> </a:t>
            </a:r>
            <a:r>
              <a:rPr lang="en-US" sz="1200" dirty="0" err="1"/>
              <a:t>miền</a:t>
            </a:r>
            <a:r>
              <a:rPr lang="en-US" sz="1200" dirty="0"/>
              <a:t> </a:t>
            </a:r>
            <a:r>
              <a:rPr lang="en-US" sz="1200" dirty="0" err="1"/>
              <a:t>Trung</a:t>
            </a:r>
            <a:r>
              <a:rPr lang="en-US" sz="1200" dirty="0"/>
              <a:t> </a:t>
            </a:r>
            <a:r>
              <a:rPr lang="en-US" sz="1200" dirty="0" err="1"/>
              <a:t>vào</a:t>
            </a:r>
            <a:r>
              <a:rPr lang="en-US" sz="1200" dirty="0"/>
              <a:t> </a:t>
            </a:r>
            <a:r>
              <a:rPr lang="en-US" sz="1200" dirty="0" err="1"/>
              <a:t>năm</a:t>
            </a:r>
            <a:r>
              <a:rPr lang="en-US" sz="1200" dirty="0"/>
              <a:t> 2016, </a:t>
            </a:r>
            <a:r>
              <a:rPr lang="en-US" sz="1200" dirty="0" err="1"/>
              <a:t>ảnh</a:t>
            </a:r>
            <a:r>
              <a:rPr lang="en-US" sz="1200" dirty="0"/>
              <a:t> </a:t>
            </a:r>
            <a:r>
              <a:rPr lang="en-US" sz="1200" dirty="0" err="1"/>
              <a:t>hưởng</a:t>
            </a:r>
            <a:r>
              <a:rPr lang="en-US" sz="1200" dirty="0"/>
              <a:t> </a:t>
            </a:r>
            <a:r>
              <a:rPr lang="en-US" sz="1200" dirty="0" err="1"/>
              <a:t>trực</a:t>
            </a:r>
            <a:r>
              <a:rPr lang="en-US" sz="1200" dirty="0"/>
              <a:t> </a:t>
            </a:r>
            <a:r>
              <a:rPr lang="en-US" sz="1200" dirty="0" err="1"/>
              <a:t>tiếp</a:t>
            </a:r>
            <a:r>
              <a:rPr lang="en-US" sz="1200" dirty="0"/>
              <a:t> 41.000 </a:t>
            </a:r>
            <a:r>
              <a:rPr lang="en-US" sz="1200" dirty="0" err="1"/>
              <a:t>người</a:t>
            </a:r>
            <a:r>
              <a:rPr lang="en-US" sz="1200" dirty="0"/>
              <a:t> </a:t>
            </a:r>
            <a:r>
              <a:rPr lang="en-US" sz="1200" dirty="0" err="1"/>
              <a:t>và</a:t>
            </a:r>
            <a:r>
              <a:rPr lang="en-US" sz="1200" dirty="0"/>
              <a:t> </a:t>
            </a:r>
            <a:r>
              <a:rPr lang="en-US" sz="1200" dirty="0" err="1"/>
              <a:t>gián</a:t>
            </a:r>
            <a:r>
              <a:rPr lang="en-US" sz="1200" dirty="0"/>
              <a:t> </a:t>
            </a:r>
            <a:r>
              <a:rPr lang="en-US" sz="1200" dirty="0" err="1"/>
              <a:t>tiếp</a:t>
            </a:r>
            <a:r>
              <a:rPr lang="en-US" sz="1200" dirty="0"/>
              <a:t> 176.000 </a:t>
            </a:r>
            <a:r>
              <a:rPr lang="en-US" sz="1200" dirty="0" err="1"/>
              <a:t>người</a:t>
            </a:r>
            <a:r>
              <a:rPr lang="en-US" sz="1200" dirty="0"/>
              <a:t> </a:t>
            </a:r>
            <a:r>
              <a:rPr lang="en-US" sz="1200" dirty="0" err="1"/>
              <a:t>phụ</a:t>
            </a:r>
            <a:r>
              <a:rPr lang="en-US" sz="1200" dirty="0"/>
              <a:t> </a:t>
            </a:r>
            <a:r>
              <a:rPr lang="en-US" sz="1200" dirty="0" err="1"/>
              <a:t>thuộc</a:t>
            </a:r>
            <a:r>
              <a:rPr lang="en-US" sz="1200" dirty="0"/>
              <a:t> (</a:t>
            </a:r>
            <a:r>
              <a:rPr lang="en-US" sz="1200" dirty="0" err="1"/>
              <a:t>bồi</a:t>
            </a:r>
            <a:r>
              <a:rPr lang="en-US" sz="1200" dirty="0"/>
              <a:t> </a:t>
            </a:r>
            <a:r>
              <a:rPr lang="en-US" sz="1200" dirty="0" err="1"/>
              <a:t>thường</a:t>
            </a:r>
            <a:r>
              <a:rPr lang="en-US" sz="1200" dirty="0"/>
              <a:t> </a:t>
            </a:r>
            <a:r>
              <a:rPr lang="en-US" sz="1200" b="1" dirty="0">
                <a:solidFill>
                  <a:srgbClr val="FF0000"/>
                </a:solidFill>
              </a:rPr>
              <a:t>500 </a:t>
            </a:r>
            <a:r>
              <a:rPr lang="en-US" sz="1200" b="1" dirty="0" err="1">
                <a:solidFill>
                  <a:srgbClr val="FF0000"/>
                </a:solidFill>
              </a:rPr>
              <a:t>triệu</a:t>
            </a:r>
            <a:r>
              <a:rPr lang="en-US" sz="1200" b="1" dirty="0">
                <a:solidFill>
                  <a:srgbClr val="FF0000"/>
                </a:solidFill>
              </a:rPr>
              <a:t> USD</a:t>
            </a:r>
            <a:r>
              <a:rPr lang="en-US" sz="1200" dirty="0"/>
              <a:t>). </a:t>
            </a:r>
          </a:p>
          <a:p>
            <a:r>
              <a:rPr lang="en-US" sz="1200" dirty="0" err="1"/>
              <a:t>Đầu</a:t>
            </a:r>
            <a:r>
              <a:rPr lang="en-US" sz="1200" dirty="0"/>
              <a:t> </a:t>
            </a:r>
            <a:r>
              <a:rPr lang="en-US" sz="1200" dirty="0" err="1"/>
              <a:t>tháng</a:t>
            </a:r>
            <a:r>
              <a:rPr lang="en-US" sz="1200" dirty="0"/>
              <a:t> 6/ 2017, ở </a:t>
            </a:r>
            <a:r>
              <a:rPr lang="vi-VN" sz="1200" dirty="0"/>
              <a:t>vùng nuôi tôm hùm thuộc P</a:t>
            </a:r>
            <a:r>
              <a:rPr lang="en-US" sz="1200" dirty="0" err="1"/>
              <a:t>hường</a:t>
            </a:r>
            <a:r>
              <a:rPr lang="en-US" sz="1200" dirty="0"/>
              <a:t> </a:t>
            </a:r>
            <a:r>
              <a:rPr lang="vi-VN" sz="1200" dirty="0"/>
              <a:t>Xuân Yên và </a:t>
            </a:r>
            <a:r>
              <a:rPr lang="en-US" sz="1200" dirty="0"/>
              <a:t>X</a:t>
            </a:r>
            <a:r>
              <a:rPr lang="vi-VN" sz="1200" dirty="0"/>
              <a:t>ã Xuân Phương</a:t>
            </a:r>
            <a:r>
              <a:rPr lang="en-US" sz="1200" dirty="0"/>
              <a:t>,</a:t>
            </a:r>
            <a:r>
              <a:rPr lang="vi-VN" sz="1200" dirty="0"/>
              <a:t> T</a:t>
            </a:r>
            <a:r>
              <a:rPr lang="en-US" sz="1200" dirty="0" err="1"/>
              <a:t>hị</a:t>
            </a:r>
            <a:r>
              <a:rPr lang="en-US" sz="1200" dirty="0"/>
              <a:t> </a:t>
            </a:r>
            <a:r>
              <a:rPr lang="en-US" sz="1200" dirty="0" err="1"/>
              <a:t>xã</a:t>
            </a:r>
            <a:r>
              <a:rPr lang="en-US" sz="1200" dirty="0"/>
              <a:t> </a:t>
            </a:r>
            <a:r>
              <a:rPr lang="vi-VN" sz="1200" dirty="0"/>
              <a:t>Sông Cầu, Phú Yên</a:t>
            </a:r>
            <a:r>
              <a:rPr lang="en-US" sz="1200" dirty="0"/>
              <a:t> </a:t>
            </a:r>
            <a:r>
              <a:rPr lang="en-US" sz="1200" dirty="0" err="1"/>
              <a:t>đã</a:t>
            </a:r>
            <a:r>
              <a:rPr lang="en-US" sz="1200" dirty="0"/>
              <a:t> </a:t>
            </a:r>
            <a:r>
              <a:rPr lang="en-US" sz="1200" dirty="0" err="1"/>
              <a:t>có</a:t>
            </a:r>
            <a:r>
              <a:rPr lang="en-US" sz="1200" dirty="0"/>
              <a:t> 502 </a:t>
            </a:r>
            <a:r>
              <a:rPr lang="en-US" sz="1200" dirty="0" err="1"/>
              <a:t>hộ</a:t>
            </a:r>
            <a:r>
              <a:rPr lang="en-US" sz="1200" dirty="0"/>
              <a:t> </a:t>
            </a:r>
            <a:r>
              <a:rPr lang="en-US" sz="1200" dirty="0" err="1"/>
              <a:t>nuôi</a:t>
            </a:r>
            <a:r>
              <a:rPr lang="en-US" sz="1200" dirty="0"/>
              <a:t> </a:t>
            </a:r>
            <a:r>
              <a:rPr lang="en-US" sz="1200" dirty="0" err="1"/>
              <a:t>có</a:t>
            </a:r>
            <a:r>
              <a:rPr lang="en-US" sz="1200" dirty="0"/>
              <a:t> 769.175 con </a:t>
            </a:r>
            <a:r>
              <a:rPr lang="en-US" sz="1200" dirty="0" err="1"/>
              <a:t>tôm</a:t>
            </a:r>
            <a:r>
              <a:rPr lang="en-US" sz="1200" dirty="0"/>
              <a:t> </a:t>
            </a:r>
            <a:r>
              <a:rPr lang="en-US" sz="1200" dirty="0" err="1"/>
              <a:t>hùm</a:t>
            </a:r>
            <a:r>
              <a:rPr lang="en-US" sz="1200" dirty="0"/>
              <a:t> </a:t>
            </a:r>
            <a:r>
              <a:rPr lang="en-US" sz="1200" dirty="0" err="1"/>
              <a:t>bị</a:t>
            </a:r>
            <a:r>
              <a:rPr lang="en-US" sz="1200" dirty="0"/>
              <a:t> </a:t>
            </a:r>
            <a:r>
              <a:rPr lang="en-US" sz="1200" dirty="0" err="1"/>
              <a:t>chết</a:t>
            </a:r>
            <a:r>
              <a:rPr lang="en-US" sz="1200" dirty="0"/>
              <a:t>, bao </a:t>
            </a:r>
            <a:r>
              <a:rPr lang="en-US" sz="1200" dirty="0" err="1"/>
              <a:t>gồm</a:t>
            </a:r>
            <a:r>
              <a:rPr lang="en-US" sz="1200" dirty="0"/>
              <a:t> </a:t>
            </a:r>
            <a:r>
              <a:rPr lang="en-US" sz="1200" dirty="0" err="1"/>
              <a:t>tôm</a:t>
            </a:r>
            <a:r>
              <a:rPr lang="en-US" sz="1200" dirty="0"/>
              <a:t> </a:t>
            </a:r>
            <a:r>
              <a:rPr lang="en-US" sz="1200" dirty="0" err="1"/>
              <a:t>giống</a:t>
            </a:r>
            <a:r>
              <a:rPr lang="en-US" sz="1200" dirty="0"/>
              <a:t> </a:t>
            </a:r>
            <a:r>
              <a:rPr lang="en-US" sz="1200" dirty="0" err="1"/>
              <a:t>và</a:t>
            </a:r>
            <a:r>
              <a:rPr lang="en-US" sz="1200" dirty="0"/>
              <a:t> </a:t>
            </a:r>
            <a:r>
              <a:rPr lang="en-US" sz="1200" dirty="0" err="1"/>
              <a:t>tôm</a:t>
            </a:r>
            <a:r>
              <a:rPr lang="en-US" sz="1200" dirty="0"/>
              <a:t> </a:t>
            </a:r>
            <a:r>
              <a:rPr lang="en-US" sz="1200" dirty="0" err="1"/>
              <a:t>thương</a:t>
            </a:r>
            <a:r>
              <a:rPr lang="en-US" sz="1200" dirty="0"/>
              <a:t> </a:t>
            </a:r>
            <a:r>
              <a:rPr lang="en-US" sz="1200" dirty="0" err="1"/>
              <a:t>phẩm</a:t>
            </a:r>
            <a:r>
              <a:rPr lang="en-US" sz="1200" dirty="0"/>
              <a:t>, </a:t>
            </a:r>
            <a:r>
              <a:rPr lang="en-US" sz="1200" dirty="0" err="1"/>
              <a:t>tương</a:t>
            </a:r>
            <a:r>
              <a:rPr lang="en-US" sz="1200" dirty="0"/>
              <a:t> </a:t>
            </a:r>
            <a:r>
              <a:rPr lang="en-US" sz="1200" dirty="0" err="1"/>
              <a:t>đương</a:t>
            </a:r>
            <a:r>
              <a:rPr lang="en-US" sz="1200" dirty="0"/>
              <a:t> 350-400 </a:t>
            </a:r>
            <a:r>
              <a:rPr lang="en-US" sz="1200" dirty="0" err="1"/>
              <a:t>tấn</a:t>
            </a:r>
            <a:r>
              <a:rPr lang="en-US" sz="1200" dirty="0"/>
              <a:t>, </a:t>
            </a:r>
            <a:r>
              <a:rPr lang="en-US" sz="1200" dirty="0" err="1"/>
              <a:t>ước</a:t>
            </a:r>
            <a:r>
              <a:rPr lang="en-US" sz="1200" dirty="0"/>
              <a:t> </a:t>
            </a:r>
            <a:r>
              <a:rPr lang="en-US" sz="1200" dirty="0" err="1"/>
              <a:t>thiệt</a:t>
            </a:r>
            <a:r>
              <a:rPr lang="en-US" sz="1200" dirty="0"/>
              <a:t> </a:t>
            </a:r>
            <a:r>
              <a:rPr lang="en-US" sz="1200" dirty="0" err="1"/>
              <a:t>hại</a:t>
            </a:r>
            <a:r>
              <a:rPr lang="en-US" sz="1200" dirty="0"/>
              <a:t> </a:t>
            </a:r>
            <a:r>
              <a:rPr lang="en-US" sz="1200" dirty="0" err="1"/>
              <a:t>trên</a:t>
            </a:r>
            <a:r>
              <a:rPr lang="en-US" sz="1200" dirty="0"/>
              <a:t> </a:t>
            </a:r>
            <a:r>
              <a:rPr lang="en-US" sz="1200" b="1" dirty="0">
                <a:solidFill>
                  <a:srgbClr val="FF0000"/>
                </a:solidFill>
              </a:rPr>
              <a:t>700 </a:t>
            </a:r>
            <a:r>
              <a:rPr lang="en-US" sz="1200" b="1" dirty="0" err="1">
                <a:solidFill>
                  <a:srgbClr val="FF0000"/>
                </a:solidFill>
              </a:rPr>
              <a:t>tỷ</a:t>
            </a:r>
            <a:r>
              <a:rPr lang="en-US" sz="1200" b="1" dirty="0">
                <a:solidFill>
                  <a:srgbClr val="FF0000"/>
                </a:solidFill>
              </a:rPr>
              <a:t> </a:t>
            </a:r>
            <a:r>
              <a:rPr lang="en-US" sz="1200" b="1" dirty="0" err="1">
                <a:solidFill>
                  <a:srgbClr val="FF0000"/>
                </a:solidFill>
              </a:rPr>
              <a:t>đồng</a:t>
            </a:r>
            <a:r>
              <a:rPr lang="vi-VN" sz="1200"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7</a:t>
            </a:fld>
            <a:endParaRPr lang="en-US"/>
          </a:p>
        </p:txBody>
      </p:sp>
    </p:spTree>
    <p:extLst>
      <p:ext uri="{BB962C8B-B14F-4D97-AF65-F5344CB8AC3E}">
        <p14:creationId xmlns:p14="http://schemas.microsoft.com/office/powerpoint/2010/main" val="790761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19</a:t>
            </a:fld>
            <a:endParaRPr lang="en-US"/>
          </a:p>
        </p:txBody>
      </p:sp>
    </p:spTree>
    <p:extLst>
      <p:ext uri="{BB962C8B-B14F-4D97-AF65-F5344CB8AC3E}">
        <p14:creationId xmlns:p14="http://schemas.microsoft.com/office/powerpoint/2010/main" val="3746359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21</a:t>
            </a:fld>
            <a:endParaRPr lang="en-US"/>
          </a:p>
        </p:txBody>
      </p:sp>
    </p:spTree>
    <p:extLst>
      <p:ext uri="{BB962C8B-B14F-4D97-AF65-F5344CB8AC3E}">
        <p14:creationId xmlns:p14="http://schemas.microsoft.com/office/powerpoint/2010/main" val="3159662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23</a:t>
            </a:fld>
            <a:endParaRPr lang="en-US"/>
          </a:p>
        </p:txBody>
      </p:sp>
    </p:spTree>
    <p:extLst>
      <p:ext uri="{BB962C8B-B14F-4D97-AF65-F5344CB8AC3E}">
        <p14:creationId xmlns:p14="http://schemas.microsoft.com/office/powerpoint/2010/main" val="1046145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9</a:t>
            </a:fld>
            <a:endParaRPr lang="en-US"/>
          </a:p>
        </p:txBody>
      </p:sp>
    </p:spTree>
    <p:extLst>
      <p:ext uri="{BB962C8B-B14F-4D97-AF65-F5344CB8AC3E}">
        <p14:creationId xmlns:p14="http://schemas.microsoft.com/office/powerpoint/2010/main" val="307045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10</a:t>
            </a:fld>
            <a:endParaRPr lang="en-US"/>
          </a:p>
        </p:txBody>
      </p:sp>
    </p:spTree>
    <p:extLst>
      <p:ext uri="{BB962C8B-B14F-4D97-AF65-F5344CB8AC3E}">
        <p14:creationId xmlns:p14="http://schemas.microsoft.com/office/powerpoint/2010/main" val="154365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Hầu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nay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truyền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dây</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nuôi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tôm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do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biệt</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còn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8 </a:t>
            </a:r>
            <a:r>
              <a:rPr lang="en-US" sz="1200" kern="1200" dirty="0" err="1">
                <a:solidFill>
                  <a:schemeClr val="tx1"/>
                </a:solidFill>
                <a:effectLst/>
                <a:latin typeface="+mn-lt"/>
                <a:ea typeface="+mn-ea"/>
                <a:cs typeface="+mn-cs"/>
              </a:rPr>
              <a:t>tiêu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nước</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11</a:t>
            </a:fld>
            <a:endParaRPr lang="en-US"/>
          </a:p>
        </p:txBody>
      </p:sp>
    </p:spTree>
    <p:extLst>
      <p:ext uri="{BB962C8B-B14F-4D97-AF65-F5344CB8AC3E}">
        <p14:creationId xmlns:p14="http://schemas.microsoft.com/office/powerpoint/2010/main" val="229098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12</a:t>
            </a:fld>
            <a:endParaRPr lang="en-US"/>
          </a:p>
        </p:txBody>
      </p:sp>
    </p:spTree>
    <p:extLst>
      <p:ext uri="{BB962C8B-B14F-4D97-AF65-F5344CB8AC3E}">
        <p14:creationId xmlns:p14="http://schemas.microsoft.com/office/powerpoint/2010/main" val="223488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14</a:t>
            </a:fld>
            <a:endParaRPr lang="en-US"/>
          </a:p>
        </p:txBody>
      </p:sp>
    </p:spTree>
    <p:extLst>
      <p:ext uri="{BB962C8B-B14F-4D97-AF65-F5344CB8AC3E}">
        <p14:creationId xmlns:p14="http://schemas.microsoft.com/office/powerpoint/2010/main" val="238750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15</a:t>
            </a:fld>
            <a:endParaRPr lang="en-US"/>
          </a:p>
        </p:txBody>
      </p:sp>
    </p:spTree>
    <p:extLst>
      <p:ext uri="{BB962C8B-B14F-4D97-AF65-F5344CB8AC3E}">
        <p14:creationId xmlns:p14="http://schemas.microsoft.com/office/powerpoint/2010/main" val="100082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16</a:t>
            </a:fld>
            <a:endParaRPr lang="en-US"/>
          </a:p>
        </p:txBody>
      </p:sp>
    </p:spTree>
    <p:extLst>
      <p:ext uri="{BB962C8B-B14F-4D97-AF65-F5344CB8AC3E}">
        <p14:creationId xmlns:p14="http://schemas.microsoft.com/office/powerpoint/2010/main" val="1348069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9D4D412-80AC-4FF0-B306-1D77DD873619}" type="slidenum">
              <a:rPr lang="en-US" smtClean="0"/>
              <a:t>18</a:t>
            </a:fld>
            <a:endParaRPr lang="en-US"/>
          </a:p>
        </p:txBody>
      </p:sp>
    </p:spTree>
    <p:extLst>
      <p:ext uri="{BB962C8B-B14F-4D97-AF65-F5344CB8AC3E}">
        <p14:creationId xmlns:p14="http://schemas.microsoft.com/office/powerpoint/2010/main" val="344180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sz="900">
                <a:latin typeface="Arial" panose="020B0604020202020204" pitchFamily="34" charset="0"/>
                <a:cs typeface="Arial" panose="020B0604020202020204" pitchFamily="34" charset="0"/>
              </a:defRPr>
            </a:lvl1pPr>
          </a:lstStyle>
          <a:p>
            <a:fld id="{8A3C973C-6B17-43C1-932B-2AB162DBB572}" type="datetime1">
              <a:rPr lang="en-US" smtClean="0"/>
              <a:pPr/>
              <a:t>27-Jun-19</a:t>
            </a:fld>
            <a:endParaRPr lang="en-US"/>
          </a:p>
        </p:txBody>
      </p:sp>
      <p:sp>
        <p:nvSpPr>
          <p:cNvPr id="5" name="Footer Placeholder 4"/>
          <p:cNvSpPr>
            <a:spLocks noGrp="1"/>
          </p:cNvSpPr>
          <p:nvPr>
            <p:ph type="ftr" sz="quarter" idx="11"/>
          </p:nvPr>
        </p:nvSpPr>
        <p:spPr/>
        <p:txBody>
          <a:bodyPr/>
          <a:lstStyle>
            <a:lvl1pPr>
              <a:defRPr sz="900">
                <a:latin typeface="Arial" panose="020B0604020202020204" pitchFamily="34" charset="0"/>
                <a:cs typeface="Arial" panose="020B0604020202020204" pitchFamily="34" charset="0"/>
              </a:defRPr>
            </a:lvl1pPr>
          </a:lstStyle>
          <a:p>
            <a:r>
              <a:rPr lang="en-US"/>
              <a:t>LUẬN VĂN TỐT NGHIỆP</a:t>
            </a:r>
            <a:endParaRPr lang="en-US" dirty="0"/>
          </a:p>
        </p:txBody>
      </p:sp>
      <p:sp>
        <p:nvSpPr>
          <p:cNvPr id="6" name="Slide Number Placeholder 5"/>
          <p:cNvSpPr>
            <a:spLocks noGrp="1"/>
          </p:cNvSpPr>
          <p:nvPr>
            <p:ph type="sldNum" sz="quarter" idx="12"/>
          </p:nvPr>
        </p:nvSpPr>
        <p:spPr/>
        <p:txBody>
          <a:bodyPr/>
          <a:lstStyle>
            <a:lvl1pPr>
              <a:defRPr sz="900">
                <a:latin typeface="Arial" panose="020B0604020202020204" pitchFamily="34" charset="0"/>
                <a:cs typeface="Arial" panose="020B0604020202020204" pitchFamily="34" charset="0"/>
              </a:defRPr>
            </a:lvl1pPr>
          </a:lstStyle>
          <a:p>
            <a:fld id="{31CF850B-DE55-40D1-B32A-37822FA5F37B}" type="slidenum">
              <a:rPr lang="en-US" smtClean="0"/>
              <a:pPr/>
              <a:t>‹#›</a:t>
            </a:fld>
            <a:endParaRPr lang="en-US"/>
          </a:p>
        </p:txBody>
      </p:sp>
    </p:spTree>
    <p:extLst>
      <p:ext uri="{BB962C8B-B14F-4D97-AF65-F5344CB8AC3E}">
        <p14:creationId xmlns:p14="http://schemas.microsoft.com/office/powerpoint/2010/main" val="16780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B2FC8-8B35-40AE-BA6E-C698C340231C}" type="datetime1">
              <a:rPr lang="en-US" smtClean="0"/>
              <a:t>27-Jun-19</a:t>
            </a:fld>
            <a:endParaRPr lang="en-US"/>
          </a:p>
        </p:txBody>
      </p:sp>
      <p:sp>
        <p:nvSpPr>
          <p:cNvPr id="5" name="Footer Placeholder 4"/>
          <p:cNvSpPr>
            <a:spLocks noGrp="1"/>
          </p:cNvSpPr>
          <p:nvPr>
            <p:ph type="ftr" sz="quarter" idx="11"/>
          </p:nvPr>
        </p:nvSpPr>
        <p:spPr/>
        <p:txBody>
          <a:bodyPr/>
          <a:lstStyle/>
          <a:p>
            <a:r>
              <a:rPr lang="en-US"/>
              <a:t>LUẬN VĂN TỐT NGHIỆP</a:t>
            </a:r>
          </a:p>
        </p:txBody>
      </p:sp>
      <p:sp>
        <p:nvSpPr>
          <p:cNvPr id="6" name="Slide Number Placeholder 5"/>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384532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8E7B4D-9777-4D00-9E72-0957423AB8D0}" type="datetime1">
              <a:rPr lang="en-US" smtClean="0"/>
              <a:t>27-Jun-19</a:t>
            </a:fld>
            <a:endParaRPr lang="en-US"/>
          </a:p>
        </p:txBody>
      </p:sp>
      <p:sp>
        <p:nvSpPr>
          <p:cNvPr id="5" name="Footer Placeholder 4"/>
          <p:cNvSpPr>
            <a:spLocks noGrp="1"/>
          </p:cNvSpPr>
          <p:nvPr>
            <p:ph type="ftr" sz="quarter" idx="11"/>
          </p:nvPr>
        </p:nvSpPr>
        <p:spPr/>
        <p:txBody>
          <a:bodyPr/>
          <a:lstStyle/>
          <a:p>
            <a:r>
              <a:rPr lang="en-US"/>
              <a:t>LUẬN VĂN TỐT NGHIỆP</a:t>
            </a:r>
          </a:p>
        </p:txBody>
      </p:sp>
      <p:sp>
        <p:nvSpPr>
          <p:cNvPr id="6" name="Slide Number Placeholder 5"/>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187586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EB671-DECB-4900-BC47-5C1257A9D5C0}" type="datetime1">
              <a:rPr lang="en-US" smtClean="0"/>
              <a:t>27-Jun-19</a:t>
            </a:fld>
            <a:endParaRPr lang="en-US"/>
          </a:p>
        </p:txBody>
      </p:sp>
      <p:sp>
        <p:nvSpPr>
          <p:cNvPr id="5" name="Footer Placeholder 4"/>
          <p:cNvSpPr>
            <a:spLocks noGrp="1"/>
          </p:cNvSpPr>
          <p:nvPr>
            <p:ph type="ftr" sz="quarter" idx="11"/>
          </p:nvPr>
        </p:nvSpPr>
        <p:spPr/>
        <p:txBody>
          <a:bodyPr/>
          <a:lstStyle/>
          <a:p>
            <a:r>
              <a:rPr lang="en-US"/>
              <a:t>LUẬN VĂN TỐT NGHIỆP</a:t>
            </a:r>
          </a:p>
        </p:txBody>
      </p:sp>
      <p:sp>
        <p:nvSpPr>
          <p:cNvPr id="6" name="Slide Number Placeholder 5"/>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127070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030577-C345-4B15-8996-18F0B0FBA3BC}" type="datetime1">
              <a:rPr lang="en-US" smtClean="0"/>
              <a:t>27-Jun-19</a:t>
            </a:fld>
            <a:endParaRPr lang="en-US"/>
          </a:p>
        </p:txBody>
      </p:sp>
      <p:sp>
        <p:nvSpPr>
          <p:cNvPr id="5" name="Footer Placeholder 4"/>
          <p:cNvSpPr>
            <a:spLocks noGrp="1"/>
          </p:cNvSpPr>
          <p:nvPr>
            <p:ph type="ftr" sz="quarter" idx="11"/>
          </p:nvPr>
        </p:nvSpPr>
        <p:spPr/>
        <p:txBody>
          <a:bodyPr/>
          <a:lstStyle/>
          <a:p>
            <a:r>
              <a:rPr lang="en-US"/>
              <a:t>LUẬN VĂN TỐT NGHIỆP</a:t>
            </a:r>
          </a:p>
        </p:txBody>
      </p:sp>
      <p:sp>
        <p:nvSpPr>
          <p:cNvPr id="6" name="Slide Number Placeholder 5"/>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38867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CEAD01-AB7B-4A8B-95EB-72FF4014E1B2}" type="datetime1">
              <a:rPr lang="en-US" smtClean="0"/>
              <a:t>27-Jun-19</a:t>
            </a:fld>
            <a:endParaRPr lang="en-US"/>
          </a:p>
        </p:txBody>
      </p:sp>
      <p:sp>
        <p:nvSpPr>
          <p:cNvPr id="6" name="Footer Placeholder 5"/>
          <p:cNvSpPr>
            <a:spLocks noGrp="1"/>
          </p:cNvSpPr>
          <p:nvPr>
            <p:ph type="ftr" sz="quarter" idx="11"/>
          </p:nvPr>
        </p:nvSpPr>
        <p:spPr/>
        <p:txBody>
          <a:bodyPr/>
          <a:lstStyle/>
          <a:p>
            <a:r>
              <a:rPr lang="en-US"/>
              <a:t>LUẬN VĂN TỐT NGHIỆP</a:t>
            </a:r>
          </a:p>
        </p:txBody>
      </p:sp>
      <p:sp>
        <p:nvSpPr>
          <p:cNvPr id="7" name="Slide Number Placeholder 6"/>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412998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66CD76-7F3C-4757-BF40-12D49E443B6C}" type="datetime1">
              <a:rPr lang="en-US" smtClean="0"/>
              <a:t>27-Jun-19</a:t>
            </a:fld>
            <a:endParaRPr lang="en-US"/>
          </a:p>
        </p:txBody>
      </p:sp>
      <p:sp>
        <p:nvSpPr>
          <p:cNvPr id="8" name="Footer Placeholder 7"/>
          <p:cNvSpPr>
            <a:spLocks noGrp="1"/>
          </p:cNvSpPr>
          <p:nvPr>
            <p:ph type="ftr" sz="quarter" idx="11"/>
          </p:nvPr>
        </p:nvSpPr>
        <p:spPr/>
        <p:txBody>
          <a:bodyPr/>
          <a:lstStyle/>
          <a:p>
            <a:r>
              <a:rPr lang="en-US"/>
              <a:t>LUẬN VĂN TỐT NGHIỆP</a:t>
            </a:r>
          </a:p>
        </p:txBody>
      </p:sp>
      <p:sp>
        <p:nvSpPr>
          <p:cNvPr id="9" name="Slide Number Placeholder 8"/>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857045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682D33-0A3A-4AE6-B326-BFE03BE678EF}" type="datetime1">
              <a:rPr lang="en-US" smtClean="0"/>
              <a:t>27-Jun-19</a:t>
            </a:fld>
            <a:endParaRPr lang="en-US"/>
          </a:p>
        </p:txBody>
      </p:sp>
      <p:sp>
        <p:nvSpPr>
          <p:cNvPr id="4" name="Footer Placeholder 3"/>
          <p:cNvSpPr>
            <a:spLocks noGrp="1"/>
          </p:cNvSpPr>
          <p:nvPr>
            <p:ph type="ftr" sz="quarter" idx="11"/>
          </p:nvPr>
        </p:nvSpPr>
        <p:spPr/>
        <p:txBody>
          <a:bodyPr/>
          <a:lstStyle/>
          <a:p>
            <a:r>
              <a:rPr lang="en-US"/>
              <a:t>LUẬN VĂN TỐT NGHIỆP</a:t>
            </a:r>
          </a:p>
        </p:txBody>
      </p:sp>
      <p:sp>
        <p:nvSpPr>
          <p:cNvPr id="5" name="Slide Number Placeholder 4"/>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177772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8B3AF-37E2-4197-9264-E0F8212C68F3}" type="datetime1">
              <a:rPr lang="en-US" smtClean="0"/>
              <a:t>27-Jun-19</a:t>
            </a:fld>
            <a:endParaRPr lang="en-US"/>
          </a:p>
        </p:txBody>
      </p:sp>
      <p:sp>
        <p:nvSpPr>
          <p:cNvPr id="3" name="Footer Placeholder 2"/>
          <p:cNvSpPr>
            <a:spLocks noGrp="1"/>
          </p:cNvSpPr>
          <p:nvPr>
            <p:ph type="ftr" sz="quarter" idx="11"/>
          </p:nvPr>
        </p:nvSpPr>
        <p:spPr/>
        <p:txBody>
          <a:bodyPr/>
          <a:lstStyle/>
          <a:p>
            <a:r>
              <a:rPr lang="en-US"/>
              <a:t>LUẬN VĂN TỐT NGHIỆP</a:t>
            </a:r>
          </a:p>
        </p:txBody>
      </p:sp>
      <p:sp>
        <p:nvSpPr>
          <p:cNvPr id="4" name="Slide Number Placeholder 3"/>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386429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8F6C03-1874-4CD4-AEE4-3A1D0BB0FC79}" type="datetime1">
              <a:rPr lang="en-US" smtClean="0"/>
              <a:t>27-Jun-19</a:t>
            </a:fld>
            <a:endParaRPr lang="en-US"/>
          </a:p>
        </p:txBody>
      </p:sp>
      <p:sp>
        <p:nvSpPr>
          <p:cNvPr id="6" name="Footer Placeholder 5"/>
          <p:cNvSpPr>
            <a:spLocks noGrp="1"/>
          </p:cNvSpPr>
          <p:nvPr>
            <p:ph type="ftr" sz="quarter" idx="11"/>
          </p:nvPr>
        </p:nvSpPr>
        <p:spPr/>
        <p:txBody>
          <a:bodyPr/>
          <a:lstStyle/>
          <a:p>
            <a:r>
              <a:rPr lang="en-US"/>
              <a:t>LUẬN VĂN TỐT NGHIỆP</a:t>
            </a:r>
          </a:p>
        </p:txBody>
      </p:sp>
      <p:sp>
        <p:nvSpPr>
          <p:cNvPr id="7" name="Slide Number Placeholder 6"/>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232933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21B33F-F290-48E7-B993-76AE2FD211CF}" type="datetime1">
              <a:rPr lang="en-US" smtClean="0"/>
              <a:t>27-Jun-19</a:t>
            </a:fld>
            <a:endParaRPr lang="en-US"/>
          </a:p>
        </p:txBody>
      </p:sp>
      <p:sp>
        <p:nvSpPr>
          <p:cNvPr id="6" name="Footer Placeholder 5"/>
          <p:cNvSpPr>
            <a:spLocks noGrp="1"/>
          </p:cNvSpPr>
          <p:nvPr>
            <p:ph type="ftr" sz="quarter" idx="11"/>
          </p:nvPr>
        </p:nvSpPr>
        <p:spPr/>
        <p:txBody>
          <a:bodyPr/>
          <a:lstStyle/>
          <a:p>
            <a:r>
              <a:rPr lang="en-US"/>
              <a:t>LUẬN VĂN TỐT NGHIỆP</a:t>
            </a:r>
          </a:p>
        </p:txBody>
      </p:sp>
      <p:sp>
        <p:nvSpPr>
          <p:cNvPr id="7" name="Slide Number Placeholder 6"/>
          <p:cNvSpPr>
            <a:spLocks noGrp="1"/>
          </p:cNvSpPr>
          <p:nvPr>
            <p:ph type="sldNum" sz="quarter" idx="12"/>
          </p:nvPr>
        </p:nvSpPr>
        <p:spPr/>
        <p:txBody>
          <a:bodyPr/>
          <a:lstStyle/>
          <a:p>
            <a:fld id="{31CF850B-DE55-40D1-B32A-37822FA5F37B}" type="slidenum">
              <a:rPr lang="en-US" smtClean="0"/>
              <a:t>‹#›</a:t>
            </a:fld>
            <a:endParaRPr lang="en-US"/>
          </a:p>
        </p:txBody>
      </p:sp>
    </p:spTree>
    <p:extLst>
      <p:ext uri="{BB962C8B-B14F-4D97-AF65-F5344CB8AC3E}">
        <p14:creationId xmlns:p14="http://schemas.microsoft.com/office/powerpoint/2010/main" val="194619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54B42-01BA-4F82-95A6-21E88E053443}" type="datetime1">
              <a:rPr lang="en-US" smtClean="0"/>
              <a:t>27-Jun-19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LUẬN VĂN TỐT NGHIỆP</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850B-DE55-40D1-B32A-37822FA5F37B}" type="slidenum">
              <a:rPr lang="en-US" smtClean="0"/>
              <a:t>‹#›</a:t>
            </a:fld>
            <a:endParaRPr lang="en-US"/>
          </a:p>
        </p:txBody>
      </p:sp>
    </p:spTree>
    <p:extLst>
      <p:ext uri="{BB962C8B-B14F-4D97-AF65-F5344CB8AC3E}">
        <p14:creationId xmlns:p14="http://schemas.microsoft.com/office/powerpoint/2010/main" val="231194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file:///C:\Users\TRUONG%20HONG%20PHUC\Desktop\BK-LV\BK%20-%20Luan%20van%20%20-%20THP%20-%201.mp4"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55302"/>
            <a:ext cx="12192000" cy="800561"/>
          </a:xfrm>
        </p:spPr>
        <p:txBody>
          <a:bodyPr>
            <a:normAutofit fontScale="90000"/>
          </a:bodyPr>
          <a:lstStyle/>
          <a:p>
            <a:r>
              <a:rPr lang="en-US" b="1" dirty="0">
                <a:solidFill>
                  <a:srgbClr val="FF0000"/>
                </a:solidFill>
                <a:latin typeface="Arial" panose="020B0604020202020204" pitchFamily="34" charset="0"/>
                <a:cs typeface="Arial" panose="020B0604020202020204" pitchFamily="34" charset="0"/>
              </a:rPr>
              <a:t>LUẬN VĂN TỐT NGHIỆP</a:t>
            </a:r>
          </a:p>
        </p:txBody>
      </p:sp>
      <p:sp>
        <p:nvSpPr>
          <p:cNvPr id="3" name="Subtitle 2"/>
          <p:cNvSpPr>
            <a:spLocks noGrp="1"/>
          </p:cNvSpPr>
          <p:nvPr>
            <p:ph type="subTitle" idx="1"/>
          </p:nvPr>
        </p:nvSpPr>
        <p:spPr>
          <a:xfrm>
            <a:off x="6262255" y="4530436"/>
            <a:ext cx="5807826" cy="1790343"/>
          </a:xfrm>
        </p:spPr>
        <p:txBody>
          <a:bodyPr>
            <a:normAutofit fontScale="92500"/>
          </a:bodyPr>
          <a:lstStyle/>
          <a:p>
            <a:pPr algn="l"/>
            <a:r>
              <a:rPr lang="en-US" dirty="0">
                <a:latin typeface="Arial" panose="020B0604020202020204" pitchFamily="34" charset="0"/>
                <a:cs typeface="Arial" panose="020B0604020202020204" pitchFamily="34" charset="0"/>
              </a:rPr>
              <a:t>GVHD: 	TS. TR</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ƠNG ĐÌNH CHÂU</a:t>
            </a:r>
          </a:p>
          <a:p>
            <a:pPr algn="l"/>
            <a:r>
              <a:rPr lang="en-US" dirty="0">
                <a:latin typeface="Arial" panose="020B0604020202020204" pitchFamily="34" charset="0"/>
                <a:cs typeface="Arial" panose="020B0604020202020204" pitchFamily="34" charset="0"/>
              </a:rPr>
              <a:t>		PGS. TS PHẠM NGỌC TUẤN</a:t>
            </a:r>
          </a:p>
          <a:p>
            <a:pPr algn="l"/>
            <a:r>
              <a:rPr lang="en-US" dirty="0">
                <a:latin typeface="Arial" panose="020B0604020202020204" pitchFamily="34" charset="0"/>
                <a:cs typeface="Arial" panose="020B0604020202020204" pitchFamily="34" charset="0"/>
              </a:rPr>
              <a:t>HVTH: 	TR</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ƠNG HỒNG PHÚC</a:t>
            </a:r>
          </a:p>
          <a:p>
            <a:pPr algn="l"/>
            <a:r>
              <a:rPr lang="en-US" dirty="0">
                <a:latin typeface="Arial" panose="020B0604020202020204" pitchFamily="34" charset="0"/>
                <a:cs typeface="Arial" panose="020B0604020202020204" pitchFamily="34" charset="0"/>
              </a:rPr>
              <a:t>MSHV: 	1770039</a:t>
            </a:r>
          </a:p>
        </p:txBody>
      </p:sp>
      <p:cxnSp>
        <p:nvCxnSpPr>
          <p:cNvPr id="6" name="Straight Connector 5"/>
          <p:cNvCxnSpPr>
            <a:cxnSpLocks/>
          </p:cNvCxnSpPr>
          <p:nvPr/>
        </p:nvCxnSpPr>
        <p:spPr>
          <a:xfrm>
            <a:off x="1814733" y="464361"/>
            <a:ext cx="1040540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14732" y="2696"/>
            <a:ext cx="10377267" cy="461665"/>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ea typeface="Tahoma" panose="020B0604030504040204" pitchFamily="34" charset="0"/>
                <a:cs typeface="Arial" panose="020B0604020202020204" pitchFamily="34" charset="0"/>
              </a:rPr>
              <a:t>TR</a:t>
            </a:r>
            <a:r>
              <a:rPr lang="vi-VN" sz="2400" b="1" dirty="0">
                <a:solidFill>
                  <a:srgbClr val="0070C0"/>
                </a:solidFill>
                <a:latin typeface="Arial" panose="020B0604020202020204" pitchFamily="34" charset="0"/>
                <a:ea typeface="Tahoma" panose="020B0604030504040204" pitchFamily="34" charset="0"/>
                <a:cs typeface="Arial" panose="020B0604020202020204" pitchFamily="34" charset="0"/>
              </a:rPr>
              <a:t>Ư</a:t>
            </a:r>
            <a:r>
              <a:rPr lang="en-US" sz="2400" b="1" dirty="0">
                <a:solidFill>
                  <a:srgbClr val="0070C0"/>
                </a:solidFill>
                <a:latin typeface="Arial" panose="020B0604020202020204" pitchFamily="34" charset="0"/>
                <a:ea typeface="Tahoma" panose="020B0604030504040204" pitchFamily="34" charset="0"/>
                <a:cs typeface="Arial" panose="020B0604020202020204" pitchFamily="34" charset="0"/>
              </a:rPr>
              <a:t>ỜNG ĐẠI HỌC BÁCH KHOA</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3" y="22933"/>
            <a:ext cx="1571874" cy="1603717"/>
          </a:xfrm>
          <a:prstGeom prst="rect">
            <a:avLst/>
          </a:prstGeom>
        </p:spPr>
      </p:pic>
      <p:sp>
        <p:nvSpPr>
          <p:cNvPr id="15" name="TextBox 14"/>
          <p:cNvSpPr txBox="1"/>
          <p:nvPr/>
        </p:nvSpPr>
        <p:spPr>
          <a:xfrm>
            <a:off x="1786596" y="468641"/>
            <a:ext cx="10405403" cy="677108"/>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ea typeface="Tahoma" panose="020B0604030504040204" pitchFamily="34" charset="0"/>
                <a:cs typeface="Arial" panose="020B0604020202020204" pitchFamily="34" charset="0"/>
              </a:rPr>
              <a:t>KHOA ĐIỆN - ĐIỆN TỬ</a:t>
            </a:r>
          </a:p>
          <a:p>
            <a:pPr algn="ctr"/>
            <a:r>
              <a:rPr lang="en-US" b="1" dirty="0">
                <a:solidFill>
                  <a:srgbClr val="0070C0"/>
                </a:solidFill>
                <a:latin typeface="Arial" panose="020B0604020202020204" pitchFamily="34" charset="0"/>
                <a:ea typeface="Tahoma" panose="020B0604030504040204" pitchFamily="34" charset="0"/>
                <a:cs typeface="Arial" panose="020B0604020202020204" pitchFamily="34" charset="0"/>
              </a:rPr>
              <a:t>BỘ MÔN KỸ THUẬT ĐIỀU KHIỂN &amp; TỰ ĐỘNG HÓA</a:t>
            </a:r>
          </a:p>
        </p:txBody>
      </p:sp>
      <p:sp>
        <p:nvSpPr>
          <p:cNvPr id="16" name="Title 1"/>
          <p:cNvSpPr txBox="1">
            <a:spLocks/>
          </p:cNvSpPr>
          <p:nvPr/>
        </p:nvSpPr>
        <p:spPr>
          <a:xfrm>
            <a:off x="0" y="3117590"/>
            <a:ext cx="12192000" cy="80056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vi-VN" sz="2800" b="1" dirty="0">
                <a:solidFill>
                  <a:srgbClr val="0070C0"/>
                </a:solidFill>
                <a:latin typeface="Arial" panose="020B0604020202020204" pitchFamily="34" charset="0"/>
                <a:ea typeface="Verdana" panose="020B0604030504040204" pitchFamily="34" charset="0"/>
                <a:cs typeface="Arial" panose="020B0604020202020204" pitchFamily="34" charset="0"/>
              </a:rPr>
              <a:t>THIẾT KẾ HỆ THỐNG QUAN TRẮC MÔI TRƯỜNG NƯỚC NUÔI TÔM </a:t>
            </a:r>
            <a:endParaRPr lang="en-US" sz="2800" b="1" dirty="0">
              <a:solidFill>
                <a:srgbClr val="0070C0"/>
              </a:solidFill>
              <a:latin typeface="Arial" panose="020B0604020202020204" pitchFamily="34" charset="0"/>
              <a:ea typeface="Verdana" panose="020B0604030504040204" pitchFamily="34" charset="0"/>
              <a:cs typeface="Arial" panose="020B0604020202020204" pitchFamily="34" charset="0"/>
            </a:endParaRPr>
          </a:p>
          <a:p>
            <a:pPr>
              <a:lnSpc>
                <a:spcPct val="100000"/>
              </a:lnSpc>
            </a:pPr>
            <a:r>
              <a:rPr lang="vi-VN" sz="2800" b="1" dirty="0">
                <a:solidFill>
                  <a:srgbClr val="0070C0"/>
                </a:solidFill>
                <a:latin typeface="Arial" panose="020B0604020202020204" pitchFamily="34" charset="0"/>
                <a:ea typeface="Verdana" panose="020B0604030504040204" pitchFamily="34" charset="0"/>
                <a:cs typeface="Arial" panose="020B0604020202020204" pitchFamily="34" charset="0"/>
              </a:rPr>
              <a:t>TRÊN CƠ SỞ ĐIỆN TOÁN ĐÁM MÂY</a:t>
            </a:r>
            <a:endParaRPr lang="en-US" sz="2800" b="1" dirty="0">
              <a:solidFill>
                <a:srgbClr val="0070C0"/>
              </a:solidFill>
              <a:latin typeface="Arial" panose="020B0604020202020204" pitchFamily="34" charset="0"/>
              <a:ea typeface="Verdana" panose="020B0604030504040204" pitchFamily="34" charset="0"/>
              <a:cs typeface="Arial" panose="020B0604020202020204" pitchFamily="34" charset="0"/>
            </a:endParaRPr>
          </a:p>
        </p:txBody>
      </p:sp>
      <p:sp>
        <p:nvSpPr>
          <p:cNvPr id="17" name="Subtitle 2"/>
          <p:cNvSpPr txBox="1">
            <a:spLocks/>
          </p:cNvSpPr>
          <p:nvPr/>
        </p:nvSpPr>
        <p:spPr>
          <a:xfrm>
            <a:off x="5117710" y="6433161"/>
            <a:ext cx="2411436" cy="4248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err="1">
                <a:solidFill>
                  <a:srgbClr val="00B050"/>
                </a:solidFill>
                <a:latin typeface="Arial" panose="020B0604020202020204" pitchFamily="34" charset="0"/>
                <a:cs typeface="Arial" panose="020B0604020202020204" pitchFamily="34" charset="0"/>
              </a:rPr>
              <a:t>Tp.HCM</a:t>
            </a:r>
            <a:r>
              <a:rPr lang="en-US" sz="1600" dirty="0">
                <a:solidFill>
                  <a:srgbClr val="00B050"/>
                </a:solidFill>
                <a:latin typeface="Arial" panose="020B0604020202020204" pitchFamily="34" charset="0"/>
                <a:cs typeface="Arial" panose="020B0604020202020204" pitchFamily="34" charset="0"/>
              </a:rPr>
              <a:t>, </a:t>
            </a:r>
            <a:r>
              <a:rPr lang="en-US" sz="1600" dirty="0" err="1">
                <a:solidFill>
                  <a:srgbClr val="00B050"/>
                </a:solidFill>
                <a:latin typeface="Arial" panose="020B0604020202020204" pitchFamily="34" charset="0"/>
                <a:cs typeface="Arial" panose="020B0604020202020204" pitchFamily="34" charset="0"/>
              </a:rPr>
              <a:t>Ngày</a:t>
            </a:r>
            <a:r>
              <a:rPr lang="en-US" sz="1600" dirty="0">
                <a:solidFill>
                  <a:srgbClr val="00B050"/>
                </a:solidFill>
                <a:latin typeface="Arial" panose="020B0604020202020204" pitchFamily="34" charset="0"/>
                <a:cs typeface="Arial" panose="020B0604020202020204" pitchFamily="34" charset="0"/>
              </a:rPr>
              <a:t> 3/7/2019</a:t>
            </a:r>
          </a:p>
        </p:txBody>
      </p:sp>
    </p:spTree>
    <p:extLst>
      <p:ext uri="{BB962C8B-B14F-4D97-AF65-F5344CB8AC3E}">
        <p14:creationId xmlns:p14="http://schemas.microsoft.com/office/powerpoint/2010/main" val="321219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14153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10</a:t>
            </a:fld>
            <a:endParaRPr lang="en-US"/>
          </a:p>
        </p:txBody>
      </p:sp>
      <p:sp>
        <p:nvSpPr>
          <p:cNvPr id="5" name="Rectangle 4"/>
          <p:cNvSpPr/>
          <p:nvPr/>
        </p:nvSpPr>
        <p:spPr>
          <a:xfrm>
            <a:off x="131618" y="91871"/>
            <a:ext cx="11642830" cy="1323439"/>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2. TÌNH HÌNH QUAN TRẮC </a:t>
            </a:r>
          </a:p>
          <a:p>
            <a:r>
              <a:rPr lang="en-US" sz="4000" dirty="0">
                <a:solidFill>
                  <a:srgbClr val="0070C0"/>
                </a:solidFill>
                <a:latin typeface="Arial" panose="020B0604020202020204" pitchFamily="34" charset="0"/>
                <a:cs typeface="Arial" panose="020B0604020202020204" pitchFamily="34" charset="0"/>
              </a:rPr>
              <a:t>	MÔI TR</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ỜNG N</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ỚC HIỆN NAY</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534898"/>
            <a:ext cx="2367186"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2. </a:t>
            </a:r>
            <a:r>
              <a:rPr lang="en-US" sz="2400" b="1" dirty="0" err="1">
                <a:solidFill>
                  <a:srgbClr val="0070C0"/>
                </a:solidFill>
                <a:latin typeface="Arial" panose="020B0604020202020204" pitchFamily="34" charset="0"/>
                <a:cs typeface="Arial" panose="020B0604020202020204" pitchFamily="34" charset="0"/>
              </a:rPr>
              <a:t>Tại</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Việt</a:t>
            </a:r>
            <a:r>
              <a:rPr lang="en-US" sz="2400" b="1" dirty="0">
                <a:solidFill>
                  <a:srgbClr val="0070C0"/>
                </a:solidFill>
                <a:latin typeface="Arial" panose="020B0604020202020204" pitchFamily="34" charset="0"/>
                <a:cs typeface="Arial" panose="020B0604020202020204" pitchFamily="34" charset="0"/>
              </a:rPr>
              <a:t> Nam</a:t>
            </a:r>
          </a:p>
        </p:txBody>
      </p:sp>
      <p:sp>
        <p:nvSpPr>
          <p:cNvPr id="3" name="Rectangle 2">
            <a:extLst>
              <a:ext uri="{FF2B5EF4-FFF2-40B4-BE49-F238E27FC236}">
                <a16:creationId xmlns:a16="http://schemas.microsoft.com/office/drawing/2014/main" id="{E1E373CC-8A1A-402B-94CE-9B4EF86E3507}"/>
              </a:ext>
            </a:extLst>
          </p:cNvPr>
          <p:cNvSpPr/>
          <p:nvPr/>
        </p:nvSpPr>
        <p:spPr>
          <a:xfrm>
            <a:off x="9827763" y="5967379"/>
            <a:ext cx="2232619" cy="307777"/>
          </a:xfrm>
          <a:prstGeom prst="rect">
            <a:avLst/>
          </a:prstGeom>
        </p:spPr>
        <p:txBody>
          <a:bodyPr wrap="square">
            <a:spAutoFit/>
          </a:bodyPr>
          <a:lstStyle/>
          <a:p>
            <a:pPr algn="just"/>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Moitruong.net.vn</a:t>
            </a:r>
            <a:endParaRPr lang="en-US" sz="1400" b="0" i="1" dirty="0">
              <a:solidFill>
                <a:srgbClr val="111111"/>
              </a:solidFill>
              <a:effectLst/>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0D5FC36-0F5F-4B25-9962-A4C8540A5571}"/>
              </a:ext>
            </a:extLst>
          </p:cNvPr>
          <p:cNvPicPr>
            <a:picLocks noChangeAspect="1"/>
          </p:cNvPicPr>
          <p:nvPr/>
        </p:nvPicPr>
        <p:blipFill>
          <a:blip r:embed="rId4"/>
          <a:stretch>
            <a:fillRect/>
          </a:stretch>
        </p:blipFill>
        <p:spPr>
          <a:xfrm>
            <a:off x="160482" y="2037160"/>
            <a:ext cx="3114675" cy="2371725"/>
          </a:xfrm>
          <a:prstGeom prst="rect">
            <a:avLst/>
          </a:prstGeom>
        </p:spPr>
      </p:pic>
      <p:pic>
        <p:nvPicPr>
          <p:cNvPr id="15" name="Picture 14">
            <a:extLst>
              <a:ext uri="{FF2B5EF4-FFF2-40B4-BE49-F238E27FC236}">
                <a16:creationId xmlns:a16="http://schemas.microsoft.com/office/drawing/2014/main" id="{E3C47E4D-5465-43BD-A578-17A2D10BD286}"/>
              </a:ext>
            </a:extLst>
          </p:cNvPr>
          <p:cNvPicPr>
            <a:picLocks noChangeAspect="1"/>
          </p:cNvPicPr>
          <p:nvPr/>
        </p:nvPicPr>
        <p:blipFill>
          <a:blip r:embed="rId5"/>
          <a:stretch>
            <a:fillRect/>
          </a:stretch>
        </p:blipFill>
        <p:spPr>
          <a:xfrm>
            <a:off x="3338272" y="2027076"/>
            <a:ext cx="3114675" cy="2381810"/>
          </a:xfrm>
          <a:prstGeom prst="rect">
            <a:avLst/>
          </a:prstGeom>
        </p:spPr>
      </p:pic>
      <p:sp>
        <p:nvSpPr>
          <p:cNvPr id="16" name="Rectangle 15">
            <a:extLst>
              <a:ext uri="{FF2B5EF4-FFF2-40B4-BE49-F238E27FC236}">
                <a16:creationId xmlns:a16="http://schemas.microsoft.com/office/drawing/2014/main" id="{FEDD2CEF-8951-49E7-A8C9-A186AF011893}"/>
              </a:ext>
            </a:extLst>
          </p:cNvPr>
          <p:cNvSpPr/>
          <p:nvPr/>
        </p:nvSpPr>
        <p:spPr>
          <a:xfrm>
            <a:off x="6516062" y="1996563"/>
            <a:ext cx="5544320" cy="1200329"/>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VIELINA </a:t>
            </a:r>
            <a:r>
              <a:rPr lang="en-US" sz="2400" dirty="0" err="1">
                <a:latin typeface="Arial" panose="020B0604020202020204" pitchFamily="34" charset="0"/>
                <a:ea typeface="Calibri" panose="020F0502020204030204" pitchFamily="34" charset="0"/>
                <a:cs typeface="Arial" panose="020B0604020202020204" pitchFamily="34" charset="0"/>
              </a:rPr>
              <a:t>đã</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xây</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dựng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một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hệ</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thống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quan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trắc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quản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lý</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môi</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trường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nước</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hoàn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chỉnh</a:t>
            </a:r>
            <a:r>
              <a:rPr lang="en-US" sz="2400" dirty="0">
                <a:latin typeface="Arial" panose="020B0604020202020204" pitchFamily="34" charset="0"/>
                <a:ea typeface="Calibri" panose="020F0502020204030204" pitchFamily="34" charset="0"/>
                <a:cs typeface="Arial" panose="020B0604020202020204" pitchFamily="34" charset="0"/>
              </a:rPr>
              <a:t> qua </a:t>
            </a:r>
            <a:r>
              <a:rPr lang="en-US" sz="2400" dirty="0" err="1">
                <a:latin typeface="Arial" panose="020B0604020202020204" pitchFamily="34" charset="0"/>
                <a:ea typeface="Calibri" panose="020F0502020204030204" pitchFamily="34" charset="0"/>
                <a:cs typeface="Arial" panose="020B0604020202020204" pitchFamily="34" charset="0"/>
              </a:rPr>
              <a:t>mạng</a:t>
            </a:r>
            <a:r>
              <a:rPr lang="en-US" sz="2400" dirty="0">
                <a:latin typeface="Arial" panose="020B0604020202020204" pitchFamily="34" charset="0"/>
                <a:ea typeface="Calibri" panose="020F0502020204030204" pitchFamily="34" charset="0"/>
                <a:cs typeface="Arial" panose="020B0604020202020204" pitchFamily="34" charset="0"/>
              </a:rPr>
              <a:t> internet.</a:t>
            </a:r>
            <a:endParaRPr lang="en-US" sz="24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368B806-99DE-428A-8B85-36368ACB42A2}"/>
              </a:ext>
            </a:extLst>
          </p:cNvPr>
          <p:cNvSpPr/>
          <p:nvPr/>
        </p:nvSpPr>
        <p:spPr>
          <a:xfrm>
            <a:off x="6516062" y="3217981"/>
            <a:ext cx="5515456" cy="1200329"/>
          </a:xfrm>
          <a:prstGeom prst="rect">
            <a:avLst/>
          </a:prstGeom>
        </p:spPr>
        <p:txBody>
          <a:bodyPr wrap="square">
            <a:spAutoFit/>
          </a:bodyPr>
          <a:lstStyle/>
          <a:p>
            <a:pPr marL="342900" indent="-342900" algn="just">
              <a:buFont typeface="Wingdings" panose="05000000000000000000" pitchFamily="2" charset="2"/>
              <a:buChar char="§"/>
            </a:pP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ty CP </a:t>
            </a:r>
            <a:r>
              <a:rPr lang="en-US" sz="2400" dirty="0" err="1">
                <a:latin typeface="Arial" panose="020B0604020202020204" pitchFamily="34" charset="0"/>
                <a:cs typeface="Arial" panose="020B0604020202020204" pitchFamily="34" charset="0"/>
              </a:rPr>
              <a:t>Viện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(IMI)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3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pH, ORP, </a:t>
            </a:r>
            <a:r>
              <a:rPr lang="en-US" sz="2400" dirty="0" err="1">
                <a:latin typeface="Arial" panose="020B0604020202020204" pitchFamily="34" charset="0"/>
                <a:cs typeface="Arial" panose="020B0604020202020204" pitchFamily="34" charset="0"/>
              </a:rPr>
              <a:t>nhiệt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PIC18F (2014)</a:t>
            </a:r>
          </a:p>
        </p:txBody>
      </p:sp>
      <p:sp>
        <p:nvSpPr>
          <p:cNvPr id="18" name="Rectangle 17">
            <a:extLst>
              <a:ext uri="{FF2B5EF4-FFF2-40B4-BE49-F238E27FC236}">
                <a16:creationId xmlns:a16="http://schemas.microsoft.com/office/drawing/2014/main" id="{4F249256-7F78-4904-ABF7-CCCB9C27A9BD}"/>
              </a:ext>
            </a:extLst>
          </p:cNvPr>
          <p:cNvSpPr/>
          <p:nvPr/>
        </p:nvSpPr>
        <p:spPr>
          <a:xfrm>
            <a:off x="177415" y="4842525"/>
            <a:ext cx="11342928" cy="1200329"/>
          </a:xfrm>
          <a:prstGeom prst="rect">
            <a:avLst/>
          </a:prstGeom>
        </p:spPr>
        <p:txBody>
          <a:bodyPr wrap="square">
            <a:spAutoFit/>
          </a:bodyPr>
          <a:lstStyle/>
          <a:p>
            <a:pPr marL="342900" indent="-342900" algn="just">
              <a:buFont typeface="Wingdings" panose="05000000000000000000" pitchFamily="2" charset="2"/>
              <a:buChar char="§"/>
            </a:pP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vi </a:t>
            </a:r>
            <a:r>
              <a:rPr lang="en-US" sz="2400" dirty="0" err="1">
                <a:latin typeface="Arial" panose="020B0604020202020204" pitchFamily="34" charset="0"/>
                <a:cs typeface="Arial" panose="020B0604020202020204" pitchFamily="34" charset="0"/>
              </a:rPr>
              <a:t>mạch</a:t>
            </a:r>
            <a:r>
              <a:rPr lang="en-US" sz="2400" dirty="0">
                <a:latin typeface="Arial" panose="020B0604020202020204" pitchFamily="34" charset="0"/>
                <a:cs typeface="Arial" panose="020B0604020202020204" pitchFamily="34" charset="0"/>
              </a:rPr>
              <a:t> (ICDREC), </a:t>
            </a:r>
            <a:r>
              <a:rPr lang="en-US" sz="2400" dirty="0" err="1">
                <a:latin typeface="Arial" panose="020B0604020202020204" pitchFamily="34" charset="0"/>
                <a:cs typeface="Arial" panose="020B0604020202020204" pitchFamily="34" charset="0"/>
              </a:rPr>
              <a:t>Khu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(AHTP)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ty Mimosa Tek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hướng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pH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ô </a:t>
            </a:r>
            <a:r>
              <a:rPr lang="en-US" sz="2400" dirty="0" err="1">
                <a:latin typeface="Arial" panose="020B0604020202020204" pitchFamily="34" charset="0"/>
                <a:cs typeface="Arial" panose="020B0604020202020204" pitchFamily="34" charset="0"/>
              </a:rPr>
              <a:t>xy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hòa</a:t>
            </a:r>
            <a:r>
              <a:rPr lang="en-US" sz="2400" dirty="0">
                <a:latin typeface="Arial" panose="020B0604020202020204" pitchFamily="34" charset="0"/>
                <a:cs typeface="Arial" panose="020B0604020202020204" pitchFamily="34" charset="0"/>
              </a:rPr>
              <a:t> tan (DO) (2015)</a:t>
            </a:r>
          </a:p>
        </p:txBody>
      </p:sp>
    </p:spTree>
    <p:extLst>
      <p:ext uri="{BB962C8B-B14F-4D97-AF65-F5344CB8AC3E}">
        <p14:creationId xmlns:p14="http://schemas.microsoft.com/office/powerpoint/2010/main" val="161448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14153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11</a:t>
            </a:fld>
            <a:endParaRPr lang="en-US"/>
          </a:p>
        </p:txBody>
      </p:sp>
      <p:sp>
        <p:nvSpPr>
          <p:cNvPr id="5" name="Rectangle 4"/>
          <p:cNvSpPr/>
          <p:nvPr/>
        </p:nvSpPr>
        <p:spPr>
          <a:xfrm>
            <a:off x="131618" y="91871"/>
            <a:ext cx="11642830" cy="1323439"/>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2. TÌNH HÌNH QUAN TRẮC </a:t>
            </a:r>
          </a:p>
          <a:p>
            <a:r>
              <a:rPr lang="en-US" sz="4000" dirty="0">
                <a:solidFill>
                  <a:srgbClr val="0070C0"/>
                </a:solidFill>
                <a:latin typeface="Arial" panose="020B0604020202020204" pitchFamily="34" charset="0"/>
                <a:cs typeface="Arial" panose="020B0604020202020204" pitchFamily="34" charset="0"/>
              </a:rPr>
              <a:t>	MÔI TR</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ỜNG N</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ỚC HIỆN NAY</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534898"/>
            <a:ext cx="3942105"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3. </a:t>
            </a:r>
            <a:r>
              <a:rPr lang="en-US" sz="2400" b="1" dirty="0" err="1">
                <a:solidFill>
                  <a:srgbClr val="0070C0"/>
                </a:solidFill>
                <a:latin typeface="Arial" panose="020B0604020202020204" pitchFamily="34" charset="0"/>
                <a:cs typeface="Arial" panose="020B0604020202020204" pitchFamily="34" charset="0"/>
              </a:rPr>
              <a:t>Những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hạn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chế</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hiện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tại</a:t>
            </a:r>
            <a:endParaRPr lang="en-US" sz="2400" b="1" dirty="0">
              <a:solidFill>
                <a:srgbClr val="0070C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1E373CC-8A1A-402B-94CE-9B4EF86E3507}"/>
              </a:ext>
            </a:extLst>
          </p:cNvPr>
          <p:cNvSpPr/>
          <p:nvPr/>
        </p:nvSpPr>
        <p:spPr>
          <a:xfrm>
            <a:off x="9827763" y="5967379"/>
            <a:ext cx="2232619" cy="307777"/>
          </a:xfrm>
          <a:prstGeom prst="rect">
            <a:avLst/>
          </a:prstGeom>
        </p:spPr>
        <p:txBody>
          <a:bodyPr wrap="square">
            <a:spAutoFit/>
          </a:bodyPr>
          <a:lstStyle/>
          <a:p>
            <a:pPr algn="just"/>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Moitruong.net.vn</a:t>
            </a:r>
            <a:endParaRPr lang="en-US" sz="1400" b="0" i="1" dirty="0">
              <a:solidFill>
                <a:srgbClr val="111111"/>
              </a:solidFill>
              <a:effectLst/>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368B806-99DE-428A-8B85-36368ACB42A2}"/>
              </a:ext>
            </a:extLst>
          </p:cNvPr>
          <p:cNvSpPr/>
          <p:nvPr/>
        </p:nvSpPr>
        <p:spPr>
          <a:xfrm>
            <a:off x="463349" y="2145952"/>
            <a:ext cx="11597033" cy="3347840"/>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nuôi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Chi </a:t>
            </a:r>
            <a:r>
              <a:rPr lang="en-US" sz="2400" dirty="0" err="1">
                <a:latin typeface="Arial" panose="020B0604020202020204" pitchFamily="34" charset="0"/>
                <a:cs typeface="Arial" panose="020B0604020202020204" pitchFamily="34" charset="0"/>
              </a:rPr>
              <a:t>phí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t</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biệt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lắp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ngoài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còn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Chưa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8 </a:t>
            </a: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nước</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14153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12</a:t>
            </a:fld>
            <a:endParaRPr lang="en-US"/>
          </a:p>
        </p:txBody>
      </p:sp>
      <p:sp>
        <p:nvSpPr>
          <p:cNvPr id="5" name="Rectangle 4"/>
          <p:cNvSpPr/>
          <p:nvPr/>
        </p:nvSpPr>
        <p:spPr>
          <a:xfrm>
            <a:off x="131618" y="91871"/>
            <a:ext cx="11642830" cy="1323439"/>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2. TÌNH HÌNH QUAN TRẮC </a:t>
            </a:r>
          </a:p>
          <a:p>
            <a:r>
              <a:rPr lang="en-US" sz="4000" dirty="0">
                <a:solidFill>
                  <a:srgbClr val="0070C0"/>
                </a:solidFill>
                <a:latin typeface="Arial" panose="020B0604020202020204" pitchFamily="34" charset="0"/>
                <a:cs typeface="Arial" panose="020B0604020202020204" pitchFamily="34" charset="0"/>
              </a:rPr>
              <a:t>	MÔI TR</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ỜNG N</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ỚC HIỆN NAY</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534898"/>
            <a:ext cx="4867038"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4. </a:t>
            </a:r>
            <a:r>
              <a:rPr lang="en-US" sz="2400" b="1" dirty="0" err="1">
                <a:solidFill>
                  <a:srgbClr val="0070C0"/>
                </a:solidFill>
                <a:latin typeface="Arial" panose="020B0604020202020204" pitchFamily="34" charset="0"/>
                <a:cs typeface="Arial" panose="020B0604020202020204" pitchFamily="34" charset="0"/>
              </a:rPr>
              <a:t>Sự</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thiết</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và</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phạm</a:t>
            </a:r>
            <a:r>
              <a:rPr lang="en-US" sz="2400" b="1" dirty="0">
                <a:solidFill>
                  <a:srgbClr val="0070C0"/>
                </a:solidFill>
                <a:latin typeface="Arial" panose="020B0604020202020204" pitchFamily="34" charset="0"/>
                <a:cs typeface="Arial" panose="020B0604020202020204" pitchFamily="34" charset="0"/>
              </a:rPr>
              <a:t> vi </a:t>
            </a:r>
            <a:r>
              <a:rPr lang="en-US" sz="2400" b="1" dirty="0" err="1">
                <a:solidFill>
                  <a:srgbClr val="0070C0"/>
                </a:solidFill>
                <a:latin typeface="Arial" panose="020B0604020202020204" pitchFamily="34" charset="0"/>
                <a:cs typeface="Arial" panose="020B0604020202020204" pitchFamily="34" charset="0"/>
              </a:rPr>
              <a:t>đề</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tài</a:t>
            </a:r>
            <a:endParaRPr lang="en-US" sz="2400" b="1" dirty="0">
              <a:solidFill>
                <a:srgbClr val="0070C0"/>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368B806-99DE-428A-8B85-36368ACB42A2}"/>
              </a:ext>
            </a:extLst>
          </p:cNvPr>
          <p:cNvSpPr/>
          <p:nvPr/>
        </p:nvSpPr>
        <p:spPr>
          <a:xfrm>
            <a:off x="297483" y="2314180"/>
            <a:ext cx="11597033" cy="3347840"/>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Nhu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thủy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hinh</a:t>
            </a:r>
            <a:r>
              <a:rPr lang="en-US" sz="2400" dirty="0">
                <a:latin typeface="Arial" panose="020B0604020202020204" pitchFamily="34" charset="0"/>
                <a:cs typeface="Arial" panose="020B0604020202020204" pitchFamily="34" charset="0"/>
              </a:rPr>
              <a:t> ô </a:t>
            </a:r>
            <a:r>
              <a:rPr lang="en-US" sz="2400" dirty="0" err="1">
                <a:latin typeface="Arial" panose="020B0604020202020204" pitchFamily="34" charset="0"/>
                <a:cs typeface="Arial" panose="020B0604020202020204" pitchFamily="34" charset="0"/>
              </a:rPr>
              <a:t>nhiễm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 ứ</a:t>
            </a:r>
            <a:r>
              <a:rPr lang="vi-VN" sz="2400" dirty="0">
                <a:latin typeface="Arial" panose="020B0604020202020204" pitchFamily="34" charset="0"/>
                <a:cs typeface="Arial" panose="020B0604020202020204" pitchFamily="34" charset="0"/>
              </a:rPr>
              <a:t>ng dụng giúp giải quyết vấn đề này là hệ thống quan trắc môi trường nước nuôi tôm</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Quan </a:t>
            </a:r>
            <a:r>
              <a:rPr lang="en-US" sz="2400" dirty="0" err="1">
                <a:latin typeface="Arial" panose="020B0604020202020204" pitchFamily="34" charset="0"/>
                <a:cs typeface="Arial" panose="020B0604020202020204" pitchFamily="34" charset="0"/>
              </a:rPr>
              <a:t>trắc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môi</a:t>
            </a:r>
            <a:r>
              <a:rPr lang="en-US" sz="2400" dirty="0">
                <a:latin typeface="Arial" panose="020B0604020202020204" pitchFamily="34" charset="0"/>
                <a:cs typeface="Arial" panose="020B0604020202020204" pitchFamily="34" charset="0"/>
              </a:rPr>
              <a:t> tr</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ờng</a:t>
            </a:r>
            <a:r>
              <a:rPr lang="en-US" sz="2400" dirty="0">
                <a:latin typeface="Arial" panose="020B0604020202020204" pitchFamily="34" charset="0"/>
                <a:cs typeface="Arial" panose="020B0604020202020204" pitchFamily="34" charset="0"/>
              </a:rPr>
              <a:t> n</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ớc</a:t>
            </a:r>
            <a:r>
              <a:rPr lang="en-US" sz="2400" dirty="0">
                <a:latin typeface="Arial" panose="020B0604020202020204" pitchFamily="34" charset="0"/>
                <a:cs typeface="Arial" panose="020B0604020202020204" pitchFamily="34" charset="0"/>
              </a:rPr>
              <a:t> </a:t>
            </a:r>
            <a:r>
              <a:rPr lang="vi-VN" sz="2400" dirty="0">
                <a:cs typeface="Arial" panose="020B0604020202020204" pitchFamily="34" charset="0"/>
              </a:rPr>
              <a:t>từ các ao, hồ nuôi </a:t>
            </a:r>
            <a:r>
              <a:rPr lang="en-US" sz="2400" dirty="0" err="1">
                <a:latin typeface="Arial" panose="020B0604020202020204" pitchFamily="34" charset="0"/>
                <a:cs typeface="Arial" panose="020B0604020202020204" pitchFamily="34" charset="0"/>
              </a:rPr>
              <a:t>tôm</a:t>
            </a:r>
            <a:r>
              <a:rPr lang="en-US" sz="2400" dirty="0">
                <a:cs typeface="Arial" panose="020B0604020202020204" pitchFamily="34" charset="0"/>
              </a:rPr>
              <a:t> </a:t>
            </a:r>
            <a:r>
              <a:rPr lang="vi-VN" sz="2400" dirty="0">
                <a:cs typeface="Arial" panose="020B0604020202020204" pitchFamily="34" charset="0"/>
              </a:rPr>
              <a:t>để kiểm soát các chỉ tiêu nước nằm trong giới hạn cho phép và có biện pháp xử lí kịp thời khi có sự thay đổi, do đó có thể tránh được bệnh tật cho các loài thủy sản, tăng lợi nhuận</a:t>
            </a:r>
            <a:r>
              <a:rPr lang="en-US" sz="2400" dirty="0">
                <a:cs typeface="Arial" panose="020B0604020202020204" pitchFamily="34" charset="0"/>
              </a:rPr>
              <a:t>. </a:t>
            </a:r>
          </a:p>
          <a:p>
            <a:pPr algn="just">
              <a:lnSpc>
                <a:spcPct val="15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24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13</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2126" y="2791690"/>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58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14</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3. THIẾT KẾ CẤU HÌNH</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7202613"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Các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số</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endParaRPr lang="en-US" sz="2400" b="1" dirty="0">
              <a:solidFill>
                <a:srgbClr val="0070C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4EB679-F235-4560-BBB6-21ABD9D7C3A3}"/>
                  </a:ext>
                </a:extLst>
              </p:cNvPr>
              <p:cNvSpPr txBox="1"/>
              <p:nvPr/>
            </p:nvSpPr>
            <p:spPr>
              <a:xfrm>
                <a:off x="8909739" y="2684746"/>
                <a:ext cx="1665413" cy="615553"/>
              </a:xfrm>
              <a:prstGeom prst="rect">
                <a:avLst/>
              </a:prstGeom>
              <a:noFill/>
            </p:spPr>
            <p:txBody>
              <a:bodyPr wrap="square" lIns="0" tIns="0" rIns="0" bIns="0" rtlCol="0">
                <a:spAutoFit/>
              </a:bodyPr>
              <a:lstStyle>
                <a:defPPr>
                  <a:defRPr lang="en-US"/>
                </a:defPPr>
                <a:lvl1pPr>
                  <a:defRPr sz="6600">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n-US" sz="4000" i="1">
                              <a:latin typeface="Cambria Math" panose="02040503050406030204" pitchFamily="18" charset="0"/>
                            </a:rPr>
                          </m:ctrlPr>
                        </m:sSubPr>
                        <m:e>
                          <m:r>
                            <m:rPr>
                              <m:sty m:val="p"/>
                            </m:rPr>
                            <a:rPr lang="en-US" sz="4000" i="0">
                              <a:latin typeface="Cambria Math" panose="02040503050406030204" pitchFamily="18" charset="0"/>
                            </a:rPr>
                            <m:t>H</m:t>
                          </m:r>
                        </m:e>
                        <m:sub>
                          <m:r>
                            <a:rPr lang="en-US" sz="4000" i="0">
                              <a:latin typeface="Cambria Math" panose="02040503050406030204" pitchFamily="18" charset="0"/>
                            </a:rPr>
                            <m:t>2</m:t>
                          </m:r>
                        </m:sub>
                      </m:sSub>
                      <m:r>
                        <m:rPr>
                          <m:sty m:val="p"/>
                        </m:rPr>
                        <a:rPr lang="en-US" sz="4000" i="0">
                          <a:latin typeface="Cambria Math" panose="02040503050406030204" pitchFamily="18" charset="0"/>
                        </a:rPr>
                        <m:t>S</m:t>
                      </m:r>
                    </m:oMath>
                  </m:oMathPara>
                </a14:m>
                <a:endParaRPr lang="en-US" sz="4000" dirty="0"/>
              </a:p>
            </p:txBody>
          </p:sp>
        </mc:Choice>
        <mc:Fallback xmlns="">
          <p:sp>
            <p:nvSpPr>
              <p:cNvPr id="13" name="TextBox 12">
                <a:extLst>
                  <a:ext uri="{FF2B5EF4-FFF2-40B4-BE49-F238E27FC236}">
                    <a16:creationId xmlns:a16="http://schemas.microsoft.com/office/drawing/2014/main" id="{604EB679-F235-4560-BBB6-21ABD9D7C3A3}"/>
                  </a:ext>
                </a:extLst>
              </p:cNvPr>
              <p:cNvSpPr txBox="1">
                <a:spLocks noRot="1" noChangeAspect="1" noMove="1" noResize="1" noEditPoints="1" noAdjustHandles="1" noChangeArrowheads="1" noChangeShapeType="1" noTextEdit="1"/>
              </p:cNvSpPr>
              <p:nvPr/>
            </p:nvSpPr>
            <p:spPr>
              <a:xfrm>
                <a:off x="8909739" y="2684746"/>
                <a:ext cx="1665413" cy="615553"/>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3B97E75-0C51-4EC1-ACAF-34F31C80E233}"/>
              </a:ext>
            </a:extLst>
          </p:cNvPr>
          <p:cNvSpPr txBox="1"/>
          <p:nvPr/>
        </p:nvSpPr>
        <p:spPr>
          <a:xfrm>
            <a:off x="1262626" y="2092214"/>
            <a:ext cx="2191626"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Nhiệt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độ</a:t>
            </a:r>
            <a:endParaRPr lang="en-US" sz="3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435FECB-37EE-42B8-AD46-F430AE6297D1}"/>
              </a:ext>
            </a:extLst>
          </p:cNvPr>
          <p:cNvSpPr txBox="1"/>
          <p:nvPr/>
        </p:nvSpPr>
        <p:spPr>
          <a:xfrm>
            <a:off x="1262626" y="2719711"/>
            <a:ext cx="1832553"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ẩm</a:t>
            </a:r>
            <a:endParaRPr lang="en-US" sz="3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66F114E-88BF-4333-8076-BECCBDC3635D}"/>
              </a:ext>
            </a:extLst>
          </p:cNvPr>
          <p:cNvSpPr txBox="1"/>
          <p:nvPr/>
        </p:nvSpPr>
        <p:spPr>
          <a:xfrm>
            <a:off x="1262626" y="3438098"/>
            <a:ext cx="4833374"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Nồng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Oxy </a:t>
            </a:r>
            <a:r>
              <a:rPr lang="en-US" sz="3600" dirty="0" err="1">
                <a:latin typeface="Arial" panose="020B0604020202020204" pitchFamily="34" charset="0"/>
                <a:cs typeface="Arial" panose="020B0604020202020204" pitchFamily="34" charset="0"/>
              </a:rPr>
              <a:t>hòa</a:t>
            </a:r>
            <a:r>
              <a:rPr lang="en-US" sz="3600" dirty="0">
                <a:latin typeface="Arial" panose="020B0604020202020204" pitchFamily="34" charset="0"/>
                <a:cs typeface="Arial" panose="020B0604020202020204" pitchFamily="34" charset="0"/>
              </a:rPr>
              <a:t> tan</a:t>
            </a:r>
          </a:p>
        </p:txBody>
      </p:sp>
      <p:sp>
        <p:nvSpPr>
          <p:cNvPr id="16" name="TextBox 15">
            <a:extLst>
              <a:ext uri="{FF2B5EF4-FFF2-40B4-BE49-F238E27FC236}">
                <a16:creationId xmlns:a16="http://schemas.microsoft.com/office/drawing/2014/main" id="{8D9F9270-4E24-4A5F-8E76-BDFCB4CD6ECD}"/>
              </a:ext>
            </a:extLst>
          </p:cNvPr>
          <p:cNvSpPr txBox="1"/>
          <p:nvPr/>
        </p:nvSpPr>
        <p:spPr>
          <a:xfrm>
            <a:off x="1262626" y="4149449"/>
            <a:ext cx="1781257"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pH</a:t>
            </a:r>
          </a:p>
        </p:txBody>
      </p:sp>
      <p:sp>
        <p:nvSpPr>
          <p:cNvPr id="17" name="TextBox 16">
            <a:extLst>
              <a:ext uri="{FF2B5EF4-FFF2-40B4-BE49-F238E27FC236}">
                <a16:creationId xmlns:a16="http://schemas.microsoft.com/office/drawing/2014/main" id="{F5A0A68D-38CA-4EFC-B575-8EBE78DF72C0}"/>
              </a:ext>
            </a:extLst>
          </p:cNvPr>
          <p:cNvSpPr txBox="1"/>
          <p:nvPr/>
        </p:nvSpPr>
        <p:spPr>
          <a:xfrm>
            <a:off x="7053826" y="1982987"/>
            <a:ext cx="2089033"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mặn</a:t>
            </a:r>
            <a:endParaRPr lang="en-US" sz="36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CFECCF8-DA2F-4BB9-9780-6C64556F6F23}"/>
              </a:ext>
            </a:extLst>
          </p:cNvPr>
          <p:cNvSpPr txBox="1"/>
          <p:nvPr/>
        </p:nvSpPr>
        <p:spPr>
          <a:xfrm>
            <a:off x="7082698" y="4083355"/>
            <a:ext cx="2242922"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trong</a:t>
            </a:r>
            <a:endParaRPr lang="en-US" sz="3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62F8BD72-3E10-439D-A184-93F797B7E1A7}"/>
              </a:ext>
            </a:extLst>
          </p:cNvPr>
          <p:cNvSpPr txBox="1"/>
          <p:nvPr/>
        </p:nvSpPr>
        <p:spPr>
          <a:xfrm>
            <a:off x="7071092" y="3412374"/>
            <a:ext cx="2165978"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kiềm</a:t>
            </a:r>
            <a:endParaRPr lang="en-US" sz="36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16B0148-213F-4DCF-82CE-74E94DABF01C}"/>
              </a:ext>
            </a:extLst>
          </p:cNvPr>
          <p:cNvSpPr txBox="1"/>
          <p:nvPr/>
        </p:nvSpPr>
        <p:spPr>
          <a:xfrm>
            <a:off x="7044226" y="2643320"/>
            <a:ext cx="2345514" cy="646331"/>
          </a:xfrm>
          <a:prstGeom prst="rect">
            <a:avLst/>
          </a:prstGeom>
          <a:noFill/>
        </p:spPr>
        <p:txBody>
          <a:bodyPr wrap="none" rtlCol="0">
            <a:spAutoFit/>
          </a:bodyPr>
          <a:lstStyle/>
          <a:p>
            <a:pPr marL="285750" indent="-285750">
              <a:buFont typeface="Arial" panose="020B0604020202020204" pitchFamily="34" charset="0"/>
              <a:buChar char="•"/>
            </a:pPr>
            <a:r>
              <a:rPr lang="en-US" sz="3600" dirty="0" err="1">
                <a:latin typeface="Arial" panose="020B0604020202020204" pitchFamily="34" charset="0"/>
                <a:cs typeface="Arial" panose="020B0604020202020204" pitchFamily="34" charset="0"/>
              </a:rPr>
              <a:t>Nồng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độ</a:t>
            </a: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9384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15</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3. THIẾT KẾ CẤU HÌNH</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7202613"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2. </a:t>
            </a:r>
            <a:r>
              <a:rPr lang="en-US" sz="2400" b="1" dirty="0" err="1">
                <a:solidFill>
                  <a:srgbClr val="0070C0"/>
                </a:solidFill>
                <a:latin typeface="Arial" panose="020B0604020202020204" pitchFamily="34" charset="0"/>
                <a:cs typeface="Arial" panose="020B0604020202020204" pitchFamily="34" charset="0"/>
              </a:rPr>
              <a:t>Các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số</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D717795E-1980-4F0F-8DB1-5BB10B33B022}"/>
              </a:ext>
            </a:extLst>
          </p:cNvPr>
          <p:cNvGraphicFramePr>
            <a:graphicFrameLocks noGrp="1"/>
          </p:cNvGraphicFramePr>
          <p:nvPr>
            <p:extLst>
              <p:ext uri="{D42A27DB-BD31-4B8C-83A1-F6EECF244321}">
                <p14:modId xmlns:p14="http://schemas.microsoft.com/office/powerpoint/2010/main" val="3423123430"/>
              </p:ext>
            </p:extLst>
          </p:nvPr>
        </p:nvGraphicFramePr>
        <p:xfrm>
          <a:off x="613034" y="2154732"/>
          <a:ext cx="11121765" cy="4079311"/>
        </p:xfrm>
        <a:graphic>
          <a:graphicData uri="http://schemas.openxmlformats.org/drawingml/2006/table">
            <a:tbl>
              <a:tblPr firstRow="1" firstCol="1" lastRow="1" lastCol="1" bandRow="1" bandCol="1"/>
              <a:tblGrid>
                <a:gridCol w="852806">
                  <a:extLst>
                    <a:ext uri="{9D8B030D-6E8A-4147-A177-3AD203B41FA5}">
                      <a16:colId xmlns:a16="http://schemas.microsoft.com/office/drawing/2014/main" val="2754551699"/>
                    </a:ext>
                  </a:extLst>
                </a:gridCol>
                <a:gridCol w="2566435">
                  <a:extLst>
                    <a:ext uri="{9D8B030D-6E8A-4147-A177-3AD203B41FA5}">
                      <a16:colId xmlns:a16="http://schemas.microsoft.com/office/drawing/2014/main" val="971069595"/>
                    </a:ext>
                  </a:extLst>
                </a:gridCol>
                <a:gridCol w="1734571">
                  <a:extLst>
                    <a:ext uri="{9D8B030D-6E8A-4147-A177-3AD203B41FA5}">
                      <a16:colId xmlns:a16="http://schemas.microsoft.com/office/drawing/2014/main" val="3107907839"/>
                    </a:ext>
                  </a:extLst>
                </a:gridCol>
                <a:gridCol w="5967953">
                  <a:extLst>
                    <a:ext uri="{9D8B030D-6E8A-4147-A177-3AD203B41FA5}">
                      <a16:colId xmlns:a16="http://schemas.microsoft.com/office/drawing/2014/main" val="1545305012"/>
                    </a:ext>
                  </a:extLst>
                </a:gridCol>
              </a:tblGrid>
              <a:tr h="411820">
                <a:tc>
                  <a:txBody>
                    <a:bodyPr/>
                    <a:lstStyle/>
                    <a:p>
                      <a:pPr marL="0" marR="0" algn="ctr">
                        <a:lnSpc>
                          <a:spcPct val="150000"/>
                        </a:lnSpc>
                        <a:spcBef>
                          <a:spcPts val="0"/>
                        </a:spcBef>
                        <a:spcAft>
                          <a:spcPts val="600"/>
                        </a:spcAft>
                      </a:pPr>
                      <a:r>
                        <a:rPr lang="vi-VN" sz="2000" dirty="0">
                          <a:effectLst/>
                        </a:rPr>
                        <a:t>TT</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50000"/>
                        </a:lnSpc>
                        <a:spcBef>
                          <a:spcPts val="0"/>
                        </a:spcBef>
                        <a:spcAft>
                          <a:spcPts val="600"/>
                        </a:spcAft>
                      </a:pPr>
                      <a:r>
                        <a:rPr lang="vi-VN" sz="2000" dirty="0">
                          <a:effectLst/>
                        </a:rPr>
                        <a:t>Thông số</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50000"/>
                        </a:lnSpc>
                        <a:spcBef>
                          <a:spcPts val="0"/>
                        </a:spcBef>
                        <a:spcAft>
                          <a:spcPts val="600"/>
                        </a:spcAft>
                      </a:pPr>
                      <a:r>
                        <a:rPr lang="vi-VN" sz="2000" dirty="0">
                          <a:effectLst/>
                        </a:rPr>
                        <a:t>Đơn vị</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50000"/>
                        </a:lnSpc>
                        <a:spcBef>
                          <a:spcPts val="0"/>
                        </a:spcBef>
                        <a:spcAft>
                          <a:spcPts val="600"/>
                        </a:spcAft>
                      </a:pPr>
                      <a:r>
                        <a:rPr lang="vi-VN" sz="2000" dirty="0">
                          <a:effectLst/>
                        </a:rPr>
                        <a:t>Giá trị cho phép</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932442597"/>
                  </a:ext>
                </a:extLst>
              </a:tr>
              <a:tr h="388117">
                <a:tc>
                  <a:txBody>
                    <a:bodyPr/>
                    <a:lstStyle/>
                    <a:p>
                      <a:pPr marL="0" marR="0" algn="ctr">
                        <a:lnSpc>
                          <a:spcPct val="150000"/>
                        </a:lnSpc>
                        <a:spcBef>
                          <a:spcPts val="0"/>
                        </a:spcBef>
                        <a:spcAft>
                          <a:spcPts val="600"/>
                        </a:spcAft>
                      </a:pPr>
                      <a:r>
                        <a:rPr lang="vi-VN" sz="2000">
                          <a:effectLst/>
                        </a:rPr>
                        <a:t>1</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Ôxy hoà tan (DO)</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mg/l</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 3,5</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8919731"/>
                  </a:ext>
                </a:extLst>
              </a:tr>
              <a:tr h="809607">
                <a:tc>
                  <a:txBody>
                    <a:bodyPr/>
                    <a:lstStyle/>
                    <a:p>
                      <a:pPr marL="0" marR="0" algn="ctr">
                        <a:lnSpc>
                          <a:spcPct val="150000"/>
                        </a:lnSpc>
                        <a:spcBef>
                          <a:spcPts val="0"/>
                        </a:spcBef>
                        <a:spcAft>
                          <a:spcPts val="600"/>
                        </a:spcAft>
                      </a:pPr>
                      <a:r>
                        <a:rPr lang="vi-VN" sz="2000">
                          <a:effectLst/>
                        </a:rPr>
                        <a:t>2</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pH</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 </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7 ÷ 9, dao động trong ngày  không quá 0,5</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9928324"/>
                  </a:ext>
                </a:extLst>
              </a:tr>
              <a:tr h="378161">
                <a:tc>
                  <a:txBody>
                    <a:bodyPr/>
                    <a:lstStyle/>
                    <a:p>
                      <a:pPr marL="0" marR="0" algn="ctr">
                        <a:lnSpc>
                          <a:spcPct val="150000"/>
                        </a:lnSpc>
                        <a:spcBef>
                          <a:spcPts val="0"/>
                        </a:spcBef>
                        <a:spcAft>
                          <a:spcPts val="600"/>
                        </a:spcAft>
                      </a:pPr>
                      <a:r>
                        <a:rPr lang="vi-VN" sz="2000">
                          <a:effectLst/>
                        </a:rPr>
                        <a:t>3</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Độ mặn</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5 ÷ 35</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9985313"/>
                  </a:ext>
                </a:extLst>
              </a:tr>
              <a:tr h="378161">
                <a:tc>
                  <a:txBody>
                    <a:bodyPr/>
                    <a:lstStyle/>
                    <a:p>
                      <a:pPr marL="0" marR="0" algn="ctr">
                        <a:lnSpc>
                          <a:spcPct val="150000"/>
                        </a:lnSpc>
                        <a:spcBef>
                          <a:spcPts val="0"/>
                        </a:spcBef>
                        <a:spcAft>
                          <a:spcPts val="600"/>
                        </a:spcAft>
                      </a:pPr>
                      <a:r>
                        <a:rPr lang="vi-VN" sz="2000">
                          <a:effectLst/>
                        </a:rPr>
                        <a:t>4</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Độ kiềm</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mg/l</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60 ÷ 180</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5962374"/>
                  </a:ext>
                </a:extLst>
              </a:tr>
              <a:tr h="378161">
                <a:tc>
                  <a:txBody>
                    <a:bodyPr/>
                    <a:lstStyle/>
                    <a:p>
                      <a:pPr marL="0" marR="0" algn="ctr">
                        <a:lnSpc>
                          <a:spcPct val="150000"/>
                        </a:lnSpc>
                        <a:spcBef>
                          <a:spcPts val="0"/>
                        </a:spcBef>
                        <a:spcAft>
                          <a:spcPts val="600"/>
                        </a:spcAft>
                      </a:pPr>
                      <a:r>
                        <a:rPr lang="vi-VN" sz="2000">
                          <a:effectLst/>
                        </a:rPr>
                        <a:t>5</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Độ trong</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cm</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20 ÷ 50</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037005"/>
                  </a:ext>
                </a:extLst>
              </a:tr>
              <a:tr h="378161">
                <a:tc>
                  <a:txBody>
                    <a:bodyPr/>
                    <a:lstStyle/>
                    <a:p>
                      <a:pPr marL="0" marR="0" algn="ctr">
                        <a:lnSpc>
                          <a:spcPct val="150000"/>
                        </a:lnSpc>
                        <a:spcBef>
                          <a:spcPts val="0"/>
                        </a:spcBef>
                        <a:spcAft>
                          <a:spcPts val="600"/>
                        </a:spcAft>
                      </a:pPr>
                      <a:r>
                        <a:rPr lang="vi-VN" sz="2000">
                          <a:effectLst/>
                        </a:rPr>
                        <a:t>6</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NH</a:t>
                      </a:r>
                      <a:r>
                        <a:rPr lang="vi-VN" sz="2000" baseline="-25000" dirty="0">
                          <a:effectLst/>
                        </a:rPr>
                        <a:t>3</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mg/l</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&lt; 0,3</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891640"/>
                  </a:ext>
                </a:extLst>
              </a:tr>
              <a:tr h="403789">
                <a:tc>
                  <a:txBody>
                    <a:bodyPr/>
                    <a:lstStyle/>
                    <a:p>
                      <a:pPr marL="0" marR="0" algn="ctr">
                        <a:lnSpc>
                          <a:spcPct val="150000"/>
                        </a:lnSpc>
                        <a:spcBef>
                          <a:spcPts val="0"/>
                        </a:spcBef>
                        <a:spcAft>
                          <a:spcPts val="600"/>
                        </a:spcAft>
                      </a:pPr>
                      <a:r>
                        <a:rPr lang="vi-VN" sz="2000">
                          <a:effectLst/>
                        </a:rPr>
                        <a:t>7</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H</a:t>
                      </a:r>
                      <a:r>
                        <a:rPr lang="vi-VN" sz="2000" baseline="-25000" dirty="0">
                          <a:effectLst/>
                        </a:rPr>
                        <a:t>2</a:t>
                      </a:r>
                      <a:r>
                        <a:rPr lang="vi-VN" sz="2000" dirty="0">
                          <a:effectLst/>
                        </a:rPr>
                        <a:t>S</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a:effectLst/>
                        </a:rPr>
                        <a:t>mg/l</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&lt; 0,05</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06742724"/>
                  </a:ext>
                </a:extLst>
              </a:tr>
              <a:tr h="389039">
                <a:tc>
                  <a:txBody>
                    <a:bodyPr/>
                    <a:lstStyle/>
                    <a:p>
                      <a:pPr marL="0" marR="0" algn="ctr">
                        <a:lnSpc>
                          <a:spcPct val="150000"/>
                        </a:lnSpc>
                        <a:spcBef>
                          <a:spcPts val="0"/>
                        </a:spcBef>
                        <a:spcAft>
                          <a:spcPts val="600"/>
                        </a:spcAft>
                      </a:pPr>
                      <a:r>
                        <a:rPr lang="vi-VN" sz="2000">
                          <a:effectLst/>
                        </a:rPr>
                        <a:t>8</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Nhiệt độ</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en-US" sz="2000">
                          <a:effectLst/>
                        </a:rPr>
                        <a:t>°C</a:t>
                      </a:r>
                      <a:endParaRPr lang="en-US"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600"/>
                        </a:spcAft>
                      </a:pPr>
                      <a:r>
                        <a:rPr lang="vi-VN" sz="2000" dirty="0">
                          <a:effectLst/>
                        </a:rPr>
                        <a:t>18 ÷ 33</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1280205"/>
                  </a:ext>
                </a:extLst>
              </a:tr>
            </a:tbl>
          </a:graphicData>
        </a:graphic>
      </p:graphicFrame>
      <p:sp>
        <p:nvSpPr>
          <p:cNvPr id="3" name="Rectangle 2">
            <a:extLst>
              <a:ext uri="{FF2B5EF4-FFF2-40B4-BE49-F238E27FC236}">
                <a16:creationId xmlns:a16="http://schemas.microsoft.com/office/drawing/2014/main" id="{7544A72E-77A4-4071-B853-2339DA6D39E5}"/>
              </a:ext>
            </a:extLst>
          </p:cNvPr>
          <p:cNvSpPr/>
          <p:nvPr/>
        </p:nvSpPr>
        <p:spPr>
          <a:xfrm>
            <a:off x="4250265" y="1771183"/>
            <a:ext cx="7484534" cy="369332"/>
          </a:xfrm>
          <a:prstGeom prst="rect">
            <a:avLst/>
          </a:prstGeom>
        </p:spPr>
        <p:txBody>
          <a:bodyPr wrap="square">
            <a:spAutoFit/>
          </a:bodyPr>
          <a:lstStyle/>
          <a:p>
            <a:pPr algn="r"/>
            <a:r>
              <a:rPr lang="vi-VN" i="1" dirty="0">
                <a:ea typeface="Calibri" panose="020F0502020204030204" pitchFamily="34" charset="0"/>
                <a:cs typeface="Times New Roman" panose="02020603050405020304" pitchFamily="18" charset="0"/>
              </a:rPr>
              <a:t>Bảng</a:t>
            </a:r>
            <a:r>
              <a:rPr lang="en-US" i="1" dirty="0">
                <a:ea typeface="Calibri" panose="020F0502020204030204" pitchFamily="34" charset="0"/>
                <a:cs typeface="Times New Roman" panose="02020603050405020304" pitchFamily="18" charset="0"/>
              </a:rPr>
              <a:t>:</a:t>
            </a:r>
            <a:r>
              <a:rPr lang="vi-VN" i="1" dirty="0">
                <a:ea typeface="Calibri" panose="020F0502020204030204" pitchFamily="34" charset="0"/>
                <a:cs typeface="Times New Roman" panose="02020603050405020304" pitchFamily="18" charset="0"/>
              </a:rPr>
              <a:t> </a:t>
            </a:r>
            <a:r>
              <a:rPr lang="vi-VN" i="1" dirty="0">
                <a:solidFill>
                  <a:srgbClr val="000000"/>
                </a:solidFill>
                <a:ea typeface="Calibri" panose="020F0502020204030204" pitchFamily="34" charset="0"/>
                <a:cs typeface="Times New Roman" panose="02020603050405020304" pitchFamily="18" charset="0"/>
              </a:rPr>
              <a:t>Chất lượng nước cấp vào ao nuôi và nước ao nuôi tôm</a:t>
            </a:r>
            <a:endParaRPr lang="en-US" i="1" dirty="0"/>
          </a:p>
        </p:txBody>
      </p:sp>
    </p:spTree>
    <p:extLst>
      <p:ext uri="{BB962C8B-B14F-4D97-AF65-F5344CB8AC3E}">
        <p14:creationId xmlns:p14="http://schemas.microsoft.com/office/powerpoint/2010/main" val="370767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16</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3. THIẾT KẾ CẤU HÌNH</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5548314"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3. </a:t>
            </a:r>
            <a:r>
              <a:rPr lang="en-US" sz="2400" b="1" dirty="0" err="1">
                <a:solidFill>
                  <a:srgbClr val="0070C0"/>
                </a:solidFill>
                <a:latin typeface="Arial" panose="020B0604020202020204" pitchFamily="34" charset="0"/>
                <a:cs typeface="Arial" panose="020B0604020202020204" pitchFamily="34" charset="0"/>
              </a:rPr>
              <a:t>Nguyên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lý</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của</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hệ</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thống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r>
              <a:rPr lang="en-US" sz="2400" b="1" dirty="0">
                <a:solidFill>
                  <a:srgbClr val="0070C0"/>
                </a:solidFill>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19CF0477-BDA8-4554-BFF0-87D79CC97FF6}"/>
              </a:ext>
            </a:extLst>
          </p:cNvPr>
          <p:cNvPicPr>
            <a:picLocks noChangeAspect="1"/>
          </p:cNvPicPr>
          <p:nvPr/>
        </p:nvPicPr>
        <p:blipFill>
          <a:blip r:embed="rId4"/>
          <a:stretch>
            <a:fillRect/>
          </a:stretch>
        </p:blipFill>
        <p:spPr>
          <a:xfrm>
            <a:off x="118534" y="1487197"/>
            <a:ext cx="12005733" cy="5351970"/>
          </a:xfrm>
          <a:prstGeom prst="rect">
            <a:avLst/>
          </a:prstGeom>
          <a:ln>
            <a:solidFill>
              <a:schemeClr val="accent1"/>
            </a:solidFill>
          </a:ln>
        </p:spPr>
      </p:pic>
    </p:spTree>
    <p:extLst>
      <p:ext uri="{BB962C8B-B14F-4D97-AF65-F5344CB8AC3E}">
        <p14:creationId xmlns:p14="http://schemas.microsoft.com/office/powerpoint/2010/main" val="91270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17</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3539064"/>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483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18</a:t>
            </a:fld>
            <a:endParaRPr lang="en-US"/>
          </a:p>
        </p:txBody>
      </p:sp>
      <p:sp>
        <p:nvSpPr>
          <p:cNvPr id="5" name="Rectangle 4"/>
          <p:cNvSpPr/>
          <p:nvPr/>
        </p:nvSpPr>
        <p:spPr>
          <a:xfrm>
            <a:off x="-1" y="136525"/>
            <a:ext cx="9770534"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4. THIẾT KẾ PHẦN CỨNG + PHẦN MỀM</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1774845"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Lấy</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mẫu</a:t>
            </a:r>
            <a:endParaRPr lang="en-US" sz="2400" b="1" dirty="0">
              <a:solidFill>
                <a:srgbClr val="0070C0"/>
              </a:solidFill>
              <a:latin typeface="Arial" panose="020B0604020202020204" pitchFamily="34" charset="0"/>
              <a:cs typeface="Arial" panose="020B0604020202020204" pitchFamily="34" charset="0"/>
            </a:endParaRPr>
          </a:p>
        </p:txBody>
      </p:sp>
      <p:sp>
        <p:nvSpPr>
          <p:cNvPr id="2" name="Rectangle 2">
            <a:extLst>
              <a:ext uri="{FF2B5EF4-FFF2-40B4-BE49-F238E27FC236}">
                <a16:creationId xmlns:a16="http://schemas.microsoft.com/office/drawing/2014/main" id="{4A248551-6243-40C8-96BA-4CDEAAFB3927}"/>
              </a:ext>
            </a:extLst>
          </p:cNvPr>
          <p:cNvSpPr>
            <a:spLocks noChangeArrowheads="1"/>
          </p:cNvSpPr>
          <p:nvPr/>
        </p:nvSpPr>
        <p:spPr bwMode="auto">
          <a:xfrm>
            <a:off x="514350" y="22953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7297">
            <a:extLst>
              <a:ext uri="{FF2B5EF4-FFF2-40B4-BE49-F238E27FC236}">
                <a16:creationId xmlns:a16="http://schemas.microsoft.com/office/drawing/2014/main" id="{1A195D96-3FB9-4FCC-BCDC-CA4AD0ACC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2752584"/>
            <a:ext cx="5581650" cy="1905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8B1E87B-9D18-4624-A743-145882B6535A}"/>
              </a:ext>
            </a:extLst>
          </p:cNvPr>
          <p:cNvSpPr>
            <a:spLocks noChangeArrowheads="1"/>
          </p:cNvSpPr>
          <p:nvPr/>
        </p:nvSpPr>
        <p:spPr bwMode="auto">
          <a:xfrm>
            <a:off x="514350" y="46575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en-US" sz="1300" b="0"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H</a:t>
            </a:r>
            <a:r>
              <a:rPr kumimoji="0" lang="vi-VN" altLang="en-US" sz="1300" b="0" i="0" u="none" strike="noStrike" cap="none" normalizeH="0" baseline="0" bmk="">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ình </a:t>
            </a:r>
            <a:r>
              <a:rPr kumimoji="0" lang="vi-VN" altLang="en-US" sz="1300" b="0" i="0" u="none" strike="noStrike" cap="none" normalizeH="0" baseline="0" bmk="_Toc11654273">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4.13 </a:t>
            </a:r>
            <a:r>
              <a:rPr kumimoji="0" lang="en-US" altLang="en-US" sz="1300" b="0" i="0" u="none" strike="noStrike" cap="none" normalizeH="0" baseline="0" bmk="_Toc11654273">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Sơ đồ nguyên lý truyền tín hiệu từ PLC về cơ sở dữ liệu.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645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19</a:t>
            </a:fld>
            <a:endParaRPr lang="en-US"/>
          </a:p>
        </p:txBody>
      </p:sp>
      <p:sp>
        <p:nvSpPr>
          <p:cNvPr id="5" name="Rectangle 4"/>
          <p:cNvSpPr/>
          <p:nvPr/>
        </p:nvSpPr>
        <p:spPr>
          <a:xfrm>
            <a:off x="-1" y="136525"/>
            <a:ext cx="9770534"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4. THIẾT KẾ PHẦN CỨNG + PHẦN MỀM</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3650358"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3. </a:t>
            </a:r>
            <a:r>
              <a:rPr lang="en-US" sz="2400" b="1" dirty="0" err="1">
                <a:solidFill>
                  <a:srgbClr val="0070C0"/>
                </a:solidFill>
                <a:latin typeface="Arial" panose="020B0604020202020204" pitchFamily="34" charset="0"/>
                <a:cs typeface="Arial" panose="020B0604020202020204" pitchFamily="34" charset="0"/>
              </a:rPr>
              <a:t>Truyền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tín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hiệu</a:t>
            </a:r>
            <a:endParaRPr lang="en-US" sz="2400" b="1" dirty="0">
              <a:solidFill>
                <a:srgbClr val="0070C0"/>
              </a:solidFill>
              <a:latin typeface="Arial" panose="020B0604020202020204" pitchFamily="34" charset="0"/>
              <a:cs typeface="Arial" panose="020B0604020202020204" pitchFamily="34" charset="0"/>
            </a:endParaRPr>
          </a:p>
        </p:txBody>
      </p:sp>
      <p:sp>
        <p:nvSpPr>
          <p:cNvPr id="2" name="Rectangle 2">
            <a:extLst>
              <a:ext uri="{FF2B5EF4-FFF2-40B4-BE49-F238E27FC236}">
                <a16:creationId xmlns:a16="http://schemas.microsoft.com/office/drawing/2014/main" id="{4A248551-6243-40C8-96BA-4CDEAAFB3927}"/>
              </a:ext>
            </a:extLst>
          </p:cNvPr>
          <p:cNvSpPr>
            <a:spLocks noChangeArrowheads="1"/>
          </p:cNvSpPr>
          <p:nvPr/>
        </p:nvSpPr>
        <p:spPr bwMode="auto">
          <a:xfrm>
            <a:off x="514350" y="22953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7297">
            <a:extLst>
              <a:ext uri="{FF2B5EF4-FFF2-40B4-BE49-F238E27FC236}">
                <a16:creationId xmlns:a16="http://schemas.microsoft.com/office/drawing/2014/main" id="{1A195D96-3FB9-4FCC-BCDC-CA4AD0ACC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795" y="1572091"/>
            <a:ext cx="8559342" cy="292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Tree>
    <p:extLst>
      <p:ext uri="{BB962C8B-B14F-4D97-AF65-F5344CB8AC3E}">
        <p14:creationId xmlns:p14="http://schemas.microsoft.com/office/powerpoint/2010/main" val="3397055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20</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4284131"/>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3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21</a:t>
            </a:fld>
            <a:endParaRPr lang="en-US"/>
          </a:p>
        </p:txBody>
      </p:sp>
      <p:sp>
        <p:nvSpPr>
          <p:cNvPr id="5" name="Rectangle 4"/>
          <p:cNvSpPr/>
          <p:nvPr/>
        </p:nvSpPr>
        <p:spPr>
          <a:xfrm>
            <a:off x="-1" y="136525"/>
            <a:ext cx="9668934"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5. TÍCH HỢP HỆ THỐNG</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7202613"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Các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số</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11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22</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5039128"/>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971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23</a:t>
            </a:fld>
            <a:endParaRPr lang="en-US"/>
          </a:p>
        </p:txBody>
      </p:sp>
      <p:sp>
        <p:nvSpPr>
          <p:cNvPr id="5" name="Rectangle 4"/>
          <p:cNvSpPr/>
          <p:nvPr/>
        </p:nvSpPr>
        <p:spPr>
          <a:xfrm>
            <a:off x="-1" y="136525"/>
            <a:ext cx="9668934"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6. KẾT LUẬN</a:t>
            </a: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7202613"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Các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thông</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số</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18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39855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22C5B811-03D1-4928-A536-0CC24EE62B10}" type="datetime1">
              <a:rPr lang="en-US" smtClean="0"/>
              <a:t>27-Jun-19</a:t>
            </a:fld>
            <a:endParaRPr lang="en-US"/>
          </a:p>
        </p:txBody>
      </p:sp>
      <p:sp>
        <p:nvSpPr>
          <p:cNvPr id="10" name="Footer Placeholder 9"/>
          <p:cNvSpPr>
            <a:spLocks noGrp="1"/>
          </p:cNvSpPr>
          <p:nvPr>
            <p:ph type="ftr" sz="quarter" idx="11"/>
          </p:nvPr>
        </p:nvSpPr>
        <p:spPr/>
        <p:txBody>
          <a:bodyPr/>
          <a:lstStyle/>
          <a:p>
            <a:r>
              <a:rPr lang="en-US"/>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24</a:t>
            </a:fld>
            <a:endParaRPr lang="en-US"/>
          </a:p>
        </p:txBody>
      </p:sp>
      <p:sp>
        <p:nvSpPr>
          <p:cNvPr id="19" name="Rectangle 18"/>
          <p:cNvSpPr/>
          <p:nvPr/>
        </p:nvSpPr>
        <p:spPr>
          <a:xfrm>
            <a:off x="3008034" y="1212240"/>
            <a:ext cx="5883442" cy="923330"/>
          </a:xfrm>
          <a:prstGeom prst="rect">
            <a:avLst/>
          </a:prstGeom>
        </p:spPr>
        <p:txBody>
          <a:bodyPr wrap="square">
            <a:spAutoFit/>
          </a:bodyPr>
          <a:lstStyle/>
          <a:p>
            <a:pPr algn="ctr"/>
            <a:r>
              <a:rPr lang="en-US" sz="5400" dirty="0">
                <a:solidFill>
                  <a:srgbClr val="0070C0"/>
                </a:solidFill>
                <a:latin typeface="Arial" panose="020B0604020202020204" pitchFamily="34" charset="0"/>
                <a:cs typeface="Arial" panose="020B0604020202020204" pitchFamily="34" charset="0"/>
              </a:rPr>
              <a:t>DEMO MÔ HÌNH</a:t>
            </a:r>
          </a:p>
        </p:txBody>
      </p:sp>
      <p:sp>
        <p:nvSpPr>
          <p:cNvPr id="15" name="Rectangle 14">
            <a:hlinkClick r:id="rId3" action="ppaction://hlinkfile"/>
          </p:cNvPr>
          <p:cNvSpPr/>
          <p:nvPr/>
        </p:nvSpPr>
        <p:spPr>
          <a:xfrm>
            <a:off x="1941127" y="2603199"/>
            <a:ext cx="8309746" cy="100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HỆ THỐNG QUAN TRẮC MÔI TR</a:t>
            </a:r>
            <a:r>
              <a:rPr lang="vi-VN" sz="2400" dirty="0">
                <a:latin typeface="Tahoma" panose="020B0604030504040204" pitchFamily="34" charset="0"/>
                <a:ea typeface="Tahoma" panose="020B0604030504040204" pitchFamily="34" charset="0"/>
                <a:cs typeface="Tahoma" panose="020B0604030504040204" pitchFamily="34" charset="0"/>
              </a:rPr>
              <a:t>Ư</a:t>
            </a:r>
            <a:r>
              <a:rPr lang="en-US" sz="2400" dirty="0">
                <a:latin typeface="Tahoma" panose="020B0604030504040204" pitchFamily="34" charset="0"/>
                <a:ea typeface="Tahoma" panose="020B0604030504040204" pitchFamily="34" charset="0"/>
                <a:cs typeface="Tahoma" panose="020B0604030504040204" pitchFamily="34" charset="0"/>
              </a:rPr>
              <a:t>ỜNG N</a:t>
            </a:r>
            <a:r>
              <a:rPr lang="vi-VN" sz="2400" dirty="0">
                <a:latin typeface="Tahoma" panose="020B0604030504040204" pitchFamily="34" charset="0"/>
                <a:ea typeface="Tahoma" panose="020B0604030504040204" pitchFamily="34" charset="0"/>
                <a:cs typeface="Tahoma" panose="020B0604030504040204" pitchFamily="34" charset="0"/>
              </a:rPr>
              <a:t>Ư</a:t>
            </a:r>
            <a:r>
              <a:rPr lang="en-US" sz="2400" dirty="0">
                <a:latin typeface="Tahoma" panose="020B0604030504040204" pitchFamily="34" charset="0"/>
                <a:ea typeface="Tahoma" panose="020B0604030504040204" pitchFamily="34" charset="0"/>
                <a:cs typeface="Tahoma" panose="020B0604030504040204" pitchFamily="34" charset="0"/>
              </a:rPr>
              <a:t>ỚC NUÔI TÔM</a:t>
            </a:r>
          </a:p>
        </p:txBody>
      </p:sp>
      <p:pic>
        <p:nvPicPr>
          <p:cNvPr id="2050" name="Picture 2" descr="Kết quả hình ảnh cho logo vi tr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501" y="3830031"/>
            <a:ext cx="1155955" cy="106755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911501" y="4374890"/>
            <a:ext cx="5117106" cy="400110"/>
          </a:xfrm>
          <a:prstGeom prst="rect">
            <a:avLst/>
          </a:prstGeom>
        </p:spPr>
        <p:txBody>
          <a:bodyPr wrap="none">
            <a:spAutoFit/>
          </a:bodyPr>
          <a:lstStyle/>
          <a:p>
            <a:pPr algn="ctr"/>
            <a:r>
              <a:rPr lang="en-US" sz="2000" dirty="0" err="1">
                <a:latin typeface="Tahoma" panose="020B0604030504040204" pitchFamily="34" charset="0"/>
                <a:ea typeface="Tahoma" panose="020B0604030504040204" pitchFamily="34" charset="0"/>
                <a:cs typeface="Tahoma" panose="020B0604030504040204" pitchFamily="34" charset="0"/>
              </a:rPr>
              <a:t>Phòng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nghiệm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điều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khiển</a:t>
            </a:r>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tự</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động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hóa</a:t>
            </a:r>
            <a:endParaRPr lang="en-US" sz="2000" dirty="0">
              <a:latin typeface="Tahoma" panose="020B0604030504040204" pitchFamily="34" charset="0"/>
              <a:ea typeface="Tahoma" panose="020B0604030504040204" pitchFamily="34" charset="0"/>
              <a:cs typeface="Tahoma" panose="020B0604030504040204" pitchFamily="34" charset="0"/>
            </a:endParaRPr>
          </a:p>
        </p:txBody>
      </p:sp>
      <p:cxnSp>
        <p:nvCxnSpPr>
          <p:cNvPr id="24" name="Straight Connector 23"/>
          <p:cNvCxnSpPr/>
          <p:nvPr/>
        </p:nvCxnSpPr>
        <p:spPr>
          <a:xfrm>
            <a:off x="4381002" y="4865503"/>
            <a:ext cx="4178104"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181947" y="4907708"/>
            <a:ext cx="2576218" cy="307777"/>
          </a:xfrm>
          <a:prstGeom prst="rect">
            <a:avLst/>
          </a:prstGeom>
        </p:spPr>
        <p:txBody>
          <a:bodyPr wrap="none">
            <a:spAutoFit/>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268 </a:t>
            </a:r>
            <a:r>
              <a:rPr lang="en-US" sz="1400" dirty="0" err="1">
                <a:latin typeface="Tahoma" panose="020B0604030504040204" pitchFamily="34" charset="0"/>
                <a:ea typeface="Tahoma" panose="020B0604030504040204" pitchFamily="34" charset="0"/>
                <a:cs typeface="Tahoma" panose="020B0604030504040204" pitchFamily="34" charset="0"/>
              </a:rPr>
              <a:t>Lý</a:t>
            </a:r>
            <a:r>
              <a:rPr lang="en-US" sz="1400" dirty="0">
                <a:latin typeface="Tahoma" panose="020B0604030504040204" pitchFamily="34" charset="0"/>
                <a:ea typeface="Tahoma" panose="020B0604030504040204" pitchFamily="34" charset="0"/>
                <a:cs typeface="Tahoma" panose="020B0604030504040204" pitchFamily="34" charset="0"/>
              </a:rPr>
              <a:t> Th</a:t>
            </a:r>
            <a:r>
              <a:rPr lang="vi-VN" sz="1400" dirty="0">
                <a:latin typeface="Tahoma" panose="020B0604030504040204" pitchFamily="34" charset="0"/>
                <a:ea typeface="Tahoma" panose="020B0604030504040204" pitchFamily="34" charset="0"/>
                <a:cs typeface="Tahoma" panose="020B0604030504040204" pitchFamily="34" charset="0"/>
              </a:rPr>
              <a:t>ư</a:t>
            </a:r>
            <a:r>
              <a:rPr lang="en-US" sz="1400" dirty="0" err="1">
                <a:latin typeface="Tahoma" panose="020B0604030504040204" pitchFamily="34" charset="0"/>
                <a:ea typeface="Tahoma" panose="020B0604030504040204" pitchFamily="34" charset="0"/>
                <a:cs typeface="Tahoma" panose="020B0604030504040204" pitchFamily="34" charset="0"/>
              </a:rPr>
              <a:t>ờng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Kiệt</a:t>
            </a:r>
            <a:r>
              <a:rPr lang="en-US" sz="1400" dirty="0">
                <a:latin typeface="Tahoma" panose="020B0604030504040204" pitchFamily="34" charset="0"/>
                <a:ea typeface="Tahoma" panose="020B0604030504040204" pitchFamily="34" charset="0"/>
                <a:cs typeface="Tahoma" panose="020B0604030504040204" pitchFamily="34" charset="0"/>
              </a:rPr>
              <a:t>, P14, Q10</a:t>
            </a:r>
          </a:p>
        </p:txBody>
      </p:sp>
    </p:spTree>
    <p:extLst>
      <p:ext uri="{BB962C8B-B14F-4D97-AF65-F5344CB8AC3E}">
        <p14:creationId xmlns:p14="http://schemas.microsoft.com/office/powerpoint/2010/main" val="282123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39855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22C5B811-03D1-4928-A536-0CC24EE62B10}" type="datetime1">
              <a:rPr lang="en-US" smtClean="0"/>
              <a:t>27-Jun-19</a:t>
            </a:fld>
            <a:endParaRPr lang="en-US"/>
          </a:p>
        </p:txBody>
      </p:sp>
      <p:sp>
        <p:nvSpPr>
          <p:cNvPr id="10" name="Footer Placeholder 9"/>
          <p:cNvSpPr>
            <a:spLocks noGrp="1"/>
          </p:cNvSpPr>
          <p:nvPr>
            <p:ph type="ftr" sz="quarter" idx="11"/>
          </p:nvPr>
        </p:nvSpPr>
        <p:spPr/>
        <p:txBody>
          <a:bodyPr/>
          <a:lstStyle/>
          <a:p>
            <a:r>
              <a:rPr lang="en-US"/>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25</a:t>
            </a:fld>
            <a:endParaRPr lang="en-US"/>
          </a:p>
        </p:txBody>
      </p:sp>
      <p:sp>
        <p:nvSpPr>
          <p:cNvPr id="7" name="Rectangle 6"/>
          <p:cNvSpPr/>
          <p:nvPr/>
        </p:nvSpPr>
        <p:spPr>
          <a:xfrm>
            <a:off x="2224670" y="333048"/>
            <a:ext cx="9983372" cy="369332"/>
          </a:xfrm>
          <a:prstGeom prst="rect">
            <a:avLst/>
          </a:prstGeom>
        </p:spPr>
        <p:txBody>
          <a:bodyPr wrap="square">
            <a:spAutoFit/>
          </a:bodyPr>
          <a:lstStyle/>
          <a:p>
            <a:pPr algn="ctr">
              <a:lnSpc>
                <a:spcPct val="100000"/>
              </a:lnSpc>
            </a:pPr>
            <a:r>
              <a:rPr lang="en-US" b="1" dirty="0">
                <a:solidFill>
                  <a:srgbClr val="0070C0"/>
                </a:solidFill>
                <a:latin typeface="Verdana" panose="020B0604030504040204" pitchFamily="34" charset="0"/>
                <a:ea typeface="Verdana" panose="020B0604030504040204" pitchFamily="34" charset="0"/>
                <a:cs typeface="Verdana" panose="020B0604030504040204" pitchFamily="34" charset="0"/>
              </a:rPr>
              <a:t>ĐIỀU KHIỂN VÀ GIÁM SÁT BỒN N</a:t>
            </a:r>
            <a:r>
              <a:rPr lang="vi-VN" b="1" dirty="0">
                <a:solidFill>
                  <a:srgbClr val="0070C0"/>
                </a:solidFill>
                <a:latin typeface="Verdana" panose="020B0604030504040204" pitchFamily="34" charset="0"/>
                <a:ea typeface="Verdana" panose="020B0604030504040204" pitchFamily="34" charset="0"/>
                <a:cs typeface="Verdana" panose="020B0604030504040204" pitchFamily="34" charset="0"/>
              </a:rPr>
              <a:t>Ư</a:t>
            </a:r>
            <a:r>
              <a:rPr lang="en-US" b="1" dirty="0">
                <a:solidFill>
                  <a:srgbClr val="0070C0"/>
                </a:solidFill>
                <a:latin typeface="Verdana" panose="020B0604030504040204" pitchFamily="34" charset="0"/>
                <a:ea typeface="Verdana" panose="020B0604030504040204" pitchFamily="34" charset="0"/>
                <a:cs typeface="Verdana" panose="020B0604030504040204" pitchFamily="34" charset="0"/>
              </a:rPr>
              <a:t>ỚC ĐÔI QUA WEBSERVER S7-1200</a:t>
            </a:r>
          </a:p>
        </p:txBody>
      </p:sp>
      <p:sp>
        <p:nvSpPr>
          <p:cNvPr id="12" name="TextBox 11"/>
          <p:cNvSpPr txBox="1"/>
          <p:nvPr/>
        </p:nvSpPr>
        <p:spPr>
          <a:xfrm>
            <a:off x="184638" y="1395769"/>
            <a:ext cx="11899510" cy="523220"/>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702" y="893766"/>
            <a:ext cx="5809955" cy="3509629"/>
          </a:xfrm>
          <a:prstGeom prst="rect">
            <a:avLst/>
          </a:prstGeom>
        </p:spPr>
      </p:pic>
      <p:sp>
        <p:nvSpPr>
          <p:cNvPr id="2" name="TextBox 1"/>
          <p:cNvSpPr txBox="1"/>
          <p:nvPr/>
        </p:nvSpPr>
        <p:spPr>
          <a:xfrm>
            <a:off x="0" y="3662826"/>
            <a:ext cx="3396175" cy="523220"/>
          </a:xfrm>
          <a:prstGeom prst="rect">
            <a:avLst/>
          </a:prstGeom>
          <a:noFill/>
        </p:spPr>
        <p:txBody>
          <a:bodyPr wrap="square" rtlCol="0">
            <a:spAutoFit/>
          </a:bodyPr>
          <a:lstStyle/>
          <a:p>
            <a:r>
              <a:rPr lang="en-US" sz="2800" dirty="0">
                <a:latin typeface="UTM Swiss Condensed" panose="02000500000000000000" pitchFamily="2" charset="0"/>
                <a:ea typeface="Kozuka Gothic Pr6N B" panose="020B0800000000000000" pitchFamily="34" charset="-128"/>
              </a:rPr>
              <a:t>TÀI LIỆU THAM KHẢO</a:t>
            </a:r>
          </a:p>
        </p:txBody>
      </p:sp>
      <p:cxnSp>
        <p:nvCxnSpPr>
          <p:cNvPr id="5" name="Straight Connector 4"/>
          <p:cNvCxnSpPr/>
          <p:nvPr/>
        </p:nvCxnSpPr>
        <p:spPr>
          <a:xfrm>
            <a:off x="119576" y="4225404"/>
            <a:ext cx="417810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5541" y="5413428"/>
            <a:ext cx="2330430" cy="400110"/>
          </a:xfrm>
          <a:prstGeom prst="rect">
            <a:avLst/>
          </a:prstGeom>
        </p:spPr>
        <p:txBody>
          <a:bodyPr wrap="square">
            <a:spAutoFit/>
          </a:bodyPr>
          <a:lstStyle/>
          <a:p>
            <a:r>
              <a:rPr lang="en-US" sz="2000" dirty="0"/>
              <a:t>[4] w3schools.com</a:t>
            </a:r>
          </a:p>
        </p:txBody>
      </p:sp>
      <p:sp>
        <p:nvSpPr>
          <p:cNvPr id="16" name="Rectangle 15"/>
          <p:cNvSpPr/>
          <p:nvPr/>
        </p:nvSpPr>
        <p:spPr>
          <a:xfrm>
            <a:off x="454856" y="5062733"/>
            <a:ext cx="3329353" cy="400110"/>
          </a:xfrm>
          <a:prstGeom prst="rect">
            <a:avLst/>
          </a:prstGeom>
        </p:spPr>
        <p:txBody>
          <a:bodyPr wrap="square">
            <a:spAutoFit/>
          </a:bodyPr>
          <a:lstStyle/>
          <a:p>
            <a:r>
              <a:rPr lang="en-US" sz="2000" dirty="0"/>
              <a:t>[3] www.siemens.com</a:t>
            </a:r>
          </a:p>
        </p:txBody>
      </p:sp>
      <p:sp>
        <p:nvSpPr>
          <p:cNvPr id="17" name="Rectangle 16"/>
          <p:cNvSpPr/>
          <p:nvPr/>
        </p:nvSpPr>
        <p:spPr>
          <a:xfrm>
            <a:off x="433754" y="4355164"/>
            <a:ext cx="10637520" cy="400110"/>
          </a:xfrm>
          <a:prstGeom prst="rect">
            <a:avLst/>
          </a:prstGeom>
        </p:spPr>
        <p:txBody>
          <a:bodyPr wrap="square">
            <a:spAutoFit/>
          </a:bodyPr>
          <a:lstStyle/>
          <a:p>
            <a:r>
              <a:rPr lang="en-US" sz="2000" dirty="0">
                <a:solidFill>
                  <a:srgbClr val="000000"/>
                </a:solidFill>
                <a:latin typeface="Calibri" panose="020F0502020204030204" pitchFamily="34" charset="0"/>
                <a:ea typeface="Times New Roman" panose="02020603050405020304" pitchFamily="18" charset="0"/>
              </a:rPr>
              <a:t>[1] </a:t>
            </a:r>
            <a:r>
              <a:rPr lang="vi-VN" sz="2000" dirty="0">
                <a:solidFill>
                  <a:srgbClr val="000000"/>
                </a:solidFill>
                <a:latin typeface="Calibri" panose="020F0502020204030204" pitchFamily="34" charset="0"/>
                <a:ea typeface="Times New Roman" panose="02020603050405020304" pitchFamily="18" charset="0"/>
              </a:rPr>
              <a:t>Phó GS. TS. Nguyễn Thị Phương Hà, TS. Huỳnh Thái Hoàng, Lý Thuyết</a:t>
            </a:r>
            <a:r>
              <a:rPr lang="en-US" sz="2000" dirty="0">
                <a:solidFill>
                  <a:srgbClr val="000000"/>
                </a:solidFill>
                <a:latin typeface="Calibri" panose="020F0502020204030204" pitchFamily="34" charset="0"/>
                <a:ea typeface="Times New Roman" panose="02020603050405020304" pitchFamily="18" charset="0"/>
              </a:rPr>
              <a:t> </a:t>
            </a:r>
            <a:r>
              <a:rPr lang="vi-VN" sz="2000" dirty="0">
                <a:solidFill>
                  <a:srgbClr val="000000"/>
                </a:solidFill>
                <a:latin typeface="Calibri" panose="020F0502020204030204" pitchFamily="34" charset="0"/>
                <a:ea typeface="Times New Roman" panose="02020603050405020304" pitchFamily="18" charset="0"/>
              </a:rPr>
              <a:t>Điều Khiển Tự Động</a:t>
            </a:r>
            <a:endParaRPr lang="en-US" sz="2000" dirty="0">
              <a:latin typeface="Calibri" panose="020F0502020204030204" pitchFamily="34" charset="0"/>
            </a:endParaRPr>
          </a:p>
        </p:txBody>
      </p:sp>
      <p:sp>
        <p:nvSpPr>
          <p:cNvPr id="18" name="Rectangle 17"/>
          <p:cNvSpPr/>
          <p:nvPr/>
        </p:nvSpPr>
        <p:spPr>
          <a:xfrm>
            <a:off x="454856" y="4614684"/>
            <a:ext cx="7240172" cy="553998"/>
          </a:xfrm>
          <a:prstGeom prst="rect">
            <a:avLst/>
          </a:prstGeom>
        </p:spPr>
        <p:txBody>
          <a:bodyPr wrap="square">
            <a:spAutoFit/>
          </a:bodyPr>
          <a:lstStyle/>
          <a:p>
            <a:pPr>
              <a:lnSpc>
                <a:spcPct val="150000"/>
              </a:lnSpc>
              <a:spcBef>
                <a:spcPts val="600"/>
              </a:spcBef>
              <a:spcAft>
                <a:spcPts val="600"/>
              </a:spcAft>
            </a:pPr>
            <a:r>
              <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a:t>
            </a:r>
            <a:r>
              <a:rPr lang="vi-VN" sz="2000" dirty="0">
                <a:latin typeface="Calibri" panose="020F0502020204030204" pitchFamily="34" charset="0"/>
                <a:ea typeface="Times New Roman" panose="02020603050405020304" pitchFamily="18" charset="0"/>
                <a:cs typeface="Times New Roman" panose="02020603050405020304" pitchFamily="18" charset="0"/>
              </a:rPr>
              <a:t>SIEMENS-S7-</a:t>
            </a:r>
            <a:r>
              <a:rPr lang="en-US" sz="2000" dirty="0">
                <a:latin typeface="Calibri" panose="020F0502020204030204" pitchFamily="34" charset="0"/>
                <a:ea typeface="Times New Roman" panose="02020603050405020304" pitchFamily="18" charset="0"/>
                <a:cs typeface="Times New Roman" panose="02020603050405020304" pitchFamily="18" charset="0"/>
              </a:rPr>
              <a:t>1</a:t>
            </a:r>
            <a:r>
              <a:rPr lang="vi-VN" sz="2000" dirty="0">
                <a:latin typeface="Calibri" panose="020F0502020204030204" pitchFamily="34" charset="0"/>
                <a:ea typeface="Times New Roman" panose="02020603050405020304" pitchFamily="18" charset="0"/>
                <a:cs typeface="Times New Roman" panose="02020603050405020304" pitchFamily="18" charset="0"/>
              </a:rPr>
              <a:t>200 Programmable Controller System Manual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3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3</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1371600"/>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009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2AEAA54-FB89-4BA5-B9FD-52E1D6119954}"/>
              </a:ext>
            </a:extLst>
          </p:cNvPr>
          <p:cNvPicPr>
            <a:picLocks noChangeAspect="1"/>
          </p:cNvPicPr>
          <p:nvPr/>
        </p:nvPicPr>
        <p:blipFill>
          <a:blip r:embed="rId2"/>
          <a:stretch>
            <a:fillRect/>
          </a:stretch>
        </p:blipFill>
        <p:spPr>
          <a:xfrm>
            <a:off x="5754332" y="1370779"/>
            <a:ext cx="6298608" cy="45957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4</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1. GIỚI THIỆU ĐỀ TÀI</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6170279"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Tình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hình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ngành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nuôi</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tôm</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trên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thế</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giới</a:t>
            </a:r>
            <a:endParaRPr lang="en-US" sz="2400" b="1" dirty="0">
              <a:solidFill>
                <a:srgbClr val="0070C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7A64B79-A914-4CA3-9A20-EE5D9252046F}"/>
              </a:ext>
            </a:extLst>
          </p:cNvPr>
          <p:cNvSpPr/>
          <p:nvPr/>
        </p:nvSpPr>
        <p:spPr>
          <a:xfrm>
            <a:off x="173182" y="1529079"/>
            <a:ext cx="5581150" cy="5009833"/>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Nhu cầu tiêu thụ thủy sản thế gi</a:t>
            </a:r>
            <a:r>
              <a:rPr lang="en-US" sz="2400" dirty="0" err="1">
                <a:solidFill>
                  <a:srgbClr val="000000"/>
                </a:solidFill>
                <a:latin typeface="Arial" panose="020B0604020202020204" pitchFamily="34" charset="0"/>
                <a:ea typeface="Calibri" panose="020F0502020204030204" pitchFamily="34" charset="0"/>
                <a:cs typeface="Arial" panose="020B0604020202020204" pitchFamily="34" charset="0"/>
              </a:rPr>
              <a:t>ới</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có tốc độ tăng trưởng ngày càng cao.</a:t>
            </a:r>
          </a:p>
          <a:p>
            <a:pPr marL="342900" indent="-342900" algn="just">
              <a:lnSpc>
                <a:spcPct val="150000"/>
              </a:lnSpc>
              <a:buFont typeface="Wingdings" panose="05000000000000000000" pitchFamily="2" charset="2"/>
              <a:buChar char="§"/>
            </a:pP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Dự báo</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 năm 2050, thế giới cần hơn 220 triệu tấn thủy sản trong khi tổng sản lượng đánh bắt thủy sản của thế giới có xu hướng giảm dần. </a:t>
            </a:r>
          </a:p>
          <a:p>
            <a:pPr marL="342900" indent="-342900" algn="just">
              <a:lnSpc>
                <a:spcPct val="150000"/>
              </a:lnSpc>
              <a:buFont typeface="Wingdings" panose="05000000000000000000" pitchFamily="2" charset="2"/>
              <a:buChar char="§"/>
            </a:pP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Vì vậy, nuôi trồng thủy sản có nhiệm vụ đảm bảo khoảng 63,5% lượng tiêu thụ thủy sản vào năm 2050</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87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5</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1. GIỚI THIỆU ĐỀ TÀI</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5996385"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2. </a:t>
            </a:r>
            <a:r>
              <a:rPr lang="en-US" sz="2400" b="1" dirty="0" err="1">
                <a:solidFill>
                  <a:srgbClr val="0070C0"/>
                </a:solidFill>
                <a:latin typeface="Arial" panose="020B0604020202020204" pitchFamily="34" charset="0"/>
                <a:cs typeface="Arial" panose="020B0604020202020204" pitchFamily="34" charset="0"/>
              </a:rPr>
              <a:t>Tình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hình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ngành</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nuôi</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tôm</a:t>
            </a:r>
            <a:r>
              <a:rPr lang="en-US" sz="2400" b="1" dirty="0">
                <a:solidFill>
                  <a:srgbClr val="0070C0"/>
                </a:solidFill>
                <a:latin typeface="Arial" panose="020B0604020202020204" pitchFamily="34" charset="0"/>
                <a:cs typeface="Arial" panose="020B0604020202020204" pitchFamily="34" charset="0"/>
              </a:rPr>
              <a:t> ở </a:t>
            </a:r>
            <a:r>
              <a:rPr lang="en-US" sz="2400" b="1" dirty="0" err="1">
                <a:solidFill>
                  <a:srgbClr val="0070C0"/>
                </a:solidFill>
                <a:latin typeface="Arial" panose="020B0604020202020204" pitchFamily="34" charset="0"/>
                <a:cs typeface="Arial" panose="020B0604020202020204" pitchFamily="34" charset="0"/>
              </a:rPr>
              <a:t>Việt</a:t>
            </a:r>
            <a:r>
              <a:rPr lang="en-US" sz="2400" b="1" dirty="0">
                <a:solidFill>
                  <a:srgbClr val="0070C0"/>
                </a:solidFill>
                <a:latin typeface="Arial" panose="020B0604020202020204" pitchFamily="34" charset="0"/>
                <a:cs typeface="Arial" panose="020B0604020202020204" pitchFamily="34" charset="0"/>
              </a:rPr>
              <a:t> Nam</a:t>
            </a:r>
          </a:p>
        </p:txBody>
      </p:sp>
      <p:sp>
        <p:nvSpPr>
          <p:cNvPr id="8" name="Rectangle 7">
            <a:extLst>
              <a:ext uri="{FF2B5EF4-FFF2-40B4-BE49-F238E27FC236}">
                <a16:creationId xmlns:a16="http://schemas.microsoft.com/office/drawing/2014/main" id="{37A64B79-A914-4CA3-9A20-EE5D9252046F}"/>
              </a:ext>
            </a:extLst>
          </p:cNvPr>
          <p:cNvSpPr/>
          <p:nvPr/>
        </p:nvSpPr>
        <p:spPr>
          <a:xfrm>
            <a:off x="173182" y="1529079"/>
            <a:ext cx="5581150" cy="4455835"/>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Theo </a:t>
            </a:r>
            <a:r>
              <a:rPr lang="vi-VN" sz="2400" dirty="0">
                <a:solidFill>
                  <a:srgbClr val="000000"/>
                </a:solidFill>
                <a:latin typeface="Arial" panose="020B0604020202020204" pitchFamily="34" charset="0"/>
                <a:cs typeface="Arial" panose="020B0604020202020204" pitchFamily="34" charset="0"/>
              </a:rPr>
              <a:t>VASEP,</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năm </a:t>
            </a: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2018, diện tích nuôi tôm nước lợ đạt 745.000 ha</a:t>
            </a: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với sản lượng 800.000 tấn</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t>
            </a:r>
            <a:endParaRPr lang="de-DE" sz="24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buFont typeface="Wingdings" panose="05000000000000000000" pitchFamily="2" charset="2"/>
              <a:buChar char="§"/>
            </a:pP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Giá trị xuất khẩ</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u </a:t>
            </a:r>
            <a:r>
              <a:rPr lang="en-US" sz="2400" dirty="0" err="1">
                <a:solidFill>
                  <a:srgbClr val="000000"/>
                </a:solidFill>
                <a:latin typeface="Arial" panose="020B0604020202020204" pitchFamily="34" charset="0"/>
                <a:ea typeface="Calibri" panose="020F0502020204030204" pitchFamily="34" charset="0"/>
                <a:cs typeface="Arial" panose="020B0604020202020204" pitchFamily="34" charset="0"/>
              </a:rPr>
              <a:t>mặt</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hàng tôm của nước ta năm 2018 đạt 3,55 tỷ USD</a:t>
            </a:r>
            <a:r>
              <a:rPr lang="de-DE" sz="24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vi-VN" sz="2400" dirty="0">
                <a:solidFill>
                  <a:srgbClr val="000000"/>
                </a:solidFill>
                <a:ea typeface="Calibri" panose="020F0502020204030204" pitchFamily="34" charset="0"/>
                <a:cs typeface="Arial" panose="020B0604020202020204" pitchFamily="34" charset="0"/>
              </a:rPr>
              <a:t>2019, dự kiến tăng trưởng và đạt trên 4,2 tỷ USD, chiếm</a:t>
            </a:r>
            <a:r>
              <a:rPr lang="en-US" sz="2400" dirty="0">
                <a:solidFill>
                  <a:srgbClr val="000000"/>
                </a:solidFill>
                <a:ea typeface="Calibri" panose="020F0502020204030204" pitchFamily="34" charset="0"/>
                <a:cs typeface="Arial" panose="020B0604020202020204" pitchFamily="34" charset="0"/>
              </a:rPr>
              <a:t> </a:t>
            </a:r>
            <a:r>
              <a:rPr lang="vi-VN" sz="2400" dirty="0">
                <a:solidFill>
                  <a:srgbClr val="000000"/>
                </a:solidFill>
                <a:ea typeface="Calibri" panose="020F0502020204030204" pitchFamily="34" charset="0"/>
                <a:cs typeface="Arial" panose="020B0604020202020204" pitchFamily="34" charset="0"/>
              </a:rPr>
              <a:t>40% giá trị xuất khẩu thủy sản</a:t>
            </a:r>
            <a:endParaRPr lang="de-DE" sz="2400" dirty="0">
              <a:solidFill>
                <a:srgbClr val="000000"/>
              </a:solidFill>
              <a:latin typeface="Arial" panose="020B0604020202020204" pitchFamily="34" charset="0"/>
              <a:ea typeface="Calibri" panose="020F0502020204030204" pitchFamily="34" charset="0"/>
              <a:cs typeface="Arial" panose="020B0604020202020204" pitchFamily="34" charset="0"/>
            </a:endParaRPr>
          </a:p>
        </p:txBody>
      </p:sp>
      <p:pic>
        <p:nvPicPr>
          <p:cNvPr id="1026" name="Picture 2" descr="http://vasep.com.vn/Uploads/image/PublicFile/image/Thu/vf18/HT5/sanluong.jpg">
            <a:extLst>
              <a:ext uri="{FF2B5EF4-FFF2-40B4-BE49-F238E27FC236}">
                <a16:creationId xmlns:a16="http://schemas.microsoft.com/office/drawing/2014/main" id="{51BA7018-D3A3-4DC5-9405-6EA2DD01F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162" y="1733128"/>
            <a:ext cx="5828656" cy="38425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DC4A9D5E-6843-4992-8EBD-4DE1292EB0B0}"/>
              </a:ext>
            </a:extLst>
          </p:cNvPr>
          <p:cNvSpPr/>
          <p:nvPr/>
        </p:nvSpPr>
        <p:spPr>
          <a:xfrm>
            <a:off x="9786199" y="5575723"/>
            <a:ext cx="2232619" cy="307777"/>
          </a:xfrm>
          <a:prstGeom prst="rect">
            <a:avLst/>
          </a:prstGeom>
        </p:spPr>
        <p:txBody>
          <a:bodyPr wrap="square">
            <a:spAutoFit/>
          </a:bodyPr>
          <a:lstStyle/>
          <a:p>
            <a:pPr algn="r"/>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VASEP</a:t>
            </a:r>
            <a:endParaRPr lang="en-US" sz="1400" b="0" i="1" dirty="0">
              <a:solidFill>
                <a:srgbClr val="11111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936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6</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1. GIỚI THIỆU ĐỀ TÀI</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4330032"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3.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r>
              <a:rPr lang="en-US" sz="2400" b="1" dirty="0">
                <a:solidFill>
                  <a:srgbClr val="0070C0"/>
                </a:solidFill>
                <a:latin typeface="Arial" panose="020B0604020202020204" pitchFamily="34" charset="0"/>
                <a:cs typeface="Arial" panose="020B0604020202020204" pitchFamily="34" charset="0"/>
              </a:rPr>
              <a:t> ô </a:t>
            </a:r>
            <a:r>
              <a:rPr lang="en-US" sz="2400" b="1" dirty="0" err="1">
                <a:solidFill>
                  <a:srgbClr val="0070C0"/>
                </a:solidFill>
                <a:latin typeface="Arial" panose="020B0604020202020204" pitchFamily="34" charset="0"/>
                <a:cs typeface="Arial" panose="020B0604020202020204" pitchFamily="34" charset="0"/>
              </a:rPr>
              <a:t>nhiễm</a:t>
            </a:r>
            <a:endParaRPr lang="en-US" sz="2400" b="1" dirty="0">
              <a:solidFill>
                <a:srgbClr val="0070C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7A64B79-A914-4CA3-9A20-EE5D9252046F}"/>
              </a:ext>
            </a:extLst>
          </p:cNvPr>
          <p:cNvSpPr/>
          <p:nvPr/>
        </p:nvSpPr>
        <p:spPr>
          <a:xfrm>
            <a:off x="173181" y="4173683"/>
            <a:ext cx="11289668" cy="2248693"/>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vi-VN" sz="2400" dirty="0">
                <a:solidFill>
                  <a:srgbClr val="000000"/>
                </a:solidFill>
                <a:ea typeface="Calibri" panose="020F0502020204030204" pitchFamily="34" charset="0"/>
                <a:cs typeface="Arial" panose="020B0604020202020204" pitchFamily="34" charset="0"/>
              </a:rPr>
              <a:t>Các hoạt động từ quá trình sản xuất tôm đang làm ô nhiễm môi trường,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Nh</a:t>
            </a:r>
            <a:r>
              <a:rPr lang="vi-VN" sz="2400" dirty="0">
                <a:solidFill>
                  <a:srgbClr val="000000"/>
                </a:solidFill>
                <a:latin typeface="Arial" panose="020B0604020202020204" pitchFamily="34" charset="0"/>
                <a:ea typeface="Calibri" panose="020F0502020204030204" pitchFamily="34" charset="0"/>
                <a:cs typeface="Arial" panose="020B0604020202020204" pitchFamily="34" charset="0"/>
              </a:rPr>
              <a:t>ư: </a:t>
            </a:r>
            <a:r>
              <a:rPr lang="vi-VN" sz="2400" dirty="0">
                <a:solidFill>
                  <a:srgbClr val="000000"/>
                </a:solidFill>
                <a:ea typeface="Calibri" panose="020F0502020204030204" pitchFamily="34" charset="0"/>
                <a:cs typeface="Arial" panose="020B0604020202020204" pitchFamily="34" charset="0"/>
              </a:rPr>
              <a:t>Một số hệ thống phụ</a:t>
            </a:r>
            <a:r>
              <a:rPr lang="en-US" sz="2400" dirty="0">
                <a:solidFill>
                  <a:srgbClr val="000000"/>
                </a:solidFill>
                <a:ea typeface="Calibri" panose="020F0502020204030204" pitchFamily="34" charset="0"/>
                <a:cs typeface="Arial" panose="020B0604020202020204" pitchFamily="34" charset="0"/>
              </a:rPr>
              <a:t> (</a:t>
            </a:r>
            <a:r>
              <a:rPr lang="vi-VN" sz="2400" dirty="0">
                <a:solidFill>
                  <a:srgbClr val="000000"/>
                </a:solidFill>
                <a:ea typeface="Calibri" panose="020F0502020204030204" pitchFamily="34" charset="0"/>
                <a:cs typeface="Arial" panose="020B0604020202020204" pitchFamily="34" charset="0"/>
              </a:rPr>
              <a:t>xây dựng ao hồ, xử lý ao hồ, công trình thu nước, lưu chứa, nuôi dưỡng, thay nước, xả bùn cặn, thu hoạch, và bơm cạn ao là những nguồn gây ô nhiễm</a:t>
            </a:r>
            <a:r>
              <a:rPr lang="en-US" sz="2400" dirty="0">
                <a:solidFill>
                  <a:srgbClr val="000000"/>
                </a:solidFill>
                <a:ea typeface="Calibri" panose="020F0502020204030204" pitchFamily="34" charset="0"/>
                <a:cs typeface="Arial" panose="020B0604020202020204" pitchFamily="34" charset="0"/>
              </a:rPr>
              <a:t>)</a:t>
            </a:r>
            <a:endParaRPr lang="de-DE" sz="2400" dirty="0">
              <a:solidFill>
                <a:srgbClr val="000000"/>
              </a:solidFill>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30AE9CF-380D-4CD0-8BC4-FDC83E3FC1F4}"/>
              </a:ext>
            </a:extLst>
          </p:cNvPr>
          <p:cNvPicPr>
            <a:picLocks noChangeAspect="1"/>
          </p:cNvPicPr>
          <p:nvPr/>
        </p:nvPicPr>
        <p:blipFill>
          <a:blip r:embed="rId3"/>
          <a:stretch>
            <a:fillRect/>
          </a:stretch>
        </p:blipFill>
        <p:spPr>
          <a:xfrm>
            <a:off x="7180117" y="1109336"/>
            <a:ext cx="4495801" cy="2931297"/>
          </a:xfrm>
          <a:prstGeom prst="rect">
            <a:avLst/>
          </a:prstGeom>
        </p:spPr>
      </p:pic>
      <p:sp>
        <p:nvSpPr>
          <p:cNvPr id="12" name="Rectangle 11">
            <a:extLst>
              <a:ext uri="{FF2B5EF4-FFF2-40B4-BE49-F238E27FC236}">
                <a16:creationId xmlns:a16="http://schemas.microsoft.com/office/drawing/2014/main" id="{A78CF0C8-736D-47DA-97A9-B81405F8B5B1}"/>
              </a:ext>
            </a:extLst>
          </p:cNvPr>
          <p:cNvSpPr/>
          <p:nvPr/>
        </p:nvSpPr>
        <p:spPr>
          <a:xfrm>
            <a:off x="173181" y="1452783"/>
            <a:ext cx="6560127" cy="2793842"/>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M</a:t>
            </a:r>
            <a:r>
              <a:rPr lang="vi-VN" sz="2400" dirty="0">
                <a:solidFill>
                  <a:srgbClr val="000000"/>
                </a:solidFill>
                <a:latin typeface="Arial" panose="020B0604020202020204" pitchFamily="34" charset="0"/>
                <a:cs typeface="Arial" panose="020B0604020202020204" pitchFamily="34" charset="0"/>
              </a:rPr>
              <a:t>ôi trường nuôi tôm còn nhiều bất cập, thiếu giám sát, đo đạc và kiểm tra các thông số môi trường nước cấp, nước nuôi, nước thải dẫn đến ô nhiễm vùng nuôi và rủi ro dịch bệnh gây mất mùa, treo ao.</a:t>
            </a:r>
            <a:r>
              <a:rPr lang="en-US" sz="2400" dirty="0">
                <a:solidFill>
                  <a:srgbClr val="000000"/>
                </a:solidFill>
                <a:latin typeface="Arial" panose="020B0604020202020204" pitchFamily="34" charset="0"/>
                <a:cs typeface="Arial" panose="020B0604020202020204" pitchFamily="34" charset="0"/>
              </a:rPr>
              <a:t> </a:t>
            </a:r>
          </a:p>
        </p:txBody>
      </p:sp>
      <p:sp>
        <p:nvSpPr>
          <p:cNvPr id="3" name="Rectangle 2">
            <a:extLst>
              <a:ext uri="{FF2B5EF4-FFF2-40B4-BE49-F238E27FC236}">
                <a16:creationId xmlns:a16="http://schemas.microsoft.com/office/drawing/2014/main" id="{E1E373CC-8A1A-402B-94CE-9B4EF86E3507}"/>
              </a:ext>
            </a:extLst>
          </p:cNvPr>
          <p:cNvSpPr/>
          <p:nvPr/>
        </p:nvSpPr>
        <p:spPr>
          <a:xfrm>
            <a:off x="9583392" y="4005518"/>
            <a:ext cx="2232619" cy="307777"/>
          </a:xfrm>
          <a:prstGeom prst="rect">
            <a:avLst/>
          </a:prstGeom>
        </p:spPr>
        <p:txBody>
          <a:bodyPr wrap="square">
            <a:spAutoFit/>
          </a:bodyPr>
          <a:lstStyle/>
          <a:p>
            <a:pPr algn="just"/>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Moitruong.net.vn</a:t>
            </a:r>
            <a:endParaRPr lang="en-US" sz="1400" b="0" i="1" dirty="0">
              <a:solidFill>
                <a:srgbClr val="11111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491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7</a:t>
            </a:fld>
            <a:endParaRPr lang="en-US"/>
          </a:p>
        </p:txBody>
      </p:sp>
      <p:sp>
        <p:nvSpPr>
          <p:cNvPr id="5" name="Rectangle 4"/>
          <p:cNvSpPr/>
          <p:nvPr/>
        </p:nvSpPr>
        <p:spPr>
          <a:xfrm>
            <a:off x="-1" y="136525"/>
            <a:ext cx="6580909" cy="707886"/>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1. GIỚI THIỆU ĐỀ TÀI</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049354"/>
            <a:ext cx="5852884"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4. </a:t>
            </a:r>
            <a:r>
              <a:rPr lang="en-US" sz="2400" b="1" dirty="0" err="1">
                <a:solidFill>
                  <a:srgbClr val="0070C0"/>
                </a:solidFill>
                <a:latin typeface="Arial" panose="020B0604020202020204" pitchFamily="34" charset="0"/>
                <a:cs typeface="Arial" panose="020B0604020202020204" pitchFamily="34" charset="0"/>
              </a:rPr>
              <a:t>Nhu</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cầu</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quan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trắc</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môi</a:t>
            </a:r>
            <a:r>
              <a:rPr lang="en-US" sz="2400" b="1" dirty="0">
                <a:solidFill>
                  <a:srgbClr val="0070C0"/>
                </a:solidFill>
                <a:latin typeface="Arial" panose="020B0604020202020204" pitchFamily="34" charset="0"/>
                <a:cs typeface="Arial" panose="020B0604020202020204" pitchFamily="34" charset="0"/>
              </a:rPr>
              <a:t> tr</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ờng</a:t>
            </a:r>
            <a:r>
              <a:rPr lang="en-US" sz="2400" b="1" dirty="0">
                <a:solidFill>
                  <a:srgbClr val="0070C0"/>
                </a:solidFill>
                <a:latin typeface="Arial" panose="020B0604020202020204" pitchFamily="34" charset="0"/>
                <a:cs typeface="Arial" panose="020B0604020202020204" pitchFamily="34" charset="0"/>
              </a:rPr>
              <a:t> n</a:t>
            </a:r>
            <a:r>
              <a:rPr lang="vi-VN" sz="2400" b="1" dirty="0">
                <a:solidFill>
                  <a:srgbClr val="0070C0"/>
                </a:solidFill>
                <a:latin typeface="Arial" panose="020B0604020202020204" pitchFamily="34" charset="0"/>
                <a:cs typeface="Arial" panose="020B0604020202020204" pitchFamily="34" charset="0"/>
              </a:rPr>
              <a:t>ư</a:t>
            </a:r>
            <a:r>
              <a:rPr lang="en-US" sz="2400" b="1" dirty="0" err="1">
                <a:solidFill>
                  <a:srgbClr val="0070C0"/>
                </a:solidFill>
                <a:latin typeface="Arial" panose="020B0604020202020204" pitchFamily="34" charset="0"/>
                <a:cs typeface="Arial" panose="020B0604020202020204" pitchFamily="34" charset="0"/>
              </a:rPr>
              <a:t>ớc</a:t>
            </a:r>
            <a:endParaRPr lang="en-US" sz="2400" b="1" dirty="0">
              <a:solidFill>
                <a:srgbClr val="0070C0"/>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78CF0C8-736D-47DA-97A9-B81405F8B5B1}"/>
              </a:ext>
            </a:extLst>
          </p:cNvPr>
          <p:cNvSpPr/>
          <p:nvPr/>
        </p:nvSpPr>
        <p:spPr>
          <a:xfrm>
            <a:off x="274585" y="1511019"/>
            <a:ext cx="11642830" cy="4464684"/>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N</a:t>
            </a:r>
            <a:r>
              <a:rPr lang="vi-VN" sz="2400" dirty="0">
                <a:solidFill>
                  <a:srgbClr val="000000"/>
                </a:solidFill>
                <a:latin typeface="Arial" panose="020B0604020202020204" pitchFamily="34" charset="0"/>
                <a:cs typeface="Arial" panose="020B0604020202020204" pitchFamily="34" charset="0"/>
              </a:rPr>
              <a:t>ếu không có giải pháp tốt để quản lý chất thải trong ao nuôi tôm, thì hoạt động nuôi tôm sẽ gặp nhiều khó khăn trong thời gian sắp đến.</a:t>
            </a:r>
            <a:endParaRPr lang="en-US" sz="2400" dirty="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
            </a:pPr>
            <a:r>
              <a:rPr lang="vi-VN" sz="2400" dirty="0">
                <a:solidFill>
                  <a:srgbClr val="000000"/>
                </a:solidFill>
                <a:cs typeface="Arial" panose="020B0604020202020204" pitchFamily="34" charset="0"/>
              </a:rPr>
              <a:t>Giải pháp </a:t>
            </a:r>
            <a:r>
              <a:rPr lang="en-US" sz="2400" dirty="0" err="1">
                <a:solidFill>
                  <a:srgbClr val="000000"/>
                </a:solidFill>
                <a:latin typeface="Arial" panose="020B0604020202020204" pitchFamily="34" charset="0"/>
                <a:cs typeface="Arial" panose="020B0604020202020204" pitchFamily="34" charset="0"/>
              </a:rPr>
              <a:t>số</a:t>
            </a:r>
            <a:r>
              <a:rPr lang="en-US" sz="2400" dirty="0">
                <a:solidFill>
                  <a:srgbClr val="000000"/>
                </a:solidFill>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a:t>
            </a:r>
            <a:r>
              <a:rPr lang="vi-VN" sz="2400" dirty="0">
                <a:solidFill>
                  <a:srgbClr val="000000"/>
                </a:solidFill>
                <a:latin typeface="Arial" panose="020B0604020202020204" pitchFamily="34" charset="0"/>
                <a:cs typeface="Arial" panose="020B0604020202020204" pitchFamily="34" charset="0"/>
              </a:rPr>
              <a:t>tối ưu hóa </a:t>
            </a:r>
            <a:r>
              <a:rPr lang="vi-VN" sz="2400" dirty="0">
                <a:solidFill>
                  <a:srgbClr val="000000"/>
                </a:solidFill>
                <a:cs typeface="Arial" panose="020B0604020202020204" pitchFamily="34" charset="0"/>
              </a:rPr>
              <a:t>sản xuất nông nghiệp là đo lường, giám sát và điều khiển (duy trì, điều chỉnh) các yếu tố đầu vào và các thông số của quá trình sản xuất đảm bảo luôn đạt yêu cầu nhằm đạt các giá trị đầu ra tốt nhất.</a:t>
            </a:r>
            <a:endParaRPr lang="en-US" sz="2400" dirty="0">
              <a:solidFill>
                <a:srgbClr val="000000"/>
              </a:solidFill>
              <a:cs typeface="Arial" panose="020B0604020202020204" pitchFamily="34" charset="0"/>
            </a:endParaRPr>
          </a:p>
          <a:p>
            <a:pPr marL="342900" indent="-342900" algn="just">
              <a:lnSpc>
                <a:spcPct val="150000"/>
              </a:lnSpc>
              <a:buFont typeface="Wingdings" panose="05000000000000000000" pitchFamily="2" charset="2"/>
              <a:buChar char="§"/>
            </a:pPr>
            <a:r>
              <a:rPr lang="vi-VN" sz="2400" dirty="0">
                <a:solidFill>
                  <a:srgbClr val="000000"/>
                </a:solidFill>
                <a:cs typeface="Arabic Typesetting" panose="03020402040406030203" pitchFamily="66" charset="-78"/>
              </a:rPr>
              <a:t>Các quy định và chính sách về kiểm soát ô nhiễm môi trường trong nuôi tô</a:t>
            </a:r>
            <a:r>
              <a:rPr lang="en-US" sz="2400" dirty="0">
                <a:solidFill>
                  <a:srgbClr val="000000"/>
                </a:solidFill>
                <a:latin typeface="Arial" panose="020B0604020202020204" pitchFamily="34" charset="0"/>
                <a:cs typeface="Arial" panose="020B0604020202020204" pitchFamily="34" charset="0"/>
              </a:rPr>
              <a:t>m (</a:t>
            </a:r>
            <a:r>
              <a:rPr lang="de-DE" sz="2400" dirty="0">
                <a:solidFill>
                  <a:srgbClr val="000000"/>
                </a:solidFill>
                <a:latin typeface="Arial" panose="020B0604020202020204" pitchFamily="34" charset="0"/>
                <a:cs typeface="Arial" panose="020B0604020202020204" pitchFamily="34" charset="0"/>
              </a:rPr>
              <a:t>Luật Bảo vệ Môi trường số 55/2014 / QH13, </a:t>
            </a:r>
            <a:r>
              <a:rPr lang="vi-VN" sz="2400" dirty="0">
                <a:solidFill>
                  <a:srgbClr val="000000"/>
                </a:solidFill>
                <a:latin typeface="Arial" panose="020B0604020202020204" pitchFamily="34" charset="0"/>
                <a:cs typeface="Arial" panose="020B0604020202020204" pitchFamily="34" charset="0"/>
              </a:rPr>
              <a:t>Thông tư số 44/2010 / Bộ NN &amp; PTNT </a:t>
            </a:r>
            <a:r>
              <a:rPr lang="vi-VN" sz="2400" dirty="0">
                <a:solidFill>
                  <a:srgbClr val="000000"/>
                </a:solidFill>
                <a:cs typeface="Arabic Typesetting" panose="03020402040406030203" pitchFamily="66" charset="-78"/>
              </a:rPr>
              <a:t>và 45/2010 / Bộ NN&amp;PTNT, về quản lý thâm canh cá tra và nuôi tôm</a:t>
            </a:r>
            <a:r>
              <a:rPr lang="en-US" sz="2400" dirty="0">
                <a:solidFill>
                  <a:srgbClr val="000000"/>
                </a:solidFill>
                <a:cs typeface="Arabic Typesetting" panose="03020402040406030203" pitchFamily="66" charset="-78"/>
              </a:rPr>
              <a:t>.</a:t>
            </a:r>
          </a:p>
        </p:txBody>
      </p:sp>
    </p:spTree>
    <p:extLst>
      <p:ext uri="{BB962C8B-B14F-4D97-AF65-F5344CB8AC3E}">
        <p14:creationId xmlns:p14="http://schemas.microsoft.com/office/powerpoint/2010/main" val="203699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9525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8</a:t>
            </a:fld>
            <a:endParaRPr lang="en-US"/>
          </a:p>
        </p:txBody>
      </p:sp>
      <p:sp>
        <p:nvSpPr>
          <p:cNvPr id="5" name="Rectangle 4"/>
          <p:cNvSpPr/>
          <p:nvPr/>
        </p:nvSpPr>
        <p:spPr>
          <a:xfrm>
            <a:off x="0" y="136525"/>
            <a:ext cx="2840182" cy="707886"/>
          </a:xfrm>
          <a:prstGeom prst="rect">
            <a:avLst/>
          </a:prstGeom>
        </p:spPr>
        <p:txBody>
          <a:bodyPr wrap="square">
            <a:spAutoFit/>
          </a:bodyPr>
          <a:lstStyle/>
          <a:p>
            <a:pPr algn="r"/>
            <a:r>
              <a:rPr lang="en-US" sz="4000" dirty="0">
                <a:solidFill>
                  <a:srgbClr val="0070C0"/>
                </a:solidFill>
                <a:latin typeface="Arial" panose="020B0604020202020204" pitchFamily="34" charset="0"/>
                <a:cs typeface="Arial" panose="020B0604020202020204" pitchFamily="34" charset="0"/>
              </a:rPr>
              <a:t>NỘI DUNG</a:t>
            </a:r>
            <a:endParaRPr lang="en-US" sz="4000" dirty="0">
              <a:solidFill>
                <a:srgbClr val="0070C0"/>
              </a:solidFill>
            </a:endParaRPr>
          </a:p>
        </p:txBody>
      </p:sp>
      <p:sp>
        <p:nvSpPr>
          <p:cNvPr id="3" name="TextBox 2">
            <a:extLst>
              <a:ext uri="{FF2B5EF4-FFF2-40B4-BE49-F238E27FC236}">
                <a16:creationId xmlns:a16="http://schemas.microsoft.com/office/drawing/2014/main" id="{11A399F8-44F9-4033-BB50-171CAD164327}"/>
              </a:ext>
            </a:extLst>
          </p:cNvPr>
          <p:cNvSpPr txBox="1"/>
          <p:nvPr/>
        </p:nvSpPr>
        <p:spPr>
          <a:xfrm>
            <a:off x="1906744" y="1224165"/>
            <a:ext cx="8927511" cy="4409669"/>
          </a:xfrm>
          <a:prstGeom prst="rect">
            <a:avLst/>
          </a:prstGeom>
          <a:noFill/>
        </p:spPr>
        <p:txBody>
          <a:bodyPr wrap="square" rtlCol="0">
            <a:spAutoFit/>
          </a:bodyPr>
          <a:lstStyle/>
          <a:p>
            <a:pPr marL="342900" indent="-342900">
              <a:lnSpc>
                <a:spcPct val="200000"/>
              </a:lnSpc>
              <a:buAutoNum type="arabicPeriod"/>
            </a:pPr>
            <a:r>
              <a:rPr lang="en-US" sz="2400" dirty="0">
                <a:latin typeface="Arial" panose="020B0604020202020204" pitchFamily="34" charset="0"/>
                <a:cs typeface="Arial" panose="020B0604020202020204" pitchFamily="34" charset="0"/>
              </a:rPr>
              <a:t>GIỚI THIỆU ĐỀ TÀI</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TÌNH HÌNH QUAN TRẮC MÔI TR</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ỜNG N</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ỚC HIỆN NAY</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CẤU HÌNH</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THIẾT KẾ PHẦN CỨNG - PHẦN MỀM</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TÍCH HỢP HỆ THỐNG</a:t>
            </a:r>
          </a:p>
          <a:p>
            <a:pPr marL="342900" indent="-342900">
              <a:lnSpc>
                <a:spcPct val="200000"/>
              </a:lnSpc>
              <a:buAutoNum type="arabicPeriod"/>
            </a:pPr>
            <a:r>
              <a:rPr lang="en-US" sz="2400" dirty="0">
                <a:latin typeface="Arial" panose="020B0604020202020204" pitchFamily="34" charset="0"/>
                <a:cs typeface="Arial" panose="020B0604020202020204" pitchFamily="34" charset="0"/>
              </a:rPr>
              <a:t>KẾT LUẬN</a:t>
            </a:r>
          </a:p>
        </p:txBody>
      </p:sp>
      <p:sp>
        <p:nvSpPr>
          <p:cNvPr id="12" name="Rectangle 11">
            <a:extLst>
              <a:ext uri="{FF2B5EF4-FFF2-40B4-BE49-F238E27FC236}">
                <a16:creationId xmlns:a16="http://schemas.microsoft.com/office/drawing/2014/main" id="{8BAB6D4D-55B0-440A-BDA0-767B99D0E8CF}"/>
              </a:ext>
            </a:extLst>
          </p:cNvPr>
          <p:cNvSpPr/>
          <p:nvPr/>
        </p:nvSpPr>
        <p:spPr>
          <a:xfrm>
            <a:off x="1906744" y="2116667"/>
            <a:ext cx="8927510"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6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382" y="14218"/>
            <a:ext cx="1905000" cy="952500"/>
          </a:xfrm>
          <a:prstGeom prst="rect">
            <a:avLst/>
          </a:prstGeom>
        </p:spPr>
      </p:pic>
      <p:cxnSp>
        <p:nvCxnSpPr>
          <p:cNvPr id="6" name="Straight Connector 5"/>
          <p:cNvCxnSpPr/>
          <p:nvPr/>
        </p:nvCxnSpPr>
        <p:spPr>
          <a:xfrm>
            <a:off x="0" y="14153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ED2B197F-0192-4082-97D7-6B2B2E7620BD}" type="datetime1">
              <a:rPr lang="en-US" sz="1100" smtClean="0">
                <a:latin typeface="Arial" panose="020B0604020202020204" pitchFamily="34" charset="0"/>
                <a:cs typeface="Arial" panose="020B0604020202020204" pitchFamily="34" charset="0"/>
              </a:rPr>
              <a:t>27-Jun-19</a:t>
            </a:fld>
            <a:endParaRPr lang="en-US" sz="1100" dirty="0">
              <a:latin typeface="Arial" panose="020B0604020202020204" pitchFamily="34" charset="0"/>
              <a:cs typeface="Arial" panose="020B0604020202020204" pitchFamily="34" charset="0"/>
            </a:endParaRPr>
          </a:p>
        </p:txBody>
      </p:sp>
      <p:sp>
        <p:nvSpPr>
          <p:cNvPr id="10" name="Footer Placeholder 9"/>
          <p:cNvSpPr>
            <a:spLocks noGrp="1"/>
          </p:cNvSpPr>
          <p:nvPr>
            <p:ph type="ftr" sz="quarter" idx="11"/>
          </p:nvPr>
        </p:nvSpPr>
        <p:spPr/>
        <p:txBody>
          <a:bodyPr/>
          <a:lstStyle/>
          <a:p>
            <a:r>
              <a:rPr lang="en-US" sz="1100">
                <a:latin typeface="Arial" panose="020B0604020202020204" pitchFamily="34" charset="0"/>
                <a:cs typeface="Arial" panose="020B0604020202020204" pitchFamily="34" charset="0"/>
              </a:rPr>
              <a:t>LUẬN VĂN TỐT NGHIỆP</a:t>
            </a:r>
          </a:p>
        </p:txBody>
      </p:sp>
      <p:sp>
        <p:nvSpPr>
          <p:cNvPr id="11" name="Slide Number Placeholder 10"/>
          <p:cNvSpPr>
            <a:spLocks noGrp="1"/>
          </p:cNvSpPr>
          <p:nvPr>
            <p:ph type="sldNum" sz="quarter" idx="12"/>
          </p:nvPr>
        </p:nvSpPr>
        <p:spPr/>
        <p:txBody>
          <a:bodyPr/>
          <a:lstStyle/>
          <a:p>
            <a:fld id="{31CF850B-DE55-40D1-B32A-37822FA5F37B}" type="slidenum">
              <a:rPr lang="en-US" smtClean="0"/>
              <a:t>9</a:t>
            </a:fld>
            <a:endParaRPr lang="en-US"/>
          </a:p>
        </p:txBody>
      </p:sp>
      <p:sp>
        <p:nvSpPr>
          <p:cNvPr id="5" name="Rectangle 4"/>
          <p:cNvSpPr/>
          <p:nvPr/>
        </p:nvSpPr>
        <p:spPr>
          <a:xfrm>
            <a:off x="131618" y="91871"/>
            <a:ext cx="11642830" cy="1323439"/>
          </a:xfrm>
          <a:prstGeom prst="rect">
            <a:avLst/>
          </a:prstGeom>
        </p:spPr>
        <p:txBody>
          <a:bodyPr wrap="square">
            <a:spAutoFit/>
          </a:bodyPr>
          <a:lstStyle/>
          <a:p>
            <a:r>
              <a:rPr lang="en-US" sz="4000" dirty="0">
                <a:solidFill>
                  <a:srgbClr val="0070C0"/>
                </a:solidFill>
                <a:latin typeface="Arial" panose="020B0604020202020204" pitchFamily="34" charset="0"/>
                <a:cs typeface="Arial" panose="020B0604020202020204" pitchFamily="34" charset="0"/>
              </a:rPr>
              <a:t>2. TÌNH HÌNH QUAN TRẮC </a:t>
            </a:r>
          </a:p>
          <a:p>
            <a:r>
              <a:rPr lang="en-US" sz="4000" dirty="0">
                <a:solidFill>
                  <a:srgbClr val="0070C0"/>
                </a:solidFill>
                <a:latin typeface="Arial" panose="020B0604020202020204" pitchFamily="34" charset="0"/>
                <a:cs typeface="Arial" panose="020B0604020202020204" pitchFamily="34" charset="0"/>
              </a:rPr>
              <a:t>	MÔI TR</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ỜNG N</a:t>
            </a:r>
            <a:r>
              <a:rPr lang="vi-VN" sz="4000" dirty="0">
                <a:solidFill>
                  <a:srgbClr val="0070C0"/>
                </a:solidFill>
                <a:latin typeface="Arial" panose="020B0604020202020204" pitchFamily="34" charset="0"/>
                <a:cs typeface="Arial" panose="020B0604020202020204" pitchFamily="34" charset="0"/>
              </a:rPr>
              <a:t>Ư</a:t>
            </a:r>
            <a:r>
              <a:rPr lang="en-US" sz="4000" dirty="0">
                <a:solidFill>
                  <a:srgbClr val="0070C0"/>
                </a:solidFill>
                <a:latin typeface="Arial" panose="020B0604020202020204" pitchFamily="34" charset="0"/>
                <a:cs typeface="Arial" panose="020B0604020202020204" pitchFamily="34" charset="0"/>
              </a:rPr>
              <a:t>ỚC HIỆN NAY</a:t>
            </a:r>
            <a:endParaRPr lang="en-US" sz="4000" dirty="0">
              <a:solidFill>
                <a:srgbClr val="0070C0"/>
              </a:solidFill>
            </a:endParaRPr>
          </a:p>
        </p:txBody>
      </p:sp>
      <p:sp>
        <p:nvSpPr>
          <p:cNvPr id="7" name="TextBox 6">
            <a:extLst>
              <a:ext uri="{FF2B5EF4-FFF2-40B4-BE49-F238E27FC236}">
                <a16:creationId xmlns:a16="http://schemas.microsoft.com/office/drawing/2014/main" id="{F0BF0896-82CF-4DF5-9F77-BA5BB62FECB7}"/>
              </a:ext>
            </a:extLst>
          </p:cNvPr>
          <p:cNvSpPr txBox="1"/>
          <p:nvPr/>
        </p:nvSpPr>
        <p:spPr>
          <a:xfrm>
            <a:off x="0" y="1534898"/>
            <a:ext cx="2384627" cy="461665"/>
          </a:xfrm>
          <a:prstGeom prst="rect">
            <a:avLst/>
          </a:prstGeom>
          <a:noFill/>
        </p:spPr>
        <p:txBody>
          <a:bodyPr wrap="none" rtlCol="0">
            <a:spAutoFit/>
          </a:bodyPr>
          <a:lstStyle/>
          <a:p>
            <a:r>
              <a:rPr lang="en-US" sz="2400" b="1" dirty="0">
                <a:solidFill>
                  <a:srgbClr val="0070C0"/>
                </a:solidFill>
                <a:latin typeface="Arial" panose="020B0604020202020204" pitchFamily="34" charset="0"/>
                <a:cs typeface="Arial" panose="020B0604020202020204" pitchFamily="34" charset="0"/>
              </a:rPr>
              <a:t>1. </a:t>
            </a:r>
            <a:r>
              <a:rPr lang="en-US" sz="2400" b="1" dirty="0" err="1">
                <a:solidFill>
                  <a:srgbClr val="0070C0"/>
                </a:solidFill>
                <a:latin typeface="Arial" panose="020B0604020202020204" pitchFamily="34" charset="0"/>
                <a:cs typeface="Arial" panose="020B0604020202020204" pitchFamily="34" charset="0"/>
              </a:rPr>
              <a:t>Trên</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thế</a:t>
            </a:r>
            <a:r>
              <a:rPr lang="en-US" sz="2400" b="1" dirty="0">
                <a:solidFill>
                  <a:srgbClr val="0070C0"/>
                </a:solidFill>
                <a:latin typeface="Arial" panose="020B0604020202020204" pitchFamily="34" charset="0"/>
                <a:cs typeface="Arial" panose="020B0604020202020204" pitchFamily="34" charset="0"/>
              </a:rPr>
              <a:t> </a:t>
            </a:r>
            <a:r>
              <a:rPr lang="en-US" sz="2400" b="1" dirty="0" err="1">
                <a:solidFill>
                  <a:srgbClr val="0070C0"/>
                </a:solidFill>
                <a:latin typeface="Arial" panose="020B0604020202020204" pitchFamily="34" charset="0"/>
                <a:cs typeface="Arial" panose="020B0604020202020204" pitchFamily="34" charset="0"/>
              </a:rPr>
              <a:t>giới</a:t>
            </a:r>
            <a:endParaRPr lang="en-US" sz="2400" b="1" dirty="0">
              <a:solidFill>
                <a:srgbClr val="0070C0"/>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78CF0C8-736D-47DA-97A9-B81405F8B5B1}"/>
              </a:ext>
            </a:extLst>
          </p:cNvPr>
          <p:cNvSpPr/>
          <p:nvPr/>
        </p:nvSpPr>
        <p:spPr>
          <a:xfrm>
            <a:off x="274585" y="1996563"/>
            <a:ext cx="11642830" cy="2248693"/>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err="1">
                <a:solidFill>
                  <a:srgbClr val="000000"/>
                </a:solidFill>
                <a:latin typeface="Arial" panose="020B0604020202020204" pitchFamily="34" charset="0"/>
                <a:cs typeface="Arial" panose="020B0604020202020204" pitchFamily="34" charset="0"/>
              </a:rPr>
              <a:t>Bài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báo</a:t>
            </a:r>
            <a:r>
              <a:rPr lang="en-US" sz="2400" dirty="0">
                <a:solidFill>
                  <a:srgbClr val="000000"/>
                </a:solidFill>
                <a:latin typeface="Arial" panose="020B0604020202020204" pitchFamily="34" charset="0"/>
                <a:cs typeface="Arial" panose="020B0604020202020204" pitchFamily="34" charset="0"/>
              </a:rPr>
              <a:t> Computers and electronics in agriculture, </a:t>
            </a:r>
            <a:r>
              <a:rPr lang="vi-VN" sz="2400" dirty="0">
                <a:solidFill>
                  <a:srgbClr val="000000"/>
                </a:solidFill>
                <a:latin typeface="Arial" panose="020B0604020202020204" pitchFamily="34" charset="0"/>
                <a:cs typeface="Arial" panose="020B0604020202020204" pitchFamily="34" charset="0"/>
              </a:rPr>
              <a:t>mô </a:t>
            </a:r>
            <a:r>
              <a:rPr lang="vi-VN" sz="2400" dirty="0">
                <a:solidFill>
                  <a:srgbClr val="000000"/>
                </a:solidFill>
                <a:cs typeface="Arial" panose="020B0604020202020204" pitchFamily="34" charset="0"/>
              </a:rPr>
              <a:t>tả một hệ thống thiết kế để dự báo chất lượng nước với các mạng thần kinh nhân tạo và kiểm soát chất lượng nước để giảm thiệt hại. Mô hình dự báo nồng độ oxy hòa tan trước </a:t>
            </a:r>
            <a:r>
              <a:rPr lang="en-US" sz="2400" dirty="0">
                <a:solidFill>
                  <a:srgbClr val="000000"/>
                </a:solidFill>
                <a:latin typeface="Arial" panose="020B0604020202020204" pitchFamily="34" charset="0"/>
                <a:cs typeface="Arial" panose="020B0604020202020204" pitchFamily="34" charset="0"/>
              </a:rPr>
              <a:t>30 </a:t>
            </a:r>
            <a:r>
              <a:rPr lang="en-US" sz="2400" dirty="0" err="1">
                <a:solidFill>
                  <a:srgbClr val="000000"/>
                </a:solidFill>
                <a:latin typeface="Arial" panose="020B0604020202020204" pitchFamily="34" charset="0"/>
                <a:cs typeface="Arial" panose="020B0604020202020204" pitchFamily="34" charset="0"/>
              </a:rPr>
              <a:t>phút</a:t>
            </a:r>
            <a:r>
              <a:rPr lang="vi-VN"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cs typeface="Arial" panose="020B0604020202020204" pitchFamily="34" charset="0"/>
              </a:rPr>
              <a:t>đã được đánh giá với các dữ liệu thực nghiệm.</a:t>
            </a:r>
            <a:endParaRPr lang="en-US" sz="2400" dirty="0">
              <a:solidFill>
                <a:srgbClr val="000000"/>
              </a:solidFill>
              <a:cs typeface="Arial" panose="020B0604020202020204" pitchFamily="34" charset="0"/>
            </a:endParaRPr>
          </a:p>
        </p:txBody>
      </p:sp>
      <p:sp>
        <p:nvSpPr>
          <p:cNvPr id="3" name="Rectangle 2">
            <a:extLst>
              <a:ext uri="{FF2B5EF4-FFF2-40B4-BE49-F238E27FC236}">
                <a16:creationId xmlns:a16="http://schemas.microsoft.com/office/drawing/2014/main" id="{E1E373CC-8A1A-402B-94CE-9B4EF86E3507}"/>
              </a:ext>
            </a:extLst>
          </p:cNvPr>
          <p:cNvSpPr/>
          <p:nvPr/>
        </p:nvSpPr>
        <p:spPr>
          <a:xfrm>
            <a:off x="9827763" y="5967379"/>
            <a:ext cx="2232619" cy="307777"/>
          </a:xfrm>
          <a:prstGeom prst="rect">
            <a:avLst/>
          </a:prstGeom>
        </p:spPr>
        <p:txBody>
          <a:bodyPr wrap="square">
            <a:spAutoFit/>
          </a:bodyPr>
          <a:lstStyle/>
          <a:p>
            <a:pPr algn="just"/>
            <a:r>
              <a:rPr lang="en-US" sz="1400" i="1" dirty="0" err="1">
                <a:solidFill>
                  <a:srgbClr val="111111"/>
                </a:solidFill>
                <a:latin typeface="Arial" panose="020B0604020202020204" pitchFamily="34" charset="0"/>
                <a:cs typeface="Arial" panose="020B0604020202020204" pitchFamily="34" charset="0"/>
              </a:rPr>
              <a:t>Nguồn</a:t>
            </a:r>
            <a:r>
              <a:rPr lang="en-US" sz="1400" i="1" dirty="0">
                <a:solidFill>
                  <a:srgbClr val="111111"/>
                </a:solidFill>
                <a:latin typeface="Arial" panose="020B0604020202020204" pitchFamily="34" charset="0"/>
                <a:cs typeface="Arial" panose="020B0604020202020204" pitchFamily="34" charset="0"/>
              </a:rPr>
              <a:t>: Moitruong.net.vn</a:t>
            </a:r>
            <a:endParaRPr lang="en-US" sz="1400" b="0" i="1" dirty="0">
              <a:solidFill>
                <a:srgbClr val="111111"/>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30381CA-98B1-4D55-BE57-FB5E1C314E19}"/>
              </a:ext>
            </a:extLst>
          </p:cNvPr>
          <p:cNvPicPr>
            <a:picLocks noChangeAspect="1"/>
          </p:cNvPicPr>
          <p:nvPr/>
        </p:nvPicPr>
        <p:blipFill>
          <a:blip r:embed="rId4"/>
          <a:stretch>
            <a:fillRect/>
          </a:stretch>
        </p:blipFill>
        <p:spPr>
          <a:xfrm>
            <a:off x="8755116" y="3738562"/>
            <a:ext cx="3162300" cy="2800350"/>
          </a:xfrm>
          <a:prstGeom prst="rect">
            <a:avLst/>
          </a:prstGeom>
        </p:spPr>
      </p:pic>
      <p:sp>
        <p:nvSpPr>
          <p:cNvPr id="13" name="Rectangle 12">
            <a:extLst>
              <a:ext uri="{FF2B5EF4-FFF2-40B4-BE49-F238E27FC236}">
                <a16:creationId xmlns:a16="http://schemas.microsoft.com/office/drawing/2014/main" id="{F56B90DC-D545-4FAF-B1EB-3E185C84E3F5}"/>
              </a:ext>
            </a:extLst>
          </p:cNvPr>
          <p:cNvSpPr/>
          <p:nvPr/>
        </p:nvSpPr>
        <p:spPr>
          <a:xfrm>
            <a:off x="274586" y="4211785"/>
            <a:ext cx="8480530" cy="2248693"/>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err="1">
                <a:solidFill>
                  <a:srgbClr val="000000"/>
                </a:solidFill>
                <a:latin typeface="Arial" panose="020B0604020202020204" pitchFamily="34" charset="0"/>
                <a:cs typeface="Arial" panose="020B0604020202020204" pitchFamily="34" charset="0"/>
              </a:rPr>
              <a:t>Bài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báo</a:t>
            </a:r>
            <a:r>
              <a:rPr lang="en-US" sz="2400" dirty="0">
                <a:solidFill>
                  <a:srgbClr val="00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Design a Monitoring System of Aquaculture” </a:t>
            </a:r>
            <a:r>
              <a:rPr lang="vi-VN" sz="2400" dirty="0">
                <a:solidFill>
                  <a:srgbClr val="000000"/>
                </a:solidFill>
                <a:latin typeface="Arial" panose="020B0604020202020204" pitchFamily="34" charset="0"/>
                <a:cs typeface="Arial" panose="020B0604020202020204" pitchFamily="34" charset="0"/>
              </a:rPr>
              <a:t>giới </a:t>
            </a:r>
            <a:r>
              <a:rPr lang="vi-VN" sz="2400" dirty="0">
                <a:solidFill>
                  <a:srgbClr val="000000"/>
                </a:solidFill>
                <a:cs typeface="Arabic Typesetting" panose="03020402040406030203" pitchFamily="66" charset="-78"/>
              </a:rPr>
              <a:t>thiệu một hệ thống giám sát nuôi trồng thủy sản, đo các thông số (nhiệt độ, độ ẩm, pH) </a:t>
            </a:r>
            <a:r>
              <a:rPr lang="en-US" sz="2400" dirty="0" err="1">
                <a:solidFill>
                  <a:srgbClr val="000000"/>
                </a:solidFill>
                <a:latin typeface="Arial" panose="020B0604020202020204" pitchFamily="34" charset="0"/>
                <a:cs typeface="Arial" panose="020B0604020202020204" pitchFamily="34" charset="0"/>
              </a:rPr>
              <a:t>sử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dụng</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ARM7</a:t>
            </a:r>
            <a:r>
              <a:rPr lang="en-US" sz="2400" dirty="0">
                <a:solidFill>
                  <a:srgbClr val="000000"/>
                </a:solidFill>
                <a:latin typeface="Arial" panose="020B0604020202020204" pitchFamily="34" charset="0"/>
                <a:cs typeface="Arial" panose="020B0604020202020204" pitchFamily="34" charset="0"/>
              </a:rPr>
              <a:t>. </a:t>
            </a:r>
            <a:r>
              <a:rPr lang="vi-VN" sz="2400" dirty="0">
                <a:solidFill>
                  <a:srgbClr val="000000"/>
                </a:solidFill>
                <a:latin typeface="Arial" panose="020B0604020202020204" pitchFamily="34" charset="0"/>
                <a:cs typeface="Arial" panose="020B0604020202020204" pitchFamily="34" charset="0"/>
              </a:rPr>
              <a:t>Hệ </a:t>
            </a:r>
            <a:r>
              <a:rPr lang="vi-VN" sz="2400" dirty="0">
                <a:solidFill>
                  <a:srgbClr val="000000"/>
                </a:solidFill>
                <a:cs typeface="Arabic Typesetting" panose="03020402040406030203" pitchFamily="66" charset="-78"/>
              </a:rPr>
              <a:t>thống dùng mô đun truyền thông không dây ZigBee</a:t>
            </a:r>
            <a:r>
              <a:rPr lang="en-US" sz="2400" dirty="0">
                <a:solidFill>
                  <a:srgbClr val="000000"/>
                </a:solidFill>
                <a:cs typeface="Arabic Typesetting" panose="03020402040406030203" pitchFamily="66" charset="-78"/>
              </a:rPr>
              <a:t>.</a:t>
            </a:r>
          </a:p>
        </p:txBody>
      </p:sp>
    </p:spTree>
    <p:extLst>
      <p:ext uri="{BB962C8B-B14F-4D97-AF65-F5344CB8AC3E}">
        <p14:creationId xmlns:p14="http://schemas.microsoft.com/office/powerpoint/2010/main" val="1466866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2434</TotalTime>
  <Words>1917</Words>
  <Application>Microsoft Office PowerPoint</Application>
  <PresentationFormat>Widescreen</PresentationFormat>
  <Paragraphs>267</Paragraphs>
  <Slides>25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Cambria</vt:lpstr>
      <vt:lpstr>Cambria Math</vt:lpstr>
      <vt:lpstr>Tahoma</vt:lpstr>
      <vt:lpstr>UTM Swiss Condensed</vt:lpstr>
      <vt:lpstr>Verdana</vt:lpstr>
      <vt:lpstr>Wingdings</vt:lpstr>
      <vt:lpstr>Office Theme</vt:lpstr>
      <vt:lpstr>LUẬN VĂN TỐT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HONG PHUC</dc:creator>
  <cp:lastModifiedBy>Truong, Phuc H</cp:lastModifiedBy>
  <cp:revision>207</cp:revision>
  <dcterms:created xsi:type="dcterms:W3CDTF">2016-11-07T16:26:57Z</dcterms:created>
  <dcterms:modified xsi:type="dcterms:W3CDTF">2019-06-26T18:17:30Z</dcterms:modified>
</cp:coreProperties>
</file>