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3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C59D0-5A2D-49C6-BB16-68607656E32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E8CCF0-6EE7-4FFE-B19E-91812262AD7F}">
      <dgm:prSet custT="1"/>
      <dgm:spPr/>
      <dgm:t>
        <a:bodyPr/>
        <a:lstStyle/>
        <a:p>
          <a:pPr rtl="0"/>
          <a:r>
            <a:rPr lang="x-none" sz="2400" smtClean="0">
              <a:latin typeface="Cambria" panose="02040503050406030204" pitchFamily="18" charset="0"/>
            </a:rPr>
            <a:t>Trở thành một công xưởng sản xuất tôm của thế giới và ĐBSCL phải là “thủ phủ” của ngành công nghiệp, nuôi trồng và chế biến tôm </a:t>
          </a:r>
          <a:r>
            <a:rPr lang="x-none" sz="2400" b="1" smtClean="0">
              <a:solidFill>
                <a:srgbClr val="FFFF00"/>
              </a:solidFill>
              <a:latin typeface="Cambria" panose="02040503050406030204" pitchFamily="18" charset="0"/>
            </a:rPr>
            <a:t>chất lượng cao</a:t>
          </a:r>
          <a:r>
            <a:rPr lang="x-none" sz="240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x-none" sz="2400" smtClean="0">
              <a:latin typeface="Cambria" panose="02040503050406030204" pitchFamily="18" charset="0"/>
            </a:rPr>
            <a:t>trên toàn thế giới.</a:t>
          </a:r>
          <a:endParaRPr lang="en-US" sz="2400" dirty="0">
            <a:latin typeface="Cambria" panose="02040503050406030204" pitchFamily="18" charset="0"/>
          </a:endParaRPr>
        </a:p>
      </dgm:t>
    </dgm:pt>
    <dgm:pt modelId="{4F96E100-BE69-4839-B2AB-EB02FC38E443}" type="parTrans" cxnId="{E417AFEC-C2D8-4B94-9B56-F2BD6D773EB2}">
      <dgm:prSet/>
      <dgm:spPr/>
      <dgm:t>
        <a:bodyPr/>
        <a:lstStyle/>
        <a:p>
          <a:endParaRPr lang="en-US"/>
        </a:p>
      </dgm:t>
    </dgm:pt>
    <dgm:pt modelId="{97F63D77-5C7E-464B-9178-6843526DFAEB}" type="sibTrans" cxnId="{E417AFEC-C2D8-4B94-9B56-F2BD6D773EB2}">
      <dgm:prSet/>
      <dgm:spPr/>
      <dgm:t>
        <a:bodyPr/>
        <a:lstStyle/>
        <a:p>
          <a:endParaRPr lang="en-US"/>
        </a:p>
      </dgm:t>
    </dgm:pt>
    <dgm:pt modelId="{2F6ED3C4-2BED-473A-92D0-4ED090CD5339}">
      <dgm:prSet custT="1"/>
      <dgm:spPr/>
      <dgm:t>
        <a:bodyPr/>
        <a:lstStyle/>
        <a:p>
          <a:pPr rtl="0"/>
          <a:r>
            <a:rPr lang="x-none" sz="2400" smtClean="0">
              <a:latin typeface="Cambria" panose="02040503050406030204" pitchFamily="18" charset="0"/>
            </a:rPr>
            <a:t>Ngành tôm trở thành ngành chủ lực trong nông nghiệp Việt Nam và trở thành ngành kinh tế quan trọng của Việt Nam, phấn đấu đạt khoảng </a:t>
          </a:r>
          <a:r>
            <a:rPr lang="x-none" sz="2400" b="1" smtClean="0">
              <a:solidFill>
                <a:srgbClr val="FFFF00"/>
              </a:solidFill>
              <a:latin typeface="Cambria" panose="02040503050406030204" pitchFamily="18" charset="0"/>
            </a:rPr>
            <a:t>10% GDP </a:t>
          </a:r>
          <a:r>
            <a:rPr lang="x-none" sz="2400" smtClean="0">
              <a:latin typeface="Cambria" panose="02040503050406030204" pitchFamily="18" charset="0"/>
            </a:rPr>
            <a:t>cả nước</a:t>
          </a:r>
          <a:r>
            <a:rPr lang="en-US" sz="2400" dirty="0" smtClean="0">
              <a:latin typeface="Cambria" panose="02040503050406030204" pitchFamily="18" charset="0"/>
            </a:rPr>
            <a:t> </a:t>
          </a:r>
          <a:r>
            <a:rPr lang="en-US" sz="2400" dirty="0" err="1" smtClean="0">
              <a:latin typeface="Cambria" panose="02040503050406030204" pitchFamily="18" charset="0"/>
            </a:rPr>
            <a:t>vào</a:t>
          </a:r>
          <a:r>
            <a:rPr lang="en-US" sz="2400" dirty="0" smtClean="0">
              <a:latin typeface="Cambria" panose="02040503050406030204" pitchFamily="18" charset="0"/>
            </a:rPr>
            <a:t> </a:t>
          </a:r>
          <a:r>
            <a:rPr lang="en-US" sz="2400" dirty="0" err="1" smtClean="0">
              <a:latin typeface="Cambria" panose="02040503050406030204" pitchFamily="18" charset="0"/>
            </a:rPr>
            <a:t>năm</a:t>
          </a:r>
          <a:r>
            <a:rPr lang="en-US" sz="2400" dirty="0" smtClean="0">
              <a:latin typeface="Cambria" panose="02040503050406030204" pitchFamily="18" charset="0"/>
            </a:rPr>
            <a:t> 2025.</a:t>
          </a:r>
          <a:endParaRPr lang="en-US" sz="2400" dirty="0">
            <a:latin typeface="Cambria" panose="02040503050406030204" pitchFamily="18" charset="0"/>
          </a:endParaRPr>
        </a:p>
      </dgm:t>
    </dgm:pt>
    <dgm:pt modelId="{27C9DBBE-ECE3-4D0C-A5F8-388C22B5E4C5}" type="parTrans" cxnId="{4962015C-9C00-4C42-BBF8-4219CD9CC06A}">
      <dgm:prSet/>
      <dgm:spPr/>
      <dgm:t>
        <a:bodyPr/>
        <a:lstStyle/>
        <a:p>
          <a:endParaRPr lang="en-US"/>
        </a:p>
      </dgm:t>
    </dgm:pt>
    <dgm:pt modelId="{0DB97517-5124-4896-8E73-98EBAC615F16}" type="sibTrans" cxnId="{4962015C-9C00-4C42-BBF8-4219CD9CC06A}">
      <dgm:prSet/>
      <dgm:spPr/>
      <dgm:t>
        <a:bodyPr/>
        <a:lstStyle/>
        <a:p>
          <a:endParaRPr lang="en-US"/>
        </a:p>
      </dgm:t>
    </dgm:pt>
    <dgm:pt modelId="{20D1F845-15B1-4176-AFD1-DBA6FA67AE59}">
      <dgm:prSet custT="1"/>
      <dgm:spPr/>
      <dgm:t>
        <a:bodyPr/>
        <a:lstStyle/>
        <a:p>
          <a:pPr rtl="0"/>
          <a:r>
            <a:rPr lang="x-none" sz="2400" smtClean="0">
              <a:latin typeface="Cambria" panose="02040503050406030204" pitchFamily="18" charset="0"/>
            </a:rPr>
            <a:t>Đạt kim ngạch xuất khẩu </a:t>
          </a:r>
          <a:r>
            <a:rPr lang="x-none" sz="2400" b="1" smtClean="0">
              <a:solidFill>
                <a:srgbClr val="FFFF00"/>
              </a:solidFill>
              <a:latin typeface="Cambria" panose="02040503050406030204" pitchFamily="18" charset="0"/>
            </a:rPr>
            <a:t>10 tỷ USD </a:t>
          </a:r>
          <a:endParaRPr lang="en-US" sz="2400" b="1" dirty="0" smtClean="0">
            <a:solidFill>
              <a:srgbClr val="FFFF00"/>
            </a:solidFill>
            <a:latin typeface="Cambria" panose="02040503050406030204" pitchFamily="18" charset="0"/>
          </a:endParaRPr>
        </a:p>
        <a:p>
          <a:pPr rtl="0"/>
          <a:r>
            <a:rPr lang="en-US" sz="2400" dirty="0" err="1" smtClean="0">
              <a:latin typeface="Cambria" panose="02040503050406030204" pitchFamily="18" charset="0"/>
            </a:rPr>
            <a:t>vào</a:t>
          </a:r>
          <a:r>
            <a:rPr lang="en-US" sz="2400" dirty="0" smtClean="0">
              <a:latin typeface="Cambria" panose="02040503050406030204" pitchFamily="18" charset="0"/>
            </a:rPr>
            <a:t> </a:t>
          </a:r>
          <a:r>
            <a:rPr lang="en-US" sz="2400" dirty="0" err="1" smtClean="0">
              <a:latin typeface="Cambria" panose="02040503050406030204" pitchFamily="18" charset="0"/>
            </a:rPr>
            <a:t>năm</a:t>
          </a:r>
          <a:r>
            <a:rPr lang="en-US" sz="2400" dirty="0" smtClean="0">
              <a:latin typeface="Cambria" panose="02040503050406030204" pitchFamily="18" charset="0"/>
            </a:rPr>
            <a:t> 2025.</a:t>
          </a:r>
          <a:endParaRPr lang="en-US" sz="2400" dirty="0">
            <a:latin typeface="Cambria" panose="02040503050406030204" pitchFamily="18" charset="0"/>
          </a:endParaRPr>
        </a:p>
      </dgm:t>
    </dgm:pt>
    <dgm:pt modelId="{A646EDAE-F318-4611-BB53-4A004329734C}" type="parTrans" cxnId="{7F8E1F01-8ED0-47AE-AAD7-EBFF55A62590}">
      <dgm:prSet/>
      <dgm:spPr/>
      <dgm:t>
        <a:bodyPr/>
        <a:lstStyle/>
        <a:p>
          <a:endParaRPr lang="en-US"/>
        </a:p>
      </dgm:t>
    </dgm:pt>
    <dgm:pt modelId="{373ACE0A-9FF6-4626-86EF-99BB61B2C6ED}" type="sibTrans" cxnId="{7F8E1F01-8ED0-47AE-AAD7-EBFF55A62590}">
      <dgm:prSet/>
      <dgm:spPr/>
      <dgm:t>
        <a:bodyPr/>
        <a:lstStyle/>
        <a:p>
          <a:endParaRPr lang="en-US"/>
        </a:p>
      </dgm:t>
    </dgm:pt>
    <dgm:pt modelId="{07280117-42F1-48D4-9BE1-55F89BF8F14C}" type="pres">
      <dgm:prSet presAssocID="{E42C59D0-5A2D-49C6-BB16-68607656E32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6AEA80-1C99-4F97-809B-09F6826503D1}" type="pres">
      <dgm:prSet presAssocID="{E42C59D0-5A2D-49C6-BB16-68607656E32F}" presName="dummyMaxCanvas" presStyleCnt="0">
        <dgm:presLayoutVars/>
      </dgm:prSet>
      <dgm:spPr/>
    </dgm:pt>
    <dgm:pt modelId="{922C015F-2E39-46D7-8352-AF7BE06B3E60}" type="pres">
      <dgm:prSet presAssocID="{E42C59D0-5A2D-49C6-BB16-68607656E32F}" presName="ThreeNodes_1" presStyleLbl="node1" presStyleIdx="0" presStyleCnt="3" custScaleX="975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1D04B-D3D7-4597-81C0-90B516F34329}" type="pres">
      <dgm:prSet presAssocID="{E42C59D0-5A2D-49C6-BB16-68607656E32F}" presName="ThreeNodes_2" presStyleLbl="node1" presStyleIdx="1" presStyleCnt="3" custScaleX="104519" custLinFactNeighborX="-5336" custLinFactNeighborY="20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43559-5A03-4D19-B923-4D59C53C8A0A}" type="pres">
      <dgm:prSet presAssocID="{E42C59D0-5A2D-49C6-BB16-68607656E32F}" presName="ThreeNodes_3" presStyleLbl="node1" presStyleIdx="2" presStyleCnt="3" custScaleX="104911" custLinFactNeighborX="-13964" custLinFactNeighborY="-20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FA8F27-3AAE-4599-ABB3-91E4041BD313}" type="pres">
      <dgm:prSet presAssocID="{E42C59D0-5A2D-49C6-BB16-68607656E32F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931A3-5CFE-4FA2-91EA-CA8846E6B8F3}" type="pres">
      <dgm:prSet presAssocID="{E42C59D0-5A2D-49C6-BB16-68607656E32F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3AD21-6620-4D65-A901-06BCD2423311}" type="pres">
      <dgm:prSet presAssocID="{E42C59D0-5A2D-49C6-BB16-68607656E32F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80A96-82A0-46B0-AC53-94F4E874F387}" type="pres">
      <dgm:prSet presAssocID="{E42C59D0-5A2D-49C6-BB16-68607656E32F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C8899-432D-4DB4-8ABE-87883A56DC22}" type="pres">
      <dgm:prSet presAssocID="{E42C59D0-5A2D-49C6-BB16-68607656E32F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17AFEC-C2D8-4B94-9B56-F2BD6D773EB2}" srcId="{E42C59D0-5A2D-49C6-BB16-68607656E32F}" destId="{F6E8CCF0-6EE7-4FFE-B19E-91812262AD7F}" srcOrd="0" destOrd="0" parTransId="{4F96E100-BE69-4839-B2AB-EB02FC38E443}" sibTransId="{97F63D77-5C7E-464B-9178-6843526DFAEB}"/>
    <dgm:cxn modelId="{504E5548-AB22-4AC6-A78B-E1536FF0BA97}" type="presOf" srcId="{20D1F845-15B1-4176-AFD1-DBA6FA67AE59}" destId="{547C8899-432D-4DB4-8ABE-87883A56DC22}" srcOrd="1" destOrd="0" presId="urn:microsoft.com/office/officeart/2005/8/layout/vProcess5"/>
    <dgm:cxn modelId="{7F8E1F01-8ED0-47AE-AAD7-EBFF55A62590}" srcId="{E42C59D0-5A2D-49C6-BB16-68607656E32F}" destId="{20D1F845-15B1-4176-AFD1-DBA6FA67AE59}" srcOrd="2" destOrd="0" parTransId="{A646EDAE-F318-4611-BB53-4A004329734C}" sibTransId="{373ACE0A-9FF6-4626-86EF-99BB61B2C6ED}"/>
    <dgm:cxn modelId="{56A42011-8ED3-4D83-92CA-570F0663CDAC}" type="presOf" srcId="{E42C59D0-5A2D-49C6-BB16-68607656E32F}" destId="{07280117-42F1-48D4-9BE1-55F89BF8F14C}" srcOrd="0" destOrd="0" presId="urn:microsoft.com/office/officeart/2005/8/layout/vProcess5"/>
    <dgm:cxn modelId="{F0E27842-CC17-4C10-80FD-D6EB94A72D9C}" type="presOf" srcId="{F6E8CCF0-6EE7-4FFE-B19E-91812262AD7F}" destId="{922C015F-2E39-46D7-8352-AF7BE06B3E60}" srcOrd="0" destOrd="0" presId="urn:microsoft.com/office/officeart/2005/8/layout/vProcess5"/>
    <dgm:cxn modelId="{AAFC87A6-6A8D-4120-B864-F366B3341F7B}" type="presOf" srcId="{2F6ED3C4-2BED-473A-92D0-4ED090CD5339}" destId="{97E1D04B-D3D7-4597-81C0-90B516F34329}" srcOrd="0" destOrd="0" presId="urn:microsoft.com/office/officeart/2005/8/layout/vProcess5"/>
    <dgm:cxn modelId="{4E4C52F4-D708-4FFD-B3B3-9F2462B77379}" type="presOf" srcId="{F6E8CCF0-6EE7-4FFE-B19E-91812262AD7F}" destId="{8C53AD21-6620-4D65-A901-06BCD2423311}" srcOrd="1" destOrd="0" presId="urn:microsoft.com/office/officeart/2005/8/layout/vProcess5"/>
    <dgm:cxn modelId="{00A7A599-77F3-40FA-BCBB-2D70B77BE96F}" type="presOf" srcId="{20D1F845-15B1-4176-AFD1-DBA6FA67AE59}" destId="{5A243559-5A03-4D19-B923-4D59C53C8A0A}" srcOrd="0" destOrd="0" presId="urn:microsoft.com/office/officeart/2005/8/layout/vProcess5"/>
    <dgm:cxn modelId="{5B157020-1245-48F4-8DF9-8E08EC7D2901}" type="presOf" srcId="{0DB97517-5124-4896-8E73-98EBAC615F16}" destId="{1D4931A3-5CFE-4FA2-91EA-CA8846E6B8F3}" srcOrd="0" destOrd="0" presId="urn:microsoft.com/office/officeart/2005/8/layout/vProcess5"/>
    <dgm:cxn modelId="{4962015C-9C00-4C42-BBF8-4219CD9CC06A}" srcId="{E42C59D0-5A2D-49C6-BB16-68607656E32F}" destId="{2F6ED3C4-2BED-473A-92D0-4ED090CD5339}" srcOrd="1" destOrd="0" parTransId="{27C9DBBE-ECE3-4D0C-A5F8-388C22B5E4C5}" sibTransId="{0DB97517-5124-4896-8E73-98EBAC615F16}"/>
    <dgm:cxn modelId="{5D7CE8B8-4703-4581-9801-6F609306C847}" type="presOf" srcId="{2F6ED3C4-2BED-473A-92D0-4ED090CD5339}" destId="{68E80A96-82A0-46B0-AC53-94F4E874F387}" srcOrd="1" destOrd="0" presId="urn:microsoft.com/office/officeart/2005/8/layout/vProcess5"/>
    <dgm:cxn modelId="{C4D19A2C-389B-4E6C-BB3A-B7E90EBF8C06}" type="presOf" srcId="{97F63D77-5C7E-464B-9178-6843526DFAEB}" destId="{06FA8F27-3AAE-4599-ABB3-91E4041BD313}" srcOrd="0" destOrd="0" presId="urn:microsoft.com/office/officeart/2005/8/layout/vProcess5"/>
    <dgm:cxn modelId="{70D10CCA-7213-48A0-B5D6-AACFA1C9A5E6}" type="presParOf" srcId="{07280117-42F1-48D4-9BE1-55F89BF8F14C}" destId="{FC6AEA80-1C99-4F97-809B-09F6826503D1}" srcOrd="0" destOrd="0" presId="urn:microsoft.com/office/officeart/2005/8/layout/vProcess5"/>
    <dgm:cxn modelId="{AEC9245B-69A3-4B90-BF0B-AB9EAF707297}" type="presParOf" srcId="{07280117-42F1-48D4-9BE1-55F89BF8F14C}" destId="{922C015F-2E39-46D7-8352-AF7BE06B3E60}" srcOrd="1" destOrd="0" presId="urn:microsoft.com/office/officeart/2005/8/layout/vProcess5"/>
    <dgm:cxn modelId="{828914CA-EF66-4406-8C7F-63AB33CA16D3}" type="presParOf" srcId="{07280117-42F1-48D4-9BE1-55F89BF8F14C}" destId="{97E1D04B-D3D7-4597-81C0-90B516F34329}" srcOrd="2" destOrd="0" presId="urn:microsoft.com/office/officeart/2005/8/layout/vProcess5"/>
    <dgm:cxn modelId="{F1DC529F-8482-48B9-BA08-90C03ABFDC65}" type="presParOf" srcId="{07280117-42F1-48D4-9BE1-55F89BF8F14C}" destId="{5A243559-5A03-4D19-B923-4D59C53C8A0A}" srcOrd="3" destOrd="0" presId="urn:microsoft.com/office/officeart/2005/8/layout/vProcess5"/>
    <dgm:cxn modelId="{0C08F210-667D-427F-BB30-A017C923E1FF}" type="presParOf" srcId="{07280117-42F1-48D4-9BE1-55F89BF8F14C}" destId="{06FA8F27-3AAE-4599-ABB3-91E4041BD313}" srcOrd="4" destOrd="0" presId="urn:microsoft.com/office/officeart/2005/8/layout/vProcess5"/>
    <dgm:cxn modelId="{ADB9FD69-3F17-40FB-B97F-8A52D98B5654}" type="presParOf" srcId="{07280117-42F1-48D4-9BE1-55F89BF8F14C}" destId="{1D4931A3-5CFE-4FA2-91EA-CA8846E6B8F3}" srcOrd="5" destOrd="0" presId="urn:microsoft.com/office/officeart/2005/8/layout/vProcess5"/>
    <dgm:cxn modelId="{7FC7AE7D-5297-4AC6-9EB1-1E007D9A090F}" type="presParOf" srcId="{07280117-42F1-48D4-9BE1-55F89BF8F14C}" destId="{8C53AD21-6620-4D65-A901-06BCD2423311}" srcOrd="6" destOrd="0" presId="urn:microsoft.com/office/officeart/2005/8/layout/vProcess5"/>
    <dgm:cxn modelId="{689D8DB2-A76F-4DBE-854C-7E202A43E2B7}" type="presParOf" srcId="{07280117-42F1-48D4-9BE1-55F89BF8F14C}" destId="{68E80A96-82A0-46B0-AC53-94F4E874F387}" srcOrd="7" destOrd="0" presId="urn:microsoft.com/office/officeart/2005/8/layout/vProcess5"/>
    <dgm:cxn modelId="{3FDFB024-FC7B-4449-8353-E4EB3995D610}" type="presParOf" srcId="{07280117-42F1-48D4-9BE1-55F89BF8F14C}" destId="{547C8899-432D-4DB4-8ABE-87883A56DC2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2C59D0-5A2D-49C6-BB16-68607656E32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44C181-8EFA-4FBE-A13E-D0157CD5FEE5}">
      <dgm:prSet custT="1"/>
      <dgm:spPr/>
      <dgm:t>
        <a:bodyPr/>
        <a:lstStyle/>
        <a:p>
          <a:pPr rtl="0"/>
          <a:r>
            <a:rPr lang="x-none" sz="2800" smtClean="0">
              <a:latin typeface="Cambria" panose="02040503050406030204" pitchFamily="18" charset="0"/>
            </a:rPr>
            <a:t>Việt Nam cần phát triển diện tích nuôi, tăng sản lượng, tăng giá trị cho người nuôi và gắn với </a:t>
          </a:r>
          <a:r>
            <a:rPr lang="x-none" sz="2800" b="1" smtClean="0">
              <a:solidFill>
                <a:srgbClr val="FFFF00"/>
              </a:solidFill>
              <a:latin typeface="Cambria" panose="02040503050406030204" pitchFamily="18" charset="0"/>
            </a:rPr>
            <a:t>bảo vệ môi trường sinh thái.</a:t>
          </a:r>
          <a:endParaRPr lang="en-US" sz="2800" b="1" dirty="0">
            <a:solidFill>
              <a:srgbClr val="FFFF00"/>
            </a:solidFill>
            <a:latin typeface="Cambria" panose="02040503050406030204" pitchFamily="18" charset="0"/>
          </a:endParaRPr>
        </a:p>
      </dgm:t>
    </dgm:pt>
    <dgm:pt modelId="{77B42FB7-0573-453E-863D-155BD54EF74E}" type="parTrans" cxnId="{A9E66198-49D9-47A7-83C9-DD11E3CC124F}">
      <dgm:prSet/>
      <dgm:spPr/>
      <dgm:t>
        <a:bodyPr/>
        <a:lstStyle/>
        <a:p>
          <a:endParaRPr lang="en-US"/>
        </a:p>
      </dgm:t>
    </dgm:pt>
    <dgm:pt modelId="{6708F61D-C270-4F38-B95D-AB3F703123DE}" type="sibTrans" cxnId="{A9E66198-49D9-47A7-83C9-DD11E3CC124F}">
      <dgm:prSet/>
      <dgm:spPr/>
      <dgm:t>
        <a:bodyPr/>
        <a:lstStyle/>
        <a:p>
          <a:endParaRPr lang="en-US"/>
        </a:p>
      </dgm:t>
    </dgm:pt>
    <dgm:pt modelId="{4179689E-5B27-4671-A0E0-7A5200D90096}">
      <dgm:prSet custT="1"/>
      <dgm:spPr/>
      <dgm:t>
        <a:bodyPr/>
        <a:lstStyle/>
        <a:p>
          <a:pPr rtl="0"/>
          <a:r>
            <a:rPr lang="en-US" sz="2800" dirty="0" err="1" smtClean="0">
              <a:latin typeface="Cambria" panose="02040503050406030204" pitchFamily="18" charset="0"/>
            </a:rPr>
            <a:t>Áp</a:t>
          </a:r>
          <a:r>
            <a:rPr lang="en-US" sz="2800" dirty="0" smtClean="0">
              <a:latin typeface="Cambria" panose="02040503050406030204" pitchFamily="18" charset="0"/>
            </a:rPr>
            <a:t> </a:t>
          </a:r>
          <a:r>
            <a:rPr lang="en-US" sz="2800" dirty="0" err="1" smtClean="0">
              <a:latin typeface="Cambria" panose="02040503050406030204" pitchFamily="18" charset="0"/>
            </a:rPr>
            <a:t>dụng</a:t>
          </a:r>
          <a:r>
            <a:rPr lang="en-US" sz="2800" dirty="0" smtClean="0">
              <a:latin typeface="Cambria" panose="02040503050406030204" pitchFamily="18" charset="0"/>
            </a:rPr>
            <a:t>, </a:t>
          </a:r>
          <a:r>
            <a:rPr lang="en-US" sz="2800" dirty="0" err="1" smtClean="0">
              <a:latin typeface="Cambria" panose="02040503050406030204" pitchFamily="18" charset="0"/>
            </a:rPr>
            <a:t>đưa</a:t>
          </a:r>
          <a:r>
            <a:rPr lang="en-US" sz="2800" dirty="0" smtClean="0">
              <a:latin typeface="Cambria" panose="02040503050406030204" pitchFamily="18" charset="0"/>
            </a:rPr>
            <a:t> </a:t>
          </a:r>
          <a:r>
            <a:rPr lang="en-US" sz="2800" dirty="0" err="1" smtClean="0">
              <a:latin typeface="Cambria" panose="02040503050406030204" pitchFamily="18" charset="0"/>
            </a:rPr>
            <a:t>tiến</a:t>
          </a:r>
          <a:r>
            <a:rPr lang="en-US" sz="2800" dirty="0" smtClean="0">
              <a:latin typeface="Cambria" panose="02040503050406030204" pitchFamily="18" charset="0"/>
            </a:rPr>
            <a:t> </a:t>
          </a:r>
          <a:r>
            <a:rPr lang="en-US" sz="2800" dirty="0" err="1" smtClean="0">
              <a:latin typeface="Cambria" panose="02040503050406030204" pitchFamily="18" charset="0"/>
            </a:rPr>
            <a:t>bộ</a:t>
          </a:r>
          <a:r>
            <a:rPr lang="en-US" sz="2800" dirty="0" smtClean="0">
              <a:latin typeface="Cambria" panose="02040503050406030204" pitchFamily="18" charset="0"/>
            </a:rPr>
            <a:t> KHCN </a:t>
          </a:r>
          <a:r>
            <a:rPr lang="en-US" sz="2800" dirty="0" err="1" smtClean="0">
              <a:latin typeface="Cambria" panose="02040503050406030204" pitchFamily="18" charset="0"/>
            </a:rPr>
            <a:t>vào</a:t>
          </a:r>
          <a:r>
            <a:rPr lang="en-US" sz="2800" dirty="0" smtClean="0">
              <a:latin typeface="Cambria" panose="02040503050406030204" pitchFamily="18" charset="0"/>
            </a:rPr>
            <a:t> </a:t>
          </a:r>
          <a:r>
            <a:rPr lang="en-US" sz="2800" b="1" dirty="0" err="1" smtClean="0">
              <a:solidFill>
                <a:srgbClr val="FFFF00"/>
              </a:solidFill>
              <a:latin typeface="Cambria" panose="02040503050406030204" pitchFamily="18" charset="0"/>
            </a:rPr>
            <a:t>xử</a:t>
          </a:r>
          <a:r>
            <a:rPr lang="en-US" sz="2800" b="1" dirty="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en-US" sz="2800" b="1" dirty="0" err="1" smtClean="0">
              <a:solidFill>
                <a:srgbClr val="FFFF00"/>
              </a:solidFill>
              <a:latin typeface="Cambria" panose="02040503050406030204" pitchFamily="18" charset="0"/>
            </a:rPr>
            <a:t>lý</a:t>
          </a:r>
          <a:r>
            <a:rPr lang="en-US" sz="2800" b="1" dirty="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en-US" sz="2800" b="1" dirty="0" err="1" smtClean="0">
              <a:solidFill>
                <a:srgbClr val="FFFF00"/>
              </a:solidFill>
              <a:latin typeface="Cambria" panose="02040503050406030204" pitchFamily="18" charset="0"/>
            </a:rPr>
            <a:t>nguồn</a:t>
          </a:r>
          <a:r>
            <a:rPr lang="en-US" sz="2800" b="1" dirty="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en-US" sz="2800" b="1" dirty="0" err="1" smtClean="0">
              <a:solidFill>
                <a:srgbClr val="FFFF00"/>
              </a:solidFill>
              <a:latin typeface="Cambria" panose="02040503050406030204" pitchFamily="18" charset="0"/>
            </a:rPr>
            <a:t>nước</a:t>
          </a:r>
          <a:r>
            <a:rPr lang="en-US" sz="2800" b="1" dirty="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en-US" sz="2800" b="1" dirty="0" err="1" smtClean="0">
              <a:solidFill>
                <a:srgbClr val="FFFF00"/>
              </a:solidFill>
              <a:latin typeface="Cambria" panose="02040503050406030204" pitchFamily="18" charset="0"/>
            </a:rPr>
            <a:t>cấp</a:t>
          </a:r>
          <a:r>
            <a:rPr lang="en-US" sz="2800" b="1" dirty="0" smtClean="0">
              <a:solidFill>
                <a:srgbClr val="FFFF00"/>
              </a:solidFill>
              <a:latin typeface="Cambria" panose="02040503050406030204" pitchFamily="18" charset="0"/>
            </a:rPr>
            <a:t>, </a:t>
          </a:r>
          <a:r>
            <a:rPr lang="en-US" sz="2800" b="1" dirty="0" err="1" smtClean="0">
              <a:solidFill>
                <a:srgbClr val="FFFF00"/>
              </a:solidFill>
              <a:latin typeface="Cambria" panose="02040503050406030204" pitchFamily="18" charset="0"/>
            </a:rPr>
            <a:t>nước</a:t>
          </a:r>
          <a:r>
            <a:rPr lang="en-US" sz="2800" b="1" dirty="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en-US" sz="2800" b="1" dirty="0" err="1" smtClean="0">
              <a:solidFill>
                <a:srgbClr val="FFFF00"/>
              </a:solidFill>
              <a:latin typeface="Cambria" panose="02040503050406030204" pitchFamily="18" charset="0"/>
            </a:rPr>
            <a:t>nuôi</a:t>
          </a:r>
          <a:r>
            <a:rPr lang="en-US" sz="2800" b="1" dirty="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en-US" sz="2800" b="1" dirty="0" err="1" smtClean="0">
              <a:solidFill>
                <a:srgbClr val="FFFF00"/>
              </a:solidFill>
              <a:latin typeface="Cambria" panose="02040503050406030204" pitchFamily="18" charset="0"/>
            </a:rPr>
            <a:t>và</a:t>
          </a:r>
          <a:r>
            <a:rPr lang="en-US" sz="2800" b="1" dirty="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en-US" sz="2800" b="1" dirty="0" err="1" smtClean="0">
              <a:solidFill>
                <a:srgbClr val="FFFF00"/>
              </a:solidFill>
              <a:latin typeface="Cambria" panose="02040503050406030204" pitchFamily="18" charset="0"/>
            </a:rPr>
            <a:t>nước</a:t>
          </a:r>
          <a:r>
            <a:rPr lang="en-US" sz="2800" b="1" dirty="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en-US" sz="2800" b="1" dirty="0" err="1" smtClean="0">
              <a:solidFill>
                <a:srgbClr val="FFFF00"/>
              </a:solidFill>
              <a:latin typeface="Cambria" panose="02040503050406030204" pitchFamily="18" charset="0"/>
            </a:rPr>
            <a:t>thải</a:t>
          </a:r>
          <a:r>
            <a:rPr lang="en-US" sz="2800" b="1" dirty="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en-US" sz="2800" b="1" dirty="0" err="1" smtClean="0">
              <a:solidFill>
                <a:srgbClr val="FFFF00"/>
              </a:solidFill>
              <a:latin typeface="Cambria" panose="02040503050406030204" pitchFamily="18" charset="0"/>
            </a:rPr>
            <a:t>trong</a:t>
          </a:r>
          <a:r>
            <a:rPr lang="en-US" sz="2800" b="1" dirty="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en-US" sz="2800" b="1" dirty="0" err="1" smtClean="0">
              <a:solidFill>
                <a:srgbClr val="FFFF00"/>
              </a:solidFill>
              <a:latin typeface="Cambria" panose="02040503050406030204" pitchFamily="18" charset="0"/>
            </a:rPr>
            <a:t>nuôi</a:t>
          </a:r>
          <a:r>
            <a:rPr lang="en-US" sz="2800" b="1" dirty="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en-US" sz="2800" b="1" dirty="0" err="1" smtClean="0">
              <a:solidFill>
                <a:srgbClr val="FFFF00"/>
              </a:solidFill>
              <a:latin typeface="Cambria" panose="02040503050406030204" pitchFamily="18" charset="0"/>
            </a:rPr>
            <a:t>tôm</a:t>
          </a:r>
          <a:r>
            <a:rPr lang="en-US" sz="2800" b="1" dirty="0" smtClean="0">
              <a:solidFill>
                <a:srgbClr val="FFFF00"/>
              </a:solidFill>
              <a:latin typeface="Cambria" panose="02040503050406030204" pitchFamily="18" charset="0"/>
            </a:rPr>
            <a:t>.</a:t>
          </a:r>
          <a:endParaRPr lang="en-US" sz="2800" b="1" dirty="0">
            <a:solidFill>
              <a:srgbClr val="FFFF00"/>
            </a:solidFill>
            <a:latin typeface="Cambria" panose="02040503050406030204" pitchFamily="18" charset="0"/>
          </a:endParaRPr>
        </a:p>
      </dgm:t>
    </dgm:pt>
    <dgm:pt modelId="{665BF105-85CC-4160-B945-6052CBD3F23C}" type="parTrans" cxnId="{0EFA814D-153F-4BA0-BA39-F6F03CF95C40}">
      <dgm:prSet/>
      <dgm:spPr/>
      <dgm:t>
        <a:bodyPr/>
        <a:lstStyle/>
        <a:p>
          <a:endParaRPr lang="en-US"/>
        </a:p>
      </dgm:t>
    </dgm:pt>
    <dgm:pt modelId="{D9FAF2C6-8C2E-474D-97E2-D2332026D144}" type="sibTrans" cxnId="{0EFA814D-153F-4BA0-BA39-F6F03CF95C40}">
      <dgm:prSet/>
      <dgm:spPr/>
      <dgm:t>
        <a:bodyPr/>
        <a:lstStyle/>
        <a:p>
          <a:endParaRPr lang="en-US"/>
        </a:p>
      </dgm:t>
    </dgm:pt>
    <dgm:pt modelId="{07280117-42F1-48D4-9BE1-55F89BF8F14C}" type="pres">
      <dgm:prSet presAssocID="{E42C59D0-5A2D-49C6-BB16-68607656E32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6AEA80-1C99-4F97-809B-09F6826503D1}" type="pres">
      <dgm:prSet presAssocID="{E42C59D0-5A2D-49C6-BB16-68607656E32F}" presName="dummyMaxCanvas" presStyleCnt="0">
        <dgm:presLayoutVars/>
      </dgm:prSet>
      <dgm:spPr/>
    </dgm:pt>
    <dgm:pt modelId="{5B57B9BD-BDAD-47E4-B66B-2B3357D4C7C9}" type="pres">
      <dgm:prSet presAssocID="{E42C59D0-5A2D-49C6-BB16-68607656E32F}" presName="TwoNodes_1" presStyleLbl="node1" presStyleIdx="0" presStyleCnt="2" custScaleX="913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0A8E86-AC36-4A16-8C50-FDD50BD7CAAE}" type="pres">
      <dgm:prSet presAssocID="{E42C59D0-5A2D-49C6-BB16-68607656E32F}" presName="TwoNodes_2" presStyleLbl="node1" presStyleIdx="1" presStyleCnt="2" custScaleX="117289" custLinFactNeighborX="-4501" custLinFactNeighborY="6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1374C-8EB9-4444-840F-B1D02F3FC996}" type="pres">
      <dgm:prSet presAssocID="{E42C59D0-5A2D-49C6-BB16-68607656E32F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4469FD-435B-4524-A266-9A797926775F}" type="pres">
      <dgm:prSet presAssocID="{E42C59D0-5A2D-49C6-BB16-68607656E32F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65D83-D458-476C-8568-BEE7AF52E0B6}" type="pres">
      <dgm:prSet presAssocID="{E42C59D0-5A2D-49C6-BB16-68607656E32F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708CAE-F997-46BD-9144-CFB99E0CD2F7}" type="presOf" srcId="{3C44C181-8EFA-4FBE-A13E-D0157CD5FEE5}" destId="{7A4469FD-435B-4524-A266-9A797926775F}" srcOrd="1" destOrd="0" presId="urn:microsoft.com/office/officeart/2005/8/layout/vProcess5"/>
    <dgm:cxn modelId="{A9E66198-49D9-47A7-83C9-DD11E3CC124F}" srcId="{E42C59D0-5A2D-49C6-BB16-68607656E32F}" destId="{3C44C181-8EFA-4FBE-A13E-D0157CD5FEE5}" srcOrd="0" destOrd="0" parTransId="{77B42FB7-0573-453E-863D-155BD54EF74E}" sibTransId="{6708F61D-C270-4F38-B95D-AB3F703123DE}"/>
    <dgm:cxn modelId="{282E0096-140E-4762-958F-F4854D55FB0D}" type="presOf" srcId="{3C44C181-8EFA-4FBE-A13E-D0157CD5FEE5}" destId="{5B57B9BD-BDAD-47E4-B66B-2B3357D4C7C9}" srcOrd="0" destOrd="0" presId="urn:microsoft.com/office/officeart/2005/8/layout/vProcess5"/>
    <dgm:cxn modelId="{39EBAF32-052F-4A91-B557-007FAECFDDFB}" type="presOf" srcId="{6708F61D-C270-4F38-B95D-AB3F703123DE}" destId="{BE61374C-8EB9-4444-840F-B1D02F3FC996}" srcOrd="0" destOrd="0" presId="urn:microsoft.com/office/officeart/2005/8/layout/vProcess5"/>
    <dgm:cxn modelId="{0EFA814D-153F-4BA0-BA39-F6F03CF95C40}" srcId="{E42C59D0-5A2D-49C6-BB16-68607656E32F}" destId="{4179689E-5B27-4671-A0E0-7A5200D90096}" srcOrd="1" destOrd="0" parTransId="{665BF105-85CC-4160-B945-6052CBD3F23C}" sibTransId="{D9FAF2C6-8C2E-474D-97E2-D2332026D144}"/>
    <dgm:cxn modelId="{CFAEDD3B-4907-4EB2-B3C9-6F460F6D2151}" type="presOf" srcId="{4179689E-5B27-4671-A0E0-7A5200D90096}" destId="{ABA65D83-D458-476C-8568-BEE7AF52E0B6}" srcOrd="1" destOrd="0" presId="urn:microsoft.com/office/officeart/2005/8/layout/vProcess5"/>
    <dgm:cxn modelId="{7BE7BA90-9B63-4925-A9EE-B34CB8E1CAA1}" type="presOf" srcId="{E42C59D0-5A2D-49C6-BB16-68607656E32F}" destId="{07280117-42F1-48D4-9BE1-55F89BF8F14C}" srcOrd="0" destOrd="0" presId="urn:microsoft.com/office/officeart/2005/8/layout/vProcess5"/>
    <dgm:cxn modelId="{BE76E2CE-FE36-4EF9-BD6D-149538EF475C}" type="presOf" srcId="{4179689E-5B27-4671-A0E0-7A5200D90096}" destId="{DF0A8E86-AC36-4A16-8C50-FDD50BD7CAAE}" srcOrd="0" destOrd="0" presId="urn:microsoft.com/office/officeart/2005/8/layout/vProcess5"/>
    <dgm:cxn modelId="{D24FD54F-5E68-438D-8BE9-0FFFDDC061F9}" type="presParOf" srcId="{07280117-42F1-48D4-9BE1-55F89BF8F14C}" destId="{FC6AEA80-1C99-4F97-809B-09F6826503D1}" srcOrd="0" destOrd="0" presId="urn:microsoft.com/office/officeart/2005/8/layout/vProcess5"/>
    <dgm:cxn modelId="{F66C6612-F22E-4D2C-82D3-C17B920CBC25}" type="presParOf" srcId="{07280117-42F1-48D4-9BE1-55F89BF8F14C}" destId="{5B57B9BD-BDAD-47E4-B66B-2B3357D4C7C9}" srcOrd="1" destOrd="0" presId="urn:microsoft.com/office/officeart/2005/8/layout/vProcess5"/>
    <dgm:cxn modelId="{F6328737-B171-4B89-9428-00DD796DA881}" type="presParOf" srcId="{07280117-42F1-48D4-9BE1-55F89BF8F14C}" destId="{DF0A8E86-AC36-4A16-8C50-FDD50BD7CAAE}" srcOrd="2" destOrd="0" presId="urn:microsoft.com/office/officeart/2005/8/layout/vProcess5"/>
    <dgm:cxn modelId="{38ED7BA5-286B-4400-BFBF-9F5593C0135D}" type="presParOf" srcId="{07280117-42F1-48D4-9BE1-55F89BF8F14C}" destId="{BE61374C-8EB9-4444-840F-B1D02F3FC996}" srcOrd="3" destOrd="0" presId="urn:microsoft.com/office/officeart/2005/8/layout/vProcess5"/>
    <dgm:cxn modelId="{2D0BBCF0-4FBF-4984-A9D7-2617F2DAB521}" type="presParOf" srcId="{07280117-42F1-48D4-9BE1-55F89BF8F14C}" destId="{7A4469FD-435B-4524-A266-9A797926775F}" srcOrd="4" destOrd="0" presId="urn:microsoft.com/office/officeart/2005/8/layout/vProcess5"/>
    <dgm:cxn modelId="{047C1F02-8C48-4F64-BD87-7ADB36EF5ED9}" type="presParOf" srcId="{07280117-42F1-48D4-9BE1-55F89BF8F14C}" destId="{ABA65D83-D458-476C-8568-BEE7AF52E0B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08BB77-3250-4A0C-8602-CFC3CBFCC8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EE6843-2C58-4FC3-8D40-36F6F02DE81C}">
      <dgm:prSet custT="1"/>
      <dgm:spPr/>
      <dgm:t>
        <a:bodyPr/>
        <a:lstStyle/>
        <a:p>
          <a:pPr rtl="0"/>
          <a:r>
            <a:rPr lang="en-US" sz="2000" b="1" i="1" smtClean="0">
              <a:solidFill>
                <a:schemeClr val="accent2"/>
              </a:solidFill>
              <a:latin typeface="Cambria" panose="02040503050406030204" pitchFamily="18" charset="0"/>
            </a:rPr>
            <a:t>Tình trạng xâm nhập mặn diễn biến phức tạp: </a:t>
          </a:r>
          <a:r>
            <a:rPr lang="en-US" sz="2000" smtClean="0">
              <a:latin typeface="Cambria" panose="02040503050406030204" pitchFamily="18" charset="0"/>
            </a:rPr>
            <a:t>Gần </a:t>
          </a:r>
          <a:r>
            <a:rPr lang="en-US" sz="2000" b="1" smtClean="0">
              <a:solidFill>
                <a:srgbClr val="00B050"/>
              </a:solidFill>
              <a:latin typeface="Cambria" panose="02040503050406030204" pitchFamily="18" charset="0"/>
            </a:rPr>
            <a:t>1 triệu ha </a:t>
          </a:r>
          <a:r>
            <a:rPr lang="en-US" sz="2000" smtClean="0">
              <a:latin typeface="Cambria" panose="02040503050406030204" pitchFamily="18" charset="0"/>
            </a:rPr>
            <a:t>của 8 tỉnh ven biển ở Đồng bằng Sông Cửu Long bị xâm nhập mặn gay gắt do ảnh hưởng bởi biến đổi khí hậu</a:t>
          </a:r>
          <a:endParaRPr lang="en-US" sz="2000">
            <a:latin typeface="Cambria" panose="02040503050406030204" pitchFamily="18" charset="0"/>
          </a:endParaRPr>
        </a:p>
      </dgm:t>
    </dgm:pt>
    <dgm:pt modelId="{1294F502-B0E5-49CD-94E0-227932DC5141}" type="parTrans" cxnId="{4DB148E7-3FDC-44BD-8A09-8FD1BA90D4B6}">
      <dgm:prSet/>
      <dgm:spPr/>
      <dgm:t>
        <a:bodyPr/>
        <a:lstStyle/>
        <a:p>
          <a:endParaRPr lang="en-US" sz="1500">
            <a:latin typeface="Cambria" panose="02040503050406030204" pitchFamily="18" charset="0"/>
          </a:endParaRPr>
        </a:p>
      </dgm:t>
    </dgm:pt>
    <dgm:pt modelId="{CB545969-0126-41FD-8EC7-B438F1687C40}" type="sibTrans" cxnId="{4DB148E7-3FDC-44BD-8A09-8FD1BA90D4B6}">
      <dgm:prSet/>
      <dgm:spPr/>
      <dgm:t>
        <a:bodyPr/>
        <a:lstStyle/>
        <a:p>
          <a:endParaRPr lang="en-US" sz="1500">
            <a:latin typeface="Cambria" panose="02040503050406030204" pitchFamily="18" charset="0"/>
          </a:endParaRPr>
        </a:p>
      </dgm:t>
    </dgm:pt>
    <dgm:pt modelId="{4B534506-48E0-4B95-AAA7-EC2308DE0AF2}">
      <dgm:prSet custT="1"/>
      <dgm:spPr/>
      <dgm:t>
        <a:bodyPr/>
        <a:lstStyle/>
        <a:p>
          <a:pPr rtl="0"/>
          <a:r>
            <a:rPr lang="en-US" sz="2000" b="1" i="1" smtClean="0">
              <a:solidFill>
                <a:schemeClr val="accent2"/>
              </a:solidFill>
              <a:latin typeface="Cambria" panose="02040503050406030204" pitchFamily="18" charset="0"/>
            </a:rPr>
            <a:t>Chịu tác động nặng nề của ô nhiễm môi trường và biến đổi khí hậu: </a:t>
          </a:r>
          <a:r>
            <a:rPr lang="en-US" sz="2000" smtClean="0">
              <a:latin typeface="Cambria" panose="02040503050406030204" pitchFamily="18" charset="0"/>
            </a:rPr>
            <a:t>Khoảng </a:t>
          </a:r>
          <a:r>
            <a:rPr lang="en-US" sz="2000" b="1" smtClean="0">
              <a:solidFill>
                <a:srgbClr val="00B050"/>
              </a:solidFill>
              <a:latin typeface="Cambria" panose="02040503050406030204" pitchFamily="18" charset="0"/>
            </a:rPr>
            <a:t>80% diện tích </a:t>
          </a:r>
          <a:r>
            <a:rPr lang="en-US" sz="2000" smtClean="0">
              <a:latin typeface="Cambria" panose="02040503050406030204" pitchFamily="18" charset="0"/>
            </a:rPr>
            <a:t>nuôi tôm ở ĐBSCL là tự phát, nuôi quy mô nhỏ. Thiếu quy hoạch nên đã gây ảnh hưởng nghiêm trọng đến môi trường và xã hội.</a:t>
          </a:r>
          <a:endParaRPr lang="en-US" sz="2000">
            <a:latin typeface="Cambria" panose="02040503050406030204" pitchFamily="18" charset="0"/>
          </a:endParaRPr>
        </a:p>
      </dgm:t>
    </dgm:pt>
    <dgm:pt modelId="{416ECD7F-97CD-42DC-9082-E01E9B75C92F}" type="parTrans" cxnId="{496BC054-96F8-4862-9EF8-F6966C4FE47F}">
      <dgm:prSet/>
      <dgm:spPr/>
      <dgm:t>
        <a:bodyPr/>
        <a:lstStyle/>
        <a:p>
          <a:endParaRPr lang="en-US" sz="1500">
            <a:latin typeface="Cambria" panose="02040503050406030204" pitchFamily="18" charset="0"/>
          </a:endParaRPr>
        </a:p>
      </dgm:t>
    </dgm:pt>
    <dgm:pt modelId="{DB13873E-53BE-4D25-8BCB-F483904840C1}" type="sibTrans" cxnId="{496BC054-96F8-4862-9EF8-F6966C4FE47F}">
      <dgm:prSet/>
      <dgm:spPr/>
      <dgm:t>
        <a:bodyPr/>
        <a:lstStyle/>
        <a:p>
          <a:endParaRPr lang="en-US" sz="1500">
            <a:latin typeface="Cambria" panose="02040503050406030204" pitchFamily="18" charset="0"/>
          </a:endParaRPr>
        </a:p>
      </dgm:t>
    </dgm:pt>
    <dgm:pt modelId="{F86650A8-215F-420F-B862-BDBF13ED0707}">
      <dgm:prSet custT="1"/>
      <dgm:spPr/>
      <dgm:t>
        <a:bodyPr/>
        <a:lstStyle/>
        <a:p>
          <a:pPr rtl="0"/>
          <a:r>
            <a:rPr lang="en-US" sz="2000" b="1" i="1" dirty="0" err="1" smtClean="0">
              <a:solidFill>
                <a:schemeClr val="accent2"/>
              </a:solidFill>
              <a:latin typeface="Cambria" panose="02040503050406030204" pitchFamily="18" charset="0"/>
            </a:rPr>
            <a:t>Dịch</a:t>
          </a:r>
          <a:r>
            <a:rPr lang="en-US" sz="2000" b="1" i="1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dirty="0" err="1" smtClean="0">
              <a:solidFill>
                <a:schemeClr val="accent2"/>
              </a:solidFill>
              <a:latin typeface="Cambria" panose="02040503050406030204" pitchFamily="18" charset="0"/>
            </a:rPr>
            <a:t>bệnh</a:t>
          </a:r>
          <a:r>
            <a:rPr lang="en-US" sz="2000" b="1" dirty="0" smtClean="0">
              <a:solidFill>
                <a:schemeClr val="accent2"/>
              </a:solidFill>
              <a:latin typeface="Cambria" panose="02040503050406030204" pitchFamily="18" charset="0"/>
            </a:rPr>
            <a:t>: </a:t>
          </a:r>
          <a:r>
            <a:rPr lang="vi-VN" sz="2000" dirty="0" smtClean="0">
              <a:latin typeface="Cambria" panose="02040503050406030204" pitchFamily="18" charset="0"/>
            </a:rPr>
            <a:t>vụ nuôi tôm năm 2017 mới bắt đầu được hơn 2 tháng, song nhưng dịch bệnh trên tôm nuôi tăng đột biến và lây lan rộng. Trong đó, bệnh đốm trắng xảy ra ở các tỉnh Trà Vinh, Bạc Liêu và Cà Mau với tổng diện tích thiệt hại gần </a:t>
          </a:r>
          <a:r>
            <a:rPr lang="vi-VN" sz="2000" b="1" dirty="0" smtClean="0">
              <a:solidFill>
                <a:srgbClr val="00B050"/>
              </a:solidFill>
              <a:latin typeface="Cambria" panose="02040503050406030204" pitchFamily="18" charset="0"/>
            </a:rPr>
            <a:t>200</a:t>
          </a:r>
          <a:r>
            <a:rPr lang="en-US" sz="2000" b="1" dirty="0" smtClean="0">
              <a:solidFill>
                <a:srgbClr val="00B050"/>
              </a:solidFill>
              <a:latin typeface="Cambria" panose="02040503050406030204" pitchFamily="18" charset="0"/>
            </a:rPr>
            <a:t> </a:t>
          </a:r>
          <a:r>
            <a:rPr lang="vi-VN" sz="2000" b="1" dirty="0" smtClean="0">
              <a:solidFill>
                <a:srgbClr val="00B050"/>
              </a:solidFill>
              <a:latin typeface="Cambria" panose="02040503050406030204" pitchFamily="18" charset="0"/>
            </a:rPr>
            <a:t>ha</a:t>
          </a:r>
          <a:r>
            <a:rPr lang="vi-VN" sz="2000" dirty="0" smtClean="0">
              <a:latin typeface="Cambria" panose="02040503050406030204" pitchFamily="18" charset="0"/>
            </a:rPr>
            <a:t>, cao gấp </a:t>
          </a:r>
          <a:r>
            <a:rPr lang="vi-VN" sz="2000" b="1" dirty="0" smtClean="0">
              <a:solidFill>
                <a:srgbClr val="00B050"/>
              </a:solidFill>
              <a:latin typeface="Cambria" panose="02040503050406030204" pitchFamily="18" charset="0"/>
            </a:rPr>
            <a:t>ba lần </a:t>
          </a:r>
          <a:r>
            <a:rPr lang="vi-VN" sz="2000" dirty="0" smtClean="0">
              <a:latin typeface="Cambria" panose="02040503050406030204" pitchFamily="18" charset="0"/>
            </a:rPr>
            <a:t>so với cùng kỳ năm 2016. Bệnh hoại tử gan tụy cấp thiệt hại gần </a:t>
          </a:r>
          <a:r>
            <a:rPr lang="vi-VN" sz="2000" b="1" dirty="0" smtClean="0">
              <a:solidFill>
                <a:srgbClr val="00B050"/>
              </a:solidFill>
              <a:latin typeface="Cambria" panose="02040503050406030204" pitchFamily="18" charset="0"/>
            </a:rPr>
            <a:t>240</a:t>
          </a:r>
          <a:r>
            <a:rPr lang="en-US" sz="2000" b="1" dirty="0" smtClean="0">
              <a:solidFill>
                <a:srgbClr val="00B050"/>
              </a:solidFill>
              <a:latin typeface="Cambria" panose="02040503050406030204" pitchFamily="18" charset="0"/>
            </a:rPr>
            <a:t> </a:t>
          </a:r>
          <a:r>
            <a:rPr lang="vi-VN" sz="2000" b="1" dirty="0" smtClean="0">
              <a:solidFill>
                <a:srgbClr val="00B050"/>
              </a:solidFill>
              <a:latin typeface="Cambria" panose="02040503050406030204" pitchFamily="18" charset="0"/>
            </a:rPr>
            <a:t>ha</a:t>
          </a:r>
          <a:r>
            <a:rPr lang="vi-VN" sz="2000" dirty="0" smtClean="0">
              <a:latin typeface="Cambria" panose="02040503050406030204" pitchFamily="18" charset="0"/>
            </a:rPr>
            <a:t>, cao gấp </a:t>
          </a:r>
          <a:r>
            <a:rPr lang="vi-VN" sz="2000" b="1" dirty="0" smtClean="0">
              <a:solidFill>
                <a:srgbClr val="00B050"/>
              </a:solidFill>
              <a:latin typeface="Cambria" panose="02040503050406030204" pitchFamily="18" charset="0"/>
            </a:rPr>
            <a:t>2,49 lần </a:t>
          </a:r>
          <a:r>
            <a:rPr lang="vi-VN" sz="2000" dirty="0" smtClean="0">
              <a:latin typeface="Cambria" panose="02040503050406030204" pitchFamily="18" charset="0"/>
            </a:rPr>
            <a:t>so cùng kỳ năm 2016.</a:t>
          </a:r>
          <a:endParaRPr lang="en-US" sz="2000" dirty="0">
            <a:latin typeface="Cambria" panose="02040503050406030204" pitchFamily="18" charset="0"/>
          </a:endParaRPr>
        </a:p>
      </dgm:t>
    </dgm:pt>
    <dgm:pt modelId="{3BA635C7-D965-4B98-B749-BAF15545622A}" type="parTrans" cxnId="{D0A310C6-9F6E-448B-BB71-DE5172C31D28}">
      <dgm:prSet/>
      <dgm:spPr/>
      <dgm:t>
        <a:bodyPr/>
        <a:lstStyle/>
        <a:p>
          <a:endParaRPr lang="en-US" sz="1500">
            <a:latin typeface="Cambria" panose="02040503050406030204" pitchFamily="18" charset="0"/>
          </a:endParaRPr>
        </a:p>
      </dgm:t>
    </dgm:pt>
    <dgm:pt modelId="{F45EA850-0D3D-4534-B5D4-AC4F011AF52A}" type="sibTrans" cxnId="{D0A310C6-9F6E-448B-BB71-DE5172C31D28}">
      <dgm:prSet/>
      <dgm:spPr/>
      <dgm:t>
        <a:bodyPr/>
        <a:lstStyle/>
        <a:p>
          <a:endParaRPr lang="en-US" sz="1500">
            <a:latin typeface="Cambria" panose="02040503050406030204" pitchFamily="18" charset="0"/>
          </a:endParaRPr>
        </a:p>
      </dgm:t>
    </dgm:pt>
    <dgm:pt modelId="{9064FEA7-5E68-40D6-A633-0BFF060BFCFA}">
      <dgm:prSet custT="1"/>
      <dgm:spPr/>
      <dgm:t>
        <a:bodyPr/>
        <a:lstStyle/>
        <a:p>
          <a:pPr rtl="0"/>
          <a:r>
            <a:rPr lang="en-US" sz="2000" b="1" i="1" smtClean="0">
              <a:solidFill>
                <a:schemeClr val="accent2"/>
              </a:solidFill>
              <a:latin typeface="Cambria" panose="02040503050406030204" pitchFamily="18" charset="0"/>
            </a:rPr>
            <a:t>Sử dụng kháng sinh tràn lan: </a:t>
          </a:r>
          <a:r>
            <a:rPr lang="vi-VN" sz="2000" smtClean="0">
              <a:latin typeface="Cambria" panose="02040503050406030204" pitchFamily="18" charset="0"/>
            </a:rPr>
            <a:t>Chỉ tính riêng trong quý I/2016, có khoảng </a:t>
          </a:r>
          <a:r>
            <a:rPr lang="vi-VN" sz="2000" b="1" smtClean="0">
              <a:solidFill>
                <a:srgbClr val="00B050"/>
              </a:solidFill>
              <a:latin typeface="Cambria" panose="02040503050406030204" pitchFamily="18" charset="0"/>
            </a:rPr>
            <a:t>31 lô hàng </a:t>
          </a:r>
          <a:r>
            <a:rPr lang="vi-VN" sz="2000" smtClean="0">
              <a:latin typeface="Cambria" panose="02040503050406030204" pitchFamily="18" charset="0"/>
            </a:rPr>
            <a:t>thủy sản xuất khẩu, tuy nhiên có tới </a:t>
          </a:r>
          <a:r>
            <a:rPr lang="vi-VN" sz="2000" b="1" smtClean="0">
              <a:solidFill>
                <a:srgbClr val="00B050"/>
              </a:solidFill>
              <a:latin typeface="Cambria" panose="02040503050406030204" pitchFamily="18" charset="0"/>
            </a:rPr>
            <a:t>10 lô </a:t>
          </a:r>
          <a:r>
            <a:rPr lang="vi-VN" sz="2000" smtClean="0">
              <a:latin typeface="Cambria" panose="02040503050406030204" pitchFamily="18" charset="0"/>
            </a:rPr>
            <a:t>vi phạm quy định về hóa chất, kháng sinh bị các đối tác như Nhật, Liên minh châu Âu... </a:t>
          </a:r>
          <a:r>
            <a:rPr lang="vi-VN" sz="2000" b="1" smtClean="0">
              <a:solidFill>
                <a:srgbClr val="00B050"/>
              </a:solidFill>
              <a:latin typeface="Cambria" panose="02040503050406030204" pitchFamily="18" charset="0"/>
            </a:rPr>
            <a:t>báo động “đỏ”</a:t>
          </a:r>
          <a:r>
            <a:rPr lang="vi-VN" sz="2000" smtClean="0">
              <a:latin typeface="Cambria" panose="02040503050406030204" pitchFamily="18" charset="0"/>
            </a:rPr>
            <a:t>.  </a:t>
          </a:r>
          <a:endParaRPr lang="en-US" sz="2000">
            <a:latin typeface="Cambria" panose="02040503050406030204" pitchFamily="18" charset="0"/>
          </a:endParaRPr>
        </a:p>
      </dgm:t>
    </dgm:pt>
    <dgm:pt modelId="{38AE7A6C-56D4-4DD2-AE8C-408FAEE1BB42}" type="parTrans" cxnId="{C2BD0923-AF70-4543-A111-3C109664E558}">
      <dgm:prSet/>
      <dgm:spPr/>
      <dgm:t>
        <a:bodyPr/>
        <a:lstStyle/>
        <a:p>
          <a:endParaRPr lang="en-US" sz="1500">
            <a:latin typeface="Cambria" panose="02040503050406030204" pitchFamily="18" charset="0"/>
          </a:endParaRPr>
        </a:p>
      </dgm:t>
    </dgm:pt>
    <dgm:pt modelId="{BD4FD800-836B-4F3C-9D28-F4EA608EE361}" type="sibTrans" cxnId="{C2BD0923-AF70-4543-A111-3C109664E558}">
      <dgm:prSet/>
      <dgm:spPr/>
      <dgm:t>
        <a:bodyPr/>
        <a:lstStyle/>
        <a:p>
          <a:endParaRPr lang="en-US" sz="1500">
            <a:latin typeface="Cambria" panose="02040503050406030204" pitchFamily="18" charset="0"/>
          </a:endParaRPr>
        </a:p>
      </dgm:t>
    </dgm:pt>
    <dgm:pt modelId="{16D79820-9557-4674-9033-5DE50EA62635}">
      <dgm:prSet custT="1"/>
      <dgm:spPr/>
      <dgm:t>
        <a:bodyPr/>
        <a:lstStyle/>
        <a:p>
          <a:pPr rtl="0"/>
          <a:r>
            <a:rPr lang="en-US" sz="2000" b="1" i="1" dirty="0" err="1" smtClean="0">
              <a:solidFill>
                <a:schemeClr val="accent2"/>
              </a:solidFill>
              <a:latin typeface="Cambria" panose="02040503050406030204" pitchFamily="18" charset="0"/>
            </a:rPr>
            <a:t>Thiếu</a:t>
          </a:r>
          <a:r>
            <a:rPr lang="en-US" sz="2000" b="1" i="1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dirty="0" err="1" smtClean="0">
              <a:solidFill>
                <a:schemeClr val="accent2"/>
              </a:solidFill>
              <a:latin typeface="Cambria" panose="02040503050406030204" pitchFamily="18" charset="0"/>
            </a:rPr>
            <a:t>mô</a:t>
          </a:r>
          <a:r>
            <a:rPr lang="en-US" sz="2000" b="1" i="1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dirty="0" err="1" smtClean="0">
              <a:solidFill>
                <a:schemeClr val="accent2"/>
              </a:solidFill>
              <a:latin typeface="Cambria" panose="02040503050406030204" pitchFamily="18" charset="0"/>
            </a:rPr>
            <a:t>hình</a:t>
          </a:r>
          <a:r>
            <a:rPr lang="en-US" sz="2000" b="1" i="1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dirty="0" err="1" smtClean="0">
              <a:solidFill>
                <a:schemeClr val="accent2"/>
              </a:solidFill>
              <a:latin typeface="Cambria" panose="02040503050406030204" pitchFamily="18" charset="0"/>
            </a:rPr>
            <a:t>nuôi</a:t>
          </a:r>
          <a:r>
            <a:rPr lang="en-US" sz="2000" b="1" i="1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dirty="0" err="1" smtClean="0">
              <a:solidFill>
                <a:schemeClr val="accent2"/>
              </a:solidFill>
              <a:latin typeface="Cambria" panose="02040503050406030204" pitchFamily="18" charset="0"/>
            </a:rPr>
            <a:t>tôm</a:t>
          </a:r>
          <a:r>
            <a:rPr lang="en-US" sz="2000" b="1" i="1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dirty="0" err="1" smtClean="0">
              <a:solidFill>
                <a:schemeClr val="accent2"/>
              </a:solidFill>
              <a:latin typeface="Cambria" panose="02040503050406030204" pitchFamily="18" charset="0"/>
            </a:rPr>
            <a:t>mang</a:t>
          </a:r>
          <a:r>
            <a:rPr lang="en-US" sz="2000" b="1" i="1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dirty="0" err="1" smtClean="0">
              <a:solidFill>
                <a:schemeClr val="accent2"/>
              </a:solidFill>
              <a:latin typeface="Cambria" panose="02040503050406030204" pitchFamily="18" charset="0"/>
            </a:rPr>
            <a:t>lại</a:t>
          </a:r>
          <a:r>
            <a:rPr lang="en-US" sz="2000" b="1" i="1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dirty="0" err="1" smtClean="0">
              <a:solidFill>
                <a:schemeClr val="accent2"/>
              </a:solidFill>
              <a:latin typeface="Cambria" panose="02040503050406030204" pitchFamily="18" charset="0"/>
            </a:rPr>
            <a:t>hiệu</a:t>
          </a:r>
          <a:r>
            <a:rPr lang="en-US" sz="2000" b="1" i="1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dirty="0" err="1" smtClean="0">
              <a:solidFill>
                <a:schemeClr val="accent2"/>
              </a:solidFill>
              <a:latin typeface="Cambria" panose="02040503050406030204" pitchFamily="18" charset="0"/>
            </a:rPr>
            <a:t>quả</a:t>
          </a:r>
          <a:r>
            <a:rPr lang="en-US" sz="2000" b="1" i="1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dirty="0" err="1" smtClean="0">
              <a:solidFill>
                <a:schemeClr val="accent2"/>
              </a:solidFill>
              <a:latin typeface="Cambria" panose="02040503050406030204" pitchFamily="18" charset="0"/>
            </a:rPr>
            <a:t>kinh</a:t>
          </a:r>
          <a:r>
            <a:rPr lang="en-US" sz="2000" b="1" i="1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dirty="0" err="1" smtClean="0">
              <a:solidFill>
                <a:schemeClr val="accent2"/>
              </a:solidFill>
              <a:latin typeface="Cambria" panose="02040503050406030204" pitchFamily="18" charset="0"/>
            </a:rPr>
            <a:t>tế</a:t>
          </a:r>
          <a:r>
            <a:rPr lang="en-US" sz="2000" b="1" i="1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dirty="0" err="1" smtClean="0">
              <a:solidFill>
                <a:schemeClr val="accent2"/>
              </a:solidFill>
              <a:latin typeface="Cambria" panose="02040503050406030204" pitchFamily="18" charset="0"/>
            </a:rPr>
            <a:t>cao</a:t>
          </a:r>
          <a:r>
            <a:rPr lang="en-US" sz="2000" b="1" i="1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dirty="0" err="1" smtClean="0">
              <a:solidFill>
                <a:schemeClr val="accent2"/>
              </a:solidFill>
              <a:latin typeface="Cambria" panose="02040503050406030204" pitchFamily="18" charset="0"/>
            </a:rPr>
            <a:t>và</a:t>
          </a:r>
          <a:r>
            <a:rPr lang="en-US" sz="2000" b="1" i="1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dirty="0" err="1" smtClean="0">
              <a:solidFill>
                <a:schemeClr val="accent2"/>
              </a:solidFill>
              <a:latin typeface="Cambria" panose="02040503050406030204" pitchFamily="18" charset="0"/>
            </a:rPr>
            <a:t>bền</a:t>
          </a:r>
          <a:r>
            <a:rPr lang="en-US" sz="2000" b="1" i="1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dirty="0" err="1" smtClean="0">
              <a:solidFill>
                <a:schemeClr val="accent2"/>
              </a:solidFill>
              <a:latin typeface="Cambria" panose="02040503050406030204" pitchFamily="18" charset="0"/>
            </a:rPr>
            <a:t>vững</a:t>
          </a:r>
          <a:r>
            <a:rPr lang="en-US" sz="2000" b="1" i="1" dirty="0" smtClean="0">
              <a:solidFill>
                <a:schemeClr val="accent2"/>
              </a:solidFill>
              <a:latin typeface="Cambria" panose="02040503050406030204" pitchFamily="18" charset="0"/>
            </a:rPr>
            <a:t>: </a:t>
          </a:r>
          <a:r>
            <a:rPr lang="en-US" sz="2000" dirty="0" err="1" smtClean="0">
              <a:latin typeface="Cambria" panose="02040503050406030204" pitchFamily="18" charset="0"/>
            </a:rPr>
            <a:t>Tỷ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lệ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nuôi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tôm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thành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công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của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Việt</a:t>
          </a:r>
          <a:r>
            <a:rPr lang="en-US" sz="2000" dirty="0" smtClean="0">
              <a:latin typeface="Cambria" panose="02040503050406030204" pitchFamily="18" charset="0"/>
            </a:rPr>
            <a:t> Nam </a:t>
          </a:r>
          <a:r>
            <a:rPr lang="en-US" sz="2000" dirty="0" err="1" smtClean="0">
              <a:latin typeface="Cambria" panose="02040503050406030204" pitchFamily="18" charset="0"/>
            </a:rPr>
            <a:t>chỉ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đạt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b="1" dirty="0" smtClean="0">
              <a:solidFill>
                <a:srgbClr val="00B050"/>
              </a:solidFill>
              <a:latin typeface="Cambria" panose="02040503050406030204" pitchFamily="18" charset="0"/>
            </a:rPr>
            <a:t>33%-35%</a:t>
          </a:r>
          <a:r>
            <a:rPr lang="en-US" sz="2000" dirty="0" smtClean="0">
              <a:latin typeface="Cambria" panose="02040503050406030204" pitchFamily="18" charset="0"/>
            </a:rPr>
            <a:t>, do </a:t>
          </a:r>
          <a:r>
            <a:rPr lang="en-US" sz="2000" dirty="0" err="1" smtClean="0">
              <a:latin typeface="Cambria" panose="02040503050406030204" pitchFamily="18" charset="0"/>
            </a:rPr>
            <a:t>môi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trường</a:t>
          </a:r>
          <a:r>
            <a:rPr lang="en-US" sz="2000" dirty="0" smtClean="0">
              <a:latin typeface="Cambria" panose="02040503050406030204" pitchFamily="18" charset="0"/>
            </a:rPr>
            <a:t> ô </a:t>
          </a:r>
          <a:r>
            <a:rPr lang="en-US" sz="2000" dirty="0" err="1" smtClean="0">
              <a:latin typeface="Cambria" panose="02040503050406030204" pitchFamily="18" charset="0"/>
            </a:rPr>
            <a:t>nhiễm</a:t>
          </a:r>
          <a:r>
            <a:rPr lang="en-US" sz="2000" dirty="0" smtClean="0">
              <a:latin typeface="Cambria" panose="02040503050406030204" pitchFamily="18" charset="0"/>
            </a:rPr>
            <a:t>, </a:t>
          </a:r>
          <a:r>
            <a:rPr lang="en-US" sz="2000" dirty="0" err="1" smtClean="0">
              <a:latin typeface="Cambria" panose="02040503050406030204" pitchFamily="18" charset="0"/>
            </a:rPr>
            <a:t>nhiều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dịch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bệnh</a:t>
          </a:r>
          <a:r>
            <a:rPr lang="en-US" sz="2000" dirty="0" smtClean="0">
              <a:latin typeface="Cambria" panose="02040503050406030204" pitchFamily="18" charset="0"/>
            </a:rPr>
            <a:t>; </a:t>
          </a:r>
          <a:r>
            <a:rPr lang="en-US" sz="2000" dirty="0" err="1" smtClean="0">
              <a:latin typeface="Cambria" panose="02040503050406030204" pitchFamily="18" charset="0"/>
            </a:rPr>
            <a:t>trong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khi</a:t>
          </a:r>
          <a:r>
            <a:rPr lang="en-US" sz="2000" dirty="0" smtClean="0">
              <a:latin typeface="Cambria" panose="02040503050406030204" pitchFamily="18" charset="0"/>
            </a:rPr>
            <a:t> ở Indonesia, </a:t>
          </a:r>
          <a:r>
            <a:rPr lang="en-US" sz="2000" dirty="0" err="1" smtClean="0">
              <a:latin typeface="Cambria" panose="02040503050406030204" pitchFamily="18" charset="0"/>
            </a:rPr>
            <a:t>Ấn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Độ</a:t>
          </a:r>
          <a:r>
            <a:rPr lang="en-US" sz="2000" dirty="0" smtClean="0">
              <a:latin typeface="Cambria" panose="02040503050406030204" pitchFamily="18" charset="0"/>
            </a:rPr>
            <a:t>… </a:t>
          </a:r>
          <a:r>
            <a:rPr lang="en-US" sz="2000" dirty="0" err="1" smtClean="0">
              <a:latin typeface="Cambria" panose="02040503050406030204" pitchFamily="18" charset="0"/>
            </a:rPr>
            <a:t>tỷ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lệ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nuôi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thành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công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tới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b="1" dirty="0" smtClean="0">
              <a:solidFill>
                <a:srgbClr val="00B050"/>
              </a:solidFill>
              <a:latin typeface="Cambria" panose="02040503050406030204" pitchFamily="18" charset="0"/>
            </a:rPr>
            <a:t>70%.</a:t>
          </a:r>
          <a:endParaRPr lang="en-US" sz="2000" b="1" dirty="0">
            <a:solidFill>
              <a:srgbClr val="00B050"/>
            </a:solidFill>
            <a:latin typeface="Cambria" panose="02040503050406030204" pitchFamily="18" charset="0"/>
          </a:endParaRPr>
        </a:p>
      </dgm:t>
    </dgm:pt>
    <dgm:pt modelId="{2E02A2E0-E997-4CD2-A13D-490DD7DE14E0}" type="parTrans" cxnId="{010605E4-A2D2-4EC5-83D4-1987A1C60951}">
      <dgm:prSet/>
      <dgm:spPr/>
      <dgm:t>
        <a:bodyPr/>
        <a:lstStyle/>
        <a:p>
          <a:endParaRPr lang="en-US" sz="1500">
            <a:latin typeface="Cambria" panose="02040503050406030204" pitchFamily="18" charset="0"/>
          </a:endParaRPr>
        </a:p>
      </dgm:t>
    </dgm:pt>
    <dgm:pt modelId="{CFC02C23-EFD9-4A7A-AEA8-F2FD578B059C}" type="sibTrans" cxnId="{010605E4-A2D2-4EC5-83D4-1987A1C60951}">
      <dgm:prSet/>
      <dgm:spPr/>
      <dgm:t>
        <a:bodyPr/>
        <a:lstStyle/>
        <a:p>
          <a:endParaRPr lang="en-US" sz="1500">
            <a:latin typeface="Cambria" panose="02040503050406030204" pitchFamily="18" charset="0"/>
          </a:endParaRPr>
        </a:p>
      </dgm:t>
    </dgm:pt>
    <dgm:pt modelId="{6AF4B9EC-71A2-47B3-8866-76A4CEF76F20}" type="pres">
      <dgm:prSet presAssocID="{C708BB77-3250-4A0C-8602-CFC3CBFCC86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94BB799-46C8-432F-A6E8-4B6669030E03}" type="pres">
      <dgm:prSet presAssocID="{FDEE6843-2C58-4FC3-8D40-36F6F02DE81C}" presName="thickLine" presStyleLbl="alignNode1" presStyleIdx="0" presStyleCnt="5"/>
      <dgm:spPr/>
    </dgm:pt>
    <dgm:pt modelId="{F15401CD-0556-4927-8240-C797BE6A7427}" type="pres">
      <dgm:prSet presAssocID="{FDEE6843-2C58-4FC3-8D40-36F6F02DE81C}" presName="horz1" presStyleCnt="0"/>
      <dgm:spPr/>
    </dgm:pt>
    <dgm:pt modelId="{E362A622-5CA0-469A-B5FE-881535CFB59B}" type="pres">
      <dgm:prSet presAssocID="{FDEE6843-2C58-4FC3-8D40-36F6F02DE81C}" presName="tx1" presStyleLbl="revTx" presStyleIdx="0" presStyleCnt="5"/>
      <dgm:spPr/>
      <dgm:t>
        <a:bodyPr/>
        <a:lstStyle/>
        <a:p>
          <a:endParaRPr lang="en-US"/>
        </a:p>
      </dgm:t>
    </dgm:pt>
    <dgm:pt modelId="{C48857D5-334E-4A3B-8DD7-CF1A824CD469}" type="pres">
      <dgm:prSet presAssocID="{FDEE6843-2C58-4FC3-8D40-36F6F02DE81C}" presName="vert1" presStyleCnt="0"/>
      <dgm:spPr/>
    </dgm:pt>
    <dgm:pt modelId="{BC1D96F1-BD41-4ACD-8D6E-834592165492}" type="pres">
      <dgm:prSet presAssocID="{4B534506-48E0-4B95-AAA7-EC2308DE0AF2}" presName="thickLine" presStyleLbl="alignNode1" presStyleIdx="1" presStyleCnt="5"/>
      <dgm:spPr/>
    </dgm:pt>
    <dgm:pt modelId="{7384740D-37C6-4EF4-8372-4EF9B88E6F40}" type="pres">
      <dgm:prSet presAssocID="{4B534506-48E0-4B95-AAA7-EC2308DE0AF2}" presName="horz1" presStyleCnt="0"/>
      <dgm:spPr/>
    </dgm:pt>
    <dgm:pt modelId="{FF737334-0077-44A9-9D4D-FAF90AC567FB}" type="pres">
      <dgm:prSet presAssocID="{4B534506-48E0-4B95-AAA7-EC2308DE0AF2}" presName="tx1" presStyleLbl="revTx" presStyleIdx="1" presStyleCnt="5"/>
      <dgm:spPr/>
      <dgm:t>
        <a:bodyPr/>
        <a:lstStyle/>
        <a:p>
          <a:endParaRPr lang="en-US"/>
        </a:p>
      </dgm:t>
    </dgm:pt>
    <dgm:pt modelId="{04233503-24D3-434F-843E-3B60B4369CD6}" type="pres">
      <dgm:prSet presAssocID="{4B534506-48E0-4B95-AAA7-EC2308DE0AF2}" presName="vert1" presStyleCnt="0"/>
      <dgm:spPr/>
    </dgm:pt>
    <dgm:pt modelId="{41A75150-E394-460B-A893-6AFFAA4E2988}" type="pres">
      <dgm:prSet presAssocID="{F86650A8-215F-420F-B862-BDBF13ED0707}" presName="thickLine" presStyleLbl="alignNode1" presStyleIdx="2" presStyleCnt="5"/>
      <dgm:spPr/>
    </dgm:pt>
    <dgm:pt modelId="{D8EB6915-76C9-4A9F-A3E5-FD543FEDA728}" type="pres">
      <dgm:prSet presAssocID="{F86650A8-215F-420F-B862-BDBF13ED0707}" presName="horz1" presStyleCnt="0"/>
      <dgm:spPr/>
    </dgm:pt>
    <dgm:pt modelId="{603F8427-734F-40C8-91D5-DBFB5C019E21}" type="pres">
      <dgm:prSet presAssocID="{F86650A8-215F-420F-B862-BDBF13ED0707}" presName="tx1" presStyleLbl="revTx" presStyleIdx="2" presStyleCnt="5" custScaleY="139285"/>
      <dgm:spPr/>
      <dgm:t>
        <a:bodyPr/>
        <a:lstStyle/>
        <a:p>
          <a:endParaRPr lang="en-US"/>
        </a:p>
      </dgm:t>
    </dgm:pt>
    <dgm:pt modelId="{6A87F028-1F6B-4B2F-9C3C-D93AFC652209}" type="pres">
      <dgm:prSet presAssocID="{F86650A8-215F-420F-B862-BDBF13ED0707}" presName="vert1" presStyleCnt="0"/>
      <dgm:spPr/>
    </dgm:pt>
    <dgm:pt modelId="{B93640FB-2363-4129-9C21-423E88ABA641}" type="pres">
      <dgm:prSet presAssocID="{9064FEA7-5E68-40D6-A633-0BFF060BFCFA}" presName="thickLine" presStyleLbl="alignNode1" presStyleIdx="3" presStyleCnt="5"/>
      <dgm:spPr/>
    </dgm:pt>
    <dgm:pt modelId="{662C2956-AB5D-4181-A162-E16A0FB8C730}" type="pres">
      <dgm:prSet presAssocID="{9064FEA7-5E68-40D6-A633-0BFF060BFCFA}" presName="horz1" presStyleCnt="0"/>
      <dgm:spPr/>
    </dgm:pt>
    <dgm:pt modelId="{ED3CC6A6-1FCF-45A2-9F39-A0D9F44C65B2}" type="pres">
      <dgm:prSet presAssocID="{9064FEA7-5E68-40D6-A633-0BFF060BFCFA}" presName="tx1" presStyleLbl="revTx" presStyleIdx="3" presStyleCnt="5"/>
      <dgm:spPr/>
      <dgm:t>
        <a:bodyPr/>
        <a:lstStyle/>
        <a:p>
          <a:endParaRPr lang="en-US"/>
        </a:p>
      </dgm:t>
    </dgm:pt>
    <dgm:pt modelId="{AE148EE3-6997-4406-915B-F4523C985E0F}" type="pres">
      <dgm:prSet presAssocID="{9064FEA7-5E68-40D6-A633-0BFF060BFCFA}" presName="vert1" presStyleCnt="0"/>
      <dgm:spPr/>
    </dgm:pt>
    <dgm:pt modelId="{05C19F5D-B818-4A1B-A564-A268FCC95D42}" type="pres">
      <dgm:prSet presAssocID="{16D79820-9557-4674-9033-5DE50EA62635}" presName="thickLine" presStyleLbl="alignNode1" presStyleIdx="4" presStyleCnt="5"/>
      <dgm:spPr/>
    </dgm:pt>
    <dgm:pt modelId="{D9F97AE7-E6F1-4AB8-8C42-85649C2729AC}" type="pres">
      <dgm:prSet presAssocID="{16D79820-9557-4674-9033-5DE50EA62635}" presName="horz1" presStyleCnt="0"/>
      <dgm:spPr/>
    </dgm:pt>
    <dgm:pt modelId="{3E6C50E9-23D3-4363-9C24-2D8991D1EDFC}" type="pres">
      <dgm:prSet presAssocID="{16D79820-9557-4674-9033-5DE50EA62635}" presName="tx1" presStyleLbl="revTx" presStyleIdx="4" presStyleCnt="5"/>
      <dgm:spPr/>
      <dgm:t>
        <a:bodyPr/>
        <a:lstStyle/>
        <a:p>
          <a:endParaRPr lang="en-US"/>
        </a:p>
      </dgm:t>
    </dgm:pt>
    <dgm:pt modelId="{FD0F1160-BECA-4A25-8FE5-4377F2B424F1}" type="pres">
      <dgm:prSet presAssocID="{16D79820-9557-4674-9033-5DE50EA62635}" presName="vert1" presStyleCnt="0"/>
      <dgm:spPr/>
    </dgm:pt>
  </dgm:ptLst>
  <dgm:cxnLst>
    <dgm:cxn modelId="{4DB148E7-3FDC-44BD-8A09-8FD1BA90D4B6}" srcId="{C708BB77-3250-4A0C-8602-CFC3CBFCC86A}" destId="{FDEE6843-2C58-4FC3-8D40-36F6F02DE81C}" srcOrd="0" destOrd="0" parTransId="{1294F502-B0E5-49CD-94E0-227932DC5141}" sibTransId="{CB545969-0126-41FD-8EC7-B438F1687C40}"/>
    <dgm:cxn modelId="{8F9B98BF-4BE4-4E49-9F5E-9578906727FC}" type="presOf" srcId="{F86650A8-215F-420F-B862-BDBF13ED0707}" destId="{603F8427-734F-40C8-91D5-DBFB5C019E21}" srcOrd="0" destOrd="0" presId="urn:microsoft.com/office/officeart/2008/layout/LinedList"/>
    <dgm:cxn modelId="{7BDB6719-3CCF-40DE-B050-16FD4577A103}" type="presOf" srcId="{9064FEA7-5E68-40D6-A633-0BFF060BFCFA}" destId="{ED3CC6A6-1FCF-45A2-9F39-A0D9F44C65B2}" srcOrd="0" destOrd="0" presId="urn:microsoft.com/office/officeart/2008/layout/LinedList"/>
    <dgm:cxn modelId="{D0A310C6-9F6E-448B-BB71-DE5172C31D28}" srcId="{C708BB77-3250-4A0C-8602-CFC3CBFCC86A}" destId="{F86650A8-215F-420F-B862-BDBF13ED0707}" srcOrd="2" destOrd="0" parTransId="{3BA635C7-D965-4B98-B749-BAF15545622A}" sibTransId="{F45EA850-0D3D-4534-B5D4-AC4F011AF52A}"/>
    <dgm:cxn modelId="{55950495-ABB0-465F-9F4C-9AA8B587CB55}" type="presOf" srcId="{C708BB77-3250-4A0C-8602-CFC3CBFCC86A}" destId="{6AF4B9EC-71A2-47B3-8866-76A4CEF76F20}" srcOrd="0" destOrd="0" presId="urn:microsoft.com/office/officeart/2008/layout/LinedList"/>
    <dgm:cxn modelId="{496BC054-96F8-4862-9EF8-F6966C4FE47F}" srcId="{C708BB77-3250-4A0C-8602-CFC3CBFCC86A}" destId="{4B534506-48E0-4B95-AAA7-EC2308DE0AF2}" srcOrd="1" destOrd="0" parTransId="{416ECD7F-97CD-42DC-9082-E01E9B75C92F}" sibTransId="{DB13873E-53BE-4D25-8BCB-F483904840C1}"/>
    <dgm:cxn modelId="{010605E4-A2D2-4EC5-83D4-1987A1C60951}" srcId="{C708BB77-3250-4A0C-8602-CFC3CBFCC86A}" destId="{16D79820-9557-4674-9033-5DE50EA62635}" srcOrd="4" destOrd="0" parTransId="{2E02A2E0-E997-4CD2-A13D-490DD7DE14E0}" sibTransId="{CFC02C23-EFD9-4A7A-AEA8-F2FD578B059C}"/>
    <dgm:cxn modelId="{4DDF7E56-2D74-4667-9EDA-FA04900E839A}" type="presOf" srcId="{4B534506-48E0-4B95-AAA7-EC2308DE0AF2}" destId="{FF737334-0077-44A9-9D4D-FAF90AC567FB}" srcOrd="0" destOrd="0" presId="urn:microsoft.com/office/officeart/2008/layout/LinedList"/>
    <dgm:cxn modelId="{03679367-344B-432A-8171-4305C7449846}" type="presOf" srcId="{FDEE6843-2C58-4FC3-8D40-36F6F02DE81C}" destId="{E362A622-5CA0-469A-B5FE-881535CFB59B}" srcOrd="0" destOrd="0" presId="urn:microsoft.com/office/officeart/2008/layout/LinedList"/>
    <dgm:cxn modelId="{4ABE5A88-464A-4840-AE36-7AA139E046FE}" type="presOf" srcId="{16D79820-9557-4674-9033-5DE50EA62635}" destId="{3E6C50E9-23D3-4363-9C24-2D8991D1EDFC}" srcOrd="0" destOrd="0" presId="urn:microsoft.com/office/officeart/2008/layout/LinedList"/>
    <dgm:cxn modelId="{C2BD0923-AF70-4543-A111-3C109664E558}" srcId="{C708BB77-3250-4A0C-8602-CFC3CBFCC86A}" destId="{9064FEA7-5E68-40D6-A633-0BFF060BFCFA}" srcOrd="3" destOrd="0" parTransId="{38AE7A6C-56D4-4DD2-AE8C-408FAEE1BB42}" sibTransId="{BD4FD800-836B-4F3C-9D28-F4EA608EE361}"/>
    <dgm:cxn modelId="{822E2C93-3913-477B-B396-9E9BC5E47D2E}" type="presParOf" srcId="{6AF4B9EC-71A2-47B3-8866-76A4CEF76F20}" destId="{594BB799-46C8-432F-A6E8-4B6669030E03}" srcOrd="0" destOrd="0" presId="urn:microsoft.com/office/officeart/2008/layout/LinedList"/>
    <dgm:cxn modelId="{DCCC0D6F-344C-46AB-8545-A1EA77B627D9}" type="presParOf" srcId="{6AF4B9EC-71A2-47B3-8866-76A4CEF76F20}" destId="{F15401CD-0556-4927-8240-C797BE6A7427}" srcOrd="1" destOrd="0" presId="urn:microsoft.com/office/officeart/2008/layout/LinedList"/>
    <dgm:cxn modelId="{215204F2-8FB0-43B3-8BE5-FF1A3BA40CB5}" type="presParOf" srcId="{F15401CD-0556-4927-8240-C797BE6A7427}" destId="{E362A622-5CA0-469A-B5FE-881535CFB59B}" srcOrd="0" destOrd="0" presId="urn:microsoft.com/office/officeart/2008/layout/LinedList"/>
    <dgm:cxn modelId="{F7775F8E-9D2D-4AE9-86DD-716F287B8EC2}" type="presParOf" srcId="{F15401CD-0556-4927-8240-C797BE6A7427}" destId="{C48857D5-334E-4A3B-8DD7-CF1A824CD469}" srcOrd="1" destOrd="0" presId="urn:microsoft.com/office/officeart/2008/layout/LinedList"/>
    <dgm:cxn modelId="{195009F5-03E8-4FBE-AADC-367849E14CB2}" type="presParOf" srcId="{6AF4B9EC-71A2-47B3-8866-76A4CEF76F20}" destId="{BC1D96F1-BD41-4ACD-8D6E-834592165492}" srcOrd="2" destOrd="0" presId="urn:microsoft.com/office/officeart/2008/layout/LinedList"/>
    <dgm:cxn modelId="{93D42093-C945-4C1F-9EF6-B3951068CB6D}" type="presParOf" srcId="{6AF4B9EC-71A2-47B3-8866-76A4CEF76F20}" destId="{7384740D-37C6-4EF4-8372-4EF9B88E6F40}" srcOrd="3" destOrd="0" presId="urn:microsoft.com/office/officeart/2008/layout/LinedList"/>
    <dgm:cxn modelId="{AE479BF5-01DA-4B59-91E2-82C0E31AB812}" type="presParOf" srcId="{7384740D-37C6-4EF4-8372-4EF9B88E6F40}" destId="{FF737334-0077-44A9-9D4D-FAF90AC567FB}" srcOrd="0" destOrd="0" presId="urn:microsoft.com/office/officeart/2008/layout/LinedList"/>
    <dgm:cxn modelId="{2C2AD32D-D278-445C-B287-14CB5EA26021}" type="presParOf" srcId="{7384740D-37C6-4EF4-8372-4EF9B88E6F40}" destId="{04233503-24D3-434F-843E-3B60B4369CD6}" srcOrd="1" destOrd="0" presId="urn:microsoft.com/office/officeart/2008/layout/LinedList"/>
    <dgm:cxn modelId="{8656F58F-0E9A-48D9-87E4-F2A6B025BFA1}" type="presParOf" srcId="{6AF4B9EC-71A2-47B3-8866-76A4CEF76F20}" destId="{41A75150-E394-460B-A893-6AFFAA4E2988}" srcOrd="4" destOrd="0" presId="urn:microsoft.com/office/officeart/2008/layout/LinedList"/>
    <dgm:cxn modelId="{BE640684-0341-4730-BBF5-8B8032C725CD}" type="presParOf" srcId="{6AF4B9EC-71A2-47B3-8866-76A4CEF76F20}" destId="{D8EB6915-76C9-4A9F-A3E5-FD543FEDA728}" srcOrd="5" destOrd="0" presId="urn:microsoft.com/office/officeart/2008/layout/LinedList"/>
    <dgm:cxn modelId="{7373008A-8214-458E-A218-D743543D25D0}" type="presParOf" srcId="{D8EB6915-76C9-4A9F-A3E5-FD543FEDA728}" destId="{603F8427-734F-40C8-91D5-DBFB5C019E21}" srcOrd="0" destOrd="0" presId="urn:microsoft.com/office/officeart/2008/layout/LinedList"/>
    <dgm:cxn modelId="{F0367752-9CA5-4CB9-B36E-CFC9CE87419D}" type="presParOf" srcId="{D8EB6915-76C9-4A9F-A3E5-FD543FEDA728}" destId="{6A87F028-1F6B-4B2F-9C3C-D93AFC652209}" srcOrd="1" destOrd="0" presId="urn:microsoft.com/office/officeart/2008/layout/LinedList"/>
    <dgm:cxn modelId="{BB9AD791-7AE8-47F9-A94E-C506EB120B1A}" type="presParOf" srcId="{6AF4B9EC-71A2-47B3-8866-76A4CEF76F20}" destId="{B93640FB-2363-4129-9C21-423E88ABA641}" srcOrd="6" destOrd="0" presId="urn:microsoft.com/office/officeart/2008/layout/LinedList"/>
    <dgm:cxn modelId="{B8F19534-8A05-4283-8C34-FCC61615018D}" type="presParOf" srcId="{6AF4B9EC-71A2-47B3-8866-76A4CEF76F20}" destId="{662C2956-AB5D-4181-A162-E16A0FB8C730}" srcOrd="7" destOrd="0" presId="urn:microsoft.com/office/officeart/2008/layout/LinedList"/>
    <dgm:cxn modelId="{41B07BB3-5BF2-49F6-8CF4-A21390230E1D}" type="presParOf" srcId="{662C2956-AB5D-4181-A162-E16A0FB8C730}" destId="{ED3CC6A6-1FCF-45A2-9F39-A0D9F44C65B2}" srcOrd="0" destOrd="0" presId="urn:microsoft.com/office/officeart/2008/layout/LinedList"/>
    <dgm:cxn modelId="{57A1C30B-96A2-41BA-999F-C4333B887B1B}" type="presParOf" srcId="{662C2956-AB5D-4181-A162-E16A0FB8C730}" destId="{AE148EE3-6997-4406-915B-F4523C985E0F}" srcOrd="1" destOrd="0" presId="urn:microsoft.com/office/officeart/2008/layout/LinedList"/>
    <dgm:cxn modelId="{A3CD012F-7FD2-4ECB-BEC1-5395E851E305}" type="presParOf" srcId="{6AF4B9EC-71A2-47B3-8866-76A4CEF76F20}" destId="{05C19F5D-B818-4A1B-A564-A268FCC95D42}" srcOrd="8" destOrd="0" presId="urn:microsoft.com/office/officeart/2008/layout/LinedList"/>
    <dgm:cxn modelId="{3F9FE0DD-6944-4249-8A93-8306930ECD81}" type="presParOf" srcId="{6AF4B9EC-71A2-47B3-8866-76A4CEF76F20}" destId="{D9F97AE7-E6F1-4AB8-8C42-85649C2729AC}" srcOrd="9" destOrd="0" presId="urn:microsoft.com/office/officeart/2008/layout/LinedList"/>
    <dgm:cxn modelId="{A2BCB48F-8805-423B-A6B0-F6239E297AF0}" type="presParOf" srcId="{D9F97AE7-E6F1-4AB8-8C42-85649C2729AC}" destId="{3E6C50E9-23D3-4363-9C24-2D8991D1EDFC}" srcOrd="0" destOrd="0" presId="urn:microsoft.com/office/officeart/2008/layout/LinedList"/>
    <dgm:cxn modelId="{635F95AC-51B8-41C0-B9DF-1274601D0E58}" type="presParOf" srcId="{D9F97AE7-E6F1-4AB8-8C42-85649C2729AC}" destId="{FD0F1160-BECA-4A25-8FE5-4377F2B424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931304-40A7-4186-90AD-515EBB41658C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72A7BB1-CEFD-4323-AF59-C319D0896764}">
      <dgm:prSet custT="1"/>
      <dgm:spPr/>
      <dgm:t>
        <a:bodyPr/>
        <a:lstStyle/>
        <a:p>
          <a:pPr rtl="0"/>
          <a:r>
            <a:rPr lang="en-US" sz="2000" b="1" dirty="0" err="1">
              <a:solidFill>
                <a:srgbClr val="FF0000"/>
              </a:solidFill>
              <a:latin typeface="Cambria" panose="02040503050406030204" pitchFamily="18" charset="0"/>
            </a:rPr>
            <a:t>Tăng</a:t>
          </a:r>
          <a:r>
            <a:rPr lang="en-US" sz="2000" b="1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dirty="0" err="1">
              <a:solidFill>
                <a:srgbClr val="FF0000"/>
              </a:solidFill>
              <a:latin typeface="Cambria" panose="02040503050406030204" pitchFamily="18" charset="0"/>
            </a:rPr>
            <a:t>năng</a:t>
          </a:r>
          <a:r>
            <a:rPr lang="en-US" sz="2000" b="1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dirty="0" err="1">
              <a:solidFill>
                <a:srgbClr val="FF0000"/>
              </a:solidFill>
              <a:latin typeface="Cambria" panose="02040503050406030204" pitchFamily="18" charset="0"/>
            </a:rPr>
            <a:t>suất</a:t>
          </a:r>
          <a:r>
            <a:rPr lang="en-US" sz="2000" b="1" dirty="0">
              <a:solidFill>
                <a:srgbClr val="FF0000"/>
              </a:solidFill>
              <a:latin typeface="Cambria" panose="02040503050406030204" pitchFamily="18" charset="0"/>
            </a:rPr>
            <a:t>, </a:t>
          </a:r>
          <a:r>
            <a:rPr lang="en-US" sz="2000" b="1" dirty="0" err="1">
              <a:solidFill>
                <a:srgbClr val="FF0000"/>
              </a:solidFill>
              <a:latin typeface="Cambria" panose="02040503050406030204" pitchFamily="18" charset="0"/>
            </a:rPr>
            <a:t>giảm</a:t>
          </a:r>
          <a:r>
            <a:rPr lang="en-US" sz="2000" b="1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dirty="0" err="1">
              <a:solidFill>
                <a:srgbClr val="FF0000"/>
              </a:solidFill>
              <a:latin typeface="Cambria" panose="02040503050406030204" pitchFamily="18" charset="0"/>
            </a:rPr>
            <a:t>rủi</a:t>
          </a:r>
          <a:r>
            <a:rPr lang="en-US" sz="2000" b="1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dirty="0" err="1">
              <a:solidFill>
                <a:srgbClr val="FF0000"/>
              </a:solidFill>
              <a:latin typeface="Cambria" panose="02040503050406030204" pitchFamily="18" charset="0"/>
            </a:rPr>
            <a:t>ro</a:t>
          </a:r>
          <a:r>
            <a:rPr lang="en-US" sz="2000" b="1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dirty="0">
              <a:latin typeface="Cambria" panose="02040503050406030204" pitchFamily="18" charset="0"/>
            </a:rPr>
            <a:t>do </a:t>
          </a:r>
          <a:r>
            <a:rPr lang="en-US" sz="2000" dirty="0" err="1">
              <a:latin typeface="Cambria" panose="02040503050406030204" pitchFamily="18" charset="0"/>
            </a:rPr>
            <a:t>kịp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thời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xử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lý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nước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môi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trường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nuôi</a:t>
          </a:r>
          <a:r>
            <a:rPr lang="en-US" sz="2000" dirty="0">
              <a:latin typeface="Cambria" panose="02040503050406030204" pitchFamily="18" charset="0"/>
            </a:rPr>
            <a:t>. </a:t>
          </a:r>
        </a:p>
      </dgm:t>
    </dgm:pt>
    <dgm:pt modelId="{0C14846C-4940-4D33-9FA4-DDEA1507326E}" type="parTrans" cxnId="{88554397-85C1-4278-B3B2-3B5FF3A9CB9C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DE88F5DC-2760-48B0-8C59-550641BB3880}" type="sibTrans" cxnId="{88554397-85C1-4278-B3B2-3B5FF3A9CB9C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254EEFE2-D432-4260-B452-BEE823FB9296}">
      <dgm:prSet custT="1"/>
      <dgm:spPr/>
      <dgm:t>
        <a:bodyPr/>
        <a:lstStyle/>
        <a:p>
          <a:pPr algn="ctr" rtl="0"/>
          <a:r>
            <a:rPr lang="en-US" sz="2000" b="1" dirty="0" err="1">
              <a:solidFill>
                <a:srgbClr val="FF0000"/>
              </a:solidFill>
              <a:latin typeface="Cambria" panose="02040503050406030204" pitchFamily="18" charset="0"/>
            </a:rPr>
            <a:t>Tiết</a:t>
          </a:r>
          <a:r>
            <a:rPr lang="en-US" sz="2000" b="1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dirty="0" err="1">
              <a:solidFill>
                <a:srgbClr val="FF0000"/>
              </a:solidFill>
              <a:latin typeface="Cambria" panose="02040503050406030204" pitchFamily="18" charset="0"/>
            </a:rPr>
            <a:t>kiệm</a:t>
          </a:r>
          <a:r>
            <a:rPr lang="en-US" sz="2000" b="1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dirty="0" err="1" smtClean="0">
              <a:solidFill>
                <a:srgbClr val="FF0000"/>
              </a:solidFill>
              <a:latin typeface="Cambria" panose="02040503050406030204" pitchFamily="18" charset="0"/>
            </a:rPr>
            <a:t>và</a:t>
          </a:r>
          <a:r>
            <a:rPr lang="en-US" sz="2000" b="1" dirty="0" smtClean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dirty="0" err="1" smtClean="0">
              <a:solidFill>
                <a:srgbClr val="FF0000"/>
              </a:solidFill>
              <a:latin typeface="Cambria" panose="02040503050406030204" pitchFamily="18" charset="0"/>
            </a:rPr>
            <a:t>giảm</a:t>
          </a:r>
          <a:r>
            <a:rPr lang="en-US" sz="2000" b="1" dirty="0" smtClean="0">
              <a:solidFill>
                <a:srgbClr val="FF0000"/>
              </a:solidFill>
              <a:latin typeface="Cambria" panose="02040503050406030204" pitchFamily="18" charset="0"/>
            </a:rPr>
            <a:t> chi </a:t>
          </a:r>
          <a:r>
            <a:rPr lang="en-US" sz="2000" b="1" dirty="0" err="1" smtClean="0">
              <a:solidFill>
                <a:srgbClr val="FF0000"/>
              </a:solidFill>
              <a:latin typeface="Cambria" panose="02040503050406030204" pitchFamily="18" charset="0"/>
            </a:rPr>
            <a:t>phí</a:t>
          </a:r>
          <a:r>
            <a:rPr lang="en-US" sz="2000" b="1" dirty="0" smtClean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dirty="0" err="1" smtClean="0">
              <a:solidFill>
                <a:srgbClr val="FF0000"/>
              </a:solidFill>
              <a:latin typeface="Cambria" panose="02040503050406030204" pitchFamily="18" charset="0"/>
            </a:rPr>
            <a:t>điện</a:t>
          </a:r>
          <a:r>
            <a:rPr lang="en-US" sz="2000" b="1" dirty="0" smtClean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dirty="0" err="1">
              <a:solidFill>
                <a:srgbClr val="FF0000"/>
              </a:solidFill>
              <a:latin typeface="Cambria" panose="02040503050406030204" pitchFamily="18" charset="0"/>
            </a:rPr>
            <a:t>năng</a:t>
          </a:r>
          <a:r>
            <a:rPr lang="en-US" sz="2000" b="1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dirty="0">
              <a:latin typeface="Cambria" panose="02040503050406030204" pitchFamily="18" charset="0"/>
            </a:rPr>
            <a:t>do </a:t>
          </a:r>
          <a:r>
            <a:rPr lang="en-US" sz="2000" dirty="0" err="1">
              <a:latin typeface="Cambria" panose="02040503050406030204" pitchFamily="18" charset="0"/>
            </a:rPr>
            <a:t>vận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hành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các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thiết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bị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hợp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lý</a:t>
          </a:r>
          <a:r>
            <a:rPr lang="en-US" sz="2000" dirty="0">
              <a:latin typeface="Cambria" panose="02040503050406030204" pitchFamily="18" charset="0"/>
            </a:rPr>
            <a:t>.</a:t>
          </a:r>
        </a:p>
      </dgm:t>
    </dgm:pt>
    <dgm:pt modelId="{872A93BA-4859-475A-8111-092BD974D8EF}" type="parTrans" cxnId="{F68C9726-82C0-4EA9-A580-A3F65BD00F90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18C757F6-8D23-4D6F-81B5-923806376E01}" type="sibTrans" cxnId="{F68C9726-82C0-4EA9-A580-A3F65BD00F90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F3D0C1E3-7AE7-4CC5-8C63-890CAE5FEA2E}">
      <dgm:prSet custT="1"/>
      <dgm:spPr/>
      <dgm:t>
        <a:bodyPr/>
        <a:lstStyle/>
        <a:p>
          <a:pPr rtl="0"/>
          <a:r>
            <a:rPr lang="en-US" sz="2000" b="1" dirty="0" err="1">
              <a:solidFill>
                <a:srgbClr val="FF0000"/>
              </a:solidFill>
              <a:latin typeface="Cambria" panose="02040503050406030204" pitchFamily="18" charset="0"/>
            </a:rPr>
            <a:t>Quản</a:t>
          </a:r>
          <a:r>
            <a:rPr lang="en-US" sz="2000" b="1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dirty="0" err="1">
              <a:solidFill>
                <a:srgbClr val="FF0000"/>
              </a:solidFill>
              <a:latin typeface="Cambria" panose="02040503050406030204" pitchFamily="18" charset="0"/>
            </a:rPr>
            <a:t>lý</a:t>
          </a:r>
          <a:r>
            <a:rPr lang="en-US" sz="2000" b="1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được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tình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hình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trại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nuôi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một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cách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b="1" dirty="0" err="1">
              <a:solidFill>
                <a:srgbClr val="FF0000"/>
              </a:solidFill>
              <a:latin typeface="Cambria" panose="02040503050406030204" pitchFamily="18" charset="0"/>
            </a:rPr>
            <a:t>chính</a:t>
          </a:r>
          <a:r>
            <a:rPr lang="en-US" sz="2000" b="1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dirty="0" err="1">
              <a:solidFill>
                <a:srgbClr val="FF0000"/>
              </a:solidFill>
              <a:latin typeface="Cambria" panose="02040503050406030204" pitchFamily="18" charset="0"/>
            </a:rPr>
            <a:t>xác</a:t>
          </a:r>
          <a:r>
            <a:rPr lang="en-US" sz="2000" dirty="0">
              <a:latin typeface="Cambria" panose="02040503050406030204" pitchFamily="18" charset="0"/>
            </a:rPr>
            <a:t>. </a:t>
          </a:r>
        </a:p>
      </dgm:t>
    </dgm:pt>
    <dgm:pt modelId="{1E14E84C-E6C6-4D11-BFFA-EBC4E928A5F1}" type="parTrans" cxnId="{2EFAAD55-F52C-4B2A-B3DB-8577F8146571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A73F2A7C-2DFD-4C09-B73C-7CD30F6FE39C}" type="sibTrans" cxnId="{2EFAAD55-F52C-4B2A-B3DB-8577F8146571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23E67046-F71E-4B28-83CC-5DD28ACB65F3}">
      <dgm:prSet custT="1"/>
      <dgm:spPr/>
      <dgm:t>
        <a:bodyPr/>
        <a:lstStyle/>
        <a:p>
          <a:pPr rtl="0"/>
          <a:r>
            <a:rPr lang="en-US" sz="2000" b="1" dirty="0" err="1">
              <a:solidFill>
                <a:srgbClr val="FF0000"/>
              </a:solidFill>
              <a:latin typeface="Cambria" panose="02040503050406030204" pitchFamily="18" charset="0"/>
            </a:rPr>
            <a:t>Giảm</a:t>
          </a:r>
          <a:r>
            <a:rPr lang="en-US" sz="2000" b="1" dirty="0">
              <a:solidFill>
                <a:srgbClr val="FF0000"/>
              </a:solidFill>
              <a:latin typeface="Cambria" panose="02040503050406030204" pitchFamily="18" charset="0"/>
            </a:rPr>
            <a:t> chi </a:t>
          </a:r>
          <a:r>
            <a:rPr lang="en-US" sz="2000" b="1" dirty="0" err="1">
              <a:solidFill>
                <a:srgbClr val="FF0000"/>
              </a:solidFill>
              <a:latin typeface="Cambria" panose="02040503050406030204" pitchFamily="18" charset="0"/>
            </a:rPr>
            <a:t>phí</a:t>
          </a:r>
          <a:r>
            <a:rPr lang="en-US" sz="2000" b="1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dirty="0" err="1">
              <a:solidFill>
                <a:srgbClr val="FF0000"/>
              </a:solidFill>
              <a:latin typeface="Cambria" panose="02040503050406030204" pitchFamily="18" charset="0"/>
            </a:rPr>
            <a:t>lao</a:t>
          </a:r>
          <a:r>
            <a:rPr lang="en-US" sz="2000" b="1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dirty="0" err="1">
              <a:solidFill>
                <a:srgbClr val="FF0000"/>
              </a:solidFill>
              <a:latin typeface="Cambria" panose="02040503050406030204" pitchFamily="18" charset="0"/>
            </a:rPr>
            <a:t>động</a:t>
          </a:r>
          <a:r>
            <a:rPr lang="en-US" sz="2000" b="1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dirty="0">
              <a:latin typeface="Cambria" panose="02040503050406030204" pitchFamily="18" charset="0"/>
            </a:rPr>
            <a:t>do </a:t>
          </a:r>
          <a:r>
            <a:rPr lang="en-US" sz="2000" dirty="0" err="1">
              <a:latin typeface="Cambria" panose="02040503050406030204" pitchFamily="18" charset="0"/>
            </a:rPr>
            <a:t>giảm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công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đo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chất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lượng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nước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và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theo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dõi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ao</a:t>
          </a:r>
          <a:r>
            <a:rPr lang="en-US" sz="2000" dirty="0">
              <a:latin typeface="Cambria" panose="02040503050406030204" pitchFamily="18" charset="0"/>
            </a:rPr>
            <a:t>. </a:t>
          </a:r>
        </a:p>
      </dgm:t>
    </dgm:pt>
    <dgm:pt modelId="{61E64205-87A1-44D7-AD0B-3857B1FF7DA4}" type="parTrans" cxnId="{7E2444BA-C6AA-460E-8A3E-9F0C57DEF39A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2BF992C1-EFE1-4E7F-81FE-226A337D4629}" type="sibTrans" cxnId="{7E2444BA-C6AA-460E-8A3E-9F0C57DEF39A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677BF999-E1FE-4517-8E3F-E7EF373D3DDB}">
      <dgm:prSet custT="1"/>
      <dgm:spPr/>
      <dgm:t>
        <a:bodyPr/>
        <a:lstStyle/>
        <a:p>
          <a:pPr rtl="0"/>
          <a:r>
            <a:rPr lang="en-US" sz="2000" b="1" dirty="0" err="1">
              <a:solidFill>
                <a:srgbClr val="FF0000"/>
              </a:solidFill>
              <a:latin typeface="Cambria" panose="02040503050406030204" pitchFamily="18" charset="0"/>
            </a:rPr>
            <a:t>Giảm</a:t>
          </a:r>
          <a:r>
            <a:rPr lang="en-US" sz="2000" b="1" dirty="0">
              <a:solidFill>
                <a:srgbClr val="FF0000"/>
              </a:solidFill>
              <a:latin typeface="Cambria" panose="02040503050406030204" pitchFamily="18" charset="0"/>
            </a:rPr>
            <a:t> chi </a:t>
          </a:r>
          <a:r>
            <a:rPr lang="en-US" sz="2000" b="1" dirty="0" err="1">
              <a:solidFill>
                <a:srgbClr val="FF0000"/>
              </a:solidFill>
              <a:latin typeface="Cambria" panose="02040503050406030204" pitchFamily="18" charset="0"/>
            </a:rPr>
            <a:t>phí</a:t>
          </a:r>
          <a:r>
            <a:rPr lang="en-US" sz="2000" b="1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dirty="0" err="1" smtClean="0">
              <a:solidFill>
                <a:srgbClr val="FF0000"/>
              </a:solidFill>
              <a:latin typeface="Cambria" panose="02040503050406030204" pitchFamily="18" charset="0"/>
            </a:rPr>
            <a:t>mua</a:t>
          </a:r>
          <a:r>
            <a:rPr lang="en-US" sz="2000" b="1" dirty="0" smtClean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dirty="0" err="1" smtClean="0">
              <a:solidFill>
                <a:srgbClr val="FF0000"/>
              </a:solidFill>
              <a:latin typeface="Cambria" panose="02040503050406030204" pitchFamily="18" charset="0"/>
            </a:rPr>
            <a:t>các</a:t>
          </a:r>
          <a:r>
            <a:rPr lang="en-US" sz="2000" b="1" dirty="0" smtClean="0">
              <a:solidFill>
                <a:srgbClr val="FF0000"/>
              </a:solidFill>
              <a:latin typeface="Cambria" panose="02040503050406030204" pitchFamily="18" charset="0"/>
            </a:rPr>
            <a:t> kit </a:t>
          </a:r>
          <a:r>
            <a:rPr lang="en-US" sz="2000" b="1" dirty="0" err="1">
              <a:solidFill>
                <a:srgbClr val="FF0000"/>
              </a:solidFill>
              <a:latin typeface="Cambria" panose="02040503050406030204" pitchFamily="18" charset="0"/>
            </a:rPr>
            <a:t>đo</a:t>
          </a:r>
          <a:r>
            <a:rPr lang="en-US" sz="2000" dirty="0">
              <a:latin typeface="Cambria" panose="02040503050406030204" pitchFamily="18" charset="0"/>
            </a:rPr>
            <a:t>. </a:t>
          </a:r>
        </a:p>
      </dgm:t>
    </dgm:pt>
    <dgm:pt modelId="{2AA10411-BEFA-4B18-AC92-689E1BA4E007}" type="parTrans" cxnId="{2D79FB53-AD3F-4ED8-AFDF-59F65627BB22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F6343456-6F71-4BAC-85E6-18872008A67D}" type="sibTrans" cxnId="{2D79FB53-AD3F-4ED8-AFDF-59F65627BB22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6324B03B-DFF2-4B3A-9568-62544B3AEB40}">
      <dgm:prSet custT="1"/>
      <dgm:spPr/>
      <dgm:t>
        <a:bodyPr/>
        <a:lstStyle/>
        <a:p>
          <a:pPr rtl="0"/>
          <a:r>
            <a:rPr lang="en-US" sz="2000" dirty="0" err="1">
              <a:latin typeface="Cambria" panose="02040503050406030204" pitchFamily="18" charset="0"/>
            </a:rPr>
            <a:t>Lưu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trữ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số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liệu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dùng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phân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tích</a:t>
          </a:r>
          <a:r>
            <a:rPr lang="en-US" sz="2000" dirty="0" smtClean="0">
              <a:latin typeface="Cambria" panose="02040503050406030204" pitchFamily="18" charset="0"/>
            </a:rPr>
            <a:t>, </a:t>
          </a:r>
          <a:r>
            <a:rPr lang="en-US" sz="2000" dirty="0" err="1" smtClean="0">
              <a:latin typeface="Cambria" panose="02040503050406030204" pitchFamily="18" charset="0"/>
            </a:rPr>
            <a:t>dự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báo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và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b="1" dirty="0" err="1" smtClean="0">
              <a:solidFill>
                <a:srgbClr val="FF0000"/>
              </a:solidFill>
              <a:latin typeface="Cambria" panose="02040503050406030204" pitchFamily="18" charset="0"/>
            </a:rPr>
            <a:t>cải</a:t>
          </a:r>
          <a:r>
            <a:rPr lang="en-US" sz="2000" b="1" dirty="0" smtClean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dirty="0" err="1">
              <a:solidFill>
                <a:srgbClr val="FF0000"/>
              </a:solidFill>
              <a:latin typeface="Cambria" panose="02040503050406030204" pitchFamily="18" charset="0"/>
            </a:rPr>
            <a:t>tiến</a:t>
          </a:r>
          <a:r>
            <a:rPr lang="en-US" sz="2000" b="1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cho</a:t>
          </a:r>
          <a:r>
            <a:rPr lang="en-US" sz="2000" dirty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các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 smtClean="0">
              <a:latin typeface="Cambria" panose="02040503050406030204" pitchFamily="18" charset="0"/>
            </a:rPr>
            <a:t>vụ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en-US" sz="2000" dirty="0" err="1">
              <a:latin typeface="Cambria" panose="02040503050406030204" pitchFamily="18" charset="0"/>
            </a:rPr>
            <a:t>sau</a:t>
          </a:r>
          <a:r>
            <a:rPr lang="en-US" sz="2000" dirty="0">
              <a:latin typeface="Cambria" panose="02040503050406030204" pitchFamily="18" charset="0"/>
            </a:rPr>
            <a:t>. </a:t>
          </a:r>
        </a:p>
      </dgm:t>
    </dgm:pt>
    <dgm:pt modelId="{BBFDE7CF-36E9-44F0-A79D-498417914A75}" type="parTrans" cxnId="{DBD11307-B592-4DD8-AAF2-AD77222D65F1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7277E55F-D1CF-4F8D-B58E-BAB33EF6ED58}" type="sibTrans" cxnId="{DBD11307-B592-4DD8-AAF2-AD77222D65F1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4C00C301-142D-4999-AF19-6D957D25E20F}" type="pres">
      <dgm:prSet presAssocID="{04931304-40A7-4186-90AD-515EBB41658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AB2E4A8-D16A-4ED4-AD44-56DDF01D69F6}" type="pres">
      <dgm:prSet presAssocID="{04931304-40A7-4186-90AD-515EBB41658C}" presName="Name1" presStyleCnt="0"/>
      <dgm:spPr/>
    </dgm:pt>
    <dgm:pt modelId="{672F911D-5481-4A44-A73A-5ACCA71851AC}" type="pres">
      <dgm:prSet presAssocID="{04931304-40A7-4186-90AD-515EBB41658C}" presName="cycle" presStyleCnt="0"/>
      <dgm:spPr/>
    </dgm:pt>
    <dgm:pt modelId="{BD231420-09E3-4917-B8CB-DF51F12309DB}" type="pres">
      <dgm:prSet presAssocID="{04931304-40A7-4186-90AD-515EBB41658C}" presName="srcNode" presStyleLbl="node1" presStyleIdx="0" presStyleCnt="6"/>
      <dgm:spPr/>
    </dgm:pt>
    <dgm:pt modelId="{8738DCCE-B552-4682-932A-18CB61319BD3}" type="pres">
      <dgm:prSet presAssocID="{04931304-40A7-4186-90AD-515EBB41658C}" presName="conn" presStyleLbl="parChTrans1D2" presStyleIdx="0" presStyleCnt="1"/>
      <dgm:spPr/>
      <dgm:t>
        <a:bodyPr/>
        <a:lstStyle/>
        <a:p>
          <a:endParaRPr lang="en-US"/>
        </a:p>
      </dgm:t>
    </dgm:pt>
    <dgm:pt modelId="{30F5C55A-A91A-4DB5-9A84-FA2EB8BFC901}" type="pres">
      <dgm:prSet presAssocID="{04931304-40A7-4186-90AD-515EBB41658C}" presName="extraNode" presStyleLbl="node1" presStyleIdx="0" presStyleCnt="6"/>
      <dgm:spPr/>
    </dgm:pt>
    <dgm:pt modelId="{CC0559AC-6F4E-4439-920B-4A15876E60FE}" type="pres">
      <dgm:prSet presAssocID="{04931304-40A7-4186-90AD-515EBB41658C}" presName="dstNode" presStyleLbl="node1" presStyleIdx="0" presStyleCnt="6"/>
      <dgm:spPr/>
    </dgm:pt>
    <dgm:pt modelId="{0D0E90B2-5CD3-44EB-8E8A-6712DE063AD6}" type="pres">
      <dgm:prSet presAssocID="{572A7BB1-CEFD-4323-AF59-C319D0896764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16B0B-6EE5-4AF5-8C1E-A4FD9BC97F2B}" type="pres">
      <dgm:prSet presAssocID="{572A7BB1-CEFD-4323-AF59-C319D0896764}" presName="accent_1" presStyleCnt="0"/>
      <dgm:spPr/>
    </dgm:pt>
    <dgm:pt modelId="{2F997EED-A784-4D06-95BC-B8BC618223B0}" type="pres">
      <dgm:prSet presAssocID="{572A7BB1-CEFD-4323-AF59-C319D0896764}" presName="accentRepeatNode" presStyleLbl="solidFgAcc1" presStyleIdx="0" presStyleCnt="6"/>
      <dgm:spPr/>
    </dgm:pt>
    <dgm:pt modelId="{F264F84D-B30D-4FEE-9C32-AFC2F96F2ECD}" type="pres">
      <dgm:prSet presAssocID="{254EEFE2-D432-4260-B452-BEE823FB9296}" presName="text_2" presStyleLbl="node1" presStyleIdx="1" presStyleCnt="6" custScaleX="109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ABF85-D66A-4C90-8869-0A95C62ABFA3}" type="pres">
      <dgm:prSet presAssocID="{254EEFE2-D432-4260-B452-BEE823FB9296}" presName="accent_2" presStyleCnt="0"/>
      <dgm:spPr/>
    </dgm:pt>
    <dgm:pt modelId="{257901A6-0984-4588-8E24-F4A93CD65328}" type="pres">
      <dgm:prSet presAssocID="{254EEFE2-D432-4260-B452-BEE823FB9296}" presName="accentRepeatNode" presStyleLbl="solidFgAcc1" presStyleIdx="1" presStyleCnt="6"/>
      <dgm:spPr/>
    </dgm:pt>
    <dgm:pt modelId="{25CAF07E-ABA8-4510-B3D0-CDA65EF642C2}" type="pres">
      <dgm:prSet presAssocID="{F3D0C1E3-7AE7-4CC5-8C63-890CAE5FEA2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BAD80-2A85-4B2F-9108-D43DFDC91798}" type="pres">
      <dgm:prSet presAssocID="{F3D0C1E3-7AE7-4CC5-8C63-890CAE5FEA2E}" presName="accent_3" presStyleCnt="0"/>
      <dgm:spPr/>
    </dgm:pt>
    <dgm:pt modelId="{4498EDB7-493E-41CC-8E8B-1B5D9DA903DB}" type="pres">
      <dgm:prSet presAssocID="{F3D0C1E3-7AE7-4CC5-8C63-890CAE5FEA2E}" presName="accentRepeatNode" presStyleLbl="solidFgAcc1" presStyleIdx="2" presStyleCnt="6"/>
      <dgm:spPr/>
    </dgm:pt>
    <dgm:pt modelId="{97FCC1D1-8439-48CF-91F6-41667B6FC024}" type="pres">
      <dgm:prSet presAssocID="{23E67046-F71E-4B28-83CC-5DD28ACB65F3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1D83B-C9BB-48F5-88F2-BD31C0D950FE}" type="pres">
      <dgm:prSet presAssocID="{23E67046-F71E-4B28-83CC-5DD28ACB65F3}" presName="accent_4" presStyleCnt="0"/>
      <dgm:spPr/>
    </dgm:pt>
    <dgm:pt modelId="{BB1AAECB-42E3-4D14-BD78-B20B05A0B0F7}" type="pres">
      <dgm:prSet presAssocID="{23E67046-F71E-4B28-83CC-5DD28ACB65F3}" presName="accentRepeatNode" presStyleLbl="solidFgAcc1" presStyleIdx="3" presStyleCnt="6"/>
      <dgm:spPr/>
    </dgm:pt>
    <dgm:pt modelId="{A548CB6D-4F8E-4D05-B0E9-5698827BECC2}" type="pres">
      <dgm:prSet presAssocID="{677BF999-E1FE-4517-8E3F-E7EF373D3DDB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C67FC-0A52-46D1-9E74-08AF03556482}" type="pres">
      <dgm:prSet presAssocID="{677BF999-E1FE-4517-8E3F-E7EF373D3DDB}" presName="accent_5" presStyleCnt="0"/>
      <dgm:spPr/>
    </dgm:pt>
    <dgm:pt modelId="{90C3CFC9-0D14-43B5-AB2C-E67F273689E7}" type="pres">
      <dgm:prSet presAssocID="{677BF999-E1FE-4517-8E3F-E7EF373D3DDB}" presName="accentRepeatNode" presStyleLbl="solidFgAcc1" presStyleIdx="4" presStyleCnt="6"/>
      <dgm:spPr/>
    </dgm:pt>
    <dgm:pt modelId="{3E8914BA-1510-4FEC-9272-6DA685146D73}" type="pres">
      <dgm:prSet presAssocID="{6324B03B-DFF2-4B3A-9568-62544B3AEB40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2A174-BAB6-45AC-AE01-85699520C003}" type="pres">
      <dgm:prSet presAssocID="{6324B03B-DFF2-4B3A-9568-62544B3AEB40}" presName="accent_6" presStyleCnt="0"/>
      <dgm:spPr/>
    </dgm:pt>
    <dgm:pt modelId="{FDDD18C6-97E2-404A-AC5C-610F561A320F}" type="pres">
      <dgm:prSet presAssocID="{6324B03B-DFF2-4B3A-9568-62544B3AEB40}" presName="accentRepeatNode" presStyleLbl="solidFgAcc1" presStyleIdx="5" presStyleCnt="6"/>
      <dgm:spPr/>
    </dgm:pt>
  </dgm:ptLst>
  <dgm:cxnLst>
    <dgm:cxn modelId="{88554397-85C1-4278-B3B2-3B5FF3A9CB9C}" srcId="{04931304-40A7-4186-90AD-515EBB41658C}" destId="{572A7BB1-CEFD-4323-AF59-C319D0896764}" srcOrd="0" destOrd="0" parTransId="{0C14846C-4940-4D33-9FA4-DDEA1507326E}" sibTransId="{DE88F5DC-2760-48B0-8C59-550641BB3880}"/>
    <dgm:cxn modelId="{9A623F6A-0B80-4283-A68A-D1A01840900F}" type="presOf" srcId="{04931304-40A7-4186-90AD-515EBB41658C}" destId="{4C00C301-142D-4999-AF19-6D957D25E20F}" srcOrd="0" destOrd="0" presId="urn:microsoft.com/office/officeart/2008/layout/VerticalCurvedList"/>
    <dgm:cxn modelId="{7E2444BA-C6AA-460E-8A3E-9F0C57DEF39A}" srcId="{04931304-40A7-4186-90AD-515EBB41658C}" destId="{23E67046-F71E-4B28-83CC-5DD28ACB65F3}" srcOrd="3" destOrd="0" parTransId="{61E64205-87A1-44D7-AD0B-3857B1FF7DA4}" sibTransId="{2BF992C1-EFE1-4E7F-81FE-226A337D4629}"/>
    <dgm:cxn modelId="{F68C9726-82C0-4EA9-A580-A3F65BD00F90}" srcId="{04931304-40A7-4186-90AD-515EBB41658C}" destId="{254EEFE2-D432-4260-B452-BEE823FB9296}" srcOrd="1" destOrd="0" parTransId="{872A93BA-4859-475A-8111-092BD974D8EF}" sibTransId="{18C757F6-8D23-4D6F-81B5-923806376E01}"/>
    <dgm:cxn modelId="{E1CBFB78-4560-4E44-8A08-0ED0EADC755B}" type="presOf" srcId="{F3D0C1E3-7AE7-4CC5-8C63-890CAE5FEA2E}" destId="{25CAF07E-ABA8-4510-B3D0-CDA65EF642C2}" srcOrd="0" destOrd="0" presId="urn:microsoft.com/office/officeart/2008/layout/VerticalCurvedList"/>
    <dgm:cxn modelId="{2D79FB53-AD3F-4ED8-AFDF-59F65627BB22}" srcId="{04931304-40A7-4186-90AD-515EBB41658C}" destId="{677BF999-E1FE-4517-8E3F-E7EF373D3DDB}" srcOrd="4" destOrd="0" parTransId="{2AA10411-BEFA-4B18-AC92-689E1BA4E007}" sibTransId="{F6343456-6F71-4BAC-85E6-18872008A67D}"/>
    <dgm:cxn modelId="{BF14C079-F54E-418D-822B-DA9DD66CE077}" type="presOf" srcId="{677BF999-E1FE-4517-8E3F-E7EF373D3DDB}" destId="{A548CB6D-4F8E-4D05-B0E9-5698827BECC2}" srcOrd="0" destOrd="0" presId="urn:microsoft.com/office/officeart/2008/layout/VerticalCurvedList"/>
    <dgm:cxn modelId="{BF7ABF3B-AED4-4644-918A-7DA5513F0413}" type="presOf" srcId="{254EEFE2-D432-4260-B452-BEE823FB9296}" destId="{F264F84D-B30D-4FEE-9C32-AFC2F96F2ECD}" srcOrd="0" destOrd="0" presId="urn:microsoft.com/office/officeart/2008/layout/VerticalCurvedList"/>
    <dgm:cxn modelId="{AE3C6171-8BDD-416F-A05F-E8DF3362FF28}" type="presOf" srcId="{DE88F5DC-2760-48B0-8C59-550641BB3880}" destId="{8738DCCE-B552-4682-932A-18CB61319BD3}" srcOrd="0" destOrd="0" presId="urn:microsoft.com/office/officeart/2008/layout/VerticalCurvedList"/>
    <dgm:cxn modelId="{2EFAAD55-F52C-4B2A-B3DB-8577F8146571}" srcId="{04931304-40A7-4186-90AD-515EBB41658C}" destId="{F3D0C1E3-7AE7-4CC5-8C63-890CAE5FEA2E}" srcOrd="2" destOrd="0" parTransId="{1E14E84C-E6C6-4D11-BFFA-EBC4E928A5F1}" sibTransId="{A73F2A7C-2DFD-4C09-B73C-7CD30F6FE39C}"/>
    <dgm:cxn modelId="{7F90DFE6-285A-48CC-8B23-86638050DACA}" type="presOf" srcId="{23E67046-F71E-4B28-83CC-5DD28ACB65F3}" destId="{97FCC1D1-8439-48CF-91F6-41667B6FC024}" srcOrd="0" destOrd="0" presId="urn:microsoft.com/office/officeart/2008/layout/VerticalCurvedList"/>
    <dgm:cxn modelId="{65C0C57D-8209-4D9E-8DE3-C478E383F7F5}" type="presOf" srcId="{6324B03B-DFF2-4B3A-9568-62544B3AEB40}" destId="{3E8914BA-1510-4FEC-9272-6DA685146D73}" srcOrd="0" destOrd="0" presId="urn:microsoft.com/office/officeart/2008/layout/VerticalCurvedList"/>
    <dgm:cxn modelId="{DBD11307-B592-4DD8-AAF2-AD77222D65F1}" srcId="{04931304-40A7-4186-90AD-515EBB41658C}" destId="{6324B03B-DFF2-4B3A-9568-62544B3AEB40}" srcOrd="5" destOrd="0" parTransId="{BBFDE7CF-36E9-44F0-A79D-498417914A75}" sibTransId="{7277E55F-D1CF-4F8D-B58E-BAB33EF6ED58}"/>
    <dgm:cxn modelId="{ACA7B525-E523-46C7-8716-ABADC0932B9C}" type="presOf" srcId="{572A7BB1-CEFD-4323-AF59-C319D0896764}" destId="{0D0E90B2-5CD3-44EB-8E8A-6712DE063AD6}" srcOrd="0" destOrd="0" presId="urn:microsoft.com/office/officeart/2008/layout/VerticalCurvedList"/>
    <dgm:cxn modelId="{4929A0A5-352C-4CE7-8D16-EFB62B1C7CEA}" type="presParOf" srcId="{4C00C301-142D-4999-AF19-6D957D25E20F}" destId="{9AB2E4A8-D16A-4ED4-AD44-56DDF01D69F6}" srcOrd="0" destOrd="0" presId="urn:microsoft.com/office/officeart/2008/layout/VerticalCurvedList"/>
    <dgm:cxn modelId="{DAC277AE-4200-4A5C-A457-9B050C83AC7A}" type="presParOf" srcId="{9AB2E4A8-D16A-4ED4-AD44-56DDF01D69F6}" destId="{672F911D-5481-4A44-A73A-5ACCA71851AC}" srcOrd="0" destOrd="0" presId="urn:microsoft.com/office/officeart/2008/layout/VerticalCurvedList"/>
    <dgm:cxn modelId="{7174A0D7-D1EF-47AE-880A-D80CF91966AA}" type="presParOf" srcId="{672F911D-5481-4A44-A73A-5ACCA71851AC}" destId="{BD231420-09E3-4917-B8CB-DF51F12309DB}" srcOrd="0" destOrd="0" presId="urn:microsoft.com/office/officeart/2008/layout/VerticalCurvedList"/>
    <dgm:cxn modelId="{AAE4032A-FE58-4B14-9DB9-05D6B6AE8FEC}" type="presParOf" srcId="{672F911D-5481-4A44-A73A-5ACCA71851AC}" destId="{8738DCCE-B552-4682-932A-18CB61319BD3}" srcOrd="1" destOrd="0" presId="urn:microsoft.com/office/officeart/2008/layout/VerticalCurvedList"/>
    <dgm:cxn modelId="{DA14BCC4-B3E6-44B8-AC4D-0815505B6CF9}" type="presParOf" srcId="{672F911D-5481-4A44-A73A-5ACCA71851AC}" destId="{30F5C55A-A91A-4DB5-9A84-FA2EB8BFC901}" srcOrd="2" destOrd="0" presId="urn:microsoft.com/office/officeart/2008/layout/VerticalCurvedList"/>
    <dgm:cxn modelId="{E8EE3CA7-B86A-46C4-AF91-4FCCB55927DE}" type="presParOf" srcId="{672F911D-5481-4A44-A73A-5ACCA71851AC}" destId="{CC0559AC-6F4E-4439-920B-4A15876E60FE}" srcOrd="3" destOrd="0" presId="urn:microsoft.com/office/officeart/2008/layout/VerticalCurvedList"/>
    <dgm:cxn modelId="{D36884E7-ADBA-451F-94CB-64CB4435AB3D}" type="presParOf" srcId="{9AB2E4A8-D16A-4ED4-AD44-56DDF01D69F6}" destId="{0D0E90B2-5CD3-44EB-8E8A-6712DE063AD6}" srcOrd="1" destOrd="0" presId="urn:microsoft.com/office/officeart/2008/layout/VerticalCurvedList"/>
    <dgm:cxn modelId="{F2C89568-B632-4AD8-B7B2-0B8B9B42E3DB}" type="presParOf" srcId="{9AB2E4A8-D16A-4ED4-AD44-56DDF01D69F6}" destId="{68D16B0B-6EE5-4AF5-8C1E-A4FD9BC97F2B}" srcOrd="2" destOrd="0" presId="urn:microsoft.com/office/officeart/2008/layout/VerticalCurvedList"/>
    <dgm:cxn modelId="{59665009-998D-4CB5-9CCE-55FBD5933B0D}" type="presParOf" srcId="{68D16B0B-6EE5-4AF5-8C1E-A4FD9BC97F2B}" destId="{2F997EED-A784-4D06-95BC-B8BC618223B0}" srcOrd="0" destOrd="0" presId="urn:microsoft.com/office/officeart/2008/layout/VerticalCurvedList"/>
    <dgm:cxn modelId="{42D8EB0A-67E6-4FD1-9F65-200FCCD0BEF5}" type="presParOf" srcId="{9AB2E4A8-D16A-4ED4-AD44-56DDF01D69F6}" destId="{F264F84D-B30D-4FEE-9C32-AFC2F96F2ECD}" srcOrd="3" destOrd="0" presId="urn:microsoft.com/office/officeart/2008/layout/VerticalCurvedList"/>
    <dgm:cxn modelId="{E8A2D377-03F7-4C89-B54E-BAB3E541FCAB}" type="presParOf" srcId="{9AB2E4A8-D16A-4ED4-AD44-56DDF01D69F6}" destId="{67CABF85-D66A-4C90-8869-0A95C62ABFA3}" srcOrd="4" destOrd="0" presId="urn:microsoft.com/office/officeart/2008/layout/VerticalCurvedList"/>
    <dgm:cxn modelId="{75F01A3C-D672-49C1-BEE4-B6BD19D1D374}" type="presParOf" srcId="{67CABF85-D66A-4C90-8869-0A95C62ABFA3}" destId="{257901A6-0984-4588-8E24-F4A93CD65328}" srcOrd="0" destOrd="0" presId="urn:microsoft.com/office/officeart/2008/layout/VerticalCurvedList"/>
    <dgm:cxn modelId="{F6D7A8FA-68B0-4D40-97D1-ADAE3F12C1B8}" type="presParOf" srcId="{9AB2E4A8-D16A-4ED4-AD44-56DDF01D69F6}" destId="{25CAF07E-ABA8-4510-B3D0-CDA65EF642C2}" srcOrd="5" destOrd="0" presId="urn:microsoft.com/office/officeart/2008/layout/VerticalCurvedList"/>
    <dgm:cxn modelId="{CFF46F36-541D-4773-A787-DF57AFADACA7}" type="presParOf" srcId="{9AB2E4A8-D16A-4ED4-AD44-56DDF01D69F6}" destId="{F72BAD80-2A85-4B2F-9108-D43DFDC91798}" srcOrd="6" destOrd="0" presId="urn:microsoft.com/office/officeart/2008/layout/VerticalCurvedList"/>
    <dgm:cxn modelId="{7B7D4A95-3EE3-498F-BB4A-50B340B7EF6D}" type="presParOf" srcId="{F72BAD80-2A85-4B2F-9108-D43DFDC91798}" destId="{4498EDB7-493E-41CC-8E8B-1B5D9DA903DB}" srcOrd="0" destOrd="0" presId="urn:microsoft.com/office/officeart/2008/layout/VerticalCurvedList"/>
    <dgm:cxn modelId="{CBCEFFAC-1774-47AD-A996-264F84C17CDC}" type="presParOf" srcId="{9AB2E4A8-D16A-4ED4-AD44-56DDF01D69F6}" destId="{97FCC1D1-8439-48CF-91F6-41667B6FC024}" srcOrd="7" destOrd="0" presId="urn:microsoft.com/office/officeart/2008/layout/VerticalCurvedList"/>
    <dgm:cxn modelId="{5DEE8216-FB76-4231-9B24-74D8C78AE5CB}" type="presParOf" srcId="{9AB2E4A8-D16A-4ED4-AD44-56DDF01D69F6}" destId="{A281D83B-C9BB-48F5-88F2-BD31C0D950FE}" srcOrd="8" destOrd="0" presId="urn:microsoft.com/office/officeart/2008/layout/VerticalCurvedList"/>
    <dgm:cxn modelId="{DA12C475-8422-4937-8CE5-D301F6E3535D}" type="presParOf" srcId="{A281D83B-C9BB-48F5-88F2-BD31C0D950FE}" destId="{BB1AAECB-42E3-4D14-BD78-B20B05A0B0F7}" srcOrd="0" destOrd="0" presId="urn:microsoft.com/office/officeart/2008/layout/VerticalCurvedList"/>
    <dgm:cxn modelId="{847B1771-6698-465E-ABD7-1EA36A8C71BF}" type="presParOf" srcId="{9AB2E4A8-D16A-4ED4-AD44-56DDF01D69F6}" destId="{A548CB6D-4F8E-4D05-B0E9-5698827BECC2}" srcOrd="9" destOrd="0" presId="urn:microsoft.com/office/officeart/2008/layout/VerticalCurvedList"/>
    <dgm:cxn modelId="{43C78F85-F55C-4F17-B0F3-82D350BCA8E5}" type="presParOf" srcId="{9AB2E4A8-D16A-4ED4-AD44-56DDF01D69F6}" destId="{D58C67FC-0A52-46D1-9E74-08AF03556482}" srcOrd="10" destOrd="0" presId="urn:microsoft.com/office/officeart/2008/layout/VerticalCurvedList"/>
    <dgm:cxn modelId="{E3AE8619-A2ED-4919-B88C-0C0D45EDEBA8}" type="presParOf" srcId="{D58C67FC-0A52-46D1-9E74-08AF03556482}" destId="{90C3CFC9-0D14-43B5-AB2C-E67F273689E7}" srcOrd="0" destOrd="0" presId="urn:microsoft.com/office/officeart/2008/layout/VerticalCurvedList"/>
    <dgm:cxn modelId="{5536707B-8BA1-46A2-A5F1-995A6A8D018F}" type="presParOf" srcId="{9AB2E4A8-D16A-4ED4-AD44-56DDF01D69F6}" destId="{3E8914BA-1510-4FEC-9272-6DA685146D73}" srcOrd="11" destOrd="0" presId="urn:microsoft.com/office/officeart/2008/layout/VerticalCurvedList"/>
    <dgm:cxn modelId="{347520A5-AB1F-4BF2-A21D-E6ED18D163DD}" type="presParOf" srcId="{9AB2E4A8-D16A-4ED4-AD44-56DDF01D69F6}" destId="{6752A174-BAB6-45AC-AE01-85699520C003}" srcOrd="12" destOrd="0" presId="urn:microsoft.com/office/officeart/2008/layout/VerticalCurvedList"/>
    <dgm:cxn modelId="{385E7661-4D86-46A3-BFA5-AB284653325B}" type="presParOf" srcId="{6752A174-BAB6-45AC-AE01-85699520C003}" destId="{FDDD18C6-97E2-404A-AC5C-610F561A320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C015F-2E39-46D7-8352-AF7BE06B3E60}">
      <dsp:nvSpPr>
        <dsp:cNvPr id="0" name=""/>
        <dsp:cNvSpPr/>
      </dsp:nvSpPr>
      <dsp:spPr>
        <a:xfrm>
          <a:off x="18" y="0"/>
          <a:ext cx="7316614" cy="137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kern="1200" smtClean="0">
              <a:latin typeface="Cambria" panose="02040503050406030204" pitchFamily="18" charset="0"/>
            </a:rPr>
            <a:t>Trở thành một công xưởng sản xuất tôm của thế giới và ĐBSCL phải là “thủ phủ” của ngành công nghiệp, nuôi trồng và chế biến tôm </a:t>
          </a:r>
          <a:r>
            <a:rPr lang="x-none" sz="2400" b="1" kern="1200" smtClean="0">
              <a:solidFill>
                <a:srgbClr val="FFFF00"/>
              </a:solidFill>
              <a:latin typeface="Cambria" panose="02040503050406030204" pitchFamily="18" charset="0"/>
            </a:rPr>
            <a:t>chất lượng cao</a:t>
          </a:r>
          <a:r>
            <a:rPr lang="x-none" sz="2400" kern="120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x-none" sz="2400" kern="1200" smtClean="0">
              <a:latin typeface="Cambria" panose="02040503050406030204" pitchFamily="18" charset="0"/>
            </a:rPr>
            <a:t>trên toàn thế giới.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40306" y="40288"/>
        <a:ext cx="5866790" cy="1294949"/>
      </dsp:txXfrm>
    </dsp:sp>
    <dsp:sp modelId="{97E1D04B-D3D7-4597-81C0-90B516F34329}">
      <dsp:nvSpPr>
        <dsp:cNvPr id="0" name=""/>
        <dsp:cNvSpPr/>
      </dsp:nvSpPr>
      <dsp:spPr>
        <a:xfrm>
          <a:off x="20" y="1632908"/>
          <a:ext cx="7839797" cy="137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kern="1200" smtClean="0">
              <a:latin typeface="Cambria" panose="02040503050406030204" pitchFamily="18" charset="0"/>
            </a:rPr>
            <a:t>Ngành tôm trở thành ngành chủ lực trong nông nghiệp Việt Nam và trở thành ngành kinh tế quan trọng của Việt Nam, phấn đấu đạt khoảng </a:t>
          </a:r>
          <a:r>
            <a:rPr lang="x-none" sz="2400" b="1" kern="1200" smtClean="0">
              <a:solidFill>
                <a:srgbClr val="FFFF00"/>
              </a:solidFill>
              <a:latin typeface="Cambria" panose="02040503050406030204" pitchFamily="18" charset="0"/>
            </a:rPr>
            <a:t>10% GDP </a:t>
          </a:r>
          <a:r>
            <a:rPr lang="x-none" sz="2400" kern="1200" smtClean="0">
              <a:latin typeface="Cambria" panose="02040503050406030204" pitchFamily="18" charset="0"/>
            </a:rPr>
            <a:t>cả nước</a:t>
          </a:r>
          <a:r>
            <a:rPr lang="en-US" sz="2400" kern="1200" dirty="0" smtClean="0">
              <a:latin typeface="Cambria" panose="02040503050406030204" pitchFamily="18" charset="0"/>
            </a:rPr>
            <a:t> </a:t>
          </a:r>
          <a:r>
            <a:rPr lang="en-US" sz="2400" kern="1200" dirty="0" err="1" smtClean="0">
              <a:latin typeface="Cambria" panose="02040503050406030204" pitchFamily="18" charset="0"/>
            </a:rPr>
            <a:t>vào</a:t>
          </a:r>
          <a:r>
            <a:rPr lang="en-US" sz="2400" kern="1200" dirty="0" smtClean="0">
              <a:latin typeface="Cambria" panose="02040503050406030204" pitchFamily="18" charset="0"/>
            </a:rPr>
            <a:t> </a:t>
          </a:r>
          <a:r>
            <a:rPr lang="en-US" sz="2400" kern="1200" dirty="0" err="1" smtClean="0">
              <a:latin typeface="Cambria" panose="02040503050406030204" pitchFamily="18" charset="0"/>
            </a:rPr>
            <a:t>năm</a:t>
          </a:r>
          <a:r>
            <a:rPr lang="en-US" sz="2400" kern="1200" dirty="0" smtClean="0">
              <a:latin typeface="Cambria" panose="02040503050406030204" pitchFamily="18" charset="0"/>
            </a:rPr>
            <a:t> 2025.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40308" y="1673196"/>
        <a:ext cx="6132979" cy="1294949"/>
      </dsp:txXfrm>
    </dsp:sp>
    <dsp:sp modelId="{5A243559-5A03-4D19-B923-4D59C53C8A0A}">
      <dsp:nvSpPr>
        <dsp:cNvPr id="0" name=""/>
        <dsp:cNvSpPr/>
      </dsp:nvSpPr>
      <dsp:spPr>
        <a:xfrm>
          <a:off x="0" y="3181429"/>
          <a:ext cx="7869201" cy="1375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kern="1200" smtClean="0">
              <a:latin typeface="Cambria" panose="02040503050406030204" pitchFamily="18" charset="0"/>
            </a:rPr>
            <a:t>Đạt kim ngạch xuất khẩu </a:t>
          </a:r>
          <a:r>
            <a:rPr lang="x-none" sz="2400" b="1" kern="1200" smtClean="0">
              <a:solidFill>
                <a:srgbClr val="FFFF00"/>
              </a:solidFill>
              <a:latin typeface="Cambria" panose="02040503050406030204" pitchFamily="18" charset="0"/>
            </a:rPr>
            <a:t>10 tỷ USD </a:t>
          </a:r>
          <a:endParaRPr lang="en-US" sz="2400" b="1" kern="1200" dirty="0" smtClean="0">
            <a:solidFill>
              <a:srgbClr val="FFFF00"/>
            </a:solidFill>
            <a:latin typeface="Cambria" panose="02040503050406030204" pitchFamily="18" charset="0"/>
          </a:endParaRP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Cambria" panose="02040503050406030204" pitchFamily="18" charset="0"/>
            </a:rPr>
            <a:t>vào</a:t>
          </a:r>
          <a:r>
            <a:rPr lang="en-US" sz="2400" kern="1200" dirty="0" smtClean="0">
              <a:latin typeface="Cambria" panose="02040503050406030204" pitchFamily="18" charset="0"/>
            </a:rPr>
            <a:t> </a:t>
          </a:r>
          <a:r>
            <a:rPr lang="en-US" sz="2400" kern="1200" dirty="0" err="1" smtClean="0">
              <a:latin typeface="Cambria" panose="02040503050406030204" pitchFamily="18" charset="0"/>
            </a:rPr>
            <a:t>năm</a:t>
          </a:r>
          <a:r>
            <a:rPr lang="en-US" sz="2400" kern="1200" dirty="0" smtClean="0">
              <a:latin typeface="Cambria" panose="02040503050406030204" pitchFamily="18" charset="0"/>
            </a:rPr>
            <a:t> 2025.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40288" y="3221717"/>
        <a:ext cx="6156283" cy="1294949"/>
      </dsp:txXfrm>
    </dsp:sp>
    <dsp:sp modelId="{06FA8F27-3AAE-4599-ABB3-91E4041BD313}">
      <dsp:nvSpPr>
        <dsp:cNvPr id="0" name=""/>
        <dsp:cNvSpPr/>
      </dsp:nvSpPr>
      <dsp:spPr>
        <a:xfrm>
          <a:off x="6514652" y="1043106"/>
          <a:ext cx="894091" cy="8940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715822" y="1043106"/>
        <a:ext cx="491751" cy="672803"/>
      </dsp:txXfrm>
    </dsp:sp>
    <dsp:sp modelId="{1D4931A3-5CFE-4FA2-91EA-CA8846E6B8F3}">
      <dsp:nvSpPr>
        <dsp:cNvPr id="0" name=""/>
        <dsp:cNvSpPr/>
      </dsp:nvSpPr>
      <dsp:spPr>
        <a:xfrm>
          <a:off x="7176490" y="2638715"/>
          <a:ext cx="894091" cy="8940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377660" y="2638715"/>
        <a:ext cx="491751" cy="672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7B9BD-BDAD-47E4-B66B-2B3357D4C7C9}">
      <dsp:nvSpPr>
        <dsp:cNvPr id="0" name=""/>
        <dsp:cNvSpPr/>
      </dsp:nvSpPr>
      <dsp:spPr>
        <a:xfrm>
          <a:off x="-18" y="0"/>
          <a:ext cx="6852463" cy="20632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800" kern="1200" smtClean="0">
              <a:latin typeface="Cambria" panose="02040503050406030204" pitchFamily="18" charset="0"/>
            </a:rPr>
            <a:t>Việt Nam cần phát triển diện tích nuôi, tăng sản lượng, tăng giá trị cho người nuôi và gắn với </a:t>
          </a:r>
          <a:r>
            <a:rPr lang="x-none" sz="2800" b="1" kern="1200" smtClean="0">
              <a:solidFill>
                <a:srgbClr val="FFFF00"/>
              </a:solidFill>
              <a:latin typeface="Cambria" panose="02040503050406030204" pitchFamily="18" charset="0"/>
            </a:rPr>
            <a:t>bảo vệ môi trường sinh thái.</a:t>
          </a:r>
          <a:endParaRPr lang="en-US" sz="2800" b="1" kern="1200" dirty="0">
            <a:solidFill>
              <a:srgbClr val="FFFF00"/>
            </a:solidFill>
            <a:latin typeface="Cambria" panose="02040503050406030204" pitchFamily="18" charset="0"/>
          </a:endParaRPr>
        </a:p>
      </dsp:txBody>
      <dsp:txXfrm>
        <a:off x="60414" y="60432"/>
        <a:ext cx="4893785" cy="1942423"/>
      </dsp:txXfrm>
    </dsp:sp>
    <dsp:sp modelId="{DF0A8E86-AC36-4A16-8C50-FDD50BD7CAAE}">
      <dsp:nvSpPr>
        <dsp:cNvPr id="0" name=""/>
        <dsp:cNvSpPr/>
      </dsp:nvSpPr>
      <dsp:spPr>
        <a:xfrm>
          <a:off x="13449" y="2521796"/>
          <a:ext cx="8797654" cy="20632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Cambria" panose="02040503050406030204" pitchFamily="18" charset="0"/>
            </a:rPr>
            <a:t>Áp</a:t>
          </a:r>
          <a:r>
            <a:rPr lang="en-US" sz="2800" kern="1200" dirty="0" smtClean="0">
              <a:latin typeface="Cambria" panose="02040503050406030204" pitchFamily="18" charset="0"/>
            </a:rPr>
            <a:t> </a:t>
          </a:r>
          <a:r>
            <a:rPr lang="en-US" sz="2800" kern="1200" dirty="0" err="1" smtClean="0">
              <a:latin typeface="Cambria" panose="02040503050406030204" pitchFamily="18" charset="0"/>
            </a:rPr>
            <a:t>dụng</a:t>
          </a:r>
          <a:r>
            <a:rPr lang="en-US" sz="2800" kern="1200" dirty="0" smtClean="0">
              <a:latin typeface="Cambria" panose="02040503050406030204" pitchFamily="18" charset="0"/>
            </a:rPr>
            <a:t>, </a:t>
          </a:r>
          <a:r>
            <a:rPr lang="en-US" sz="2800" kern="1200" dirty="0" err="1" smtClean="0">
              <a:latin typeface="Cambria" panose="02040503050406030204" pitchFamily="18" charset="0"/>
            </a:rPr>
            <a:t>đưa</a:t>
          </a:r>
          <a:r>
            <a:rPr lang="en-US" sz="2800" kern="1200" dirty="0" smtClean="0">
              <a:latin typeface="Cambria" panose="02040503050406030204" pitchFamily="18" charset="0"/>
            </a:rPr>
            <a:t> </a:t>
          </a:r>
          <a:r>
            <a:rPr lang="en-US" sz="2800" kern="1200" dirty="0" err="1" smtClean="0">
              <a:latin typeface="Cambria" panose="02040503050406030204" pitchFamily="18" charset="0"/>
            </a:rPr>
            <a:t>tiến</a:t>
          </a:r>
          <a:r>
            <a:rPr lang="en-US" sz="2800" kern="1200" dirty="0" smtClean="0">
              <a:latin typeface="Cambria" panose="02040503050406030204" pitchFamily="18" charset="0"/>
            </a:rPr>
            <a:t> </a:t>
          </a:r>
          <a:r>
            <a:rPr lang="en-US" sz="2800" kern="1200" dirty="0" err="1" smtClean="0">
              <a:latin typeface="Cambria" panose="02040503050406030204" pitchFamily="18" charset="0"/>
            </a:rPr>
            <a:t>bộ</a:t>
          </a:r>
          <a:r>
            <a:rPr lang="en-US" sz="2800" kern="1200" dirty="0" smtClean="0">
              <a:latin typeface="Cambria" panose="02040503050406030204" pitchFamily="18" charset="0"/>
            </a:rPr>
            <a:t> KHCN </a:t>
          </a:r>
          <a:r>
            <a:rPr lang="en-US" sz="2800" kern="1200" dirty="0" err="1" smtClean="0">
              <a:latin typeface="Cambria" panose="02040503050406030204" pitchFamily="18" charset="0"/>
            </a:rPr>
            <a:t>vào</a:t>
          </a:r>
          <a:r>
            <a:rPr lang="en-US" sz="2800" kern="1200" dirty="0" smtClean="0">
              <a:latin typeface="Cambria" panose="02040503050406030204" pitchFamily="18" charset="0"/>
            </a:rPr>
            <a:t> </a:t>
          </a:r>
          <a:r>
            <a:rPr lang="en-US" sz="2800" b="1" kern="1200" dirty="0" err="1" smtClean="0">
              <a:solidFill>
                <a:srgbClr val="FFFF00"/>
              </a:solidFill>
              <a:latin typeface="Cambria" panose="02040503050406030204" pitchFamily="18" charset="0"/>
            </a:rPr>
            <a:t>xử</a:t>
          </a:r>
          <a:r>
            <a:rPr lang="en-US" sz="2800" b="1" kern="1200" dirty="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en-US" sz="2800" b="1" kern="1200" dirty="0" err="1" smtClean="0">
              <a:solidFill>
                <a:srgbClr val="FFFF00"/>
              </a:solidFill>
              <a:latin typeface="Cambria" panose="02040503050406030204" pitchFamily="18" charset="0"/>
            </a:rPr>
            <a:t>lý</a:t>
          </a:r>
          <a:r>
            <a:rPr lang="en-US" sz="2800" b="1" kern="1200" dirty="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en-US" sz="2800" b="1" kern="1200" dirty="0" err="1" smtClean="0">
              <a:solidFill>
                <a:srgbClr val="FFFF00"/>
              </a:solidFill>
              <a:latin typeface="Cambria" panose="02040503050406030204" pitchFamily="18" charset="0"/>
            </a:rPr>
            <a:t>nguồn</a:t>
          </a:r>
          <a:r>
            <a:rPr lang="en-US" sz="2800" b="1" kern="1200" dirty="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en-US" sz="2800" b="1" kern="1200" dirty="0" err="1" smtClean="0">
              <a:solidFill>
                <a:srgbClr val="FFFF00"/>
              </a:solidFill>
              <a:latin typeface="Cambria" panose="02040503050406030204" pitchFamily="18" charset="0"/>
            </a:rPr>
            <a:t>nước</a:t>
          </a:r>
          <a:r>
            <a:rPr lang="en-US" sz="2800" b="1" kern="1200" dirty="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en-US" sz="2800" b="1" kern="1200" dirty="0" err="1" smtClean="0">
              <a:solidFill>
                <a:srgbClr val="FFFF00"/>
              </a:solidFill>
              <a:latin typeface="Cambria" panose="02040503050406030204" pitchFamily="18" charset="0"/>
            </a:rPr>
            <a:t>cấp</a:t>
          </a:r>
          <a:r>
            <a:rPr lang="en-US" sz="2800" b="1" kern="1200" dirty="0" smtClean="0">
              <a:solidFill>
                <a:srgbClr val="FFFF00"/>
              </a:solidFill>
              <a:latin typeface="Cambria" panose="02040503050406030204" pitchFamily="18" charset="0"/>
            </a:rPr>
            <a:t>, </a:t>
          </a:r>
          <a:r>
            <a:rPr lang="en-US" sz="2800" b="1" kern="1200" dirty="0" err="1" smtClean="0">
              <a:solidFill>
                <a:srgbClr val="FFFF00"/>
              </a:solidFill>
              <a:latin typeface="Cambria" panose="02040503050406030204" pitchFamily="18" charset="0"/>
            </a:rPr>
            <a:t>nước</a:t>
          </a:r>
          <a:r>
            <a:rPr lang="en-US" sz="2800" b="1" kern="1200" dirty="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en-US" sz="2800" b="1" kern="1200" dirty="0" err="1" smtClean="0">
              <a:solidFill>
                <a:srgbClr val="FFFF00"/>
              </a:solidFill>
              <a:latin typeface="Cambria" panose="02040503050406030204" pitchFamily="18" charset="0"/>
            </a:rPr>
            <a:t>nuôi</a:t>
          </a:r>
          <a:r>
            <a:rPr lang="en-US" sz="2800" b="1" kern="1200" dirty="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en-US" sz="2800" b="1" kern="1200" dirty="0" err="1" smtClean="0">
              <a:solidFill>
                <a:srgbClr val="FFFF00"/>
              </a:solidFill>
              <a:latin typeface="Cambria" panose="02040503050406030204" pitchFamily="18" charset="0"/>
            </a:rPr>
            <a:t>và</a:t>
          </a:r>
          <a:r>
            <a:rPr lang="en-US" sz="2800" b="1" kern="1200" dirty="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en-US" sz="2800" b="1" kern="1200" dirty="0" err="1" smtClean="0">
              <a:solidFill>
                <a:srgbClr val="FFFF00"/>
              </a:solidFill>
              <a:latin typeface="Cambria" panose="02040503050406030204" pitchFamily="18" charset="0"/>
            </a:rPr>
            <a:t>nước</a:t>
          </a:r>
          <a:r>
            <a:rPr lang="en-US" sz="2800" b="1" kern="1200" dirty="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en-US" sz="2800" b="1" kern="1200" dirty="0" err="1" smtClean="0">
              <a:solidFill>
                <a:srgbClr val="FFFF00"/>
              </a:solidFill>
              <a:latin typeface="Cambria" panose="02040503050406030204" pitchFamily="18" charset="0"/>
            </a:rPr>
            <a:t>thải</a:t>
          </a:r>
          <a:r>
            <a:rPr lang="en-US" sz="2800" b="1" kern="1200" dirty="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en-US" sz="2800" b="1" kern="1200" dirty="0" err="1" smtClean="0">
              <a:solidFill>
                <a:srgbClr val="FFFF00"/>
              </a:solidFill>
              <a:latin typeface="Cambria" panose="02040503050406030204" pitchFamily="18" charset="0"/>
            </a:rPr>
            <a:t>trong</a:t>
          </a:r>
          <a:r>
            <a:rPr lang="en-US" sz="2800" b="1" kern="1200" dirty="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en-US" sz="2800" b="1" kern="1200" dirty="0" err="1" smtClean="0">
              <a:solidFill>
                <a:srgbClr val="FFFF00"/>
              </a:solidFill>
              <a:latin typeface="Cambria" panose="02040503050406030204" pitchFamily="18" charset="0"/>
            </a:rPr>
            <a:t>nuôi</a:t>
          </a:r>
          <a:r>
            <a:rPr lang="en-US" sz="2800" b="1" kern="1200" dirty="0" smtClean="0">
              <a:solidFill>
                <a:srgbClr val="FFFF00"/>
              </a:solidFill>
              <a:latin typeface="Cambria" panose="02040503050406030204" pitchFamily="18" charset="0"/>
            </a:rPr>
            <a:t> </a:t>
          </a:r>
          <a:r>
            <a:rPr lang="en-US" sz="2800" b="1" kern="1200" dirty="0" err="1" smtClean="0">
              <a:solidFill>
                <a:srgbClr val="FFFF00"/>
              </a:solidFill>
              <a:latin typeface="Cambria" panose="02040503050406030204" pitchFamily="18" charset="0"/>
            </a:rPr>
            <a:t>tôm</a:t>
          </a:r>
          <a:r>
            <a:rPr lang="en-US" sz="2800" b="1" kern="1200" dirty="0" smtClean="0">
              <a:solidFill>
                <a:srgbClr val="FFFF00"/>
              </a:solidFill>
              <a:latin typeface="Cambria" panose="02040503050406030204" pitchFamily="18" charset="0"/>
            </a:rPr>
            <a:t>.</a:t>
          </a:r>
          <a:endParaRPr lang="en-US" sz="2800" b="1" kern="1200" dirty="0">
            <a:solidFill>
              <a:srgbClr val="FFFF00"/>
            </a:solidFill>
            <a:latin typeface="Cambria" panose="02040503050406030204" pitchFamily="18" charset="0"/>
          </a:endParaRPr>
        </a:p>
      </dsp:txBody>
      <dsp:txXfrm>
        <a:off x="73881" y="2582228"/>
        <a:ext cx="5551257" cy="1942423"/>
      </dsp:txXfrm>
    </dsp:sp>
    <dsp:sp modelId="{BE61374C-8EB9-4444-840F-B1D02F3FC996}">
      <dsp:nvSpPr>
        <dsp:cNvPr id="0" name=""/>
        <dsp:cNvSpPr/>
      </dsp:nvSpPr>
      <dsp:spPr>
        <a:xfrm>
          <a:off x="5835493" y="1621973"/>
          <a:ext cx="1341137" cy="13411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137249" y="1621973"/>
        <a:ext cx="737625" cy="1009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BB799-46C8-432F-A6E8-4B6669030E03}">
      <dsp:nvSpPr>
        <dsp:cNvPr id="0" name=""/>
        <dsp:cNvSpPr/>
      </dsp:nvSpPr>
      <dsp:spPr>
        <a:xfrm>
          <a:off x="0" y="172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2A622-5CA0-469A-B5FE-881535CFB59B}">
      <dsp:nvSpPr>
        <dsp:cNvPr id="0" name=""/>
        <dsp:cNvSpPr/>
      </dsp:nvSpPr>
      <dsp:spPr>
        <a:xfrm>
          <a:off x="0" y="1725"/>
          <a:ext cx="10515600" cy="92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smtClean="0">
              <a:solidFill>
                <a:schemeClr val="accent2"/>
              </a:solidFill>
              <a:latin typeface="Cambria" panose="02040503050406030204" pitchFamily="18" charset="0"/>
            </a:rPr>
            <a:t>Tình trạng xâm nhập mặn diễn biến phức tạp: </a:t>
          </a:r>
          <a:r>
            <a:rPr lang="en-US" sz="2000" kern="1200" smtClean="0">
              <a:latin typeface="Cambria" panose="02040503050406030204" pitchFamily="18" charset="0"/>
            </a:rPr>
            <a:t>Gần </a:t>
          </a:r>
          <a:r>
            <a:rPr lang="en-US" sz="2000" b="1" kern="1200" smtClean="0">
              <a:solidFill>
                <a:srgbClr val="00B050"/>
              </a:solidFill>
              <a:latin typeface="Cambria" panose="02040503050406030204" pitchFamily="18" charset="0"/>
            </a:rPr>
            <a:t>1 triệu ha </a:t>
          </a:r>
          <a:r>
            <a:rPr lang="en-US" sz="2000" kern="1200" smtClean="0">
              <a:latin typeface="Cambria" panose="02040503050406030204" pitchFamily="18" charset="0"/>
            </a:rPr>
            <a:t>của 8 tỉnh ven biển ở Đồng bằng Sông Cửu Long bị xâm nhập mặn gay gắt do ảnh hưởng bởi biến đổi khí hậu</a:t>
          </a:r>
          <a:endParaRPr lang="en-US" sz="2000" kern="1200">
            <a:latin typeface="Cambria" panose="02040503050406030204" pitchFamily="18" charset="0"/>
          </a:endParaRPr>
        </a:p>
      </dsp:txBody>
      <dsp:txXfrm>
        <a:off x="0" y="1725"/>
        <a:ext cx="10515600" cy="926335"/>
      </dsp:txXfrm>
    </dsp:sp>
    <dsp:sp modelId="{BC1D96F1-BD41-4ACD-8D6E-834592165492}">
      <dsp:nvSpPr>
        <dsp:cNvPr id="0" name=""/>
        <dsp:cNvSpPr/>
      </dsp:nvSpPr>
      <dsp:spPr>
        <a:xfrm>
          <a:off x="0" y="92806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37334-0077-44A9-9D4D-FAF90AC567FB}">
      <dsp:nvSpPr>
        <dsp:cNvPr id="0" name=""/>
        <dsp:cNvSpPr/>
      </dsp:nvSpPr>
      <dsp:spPr>
        <a:xfrm>
          <a:off x="0" y="928060"/>
          <a:ext cx="10515600" cy="92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smtClean="0">
              <a:solidFill>
                <a:schemeClr val="accent2"/>
              </a:solidFill>
              <a:latin typeface="Cambria" panose="02040503050406030204" pitchFamily="18" charset="0"/>
            </a:rPr>
            <a:t>Chịu tác động nặng nề của ô nhiễm môi trường và biến đổi khí hậu: </a:t>
          </a:r>
          <a:r>
            <a:rPr lang="en-US" sz="2000" kern="1200" smtClean="0">
              <a:latin typeface="Cambria" panose="02040503050406030204" pitchFamily="18" charset="0"/>
            </a:rPr>
            <a:t>Khoảng </a:t>
          </a:r>
          <a:r>
            <a:rPr lang="en-US" sz="2000" b="1" kern="1200" smtClean="0">
              <a:solidFill>
                <a:srgbClr val="00B050"/>
              </a:solidFill>
              <a:latin typeface="Cambria" panose="02040503050406030204" pitchFamily="18" charset="0"/>
            </a:rPr>
            <a:t>80% diện tích </a:t>
          </a:r>
          <a:r>
            <a:rPr lang="en-US" sz="2000" kern="1200" smtClean="0">
              <a:latin typeface="Cambria" panose="02040503050406030204" pitchFamily="18" charset="0"/>
            </a:rPr>
            <a:t>nuôi tôm ở ĐBSCL là tự phát, nuôi quy mô nhỏ. Thiếu quy hoạch nên đã gây ảnh hưởng nghiêm trọng đến môi trường và xã hội.</a:t>
          </a:r>
          <a:endParaRPr lang="en-US" sz="2000" kern="1200">
            <a:latin typeface="Cambria" panose="02040503050406030204" pitchFamily="18" charset="0"/>
          </a:endParaRPr>
        </a:p>
      </dsp:txBody>
      <dsp:txXfrm>
        <a:off x="0" y="928060"/>
        <a:ext cx="10515600" cy="926335"/>
      </dsp:txXfrm>
    </dsp:sp>
    <dsp:sp modelId="{41A75150-E394-460B-A893-6AFFAA4E2988}">
      <dsp:nvSpPr>
        <dsp:cNvPr id="0" name=""/>
        <dsp:cNvSpPr/>
      </dsp:nvSpPr>
      <dsp:spPr>
        <a:xfrm>
          <a:off x="0" y="185439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F8427-734F-40C8-91D5-DBFB5C019E21}">
      <dsp:nvSpPr>
        <dsp:cNvPr id="0" name=""/>
        <dsp:cNvSpPr/>
      </dsp:nvSpPr>
      <dsp:spPr>
        <a:xfrm>
          <a:off x="0" y="1854395"/>
          <a:ext cx="10505330" cy="1290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err="1" smtClean="0">
              <a:solidFill>
                <a:schemeClr val="accent2"/>
              </a:solidFill>
              <a:latin typeface="Cambria" panose="02040503050406030204" pitchFamily="18" charset="0"/>
            </a:rPr>
            <a:t>Dịch</a:t>
          </a:r>
          <a:r>
            <a:rPr lang="en-US" sz="2000" b="1" i="1" kern="1200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kern="1200" dirty="0" err="1" smtClean="0">
              <a:solidFill>
                <a:schemeClr val="accent2"/>
              </a:solidFill>
              <a:latin typeface="Cambria" panose="02040503050406030204" pitchFamily="18" charset="0"/>
            </a:rPr>
            <a:t>bệnh</a:t>
          </a:r>
          <a:r>
            <a:rPr lang="en-US" sz="2000" b="1" kern="1200" dirty="0" smtClean="0">
              <a:solidFill>
                <a:schemeClr val="accent2"/>
              </a:solidFill>
              <a:latin typeface="Cambria" panose="02040503050406030204" pitchFamily="18" charset="0"/>
            </a:rPr>
            <a:t>: </a:t>
          </a:r>
          <a:r>
            <a:rPr lang="vi-VN" sz="2000" kern="1200" dirty="0" smtClean="0">
              <a:latin typeface="Cambria" panose="02040503050406030204" pitchFamily="18" charset="0"/>
            </a:rPr>
            <a:t>vụ nuôi tôm năm 2017 mới bắt đầu được hơn 2 tháng, song nhưng dịch bệnh trên tôm nuôi tăng đột biến và lây lan rộng. Trong đó, bệnh đốm trắng xảy ra ở các tỉnh Trà Vinh, Bạc Liêu và Cà Mau với tổng diện tích thiệt hại gần </a:t>
          </a:r>
          <a:r>
            <a:rPr lang="vi-VN" sz="2000" b="1" kern="1200" dirty="0" smtClean="0">
              <a:solidFill>
                <a:srgbClr val="00B050"/>
              </a:solidFill>
              <a:latin typeface="Cambria" panose="02040503050406030204" pitchFamily="18" charset="0"/>
            </a:rPr>
            <a:t>200</a:t>
          </a:r>
          <a:r>
            <a:rPr lang="en-US" sz="2000" b="1" kern="1200" dirty="0" smtClean="0">
              <a:solidFill>
                <a:srgbClr val="00B050"/>
              </a:solidFill>
              <a:latin typeface="Cambria" panose="02040503050406030204" pitchFamily="18" charset="0"/>
            </a:rPr>
            <a:t> </a:t>
          </a:r>
          <a:r>
            <a:rPr lang="vi-VN" sz="2000" b="1" kern="1200" dirty="0" smtClean="0">
              <a:solidFill>
                <a:srgbClr val="00B050"/>
              </a:solidFill>
              <a:latin typeface="Cambria" panose="02040503050406030204" pitchFamily="18" charset="0"/>
            </a:rPr>
            <a:t>ha</a:t>
          </a:r>
          <a:r>
            <a:rPr lang="vi-VN" sz="2000" kern="1200" dirty="0" smtClean="0">
              <a:latin typeface="Cambria" panose="02040503050406030204" pitchFamily="18" charset="0"/>
            </a:rPr>
            <a:t>, cao gấp </a:t>
          </a:r>
          <a:r>
            <a:rPr lang="vi-VN" sz="2000" b="1" kern="1200" dirty="0" smtClean="0">
              <a:solidFill>
                <a:srgbClr val="00B050"/>
              </a:solidFill>
              <a:latin typeface="Cambria" panose="02040503050406030204" pitchFamily="18" charset="0"/>
            </a:rPr>
            <a:t>ba lần </a:t>
          </a:r>
          <a:r>
            <a:rPr lang="vi-VN" sz="2000" kern="1200" dirty="0" smtClean="0">
              <a:latin typeface="Cambria" panose="02040503050406030204" pitchFamily="18" charset="0"/>
            </a:rPr>
            <a:t>so với cùng kỳ năm 2016. Bệnh hoại tử gan tụy cấp thiệt hại gần </a:t>
          </a:r>
          <a:r>
            <a:rPr lang="vi-VN" sz="2000" b="1" kern="1200" dirty="0" smtClean="0">
              <a:solidFill>
                <a:srgbClr val="00B050"/>
              </a:solidFill>
              <a:latin typeface="Cambria" panose="02040503050406030204" pitchFamily="18" charset="0"/>
            </a:rPr>
            <a:t>240</a:t>
          </a:r>
          <a:r>
            <a:rPr lang="en-US" sz="2000" b="1" kern="1200" dirty="0" smtClean="0">
              <a:solidFill>
                <a:srgbClr val="00B050"/>
              </a:solidFill>
              <a:latin typeface="Cambria" panose="02040503050406030204" pitchFamily="18" charset="0"/>
            </a:rPr>
            <a:t> </a:t>
          </a:r>
          <a:r>
            <a:rPr lang="vi-VN" sz="2000" b="1" kern="1200" dirty="0" smtClean="0">
              <a:solidFill>
                <a:srgbClr val="00B050"/>
              </a:solidFill>
              <a:latin typeface="Cambria" panose="02040503050406030204" pitchFamily="18" charset="0"/>
            </a:rPr>
            <a:t>ha</a:t>
          </a:r>
          <a:r>
            <a:rPr lang="vi-VN" sz="2000" kern="1200" dirty="0" smtClean="0">
              <a:latin typeface="Cambria" panose="02040503050406030204" pitchFamily="18" charset="0"/>
            </a:rPr>
            <a:t>, cao gấp </a:t>
          </a:r>
          <a:r>
            <a:rPr lang="vi-VN" sz="2000" b="1" kern="1200" dirty="0" smtClean="0">
              <a:solidFill>
                <a:srgbClr val="00B050"/>
              </a:solidFill>
              <a:latin typeface="Cambria" panose="02040503050406030204" pitchFamily="18" charset="0"/>
            </a:rPr>
            <a:t>2,49 lần </a:t>
          </a:r>
          <a:r>
            <a:rPr lang="vi-VN" sz="2000" kern="1200" dirty="0" smtClean="0">
              <a:latin typeface="Cambria" panose="02040503050406030204" pitchFamily="18" charset="0"/>
            </a:rPr>
            <a:t>so cùng kỳ năm 2016.</a:t>
          </a:r>
          <a:endParaRPr lang="en-US" sz="2000" kern="1200" dirty="0">
            <a:latin typeface="Cambria" panose="02040503050406030204" pitchFamily="18" charset="0"/>
          </a:endParaRPr>
        </a:p>
      </dsp:txBody>
      <dsp:txXfrm>
        <a:off x="0" y="1854395"/>
        <a:ext cx="10505330" cy="1290246"/>
      </dsp:txXfrm>
    </dsp:sp>
    <dsp:sp modelId="{B93640FB-2363-4129-9C21-423E88ABA641}">
      <dsp:nvSpPr>
        <dsp:cNvPr id="0" name=""/>
        <dsp:cNvSpPr/>
      </dsp:nvSpPr>
      <dsp:spPr>
        <a:xfrm>
          <a:off x="0" y="3144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C6A6-1FCF-45A2-9F39-A0D9F44C65B2}">
      <dsp:nvSpPr>
        <dsp:cNvPr id="0" name=""/>
        <dsp:cNvSpPr/>
      </dsp:nvSpPr>
      <dsp:spPr>
        <a:xfrm>
          <a:off x="0" y="3144641"/>
          <a:ext cx="10515600" cy="92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smtClean="0">
              <a:solidFill>
                <a:schemeClr val="accent2"/>
              </a:solidFill>
              <a:latin typeface="Cambria" panose="02040503050406030204" pitchFamily="18" charset="0"/>
            </a:rPr>
            <a:t>Sử dụng kháng sinh tràn lan: </a:t>
          </a:r>
          <a:r>
            <a:rPr lang="vi-VN" sz="2000" kern="1200" smtClean="0">
              <a:latin typeface="Cambria" panose="02040503050406030204" pitchFamily="18" charset="0"/>
            </a:rPr>
            <a:t>Chỉ tính riêng trong quý I/2016, có khoảng </a:t>
          </a:r>
          <a:r>
            <a:rPr lang="vi-VN" sz="2000" b="1" kern="1200" smtClean="0">
              <a:solidFill>
                <a:srgbClr val="00B050"/>
              </a:solidFill>
              <a:latin typeface="Cambria" panose="02040503050406030204" pitchFamily="18" charset="0"/>
            </a:rPr>
            <a:t>31 lô hàng </a:t>
          </a:r>
          <a:r>
            <a:rPr lang="vi-VN" sz="2000" kern="1200" smtClean="0">
              <a:latin typeface="Cambria" panose="02040503050406030204" pitchFamily="18" charset="0"/>
            </a:rPr>
            <a:t>thủy sản xuất khẩu, tuy nhiên có tới </a:t>
          </a:r>
          <a:r>
            <a:rPr lang="vi-VN" sz="2000" b="1" kern="1200" smtClean="0">
              <a:solidFill>
                <a:srgbClr val="00B050"/>
              </a:solidFill>
              <a:latin typeface="Cambria" panose="02040503050406030204" pitchFamily="18" charset="0"/>
            </a:rPr>
            <a:t>10 lô </a:t>
          </a:r>
          <a:r>
            <a:rPr lang="vi-VN" sz="2000" kern="1200" smtClean="0">
              <a:latin typeface="Cambria" panose="02040503050406030204" pitchFamily="18" charset="0"/>
            </a:rPr>
            <a:t>vi phạm quy định về hóa chất, kháng sinh bị các đối tác như Nhật, Liên minh châu Âu... </a:t>
          </a:r>
          <a:r>
            <a:rPr lang="vi-VN" sz="2000" b="1" kern="1200" smtClean="0">
              <a:solidFill>
                <a:srgbClr val="00B050"/>
              </a:solidFill>
              <a:latin typeface="Cambria" panose="02040503050406030204" pitchFamily="18" charset="0"/>
            </a:rPr>
            <a:t>báo động “đỏ”</a:t>
          </a:r>
          <a:r>
            <a:rPr lang="vi-VN" sz="2000" kern="1200" smtClean="0">
              <a:latin typeface="Cambria" panose="02040503050406030204" pitchFamily="18" charset="0"/>
            </a:rPr>
            <a:t>.  </a:t>
          </a:r>
          <a:endParaRPr lang="en-US" sz="2000" kern="1200">
            <a:latin typeface="Cambria" panose="02040503050406030204" pitchFamily="18" charset="0"/>
          </a:endParaRPr>
        </a:p>
      </dsp:txBody>
      <dsp:txXfrm>
        <a:off x="0" y="3144641"/>
        <a:ext cx="10515600" cy="926335"/>
      </dsp:txXfrm>
    </dsp:sp>
    <dsp:sp modelId="{05C19F5D-B818-4A1B-A564-A268FCC95D42}">
      <dsp:nvSpPr>
        <dsp:cNvPr id="0" name=""/>
        <dsp:cNvSpPr/>
      </dsp:nvSpPr>
      <dsp:spPr>
        <a:xfrm>
          <a:off x="0" y="407097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C50E9-23D3-4363-9C24-2D8991D1EDFC}">
      <dsp:nvSpPr>
        <dsp:cNvPr id="0" name=""/>
        <dsp:cNvSpPr/>
      </dsp:nvSpPr>
      <dsp:spPr>
        <a:xfrm>
          <a:off x="0" y="4070976"/>
          <a:ext cx="10515600" cy="92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err="1" smtClean="0">
              <a:solidFill>
                <a:schemeClr val="accent2"/>
              </a:solidFill>
              <a:latin typeface="Cambria" panose="02040503050406030204" pitchFamily="18" charset="0"/>
            </a:rPr>
            <a:t>Thiếu</a:t>
          </a:r>
          <a:r>
            <a:rPr lang="en-US" sz="2000" b="1" i="1" kern="1200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kern="1200" dirty="0" err="1" smtClean="0">
              <a:solidFill>
                <a:schemeClr val="accent2"/>
              </a:solidFill>
              <a:latin typeface="Cambria" panose="02040503050406030204" pitchFamily="18" charset="0"/>
            </a:rPr>
            <a:t>mô</a:t>
          </a:r>
          <a:r>
            <a:rPr lang="en-US" sz="2000" b="1" i="1" kern="1200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kern="1200" dirty="0" err="1" smtClean="0">
              <a:solidFill>
                <a:schemeClr val="accent2"/>
              </a:solidFill>
              <a:latin typeface="Cambria" panose="02040503050406030204" pitchFamily="18" charset="0"/>
            </a:rPr>
            <a:t>hình</a:t>
          </a:r>
          <a:r>
            <a:rPr lang="en-US" sz="2000" b="1" i="1" kern="1200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kern="1200" dirty="0" err="1" smtClean="0">
              <a:solidFill>
                <a:schemeClr val="accent2"/>
              </a:solidFill>
              <a:latin typeface="Cambria" panose="02040503050406030204" pitchFamily="18" charset="0"/>
            </a:rPr>
            <a:t>nuôi</a:t>
          </a:r>
          <a:r>
            <a:rPr lang="en-US" sz="2000" b="1" i="1" kern="1200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kern="1200" dirty="0" err="1" smtClean="0">
              <a:solidFill>
                <a:schemeClr val="accent2"/>
              </a:solidFill>
              <a:latin typeface="Cambria" panose="02040503050406030204" pitchFamily="18" charset="0"/>
            </a:rPr>
            <a:t>tôm</a:t>
          </a:r>
          <a:r>
            <a:rPr lang="en-US" sz="2000" b="1" i="1" kern="1200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kern="1200" dirty="0" err="1" smtClean="0">
              <a:solidFill>
                <a:schemeClr val="accent2"/>
              </a:solidFill>
              <a:latin typeface="Cambria" panose="02040503050406030204" pitchFamily="18" charset="0"/>
            </a:rPr>
            <a:t>mang</a:t>
          </a:r>
          <a:r>
            <a:rPr lang="en-US" sz="2000" b="1" i="1" kern="1200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kern="1200" dirty="0" err="1" smtClean="0">
              <a:solidFill>
                <a:schemeClr val="accent2"/>
              </a:solidFill>
              <a:latin typeface="Cambria" panose="02040503050406030204" pitchFamily="18" charset="0"/>
            </a:rPr>
            <a:t>lại</a:t>
          </a:r>
          <a:r>
            <a:rPr lang="en-US" sz="2000" b="1" i="1" kern="1200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kern="1200" dirty="0" err="1" smtClean="0">
              <a:solidFill>
                <a:schemeClr val="accent2"/>
              </a:solidFill>
              <a:latin typeface="Cambria" panose="02040503050406030204" pitchFamily="18" charset="0"/>
            </a:rPr>
            <a:t>hiệu</a:t>
          </a:r>
          <a:r>
            <a:rPr lang="en-US" sz="2000" b="1" i="1" kern="1200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kern="1200" dirty="0" err="1" smtClean="0">
              <a:solidFill>
                <a:schemeClr val="accent2"/>
              </a:solidFill>
              <a:latin typeface="Cambria" panose="02040503050406030204" pitchFamily="18" charset="0"/>
            </a:rPr>
            <a:t>quả</a:t>
          </a:r>
          <a:r>
            <a:rPr lang="en-US" sz="2000" b="1" i="1" kern="1200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kern="1200" dirty="0" err="1" smtClean="0">
              <a:solidFill>
                <a:schemeClr val="accent2"/>
              </a:solidFill>
              <a:latin typeface="Cambria" panose="02040503050406030204" pitchFamily="18" charset="0"/>
            </a:rPr>
            <a:t>kinh</a:t>
          </a:r>
          <a:r>
            <a:rPr lang="en-US" sz="2000" b="1" i="1" kern="1200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kern="1200" dirty="0" err="1" smtClean="0">
              <a:solidFill>
                <a:schemeClr val="accent2"/>
              </a:solidFill>
              <a:latin typeface="Cambria" panose="02040503050406030204" pitchFamily="18" charset="0"/>
            </a:rPr>
            <a:t>tế</a:t>
          </a:r>
          <a:r>
            <a:rPr lang="en-US" sz="2000" b="1" i="1" kern="1200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kern="1200" dirty="0" err="1" smtClean="0">
              <a:solidFill>
                <a:schemeClr val="accent2"/>
              </a:solidFill>
              <a:latin typeface="Cambria" panose="02040503050406030204" pitchFamily="18" charset="0"/>
            </a:rPr>
            <a:t>cao</a:t>
          </a:r>
          <a:r>
            <a:rPr lang="en-US" sz="2000" b="1" i="1" kern="1200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kern="1200" dirty="0" err="1" smtClean="0">
              <a:solidFill>
                <a:schemeClr val="accent2"/>
              </a:solidFill>
              <a:latin typeface="Cambria" panose="02040503050406030204" pitchFamily="18" charset="0"/>
            </a:rPr>
            <a:t>và</a:t>
          </a:r>
          <a:r>
            <a:rPr lang="en-US" sz="2000" b="1" i="1" kern="1200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kern="1200" dirty="0" err="1" smtClean="0">
              <a:solidFill>
                <a:schemeClr val="accent2"/>
              </a:solidFill>
              <a:latin typeface="Cambria" panose="02040503050406030204" pitchFamily="18" charset="0"/>
            </a:rPr>
            <a:t>bền</a:t>
          </a:r>
          <a:r>
            <a:rPr lang="en-US" sz="2000" b="1" i="1" kern="1200" dirty="0" smtClean="0">
              <a:solidFill>
                <a:schemeClr val="accent2"/>
              </a:solidFill>
              <a:latin typeface="Cambria" panose="02040503050406030204" pitchFamily="18" charset="0"/>
            </a:rPr>
            <a:t> </a:t>
          </a:r>
          <a:r>
            <a:rPr lang="en-US" sz="2000" b="1" i="1" kern="1200" dirty="0" err="1" smtClean="0">
              <a:solidFill>
                <a:schemeClr val="accent2"/>
              </a:solidFill>
              <a:latin typeface="Cambria" panose="02040503050406030204" pitchFamily="18" charset="0"/>
            </a:rPr>
            <a:t>vững</a:t>
          </a:r>
          <a:r>
            <a:rPr lang="en-US" sz="2000" b="1" i="1" kern="1200" dirty="0" smtClean="0">
              <a:solidFill>
                <a:schemeClr val="accent2"/>
              </a:solidFill>
              <a:latin typeface="Cambria" panose="02040503050406030204" pitchFamily="18" charset="0"/>
            </a:rPr>
            <a:t>: </a:t>
          </a:r>
          <a:r>
            <a:rPr lang="en-US" sz="2000" kern="1200" dirty="0" err="1" smtClean="0">
              <a:latin typeface="Cambria" panose="02040503050406030204" pitchFamily="18" charset="0"/>
            </a:rPr>
            <a:t>Tỷ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lệ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nuôi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tôm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thành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công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của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Việt</a:t>
          </a:r>
          <a:r>
            <a:rPr lang="en-US" sz="2000" kern="1200" dirty="0" smtClean="0">
              <a:latin typeface="Cambria" panose="02040503050406030204" pitchFamily="18" charset="0"/>
            </a:rPr>
            <a:t> Nam </a:t>
          </a:r>
          <a:r>
            <a:rPr lang="en-US" sz="2000" kern="1200" dirty="0" err="1" smtClean="0">
              <a:latin typeface="Cambria" panose="02040503050406030204" pitchFamily="18" charset="0"/>
            </a:rPr>
            <a:t>chỉ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đạt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b="1" kern="1200" dirty="0" smtClean="0">
              <a:solidFill>
                <a:srgbClr val="00B050"/>
              </a:solidFill>
              <a:latin typeface="Cambria" panose="02040503050406030204" pitchFamily="18" charset="0"/>
            </a:rPr>
            <a:t>33%-35%</a:t>
          </a:r>
          <a:r>
            <a:rPr lang="en-US" sz="2000" kern="1200" dirty="0" smtClean="0">
              <a:latin typeface="Cambria" panose="02040503050406030204" pitchFamily="18" charset="0"/>
            </a:rPr>
            <a:t>, do </a:t>
          </a:r>
          <a:r>
            <a:rPr lang="en-US" sz="2000" kern="1200" dirty="0" err="1" smtClean="0">
              <a:latin typeface="Cambria" panose="02040503050406030204" pitchFamily="18" charset="0"/>
            </a:rPr>
            <a:t>môi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trường</a:t>
          </a:r>
          <a:r>
            <a:rPr lang="en-US" sz="2000" kern="1200" dirty="0" smtClean="0">
              <a:latin typeface="Cambria" panose="02040503050406030204" pitchFamily="18" charset="0"/>
            </a:rPr>
            <a:t> ô </a:t>
          </a:r>
          <a:r>
            <a:rPr lang="en-US" sz="2000" kern="1200" dirty="0" err="1" smtClean="0">
              <a:latin typeface="Cambria" panose="02040503050406030204" pitchFamily="18" charset="0"/>
            </a:rPr>
            <a:t>nhiễm</a:t>
          </a:r>
          <a:r>
            <a:rPr lang="en-US" sz="2000" kern="1200" dirty="0" smtClean="0">
              <a:latin typeface="Cambria" panose="02040503050406030204" pitchFamily="18" charset="0"/>
            </a:rPr>
            <a:t>, </a:t>
          </a:r>
          <a:r>
            <a:rPr lang="en-US" sz="2000" kern="1200" dirty="0" err="1" smtClean="0">
              <a:latin typeface="Cambria" panose="02040503050406030204" pitchFamily="18" charset="0"/>
            </a:rPr>
            <a:t>nhiều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dịch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bệnh</a:t>
          </a:r>
          <a:r>
            <a:rPr lang="en-US" sz="2000" kern="1200" dirty="0" smtClean="0">
              <a:latin typeface="Cambria" panose="02040503050406030204" pitchFamily="18" charset="0"/>
            </a:rPr>
            <a:t>; </a:t>
          </a:r>
          <a:r>
            <a:rPr lang="en-US" sz="2000" kern="1200" dirty="0" err="1" smtClean="0">
              <a:latin typeface="Cambria" panose="02040503050406030204" pitchFamily="18" charset="0"/>
            </a:rPr>
            <a:t>trong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khi</a:t>
          </a:r>
          <a:r>
            <a:rPr lang="en-US" sz="2000" kern="1200" dirty="0" smtClean="0">
              <a:latin typeface="Cambria" panose="02040503050406030204" pitchFamily="18" charset="0"/>
            </a:rPr>
            <a:t> ở Indonesia, </a:t>
          </a:r>
          <a:r>
            <a:rPr lang="en-US" sz="2000" kern="1200" dirty="0" err="1" smtClean="0">
              <a:latin typeface="Cambria" panose="02040503050406030204" pitchFamily="18" charset="0"/>
            </a:rPr>
            <a:t>Ấn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Độ</a:t>
          </a:r>
          <a:r>
            <a:rPr lang="en-US" sz="2000" kern="1200" dirty="0" smtClean="0">
              <a:latin typeface="Cambria" panose="02040503050406030204" pitchFamily="18" charset="0"/>
            </a:rPr>
            <a:t>… </a:t>
          </a:r>
          <a:r>
            <a:rPr lang="en-US" sz="2000" kern="1200" dirty="0" err="1" smtClean="0">
              <a:latin typeface="Cambria" panose="02040503050406030204" pitchFamily="18" charset="0"/>
            </a:rPr>
            <a:t>tỷ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lệ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nuôi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thành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công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tới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b="1" kern="1200" dirty="0" smtClean="0">
              <a:solidFill>
                <a:srgbClr val="00B050"/>
              </a:solidFill>
              <a:latin typeface="Cambria" panose="02040503050406030204" pitchFamily="18" charset="0"/>
            </a:rPr>
            <a:t>70%.</a:t>
          </a:r>
          <a:endParaRPr lang="en-US" sz="2000" b="1" kern="1200" dirty="0">
            <a:solidFill>
              <a:srgbClr val="00B050"/>
            </a:solidFill>
            <a:latin typeface="Cambria" panose="02040503050406030204" pitchFamily="18" charset="0"/>
          </a:endParaRPr>
        </a:p>
      </dsp:txBody>
      <dsp:txXfrm>
        <a:off x="0" y="4070976"/>
        <a:ext cx="10515600" cy="926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8DCCE-B552-4682-932A-18CB61319BD3}">
      <dsp:nvSpPr>
        <dsp:cNvPr id="0" name=""/>
        <dsp:cNvSpPr/>
      </dsp:nvSpPr>
      <dsp:spPr>
        <a:xfrm>
          <a:off x="-5626476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E90B2-5CD3-44EB-8E8A-6712DE063AD6}">
      <dsp:nvSpPr>
        <dsp:cNvPr id="0" name=""/>
        <dsp:cNvSpPr/>
      </dsp:nvSpPr>
      <dsp:spPr>
        <a:xfrm>
          <a:off x="187111" y="252799"/>
          <a:ext cx="8926334" cy="505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1167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>
              <a:solidFill>
                <a:srgbClr val="FF0000"/>
              </a:solidFill>
              <a:latin typeface="Cambria" panose="02040503050406030204" pitchFamily="18" charset="0"/>
            </a:rPr>
            <a:t>Tăng</a:t>
          </a:r>
          <a:r>
            <a:rPr lang="en-US" sz="2000" b="1" kern="1200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kern="1200" dirty="0" err="1">
              <a:solidFill>
                <a:srgbClr val="FF0000"/>
              </a:solidFill>
              <a:latin typeface="Cambria" panose="02040503050406030204" pitchFamily="18" charset="0"/>
            </a:rPr>
            <a:t>năng</a:t>
          </a:r>
          <a:r>
            <a:rPr lang="en-US" sz="2000" b="1" kern="1200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kern="1200" dirty="0" err="1">
              <a:solidFill>
                <a:srgbClr val="FF0000"/>
              </a:solidFill>
              <a:latin typeface="Cambria" panose="02040503050406030204" pitchFamily="18" charset="0"/>
            </a:rPr>
            <a:t>suất</a:t>
          </a:r>
          <a:r>
            <a:rPr lang="en-US" sz="2000" b="1" kern="1200" dirty="0">
              <a:solidFill>
                <a:srgbClr val="FF0000"/>
              </a:solidFill>
              <a:latin typeface="Cambria" panose="02040503050406030204" pitchFamily="18" charset="0"/>
            </a:rPr>
            <a:t>, </a:t>
          </a:r>
          <a:r>
            <a:rPr lang="en-US" sz="2000" b="1" kern="1200" dirty="0" err="1">
              <a:solidFill>
                <a:srgbClr val="FF0000"/>
              </a:solidFill>
              <a:latin typeface="Cambria" panose="02040503050406030204" pitchFamily="18" charset="0"/>
            </a:rPr>
            <a:t>giảm</a:t>
          </a:r>
          <a:r>
            <a:rPr lang="en-US" sz="2000" b="1" kern="1200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kern="1200" dirty="0" err="1">
              <a:solidFill>
                <a:srgbClr val="FF0000"/>
              </a:solidFill>
              <a:latin typeface="Cambria" panose="02040503050406030204" pitchFamily="18" charset="0"/>
            </a:rPr>
            <a:t>rủi</a:t>
          </a:r>
          <a:r>
            <a:rPr lang="en-US" sz="2000" b="1" kern="1200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kern="1200" dirty="0" err="1">
              <a:solidFill>
                <a:srgbClr val="FF0000"/>
              </a:solidFill>
              <a:latin typeface="Cambria" panose="02040503050406030204" pitchFamily="18" charset="0"/>
            </a:rPr>
            <a:t>ro</a:t>
          </a:r>
          <a:r>
            <a:rPr lang="en-US" sz="2000" b="1" kern="1200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kern="1200" dirty="0">
              <a:latin typeface="Cambria" panose="02040503050406030204" pitchFamily="18" charset="0"/>
            </a:rPr>
            <a:t>do </a:t>
          </a:r>
          <a:r>
            <a:rPr lang="en-US" sz="2000" kern="1200" dirty="0" err="1">
              <a:latin typeface="Cambria" panose="02040503050406030204" pitchFamily="18" charset="0"/>
            </a:rPr>
            <a:t>kịp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thời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xử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lý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nước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môi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trường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nuôi</a:t>
          </a:r>
          <a:r>
            <a:rPr lang="en-US" sz="2000" kern="1200" dirty="0">
              <a:latin typeface="Cambria" panose="02040503050406030204" pitchFamily="18" charset="0"/>
            </a:rPr>
            <a:t>. </a:t>
          </a:r>
        </a:p>
      </dsp:txBody>
      <dsp:txXfrm>
        <a:off x="187111" y="252799"/>
        <a:ext cx="8926334" cy="505407"/>
      </dsp:txXfrm>
    </dsp:sp>
    <dsp:sp modelId="{2F997EED-A784-4D06-95BC-B8BC618223B0}">
      <dsp:nvSpPr>
        <dsp:cNvPr id="0" name=""/>
        <dsp:cNvSpPr/>
      </dsp:nvSpPr>
      <dsp:spPr>
        <a:xfrm>
          <a:off x="-128768" y="189623"/>
          <a:ext cx="631758" cy="631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4F84D-B30D-4FEE-9C32-AFC2F96F2ECD}">
      <dsp:nvSpPr>
        <dsp:cNvPr id="0" name=""/>
        <dsp:cNvSpPr/>
      </dsp:nvSpPr>
      <dsp:spPr>
        <a:xfrm>
          <a:off x="205312" y="1010814"/>
          <a:ext cx="9305662" cy="505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1167" tIns="50800" rIns="50800" bIns="508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>
              <a:solidFill>
                <a:srgbClr val="FF0000"/>
              </a:solidFill>
              <a:latin typeface="Cambria" panose="02040503050406030204" pitchFamily="18" charset="0"/>
            </a:rPr>
            <a:t>Tiết</a:t>
          </a:r>
          <a:r>
            <a:rPr lang="en-US" sz="2000" b="1" kern="1200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kern="1200" dirty="0" err="1">
              <a:solidFill>
                <a:srgbClr val="FF0000"/>
              </a:solidFill>
              <a:latin typeface="Cambria" panose="02040503050406030204" pitchFamily="18" charset="0"/>
            </a:rPr>
            <a:t>kiệm</a:t>
          </a:r>
          <a:r>
            <a:rPr lang="en-US" sz="2000" b="1" kern="1200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kern="1200" dirty="0" err="1" smtClean="0">
              <a:solidFill>
                <a:srgbClr val="FF0000"/>
              </a:solidFill>
              <a:latin typeface="Cambria" panose="02040503050406030204" pitchFamily="18" charset="0"/>
            </a:rPr>
            <a:t>và</a:t>
          </a:r>
          <a:r>
            <a:rPr lang="en-US" sz="2000" b="1" kern="1200" dirty="0" smtClean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kern="1200" dirty="0" err="1" smtClean="0">
              <a:solidFill>
                <a:srgbClr val="FF0000"/>
              </a:solidFill>
              <a:latin typeface="Cambria" panose="02040503050406030204" pitchFamily="18" charset="0"/>
            </a:rPr>
            <a:t>giảm</a:t>
          </a:r>
          <a:r>
            <a:rPr lang="en-US" sz="2000" b="1" kern="1200" dirty="0" smtClean="0">
              <a:solidFill>
                <a:srgbClr val="FF0000"/>
              </a:solidFill>
              <a:latin typeface="Cambria" panose="02040503050406030204" pitchFamily="18" charset="0"/>
            </a:rPr>
            <a:t> chi </a:t>
          </a:r>
          <a:r>
            <a:rPr lang="en-US" sz="2000" b="1" kern="1200" dirty="0" err="1" smtClean="0">
              <a:solidFill>
                <a:srgbClr val="FF0000"/>
              </a:solidFill>
              <a:latin typeface="Cambria" panose="02040503050406030204" pitchFamily="18" charset="0"/>
            </a:rPr>
            <a:t>phí</a:t>
          </a:r>
          <a:r>
            <a:rPr lang="en-US" sz="2000" b="1" kern="1200" dirty="0" smtClean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kern="1200" dirty="0" err="1" smtClean="0">
              <a:solidFill>
                <a:srgbClr val="FF0000"/>
              </a:solidFill>
              <a:latin typeface="Cambria" panose="02040503050406030204" pitchFamily="18" charset="0"/>
            </a:rPr>
            <a:t>điện</a:t>
          </a:r>
          <a:r>
            <a:rPr lang="en-US" sz="2000" b="1" kern="1200" dirty="0" smtClean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kern="1200" dirty="0" err="1">
              <a:solidFill>
                <a:srgbClr val="FF0000"/>
              </a:solidFill>
              <a:latin typeface="Cambria" panose="02040503050406030204" pitchFamily="18" charset="0"/>
            </a:rPr>
            <a:t>năng</a:t>
          </a:r>
          <a:r>
            <a:rPr lang="en-US" sz="2000" b="1" kern="1200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kern="1200" dirty="0">
              <a:latin typeface="Cambria" panose="02040503050406030204" pitchFamily="18" charset="0"/>
            </a:rPr>
            <a:t>do </a:t>
          </a:r>
          <a:r>
            <a:rPr lang="en-US" sz="2000" kern="1200" dirty="0" err="1">
              <a:latin typeface="Cambria" panose="02040503050406030204" pitchFamily="18" charset="0"/>
            </a:rPr>
            <a:t>vận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hành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các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thiết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bị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hợp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lý</a:t>
          </a:r>
          <a:r>
            <a:rPr lang="en-US" sz="2000" kern="1200" dirty="0">
              <a:latin typeface="Cambria" panose="02040503050406030204" pitchFamily="18" charset="0"/>
            </a:rPr>
            <a:t>.</a:t>
          </a:r>
        </a:p>
      </dsp:txBody>
      <dsp:txXfrm>
        <a:off x="205312" y="1010814"/>
        <a:ext cx="9305662" cy="505407"/>
      </dsp:txXfrm>
    </dsp:sp>
    <dsp:sp modelId="{257901A6-0984-4588-8E24-F4A93CD65328}">
      <dsp:nvSpPr>
        <dsp:cNvPr id="0" name=""/>
        <dsp:cNvSpPr/>
      </dsp:nvSpPr>
      <dsp:spPr>
        <a:xfrm>
          <a:off x="286963" y="947638"/>
          <a:ext cx="631758" cy="631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AF07E-ABA8-4510-B3D0-CDA65EF642C2}">
      <dsp:nvSpPr>
        <dsp:cNvPr id="0" name=""/>
        <dsp:cNvSpPr/>
      </dsp:nvSpPr>
      <dsp:spPr>
        <a:xfrm>
          <a:off x="792946" y="1768829"/>
          <a:ext cx="8320498" cy="505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1167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>
              <a:solidFill>
                <a:srgbClr val="FF0000"/>
              </a:solidFill>
              <a:latin typeface="Cambria" panose="02040503050406030204" pitchFamily="18" charset="0"/>
            </a:rPr>
            <a:t>Quản</a:t>
          </a:r>
          <a:r>
            <a:rPr lang="en-US" sz="2000" b="1" kern="1200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kern="1200" dirty="0" err="1">
              <a:solidFill>
                <a:srgbClr val="FF0000"/>
              </a:solidFill>
              <a:latin typeface="Cambria" panose="02040503050406030204" pitchFamily="18" charset="0"/>
            </a:rPr>
            <a:t>lý</a:t>
          </a:r>
          <a:r>
            <a:rPr lang="en-US" sz="2000" b="1" kern="1200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được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tình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hình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trại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nuôi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một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cách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b="1" kern="1200" dirty="0" err="1">
              <a:solidFill>
                <a:srgbClr val="FF0000"/>
              </a:solidFill>
              <a:latin typeface="Cambria" panose="02040503050406030204" pitchFamily="18" charset="0"/>
            </a:rPr>
            <a:t>chính</a:t>
          </a:r>
          <a:r>
            <a:rPr lang="en-US" sz="2000" b="1" kern="1200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kern="1200" dirty="0" err="1">
              <a:solidFill>
                <a:srgbClr val="FF0000"/>
              </a:solidFill>
              <a:latin typeface="Cambria" panose="02040503050406030204" pitchFamily="18" charset="0"/>
            </a:rPr>
            <a:t>xác</a:t>
          </a:r>
          <a:r>
            <a:rPr lang="en-US" sz="2000" kern="1200" dirty="0">
              <a:latin typeface="Cambria" panose="02040503050406030204" pitchFamily="18" charset="0"/>
            </a:rPr>
            <a:t>. </a:t>
          </a:r>
        </a:p>
      </dsp:txBody>
      <dsp:txXfrm>
        <a:off x="792946" y="1768829"/>
        <a:ext cx="8320498" cy="505407"/>
      </dsp:txXfrm>
    </dsp:sp>
    <dsp:sp modelId="{4498EDB7-493E-41CC-8E8B-1B5D9DA903DB}">
      <dsp:nvSpPr>
        <dsp:cNvPr id="0" name=""/>
        <dsp:cNvSpPr/>
      </dsp:nvSpPr>
      <dsp:spPr>
        <a:xfrm>
          <a:off x="477067" y="1705653"/>
          <a:ext cx="631758" cy="631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CC1D1-8439-48CF-91F6-41667B6FC024}">
      <dsp:nvSpPr>
        <dsp:cNvPr id="0" name=""/>
        <dsp:cNvSpPr/>
      </dsp:nvSpPr>
      <dsp:spPr>
        <a:xfrm>
          <a:off x="792946" y="2526363"/>
          <a:ext cx="8320498" cy="505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1167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>
              <a:solidFill>
                <a:srgbClr val="FF0000"/>
              </a:solidFill>
              <a:latin typeface="Cambria" panose="02040503050406030204" pitchFamily="18" charset="0"/>
            </a:rPr>
            <a:t>Giảm</a:t>
          </a:r>
          <a:r>
            <a:rPr lang="en-US" sz="2000" b="1" kern="1200" dirty="0">
              <a:solidFill>
                <a:srgbClr val="FF0000"/>
              </a:solidFill>
              <a:latin typeface="Cambria" panose="02040503050406030204" pitchFamily="18" charset="0"/>
            </a:rPr>
            <a:t> chi </a:t>
          </a:r>
          <a:r>
            <a:rPr lang="en-US" sz="2000" b="1" kern="1200" dirty="0" err="1">
              <a:solidFill>
                <a:srgbClr val="FF0000"/>
              </a:solidFill>
              <a:latin typeface="Cambria" panose="02040503050406030204" pitchFamily="18" charset="0"/>
            </a:rPr>
            <a:t>phí</a:t>
          </a:r>
          <a:r>
            <a:rPr lang="en-US" sz="2000" b="1" kern="1200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kern="1200" dirty="0" err="1">
              <a:solidFill>
                <a:srgbClr val="FF0000"/>
              </a:solidFill>
              <a:latin typeface="Cambria" panose="02040503050406030204" pitchFamily="18" charset="0"/>
            </a:rPr>
            <a:t>lao</a:t>
          </a:r>
          <a:r>
            <a:rPr lang="en-US" sz="2000" b="1" kern="1200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kern="1200" dirty="0" err="1">
              <a:solidFill>
                <a:srgbClr val="FF0000"/>
              </a:solidFill>
              <a:latin typeface="Cambria" panose="02040503050406030204" pitchFamily="18" charset="0"/>
            </a:rPr>
            <a:t>động</a:t>
          </a:r>
          <a:r>
            <a:rPr lang="en-US" sz="2000" b="1" kern="1200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kern="1200" dirty="0">
              <a:latin typeface="Cambria" panose="02040503050406030204" pitchFamily="18" charset="0"/>
            </a:rPr>
            <a:t>do </a:t>
          </a:r>
          <a:r>
            <a:rPr lang="en-US" sz="2000" kern="1200" dirty="0" err="1">
              <a:latin typeface="Cambria" panose="02040503050406030204" pitchFamily="18" charset="0"/>
            </a:rPr>
            <a:t>giảm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công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đo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chất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lượng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nước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và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theo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dõi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ao</a:t>
          </a:r>
          <a:r>
            <a:rPr lang="en-US" sz="2000" kern="1200" dirty="0">
              <a:latin typeface="Cambria" panose="02040503050406030204" pitchFamily="18" charset="0"/>
            </a:rPr>
            <a:t>. </a:t>
          </a:r>
        </a:p>
      </dsp:txBody>
      <dsp:txXfrm>
        <a:off x="792946" y="2526363"/>
        <a:ext cx="8320498" cy="505407"/>
      </dsp:txXfrm>
    </dsp:sp>
    <dsp:sp modelId="{BB1AAECB-42E3-4D14-BD78-B20B05A0B0F7}">
      <dsp:nvSpPr>
        <dsp:cNvPr id="0" name=""/>
        <dsp:cNvSpPr/>
      </dsp:nvSpPr>
      <dsp:spPr>
        <a:xfrm>
          <a:off x="477067" y="2463187"/>
          <a:ext cx="631758" cy="631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8CB6D-4F8E-4D05-B0E9-5698827BECC2}">
      <dsp:nvSpPr>
        <dsp:cNvPr id="0" name=""/>
        <dsp:cNvSpPr/>
      </dsp:nvSpPr>
      <dsp:spPr>
        <a:xfrm>
          <a:off x="602843" y="3284378"/>
          <a:ext cx="8510602" cy="505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1167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>
              <a:solidFill>
                <a:srgbClr val="FF0000"/>
              </a:solidFill>
              <a:latin typeface="Cambria" panose="02040503050406030204" pitchFamily="18" charset="0"/>
            </a:rPr>
            <a:t>Giảm</a:t>
          </a:r>
          <a:r>
            <a:rPr lang="en-US" sz="2000" b="1" kern="1200" dirty="0">
              <a:solidFill>
                <a:srgbClr val="FF0000"/>
              </a:solidFill>
              <a:latin typeface="Cambria" panose="02040503050406030204" pitchFamily="18" charset="0"/>
            </a:rPr>
            <a:t> chi </a:t>
          </a:r>
          <a:r>
            <a:rPr lang="en-US" sz="2000" b="1" kern="1200" dirty="0" err="1">
              <a:solidFill>
                <a:srgbClr val="FF0000"/>
              </a:solidFill>
              <a:latin typeface="Cambria" panose="02040503050406030204" pitchFamily="18" charset="0"/>
            </a:rPr>
            <a:t>phí</a:t>
          </a:r>
          <a:r>
            <a:rPr lang="en-US" sz="2000" b="1" kern="1200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kern="1200" dirty="0" err="1" smtClean="0">
              <a:solidFill>
                <a:srgbClr val="FF0000"/>
              </a:solidFill>
              <a:latin typeface="Cambria" panose="02040503050406030204" pitchFamily="18" charset="0"/>
            </a:rPr>
            <a:t>mua</a:t>
          </a:r>
          <a:r>
            <a:rPr lang="en-US" sz="2000" b="1" kern="1200" dirty="0" smtClean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kern="1200" dirty="0" err="1" smtClean="0">
              <a:solidFill>
                <a:srgbClr val="FF0000"/>
              </a:solidFill>
              <a:latin typeface="Cambria" panose="02040503050406030204" pitchFamily="18" charset="0"/>
            </a:rPr>
            <a:t>các</a:t>
          </a:r>
          <a:r>
            <a:rPr lang="en-US" sz="2000" b="1" kern="1200" dirty="0" smtClean="0">
              <a:solidFill>
                <a:srgbClr val="FF0000"/>
              </a:solidFill>
              <a:latin typeface="Cambria" panose="02040503050406030204" pitchFamily="18" charset="0"/>
            </a:rPr>
            <a:t> kit </a:t>
          </a:r>
          <a:r>
            <a:rPr lang="en-US" sz="2000" b="1" kern="1200" dirty="0" err="1">
              <a:solidFill>
                <a:srgbClr val="FF0000"/>
              </a:solidFill>
              <a:latin typeface="Cambria" panose="02040503050406030204" pitchFamily="18" charset="0"/>
            </a:rPr>
            <a:t>đo</a:t>
          </a:r>
          <a:r>
            <a:rPr lang="en-US" sz="2000" kern="1200" dirty="0">
              <a:latin typeface="Cambria" panose="02040503050406030204" pitchFamily="18" charset="0"/>
            </a:rPr>
            <a:t>. </a:t>
          </a:r>
        </a:p>
      </dsp:txBody>
      <dsp:txXfrm>
        <a:off x="602843" y="3284378"/>
        <a:ext cx="8510602" cy="505407"/>
      </dsp:txXfrm>
    </dsp:sp>
    <dsp:sp modelId="{90C3CFC9-0D14-43B5-AB2C-E67F273689E7}">
      <dsp:nvSpPr>
        <dsp:cNvPr id="0" name=""/>
        <dsp:cNvSpPr/>
      </dsp:nvSpPr>
      <dsp:spPr>
        <a:xfrm>
          <a:off x="286963" y="3221202"/>
          <a:ext cx="631758" cy="631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914BA-1510-4FEC-9272-6DA685146D73}">
      <dsp:nvSpPr>
        <dsp:cNvPr id="0" name=""/>
        <dsp:cNvSpPr/>
      </dsp:nvSpPr>
      <dsp:spPr>
        <a:xfrm>
          <a:off x="187111" y="4042393"/>
          <a:ext cx="8926334" cy="505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1167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latin typeface="Cambria" panose="02040503050406030204" pitchFamily="18" charset="0"/>
            </a:rPr>
            <a:t>Lưu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trữ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số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liệu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dùng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phân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tích</a:t>
          </a:r>
          <a:r>
            <a:rPr lang="en-US" sz="2000" kern="1200" dirty="0" smtClean="0">
              <a:latin typeface="Cambria" panose="02040503050406030204" pitchFamily="18" charset="0"/>
            </a:rPr>
            <a:t>, </a:t>
          </a:r>
          <a:r>
            <a:rPr lang="en-US" sz="2000" kern="1200" dirty="0" err="1" smtClean="0">
              <a:latin typeface="Cambria" panose="02040503050406030204" pitchFamily="18" charset="0"/>
            </a:rPr>
            <a:t>dự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báo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và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b="1" kern="1200" dirty="0" err="1" smtClean="0">
              <a:solidFill>
                <a:srgbClr val="FF0000"/>
              </a:solidFill>
              <a:latin typeface="Cambria" panose="02040503050406030204" pitchFamily="18" charset="0"/>
            </a:rPr>
            <a:t>cải</a:t>
          </a:r>
          <a:r>
            <a:rPr lang="en-US" sz="2000" b="1" kern="1200" dirty="0" smtClean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b="1" kern="1200" dirty="0" err="1">
              <a:solidFill>
                <a:srgbClr val="FF0000"/>
              </a:solidFill>
              <a:latin typeface="Cambria" panose="02040503050406030204" pitchFamily="18" charset="0"/>
            </a:rPr>
            <a:t>tiến</a:t>
          </a:r>
          <a:r>
            <a:rPr lang="en-US" sz="2000" b="1" kern="1200" dirty="0">
              <a:solidFill>
                <a:srgbClr val="FF0000"/>
              </a:solidFill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cho</a:t>
          </a:r>
          <a:r>
            <a:rPr lang="en-US" sz="2000" kern="1200" dirty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các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 smtClean="0">
              <a:latin typeface="Cambria" panose="02040503050406030204" pitchFamily="18" charset="0"/>
            </a:rPr>
            <a:t>vụ</a:t>
          </a:r>
          <a:r>
            <a:rPr lang="en-US" sz="2000" kern="1200" dirty="0" smtClean="0">
              <a:latin typeface="Cambria" panose="02040503050406030204" pitchFamily="18" charset="0"/>
            </a:rPr>
            <a:t> </a:t>
          </a:r>
          <a:r>
            <a:rPr lang="en-US" sz="2000" kern="1200" dirty="0" err="1">
              <a:latin typeface="Cambria" panose="02040503050406030204" pitchFamily="18" charset="0"/>
            </a:rPr>
            <a:t>sau</a:t>
          </a:r>
          <a:r>
            <a:rPr lang="en-US" sz="2000" kern="1200" dirty="0">
              <a:latin typeface="Cambria" panose="02040503050406030204" pitchFamily="18" charset="0"/>
            </a:rPr>
            <a:t>. </a:t>
          </a:r>
        </a:p>
      </dsp:txBody>
      <dsp:txXfrm>
        <a:off x="187111" y="4042393"/>
        <a:ext cx="8926334" cy="505407"/>
      </dsp:txXfrm>
    </dsp:sp>
    <dsp:sp modelId="{FDDD18C6-97E2-404A-AC5C-610F561A320F}">
      <dsp:nvSpPr>
        <dsp:cNvPr id="0" name=""/>
        <dsp:cNvSpPr/>
      </dsp:nvSpPr>
      <dsp:spPr>
        <a:xfrm>
          <a:off x="-128768" y="3979217"/>
          <a:ext cx="631758" cy="631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63B51-8E82-4F11-B52C-6DE08AEA27E1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371EE-7F3A-4728-86A5-761ADF38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DC35E30-DDE0-43FE-9934-F6899F7C5FB0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62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FEA56C8-7EEA-40FA-8210-DAF5AEC027DA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63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2430-5D12-4712-9465-7B5E87D15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87391-86FB-4DD9-A357-F66D97D25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E0425-2267-419F-A424-68829769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F9B7-D9AF-47C7-9AC1-8D6B942B58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C1CF4-D19D-4286-9112-B08BECDD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83429-3F14-4859-B7E8-D354136C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F4BA-635E-4F6E-A262-5595BF52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E3E5-DAEC-4982-A9F7-1469C6DB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1B1E-95F9-4E04-A572-C08A688A6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3CE2F-AE0E-42EB-81B7-F1FEB344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F9B7-D9AF-47C7-9AC1-8D6B942B58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D2C57-ECE1-44D3-9ED3-1A924443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9C64-E34A-4940-8BEB-5DF5554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F4BA-635E-4F6E-A262-5595BF52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9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C2A50-0181-4CE5-858B-CE70E2F34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83064-B41B-4DC4-B88B-48DEE9769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18A4B-DB83-4511-B537-C0ED05FD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F9B7-D9AF-47C7-9AC1-8D6B942B58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E4B45-1734-47D1-8142-9B0D10BA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5A72E-3B8B-4012-8F0E-CC66E402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F4BA-635E-4F6E-A262-5595BF52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6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5125-5B82-41EE-B48C-7C523AA2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1597-6067-428A-BE6E-FABFA6A54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904A9-DE95-4D8C-9259-46A17855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F9B7-D9AF-47C7-9AC1-8D6B942B58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51285-C79D-403C-856E-9E4191A9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A918D-A789-49C9-8090-8D0C465A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F4BA-635E-4F6E-A262-5595BF52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1583-C121-422D-87C9-180DF6C1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AA34E-B30F-4246-B353-563D8C8F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8C70-48C7-4DE4-8D8E-2C508B85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F9B7-D9AF-47C7-9AC1-8D6B942B58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53D25-BF24-4569-9F9F-A4C6EC2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644FC-43EC-4856-BC87-34813650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F4BA-635E-4F6E-A262-5595BF52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0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EFDC-F84F-45D3-BD9F-0DE3901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0CC31-6A52-4AA2-A3E9-40CA079E2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56B3E-DD57-4B94-ABF7-EFC141268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B2FDA-AE82-43B2-9A4A-94B2BAE3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F9B7-D9AF-47C7-9AC1-8D6B942B58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2A667-575E-4267-81FA-A09E25C3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CEE82-AE8E-4DBC-9E3F-1DC9B7EF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F4BA-635E-4F6E-A262-5595BF52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11D3-705D-4E37-8C0D-07C91AD8F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E440A-8CF8-43D2-8BBD-99308446A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4B1AC-8573-47A8-AD48-996EA0D35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0CE47-B051-47EF-A7C2-B1E5DB046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B687F-FD91-4A49-B49C-3F2DA28A2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923C5-6051-4252-9E13-08D66548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F9B7-D9AF-47C7-9AC1-8D6B942B58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BF94A-107F-4FD5-BFCA-58BB9C82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04A14-C536-4021-A2BB-B4B4FC8F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F4BA-635E-4F6E-A262-5595BF52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3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9530-7B6B-4F91-B520-C7FCBB9E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B6053-9712-4295-B101-EA86311B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F9B7-D9AF-47C7-9AC1-8D6B942B58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EC07A-0433-4CD0-8211-0DE4F520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9FF8B-CFAA-4E3E-BB6F-EDA65B75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F4BA-635E-4F6E-A262-5595BF52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1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11E87-D75B-43D0-AEB0-8F57E590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F9B7-D9AF-47C7-9AC1-8D6B942B58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4791E-28E6-46CE-A4EE-3CC7854E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A3945-7907-4E8C-8964-79EFCC54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F4BA-635E-4F6E-A262-5595BF52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5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213E-BF83-4E15-9898-731435B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3461E-C92F-4775-93B3-DE225FD26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FA95D-7F88-4654-8918-8F4CBB970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ABDCC-DBA1-4BF7-913E-DDA02FF5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F9B7-D9AF-47C7-9AC1-8D6B942B58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5DA7C-B846-4871-B25B-0F44FF3C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7B8D0-FEFC-4283-8757-5F2C23EA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F4BA-635E-4F6E-A262-5595BF52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3DEA-F38B-4CC1-B794-14B3474C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D0538-779F-4769-8E03-53600EF29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0E71F-056E-4BBD-8A80-AB0AF0BF3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5A650-FE0E-4B88-9076-029B9408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F9B7-D9AF-47C7-9AC1-8D6B942B58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92DC9-F4A4-40BF-AC2E-E84C767A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EF911-1635-4D8E-9118-40BED3FE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F4BA-635E-4F6E-A262-5595BF52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4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7E3F4-D595-4556-B054-1D38FC50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E5E7D-8D06-46CB-8F1C-35EEA00D0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7D211-36F1-4E7C-920E-CF4465C32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9F9B7-D9AF-47C7-9AC1-8D6B942B5856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8A6F1-27B0-4CDA-A8EF-FA3B6FD3A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E3A9-6C25-4840-A661-D2E900884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F4BA-635E-4F6E-A262-5595BF52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cenintec.vn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53FF-6D74-48AB-92C8-F32AC3B4D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30" y="2865286"/>
            <a:ext cx="10834254" cy="134374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giám sát và điều khiển tự động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e-AQUA </a:t>
            </a:r>
            <a:r>
              <a:rPr lang="vi-V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 thiện môi trường nước nuôi </a:t>
            </a:r>
            <a:r>
              <a:rPr lang="en-US" sz="4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36" y="359228"/>
            <a:ext cx="2828789" cy="8779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E4ED44B-3BC3-484B-B561-D42185D62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7145" y="5068451"/>
            <a:ext cx="9712036" cy="653538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KS. Phan </a:t>
            </a:r>
            <a:r>
              <a:rPr lang="en-US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Trình</a:t>
            </a: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6" y="1567733"/>
            <a:ext cx="3584759" cy="1018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709" y="55919"/>
            <a:ext cx="4563291" cy="29610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68168"/>
            <a:ext cx="4586773" cy="25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83157-67BF-492A-8094-FA22AFD4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08946-174E-4C8C-920A-9066227939A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57FAD92-3FEB-4B1C-9BE5-9D646C0A6C59}"/>
              </a:ext>
            </a:extLst>
          </p:cNvPr>
          <p:cNvSpPr/>
          <p:nvPr/>
        </p:nvSpPr>
        <p:spPr>
          <a:xfrm>
            <a:off x="790575" y="3377545"/>
            <a:ext cx="9634682" cy="1078279"/>
          </a:xfrm>
          <a:custGeom>
            <a:avLst/>
            <a:gdLst>
              <a:gd name="connsiteX0" fmla="*/ 0 w 8896350"/>
              <a:gd name="connsiteY0" fmla="*/ 0 h 1140689"/>
              <a:gd name="connsiteX1" fmla="*/ 8896350 w 8896350"/>
              <a:gd name="connsiteY1" fmla="*/ 0 h 1140689"/>
              <a:gd name="connsiteX2" fmla="*/ 8896350 w 8896350"/>
              <a:gd name="connsiteY2" fmla="*/ 1140689 h 1140689"/>
              <a:gd name="connsiteX3" fmla="*/ 0 w 8896350"/>
              <a:gd name="connsiteY3" fmla="*/ 1140689 h 1140689"/>
              <a:gd name="connsiteX4" fmla="*/ 0 w 8896350"/>
              <a:gd name="connsiteY4" fmla="*/ 0 h 114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6350" h="1140689">
                <a:moveTo>
                  <a:pt x="0" y="0"/>
                </a:moveTo>
                <a:lnTo>
                  <a:pt x="8896350" y="0"/>
                </a:lnTo>
                <a:lnTo>
                  <a:pt x="8896350" y="1140689"/>
                </a:lnTo>
                <a:lnTo>
                  <a:pt x="0" y="11406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06680" tIns="106680" rIns="106680" bIns="106680" spcCol="1270"/>
          <a:lstStyle/>
          <a:p>
            <a:pPr defTabSz="1244538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Đồng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thời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thiết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bị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cần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1244538">
              <a:lnSpc>
                <a:spcPct val="90000"/>
              </a:lnSpc>
              <a:spcAft>
                <a:spcPct val="35000"/>
              </a:spcAft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D604E4-C754-4164-A169-57AC1D007CBC}"/>
              </a:ext>
            </a:extLst>
          </p:cNvPr>
          <p:cNvCxnSpPr/>
          <p:nvPr/>
        </p:nvCxnSpPr>
        <p:spPr>
          <a:xfrm>
            <a:off x="332509" y="1080655"/>
            <a:ext cx="1131916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41BAB61A-9735-4910-8B5A-1F288233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0" y="455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</a:rPr>
              <a:t>Cần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giám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sát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môi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trường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nuôi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trồng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thủy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sản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(5)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6133E9D-D4C3-4702-A70E-0B986F952496}"/>
              </a:ext>
            </a:extLst>
          </p:cNvPr>
          <p:cNvSpPr/>
          <p:nvPr/>
        </p:nvSpPr>
        <p:spPr>
          <a:xfrm>
            <a:off x="885825" y="1446214"/>
            <a:ext cx="10765847" cy="696096"/>
          </a:xfrm>
          <a:custGeom>
            <a:avLst/>
            <a:gdLst>
              <a:gd name="connsiteX0" fmla="*/ 0 w 8896350"/>
              <a:gd name="connsiteY0" fmla="*/ 0 h 1140689"/>
              <a:gd name="connsiteX1" fmla="*/ 8896350 w 8896350"/>
              <a:gd name="connsiteY1" fmla="*/ 0 h 1140689"/>
              <a:gd name="connsiteX2" fmla="*/ 8896350 w 8896350"/>
              <a:gd name="connsiteY2" fmla="*/ 1140689 h 1140689"/>
              <a:gd name="connsiteX3" fmla="*/ 0 w 8896350"/>
              <a:gd name="connsiteY3" fmla="*/ 1140689 h 1140689"/>
              <a:gd name="connsiteX4" fmla="*/ 0 w 8896350"/>
              <a:gd name="connsiteY4" fmla="*/ 0 h 114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6350" h="1140689">
                <a:moveTo>
                  <a:pt x="0" y="0"/>
                </a:moveTo>
                <a:lnTo>
                  <a:pt x="8896350" y="0"/>
                </a:lnTo>
                <a:lnTo>
                  <a:pt x="8896350" y="1140689"/>
                </a:lnTo>
                <a:lnTo>
                  <a:pt x="0" y="11406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06680" tIns="106680" rIns="106680" bIns="106680" spcCol="1270"/>
          <a:lstStyle/>
          <a:p>
            <a:pPr defTabSz="1244538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Nuôi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thủy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sản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cần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thiết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bị: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44538">
              <a:lnSpc>
                <a:spcPct val="90000"/>
              </a:lnSpc>
              <a:spcAft>
                <a:spcPct val="35000"/>
              </a:spcAft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C20B76F-57EA-4444-9FDA-49CB3278922D}"/>
              </a:ext>
            </a:extLst>
          </p:cNvPr>
          <p:cNvSpPr/>
          <p:nvPr/>
        </p:nvSpPr>
        <p:spPr>
          <a:xfrm>
            <a:off x="1821295" y="2142310"/>
            <a:ext cx="9634682" cy="1078279"/>
          </a:xfrm>
          <a:custGeom>
            <a:avLst/>
            <a:gdLst>
              <a:gd name="connsiteX0" fmla="*/ 0 w 8896350"/>
              <a:gd name="connsiteY0" fmla="*/ 0 h 1140689"/>
              <a:gd name="connsiteX1" fmla="*/ 8896350 w 8896350"/>
              <a:gd name="connsiteY1" fmla="*/ 0 h 1140689"/>
              <a:gd name="connsiteX2" fmla="*/ 8896350 w 8896350"/>
              <a:gd name="connsiteY2" fmla="*/ 1140689 h 1140689"/>
              <a:gd name="connsiteX3" fmla="*/ 0 w 8896350"/>
              <a:gd name="connsiteY3" fmla="*/ 1140689 h 1140689"/>
              <a:gd name="connsiteX4" fmla="*/ 0 w 8896350"/>
              <a:gd name="connsiteY4" fmla="*/ 0 h 114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6350" h="1140689">
                <a:moveTo>
                  <a:pt x="0" y="0"/>
                </a:moveTo>
                <a:lnTo>
                  <a:pt x="8896350" y="0"/>
                </a:lnTo>
                <a:lnTo>
                  <a:pt x="8896350" y="1140689"/>
                </a:lnTo>
                <a:lnTo>
                  <a:pt x="0" y="11406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06680" tIns="106680" rIns="106680" bIns="106680" spcCol="1270"/>
          <a:lstStyle/>
          <a:p>
            <a:pPr marL="457200" indent="-457200" defTabSz="1244538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dõi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chất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ớc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chính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xác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1244538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thời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báo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báo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bất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ờng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.́  </a:t>
            </a:r>
          </a:p>
          <a:p>
            <a:pPr defTabSz="1244538">
              <a:lnSpc>
                <a:spcPct val="90000"/>
              </a:lnSpc>
              <a:spcAft>
                <a:spcPct val="35000"/>
              </a:spcAft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93F6B7D-DDA0-4CEA-8E05-8A4DA57DF41E}"/>
              </a:ext>
            </a:extLst>
          </p:cNvPr>
          <p:cNvSpPr/>
          <p:nvPr/>
        </p:nvSpPr>
        <p:spPr>
          <a:xfrm>
            <a:off x="1719118" y="4073640"/>
            <a:ext cx="9634682" cy="1078279"/>
          </a:xfrm>
          <a:custGeom>
            <a:avLst/>
            <a:gdLst>
              <a:gd name="connsiteX0" fmla="*/ 0 w 8896350"/>
              <a:gd name="connsiteY0" fmla="*/ 0 h 1140689"/>
              <a:gd name="connsiteX1" fmla="*/ 8896350 w 8896350"/>
              <a:gd name="connsiteY1" fmla="*/ 0 h 1140689"/>
              <a:gd name="connsiteX2" fmla="*/ 8896350 w 8896350"/>
              <a:gd name="connsiteY2" fmla="*/ 1140689 h 1140689"/>
              <a:gd name="connsiteX3" fmla="*/ 0 w 8896350"/>
              <a:gd name="connsiteY3" fmla="*/ 1140689 h 1140689"/>
              <a:gd name="connsiteX4" fmla="*/ 0 w 8896350"/>
              <a:gd name="connsiteY4" fmla="*/ 0 h 114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6350" h="1140689">
                <a:moveTo>
                  <a:pt x="0" y="0"/>
                </a:moveTo>
                <a:lnTo>
                  <a:pt x="8896350" y="0"/>
                </a:lnTo>
                <a:lnTo>
                  <a:pt x="8896350" y="1140689"/>
                </a:lnTo>
                <a:lnTo>
                  <a:pt x="0" y="11406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06680" tIns="106680" rIns="106680" bIns="106680" spcCol="1270"/>
          <a:lstStyle/>
          <a:p>
            <a:pPr marL="457200" indent="-457200" defTabSz="1244538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giản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1244538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phí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đầu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vận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hành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thấp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defTabSz="1244538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Hê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alt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thống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giám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sát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alt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động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chất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altLang="en-US" sz="32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ư</a:t>
            </a:r>
            <a:r>
              <a:rPr lang="en-US" alt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ợng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altLang="en-US" sz="32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ư</a:t>
            </a:r>
            <a:r>
              <a:rPr lang="en-US" alt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ớc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nuôi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e-AQUA</a:t>
            </a:r>
          </a:p>
        </p:txBody>
      </p:sp>
      <p:cxnSp>
        <p:nvCxnSpPr>
          <p:cNvPr id="5" name="Straight Connector 4">
            <a:extLst/>
          </p:cNvPr>
          <p:cNvCxnSpPr/>
          <p:nvPr/>
        </p:nvCxnSpPr>
        <p:spPr>
          <a:xfrm>
            <a:off x="436563" y="1301750"/>
            <a:ext cx="113188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1593850"/>
            <a:ext cx="774065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3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A22A7D-61CF-49BB-8D96-5E1E2774FFB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reeform: Shape 4">
            <a:extLst/>
          </p:cNvPr>
          <p:cNvSpPr/>
          <p:nvPr/>
        </p:nvSpPr>
        <p:spPr>
          <a:xfrm>
            <a:off x="1228725" y="1328738"/>
            <a:ext cx="9377363" cy="982662"/>
          </a:xfrm>
          <a:custGeom>
            <a:avLst/>
            <a:gdLst>
              <a:gd name="connsiteX0" fmla="*/ 0 w 8896350"/>
              <a:gd name="connsiteY0" fmla="*/ 0 h 1140689"/>
              <a:gd name="connsiteX1" fmla="*/ 8896350 w 8896350"/>
              <a:gd name="connsiteY1" fmla="*/ 0 h 1140689"/>
              <a:gd name="connsiteX2" fmla="*/ 8896350 w 8896350"/>
              <a:gd name="connsiteY2" fmla="*/ 1140689 h 1140689"/>
              <a:gd name="connsiteX3" fmla="*/ 0 w 8896350"/>
              <a:gd name="connsiteY3" fmla="*/ 1140689 h 1140689"/>
              <a:gd name="connsiteX4" fmla="*/ 0 w 8896350"/>
              <a:gd name="connsiteY4" fmla="*/ 0 h 114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6350" h="1140689">
                <a:moveTo>
                  <a:pt x="0" y="0"/>
                </a:moveTo>
                <a:lnTo>
                  <a:pt x="8896350" y="0"/>
                </a:lnTo>
                <a:lnTo>
                  <a:pt x="8896350" y="1140689"/>
                </a:lnTo>
                <a:lnTo>
                  <a:pt x="0" y="11406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06680" tIns="106680" rIns="106680" bIns="106680" spcCol="1270"/>
          <a:lstStyle/>
          <a:p>
            <a:pPr defTabSz="1244538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nuôi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khoảng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máy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điểm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150 m. </a:t>
            </a:r>
          </a:p>
          <a:p>
            <a:pPr defTabSz="1244538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traight Connector 5">
            <a:extLst/>
          </p:cNvPr>
          <p:cNvSpPr/>
          <p:nvPr/>
        </p:nvSpPr>
        <p:spPr>
          <a:xfrm>
            <a:off x="1247775" y="2405063"/>
            <a:ext cx="10058400" cy="41275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: Shape 7">
            <a:extLst/>
          </p:cNvPr>
          <p:cNvSpPr/>
          <p:nvPr/>
        </p:nvSpPr>
        <p:spPr>
          <a:xfrm>
            <a:off x="1228725" y="2487613"/>
            <a:ext cx="10423525" cy="611187"/>
          </a:xfrm>
          <a:custGeom>
            <a:avLst/>
            <a:gdLst>
              <a:gd name="connsiteX0" fmla="*/ 0 w 8896350"/>
              <a:gd name="connsiteY0" fmla="*/ 0 h 1168858"/>
              <a:gd name="connsiteX1" fmla="*/ 8896350 w 8896350"/>
              <a:gd name="connsiteY1" fmla="*/ 0 h 1168858"/>
              <a:gd name="connsiteX2" fmla="*/ 8896350 w 8896350"/>
              <a:gd name="connsiteY2" fmla="*/ 1168858 h 1168858"/>
              <a:gd name="connsiteX3" fmla="*/ 0 w 8896350"/>
              <a:gd name="connsiteY3" fmla="*/ 1168858 h 1168858"/>
              <a:gd name="connsiteX4" fmla="*/ 0 w 8896350"/>
              <a:gd name="connsiteY4" fmla="*/ 0 h 116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6350" h="1168858">
                <a:moveTo>
                  <a:pt x="0" y="0"/>
                </a:moveTo>
                <a:lnTo>
                  <a:pt x="8896350" y="0"/>
                </a:lnTo>
                <a:lnTo>
                  <a:pt x="8896350" y="1168858"/>
                </a:lnTo>
                <a:lnTo>
                  <a:pt x="0" y="11688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06680" tIns="106680" rIns="106680" bIns="106680" spcCol="1270"/>
          <a:lstStyle/>
          <a:p>
            <a:pPr defTabSz="1244538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nồng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mặn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...</a:t>
            </a:r>
          </a:p>
        </p:txBody>
      </p:sp>
      <p:sp>
        <p:nvSpPr>
          <p:cNvPr id="9" name="Straight Connector 8">
            <a:extLst/>
          </p:cNvPr>
          <p:cNvSpPr/>
          <p:nvPr/>
        </p:nvSpPr>
        <p:spPr>
          <a:xfrm flipV="1">
            <a:off x="1247775" y="3162300"/>
            <a:ext cx="10058400" cy="33338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eform: Shape 9">
            <a:extLst/>
          </p:cNvPr>
          <p:cNvSpPr/>
          <p:nvPr/>
        </p:nvSpPr>
        <p:spPr>
          <a:xfrm>
            <a:off x="1228725" y="4008438"/>
            <a:ext cx="8743950" cy="1168400"/>
          </a:xfrm>
          <a:custGeom>
            <a:avLst/>
            <a:gdLst>
              <a:gd name="connsiteX0" fmla="*/ 0 w 8896350"/>
              <a:gd name="connsiteY0" fmla="*/ 0 h 1168858"/>
              <a:gd name="connsiteX1" fmla="*/ 8896350 w 8896350"/>
              <a:gd name="connsiteY1" fmla="*/ 0 h 1168858"/>
              <a:gd name="connsiteX2" fmla="*/ 8896350 w 8896350"/>
              <a:gd name="connsiteY2" fmla="*/ 1168858 h 1168858"/>
              <a:gd name="connsiteX3" fmla="*/ 0 w 8896350"/>
              <a:gd name="connsiteY3" fmla="*/ 1168858 h 1168858"/>
              <a:gd name="connsiteX4" fmla="*/ 0 w 8896350"/>
              <a:gd name="connsiteY4" fmla="*/ 0 h 116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6350" h="1168858">
                <a:moveTo>
                  <a:pt x="0" y="0"/>
                </a:moveTo>
                <a:lnTo>
                  <a:pt x="8896350" y="0"/>
                </a:lnTo>
                <a:lnTo>
                  <a:pt x="8896350" y="1168858"/>
                </a:lnTo>
                <a:lnTo>
                  <a:pt x="0" y="11688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06680" tIns="106680" rIns="106680" bIns="106680" spcCol="1270"/>
          <a:lstStyle/>
          <a:p>
            <a:pPr defTabSz="1244538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hú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1" name="Straight Connector 10">
            <a:extLst/>
          </p:cNvPr>
          <p:cNvSpPr/>
          <p:nvPr/>
        </p:nvSpPr>
        <p:spPr>
          <a:xfrm flipV="1">
            <a:off x="1247775" y="3924300"/>
            <a:ext cx="10058400" cy="28575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: Shape 14">
            <a:extLst/>
          </p:cNvPr>
          <p:cNvSpPr/>
          <p:nvPr/>
        </p:nvSpPr>
        <p:spPr>
          <a:xfrm>
            <a:off x="1228725" y="3248025"/>
            <a:ext cx="8743950" cy="611188"/>
          </a:xfrm>
          <a:custGeom>
            <a:avLst/>
            <a:gdLst>
              <a:gd name="connsiteX0" fmla="*/ 0 w 8896350"/>
              <a:gd name="connsiteY0" fmla="*/ 0 h 1168858"/>
              <a:gd name="connsiteX1" fmla="*/ 8896350 w 8896350"/>
              <a:gd name="connsiteY1" fmla="*/ 0 h 1168858"/>
              <a:gd name="connsiteX2" fmla="*/ 8896350 w 8896350"/>
              <a:gd name="connsiteY2" fmla="*/ 1168858 h 1168858"/>
              <a:gd name="connsiteX3" fmla="*/ 0 w 8896350"/>
              <a:gd name="connsiteY3" fmla="*/ 1168858 h 1168858"/>
              <a:gd name="connsiteX4" fmla="*/ 0 w 8896350"/>
              <a:gd name="connsiteY4" fmla="*/ 0 h 116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6350" h="1168858">
                <a:moveTo>
                  <a:pt x="0" y="0"/>
                </a:moveTo>
                <a:lnTo>
                  <a:pt x="8896350" y="0"/>
                </a:lnTo>
                <a:lnTo>
                  <a:pt x="8896350" y="1168858"/>
                </a:lnTo>
                <a:lnTo>
                  <a:pt x="0" y="11688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06680" tIns="106680" rIns="106680" bIns="106680" spcCol="1270"/>
          <a:lstStyle/>
          <a:p>
            <a:pPr defTabSz="1244538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hú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Straight Connector 15">
            <a:extLst/>
          </p:cNvPr>
          <p:cNvSpPr/>
          <p:nvPr/>
        </p:nvSpPr>
        <p:spPr>
          <a:xfrm flipV="1">
            <a:off x="1247775" y="5110163"/>
            <a:ext cx="10058400" cy="42862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8" name="Straight Connector 17">
            <a:extLst/>
          </p:cNvPr>
          <p:cNvCxnSpPr/>
          <p:nvPr/>
        </p:nvCxnSpPr>
        <p:spPr>
          <a:xfrm>
            <a:off x="331788" y="1081088"/>
            <a:ext cx="113204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8" name="Title 1"/>
          <p:cNvSpPr>
            <a:spLocks noGrp="1"/>
          </p:cNvSpPr>
          <p:nvPr>
            <p:ph type="title"/>
          </p:nvPr>
        </p:nvSpPr>
        <p:spPr>
          <a:xfrm>
            <a:off x="754063" y="-49213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sz="32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đặc điểm chính của </a:t>
            </a:r>
            <a:r>
              <a:rPr lang="en-US" alt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e-AQUA </a:t>
            </a:r>
            <a:r>
              <a:rPr lang="en-US" altLang="en-US" sz="32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21" name="Straight Connector 20">
            <a:extLst/>
          </p:cNvPr>
          <p:cNvSpPr/>
          <p:nvPr/>
        </p:nvSpPr>
        <p:spPr>
          <a:xfrm flipV="1">
            <a:off x="1247775" y="6019800"/>
            <a:ext cx="10058400" cy="23813"/>
          </a:xfrm>
          <a:prstGeom prst="lin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22" name="Freeform: Shape 21">
            <a:extLst/>
          </p:cNvPr>
          <p:cNvSpPr/>
          <p:nvPr/>
        </p:nvSpPr>
        <p:spPr>
          <a:xfrm>
            <a:off x="1228725" y="5324475"/>
            <a:ext cx="9564688" cy="650875"/>
          </a:xfrm>
          <a:custGeom>
            <a:avLst/>
            <a:gdLst>
              <a:gd name="connsiteX0" fmla="*/ 0 w 8839200"/>
              <a:gd name="connsiteY0" fmla="*/ 0 h 913771"/>
              <a:gd name="connsiteX1" fmla="*/ 8839200 w 8839200"/>
              <a:gd name="connsiteY1" fmla="*/ 0 h 913771"/>
              <a:gd name="connsiteX2" fmla="*/ 8839200 w 8839200"/>
              <a:gd name="connsiteY2" fmla="*/ 913771 h 913771"/>
              <a:gd name="connsiteX3" fmla="*/ 0 w 8839200"/>
              <a:gd name="connsiteY3" fmla="*/ 913771 h 913771"/>
              <a:gd name="connsiteX4" fmla="*/ 0 w 8839200"/>
              <a:gd name="connsiteY4" fmla="*/ 0 h 91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9200" h="913771">
                <a:moveTo>
                  <a:pt x="0" y="0"/>
                </a:moveTo>
                <a:lnTo>
                  <a:pt x="8839200" y="0"/>
                </a:lnTo>
                <a:lnTo>
                  <a:pt x="8839200" y="913771"/>
                </a:lnTo>
                <a:lnTo>
                  <a:pt x="0" y="9137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06680" tIns="106680" rIns="106680" bIns="106680" spcCol="1270"/>
          <a:lstStyle/>
          <a:p>
            <a:pPr defTabSz="1244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45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B51F3-13B6-4F55-B61C-84028C76726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0" name="Freeform: Shape 9">
            <a:extLst/>
          </p:cNvPr>
          <p:cNvSpPr/>
          <p:nvPr/>
        </p:nvSpPr>
        <p:spPr>
          <a:xfrm>
            <a:off x="1143000" y="1614488"/>
            <a:ext cx="9906000" cy="601662"/>
          </a:xfrm>
          <a:custGeom>
            <a:avLst/>
            <a:gdLst>
              <a:gd name="connsiteX0" fmla="*/ 0 w 8839200"/>
              <a:gd name="connsiteY0" fmla="*/ 0 h 913771"/>
              <a:gd name="connsiteX1" fmla="*/ 8839200 w 8839200"/>
              <a:gd name="connsiteY1" fmla="*/ 0 h 913771"/>
              <a:gd name="connsiteX2" fmla="*/ 8839200 w 8839200"/>
              <a:gd name="connsiteY2" fmla="*/ 913771 h 913771"/>
              <a:gd name="connsiteX3" fmla="*/ 0 w 8839200"/>
              <a:gd name="connsiteY3" fmla="*/ 913771 h 913771"/>
              <a:gd name="connsiteX4" fmla="*/ 0 w 8839200"/>
              <a:gd name="connsiteY4" fmla="*/ 0 h 91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9200" h="913771">
                <a:moveTo>
                  <a:pt x="0" y="0"/>
                </a:moveTo>
                <a:lnTo>
                  <a:pt x="8839200" y="0"/>
                </a:lnTo>
                <a:lnTo>
                  <a:pt x="8839200" y="913771"/>
                </a:lnTo>
                <a:lnTo>
                  <a:pt x="0" y="9137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06680" tIns="106680" rIns="106680" bIns="106680" spcCol="1270"/>
          <a:lstStyle/>
          <a:p>
            <a:pPr defTabSz="1244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(24/24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2" name="Freeform: Shape 11">
            <a:extLst/>
          </p:cNvPr>
          <p:cNvSpPr/>
          <p:nvPr/>
        </p:nvSpPr>
        <p:spPr>
          <a:xfrm>
            <a:off x="1143000" y="2449513"/>
            <a:ext cx="10339388" cy="601662"/>
          </a:xfrm>
          <a:custGeom>
            <a:avLst/>
            <a:gdLst>
              <a:gd name="connsiteX0" fmla="*/ 0 w 8839200"/>
              <a:gd name="connsiteY0" fmla="*/ 0 h 913771"/>
              <a:gd name="connsiteX1" fmla="*/ 8839200 w 8839200"/>
              <a:gd name="connsiteY1" fmla="*/ 0 h 913771"/>
              <a:gd name="connsiteX2" fmla="*/ 8839200 w 8839200"/>
              <a:gd name="connsiteY2" fmla="*/ 913771 h 913771"/>
              <a:gd name="connsiteX3" fmla="*/ 0 w 8839200"/>
              <a:gd name="connsiteY3" fmla="*/ 913771 h 913771"/>
              <a:gd name="connsiteX4" fmla="*/ 0 w 8839200"/>
              <a:gd name="connsiteY4" fmla="*/ 0 h 91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9200" h="913771">
                <a:moveTo>
                  <a:pt x="0" y="0"/>
                </a:moveTo>
                <a:lnTo>
                  <a:pt x="8839200" y="0"/>
                </a:lnTo>
                <a:lnTo>
                  <a:pt x="8839200" y="913771"/>
                </a:lnTo>
                <a:lnTo>
                  <a:pt x="0" y="9137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06680" tIns="106680" rIns="106680" bIns="106680" spcCol="1270"/>
          <a:lstStyle/>
          <a:p>
            <a:pPr defTabSz="1244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4" name="Freeform: Shape 13">
            <a:extLst/>
          </p:cNvPr>
          <p:cNvSpPr/>
          <p:nvPr/>
        </p:nvSpPr>
        <p:spPr>
          <a:xfrm>
            <a:off x="1143000" y="3286125"/>
            <a:ext cx="10339388" cy="600075"/>
          </a:xfrm>
          <a:custGeom>
            <a:avLst/>
            <a:gdLst>
              <a:gd name="connsiteX0" fmla="*/ 0 w 8839200"/>
              <a:gd name="connsiteY0" fmla="*/ 0 h 913771"/>
              <a:gd name="connsiteX1" fmla="*/ 8839200 w 8839200"/>
              <a:gd name="connsiteY1" fmla="*/ 0 h 913771"/>
              <a:gd name="connsiteX2" fmla="*/ 8839200 w 8839200"/>
              <a:gd name="connsiteY2" fmla="*/ 913771 h 913771"/>
              <a:gd name="connsiteX3" fmla="*/ 0 w 8839200"/>
              <a:gd name="connsiteY3" fmla="*/ 913771 h 913771"/>
              <a:gd name="connsiteX4" fmla="*/ 0 w 8839200"/>
              <a:gd name="connsiteY4" fmla="*/ 0 h 91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9200" h="913771">
                <a:moveTo>
                  <a:pt x="0" y="0"/>
                </a:moveTo>
                <a:lnTo>
                  <a:pt x="8839200" y="0"/>
                </a:lnTo>
                <a:lnTo>
                  <a:pt x="8839200" y="913771"/>
                </a:lnTo>
                <a:lnTo>
                  <a:pt x="0" y="9137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06680" tIns="106680" rIns="106680" bIns="106680" spcCol="1270"/>
          <a:lstStyle/>
          <a:p>
            <a:pPr defTabSz="1244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6" name="Freeform: Shape 15">
            <a:extLst/>
          </p:cNvPr>
          <p:cNvSpPr/>
          <p:nvPr/>
        </p:nvSpPr>
        <p:spPr>
          <a:xfrm>
            <a:off x="1143000" y="4121150"/>
            <a:ext cx="10039350" cy="914400"/>
          </a:xfrm>
          <a:custGeom>
            <a:avLst/>
            <a:gdLst>
              <a:gd name="connsiteX0" fmla="*/ 0 w 8839200"/>
              <a:gd name="connsiteY0" fmla="*/ 0 h 913771"/>
              <a:gd name="connsiteX1" fmla="*/ 8839200 w 8839200"/>
              <a:gd name="connsiteY1" fmla="*/ 0 h 913771"/>
              <a:gd name="connsiteX2" fmla="*/ 8839200 w 8839200"/>
              <a:gd name="connsiteY2" fmla="*/ 913771 h 913771"/>
              <a:gd name="connsiteX3" fmla="*/ 0 w 8839200"/>
              <a:gd name="connsiteY3" fmla="*/ 913771 h 913771"/>
              <a:gd name="connsiteX4" fmla="*/ 0 w 8839200"/>
              <a:gd name="connsiteY4" fmla="*/ 0 h 91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9200" h="913771">
                <a:moveTo>
                  <a:pt x="0" y="0"/>
                </a:moveTo>
                <a:lnTo>
                  <a:pt x="8839200" y="0"/>
                </a:lnTo>
                <a:lnTo>
                  <a:pt x="8839200" y="913771"/>
                </a:lnTo>
                <a:lnTo>
                  <a:pt x="0" y="9137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06680" tIns="106680" rIns="106680" bIns="106680" spcCol="1270"/>
          <a:lstStyle/>
          <a:p>
            <a:pPr defTabSz="1244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8" name="Freeform: Shape 17">
            <a:extLst/>
          </p:cNvPr>
          <p:cNvSpPr/>
          <p:nvPr/>
        </p:nvSpPr>
        <p:spPr>
          <a:xfrm>
            <a:off x="1143000" y="5268913"/>
            <a:ext cx="9386888" cy="1087437"/>
          </a:xfrm>
          <a:custGeom>
            <a:avLst/>
            <a:gdLst>
              <a:gd name="connsiteX0" fmla="*/ 0 w 8839200"/>
              <a:gd name="connsiteY0" fmla="*/ 0 h 913771"/>
              <a:gd name="connsiteX1" fmla="*/ 8839200 w 8839200"/>
              <a:gd name="connsiteY1" fmla="*/ 0 h 913771"/>
              <a:gd name="connsiteX2" fmla="*/ 8839200 w 8839200"/>
              <a:gd name="connsiteY2" fmla="*/ 913771 h 913771"/>
              <a:gd name="connsiteX3" fmla="*/ 0 w 8839200"/>
              <a:gd name="connsiteY3" fmla="*/ 913771 h 913771"/>
              <a:gd name="connsiteX4" fmla="*/ 0 w 8839200"/>
              <a:gd name="connsiteY4" fmla="*/ 0 h 91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9200" h="913771">
                <a:moveTo>
                  <a:pt x="0" y="0"/>
                </a:moveTo>
                <a:lnTo>
                  <a:pt x="8839200" y="0"/>
                </a:lnTo>
                <a:lnTo>
                  <a:pt x="8839200" y="913771"/>
                </a:lnTo>
                <a:lnTo>
                  <a:pt x="0" y="9137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06680" tIns="106680" rIns="106680" bIns="106680" spcCol="1270"/>
          <a:lstStyle/>
          <a:p>
            <a:pPr defTabSz="1244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Chi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triệu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đồng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1 </a:t>
            </a:r>
            <a:r>
              <a:rPr 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traight Connector 21">
            <a:extLst/>
          </p:cNvPr>
          <p:cNvSpPr/>
          <p:nvPr/>
        </p:nvSpPr>
        <p:spPr>
          <a:xfrm>
            <a:off x="990600" y="2214563"/>
            <a:ext cx="10058400" cy="42862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Straight Connector 22">
            <a:extLst/>
          </p:cNvPr>
          <p:cNvSpPr/>
          <p:nvPr/>
        </p:nvSpPr>
        <p:spPr>
          <a:xfrm>
            <a:off x="990600" y="3106738"/>
            <a:ext cx="10058400" cy="41275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Straight Connector 23">
            <a:extLst/>
          </p:cNvPr>
          <p:cNvSpPr/>
          <p:nvPr/>
        </p:nvSpPr>
        <p:spPr>
          <a:xfrm>
            <a:off x="990600" y="3879850"/>
            <a:ext cx="10058400" cy="41275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Straight Connector 24">
            <a:extLst/>
          </p:cNvPr>
          <p:cNvSpPr/>
          <p:nvPr/>
        </p:nvSpPr>
        <p:spPr>
          <a:xfrm>
            <a:off x="990600" y="5159375"/>
            <a:ext cx="10058400" cy="42863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6" name="Straight Connector 25">
            <a:extLst/>
          </p:cNvPr>
          <p:cNvCxnSpPr/>
          <p:nvPr/>
        </p:nvCxnSpPr>
        <p:spPr>
          <a:xfrm>
            <a:off x="331788" y="1081088"/>
            <a:ext cx="113204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3" name="Title 1"/>
          <p:cNvSpPr>
            <a:spLocks noGrp="1"/>
          </p:cNvSpPr>
          <p:nvPr>
            <p:ph type="title"/>
          </p:nvPr>
        </p:nvSpPr>
        <p:spPr>
          <a:xfrm>
            <a:off x="790575" y="136525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sz="32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đặc điểm chính của </a:t>
            </a:r>
            <a:r>
              <a:rPr lang="en-US" alt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e-AQUA </a:t>
            </a:r>
            <a:r>
              <a:rPr lang="en-US" altLang="en-US" sz="32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alt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038" y="6546850"/>
            <a:ext cx="2743200" cy="365125"/>
          </a:xfrm>
        </p:spPr>
        <p:txBody>
          <a:bodyPr/>
          <a:lstStyle/>
          <a:p>
            <a:pPr>
              <a:defRPr/>
            </a:pPr>
            <a:fld id="{D67E71E0-C55A-45B5-BA1E-4A5F91AA092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Diagram 4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4289392726"/>
              </p:ext>
            </p:extLst>
          </p:nvPr>
        </p:nvGraphicFramePr>
        <p:xfrm>
          <a:off x="2116282" y="1028700"/>
          <a:ext cx="9379031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2154238" y="5716588"/>
            <a:ext cx="7543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PHÒNG TRÁNH RỦI RO TRONG NUÔI TÔM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NĂNG SUẤT CAO HƠN, CƠ HỘI THÀNH CÔNG CAO HƠN!</a:t>
            </a:r>
            <a:endParaRPr lang="en-US" alt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1269" name="TextBox 1"/>
          <p:cNvSpPr txBox="1">
            <a:spLocks noChangeArrowheads="1"/>
          </p:cNvSpPr>
          <p:nvPr/>
        </p:nvSpPr>
        <p:spPr bwMode="auto">
          <a:xfrm>
            <a:off x="2306638" y="12954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2740025" y="2070100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11271" name="TextBox 7"/>
          <p:cNvSpPr txBox="1">
            <a:spLocks noChangeArrowheads="1"/>
          </p:cNvSpPr>
          <p:nvPr/>
        </p:nvSpPr>
        <p:spPr bwMode="auto">
          <a:xfrm>
            <a:off x="2943225" y="2803525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11272" name="TextBox 8"/>
          <p:cNvSpPr txBox="1">
            <a:spLocks noChangeArrowheads="1"/>
          </p:cNvSpPr>
          <p:nvPr/>
        </p:nvSpPr>
        <p:spPr bwMode="auto">
          <a:xfrm>
            <a:off x="2911475" y="3560763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11273" name="TextBox 9"/>
          <p:cNvSpPr txBox="1">
            <a:spLocks noChangeArrowheads="1"/>
          </p:cNvSpPr>
          <p:nvPr/>
        </p:nvSpPr>
        <p:spPr bwMode="auto">
          <a:xfrm>
            <a:off x="2740025" y="4316413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11274" name="TextBox 10"/>
          <p:cNvSpPr txBox="1">
            <a:spLocks noChangeArrowheads="1"/>
          </p:cNvSpPr>
          <p:nvPr/>
        </p:nvSpPr>
        <p:spPr bwMode="auto">
          <a:xfrm>
            <a:off x="2306638" y="50673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ambria" panose="02040503050406030204" pitchFamily="18" charset="0"/>
              </a:rPr>
              <a:t>6</a:t>
            </a:r>
          </a:p>
        </p:txBody>
      </p:sp>
      <p:cxnSp>
        <p:nvCxnSpPr>
          <p:cNvPr id="14" name="Straight Connector 13">
            <a:extLst/>
          </p:cNvPr>
          <p:cNvCxnSpPr/>
          <p:nvPr/>
        </p:nvCxnSpPr>
        <p:spPr>
          <a:xfrm>
            <a:off x="331788" y="1081088"/>
            <a:ext cx="113204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6" name="Title 1"/>
          <p:cNvSpPr>
            <a:spLocks noGrp="1"/>
          </p:cNvSpPr>
          <p:nvPr>
            <p:ph type="title"/>
          </p:nvPr>
        </p:nvSpPr>
        <p:spPr>
          <a:xfrm>
            <a:off x="790575" y="136525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sz="32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lợi ích chính của </a:t>
            </a:r>
            <a:r>
              <a:rPr lang="en-US" alt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e-AQUA </a:t>
            </a:r>
            <a:r>
              <a:rPr lang="en-US" altLang="en-US" sz="32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03457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79F20-3B09-48C8-BF0C-AB53DDA2244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Straight Connector 6">
            <a:extLst/>
          </p:cNvPr>
          <p:cNvSpPr/>
          <p:nvPr/>
        </p:nvSpPr>
        <p:spPr>
          <a:xfrm>
            <a:off x="1128713" y="2144713"/>
            <a:ext cx="10058400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: Shape 7">
            <a:extLst/>
          </p:cNvPr>
          <p:cNvSpPr/>
          <p:nvPr/>
        </p:nvSpPr>
        <p:spPr>
          <a:xfrm>
            <a:off x="1125538" y="2335213"/>
            <a:ext cx="9732962" cy="652462"/>
          </a:xfrm>
          <a:custGeom>
            <a:avLst/>
            <a:gdLst>
              <a:gd name="connsiteX0" fmla="*/ 0 w 7848600"/>
              <a:gd name="connsiteY0" fmla="*/ 0 h 924594"/>
              <a:gd name="connsiteX1" fmla="*/ 7848600 w 7848600"/>
              <a:gd name="connsiteY1" fmla="*/ 0 h 924594"/>
              <a:gd name="connsiteX2" fmla="*/ 7848600 w 7848600"/>
              <a:gd name="connsiteY2" fmla="*/ 924594 h 924594"/>
              <a:gd name="connsiteX3" fmla="*/ 0 w 7848600"/>
              <a:gd name="connsiteY3" fmla="*/ 924594 h 924594"/>
              <a:gd name="connsiteX4" fmla="*/ 0 w 7848600"/>
              <a:gd name="connsiteY4" fmla="*/ 0 h 92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8600" h="924594">
                <a:moveTo>
                  <a:pt x="0" y="0"/>
                </a:moveTo>
                <a:lnTo>
                  <a:pt x="7848600" y="0"/>
                </a:lnTo>
                <a:lnTo>
                  <a:pt x="7848600" y="924594"/>
                </a:lnTo>
                <a:lnTo>
                  <a:pt x="0" y="9245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06680" tIns="106680" rIns="106680" bIns="106680" spcCol="1270"/>
          <a:lstStyle/>
          <a:p>
            <a:pPr defTabSz="1244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2800" dirty="0">
                <a:latin typeface="Cambria" panose="02040503050406030204" pitchFamily="18" charset="0"/>
              </a:rPr>
              <a:t>Tôm phát triển nhanh, hệ số sử dụng thức ăn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FCR thấp</a:t>
            </a:r>
            <a:r>
              <a:rPr lang="pt-BR" sz="2800" dirty="0">
                <a:latin typeface="Cambria" panose="02040503050406030204" pitchFamily="18" charset="0"/>
              </a:rPr>
              <a:t>; 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9" name="Straight Connector 8">
            <a:extLst/>
          </p:cNvPr>
          <p:cNvSpPr/>
          <p:nvPr/>
        </p:nvSpPr>
        <p:spPr>
          <a:xfrm>
            <a:off x="1128713" y="2987675"/>
            <a:ext cx="10058400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eform: Shape 9">
            <a:extLst/>
          </p:cNvPr>
          <p:cNvSpPr/>
          <p:nvPr/>
        </p:nvSpPr>
        <p:spPr>
          <a:xfrm>
            <a:off x="1125538" y="3148013"/>
            <a:ext cx="9607550" cy="925512"/>
          </a:xfrm>
          <a:custGeom>
            <a:avLst/>
            <a:gdLst>
              <a:gd name="connsiteX0" fmla="*/ 0 w 7848600"/>
              <a:gd name="connsiteY0" fmla="*/ 0 h 924594"/>
              <a:gd name="connsiteX1" fmla="*/ 7848600 w 7848600"/>
              <a:gd name="connsiteY1" fmla="*/ 0 h 924594"/>
              <a:gd name="connsiteX2" fmla="*/ 7848600 w 7848600"/>
              <a:gd name="connsiteY2" fmla="*/ 924594 h 924594"/>
              <a:gd name="connsiteX3" fmla="*/ 0 w 7848600"/>
              <a:gd name="connsiteY3" fmla="*/ 924594 h 924594"/>
              <a:gd name="connsiteX4" fmla="*/ 0 w 7848600"/>
              <a:gd name="connsiteY4" fmla="*/ 0 h 92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8600" h="924594">
                <a:moveTo>
                  <a:pt x="0" y="0"/>
                </a:moveTo>
                <a:lnTo>
                  <a:pt x="7848600" y="0"/>
                </a:lnTo>
                <a:lnTo>
                  <a:pt x="7848600" y="924594"/>
                </a:lnTo>
                <a:lnTo>
                  <a:pt x="0" y="9245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06680" tIns="106680" rIns="106680" bIns="106680" spcCol="1270"/>
          <a:lstStyle/>
          <a:p>
            <a:pPr defTabSz="1244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2800" dirty="0">
                <a:latin typeface="Cambria" panose="02040503050406030204" pitchFamily="18" charset="0"/>
              </a:rPr>
              <a:t>Giảm chi phí điện năng từ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5-7,5</a:t>
            </a:r>
            <a:r>
              <a:rPr lang="pt-BR" sz="2800" dirty="0">
                <a:latin typeface="Cambria" panose="02040503050406030204" pitchFamily="18" charset="0"/>
              </a:rPr>
              <a:t> triệu đồng/vụ;</a:t>
            </a:r>
            <a:endParaRPr lang="en-US" sz="2800" dirty="0">
              <a:latin typeface="Cambria" panose="02040503050406030204" pitchFamily="18" charset="0"/>
            </a:endParaRPr>
          </a:p>
          <a:p>
            <a:pPr defTabSz="1244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11" name="Straight Connector 10">
            <a:extLst/>
          </p:cNvPr>
          <p:cNvSpPr/>
          <p:nvPr/>
        </p:nvSpPr>
        <p:spPr>
          <a:xfrm flipV="1">
            <a:off x="1128713" y="3910013"/>
            <a:ext cx="10058400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reeform: Shape 11">
            <a:extLst/>
          </p:cNvPr>
          <p:cNvSpPr/>
          <p:nvPr/>
        </p:nvSpPr>
        <p:spPr>
          <a:xfrm>
            <a:off x="1125538" y="4073525"/>
            <a:ext cx="10061575" cy="571500"/>
          </a:xfrm>
          <a:custGeom>
            <a:avLst/>
            <a:gdLst>
              <a:gd name="connsiteX0" fmla="*/ 0 w 7848600"/>
              <a:gd name="connsiteY0" fmla="*/ 0 h 924594"/>
              <a:gd name="connsiteX1" fmla="*/ 7848600 w 7848600"/>
              <a:gd name="connsiteY1" fmla="*/ 0 h 924594"/>
              <a:gd name="connsiteX2" fmla="*/ 7848600 w 7848600"/>
              <a:gd name="connsiteY2" fmla="*/ 924594 h 924594"/>
              <a:gd name="connsiteX3" fmla="*/ 0 w 7848600"/>
              <a:gd name="connsiteY3" fmla="*/ 924594 h 924594"/>
              <a:gd name="connsiteX4" fmla="*/ 0 w 7848600"/>
              <a:gd name="connsiteY4" fmla="*/ 0 h 92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8600" h="924594">
                <a:moveTo>
                  <a:pt x="0" y="0"/>
                </a:moveTo>
                <a:lnTo>
                  <a:pt x="7848600" y="0"/>
                </a:lnTo>
                <a:lnTo>
                  <a:pt x="7848600" y="924594"/>
                </a:lnTo>
                <a:lnTo>
                  <a:pt x="0" y="9245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06680" tIns="106680" rIns="106680" bIns="106680" spcCol="1270"/>
          <a:lstStyle/>
          <a:p>
            <a:pPr defTabSz="1244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2800" dirty="0">
                <a:latin typeface="Cambria" panose="02040503050406030204" pitchFamily="18" charset="0"/>
              </a:rPr>
              <a:t>Giảm chi phí sử dụng thuốc (giảm chi phí, tăng lợi nhuận);</a:t>
            </a:r>
          </a:p>
          <a:p>
            <a:pPr defTabSz="1244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13" name="Straight Connector 12">
            <a:extLst/>
          </p:cNvPr>
          <p:cNvSpPr/>
          <p:nvPr/>
        </p:nvSpPr>
        <p:spPr>
          <a:xfrm>
            <a:off x="1128713" y="4868863"/>
            <a:ext cx="10058400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: Shape 13">
            <a:extLst/>
          </p:cNvPr>
          <p:cNvSpPr/>
          <p:nvPr/>
        </p:nvSpPr>
        <p:spPr>
          <a:xfrm>
            <a:off x="1125538" y="5159375"/>
            <a:ext cx="8680450" cy="803275"/>
          </a:xfrm>
          <a:custGeom>
            <a:avLst/>
            <a:gdLst>
              <a:gd name="connsiteX0" fmla="*/ 0 w 7848600"/>
              <a:gd name="connsiteY0" fmla="*/ 0 h 924594"/>
              <a:gd name="connsiteX1" fmla="*/ 7848600 w 7848600"/>
              <a:gd name="connsiteY1" fmla="*/ 0 h 924594"/>
              <a:gd name="connsiteX2" fmla="*/ 7848600 w 7848600"/>
              <a:gd name="connsiteY2" fmla="*/ 924594 h 924594"/>
              <a:gd name="connsiteX3" fmla="*/ 0 w 7848600"/>
              <a:gd name="connsiteY3" fmla="*/ 924594 h 924594"/>
              <a:gd name="connsiteX4" fmla="*/ 0 w 7848600"/>
              <a:gd name="connsiteY4" fmla="*/ 0 h 92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8600" h="924594">
                <a:moveTo>
                  <a:pt x="0" y="0"/>
                </a:moveTo>
                <a:lnTo>
                  <a:pt x="7848600" y="0"/>
                </a:lnTo>
                <a:lnTo>
                  <a:pt x="7848600" y="924594"/>
                </a:lnTo>
                <a:lnTo>
                  <a:pt x="0" y="9245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06680" tIns="106680" rIns="106680" bIns="106680" spcCol="1270"/>
          <a:lstStyle/>
          <a:p>
            <a:pPr defTabSz="1244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2800" dirty="0">
                <a:latin typeface="Cambria" panose="02040503050406030204" pitchFamily="18" charset="0"/>
              </a:rPr>
              <a:t>Sản lượng tôm tăng từ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8,8 - 10,3 %.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/>
          </p:cNvPr>
          <p:cNvCxnSpPr/>
          <p:nvPr/>
        </p:nvCxnSpPr>
        <p:spPr>
          <a:xfrm>
            <a:off x="331788" y="1081088"/>
            <a:ext cx="113204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0" name="Title 1"/>
          <p:cNvSpPr>
            <a:spLocks noGrp="1"/>
          </p:cNvSpPr>
          <p:nvPr>
            <p:ph type="title"/>
          </p:nvPr>
        </p:nvSpPr>
        <p:spPr>
          <a:xfrm>
            <a:off x="790575" y="136525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sz="32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lợi ích chính của </a:t>
            </a:r>
            <a:r>
              <a:rPr lang="en-US" alt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e-AQUA </a:t>
            </a:r>
            <a:r>
              <a:rPr lang="en-US" altLang="en-US" sz="32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alt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01" name="Rectangle 4"/>
          <p:cNvSpPr>
            <a:spLocks noChangeArrowheads="1"/>
          </p:cNvSpPr>
          <p:nvPr/>
        </p:nvSpPr>
        <p:spPr bwMode="auto">
          <a:xfrm>
            <a:off x="1392238" y="1431925"/>
            <a:ext cx="868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en-US" b="1" i="1">
                <a:solidFill>
                  <a:srgbClr val="00B050"/>
                </a:solidFill>
                <a:latin typeface="Cambria" panose="02040503050406030204" pitchFamily="18" charset="0"/>
              </a:rPr>
              <a:t>Kết quả </a:t>
            </a:r>
            <a:r>
              <a:rPr lang="en-US" altLang="en-US" b="1" i="1">
                <a:solidFill>
                  <a:srgbClr val="00B050"/>
                </a:solidFill>
                <a:latin typeface="Cambria" panose="02040503050406030204" pitchFamily="18" charset="0"/>
              </a:rPr>
              <a:t>ứng dụng tại Sóc Trăng (sau 3 tháng) </a:t>
            </a:r>
          </a:p>
        </p:txBody>
      </p:sp>
    </p:spTree>
    <p:extLst>
      <p:ext uri="{BB962C8B-B14F-4D97-AF65-F5344CB8AC3E}">
        <p14:creationId xmlns:p14="http://schemas.microsoft.com/office/powerpoint/2010/main" val="204842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571500" y="2519363"/>
            <a:ext cx="1739900" cy="1644650"/>
          </a:xfrm>
          <a:extLst/>
        </p:spPr>
        <p:txBody>
          <a:bodyPr rtlCol="0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b="1" i="1" dirty="0" err="1">
                <a:solidFill>
                  <a:srgbClr val="00B05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Kết</a:t>
            </a:r>
            <a:r>
              <a:rPr lang="en-US" altLang="en-US" sz="2800" b="1" i="1" dirty="0">
                <a:solidFill>
                  <a:srgbClr val="00B05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en-US" sz="2800" b="1" i="1" dirty="0" err="1">
                <a:solidFill>
                  <a:srgbClr val="00B05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quả</a:t>
            </a:r>
            <a:r>
              <a:rPr lang="en-US" altLang="en-US" sz="2800" b="1" i="1" dirty="0">
                <a:solidFill>
                  <a:srgbClr val="00B05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en-US" sz="2800" b="1" i="1" dirty="0" err="1">
                <a:solidFill>
                  <a:srgbClr val="00B05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ứng</a:t>
            </a:r>
            <a:r>
              <a:rPr lang="en-US" altLang="en-US" sz="2800" b="1" i="1" dirty="0">
                <a:solidFill>
                  <a:srgbClr val="00B05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en-US" sz="2800" b="1" i="1" dirty="0" err="1">
                <a:solidFill>
                  <a:srgbClr val="00B05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dụng</a:t>
            </a:r>
            <a:r>
              <a:rPr lang="en-US" altLang="en-US" sz="2800" b="1" i="1" dirty="0">
                <a:solidFill>
                  <a:srgbClr val="00B05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en-US" sz="2800" b="1" i="1" dirty="0" err="1">
                <a:solidFill>
                  <a:srgbClr val="00B05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tại</a:t>
            </a:r>
            <a:r>
              <a:rPr lang="en-US" altLang="en-US" sz="2800" b="1" i="1" dirty="0">
                <a:solidFill>
                  <a:srgbClr val="00B05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en-US" sz="2800" b="1" i="1" dirty="0" err="1">
                <a:solidFill>
                  <a:srgbClr val="00B05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Sóc</a:t>
            </a:r>
            <a:r>
              <a:rPr lang="en-US" altLang="en-US" sz="2800" b="1" i="1" dirty="0">
                <a:solidFill>
                  <a:srgbClr val="00B05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en-US" sz="2800" b="1" i="1" dirty="0" err="1">
                <a:solidFill>
                  <a:srgbClr val="00B05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Trăng</a:t>
            </a:r>
            <a:endParaRPr lang="en-US" altLang="en-US" sz="2800" b="1" i="1" dirty="0">
              <a:solidFill>
                <a:srgbClr val="00B05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Slide Number Placeholder 3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380DC-4DF0-4E5E-8D08-16F8B59F169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8" name="Rectangle 27">
            <a:extLst/>
          </p:cNvPr>
          <p:cNvSpPr/>
          <p:nvPr/>
        </p:nvSpPr>
        <p:spPr>
          <a:xfrm>
            <a:off x="1782763" y="6048375"/>
            <a:ext cx="7716837" cy="5413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ts val="384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Biểu đồ lượng giống và sản lượng của 03 ao nuôi.</a:t>
            </a:r>
            <a:endParaRPr lang="en-US" sz="2800" i="1" kern="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>
            <a:extLst/>
          </p:cNvPr>
          <p:cNvCxnSpPr/>
          <p:nvPr/>
        </p:nvCxnSpPr>
        <p:spPr>
          <a:xfrm>
            <a:off x="331788" y="1081088"/>
            <a:ext cx="113204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8" name="Title 1"/>
          <p:cNvSpPr txBox="1">
            <a:spLocks/>
          </p:cNvSpPr>
          <p:nvPr/>
        </p:nvSpPr>
        <p:spPr bwMode="auto">
          <a:xfrm>
            <a:off x="790575" y="1365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lợi ích chính của 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e-AQUA </a:t>
            </a:r>
            <a:r>
              <a:rPr lang="en-US" altLang="en-US" sz="32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1298575"/>
            <a:ext cx="7764462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9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0D9B8-2D44-4573-9FCE-45B41969105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1433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730375"/>
            <a:ext cx="2549525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1730375"/>
            <a:ext cx="2547937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88" y="2025650"/>
            <a:ext cx="3179762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/>
          </p:cNvPr>
          <p:cNvSpPr txBox="1"/>
          <p:nvPr/>
        </p:nvSpPr>
        <p:spPr>
          <a:xfrm>
            <a:off x="1328738" y="5359400"/>
            <a:ext cx="32004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Ứng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dụng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tại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một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công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ty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ở </a:t>
            </a:r>
            <a:r>
              <a:rPr lang="en-US" sz="2000" i="1" dirty="0" err="1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Bạc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i="1" dirty="0" err="1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Liêu</a:t>
            </a:r>
            <a:endParaRPr lang="en-US" sz="2000" i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4406900" y="5349875"/>
            <a:ext cx="3200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i="1" dirty="0" err="1">
                <a:solidFill>
                  <a:srgbClr val="0070C0"/>
                </a:solidFill>
                <a:latin typeface="Cambria" panose="02040503050406030204" pitchFamily="18" charset="0"/>
              </a:rPr>
              <a:t>Ứng</a:t>
            </a:r>
            <a:r>
              <a:rPr lang="en-US" altLang="en-US" sz="2000" i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000" i="1" dirty="0" err="1">
                <a:solidFill>
                  <a:srgbClr val="0070C0"/>
                </a:solidFill>
                <a:latin typeface="Cambria" panose="02040503050406030204" pitchFamily="18" charset="0"/>
              </a:rPr>
              <a:t>dụng</a:t>
            </a:r>
            <a:r>
              <a:rPr lang="en-US" altLang="en-US" sz="2000" i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000" i="1" dirty="0" err="1">
                <a:solidFill>
                  <a:srgbClr val="0070C0"/>
                </a:solidFill>
                <a:latin typeface="Cambria" panose="02040503050406030204" pitchFamily="18" charset="0"/>
              </a:rPr>
              <a:t>tại</a:t>
            </a:r>
            <a:r>
              <a:rPr lang="en-US" altLang="en-US" sz="2000" i="1" dirty="0">
                <a:solidFill>
                  <a:srgbClr val="0070C0"/>
                </a:solidFill>
                <a:latin typeface="Cambria" panose="02040503050406030204" pitchFamily="18" charset="0"/>
              </a:rPr>
              <a:t> HTX </a:t>
            </a:r>
            <a:r>
              <a:rPr lang="en-US" altLang="en-US" sz="2000" i="1" dirty="0" err="1">
                <a:solidFill>
                  <a:srgbClr val="0070C0"/>
                </a:solidFill>
                <a:latin typeface="Cambria" panose="02040503050406030204" pitchFamily="18" charset="0"/>
              </a:rPr>
              <a:t>Hưng</a:t>
            </a:r>
            <a:r>
              <a:rPr lang="en-US" altLang="en-US" sz="2000" i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000" i="1" dirty="0" err="1">
                <a:solidFill>
                  <a:srgbClr val="0070C0"/>
                </a:solidFill>
                <a:latin typeface="Cambria" panose="02040503050406030204" pitchFamily="18" charset="0"/>
              </a:rPr>
              <a:t>Phú</a:t>
            </a:r>
            <a:r>
              <a:rPr lang="en-US" altLang="en-US" sz="2000" i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000" i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 ở </a:t>
            </a:r>
            <a:r>
              <a:rPr lang="en-US" altLang="en-US" sz="2000" i="1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Sóc</a:t>
            </a:r>
            <a:r>
              <a:rPr lang="en-US" altLang="en-US" sz="2000" i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000" i="1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Trăng</a:t>
            </a:r>
            <a:endParaRPr lang="en-US" altLang="en-US" sz="2000" i="1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7799388" y="5359400"/>
            <a:ext cx="3200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i="1" dirty="0" err="1">
                <a:solidFill>
                  <a:srgbClr val="00B050"/>
                </a:solidFill>
                <a:latin typeface="Cambria" panose="02040503050406030204" pitchFamily="18" charset="0"/>
              </a:rPr>
              <a:t>Ứng</a:t>
            </a:r>
            <a:r>
              <a:rPr lang="en-US" altLang="en-US" sz="2000" i="1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000" i="1" dirty="0" err="1">
                <a:solidFill>
                  <a:srgbClr val="00B050"/>
                </a:solidFill>
                <a:latin typeface="Cambria" panose="02040503050406030204" pitchFamily="18" charset="0"/>
              </a:rPr>
              <a:t>dụng</a:t>
            </a:r>
            <a:r>
              <a:rPr lang="en-US" altLang="en-US" sz="2000" i="1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000" i="1" dirty="0" err="1">
                <a:solidFill>
                  <a:srgbClr val="00B050"/>
                </a:solidFill>
                <a:latin typeface="Cambria" panose="02040503050406030204" pitchFamily="18" charset="0"/>
              </a:rPr>
              <a:t>tại</a:t>
            </a:r>
            <a:r>
              <a:rPr lang="en-US" altLang="en-US" sz="2000" i="1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000" i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HTX, ở </a:t>
            </a:r>
            <a:r>
              <a:rPr lang="en-US" altLang="en-US" sz="2000" i="1" dirty="0">
                <a:solidFill>
                  <a:srgbClr val="00B050"/>
                </a:solidFill>
                <a:latin typeface="Cambria" panose="02040503050406030204" pitchFamily="18" charset="0"/>
              </a:rPr>
              <a:t>Long </a:t>
            </a:r>
            <a:r>
              <a:rPr lang="en-US" altLang="en-US" sz="2000" i="1" dirty="0" err="1">
                <a:solidFill>
                  <a:srgbClr val="00B050"/>
                </a:solidFill>
                <a:latin typeface="Cambria" panose="02040503050406030204" pitchFamily="18" charset="0"/>
              </a:rPr>
              <a:t>Xuyên</a:t>
            </a:r>
            <a:r>
              <a:rPr lang="en-US" altLang="en-US" sz="2000" i="1" dirty="0">
                <a:solidFill>
                  <a:srgbClr val="00B050"/>
                </a:solidFill>
                <a:latin typeface="Cambria" panose="02040503050406030204" pitchFamily="18" charset="0"/>
              </a:rPr>
              <a:t> (An </a:t>
            </a:r>
            <a:r>
              <a:rPr lang="en-US" altLang="en-US" sz="2000" i="1" dirty="0" err="1">
                <a:solidFill>
                  <a:srgbClr val="00B050"/>
                </a:solidFill>
                <a:latin typeface="Cambria" panose="02040503050406030204" pitchFamily="18" charset="0"/>
              </a:rPr>
              <a:t>Giang</a:t>
            </a:r>
            <a:r>
              <a:rPr lang="en-US" altLang="en-US" sz="2000" i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13" name="Straight Connector 12">
            <a:extLst/>
          </p:cNvPr>
          <p:cNvCxnSpPr/>
          <p:nvPr/>
        </p:nvCxnSpPr>
        <p:spPr>
          <a:xfrm>
            <a:off x="331788" y="1081088"/>
            <a:ext cx="113204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6" name="Title 1"/>
          <p:cNvSpPr txBox="1">
            <a:spLocks/>
          </p:cNvSpPr>
          <p:nvPr/>
        </p:nvSpPr>
        <p:spPr bwMode="auto">
          <a:xfrm>
            <a:off x="790575" y="1365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Một số hình ảnh 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e-AQUA </a:t>
            </a:r>
            <a:r>
              <a:rPr lang="en-US" altLang="en-US" sz="32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66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7FBEEF-6878-4690-9CEC-A0DE1AFF6CFF}" type="slidenum">
              <a:rPr lang="en-US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5363" name="Group 6"/>
          <p:cNvGrpSpPr>
            <a:grpSpLocks/>
          </p:cNvGrpSpPr>
          <p:nvPr/>
        </p:nvGrpSpPr>
        <p:grpSpPr bwMode="auto">
          <a:xfrm>
            <a:off x="1524000" y="998901"/>
            <a:ext cx="9074150" cy="5872162"/>
            <a:chOff x="0" y="4855"/>
            <a:chExt cx="83510" cy="51380"/>
          </a:xfrm>
        </p:grpSpPr>
        <p:grpSp>
          <p:nvGrpSpPr>
            <p:cNvPr id="15366" name="Group 43"/>
            <p:cNvGrpSpPr>
              <a:grpSpLocks/>
            </p:cNvGrpSpPr>
            <p:nvPr/>
          </p:nvGrpSpPr>
          <p:grpSpPr bwMode="auto">
            <a:xfrm>
              <a:off x="4525" y="4855"/>
              <a:ext cx="78985" cy="51380"/>
              <a:chOff x="4525" y="4855"/>
              <a:chExt cx="78985" cy="51380"/>
            </a:xfrm>
          </p:grpSpPr>
          <p:pic>
            <p:nvPicPr>
              <p:cNvPr id="15368" name="Picture 44" descr="pp 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5" y="4855"/>
                <a:ext cx="51149" cy="27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69" name="Picture 45" descr="IMG_TS-0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355" r="8356" b="9184"/>
              <a:stretch>
                <a:fillRect/>
              </a:stretch>
            </p:blipFill>
            <p:spPr bwMode="auto">
              <a:xfrm>
                <a:off x="20574" y="36576"/>
                <a:ext cx="16438" cy="19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70" name="Picture 46" descr="IMG_TS-0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341" t="7471" r="13551" b="21024"/>
              <a:stretch>
                <a:fillRect/>
              </a:stretch>
            </p:blipFill>
            <p:spPr bwMode="auto">
              <a:xfrm>
                <a:off x="37354" y="36576"/>
                <a:ext cx="20879" cy="19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71" name="Picture 4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385" y="5257"/>
                <a:ext cx="24521" cy="130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72" name="Picture 4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" t="6845" r="63747" b="8936"/>
              <a:stretch>
                <a:fillRect/>
              </a:stretch>
            </p:blipFill>
            <p:spPr bwMode="auto">
              <a:xfrm>
                <a:off x="58967" y="20723"/>
                <a:ext cx="24543" cy="35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5367" name="Picture 4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56" t="27135" r="6111" b="14893"/>
            <a:stretch>
              <a:fillRect/>
            </a:stretch>
          </p:blipFill>
          <p:spPr bwMode="auto">
            <a:xfrm>
              <a:off x="0" y="32461"/>
              <a:ext cx="18322" cy="23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4" name="Straight Connector 13">
            <a:extLst/>
          </p:cNvPr>
          <p:cNvCxnSpPr/>
          <p:nvPr/>
        </p:nvCxnSpPr>
        <p:spPr>
          <a:xfrm>
            <a:off x="331788" y="1081088"/>
            <a:ext cx="113204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Title 1"/>
          <p:cNvSpPr txBox="1">
            <a:spLocks/>
          </p:cNvSpPr>
          <p:nvPr/>
        </p:nvSpPr>
        <p:spPr bwMode="auto">
          <a:xfrm>
            <a:off x="735013" y="-476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alt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hình</a:t>
            </a:r>
            <a:r>
              <a:rPr lang="en-US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ảnh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e-AQUA </a:t>
            </a:r>
            <a:r>
              <a:rPr lang="en-US" alt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1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7EAAE7-3AD4-4C24-B04C-BE80B8BE1878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Subtitle 2">
            <a:extLst/>
          </p:cNvPr>
          <p:cNvSpPr txBox="1">
            <a:spLocks/>
          </p:cNvSpPr>
          <p:nvPr/>
        </p:nvSpPr>
        <p:spPr>
          <a:xfrm>
            <a:off x="933450" y="1306513"/>
            <a:ext cx="10420350" cy="47307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e-AQUA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882" indent="-342882" algn="just" fontAlgn="auto"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TP.HCM,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trại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882" indent="-342882" algn="just" fontAlgn="auto">
              <a:spcAft>
                <a:spcPts val="0"/>
              </a:spcAft>
              <a:buFontTx/>
              <a:buChar char="-"/>
              <a:defRPr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trại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nuôi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tôm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882" indent="-342882" algn="just" fontAlgn="auto"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Bạc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trại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nuôi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tôm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TX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Rai. </a:t>
            </a:r>
          </a:p>
          <a:p>
            <a:pPr marL="342882" indent="-342882" algn="just" fontAlgn="auto"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Sóc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Trăng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trại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nuôi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tôm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Hưng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Phú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huyện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Cù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Lao Dung.</a:t>
            </a:r>
          </a:p>
          <a:p>
            <a:pPr marL="342882" indent="-342882" algn="just" fontAlgn="auto"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Sóc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Trăng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trại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nuôi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tôm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TX.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Vĩnh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Châu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882" indent="-342882" algn="just" fontAlgn="auto">
              <a:spcAft>
                <a:spcPts val="0"/>
              </a:spcAft>
              <a:buFontTx/>
              <a:buChar char="-"/>
              <a:defRPr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thủy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Cà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Mau.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882" indent="-342882" algn="just" fontAlgn="auto"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khuyến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nông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Kiên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882" indent="-342882" algn="just" fontAlgn="auto"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ty </a:t>
            </a:r>
            <a:r>
              <a:rPr lang="vi-V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TNHH Đầu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 </a:t>
            </a:r>
            <a:r>
              <a:rPr lang="vi-V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Thủy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vi-V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ản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Thuận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cxnSp>
        <p:nvCxnSpPr>
          <p:cNvPr id="6" name="Straight Connector 5">
            <a:extLst/>
          </p:cNvPr>
          <p:cNvCxnSpPr/>
          <p:nvPr/>
        </p:nvCxnSpPr>
        <p:spPr>
          <a:xfrm>
            <a:off x="331788" y="1081088"/>
            <a:ext cx="113204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Title 1"/>
          <p:cNvSpPr txBox="1">
            <a:spLocks/>
          </p:cNvSpPr>
          <p:nvPr/>
        </p:nvSpPr>
        <p:spPr bwMode="auto">
          <a:xfrm>
            <a:off x="838200" y="-31750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Một số cơ sở, đơn vị, công ty ứng dụng 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e-AQUA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600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7900"/>
          </a:xfrm>
        </p:spPr>
        <p:txBody>
          <a:bodyPr/>
          <a:lstStyle/>
          <a:p>
            <a:pPr algn="ctr" eaLnBrk="1" hangingPunct="1"/>
            <a:r>
              <a:rPr lang="en-US" altLang="en-US" sz="3600" dirty="0" err="1" smtClean="0">
                <a:solidFill>
                  <a:srgbClr val="FF0000"/>
                </a:solidFill>
              </a:rPr>
              <a:t>Định</a:t>
            </a:r>
            <a:r>
              <a:rPr lang="en-US" altLang="en-US" sz="3600" dirty="0" smtClean="0">
                <a:solidFill>
                  <a:srgbClr val="FF0000"/>
                </a:solidFill>
              </a:rPr>
              <a:t> </a:t>
            </a:r>
            <a:r>
              <a:rPr lang="en-US" altLang="en-US" sz="3600" dirty="0" err="1" smtClean="0">
                <a:solidFill>
                  <a:srgbClr val="FF0000"/>
                </a:solidFill>
              </a:rPr>
              <a:t>hướng</a:t>
            </a:r>
            <a:r>
              <a:rPr lang="en-US" altLang="en-US" sz="3600" dirty="0" smtClean="0">
                <a:solidFill>
                  <a:srgbClr val="FF0000"/>
                </a:solidFill>
              </a:rPr>
              <a:t> </a:t>
            </a:r>
            <a:r>
              <a:rPr lang="en-US" altLang="en-US" sz="3600" dirty="0" err="1" smtClean="0">
                <a:solidFill>
                  <a:srgbClr val="FF0000"/>
                </a:solidFill>
              </a:rPr>
              <a:t>phát</a:t>
            </a:r>
            <a:r>
              <a:rPr lang="en-US" altLang="en-US" sz="3600" dirty="0" smtClean="0">
                <a:solidFill>
                  <a:srgbClr val="FF0000"/>
                </a:solidFill>
              </a:rPr>
              <a:t> </a:t>
            </a:r>
            <a:r>
              <a:rPr lang="en-US" altLang="en-US" sz="3600" dirty="0" err="1" smtClean="0">
                <a:solidFill>
                  <a:srgbClr val="FF0000"/>
                </a:solidFill>
              </a:rPr>
              <a:t>triển</a:t>
            </a:r>
            <a:r>
              <a:rPr lang="en-US" altLang="en-US" sz="3600" dirty="0" smtClean="0">
                <a:solidFill>
                  <a:srgbClr val="FF0000"/>
                </a:solidFill>
              </a:rPr>
              <a:t> </a:t>
            </a:r>
            <a:r>
              <a:rPr lang="en-US" altLang="en-US" sz="3600" dirty="0" err="1" smtClean="0">
                <a:solidFill>
                  <a:srgbClr val="FF0000"/>
                </a:solidFill>
              </a:rPr>
              <a:t>ngành</a:t>
            </a:r>
            <a:r>
              <a:rPr lang="en-US" altLang="en-US" sz="3600" dirty="0" smtClean="0">
                <a:solidFill>
                  <a:srgbClr val="FF0000"/>
                </a:solidFill>
              </a:rPr>
              <a:t> </a:t>
            </a:r>
            <a:r>
              <a:rPr lang="en-US" altLang="en-US" sz="3600" dirty="0" err="1" smtClean="0">
                <a:solidFill>
                  <a:srgbClr val="FF0000"/>
                </a:solidFill>
              </a:rPr>
              <a:t>tôm</a:t>
            </a:r>
            <a:r>
              <a:rPr lang="en-US" altLang="en-US" sz="3600" dirty="0" smtClean="0">
                <a:solidFill>
                  <a:srgbClr val="FF0000"/>
                </a:solidFill>
              </a:rPr>
              <a:t> </a:t>
            </a:r>
            <a:r>
              <a:rPr lang="en-US" altLang="en-US" sz="3600" dirty="0" err="1" smtClean="0">
                <a:solidFill>
                  <a:srgbClr val="FF0000"/>
                </a:solidFill>
              </a:rPr>
              <a:t>Việt</a:t>
            </a:r>
            <a:r>
              <a:rPr lang="en-US" altLang="en-US" sz="3600" dirty="0" smtClean="0">
                <a:solidFill>
                  <a:srgbClr val="FF0000"/>
                </a:solidFill>
              </a:rPr>
              <a:t> Nam (1)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6948" y="1556514"/>
          <a:ext cx="8824512" cy="4585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ACFD9B1-BFDB-4DC5-84D5-184AE557EEE3}" type="slidenum">
              <a:rPr lang="en-US" altLang="en-US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22533" name="Picture 6" descr="http://static.toquoc.vn/w660/uploaded/thuynl/2017_02_06/nqh_9924_llzt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63" y="1835150"/>
            <a:ext cx="5672137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4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5FFD-6A30-4D0B-A8E9-E66ABFA61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072" y="2997056"/>
            <a:ext cx="10515600" cy="1916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CENINTEC </a:t>
            </a:r>
          </a:p>
          <a:p>
            <a:pPr marL="0" indent="0">
              <a:buNone/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KS. Phan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ởng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phòng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ĐT: 0126 499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9910,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cenintec.vn@gmail.com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Website: www.cenintec.com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97609-D4F2-45AD-9465-5BE2881F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5E3EE-2058-4B50-AABD-1D9F76E5EB2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DDD9B-7EF2-4B03-837E-86640AE13DF7}"/>
              </a:ext>
            </a:extLst>
          </p:cNvPr>
          <p:cNvCxnSpPr/>
          <p:nvPr/>
        </p:nvCxnSpPr>
        <p:spPr>
          <a:xfrm>
            <a:off x="332509" y="1080655"/>
            <a:ext cx="1131916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92C26C55-6CF7-49D5-B59F-D2173DFFCE96}"/>
              </a:ext>
            </a:extLst>
          </p:cNvPr>
          <p:cNvSpPr txBox="1">
            <a:spLocks/>
          </p:cNvSpPr>
          <p:nvPr/>
        </p:nvSpPr>
        <p:spPr>
          <a:xfrm>
            <a:off x="838200" y="50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hê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</a:p>
        </p:txBody>
      </p:sp>
    </p:spTree>
    <p:extLst>
      <p:ext uri="{BB962C8B-B14F-4D97-AF65-F5344CB8AC3E}">
        <p14:creationId xmlns:p14="http://schemas.microsoft.com/office/powerpoint/2010/main" val="11587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7900"/>
          </a:xfrm>
        </p:spPr>
        <p:txBody>
          <a:bodyPr/>
          <a:lstStyle/>
          <a:p>
            <a:pPr algn="ctr" eaLnBrk="1" hangingPunct="1"/>
            <a:r>
              <a:rPr lang="en-US" altLang="en-US" sz="3600" dirty="0" err="1" smtClean="0">
                <a:solidFill>
                  <a:srgbClr val="FF0000"/>
                </a:solidFill>
              </a:rPr>
              <a:t>Định</a:t>
            </a:r>
            <a:r>
              <a:rPr lang="en-US" altLang="en-US" sz="3600" dirty="0" smtClean="0">
                <a:solidFill>
                  <a:srgbClr val="FF0000"/>
                </a:solidFill>
              </a:rPr>
              <a:t> </a:t>
            </a:r>
            <a:r>
              <a:rPr lang="en-US" altLang="en-US" sz="3600" dirty="0" err="1" smtClean="0">
                <a:solidFill>
                  <a:srgbClr val="FF0000"/>
                </a:solidFill>
              </a:rPr>
              <a:t>hướng</a:t>
            </a:r>
            <a:r>
              <a:rPr lang="en-US" altLang="en-US" sz="3600" dirty="0" smtClean="0">
                <a:solidFill>
                  <a:srgbClr val="FF0000"/>
                </a:solidFill>
              </a:rPr>
              <a:t> </a:t>
            </a:r>
            <a:r>
              <a:rPr lang="en-US" altLang="en-US" sz="3600" dirty="0" err="1" smtClean="0">
                <a:solidFill>
                  <a:srgbClr val="FF0000"/>
                </a:solidFill>
              </a:rPr>
              <a:t>phát</a:t>
            </a:r>
            <a:r>
              <a:rPr lang="en-US" altLang="en-US" sz="3600" dirty="0" smtClean="0">
                <a:solidFill>
                  <a:srgbClr val="FF0000"/>
                </a:solidFill>
              </a:rPr>
              <a:t> </a:t>
            </a:r>
            <a:r>
              <a:rPr lang="en-US" altLang="en-US" sz="3600" dirty="0" err="1" smtClean="0">
                <a:solidFill>
                  <a:srgbClr val="FF0000"/>
                </a:solidFill>
              </a:rPr>
              <a:t>triển</a:t>
            </a:r>
            <a:r>
              <a:rPr lang="en-US" altLang="en-US" sz="3600" dirty="0" smtClean="0">
                <a:solidFill>
                  <a:srgbClr val="FF0000"/>
                </a:solidFill>
              </a:rPr>
              <a:t> </a:t>
            </a:r>
            <a:r>
              <a:rPr lang="en-US" altLang="en-US" sz="3600" dirty="0" err="1" smtClean="0">
                <a:solidFill>
                  <a:srgbClr val="FF0000"/>
                </a:solidFill>
              </a:rPr>
              <a:t>ngành</a:t>
            </a:r>
            <a:r>
              <a:rPr lang="en-US" altLang="en-US" sz="3600" dirty="0" smtClean="0">
                <a:solidFill>
                  <a:srgbClr val="FF0000"/>
                </a:solidFill>
              </a:rPr>
              <a:t> </a:t>
            </a:r>
            <a:r>
              <a:rPr lang="en-US" altLang="en-US" sz="3600" dirty="0" err="1" smtClean="0">
                <a:solidFill>
                  <a:srgbClr val="FF0000"/>
                </a:solidFill>
              </a:rPr>
              <a:t>tôm</a:t>
            </a:r>
            <a:r>
              <a:rPr lang="en-US" altLang="en-US" sz="3600" dirty="0" smtClean="0">
                <a:solidFill>
                  <a:srgbClr val="FF0000"/>
                </a:solidFill>
              </a:rPr>
              <a:t> </a:t>
            </a:r>
            <a:r>
              <a:rPr lang="en-US" altLang="en-US" sz="3600" dirty="0" err="1" smtClean="0">
                <a:solidFill>
                  <a:srgbClr val="FF0000"/>
                </a:solidFill>
              </a:rPr>
              <a:t>Việt</a:t>
            </a:r>
            <a:r>
              <a:rPr lang="en-US" altLang="en-US" sz="3600" dirty="0" smtClean="0">
                <a:solidFill>
                  <a:srgbClr val="FF0000"/>
                </a:solidFill>
              </a:rPr>
              <a:t> Nam (2)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95422" y="1514310"/>
          <a:ext cx="8824512" cy="4585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D571334-1432-4D21-9A39-2EF38D755482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23557" name="Picture 6" descr="http://static.toquoc.vn/w660/uploaded/thuynl/2017_02_06/nqh_9924_llzt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1820863"/>
            <a:ext cx="6032500" cy="40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9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99010" y="169182"/>
            <a:ext cx="10853057" cy="1325563"/>
          </a:xfrm>
        </p:spPr>
        <p:txBody>
          <a:bodyPr/>
          <a:lstStyle/>
          <a:p>
            <a:pPr eaLnBrk="1" hangingPunct="1"/>
            <a:r>
              <a:rPr lang="en-US" altLang="en-US" sz="2800" b="1" dirty="0" err="1" smtClean="0">
                <a:solidFill>
                  <a:srgbClr val="FF0000"/>
                </a:solidFill>
              </a:rPr>
              <a:t>Ngành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nuôi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tôm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Việt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Nam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trong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bối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cảnh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biến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đổi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khí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hậu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và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xâm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nhập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mặn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err="1" smtClean="0">
                <a:solidFill>
                  <a:srgbClr val="FF0000"/>
                </a:solidFill>
              </a:rPr>
              <a:t>Những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khó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khăn</a:t>
            </a:r>
            <a:r>
              <a:rPr lang="en-US" altLang="en-US" sz="2400" dirty="0" smtClean="0">
                <a:solidFill>
                  <a:srgbClr val="FF0000"/>
                </a:solidFill>
              </a:rPr>
              <a:t>,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hạn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chế</a:t>
            </a:r>
            <a:r>
              <a:rPr lang="en-US" altLang="en-US" sz="2400" dirty="0" smtClean="0">
                <a:solidFill>
                  <a:srgbClr val="FF0000"/>
                </a:solidFill>
              </a:rPr>
              <a:t>,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bất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cập</a:t>
            </a:r>
            <a:endParaRPr lang="en-US" altLang="en-US" sz="2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04850" y="1325562"/>
          <a:ext cx="10515600" cy="4999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0AFE123-F242-4B76-B365-560BDE498844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25EB029-A274-4E3F-BF59-77F939CF57FC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26629" name="Picture 2" descr="D:\Dieu hanh tap trung - 2016\Ngay 16.11.24\Báo động ô nhiễm môi trường vùng nuôi tôm nước l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0"/>
            <a:ext cx="105600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46994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Cần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giám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sát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môi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trường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nuôi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trồng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thủy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sản</a:t>
            </a:r>
            <a:r>
              <a:rPr lang="en-US" b="1" dirty="0" smtClean="0">
                <a:solidFill>
                  <a:srgbClr val="FF0000"/>
                </a:solidFill>
              </a:rPr>
              <a:t> 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999316"/>
            <a:ext cx="11678195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dirty="0" err="1" smtClean="0">
                <a:solidFill>
                  <a:srgbClr val="FF0000"/>
                </a:solidFill>
              </a:rPr>
              <a:t>Một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số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sự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cố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môi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trường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nuôi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trồng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thủy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sản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ty</a:t>
            </a:r>
            <a:r>
              <a:rPr lang="en-US" sz="2400" dirty="0" smtClean="0"/>
              <a:t> </a:t>
            </a:r>
            <a:r>
              <a:rPr lang="en-US" sz="2400" dirty="0" err="1" smtClean="0"/>
              <a:t>Vedan</a:t>
            </a:r>
            <a:r>
              <a:rPr lang="en-US" sz="2400" dirty="0" smtClean="0"/>
              <a:t> </a:t>
            </a:r>
            <a:r>
              <a:rPr lang="en-US" sz="2400" dirty="0" err="1" smtClean="0"/>
              <a:t>xả</a:t>
            </a:r>
            <a:r>
              <a:rPr lang="en-US" sz="2400" dirty="0" smtClean="0"/>
              <a:t> </a:t>
            </a:r>
            <a:r>
              <a:rPr lang="en-US" sz="2400" dirty="0" err="1" smtClean="0"/>
              <a:t>chất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thải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sông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Vải</a:t>
            </a:r>
            <a:r>
              <a:rPr lang="en-US" sz="2400" dirty="0" smtClean="0"/>
              <a:t> </a:t>
            </a:r>
            <a:r>
              <a:rPr lang="en-US" sz="2400" dirty="0" err="1" smtClean="0"/>
              <a:t>gây</a:t>
            </a:r>
            <a:r>
              <a:rPr lang="en-US" sz="2400" dirty="0" smtClean="0"/>
              <a:t> </a:t>
            </a:r>
            <a:r>
              <a:rPr lang="en-US" sz="2400" dirty="0" err="1" smtClean="0"/>
              <a:t>thiệt</a:t>
            </a:r>
            <a:r>
              <a:rPr lang="en-US" sz="2400" dirty="0" smtClean="0"/>
              <a:t> </a:t>
            </a:r>
            <a:r>
              <a:rPr lang="en-US" sz="2400" dirty="0" err="1" smtClean="0"/>
              <a:t>hại</a:t>
            </a:r>
            <a:r>
              <a:rPr lang="en-US" sz="2400" dirty="0" smtClean="0"/>
              <a:t> </a:t>
            </a:r>
            <a:r>
              <a:rPr lang="en-US" sz="2400" dirty="0" err="1" smtClean="0"/>
              <a:t>nặng</a:t>
            </a:r>
            <a:r>
              <a:rPr lang="en-US" sz="2400" dirty="0" smtClean="0"/>
              <a:t> </a:t>
            </a:r>
            <a:r>
              <a:rPr lang="en-US" sz="2400" dirty="0" err="1" smtClean="0"/>
              <a:t>nề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nuôi</a:t>
            </a:r>
            <a:r>
              <a:rPr lang="en-US" sz="2400" dirty="0" smtClean="0"/>
              <a:t> </a:t>
            </a:r>
            <a:r>
              <a:rPr lang="en-US" sz="2400" dirty="0" err="1" smtClean="0"/>
              <a:t>thủy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năm</a:t>
            </a:r>
            <a:r>
              <a:rPr lang="en-US" sz="2400" dirty="0" smtClean="0"/>
              <a:t> 2008 (</a:t>
            </a:r>
            <a:r>
              <a:rPr lang="en-US" sz="2400" dirty="0" err="1" smtClean="0"/>
              <a:t>bồi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230 </a:t>
            </a:r>
            <a:r>
              <a:rPr lang="en-US" sz="2400" b="1" dirty="0" err="1" smtClean="0">
                <a:solidFill>
                  <a:srgbClr val="FF0000"/>
                </a:solidFill>
              </a:rPr>
              <a:t>tỷ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đồng</a:t>
            </a:r>
            <a:r>
              <a:rPr lang="en-US" sz="2400" dirty="0" smtClean="0"/>
              <a:t>, </a:t>
            </a:r>
            <a:r>
              <a:rPr lang="en-US" sz="2400" dirty="0" err="1" smtClean="0"/>
              <a:t>nộp</a:t>
            </a:r>
            <a:r>
              <a:rPr lang="en-US" sz="2400" dirty="0" smtClean="0"/>
              <a:t> </a:t>
            </a:r>
            <a:r>
              <a:rPr lang="en-US" sz="2400" dirty="0" err="1" smtClean="0"/>
              <a:t>phí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vệ</a:t>
            </a:r>
            <a:r>
              <a:rPr lang="en-US" sz="2400" dirty="0" smtClean="0"/>
              <a:t> </a:t>
            </a:r>
            <a:r>
              <a:rPr lang="en-US" sz="2400" dirty="0" err="1" smtClean="0"/>
              <a:t>môi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127 </a:t>
            </a:r>
            <a:r>
              <a:rPr lang="en-US" sz="2400" b="1" dirty="0" err="1" smtClean="0">
                <a:solidFill>
                  <a:srgbClr val="FF0000"/>
                </a:solidFill>
              </a:rPr>
              <a:t>tỷ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đồng</a:t>
            </a:r>
            <a:r>
              <a:rPr lang="en-US" sz="2400" dirty="0" smtClean="0"/>
              <a:t>).</a:t>
            </a:r>
          </a:p>
          <a:p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ty</a:t>
            </a:r>
            <a:r>
              <a:rPr lang="en-US" sz="2400" dirty="0" smtClean="0"/>
              <a:t> Formosa </a:t>
            </a:r>
            <a:r>
              <a:rPr lang="en-US" sz="2400" dirty="0" err="1" smtClean="0"/>
              <a:t>gây</a:t>
            </a:r>
            <a:r>
              <a:rPr lang="en-US" sz="2400" dirty="0" smtClean="0"/>
              <a:t> ô </a:t>
            </a:r>
            <a:r>
              <a:rPr lang="en-US" sz="2400" dirty="0" err="1" smtClean="0"/>
              <a:t>nhiễm</a:t>
            </a:r>
            <a:r>
              <a:rPr lang="en-US" sz="2400" dirty="0" smtClean="0"/>
              <a:t> </a:t>
            </a:r>
            <a:r>
              <a:rPr lang="en-US" sz="2400" dirty="0" err="1" smtClean="0"/>
              <a:t>môi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4 </a:t>
            </a:r>
            <a:r>
              <a:rPr lang="en-US" sz="2400" dirty="0" err="1" smtClean="0"/>
              <a:t>tỉnh</a:t>
            </a:r>
            <a:r>
              <a:rPr lang="en-US" sz="2400" dirty="0" smtClean="0"/>
              <a:t> </a:t>
            </a:r>
            <a:r>
              <a:rPr lang="en-US" sz="2400" dirty="0" err="1" smtClean="0"/>
              <a:t>miền</a:t>
            </a:r>
            <a:r>
              <a:rPr lang="en-US" sz="2400" dirty="0" smtClean="0"/>
              <a:t> </a:t>
            </a:r>
            <a:r>
              <a:rPr lang="en-US" sz="2400" dirty="0" err="1" smtClean="0"/>
              <a:t>Trung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năm</a:t>
            </a:r>
            <a:r>
              <a:rPr lang="en-US" sz="2400" dirty="0" smtClean="0"/>
              <a:t> 2016,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trực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41.000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gián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176.000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phụ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(</a:t>
            </a:r>
            <a:r>
              <a:rPr lang="en-US" sz="2400" dirty="0" err="1" smtClean="0"/>
              <a:t>bồi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500 </a:t>
            </a:r>
            <a:r>
              <a:rPr lang="en-US" sz="2400" b="1" dirty="0" err="1" smtClean="0">
                <a:solidFill>
                  <a:srgbClr val="FF0000"/>
                </a:solidFill>
              </a:rPr>
              <a:t>triệu</a:t>
            </a:r>
            <a:r>
              <a:rPr lang="en-US" sz="2400" b="1" dirty="0" smtClean="0">
                <a:solidFill>
                  <a:srgbClr val="FF0000"/>
                </a:solidFill>
              </a:rPr>
              <a:t> USD</a:t>
            </a:r>
            <a:r>
              <a:rPr lang="en-US" sz="2400" dirty="0" smtClean="0"/>
              <a:t>). </a:t>
            </a:r>
          </a:p>
          <a:p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tháng</a:t>
            </a:r>
            <a:r>
              <a:rPr lang="en-US" sz="2400" dirty="0" smtClean="0"/>
              <a:t> 6/ 2017, ở </a:t>
            </a:r>
            <a:r>
              <a:rPr lang="vi-VN" sz="2400" dirty="0" smtClean="0"/>
              <a:t>vùng nuôi tôm hùm thuộc P</a:t>
            </a:r>
            <a:r>
              <a:rPr lang="en-US" sz="2400" dirty="0" err="1" smtClean="0"/>
              <a:t>hường</a:t>
            </a:r>
            <a:r>
              <a:rPr lang="en-US" sz="2400" dirty="0" smtClean="0"/>
              <a:t> </a:t>
            </a:r>
            <a:r>
              <a:rPr lang="vi-VN" sz="2400" dirty="0" smtClean="0"/>
              <a:t>Xuân Yên và </a:t>
            </a:r>
            <a:r>
              <a:rPr lang="en-US" sz="2400" dirty="0" smtClean="0"/>
              <a:t>X</a:t>
            </a:r>
            <a:r>
              <a:rPr lang="vi-VN" sz="2400" dirty="0" smtClean="0"/>
              <a:t>ã Xuân Phương</a:t>
            </a:r>
            <a:r>
              <a:rPr lang="en-US" sz="2400" dirty="0" smtClean="0"/>
              <a:t>,</a:t>
            </a:r>
            <a:r>
              <a:rPr lang="vi-VN" sz="2400" dirty="0" smtClean="0"/>
              <a:t> T</a:t>
            </a:r>
            <a:r>
              <a:rPr lang="en-US" sz="2400" dirty="0" err="1" smtClean="0"/>
              <a:t>hị</a:t>
            </a:r>
            <a:r>
              <a:rPr lang="en-US" sz="2400" dirty="0" smtClean="0"/>
              <a:t> </a:t>
            </a:r>
            <a:r>
              <a:rPr lang="en-US" sz="2400" dirty="0" err="1" smtClean="0"/>
              <a:t>xã</a:t>
            </a:r>
            <a:r>
              <a:rPr lang="en-US" sz="2400" dirty="0" smtClean="0"/>
              <a:t> </a:t>
            </a:r>
            <a:r>
              <a:rPr lang="vi-VN" sz="2400" dirty="0" smtClean="0"/>
              <a:t>Sông Cầu, Phú Yên</a:t>
            </a:r>
            <a:r>
              <a:rPr lang="en-US" sz="2400" dirty="0" smtClean="0"/>
              <a:t> 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502 </a:t>
            </a:r>
            <a:r>
              <a:rPr lang="en-US" sz="2400" dirty="0" err="1" smtClean="0"/>
              <a:t>hộ</a:t>
            </a:r>
            <a:r>
              <a:rPr lang="en-US" sz="2400" dirty="0" smtClean="0"/>
              <a:t> </a:t>
            </a:r>
            <a:r>
              <a:rPr lang="en-US" sz="2400" dirty="0" err="1" smtClean="0"/>
              <a:t>nuôi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769.175 con </a:t>
            </a:r>
            <a:r>
              <a:rPr lang="en-US" sz="2400" dirty="0" err="1" smtClean="0"/>
              <a:t>tôm</a:t>
            </a:r>
            <a:r>
              <a:rPr lang="en-US" sz="2400" dirty="0" smtClean="0"/>
              <a:t> </a:t>
            </a:r>
            <a:r>
              <a:rPr lang="en-US" sz="2400" dirty="0" err="1" smtClean="0"/>
              <a:t>hùm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chết</a:t>
            </a:r>
            <a:r>
              <a:rPr lang="en-US" sz="2400" dirty="0" smtClean="0"/>
              <a:t>,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 </a:t>
            </a:r>
            <a:r>
              <a:rPr lang="en-US" sz="2400" dirty="0" err="1" smtClean="0"/>
              <a:t>tôm</a:t>
            </a:r>
            <a:r>
              <a:rPr lang="en-US" sz="2400" dirty="0" smtClean="0"/>
              <a:t> </a:t>
            </a:r>
            <a:r>
              <a:rPr lang="en-US" sz="2400" dirty="0" err="1" smtClean="0"/>
              <a:t>giống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tôm</a:t>
            </a:r>
            <a:r>
              <a:rPr lang="en-US" sz="2400" dirty="0" smtClean="0"/>
              <a:t> </a:t>
            </a:r>
            <a:r>
              <a:rPr lang="en-US" sz="2400" dirty="0" err="1" smtClean="0"/>
              <a:t>thương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,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đương</a:t>
            </a:r>
            <a:r>
              <a:rPr lang="en-US" sz="2400" dirty="0" smtClean="0"/>
              <a:t> 350-400 </a:t>
            </a:r>
            <a:r>
              <a:rPr lang="en-US" sz="2400" dirty="0" err="1" smtClean="0"/>
              <a:t>tấn</a:t>
            </a:r>
            <a:r>
              <a:rPr lang="en-US" sz="2400" dirty="0" smtClean="0"/>
              <a:t>, </a:t>
            </a:r>
            <a:r>
              <a:rPr lang="en-US" sz="2400" dirty="0" err="1" smtClean="0"/>
              <a:t>ước</a:t>
            </a:r>
            <a:r>
              <a:rPr lang="en-US" sz="2400" dirty="0" smtClean="0"/>
              <a:t> </a:t>
            </a:r>
            <a:r>
              <a:rPr lang="en-US" sz="2400" dirty="0" err="1" smtClean="0"/>
              <a:t>thiệt</a:t>
            </a:r>
            <a:r>
              <a:rPr lang="en-US" sz="2400" dirty="0" smtClean="0"/>
              <a:t> </a:t>
            </a:r>
            <a:r>
              <a:rPr lang="en-US" sz="2400" dirty="0" err="1" smtClean="0"/>
              <a:t>hại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700 </a:t>
            </a:r>
            <a:r>
              <a:rPr lang="en-US" sz="2400" b="1" dirty="0" err="1" smtClean="0">
                <a:solidFill>
                  <a:srgbClr val="FF0000"/>
                </a:solidFill>
              </a:rPr>
              <a:t>tỷ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đồng</a:t>
            </a:r>
            <a:r>
              <a:rPr lang="vi-VN" sz="2400" dirty="0" smtClean="0"/>
              <a:t>.</a:t>
            </a:r>
            <a:endParaRPr lang="en-US" sz="2400" dirty="0" smtClean="0"/>
          </a:p>
          <a:p>
            <a:r>
              <a:rPr lang="en-US" sz="2400" dirty="0" err="1" smtClean="0"/>
              <a:t>Môi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nước</a:t>
            </a:r>
            <a:r>
              <a:rPr lang="en-US" sz="2400" dirty="0" smtClean="0"/>
              <a:t> ô </a:t>
            </a:r>
            <a:r>
              <a:rPr lang="en-US" sz="2400" dirty="0" err="1" smtClean="0"/>
              <a:t>nhiễm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thuận</a:t>
            </a:r>
            <a:r>
              <a:rPr lang="en-US" sz="2400" dirty="0" smtClean="0"/>
              <a:t> </a:t>
            </a:r>
            <a:r>
              <a:rPr lang="en-US" sz="2400" dirty="0" err="1" smtClean="0"/>
              <a:t>lợi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bệnh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sinh</a:t>
            </a:r>
            <a:r>
              <a:rPr lang="en-US" sz="2400" dirty="0" smtClean="0"/>
              <a:t>. </a:t>
            </a:r>
            <a:r>
              <a:rPr lang="vi-VN" sz="2400" dirty="0" smtClean="0"/>
              <a:t>Vào năm 2012, cả nước có hơn </a:t>
            </a:r>
            <a:r>
              <a:rPr lang="en-US" sz="2400" b="1" dirty="0" smtClean="0"/>
              <a:t>100.000 ha</a:t>
            </a:r>
            <a:r>
              <a:rPr lang="en-US" sz="2400" dirty="0" smtClean="0"/>
              <a:t> </a:t>
            </a:r>
            <a:r>
              <a:rPr lang="en-US" sz="2400" dirty="0" err="1" smtClean="0"/>
              <a:t>nuôi</a:t>
            </a:r>
            <a:r>
              <a:rPr lang="en-US" sz="2400" dirty="0" smtClean="0"/>
              <a:t> </a:t>
            </a:r>
            <a:r>
              <a:rPr lang="en-US" sz="2400" dirty="0" err="1" smtClean="0"/>
              <a:t>tôm</a:t>
            </a:r>
            <a:r>
              <a:rPr lang="en-US" sz="2400" dirty="0" smtClean="0"/>
              <a:t> </a:t>
            </a:r>
            <a:r>
              <a:rPr lang="vi-VN" sz="2400" dirty="0" smtClean="0"/>
              <a:t>bị dịch bệnh (gần 15% diện tích nuôi tôm).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năm</a:t>
            </a:r>
            <a:r>
              <a:rPr lang="en-US" sz="2400" dirty="0" smtClean="0"/>
              <a:t> 2014, </a:t>
            </a:r>
            <a:r>
              <a:rPr lang="vi-VN" sz="2400" dirty="0" smtClean="0"/>
              <a:t>2015, tổng diện tích nuôi tôm nước lợ bị thiệt hại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50.000 ha</a:t>
            </a:r>
            <a:r>
              <a:rPr lang="vi-VN" sz="2400" dirty="0" smtClean="0"/>
              <a:t>. </a:t>
            </a:r>
            <a:endParaRPr lang="en-US" sz="2400" dirty="0" smtClean="0"/>
          </a:p>
          <a:p>
            <a:r>
              <a:rPr lang="en-US" sz="2400" dirty="0" smtClean="0"/>
              <a:t>      ….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57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469945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Cần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giám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sát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môi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trường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nuôi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trồng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thủy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sản</a:t>
            </a:r>
            <a:r>
              <a:rPr lang="en-US" b="1" dirty="0" smtClean="0">
                <a:solidFill>
                  <a:srgbClr val="FF0000"/>
                </a:solidFill>
              </a:rPr>
              <a:t> 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999316"/>
            <a:ext cx="11678195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13/6/2017,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đàn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châu</a:t>
            </a:r>
            <a:r>
              <a:rPr lang="en-US" dirty="0" smtClean="0"/>
              <a:t> Á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13/6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"</a:t>
            </a:r>
            <a:r>
              <a:rPr lang="en-US" b="1" dirty="0" err="1" smtClean="0">
                <a:solidFill>
                  <a:srgbClr val="FF0000"/>
                </a:solidFill>
              </a:rPr>
              <a:t>Đầu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tư</a:t>
            </a:r>
            <a:r>
              <a:rPr lang="en-US" b="1" dirty="0" smtClean="0">
                <a:solidFill>
                  <a:srgbClr val="FF0000"/>
                </a:solidFill>
              </a:rPr>
              <a:t> 1 </a:t>
            </a:r>
            <a:r>
              <a:rPr lang="en-US" b="1" dirty="0" err="1" smtClean="0">
                <a:solidFill>
                  <a:srgbClr val="FF0000"/>
                </a:solidFill>
              </a:rPr>
              <a:t>đồng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vào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phòng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ngừa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giảm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thiểu</a:t>
            </a:r>
            <a:r>
              <a:rPr lang="en-US" b="1" dirty="0" smtClean="0">
                <a:solidFill>
                  <a:srgbClr val="FF0000"/>
                </a:solidFill>
              </a:rPr>
              <a:t> 15 </a:t>
            </a:r>
            <a:r>
              <a:rPr lang="en-US" b="1" dirty="0" err="1" smtClean="0">
                <a:solidFill>
                  <a:srgbClr val="FF0000"/>
                </a:solidFill>
              </a:rPr>
              <a:t>đồng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trong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khắc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phục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hậu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quả</a:t>
            </a:r>
            <a:r>
              <a:rPr lang="en-US" b="1" dirty="0" smtClean="0">
                <a:solidFill>
                  <a:srgbClr val="FF0000"/>
                </a:solidFill>
              </a:rPr>
              <a:t>"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đàn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100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 </a:t>
            </a:r>
            <a:r>
              <a:rPr lang="en-US" dirty="0" err="1" smtClean="0"/>
              <a:t>thiên</a:t>
            </a:r>
            <a:r>
              <a:rPr lang="en-US" dirty="0" smtClean="0"/>
              <a:t> tai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Theo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chăng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1 </a:t>
            </a:r>
            <a:r>
              <a:rPr lang="en-US" b="1" dirty="0" err="1" smtClean="0">
                <a:solidFill>
                  <a:srgbClr val="FF0000"/>
                </a:solidFill>
              </a:rPr>
              <a:t>đồng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15 </a:t>
            </a:r>
            <a:r>
              <a:rPr lang="en-US" b="1" dirty="0" err="1" smtClean="0">
                <a:solidFill>
                  <a:srgbClr val="FF0000"/>
                </a:solidFill>
              </a:rPr>
              <a:t>đồng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thiệt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 do </a:t>
            </a:r>
            <a:r>
              <a:rPr lang="en-US" dirty="0" err="1" smtClean="0"/>
              <a:t>tôm</a:t>
            </a:r>
            <a:r>
              <a:rPr lang="en-US" dirty="0" smtClean="0"/>
              <a:t>,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chết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kịp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ngừa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469945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Cần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giám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sát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môi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trường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nuôi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trồng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thủy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sản</a:t>
            </a:r>
            <a:r>
              <a:rPr lang="en-US" b="1" dirty="0" smtClean="0">
                <a:solidFill>
                  <a:srgbClr val="FF0000"/>
                </a:solidFill>
              </a:rPr>
              <a:t> 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999316"/>
            <a:ext cx="11678195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(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)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</a:p>
          <a:p>
            <a:pPr>
              <a:buFontTx/>
              <a:buChar char="-"/>
            </a:pPr>
            <a:r>
              <a:rPr lang="en-US" dirty="0" err="1" smtClean="0"/>
              <a:t>nồng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oxy </a:t>
            </a:r>
            <a:r>
              <a:rPr lang="en-US" dirty="0" err="1" smtClean="0"/>
              <a:t>hòa</a:t>
            </a:r>
            <a:r>
              <a:rPr lang="en-US" dirty="0" smtClean="0"/>
              <a:t> tan,</a:t>
            </a:r>
          </a:p>
          <a:p>
            <a:pPr>
              <a:buFontTx/>
              <a:buChar char="-"/>
            </a:pPr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, </a:t>
            </a:r>
          </a:p>
          <a:p>
            <a:pPr>
              <a:buFontTx/>
              <a:buChar char="-"/>
            </a:pP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pH.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,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=&gt; </a:t>
            </a:r>
            <a:r>
              <a:rPr lang="en-US" b="1" dirty="0" err="1" smtClean="0">
                <a:solidFill>
                  <a:srgbClr val="FF0000"/>
                </a:solidFill>
              </a:rPr>
              <a:t>giám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sát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tự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động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và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trực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tuyến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(online).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469945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Cần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giám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sát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môi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trường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nuôi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trồng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thủy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sản</a:t>
            </a:r>
            <a:r>
              <a:rPr lang="en-US" b="1" dirty="0" smtClean="0">
                <a:solidFill>
                  <a:srgbClr val="FF0000"/>
                </a:solidFill>
              </a:rPr>
              <a:t> 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999316"/>
            <a:ext cx="11678195" cy="4525963"/>
          </a:xfrm>
        </p:spPr>
        <p:txBody>
          <a:bodyPr>
            <a:noAutofit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:</a:t>
            </a:r>
          </a:p>
          <a:p>
            <a:pPr lvl="0">
              <a:buNone/>
            </a:pPr>
            <a:r>
              <a:rPr lang="en-US" dirty="0" smtClean="0"/>
              <a:t>    - </a:t>
            </a:r>
            <a:r>
              <a:rPr lang="vi-VN" dirty="0" smtClean="0"/>
              <a:t>TAN</a:t>
            </a:r>
            <a:r>
              <a:rPr lang="en-US" dirty="0" smtClean="0"/>
              <a:t>, </a:t>
            </a:r>
            <a:r>
              <a:rPr lang="vi-VN" dirty="0" smtClean="0"/>
              <a:t>NH3, Nitrit, H2S, Độ kiềm, Độ mặn, 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    - </a:t>
            </a:r>
            <a:r>
              <a:rPr lang="vi-VN" dirty="0" smtClean="0"/>
              <a:t>Nồng độ khoáng chất, Nồng độ nitrat, Nồng độ phốt pho, 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    - </a:t>
            </a:r>
            <a:r>
              <a:rPr lang="vi-VN" dirty="0" smtClean="0"/>
              <a:t>Mật độ vi khuẩn, 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    - </a:t>
            </a:r>
            <a:r>
              <a:rPr lang="vi-VN" dirty="0" smtClean="0"/>
              <a:t>Mật độ tảo, ….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do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giám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sát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bằng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cụ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(kit) </a:t>
            </a:r>
            <a:r>
              <a:rPr lang="en-US" dirty="0" err="1" smtClean="0"/>
              <a:t>đo</a:t>
            </a:r>
            <a:r>
              <a:rPr lang="en-US" dirty="0" smtClean="0"/>
              <a:t> hay </a:t>
            </a:r>
            <a:r>
              <a:rPr lang="en-US" b="1" dirty="0" err="1" smtClean="0">
                <a:solidFill>
                  <a:srgbClr val="FF0000"/>
                </a:solidFill>
              </a:rPr>
              <a:t>máy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cầm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tay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định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kỳ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1644</Words>
  <Application>Microsoft Office PowerPoint</Application>
  <PresentationFormat>Widescreen</PresentationFormat>
  <Paragraphs>123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Times New Roman</vt:lpstr>
      <vt:lpstr>Office Theme</vt:lpstr>
      <vt:lpstr> Hệ thống giám sát và điều khiển tự động e-AQUA cải thiện môi trường nước nuôi trồng thủy sản </vt:lpstr>
      <vt:lpstr>Định hướng phát triển ngành tôm Việt Nam (1)</vt:lpstr>
      <vt:lpstr>Định hướng phát triển ngành tôm Việt Nam (2)</vt:lpstr>
      <vt:lpstr>Ngành nuôi tôm Việt Nam trong bối cảnh biến đổi khí hậu và xâm nhập mặn Những khó khăn, hạn chế, bất cập</vt:lpstr>
      <vt:lpstr>PowerPoint Presentation</vt:lpstr>
      <vt:lpstr>Cần giám sát môi trường nuôi trồng thủy sản (1)</vt:lpstr>
      <vt:lpstr>Cần giám sát môi trường nuôi trồng thủy sản (2)</vt:lpstr>
      <vt:lpstr>Cần giám sát môi trường nuôi trồng thủy sản (3)</vt:lpstr>
      <vt:lpstr>Cần giám sát môi trường nuôi trồng thủy sản (4)</vt:lpstr>
      <vt:lpstr>Cần giám sát môi trường nuôi trồng thủy sản (5)</vt:lpstr>
      <vt:lpstr>Hệ thống giám sát tự động chất lượng nước nuôi trồng thủy sản e-AQUA</vt:lpstr>
      <vt:lpstr>10 đặc điểm chính của e-AQUA (1)</vt:lpstr>
      <vt:lpstr>10 đặc điểm chính của e-AQUA (2)</vt:lpstr>
      <vt:lpstr>6 lợi ích chính của e-AQUA (1)</vt:lpstr>
      <vt:lpstr>6 lợi ích chính của e-AQUA (2)</vt:lpstr>
      <vt:lpstr>Kết quả ứng dụng tại Sóc Trăng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GIỚI THIỆU CÁC SẢN PHẨM NUÔI TÔM TRÊN CÁT</dc:title>
  <dc:creator>Minh Ha</dc:creator>
  <cp:lastModifiedBy>pntuan@hcmut.edu.vn</cp:lastModifiedBy>
  <cp:revision>101</cp:revision>
  <dcterms:created xsi:type="dcterms:W3CDTF">2018-04-24T06:28:19Z</dcterms:created>
  <dcterms:modified xsi:type="dcterms:W3CDTF">2018-08-31T20:56:30Z</dcterms:modified>
</cp:coreProperties>
</file>