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27578050" cy="35756850"/>
  <p:defaultTextStyle>
    <a:defPPr>
      <a:defRPr lang="en-US"/>
    </a:defPPr>
    <a:lvl1pPr algn="l" rtl="0" fontAlgn="base">
      <a:spcBef>
        <a:spcPct val="0"/>
      </a:spcBef>
      <a:spcAft>
        <a:spcPct val="0"/>
      </a:spcAft>
      <a:defRPr sz="7400" kern="1200">
        <a:solidFill>
          <a:schemeClr val="tx1"/>
        </a:solidFill>
        <a:latin typeface="Arial" charset="0"/>
        <a:ea typeface="+mn-ea"/>
        <a:cs typeface="+mn-cs"/>
      </a:defRPr>
    </a:lvl1pPr>
    <a:lvl2pPr marL="365076" indent="92063" algn="l" rtl="0" fontAlgn="base">
      <a:spcBef>
        <a:spcPct val="0"/>
      </a:spcBef>
      <a:spcAft>
        <a:spcPct val="0"/>
      </a:spcAft>
      <a:defRPr sz="7400" kern="1200">
        <a:solidFill>
          <a:schemeClr val="tx1"/>
        </a:solidFill>
        <a:latin typeface="Arial" charset="0"/>
        <a:ea typeface="+mn-ea"/>
        <a:cs typeface="+mn-cs"/>
      </a:defRPr>
    </a:lvl2pPr>
    <a:lvl3pPr marL="730153" indent="184125" algn="l" rtl="0" fontAlgn="base">
      <a:spcBef>
        <a:spcPct val="0"/>
      </a:spcBef>
      <a:spcAft>
        <a:spcPct val="0"/>
      </a:spcAft>
      <a:defRPr sz="7400" kern="1200">
        <a:solidFill>
          <a:schemeClr val="tx1"/>
        </a:solidFill>
        <a:latin typeface="Arial" charset="0"/>
        <a:ea typeface="+mn-ea"/>
        <a:cs typeface="+mn-cs"/>
      </a:defRPr>
    </a:lvl3pPr>
    <a:lvl4pPr marL="1096816" indent="274602" algn="l" rtl="0" fontAlgn="base">
      <a:spcBef>
        <a:spcPct val="0"/>
      </a:spcBef>
      <a:spcAft>
        <a:spcPct val="0"/>
      </a:spcAft>
      <a:defRPr sz="7400" kern="1200">
        <a:solidFill>
          <a:schemeClr val="tx1"/>
        </a:solidFill>
        <a:latin typeface="Arial" charset="0"/>
        <a:ea typeface="+mn-ea"/>
        <a:cs typeface="+mn-cs"/>
      </a:defRPr>
    </a:lvl4pPr>
    <a:lvl5pPr marL="1461893" indent="366664" algn="l" rtl="0" fontAlgn="base">
      <a:spcBef>
        <a:spcPct val="0"/>
      </a:spcBef>
      <a:spcAft>
        <a:spcPct val="0"/>
      </a:spcAft>
      <a:defRPr sz="7400" kern="1200">
        <a:solidFill>
          <a:schemeClr val="tx1"/>
        </a:solidFill>
        <a:latin typeface="Arial" charset="0"/>
        <a:ea typeface="+mn-ea"/>
        <a:cs typeface="+mn-cs"/>
      </a:defRPr>
    </a:lvl5pPr>
    <a:lvl6pPr marL="2285695" algn="l" defTabSz="914278" rtl="0" eaLnBrk="1" latinLnBrk="0" hangingPunct="1">
      <a:defRPr sz="7400" kern="1200">
        <a:solidFill>
          <a:schemeClr val="tx1"/>
        </a:solidFill>
        <a:latin typeface="Arial" charset="0"/>
        <a:ea typeface="+mn-ea"/>
        <a:cs typeface="+mn-cs"/>
      </a:defRPr>
    </a:lvl6pPr>
    <a:lvl7pPr marL="2742833" algn="l" defTabSz="914278" rtl="0" eaLnBrk="1" latinLnBrk="0" hangingPunct="1">
      <a:defRPr sz="7400" kern="1200">
        <a:solidFill>
          <a:schemeClr val="tx1"/>
        </a:solidFill>
        <a:latin typeface="Arial" charset="0"/>
        <a:ea typeface="+mn-ea"/>
        <a:cs typeface="+mn-cs"/>
      </a:defRPr>
    </a:lvl7pPr>
    <a:lvl8pPr marL="3199973" algn="l" defTabSz="914278" rtl="0" eaLnBrk="1" latinLnBrk="0" hangingPunct="1">
      <a:defRPr sz="7400" kern="1200">
        <a:solidFill>
          <a:schemeClr val="tx1"/>
        </a:solidFill>
        <a:latin typeface="Arial" charset="0"/>
        <a:ea typeface="+mn-ea"/>
        <a:cs typeface="+mn-cs"/>
      </a:defRPr>
    </a:lvl8pPr>
    <a:lvl9pPr marL="3657111" algn="l" defTabSz="914278" rtl="0" eaLnBrk="1" latinLnBrk="0" hangingPunct="1">
      <a:defRPr sz="7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A9DA"/>
    <a:srgbClr val="6699FF"/>
    <a:srgbClr val="003366"/>
    <a:srgbClr val="003300"/>
    <a:srgbClr val="C0C0C0"/>
    <a:srgbClr val="99CCFF"/>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8113" autoAdjust="0"/>
  </p:normalViewPr>
  <p:slideViewPr>
    <p:cSldViewPr snapToGrid="0">
      <p:cViewPr>
        <p:scale>
          <a:sx n="20" d="100"/>
          <a:sy n="20" d="100"/>
        </p:scale>
        <p:origin x="-1458" y="-510"/>
      </p:cViewPr>
      <p:guideLst>
        <p:guide orient="horz" pos="9216"/>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1950488" cy="1787843"/>
          </a:xfrm>
          <a:prstGeom prst="rect">
            <a:avLst/>
          </a:prstGeom>
          <a:noFill/>
          <a:ln w="9525">
            <a:noFill/>
            <a:miter lim="800000"/>
            <a:headEnd/>
            <a:tailEnd/>
          </a:ln>
          <a:effectLst/>
        </p:spPr>
        <p:txBody>
          <a:bodyPr vert="horz" wrap="square" lIns="361892" tIns="180947" rIns="361892" bIns="180947" numCol="1" anchor="t" anchorCtr="0" compatLnSpc="1">
            <a:prstTxWarp prst="textNoShape">
              <a:avLst/>
            </a:prstTxWarp>
          </a:bodyPr>
          <a:lstStyle>
            <a:lvl1pPr>
              <a:defRPr sz="4700" dirty="0"/>
            </a:lvl1pPr>
          </a:lstStyle>
          <a:p>
            <a:pPr>
              <a:defRPr/>
            </a:pPr>
            <a:endParaRPr lang="en-US"/>
          </a:p>
        </p:txBody>
      </p:sp>
      <p:sp>
        <p:nvSpPr>
          <p:cNvPr id="3075" name="Rectangle 3"/>
          <p:cNvSpPr>
            <a:spLocks noGrp="1" noChangeArrowheads="1"/>
          </p:cNvSpPr>
          <p:nvPr>
            <p:ph type="dt" idx="1"/>
          </p:nvPr>
        </p:nvSpPr>
        <p:spPr bwMode="auto">
          <a:xfrm>
            <a:off x="15621180" y="0"/>
            <a:ext cx="11950488" cy="1787843"/>
          </a:xfrm>
          <a:prstGeom prst="rect">
            <a:avLst/>
          </a:prstGeom>
          <a:noFill/>
          <a:ln w="9525">
            <a:noFill/>
            <a:miter lim="800000"/>
            <a:headEnd/>
            <a:tailEnd/>
          </a:ln>
          <a:effectLst/>
        </p:spPr>
        <p:txBody>
          <a:bodyPr vert="horz" wrap="square" lIns="361892" tIns="180947" rIns="361892" bIns="180947" numCol="1" anchor="t" anchorCtr="0" compatLnSpc="1">
            <a:prstTxWarp prst="textNoShape">
              <a:avLst/>
            </a:prstTxWarp>
          </a:bodyPr>
          <a:lstStyle>
            <a:lvl1pPr algn="r">
              <a:defRPr sz="4700" dirty="0"/>
            </a:lvl1pPr>
          </a:lstStyle>
          <a:p>
            <a:pPr>
              <a:defRPr/>
            </a:pPr>
            <a:endParaRPr lang="en-US"/>
          </a:p>
        </p:txBody>
      </p:sp>
      <p:sp>
        <p:nvSpPr>
          <p:cNvPr id="3076" name="Rectangle 4"/>
          <p:cNvSpPr>
            <a:spLocks noGrp="1" noRot="1" noChangeAspect="1" noChangeArrowheads="1" noTextEdit="1"/>
          </p:cNvSpPr>
          <p:nvPr>
            <p:ph type="sldImg" idx="2"/>
          </p:nvPr>
        </p:nvSpPr>
        <p:spPr bwMode="auto">
          <a:xfrm>
            <a:off x="5410200" y="2682875"/>
            <a:ext cx="16757650" cy="134080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757805" y="16984504"/>
            <a:ext cx="22062440" cy="16090583"/>
          </a:xfrm>
          <a:prstGeom prst="rect">
            <a:avLst/>
          </a:prstGeom>
          <a:noFill/>
          <a:ln w="9525">
            <a:noFill/>
            <a:miter lim="800000"/>
            <a:headEnd/>
            <a:tailEnd/>
          </a:ln>
          <a:effectLst/>
        </p:spPr>
        <p:txBody>
          <a:bodyPr vert="horz" wrap="square" lIns="361892" tIns="180947" rIns="361892" bIns="18094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3962802"/>
            <a:ext cx="11950488" cy="1787843"/>
          </a:xfrm>
          <a:prstGeom prst="rect">
            <a:avLst/>
          </a:prstGeom>
          <a:noFill/>
          <a:ln w="9525">
            <a:noFill/>
            <a:miter lim="800000"/>
            <a:headEnd/>
            <a:tailEnd/>
          </a:ln>
          <a:effectLst/>
        </p:spPr>
        <p:txBody>
          <a:bodyPr vert="horz" wrap="square" lIns="361892" tIns="180947" rIns="361892" bIns="180947" numCol="1" anchor="b" anchorCtr="0" compatLnSpc="1">
            <a:prstTxWarp prst="textNoShape">
              <a:avLst/>
            </a:prstTxWarp>
          </a:bodyPr>
          <a:lstStyle>
            <a:lvl1pPr>
              <a:defRPr sz="4700" dirty="0"/>
            </a:lvl1pPr>
          </a:lstStyle>
          <a:p>
            <a:pPr>
              <a:defRPr/>
            </a:pPr>
            <a:endParaRPr lang="en-US"/>
          </a:p>
        </p:txBody>
      </p:sp>
      <p:sp>
        <p:nvSpPr>
          <p:cNvPr id="3079" name="Rectangle 7"/>
          <p:cNvSpPr>
            <a:spLocks noGrp="1" noChangeArrowheads="1"/>
          </p:cNvSpPr>
          <p:nvPr>
            <p:ph type="sldNum" sz="quarter" idx="5"/>
          </p:nvPr>
        </p:nvSpPr>
        <p:spPr bwMode="auto">
          <a:xfrm>
            <a:off x="15621180" y="33962802"/>
            <a:ext cx="11950488" cy="1787843"/>
          </a:xfrm>
          <a:prstGeom prst="rect">
            <a:avLst/>
          </a:prstGeom>
          <a:noFill/>
          <a:ln w="9525">
            <a:noFill/>
            <a:miter lim="800000"/>
            <a:headEnd/>
            <a:tailEnd/>
          </a:ln>
          <a:effectLst/>
        </p:spPr>
        <p:txBody>
          <a:bodyPr vert="horz" wrap="square" lIns="361892" tIns="180947" rIns="361892" bIns="180947" numCol="1" anchor="b" anchorCtr="0" compatLnSpc="1">
            <a:prstTxWarp prst="textNoShape">
              <a:avLst/>
            </a:prstTxWarp>
          </a:bodyPr>
          <a:lstStyle>
            <a:lvl1pPr algn="r">
              <a:defRPr sz="4700"/>
            </a:lvl1pPr>
          </a:lstStyle>
          <a:p>
            <a:pPr>
              <a:defRPr/>
            </a:pPr>
            <a:fld id="{74BD6B3F-3DE4-4515-96DA-0974578E81B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65076" algn="l" rtl="0" eaLnBrk="0" fontAlgn="base" hangingPunct="0">
      <a:spcBef>
        <a:spcPct val="30000"/>
      </a:spcBef>
      <a:spcAft>
        <a:spcPct val="0"/>
      </a:spcAft>
      <a:defRPr sz="1000" kern="1200">
        <a:solidFill>
          <a:schemeClr val="tx1"/>
        </a:solidFill>
        <a:latin typeface="Arial" charset="0"/>
        <a:ea typeface="+mn-ea"/>
        <a:cs typeface="+mn-cs"/>
      </a:defRPr>
    </a:lvl2pPr>
    <a:lvl3pPr marL="730153" algn="l" rtl="0" eaLnBrk="0" fontAlgn="base" hangingPunct="0">
      <a:spcBef>
        <a:spcPct val="30000"/>
      </a:spcBef>
      <a:spcAft>
        <a:spcPct val="0"/>
      </a:spcAft>
      <a:defRPr sz="1000" kern="1200">
        <a:solidFill>
          <a:schemeClr val="tx1"/>
        </a:solidFill>
        <a:latin typeface="Arial" charset="0"/>
        <a:ea typeface="+mn-ea"/>
        <a:cs typeface="+mn-cs"/>
      </a:defRPr>
    </a:lvl3pPr>
    <a:lvl4pPr marL="1096816" algn="l" rtl="0" eaLnBrk="0" fontAlgn="base" hangingPunct="0">
      <a:spcBef>
        <a:spcPct val="30000"/>
      </a:spcBef>
      <a:spcAft>
        <a:spcPct val="0"/>
      </a:spcAft>
      <a:defRPr sz="1000" kern="1200">
        <a:solidFill>
          <a:schemeClr val="tx1"/>
        </a:solidFill>
        <a:latin typeface="Arial" charset="0"/>
        <a:ea typeface="+mn-ea"/>
        <a:cs typeface="+mn-cs"/>
      </a:defRPr>
    </a:lvl4pPr>
    <a:lvl5pPr marL="1461893" algn="l" rtl="0" eaLnBrk="0" fontAlgn="base" hangingPunct="0">
      <a:spcBef>
        <a:spcPct val="30000"/>
      </a:spcBef>
      <a:spcAft>
        <a:spcPct val="0"/>
      </a:spcAft>
      <a:defRPr sz="1000" kern="1200">
        <a:solidFill>
          <a:schemeClr val="tx1"/>
        </a:solidFill>
        <a:latin typeface="Arial" charset="0"/>
        <a:ea typeface="+mn-ea"/>
        <a:cs typeface="+mn-cs"/>
      </a:defRPr>
    </a:lvl5pPr>
    <a:lvl6pPr marL="1828555" algn="l" defTabSz="731422" rtl="0" eaLnBrk="1" latinLnBrk="0" hangingPunct="1">
      <a:defRPr sz="1000" kern="1200">
        <a:solidFill>
          <a:schemeClr val="tx1"/>
        </a:solidFill>
        <a:latin typeface="+mn-lt"/>
        <a:ea typeface="+mn-ea"/>
        <a:cs typeface="+mn-cs"/>
      </a:defRPr>
    </a:lvl6pPr>
    <a:lvl7pPr marL="2194267" algn="l" defTabSz="731422" rtl="0" eaLnBrk="1" latinLnBrk="0" hangingPunct="1">
      <a:defRPr sz="1000" kern="1200">
        <a:solidFill>
          <a:schemeClr val="tx1"/>
        </a:solidFill>
        <a:latin typeface="+mn-lt"/>
        <a:ea typeface="+mn-ea"/>
        <a:cs typeface="+mn-cs"/>
      </a:defRPr>
    </a:lvl7pPr>
    <a:lvl8pPr marL="2559978" algn="l" defTabSz="731422" rtl="0" eaLnBrk="1" latinLnBrk="0" hangingPunct="1">
      <a:defRPr sz="1000" kern="1200">
        <a:solidFill>
          <a:schemeClr val="tx1"/>
        </a:solidFill>
        <a:latin typeface="+mn-lt"/>
        <a:ea typeface="+mn-ea"/>
        <a:cs typeface="+mn-cs"/>
      </a:defRPr>
    </a:lvl8pPr>
    <a:lvl9pPr marL="2925689" algn="l" defTabSz="73142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FE80CF2F-4814-4ABF-AAC4-B33B251E9B67}" type="slidenum">
              <a:rPr lang="en-US" smtClean="0"/>
              <a:pPr/>
              <a:t>1</a:t>
            </a:fld>
            <a:endParaRPr lang="en-US" smtClean="0"/>
          </a:p>
        </p:txBody>
      </p:sp>
      <p:sp>
        <p:nvSpPr>
          <p:cNvPr id="4099" name="Rectangle 2"/>
          <p:cNvSpPr>
            <a:spLocks noGrp="1" noRot="1" noChangeAspect="1" noChangeArrowheads="1" noTextEdit="1"/>
          </p:cNvSpPr>
          <p:nvPr>
            <p:ph type="sldImg"/>
          </p:nvPr>
        </p:nvSpPr>
        <p:spPr>
          <a:xfrm>
            <a:off x="5410200" y="2682875"/>
            <a:ext cx="16757650" cy="13408025"/>
          </a:xfrm>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438" y="9090379"/>
            <a:ext cx="31089130" cy="6270978"/>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871" y="16580557"/>
            <a:ext cx="25602259" cy="7478889"/>
          </a:xfrm>
        </p:spPr>
        <p:txBody>
          <a:bodyPr/>
          <a:lstStyle>
            <a:lvl1pPr marL="0" indent="0" algn="ctr">
              <a:buNone/>
              <a:defRPr/>
            </a:lvl1pPr>
            <a:lvl2pPr marL="365711" indent="0" algn="ctr">
              <a:buNone/>
              <a:defRPr/>
            </a:lvl2pPr>
            <a:lvl3pPr marL="731422" indent="0" algn="ctr">
              <a:buNone/>
              <a:defRPr/>
            </a:lvl3pPr>
            <a:lvl4pPr marL="1097133" indent="0" algn="ctr">
              <a:buNone/>
              <a:defRPr/>
            </a:lvl4pPr>
            <a:lvl5pPr marL="1462845" indent="0" algn="ctr">
              <a:buNone/>
              <a:defRPr/>
            </a:lvl5pPr>
            <a:lvl6pPr marL="1828555" indent="0" algn="ctr">
              <a:buNone/>
              <a:defRPr/>
            </a:lvl6pPr>
            <a:lvl7pPr marL="2194267" indent="0" algn="ctr">
              <a:buNone/>
              <a:defRPr/>
            </a:lvl7pPr>
            <a:lvl8pPr marL="2559978" indent="0" algn="ctr">
              <a:buNone/>
              <a:defRPr/>
            </a:lvl8pPr>
            <a:lvl9pPr marL="292568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B42BF7-4720-4D0E-A8DA-E498DB3AEB8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A6C78B-0EDA-43C7-A7B5-5A9E1D0408F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8306" y="1172635"/>
            <a:ext cx="8229130" cy="2496537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9741" y="1172635"/>
            <a:ext cx="24575676" cy="249653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EE419D-AD82-4F7A-8BD6-A6F84430C89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BDA4E6-99C4-4D4D-8719-C0EC9745D7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3056"/>
            <a:ext cx="31089130" cy="5810956"/>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2402256"/>
            <a:ext cx="31089130" cy="6400800"/>
          </a:xfrm>
        </p:spPr>
        <p:txBody>
          <a:bodyPr anchor="b"/>
          <a:lstStyle>
            <a:lvl1pPr marL="0" indent="0">
              <a:buNone/>
              <a:defRPr sz="1600"/>
            </a:lvl1pPr>
            <a:lvl2pPr marL="365711" indent="0">
              <a:buNone/>
              <a:defRPr sz="1400"/>
            </a:lvl2pPr>
            <a:lvl3pPr marL="731422" indent="0">
              <a:buNone/>
              <a:defRPr sz="1300"/>
            </a:lvl3pPr>
            <a:lvl4pPr marL="1097133" indent="0">
              <a:buNone/>
              <a:defRPr sz="1100"/>
            </a:lvl4pPr>
            <a:lvl5pPr marL="1462845" indent="0">
              <a:buNone/>
              <a:defRPr sz="1100"/>
            </a:lvl5pPr>
            <a:lvl6pPr marL="1828555" indent="0">
              <a:buNone/>
              <a:defRPr sz="1100"/>
            </a:lvl6pPr>
            <a:lvl7pPr marL="2194267" indent="0">
              <a:buNone/>
              <a:defRPr sz="1100"/>
            </a:lvl7pPr>
            <a:lvl8pPr marL="2559978" indent="0">
              <a:buNone/>
              <a:defRPr sz="1100"/>
            </a:lvl8pPr>
            <a:lvl9pPr marL="2925689"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CA80B4-89D3-408D-98A2-35CEC5E64A7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9741" y="6828368"/>
            <a:ext cx="16401815" cy="19309644"/>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44447" y="6828368"/>
            <a:ext cx="16402991" cy="19309644"/>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64742A-328D-4598-9770-701DA7284D9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566" y="1171222"/>
            <a:ext cx="3291887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565" y="6550380"/>
            <a:ext cx="16160750" cy="2729089"/>
          </a:xfrm>
        </p:spPr>
        <p:txBody>
          <a:bodyPr anchor="b"/>
          <a:lstStyle>
            <a:lvl1pPr marL="0" indent="0">
              <a:buNone/>
              <a:defRPr sz="1900" b="1"/>
            </a:lvl1pPr>
            <a:lvl2pPr marL="365711" indent="0">
              <a:buNone/>
              <a:defRPr sz="1600" b="1"/>
            </a:lvl2pPr>
            <a:lvl3pPr marL="731422" indent="0">
              <a:buNone/>
              <a:defRPr sz="1400" b="1"/>
            </a:lvl3pPr>
            <a:lvl4pPr marL="1097133" indent="0">
              <a:buNone/>
              <a:defRPr sz="1300" b="1"/>
            </a:lvl4pPr>
            <a:lvl5pPr marL="1462845" indent="0">
              <a:buNone/>
              <a:defRPr sz="1300" b="1"/>
            </a:lvl5pPr>
            <a:lvl6pPr marL="1828555" indent="0">
              <a:buNone/>
              <a:defRPr sz="1300" b="1"/>
            </a:lvl6pPr>
            <a:lvl7pPr marL="2194267" indent="0">
              <a:buNone/>
              <a:defRPr sz="1300" b="1"/>
            </a:lvl7pPr>
            <a:lvl8pPr marL="2559978" indent="0">
              <a:buNone/>
              <a:defRPr sz="1300" b="1"/>
            </a:lvl8pPr>
            <a:lvl9pPr marL="292568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1828565" y="9279468"/>
            <a:ext cx="16160750" cy="16858545"/>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79630" y="6550380"/>
            <a:ext cx="16167806" cy="2729089"/>
          </a:xfrm>
        </p:spPr>
        <p:txBody>
          <a:bodyPr anchor="b"/>
          <a:lstStyle>
            <a:lvl1pPr marL="0" indent="0">
              <a:buNone/>
              <a:defRPr sz="1900" b="1"/>
            </a:lvl1pPr>
            <a:lvl2pPr marL="365711" indent="0">
              <a:buNone/>
              <a:defRPr sz="1600" b="1"/>
            </a:lvl2pPr>
            <a:lvl3pPr marL="731422" indent="0">
              <a:buNone/>
              <a:defRPr sz="1400" b="1"/>
            </a:lvl3pPr>
            <a:lvl4pPr marL="1097133" indent="0">
              <a:buNone/>
              <a:defRPr sz="1300" b="1"/>
            </a:lvl4pPr>
            <a:lvl5pPr marL="1462845" indent="0">
              <a:buNone/>
              <a:defRPr sz="1300" b="1"/>
            </a:lvl5pPr>
            <a:lvl6pPr marL="1828555" indent="0">
              <a:buNone/>
              <a:defRPr sz="1300" b="1"/>
            </a:lvl6pPr>
            <a:lvl7pPr marL="2194267" indent="0">
              <a:buNone/>
              <a:defRPr sz="1300" b="1"/>
            </a:lvl7pPr>
            <a:lvl8pPr marL="2559978" indent="0">
              <a:buNone/>
              <a:defRPr sz="1300" b="1"/>
            </a:lvl8pPr>
            <a:lvl9pPr marL="292568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18579630" y="9279468"/>
            <a:ext cx="16167806" cy="16858545"/>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54E681-F138-4FA0-B02C-3826E0E3BF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9B3633A-18A8-4BA8-B302-92D45D12789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9BFFC7-4016-451E-A0B3-0F8976830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565" y="1165578"/>
            <a:ext cx="12033250" cy="4957234"/>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4300436" y="1165578"/>
            <a:ext cx="20447000" cy="24972434"/>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565" y="6122812"/>
            <a:ext cx="12033250" cy="20015200"/>
          </a:xfrm>
        </p:spPr>
        <p:txBody>
          <a:bodyPr/>
          <a:lstStyle>
            <a:lvl1pPr marL="0" indent="0">
              <a:buNone/>
              <a:defRPr sz="1100"/>
            </a:lvl1pPr>
            <a:lvl2pPr marL="365711" indent="0">
              <a:buNone/>
              <a:defRPr sz="1000"/>
            </a:lvl2pPr>
            <a:lvl3pPr marL="731422" indent="0">
              <a:buNone/>
              <a:defRPr sz="800"/>
            </a:lvl3pPr>
            <a:lvl4pPr marL="1097133" indent="0">
              <a:buNone/>
              <a:defRPr sz="700"/>
            </a:lvl4pPr>
            <a:lvl5pPr marL="1462845" indent="0">
              <a:buNone/>
              <a:defRPr sz="700"/>
            </a:lvl5pPr>
            <a:lvl6pPr marL="1828555" indent="0">
              <a:buNone/>
              <a:defRPr sz="700"/>
            </a:lvl6pPr>
            <a:lvl7pPr marL="2194267" indent="0">
              <a:buNone/>
              <a:defRPr sz="700"/>
            </a:lvl7pPr>
            <a:lvl8pPr marL="2559978" indent="0">
              <a:buNone/>
              <a:defRPr sz="700"/>
            </a:lvl8pPr>
            <a:lvl9pPr marL="2925689"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43984A-0317-4B02-81AE-702D3D3DFF6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623" y="20482280"/>
            <a:ext cx="21945130" cy="2418644"/>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7169623" y="2614792"/>
            <a:ext cx="21945130" cy="17555633"/>
          </a:xfrm>
        </p:spPr>
        <p:txBody>
          <a:bodyPr/>
          <a:lstStyle>
            <a:lvl1pPr marL="0" indent="0">
              <a:buNone/>
              <a:defRPr sz="2600"/>
            </a:lvl1pPr>
            <a:lvl2pPr marL="365711" indent="0">
              <a:buNone/>
              <a:defRPr sz="2200"/>
            </a:lvl2pPr>
            <a:lvl3pPr marL="731422" indent="0">
              <a:buNone/>
              <a:defRPr sz="1900"/>
            </a:lvl3pPr>
            <a:lvl4pPr marL="1097133" indent="0">
              <a:buNone/>
              <a:defRPr sz="1600"/>
            </a:lvl4pPr>
            <a:lvl5pPr marL="1462845" indent="0">
              <a:buNone/>
              <a:defRPr sz="1600"/>
            </a:lvl5pPr>
            <a:lvl6pPr marL="1828555" indent="0">
              <a:buNone/>
              <a:defRPr sz="1600"/>
            </a:lvl6pPr>
            <a:lvl7pPr marL="2194267" indent="0">
              <a:buNone/>
              <a:defRPr sz="1600"/>
            </a:lvl7pPr>
            <a:lvl8pPr marL="2559978" indent="0">
              <a:buNone/>
              <a:defRPr sz="1600"/>
            </a:lvl8pPr>
            <a:lvl9pPr marL="2925689" indent="0">
              <a:buNone/>
              <a:defRPr sz="1600"/>
            </a:lvl9pPr>
          </a:lstStyle>
          <a:p>
            <a:pPr lvl="0"/>
            <a:endParaRPr lang="en-US" noProof="0" dirty="0" smtClean="0"/>
          </a:p>
        </p:txBody>
      </p:sp>
      <p:sp>
        <p:nvSpPr>
          <p:cNvPr id="4" name="Text Placeholder 3"/>
          <p:cNvSpPr>
            <a:spLocks noGrp="1"/>
          </p:cNvSpPr>
          <p:nvPr>
            <p:ph type="body" sz="half" idx="2"/>
          </p:nvPr>
        </p:nvSpPr>
        <p:spPr>
          <a:xfrm>
            <a:off x="7169623" y="22900924"/>
            <a:ext cx="21945130" cy="3433233"/>
          </a:xfrm>
        </p:spPr>
        <p:txBody>
          <a:bodyPr/>
          <a:lstStyle>
            <a:lvl1pPr marL="0" indent="0">
              <a:buNone/>
              <a:defRPr sz="1100"/>
            </a:lvl1pPr>
            <a:lvl2pPr marL="365711" indent="0">
              <a:buNone/>
              <a:defRPr sz="1000"/>
            </a:lvl2pPr>
            <a:lvl3pPr marL="731422" indent="0">
              <a:buNone/>
              <a:defRPr sz="800"/>
            </a:lvl3pPr>
            <a:lvl4pPr marL="1097133" indent="0">
              <a:buNone/>
              <a:defRPr sz="700"/>
            </a:lvl4pPr>
            <a:lvl5pPr marL="1462845" indent="0">
              <a:buNone/>
              <a:defRPr sz="700"/>
            </a:lvl5pPr>
            <a:lvl6pPr marL="1828555" indent="0">
              <a:buNone/>
              <a:defRPr sz="700"/>
            </a:lvl6pPr>
            <a:lvl7pPr marL="2194267" indent="0">
              <a:buNone/>
              <a:defRPr sz="700"/>
            </a:lvl7pPr>
            <a:lvl8pPr marL="2559978" indent="0">
              <a:buNone/>
              <a:defRPr sz="700"/>
            </a:lvl8pPr>
            <a:lvl9pPr marL="2925689"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B659E-BC16-4D30-A4AD-CD9A51CC932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0388" y="1173163"/>
            <a:ext cx="32916812" cy="4876800"/>
          </a:xfrm>
          <a:prstGeom prst="rect">
            <a:avLst/>
          </a:prstGeom>
          <a:noFill/>
          <a:ln w="9525">
            <a:noFill/>
            <a:miter lim="800000"/>
            <a:headEnd/>
            <a:tailEnd/>
          </a:ln>
        </p:spPr>
        <p:txBody>
          <a:bodyPr vert="horz" wrap="square" lIns="376155" tIns="188078" rIns="376155" bIns="18807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30388" y="6827839"/>
            <a:ext cx="32916812" cy="19310350"/>
          </a:xfrm>
          <a:prstGeom prst="rect">
            <a:avLst/>
          </a:prstGeom>
          <a:noFill/>
          <a:ln w="9525">
            <a:noFill/>
            <a:miter lim="800000"/>
            <a:headEnd/>
            <a:tailEnd/>
          </a:ln>
        </p:spPr>
        <p:txBody>
          <a:bodyPr vert="horz" wrap="square" lIns="376155" tIns="188078" rIns="376155" bIns="18807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30388" y="26646188"/>
            <a:ext cx="8532812" cy="2032000"/>
          </a:xfrm>
          <a:prstGeom prst="rect">
            <a:avLst/>
          </a:prstGeom>
          <a:noFill/>
          <a:ln w="9525">
            <a:noFill/>
            <a:miter lim="800000"/>
            <a:headEnd/>
            <a:tailEnd/>
          </a:ln>
          <a:effectLst/>
        </p:spPr>
        <p:txBody>
          <a:bodyPr vert="horz" wrap="square" lIns="376155" tIns="188078" rIns="376155" bIns="188078" numCol="1" anchor="t" anchorCtr="0" compatLnSpc="1">
            <a:prstTxWarp prst="textNoShape">
              <a:avLst/>
            </a:prstTxWarp>
          </a:bodyPr>
          <a:lstStyle>
            <a:lvl1pPr>
              <a:defRPr sz="5800" dirty="0"/>
            </a:lvl1pPr>
          </a:lstStyle>
          <a:p>
            <a:pPr>
              <a:defRPr/>
            </a:pPr>
            <a:endParaRPr lang="en-US"/>
          </a:p>
        </p:txBody>
      </p:sp>
      <p:sp>
        <p:nvSpPr>
          <p:cNvPr id="1029" name="Rectangle 5"/>
          <p:cNvSpPr>
            <a:spLocks noGrp="1" noChangeArrowheads="1"/>
          </p:cNvSpPr>
          <p:nvPr>
            <p:ph type="ftr" sz="quarter" idx="3"/>
          </p:nvPr>
        </p:nvSpPr>
        <p:spPr bwMode="auto">
          <a:xfrm>
            <a:off x="12498388" y="26646188"/>
            <a:ext cx="11580812" cy="2032000"/>
          </a:xfrm>
          <a:prstGeom prst="rect">
            <a:avLst/>
          </a:prstGeom>
          <a:noFill/>
          <a:ln w="9525">
            <a:noFill/>
            <a:miter lim="800000"/>
            <a:headEnd/>
            <a:tailEnd/>
          </a:ln>
          <a:effectLst/>
        </p:spPr>
        <p:txBody>
          <a:bodyPr vert="horz" wrap="square" lIns="376155" tIns="188078" rIns="376155" bIns="188078" numCol="1" anchor="t" anchorCtr="0" compatLnSpc="1">
            <a:prstTxWarp prst="textNoShape">
              <a:avLst/>
            </a:prstTxWarp>
          </a:bodyPr>
          <a:lstStyle>
            <a:lvl1pPr algn="ctr">
              <a:defRPr sz="5800" dirty="0"/>
            </a:lvl1pPr>
          </a:lstStyle>
          <a:p>
            <a:pPr>
              <a:defRPr/>
            </a:pPr>
            <a:endParaRPr lang="en-US"/>
          </a:p>
        </p:txBody>
      </p:sp>
      <p:sp>
        <p:nvSpPr>
          <p:cNvPr id="1030" name="Rectangle 6"/>
          <p:cNvSpPr>
            <a:spLocks noGrp="1" noChangeArrowheads="1"/>
          </p:cNvSpPr>
          <p:nvPr>
            <p:ph type="sldNum" sz="quarter" idx="4"/>
          </p:nvPr>
        </p:nvSpPr>
        <p:spPr bwMode="auto">
          <a:xfrm>
            <a:off x="26214388" y="26646188"/>
            <a:ext cx="8532812" cy="2032000"/>
          </a:xfrm>
          <a:prstGeom prst="rect">
            <a:avLst/>
          </a:prstGeom>
          <a:noFill/>
          <a:ln w="9525">
            <a:noFill/>
            <a:miter lim="800000"/>
            <a:headEnd/>
            <a:tailEnd/>
          </a:ln>
          <a:effectLst/>
        </p:spPr>
        <p:txBody>
          <a:bodyPr vert="horz" wrap="square" lIns="376155" tIns="188078" rIns="376155" bIns="188078" numCol="1" anchor="t" anchorCtr="0" compatLnSpc="1">
            <a:prstTxWarp prst="textNoShape">
              <a:avLst/>
            </a:prstTxWarp>
          </a:bodyPr>
          <a:lstStyle>
            <a:lvl1pPr algn="r">
              <a:defRPr sz="5800"/>
            </a:lvl1pPr>
          </a:lstStyle>
          <a:p>
            <a:pPr>
              <a:defRPr/>
            </a:pPr>
            <a:fld id="{7321A54E-9F52-4149-8371-99896E8CF8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0285" rtl="0" eaLnBrk="0" fontAlgn="base" hangingPunct="0">
        <a:spcBef>
          <a:spcPct val="0"/>
        </a:spcBef>
        <a:spcAft>
          <a:spcPct val="0"/>
        </a:spcAft>
        <a:defRPr sz="18100">
          <a:solidFill>
            <a:schemeClr val="tx2"/>
          </a:solidFill>
          <a:latin typeface="+mj-lt"/>
          <a:ea typeface="+mj-ea"/>
          <a:cs typeface="+mj-cs"/>
        </a:defRPr>
      </a:lvl1pPr>
      <a:lvl2pPr algn="ctr" defTabSz="3760285" rtl="0" eaLnBrk="0" fontAlgn="base" hangingPunct="0">
        <a:spcBef>
          <a:spcPct val="0"/>
        </a:spcBef>
        <a:spcAft>
          <a:spcPct val="0"/>
        </a:spcAft>
        <a:defRPr sz="18100">
          <a:solidFill>
            <a:schemeClr val="tx2"/>
          </a:solidFill>
          <a:latin typeface="Arial" charset="0"/>
        </a:defRPr>
      </a:lvl2pPr>
      <a:lvl3pPr algn="ctr" defTabSz="3760285" rtl="0" eaLnBrk="0" fontAlgn="base" hangingPunct="0">
        <a:spcBef>
          <a:spcPct val="0"/>
        </a:spcBef>
        <a:spcAft>
          <a:spcPct val="0"/>
        </a:spcAft>
        <a:defRPr sz="18100">
          <a:solidFill>
            <a:schemeClr val="tx2"/>
          </a:solidFill>
          <a:latin typeface="Arial" charset="0"/>
        </a:defRPr>
      </a:lvl3pPr>
      <a:lvl4pPr algn="ctr" defTabSz="3760285" rtl="0" eaLnBrk="0" fontAlgn="base" hangingPunct="0">
        <a:spcBef>
          <a:spcPct val="0"/>
        </a:spcBef>
        <a:spcAft>
          <a:spcPct val="0"/>
        </a:spcAft>
        <a:defRPr sz="18100">
          <a:solidFill>
            <a:schemeClr val="tx2"/>
          </a:solidFill>
          <a:latin typeface="Arial" charset="0"/>
        </a:defRPr>
      </a:lvl4pPr>
      <a:lvl5pPr algn="ctr" defTabSz="3760285" rtl="0" eaLnBrk="0" fontAlgn="base" hangingPunct="0">
        <a:spcBef>
          <a:spcPct val="0"/>
        </a:spcBef>
        <a:spcAft>
          <a:spcPct val="0"/>
        </a:spcAft>
        <a:defRPr sz="18100">
          <a:solidFill>
            <a:schemeClr val="tx2"/>
          </a:solidFill>
          <a:latin typeface="Arial" charset="0"/>
        </a:defRPr>
      </a:lvl5pPr>
      <a:lvl6pPr marL="365711" algn="ctr" defTabSz="3761238" rtl="0" fontAlgn="base">
        <a:spcBef>
          <a:spcPct val="0"/>
        </a:spcBef>
        <a:spcAft>
          <a:spcPct val="0"/>
        </a:spcAft>
        <a:defRPr sz="18100">
          <a:solidFill>
            <a:schemeClr val="tx2"/>
          </a:solidFill>
          <a:latin typeface="Arial" charset="0"/>
        </a:defRPr>
      </a:lvl6pPr>
      <a:lvl7pPr marL="731422" algn="ctr" defTabSz="3761238" rtl="0" fontAlgn="base">
        <a:spcBef>
          <a:spcPct val="0"/>
        </a:spcBef>
        <a:spcAft>
          <a:spcPct val="0"/>
        </a:spcAft>
        <a:defRPr sz="18100">
          <a:solidFill>
            <a:schemeClr val="tx2"/>
          </a:solidFill>
          <a:latin typeface="Arial" charset="0"/>
        </a:defRPr>
      </a:lvl7pPr>
      <a:lvl8pPr marL="1097133" algn="ctr" defTabSz="3761238" rtl="0" fontAlgn="base">
        <a:spcBef>
          <a:spcPct val="0"/>
        </a:spcBef>
        <a:spcAft>
          <a:spcPct val="0"/>
        </a:spcAft>
        <a:defRPr sz="18100">
          <a:solidFill>
            <a:schemeClr val="tx2"/>
          </a:solidFill>
          <a:latin typeface="Arial" charset="0"/>
        </a:defRPr>
      </a:lvl8pPr>
      <a:lvl9pPr marL="1462845" algn="ctr" defTabSz="3761238" rtl="0" fontAlgn="base">
        <a:spcBef>
          <a:spcPct val="0"/>
        </a:spcBef>
        <a:spcAft>
          <a:spcPct val="0"/>
        </a:spcAft>
        <a:defRPr sz="18100">
          <a:solidFill>
            <a:schemeClr val="tx2"/>
          </a:solidFill>
          <a:latin typeface="Arial" charset="0"/>
        </a:defRPr>
      </a:lvl9pPr>
    </p:titleStyle>
    <p:bodyStyle>
      <a:lvl1pPr marL="1409511" indent="-1409511" algn="l" defTabSz="3760285" rtl="0" eaLnBrk="0" fontAlgn="base" hangingPunct="0">
        <a:spcBef>
          <a:spcPct val="20000"/>
        </a:spcBef>
        <a:spcAft>
          <a:spcPct val="0"/>
        </a:spcAft>
        <a:buChar char="•"/>
        <a:defRPr sz="13200">
          <a:solidFill>
            <a:schemeClr val="tx1"/>
          </a:solidFill>
          <a:latin typeface="+mn-lt"/>
          <a:ea typeface="+mn-ea"/>
          <a:cs typeface="+mn-cs"/>
        </a:defRPr>
      </a:lvl1pPr>
      <a:lvl2pPr marL="3055530" indent="-1174593" algn="l" defTabSz="3760285" rtl="0" eaLnBrk="0" fontAlgn="base" hangingPunct="0">
        <a:spcBef>
          <a:spcPct val="20000"/>
        </a:spcBef>
        <a:spcAft>
          <a:spcPct val="0"/>
        </a:spcAft>
        <a:buChar char="–"/>
        <a:defRPr sz="11500">
          <a:solidFill>
            <a:schemeClr val="tx1"/>
          </a:solidFill>
          <a:latin typeface="+mn-lt"/>
        </a:defRPr>
      </a:lvl2pPr>
      <a:lvl3pPr marL="4701547" indent="-939674" algn="l" defTabSz="3760285" rtl="0" eaLnBrk="0" fontAlgn="base" hangingPunct="0">
        <a:spcBef>
          <a:spcPct val="20000"/>
        </a:spcBef>
        <a:spcAft>
          <a:spcPct val="0"/>
        </a:spcAft>
        <a:buChar char="•"/>
        <a:defRPr sz="9800">
          <a:solidFill>
            <a:schemeClr val="tx1"/>
          </a:solidFill>
          <a:latin typeface="+mn-lt"/>
        </a:defRPr>
      </a:lvl3pPr>
      <a:lvl4pPr marL="6582484" indent="-939674" algn="l" defTabSz="3760285" rtl="0" eaLnBrk="0" fontAlgn="base" hangingPunct="0">
        <a:spcBef>
          <a:spcPct val="20000"/>
        </a:spcBef>
        <a:spcAft>
          <a:spcPct val="0"/>
        </a:spcAft>
        <a:buChar char="–"/>
        <a:defRPr sz="8200">
          <a:solidFill>
            <a:schemeClr val="tx1"/>
          </a:solidFill>
          <a:latin typeface="+mn-lt"/>
        </a:defRPr>
      </a:lvl4pPr>
      <a:lvl5pPr marL="8463420" indent="-939674" algn="l" defTabSz="3760285" rtl="0" eaLnBrk="0" fontAlgn="base" hangingPunct="0">
        <a:spcBef>
          <a:spcPct val="20000"/>
        </a:spcBef>
        <a:spcAft>
          <a:spcPct val="0"/>
        </a:spcAft>
        <a:buChar char="»"/>
        <a:defRPr sz="8200">
          <a:solidFill>
            <a:schemeClr val="tx1"/>
          </a:solidFill>
          <a:latin typeface="+mn-lt"/>
        </a:defRPr>
      </a:lvl5pPr>
      <a:lvl6pPr marL="8829130" indent="-939674" algn="l" defTabSz="3761238" rtl="0" fontAlgn="base">
        <a:spcBef>
          <a:spcPct val="20000"/>
        </a:spcBef>
        <a:spcAft>
          <a:spcPct val="0"/>
        </a:spcAft>
        <a:buChar char="»"/>
        <a:defRPr sz="8200">
          <a:solidFill>
            <a:schemeClr val="tx1"/>
          </a:solidFill>
          <a:latin typeface="+mn-lt"/>
        </a:defRPr>
      </a:lvl6pPr>
      <a:lvl7pPr marL="9194842" indent="-939674" algn="l" defTabSz="3761238" rtl="0" fontAlgn="base">
        <a:spcBef>
          <a:spcPct val="20000"/>
        </a:spcBef>
        <a:spcAft>
          <a:spcPct val="0"/>
        </a:spcAft>
        <a:buChar char="»"/>
        <a:defRPr sz="8200">
          <a:solidFill>
            <a:schemeClr val="tx1"/>
          </a:solidFill>
          <a:latin typeface="+mn-lt"/>
        </a:defRPr>
      </a:lvl7pPr>
      <a:lvl8pPr marL="9560553" indent="-939674" algn="l" defTabSz="3761238" rtl="0" fontAlgn="base">
        <a:spcBef>
          <a:spcPct val="20000"/>
        </a:spcBef>
        <a:spcAft>
          <a:spcPct val="0"/>
        </a:spcAft>
        <a:buChar char="»"/>
        <a:defRPr sz="8200">
          <a:solidFill>
            <a:schemeClr val="tx1"/>
          </a:solidFill>
          <a:latin typeface="+mn-lt"/>
        </a:defRPr>
      </a:lvl8pPr>
      <a:lvl9pPr marL="9926263" indent="-939674" algn="l" defTabSz="3761238" rtl="0" fontAlgn="base">
        <a:spcBef>
          <a:spcPct val="20000"/>
        </a:spcBef>
        <a:spcAft>
          <a:spcPct val="0"/>
        </a:spcAft>
        <a:buChar char="»"/>
        <a:defRPr sz="8200">
          <a:solidFill>
            <a:schemeClr val="tx1"/>
          </a:solidFill>
          <a:latin typeface="+mn-lt"/>
        </a:defRPr>
      </a:lvl9pPr>
    </p:bodyStyle>
    <p:otherStyle>
      <a:defPPr>
        <a:defRPr lang="en-US"/>
      </a:defPPr>
      <a:lvl1pPr marL="0" algn="l" defTabSz="731422" rtl="0" eaLnBrk="1" latinLnBrk="0" hangingPunct="1">
        <a:defRPr sz="1400" kern="1200">
          <a:solidFill>
            <a:schemeClr val="tx1"/>
          </a:solidFill>
          <a:latin typeface="+mn-lt"/>
          <a:ea typeface="+mn-ea"/>
          <a:cs typeface="+mn-cs"/>
        </a:defRPr>
      </a:lvl1pPr>
      <a:lvl2pPr marL="365711" algn="l" defTabSz="731422" rtl="0" eaLnBrk="1" latinLnBrk="0" hangingPunct="1">
        <a:defRPr sz="1400" kern="1200">
          <a:solidFill>
            <a:schemeClr val="tx1"/>
          </a:solidFill>
          <a:latin typeface="+mn-lt"/>
          <a:ea typeface="+mn-ea"/>
          <a:cs typeface="+mn-cs"/>
        </a:defRPr>
      </a:lvl2pPr>
      <a:lvl3pPr marL="731422" algn="l" defTabSz="731422" rtl="0" eaLnBrk="1" latinLnBrk="0" hangingPunct="1">
        <a:defRPr sz="1400" kern="1200">
          <a:solidFill>
            <a:schemeClr val="tx1"/>
          </a:solidFill>
          <a:latin typeface="+mn-lt"/>
          <a:ea typeface="+mn-ea"/>
          <a:cs typeface="+mn-cs"/>
        </a:defRPr>
      </a:lvl3pPr>
      <a:lvl4pPr marL="1097133" algn="l" defTabSz="731422" rtl="0" eaLnBrk="1" latinLnBrk="0" hangingPunct="1">
        <a:defRPr sz="1400" kern="1200">
          <a:solidFill>
            <a:schemeClr val="tx1"/>
          </a:solidFill>
          <a:latin typeface="+mn-lt"/>
          <a:ea typeface="+mn-ea"/>
          <a:cs typeface="+mn-cs"/>
        </a:defRPr>
      </a:lvl4pPr>
      <a:lvl5pPr marL="1462845" algn="l" defTabSz="731422" rtl="0" eaLnBrk="1" latinLnBrk="0" hangingPunct="1">
        <a:defRPr sz="1400" kern="1200">
          <a:solidFill>
            <a:schemeClr val="tx1"/>
          </a:solidFill>
          <a:latin typeface="+mn-lt"/>
          <a:ea typeface="+mn-ea"/>
          <a:cs typeface="+mn-cs"/>
        </a:defRPr>
      </a:lvl5pPr>
      <a:lvl6pPr marL="1828555" algn="l" defTabSz="731422" rtl="0" eaLnBrk="1" latinLnBrk="0" hangingPunct="1">
        <a:defRPr sz="1400" kern="1200">
          <a:solidFill>
            <a:schemeClr val="tx1"/>
          </a:solidFill>
          <a:latin typeface="+mn-lt"/>
          <a:ea typeface="+mn-ea"/>
          <a:cs typeface="+mn-cs"/>
        </a:defRPr>
      </a:lvl6pPr>
      <a:lvl7pPr marL="2194267" algn="l" defTabSz="731422" rtl="0" eaLnBrk="1" latinLnBrk="0" hangingPunct="1">
        <a:defRPr sz="1400" kern="1200">
          <a:solidFill>
            <a:schemeClr val="tx1"/>
          </a:solidFill>
          <a:latin typeface="+mn-lt"/>
          <a:ea typeface="+mn-ea"/>
          <a:cs typeface="+mn-cs"/>
        </a:defRPr>
      </a:lvl7pPr>
      <a:lvl8pPr marL="2559978" algn="l" defTabSz="731422" rtl="0" eaLnBrk="1" latinLnBrk="0" hangingPunct="1">
        <a:defRPr sz="1400" kern="1200">
          <a:solidFill>
            <a:schemeClr val="tx1"/>
          </a:solidFill>
          <a:latin typeface="+mn-lt"/>
          <a:ea typeface="+mn-ea"/>
          <a:cs typeface="+mn-cs"/>
        </a:defRPr>
      </a:lvl8pPr>
      <a:lvl9pPr marL="2925689" algn="l" defTabSz="73142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www.sciencemag.org/"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4"/>
          <p:cNvSpPr txBox="1">
            <a:spLocks noChangeArrowheads="1"/>
          </p:cNvSpPr>
          <p:nvPr/>
        </p:nvSpPr>
        <p:spPr bwMode="auto">
          <a:xfrm>
            <a:off x="0" y="378373"/>
            <a:ext cx="35953700" cy="3703867"/>
          </a:xfrm>
          <a:prstGeom prst="rect">
            <a:avLst/>
          </a:prstGeom>
          <a:noFill/>
          <a:ln w="9525">
            <a:noFill/>
            <a:miter lim="800000"/>
            <a:headEnd/>
            <a:tailEnd/>
          </a:ln>
        </p:spPr>
        <p:txBody>
          <a:bodyPr lIns="431943" tIns="431943" rIns="431943" bIns="431943">
            <a:spAutoFit/>
          </a:bodyPr>
          <a:lstStyle/>
          <a:p>
            <a:pPr algn="ctr" eaLnBrk="0" hangingPunct="0"/>
            <a:r>
              <a:rPr lang="en-US" sz="6300" b="1" i="1" dirty="0" smtClean="0">
                <a:latin typeface="Times New Roman" pitchFamily="18" charset="0"/>
                <a:cs typeface="Times New Roman" pitchFamily="18" charset="0"/>
              </a:rPr>
              <a:t>The </a:t>
            </a:r>
            <a:r>
              <a:rPr lang="en-US" sz="6300" b="1" i="1" dirty="0">
                <a:latin typeface="Times New Roman" pitchFamily="18" charset="0"/>
                <a:cs typeface="Times New Roman" pitchFamily="18" charset="0"/>
              </a:rPr>
              <a:t>effects of protein electrostatic property </a:t>
            </a:r>
            <a:r>
              <a:rPr lang="en-US" sz="6300" b="1" i="1" dirty="0" smtClean="0">
                <a:latin typeface="Times New Roman" pitchFamily="18" charset="0"/>
                <a:cs typeface="Times New Roman" pitchFamily="18" charset="0"/>
              </a:rPr>
              <a:t>on Protein-Protein </a:t>
            </a:r>
          </a:p>
          <a:p>
            <a:pPr algn="ctr" eaLnBrk="0" hangingPunct="0"/>
            <a:r>
              <a:rPr lang="en-US" sz="6300" b="1" i="1" dirty="0" smtClean="0">
                <a:latin typeface="Times New Roman" pitchFamily="18" charset="0"/>
                <a:cs typeface="Times New Roman" pitchFamily="18" charset="0"/>
              </a:rPr>
              <a:t>Interactions </a:t>
            </a:r>
            <a:r>
              <a:rPr lang="en-US" sz="6300" b="1" i="1" dirty="0">
                <a:latin typeface="Times New Roman" pitchFamily="18" charset="0"/>
                <a:cs typeface="Times New Roman" pitchFamily="18" charset="0"/>
              </a:rPr>
              <a:t>in the Yeast Cell</a:t>
            </a:r>
          </a:p>
          <a:p>
            <a:pPr algn="ctr" eaLnBrk="0" hangingPunct="0"/>
            <a:r>
              <a:rPr lang="en-AU" sz="5100" b="1" i="1" dirty="0" smtClean="0">
                <a:latin typeface="Times New Roman" pitchFamily="18" charset="0"/>
              </a:rPr>
              <a:t>  </a:t>
            </a:r>
            <a:endParaRPr lang="en-AU" sz="5100" b="1" i="1" dirty="0">
              <a:latin typeface="Times New Roman" pitchFamily="18" charset="0"/>
            </a:endParaRPr>
          </a:p>
        </p:txBody>
      </p:sp>
      <p:sp>
        <p:nvSpPr>
          <p:cNvPr id="2051" name="Text Box 15"/>
          <p:cNvSpPr txBox="1">
            <a:spLocks noChangeArrowheads="1"/>
          </p:cNvSpPr>
          <p:nvPr/>
        </p:nvSpPr>
        <p:spPr bwMode="auto">
          <a:xfrm>
            <a:off x="0" y="2904617"/>
            <a:ext cx="36576000" cy="2211387"/>
          </a:xfrm>
          <a:prstGeom prst="rect">
            <a:avLst/>
          </a:prstGeom>
          <a:noFill/>
          <a:ln w="9525">
            <a:noFill/>
            <a:miter lim="800000"/>
            <a:headEnd/>
            <a:tailEnd/>
          </a:ln>
        </p:spPr>
        <p:txBody>
          <a:bodyPr lIns="287961" tIns="287961" rIns="287961" bIns="287961"/>
          <a:lstStyle/>
          <a:p>
            <a:pPr algn="ctr" eaLnBrk="0" hangingPunct="0"/>
            <a:r>
              <a:rPr lang="en-GB" sz="5000" b="1" dirty="0" smtClean="0"/>
              <a:t>Kenee Daffin</a:t>
            </a:r>
            <a:r>
              <a:rPr lang="en-GB" sz="5000" b="1" baseline="30000" dirty="0" smtClean="0"/>
              <a:t>1</a:t>
            </a:r>
            <a:r>
              <a:rPr lang="en-GB" sz="5000" b="1" dirty="0"/>
              <a:t>, </a:t>
            </a:r>
            <a:r>
              <a:rPr lang="en-GB" sz="5000" b="1" dirty="0" smtClean="0"/>
              <a:t>Brittany Kearse</a:t>
            </a:r>
            <a:r>
              <a:rPr lang="en-GB" sz="5000" b="1" baseline="30000" dirty="0" smtClean="0"/>
              <a:t>2</a:t>
            </a:r>
            <a:r>
              <a:rPr lang="en-GB" sz="5000" b="1" dirty="0" smtClean="0"/>
              <a:t>, Dr</a:t>
            </a:r>
            <a:r>
              <a:rPr lang="en-GB" sz="5000" b="1" dirty="0"/>
              <a:t>. </a:t>
            </a:r>
            <a:r>
              <a:rPr lang="en-GB" sz="5000" b="1" dirty="0" smtClean="0"/>
              <a:t>Hong Qin</a:t>
            </a:r>
            <a:r>
              <a:rPr lang="en-GB" sz="5000" b="1" baseline="30000" dirty="0" smtClean="0"/>
              <a:t>3</a:t>
            </a:r>
            <a:endParaRPr lang="en-GB" sz="5000" b="1" baseline="30000" dirty="0"/>
          </a:p>
          <a:p>
            <a:pPr algn="ctr" eaLnBrk="0" hangingPunct="0"/>
            <a:r>
              <a:rPr lang="en-GB" sz="5000" b="1" dirty="0" smtClean="0"/>
              <a:t>Biology Department at Spelman College</a:t>
            </a:r>
            <a:endParaRPr lang="en-GB" sz="5000" dirty="0"/>
          </a:p>
          <a:p>
            <a:pPr algn="ctr" eaLnBrk="0" hangingPunct="0"/>
            <a:endParaRPr lang="en-GB" sz="5000" dirty="0">
              <a:solidFill>
                <a:srgbClr val="60A9DA"/>
              </a:solidFill>
            </a:endParaRPr>
          </a:p>
        </p:txBody>
      </p:sp>
      <p:sp>
        <p:nvSpPr>
          <p:cNvPr id="2052" name="Text Box 60"/>
          <p:cNvSpPr txBox="1">
            <a:spLocks noChangeArrowheads="1"/>
          </p:cNvSpPr>
          <p:nvPr/>
        </p:nvSpPr>
        <p:spPr bwMode="auto">
          <a:xfrm>
            <a:off x="974224" y="7071029"/>
            <a:ext cx="11249861" cy="6691052"/>
          </a:xfrm>
          <a:prstGeom prst="rect">
            <a:avLst/>
          </a:prstGeom>
          <a:noFill/>
          <a:ln w="9525">
            <a:noFill/>
            <a:miter lim="800000"/>
            <a:headEnd/>
            <a:tailEnd/>
          </a:ln>
        </p:spPr>
        <p:txBody>
          <a:bodyPr wrap="square" lIns="73142" tIns="36571" rIns="73142" bIns="36571">
            <a:spAutoFit/>
          </a:bodyPr>
          <a:lstStyle/>
          <a:p>
            <a:pPr defTabSz="3761873"/>
            <a:r>
              <a:rPr lang="en-GB" sz="2800" b="1" dirty="0">
                <a:solidFill>
                  <a:srgbClr val="003366"/>
                </a:solidFill>
              </a:rPr>
              <a:t> </a:t>
            </a:r>
            <a:r>
              <a:rPr lang="en-GB" sz="2800" b="1" dirty="0" smtClean="0">
                <a:solidFill>
                  <a:srgbClr val="003366"/>
                </a:solidFill>
              </a:rPr>
              <a:t>     </a:t>
            </a:r>
            <a:r>
              <a:rPr lang="en-US" sz="2800" dirty="0" smtClean="0"/>
              <a:t>Different </a:t>
            </a:r>
            <a:r>
              <a:rPr lang="en-US" sz="2800" dirty="0"/>
              <a:t>protein-protein interactions that occur within the cell help with the regulation and functions of the cell.  The electrostatic properties </a:t>
            </a:r>
            <a:r>
              <a:rPr lang="en-US" sz="2800" dirty="0" smtClean="0"/>
              <a:t>(pI) influence </a:t>
            </a:r>
            <a:r>
              <a:rPr lang="en-US" sz="2800" dirty="0"/>
              <a:t>the way the proteins interact with one another.  The electrostatic properties </a:t>
            </a:r>
            <a:r>
              <a:rPr lang="en-US" sz="2800" dirty="0" smtClean="0"/>
              <a:t>influence the </a:t>
            </a:r>
            <a:r>
              <a:rPr lang="en-US" sz="2800" dirty="0"/>
              <a:t>location of the cell and the evolutionary rate.  Other studies have shown the relationship between the interacting pairs and the localization.  Research has found that proteins with a high rate of </a:t>
            </a:r>
            <a:r>
              <a:rPr lang="en-US" sz="2800" dirty="0" smtClean="0"/>
              <a:t>interaction </a:t>
            </a:r>
            <a:r>
              <a:rPr lang="en-US" sz="2800" dirty="0"/>
              <a:t>are more likely to pair with proteins that have a low rate of </a:t>
            </a:r>
            <a:r>
              <a:rPr lang="en-US" sz="2800" dirty="0" smtClean="0"/>
              <a:t>interaction. </a:t>
            </a:r>
            <a:r>
              <a:rPr lang="en-US" sz="2800" dirty="0"/>
              <a:t>(1) These </a:t>
            </a:r>
            <a:r>
              <a:rPr lang="en-US" sz="2800" dirty="0" smtClean="0"/>
              <a:t>protein pairings </a:t>
            </a:r>
            <a:r>
              <a:rPr lang="en-US" sz="2800" dirty="0"/>
              <a:t>are favored more so than proteins with similar interaction rates. (1) They also found that this favored protein pairing </a:t>
            </a:r>
            <a:r>
              <a:rPr lang="en-US" sz="2800" dirty="0" smtClean="0"/>
              <a:t>occurs in </a:t>
            </a:r>
            <a:r>
              <a:rPr lang="en-US" sz="2800" dirty="0"/>
              <a:t>the nucleus. </a:t>
            </a:r>
            <a:r>
              <a:rPr lang="en-US" sz="2800" dirty="0" smtClean="0"/>
              <a:t>Our primary focus is to determine if the isoelectric points of proteins affect protein-protein interactions by examining their pI values. </a:t>
            </a:r>
            <a:endParaRPr lang="en-US" sz="2800" dirty="0" smtClean="0">
              <a:solidFill>
                <a:srgbClr val="003366"/>
              </a:solidFill>
            </a:endParaRPr>
          </a:p>
          <a:p>
            <a:pPr defTabSz="3761873"/>
            <a:endParaRPr lang="en-US" sz="2900" dirty="0" smtClean="0">
              <a:solidFill>
                <a:srgbClr val="003366"/>
              </a:solidFill>
            </a:endParaRPr>
          </a:p>
          <a:p>
            <a:pPr defTabSz="3761873">
              <a:buFont typeface="Arial" charset="0"/>
              <a:buChar char="•"/>
            </a:pPr>
            <a:endParaRPr lang="en-US" sz="2900" dirty="0" smtClean="0">
              <a:solidFill>
                <a:srgbClr val="003366"/>
              </a:solidFill>
            </a:endParaRPr>
          </a:p>
        </p:txBody>
      </p:sp>
      <p:sp>
        <p:nvSpPr>
          <p:cNvPr id="2053" name="Text Box 61"/>
          <p:cNvSpPr txBox="1">
            <a:spLocks noChangeArrowheads="1"/>
          </p:cNvSpPr>
          <p:nvPr/>
        </p:nvSpPr>
        <p:spPr bwMode="auto">
          <a:xfrm>
            <a:off x="721898" y="25496956"/>
            <a:ext cx="11429998" cy="3151622"/>
          </a:xfrm>
          <a:prstGeom prst="rect">
            <a:avLst/>
          </a:prstGeom>
          <a:noFill/>
          <a:ln w="9525">
            <a:noFill/>
            <a:miter lim="800000"/>
            <a:headEnd/>
            <a:tailEnd/>
          </a:ln>
        </p:spPr>
        <p:txBody>
          <a:bodyPr wrap="square" lIns="73142" tIns="36571" rIns="73142" bIns="36571">
            <a:spAutoFit/>
          </a:bodyPr>
          <a:lstStyle/>
          <a:p>
            <a:r>
              <a:rPr lang="en-US" sz="2800" b="1" dirty="0" smtClean="0"/>
              <a:t>Figure </a:t>
            </a:r>
            <a:r>
              <a:rPr lang="en-US" sz="2800" b="1" dirty="0"/>
              <a:t>1. Permutation Test Evaluation of Average pI Difference. </a:t>
            </a:r>
            <a:endParaRPr lang="en-US" sz="2800" dirty="0"/>
          </a:p>
          <a:p>
            <a:r>
              <a:rPr lang="en-US" sz="2800" dirty="0"/>
              <a:t>This graph shows the average difference pI of 10000 random permutations for 13668 interacting protein pairs. After running these permutations, we calculated the observed delta pI to be 2.302, which corresponds to a p-value of 1x10</a:t>
            </a:r>
            <a:r>
              <a:rPr lang="en-US" sz="2800" baseline="30000" dirty="0"/>
              <a:t>-4</a:t>
            </a:r>
            <a:r>
              <a:rPr lang="en-US" sz="2800" dirty="0"/>
              <a:t>. The results imply that we reject the Null Hypothesis. We conclude that protein protein </a:t>
            </a:r>
            <a:r>
              <a:rPr lang="en-US" sz="2800" dirty="0" smtClean="0"/>
              <a:t>interactions are affected </a:t>
            </a:r>
            <a:r>
              <a:rPr lang="en-US" sz="2800" dirty="0"/>
              <a:t>by their pIs and their association pattern is nonrandom.</a:t>
            </a:r>
            <a:endParaRPr lang="en-US" sz="2800" dirty="0">
              <a:solidFill>
                <a:srgbClr val="003366"/>
              </a:solidFill>
            </a:endParaRPr>
          </a:p>
        </p:txBody>
      </p:sp>
      <p:sp>
        <p:nvSpPr>
          <p:cNvPr id="2054" name="Text Box 83"/>
          <p:cNvSpPr txBox="1">
            <a:spLocks noChangeArrowheads="1"/>
          </p:cNvSpPr>
          <p:nvPr/>
        </p:nvSpPr>
        <p:spPr bwMode="auto">
          <a:xfrm>
            <a:off x="25035644" y="7071198"/>
            <a:ext cx="11067393" cy="12075603"/>
          </a:xfrm>
          <a:prstGeom prst="rect">
            <a:avLst/>
          </a:prstGeom>
          <a:noFill/>
          <a:ln w="9525">
            <a:noFill/>
            <a:miter lim="800000"/>
            <a:headEnd/>
            <a:tailEnd/>
          </a:ln>
        </p:spPr>
        <p:txBody>
          <a:bodyPr wrap="square" lIns="73142" tIns="36571" rIns="73142" bIns="36571">
            <a:spAutoFit/>
          </a:bodyPr>
          <a:lstStyle/>
          <a:p>
            <a:pPr defTabSz="3761873">
              <a:lnSpc>
                <a:spcPct val="110000"/>
              </a:lnSpc>
            </a:pPr>
            <a:r>
              <a:rPr lang="en-US" sz="3200" dirty="0" smtClean="0"/>
              <a:t>    </a:t>
            </a:r>
            <a:r>
              <a:rPr lang="en-US" sz="2800" dirty="0" smtClean="0"/>
              <a:t>An </a:t>
            </a:r>
            <a:r>
              <a:rPr lang="en-US" sz="2800" dirty="0"/>
              <a:t>evaluation of the average pI differences was constructed through a permutation test.   A </a:t>
            </a:r>
            <a:r>
              <a:rPr lang="en-US" sz="2800" dirty="0" smtClean="0"/>
              <a:t>permutation </a:t>
            </a:r>
            <a:r>
              <a:rPr lang="en-US" sz="2800" dirty="0"/>
              <a:t>test shuffles observed data to determine how unusual an observed outcome is. From the data pulled from the histogram, we discovered that the observed </a:t>
            </a:r>
            <a:r>
              <a:rPr lang="en-US" sz="2800" dirty="0" smtClean="0"/>
              <a:t>difference in pI </a:t>
            </a:r>
            <a:r>
              <a:rPr lang="en-US" sz="2800" dirty="0"/>
              <a:t>was smaller than the random distribution.   The </a:t>
            </a:r>
            <a:r>
              <a:rPr lang="en-US" sz="2800" dirty="0" smtClean="0"/>
              <a:t>observed  </a:t>
            </a:r>
            <a:r>
              <a:rPr lang="en-US" sz="2800" dirty="0"/>
              <a:t>average pI was 2.302 after organizing the permutations.  The p-value calculated was 1x10</a:t>
            </a:r>
            <a:r>
              <a:rPr lang="en-US" sz="2800" baseline="30000" dirty="0"/>
              <a:t>-4</a:t>
            </a:r>
            <a:r>
              <a:rPr lang="en-US" sz="2800" dirty="0"/>
              <a:t>.  This means that the association </a:t>
            </a:r>
            <a:r>
              <a:rPr lang="en-US" sz="2800" dirty="0" smtClean="0"/>
              <a:t>pattern of </a:t>
            </a:r>
            <a:r>
              <a:rPr lang="en-US" sz="2800" dirty="0" err="1" smtClean="0"/>
              <a:t>pI</a:t>
            </a:r>
            <a:r>
              <a:rPr lang="en-US" sz="2800" dirty="0" smtClean="0"/>
              <a:t> in the interacting pairs is nonrandom. This means that </a:t>
            </a:r>
            <a:r>
              <a:rPr lang="en-US" sz="2800" dirty="0"/>
              <a:t>the null hypothesis was not affected by the pI. </a:t>
            </a:r>
            <a:r>
              <a:rPr lang="en-US" sz="2800" dirty="0" smtClean="0"/>
              <a:t>Figure 2 shows </a:t>
            </a:r>
            <a:r>
              <a:rPr lang="en-US" sz="2800" dirty="0"/>
              <a:t>the </a:t>
            </a:r>
            <a:r>
              <a:rPr lang="en-US" sz="2800" dirty="0" smtClean="0"/>
              <a:t>relationship </a:t>
            </a:r>
            <a:r>
              <a:rPr lang="en-US" sz="2800" dirty="0"/>
              <a:t>between the pI and the cell location. </a:t>
            </a:r>
            <a:endParaRPr lang="en-US" sz="2800" dirty="0" smtClean="0"/>
          </a:p>
          <a:p>
            <a:pPr defTabSz="3761873">
              <a:lnSpc>
                <a:spcPct val="110000"/>
              </a:lnSpc>
            </a:pPr>
            <a:r>
              <a:rPr lang="en-US" sz="2800" dirty="0" smtClean="0"/>
              <a:t>     Electrostatic </a:t>
            </a:r>
            <a:r>
              <a:rPr lang="en-US" sz="2800" dirty="0"/>
              <a:t>properties </a:t>
            </a:r>
            <a:r>
              <a:rPr lang="en-US" sz="2800" dirty="0" smtClean="0"/>
              <a:t>of the </a:t>
            </a:r>
            <a:r>
              <a:rPr lang="en-US" sz="2800" dirty="0"/>
              <a:t>protein have an impact on the location selection.  A </a:t>
            </a:r>
            <a:r>
              <a:rPr lang="en-US" sz="2800" dirty="0" smtClean="0"/>
              <a:t> heat </a:t>
            </a:r>
            <a:r>
              <a:rPr lang="en-US" sz="2800" dirty="0"/>
              <a:t>map was used to help make the results more visual.  A heat map is a visual presentation of the data that is distinguished by using a color system.  The relation between two interacting pIs was shown. According to the heat map, there was a direct relationship among the pI value of the protein and the localization.   As the value of the interacting pairs </a:t>
            </a:r>
            <a:r>
              <a:rPr lang="en-US" sz="2800" dirty="0" smtClean="0"/>
              <a:t>increased, those proteins seemed </a:t>
            </a:r>
            <a:r>
              <a:rPr lang="en-US" sz="2800" dirty="0"/>
              <a:t>to localize in the nucleus.  Also, when the pI value </a:t>
            </a:r>
            <a:r>
              <a:rPr lang="en-US" sz="2800" dirty="0" smtClean="0"/>
              <a:t>decreased, these proteins were </a:t>
            </a:r>
            <a:r>
              <a:rPr lang="en-US" sz="2800" dirty="0"/>
              <a:t>more attracted to the cytoplasm(ER).  </a:t>
            </a:r>
            <a:r>
              <a:rPr lang="en-US" sz="2800" dirty="0" smtClean="0"/>
              <a:t>Figure 3 indicates that proteins </a:t>
            </a:r>
            <a:r>
              <a:rPr lang="en-US" sz="2800" dirty="0"/>
              <a:t>with similar pI values did not </a:t>
            </a:r>
            <a:r>
              <a:rPr lang="en-US" sz="2800" dirty="0" smtClean="0"/>
              <a:t>tend </a:t>
            </a:r>
            <a:r>
              <a:rPr lang="en-US" sz="2800" dirty="0"/>
              <a:t>to interact with each other, whereas, proteins whose pI values ranged further apart had a natural gravitation.  From these results, we concluded that our null hypothesis was rejected because the p-value is affected by the protein-protein interactions.</a:t>
            </a:r>
          </a:p>
          <a:p>
            <a:pPr defTabSz="3761873">
              <a:lnSpc>
                <a:spcPct val="110000"/>
              </a:lnSpc>
              <a:buFont typeface="Arial" charset="0"/>
              <a:buChar char="•"/>
            </a:pPr>
            <a:endParaRPr lang="en-US" sz="2900" dirty="0">
              <a:solidFill>
                <a:srgbClr val="003366"/>
              </a:solidFill>
            </a:endParaRPr>
          </a:p>
        </p:txBody>
      </p:sp>
      <p:pic>
        <p:nvPicPr>
          <p:cNvPr id="2056" name="Picture 41" descr="SPlogoTagBLK.jpg"/>
          <p:cNvPicPr>
            <a:picLocks noChangeAspect="1"/>
          </p:cNvPicPr>
          <p:nvPr/>
        </p:nvPicPr>
        <p:blipFill>
          <a:blip r:embed="rId3" cstate="print"/>
          <a:srcRect/>
          <a:stretch>
            <a:fillRect/>
          </a:stretch>
        </p:blipFill>
        <p:spPr bwMode="auto">
          <a:xfrm>
            <a:off x="409903" y="378372"/>
            <a:ext cx="7171094" cy="4865688"/>
          </a:xfrm>
          <a:prstGeom prst="rect">
            <a:avLst/>
          </a:prstGeom>
          <a:noFill/>
          <a:ln w="9525">
            <a:noFill/>
            <a:miter lim="800000"/>
            <a:headEnd/>
            <a:tailEnd/>
          </a:ln>
        </p:spPr>
      </p:pic>
      <p:sp>
        <p:nvSpPr>
          <p:cNvPr id="44" name="Rectangle 43"/>
          <p:cNvSpPr/>
          <p:nvPr/>
        </p:nvSpPr>
        <p:spPr>
          <a:xfrm>
            <a:off x="3957630" y="5667371"/>
            <a:ext cx="4526139" cy="812520"/>
          </a:xfrm>
          <a:prstGeom prst="rect">
            <a:avLst/>
          </a:prstGeom>
          <a:noFill/>
        </p:spPr>
        <p:txBody>
          <a:bodyPr lIns="73142" tIns="36571" rIns="73142" bIns="36571">
            <a:spAutoFit/>
          </a:bodyPr>
          <a:lstStyle/>
          <a:p>
            <a:pPr algn="ctr">
              <a:defRPr/>
            </a:pPr>
            <a:r>
              <a:rPr lang="en-GB" sz="4800" b="1" dirty="0">
                <a:ln w="1905"/>
                <a:effectLst>
                  <a:innerShdw blurRad="69850" dist="43180" dir="5400000">
                    <a:srgbClr val="000000">
                      <a:alpha val="65000"/>
                    </a:srgbClr>
                  </a:innerShdw>
                </a:effectLst>
              </a:rPr>
              <a:t>Introduction</a:t>
            </a:r>
            <a:endParaRPr lang="en-US" sz="4800"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45" name="Rectangle 44"/>
          <p:cNvSpPr/>
          <p:nvPr/>
        </p:nvSpPr>
        <p:spPr>
          <a:xfrm>
            <a:off x="3256851" y="13305227"/>
            <a:ext cx="5599288" cy="812520"/>
          </a:xfrm>
          <a:prstGeom prst="rect">
            <a:avLst/>
          </a:prstGeom>
          <a:noFill/>
        </p:spPr>
        <p:txBody>
          <a:bodyPr lIns="73142" tIns="36571" rIns="73142" bIns="36571">
            <a:spAutoFit/>
          </a:bodyPr>
          <a:lstStyle/>
          <a:p>
            <a:pPr algn="ctr">
              <a:defRPr/>
            </a:pPr>
            <a:r>
              <a:rPr lang="en-GB" sz="4800" b="1" dirty="0" smtClean="0">
                <a:ln w="1905"/>
                <a:effectLst>
                  <a:innerShdw blurRad="69850" dist="43180" dir="5400000">
                    <a:srgbClr val="000000">
                      <a:alpha val="65000"/>
                    </a:srgbClr>
                  </a:innerShdw>
                </a:effectLst>
              </a:rPr>
              <a:t>Results</a:t>
            </a:r>
            <a:endParaRPr lang="en-US" sz="4800" b="1" dirty="0">
              <a:ln w="1905"/>
              <a:effectLst>
                <a:innerShdw blurRad="69850" dist="43180" dir="5400000">
                  <a:srgbClr val="000000">
                    <a:alpha val="65000"/>
                  </a:srgbClr>
                </a:innerShdw>
              </a:effectLst>
            </a:endParaRPr>
          </a:p>
        </p:txBody>
      </p:sp>
      <p:sp>
        <p:nvSpPr>
          <p:cNvPr id="46" name="TextBox 45"/>
          <p:cNvSpPr txBox="1"/>
          <p:nvPr/>
        </p:nvSpPr>
        <p:spPr>
          <a:xfrm>
            <a:off x="15075253" y="10161060"/>
            <a:ext cx="4515556" cy="812520"/>
          </a:xfrm>
          <a:prstGeom prst="rect">
            <a:avLst/>
          </a:prstGeom>
          <a:noFill/>
        </p:spPr>
        <p:txBody>
          <a:bodyPr lIns="73142" tIns="36571" rIns="73142" bIns="36571">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Results</a:t>
            </a:r>
          </a:p>
        </p:txBody>
      </p:sp>
      <p:sp>
        <p:nvSpPr>
          <p:cNvPr id="48" name="TextBox 47"/>
          <p:cNvSpPr txBox="1"/>
          <p:nvPr/>
        </p:nvSpPr>
        <p:spPr>
          <a:xfrm>
            <a:off x="27477339" y="5790818"/>
            <a:ext cx="6683022" cy="812520"/>
          </a:xfrm>
          <a:prstGeom prst="rect">
            <a:avLst/>
          </a:prstGeom>
          <a:noFill/>
        </p:spPr>
        <p:txBody>
          <a:bodyPr lIns="73142" tIns="36571" rIns="73142" bIns="36571">
            <a:spAutoFit/>
          </a:bodyPr>
          <a:lstStyle/>
          <a:p>
            <a:pPr algn="ctr">
              <a:defRPr/>
            </a:pPr>
            <a:r>
              <a:rPr lang="en-US" sz="4800" b="1" dirty="0" smtClean="0">
                <a:ln w="1905"/>
                <a:effectLst>
                  <a:innerShdw blurRad="69850" dist="43180" dir="5400000">
                    <a:srgbClr val="000000">
                      <a:alpha val="65000"/>
                    </a:srgbClr>
                  </a:innerShdw>
                </a:effectLst>
              </a:rPr>
              <a:t>Summary/Discussion</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9" name="TextBox 48"/>
          <p:cNvSpPr txBox="1"/>
          <p:nvPr/>
        </p:nvSpPr>
        <p:spPr>
          <a:xfrm>
            <a:off x="27935637" y="19173211"/>
            <a:ext cx="6502400" cy="812520"/>
          </a:xfrm>
          <a:prstGeom prst="rect">
            <a:avLst/>
          </a:prstGeom>
          <a:noFill/>
        </p:spPr>
        <p:txBody>
          <a:bodyPr lIns="73142" tIns="36571" rIns="73142" bIns="36571">
            <a:spAutoFit/>
          </a:bodyPr>
          <a:lstStyle/>
          <a:p>
            <a:pPr algn="ctr">
              <a:defRPr/>
            </a:pPr>
            <a:r>
              <a:rPr lang="en-US" sz="4800" b="1" dirty="0">
                <a:ln w="1905"/>
                <a:effectLst>
                  <a:innerShdw blurRad="69850" dist="43180" dir="5400000">
                    <a:srgbClr val="000000">
                      <a:alpha val="65000"/>
                    </a:srgbClr>
                  </a:innerShdw>
                </a:effectLst>
              </a:rPr>
              <a:t>References</a:t>
            </a:r>
          </a:p>
        </p:txBody>
      </p:sp>
      <p:sp>
        <p:nvSpPr>
          <p:cNvPr id="2066" name="TextBox 18"/>
          <p:cNvSpPr txBox="1">
            <a:spLocks noChangeArrowheads="1"/>
          </p:cNvSpPr>
          <p:nvPr/>
        </p:nvSpPr>
        <p:spPr bwMode="auto">
          <a:xfrm>
            <a:off x="26580664" y="22641753"/>
            <a:ext cx="9364717" cy="5813889"/>
          </a:xfrm>
          <a:prstGeom prst="rect">
            <a:avLst/>
          </a:prstGeom>
          <a:noFill/>
          <a:ln w="9525">
            <a:noFill/>
            <a:miter lim="800000"/>
            <a:headEnd/>
            <a:tailEnd/>
          </a:ln>
        </p:spPr>
        <p:txBody>
          <a:bodyPr wrap="square" lIns="73142" tIns="36571" rIns="73142" bIns="36571">
            <a:spAutoFit/>
          </a:bodyPr>
          <a:lstStyle/>
          <a:p>
            <a:r>
              <a:rPr lang="en-US" sz="2800" dirty="0" smtClean="0"/>
              <a:t>A special thanks to the Seed grant from RIMI at Spelman for providing funding and support to make this research possible.</a:t>
            </a:r>
          </a:p>
          <a:p>
            <a:endParaRPr lang="en-US" sz="2800" dirty="0" smtClean="0"/>
          </a:p>
          <a:p>
            <a:r>
              <a:rPr lang="en-US" sz="2800" dirty="0" smtClean="0"/>
              <a:t>The R Program </a:t>
            </a:r>
          </a:p>
          <a:p>
            <a:endParaRPr lang="en-US" sz="2800" dirty="0"/>
          </a:p>
          <a:p>
            <a:endParaRPr lang="en-US" sz="2800" dirty="0" smtClean="0"/>
          </a:p>
          <a:p>
            <a:r>
              <a:rPr lang="en-US" sz="2800" dirty="0" smtClean="0"/>
              <a:t>The </a:t>
            </a:r>
            <a:r>
              <a:rPr lang="en-US" sz="2800" dirty="0"/>
              <a:t>National Institutes of Health – National Center for Minority Health and Health </a:t>
            </a:r>
            <a:r>
              <a:rPr lang="en-US" sz="2800" dirty="0" smtClean="0"/>
              <a:t>Disparities</a:t>
            </a:r>
          </a:p>
          <a:p>
            <a:endParaRPr lang="en-US" sz="2800" dirty="0" smtClean="0"/>
          </a:p>
          <a:p>
            <a:endParaRPr lang="en-US" sz="2800" dirty="0"/>
          </a:p>
          <a:p>
            <a:r>
              <a:rPr lang="en-US" sz="2800" dirty="0" smtClean="0"/>
              <a:t>Spelman College</a:t>
            </a:r>
          </a:p>
          <a:p>
            <a:endParaRPr lang="en-US" sz="2900" dirty="0" smtClean="0"/>
          </a:p>
        </p:txBody>
      </p:sp>
      <p:sp>
        <p:nvSpPr>
          <p:cNvPr id="20" name="TextBox 19"/>
          <p:cNvSpPr txBox="1"/>
          <p:nvPr/>
        </p:nvSpPr>
        <p:spPr>
          <a:xfrm>
            <a:off x="15597565" y="5242744"/>
            <a:ext cx="6723529" cy="830985"/>
          </a:xfrm>
          <a:prstGeom prst="rect">
            <a:avLst/>
          </a:prstGeom>
          <a:noFill/>
        </p:spPr>
        <p:txBody>
          <a:bodyPr lIns="91428" tIns="45714" rIns="91428" bIns="45714">
            <a:spAutoFit/>
          </a:bodyPr>
          <a:lstStyle/>
          <a:p>
            <a:pPr algn="ctr">
              <a:defRPr/>
            </a:pPr>
            <a:r>
              <a:rPr lang="en-GB" sz="4800" b="1" dirty="0" smtClean="0">
                <a:ln w="1905"/>
                <a:effectLst>
                  <a:innerShdw blurRad="69850" dist="43180" dir="5400000">
                    <a:srgbClr val="000000">
                      <a:alpha val="65000"/>
                    </a:srgbClr>
                  </a:innerShdw>
                </a:effectLst>
              </a:rPr>
              <a:t>Results </a:t>
            </a:r>
            <a:r>
              <a:rPr lang="en-GB" sz="4800" b="1" dirty="0">
                <a:ln w="1905"/>
                <a:effectLst>
                  <a:innerShdw blurRad="69850" dist="43180" dir="5400000">
                    <a:srgbClr val="000000">
                      <a:alpha val="65000"/>
                    </a:srgbClr>
                  </a:innerShdw>
                </a:effectLst>
              </a:rPr>
              <a:t>Cont.</a:t>
            </a:r>
            <a:endParaRPr lang="en-US" sz="4800" b="1" dirty="0">
              <a:ln w="1905"/>
              <a:effectLst>
                <a:innerShdw blurRad="69850" dist="43180" dir="5400000">
                  <a:srgbClr val="000000">
                    <a:alpha val="65000"/>
                  </a:srgbClr>
                </a:innerShdw>
              </a:effectLst>
            </a:endParaRPr>
          </a:p>
        </p:txBody>
      </p:sp>
      <p:sp>
        <p:nvSpPr>
          <p:cNvPr id="2068" name="TextBox 20"/>
          <p:cNvSpPr txBox="1">
            <a:spLocks noChangeArrowheads="1"/>
          </p:cNvSpPr>
          <p:nvPr/>
        </p:nvSpPr>
        <p:spPr bwMode="auto">
          <a:xfrm>
            <a:off x="12872287" y="13897879"/>
            <a:ext cx="12321011" cy="4108805"/>
          </a:xfrm>
          <a:prstGeom prst="rect">
            <a:avLst/>
          </a:prstGeom>
          <a:noFill/>
          <a:ln w="9525">
            <a:noFill/>
            <a:miter lim="800000"/>
            <a:headEnd/>
            <a:tailEnd/>
          </a:ln>
        </p:spPr>
        <p:txBody>
          <a:bodyPr wrap="square" lIns="91428" tIns="45714" rIns="91428" bIns="45714">
            <a:spAutoFit/>
          </a:bodyPr>
          <a:lstStyle/>
          <a:p>
            <a:r>
              <a:rPr lang="en-US" sz="2800" b="1" dirty="0" smtClean="0"/>
              <a:t>Figure </a:t>
            </a:r>
            <a:r>
              <a:rPr lang="en-US" sz="2800" b="1" dirty="0"/>
              <a:t>2: pI of proteins in different Cell Locations</a:t>
            </a:r>
            <a:endParaRPr lang="en-US" sz="2800" dirty="0"/>
          </a:p>
          <a:p>
            <a:r>
              <a:rPr lang="en-US" sz="2800" dirty="0"/>
              <a:t>This graph shows that the proteins with different pIs prefer different cell locations.  By computing Z scores, we can determine the cell location preference of proteins with different ranges of pI values. The results show that proteins with high pI values of 9 gravitate toward the </a:t>
            </a:r>
            <a:r>
              <a:rPr lang="en-US" sz="2800" dirty="0" smtClean="0"/>
              <a:t>cytoplasm </a:t>
            </a:r>
            <a:r>
              <a:rPr lang="en-US" sz="2800" dirty="0"/>
              <a:t>(patches). In addition, proteins with high pI values of 10 gravitate toward the nucleus of a cell. Furthermore, proteins with low pI values of 5 tend to gravitate toward the </a:t>
            </a:r>
            <a:r>
              <a:rPr lang="en-US" sz="2800" dirty="0" smtClean="0"/>
              <a:t>cytoplasm/ER</a:t>
            </a:r>
            <a:r>
              <a:rPr lang="en-US" sz="2800" dirty="0"/>
              <a:t>. </a:t>
            </a:r>
          </a:p>
          <a:p>
            <a:pPr defTabSz="3761873">
              <a:buFont typeface="Arial" charset="0"/>
              <a:buChar char="•"/>
            </a:pPr>
            <a:endParaRPr lang="en-US" sz="2900" dirty="0">
              <a:solidFill>
                <a:srgbClr val="003366"/>
              </a:solidFill>
            </a:endParaRPr>
          </a:p>
        </p:txBody>
      </p:sp>
      <p:sp>
        <p:nvSpPr>
          <p:cNvPr id="2069" name="TextBox 21"/>
          <p:cNvSpPr txBox="1">
            <a:spLocks noChangeArrowheads="1"/>
          </p:cNvSpPr>
          <p:nvPr/>
        </p:nvSpPr>
        <p:spPr bwMode="auto">
          <a:xfrm>
            <a:off x="26296885" y="20156181"/>
            <a:ext cx="9837683" cy="2816143"/>
          </a:xfrm>
          <a:prstGeom prst="rect">
            <a:avLst/>
          </a:prstGeom>
          <a:noFill/>
          <a:ln w="9525">
            <a:noFill/>
            <a:miter lim="800000"/>
            <a:headEnd/>
            <a:tailEnd/>
          </a:ln>
        </p:spPr>
        <p:txBody>
          <a:bodyPr wrap="square" lIns="91428" tIns="45714" rIns="91428" bIns="45714">
            <a:spAutoFit/>
          </a:bodyPr>
          <a:lstStyle/>
          <a:p>
            <a:pPr marL="514281" indent="-514281">
              <a:buFont typeface="+mj-lt"/>
              <a:buAutoNum type="arabicPeriod"/>
            </a:pPr>
            <a:r>
              <a:rPr lang="en-US" sz="2800" dirty="0" smtClean="0"/>
              <a:t>S</a:t>
            </a:r>
            <a:r>
              <a:rPr lang="en-US" sz="2800" dirty="0"/>
              <a:t>. </a:t>
            </a:r>
            <a:r>
              <a:rPr lang="en-US" sz="2800" dirty="0" err="1"/>
              <a:t>Maslov</a:t>
            </a:r>
            <a:r>
              <a:rPr lang="en-US" sz="2800" dirty="0"/>
              <a:t>; K. </a:t>
            </a:r>
            <a:r>
              <a:rPr lang="en-US" sz="2800" dirty="0" err="1"/>
              <a:t>Sneppen</a:t>
            </a:r>
            <a:r>
              <a:rPr lang="en-US" sz="2800" dirty="0"/>
              <a:t>, </a:t>
            </a:r>
            <a:r>
              <a:rPr lang="en-US" sz="2800" i="1" dirty="0"/>
              <a:t>Specificity and Stability in Topology of Protein Networks</a:t>
            </a:r>
            <a:r>
              <a:rPr lang="en-US" sz="2800" dirty="0"/>
              <a:t>, Science </a:t>
            </a:r>
            <a:r>
              <a:rPr lang="en-US" sz="2800" dirty="0" err="1"/>
              <a:t>Vol</a:t>
            </a:r>
            <a:r>
              <a:rPr lang="en-US" sz="2800" dirty="0"/>
              <a:t> 296,  Pg 910, 3 May 2002. </a:t>
            </a:r>
            <a:r>
              <a:rPr lang="en-US" sz="2800" u="sng" dirty="0">
                <a:hlinkClick r:id="rId4"/>
              </a:rPr>
              <a:t>www.sciencemag.org</a:t>
            </a:r>
            <a:endParaRPr lang="en-US" sz="2800" dirty="0"/>
          </a:p>
          <a:p>
            <a:pPr>
              <a:buFont typeface="Arial" charset="0"/>
              <a:buChar char="•"/>
            </a:pPr>
            <a:endParaRPr lang="en-US" sz="3200" dirty="0"/>
          </a:p>
          <a:p>
            <a:endParaRPr lang="en-US" sz="3200" dirty="0"/>
          </a:p>
          <a:p>
            <a:endParaRPr lang="en-US" sz="2900" dirty="0"/>
          </a:p>
        </p:txBody>
      </p:sp>
      <p:sp>
        <p:nvSpPr>
          <p:cNvPr id="24" name="Rectangle 23"/>
          <p:cNvSpPr/>
          <p:nvPr/>
        </p:nvSpPr>
        <p:spPr>
          <a:xfrm>
            <a:off x="28476259" y="21847839"/>
            <a:ext cx="5973086" cy="830985"/>
          </a:xfrm>
          <a:prstGeom prst="rect">
            <a:avLst/>
          </a:prstGeom>
          <a:noFill/>
        </p:spPr>
        <p:txBody>
          <a:bodyPr wrap="none" lIns="91428" tIns="45714" rIns="91428" bIns="45714">
            <a:spAutoFit/>
          </a:bodyPr>
          <a:lstStyle/>
          <a:p>
            <a:pPr algn="ctr">
              <a:defRPr/>
            </a:pPr>
            <a:r>
              <a:rPr lang="en-US" sz="4800" b="1" dirty="0">
                <a:ln w="1905"/>
                <a:effectLst>
                  <a:innerShdw blurRad="69850" dist="43180" dir="5400000">
                    <a:srgbClr val="000000">
                      <a:alpha val="65000"/>
                    </a:srgbClr>
                  </a:innerShdw>
                </a:effectLst>
              </a:rPr>
              <a:t>Acknowledgements</a:t>
            </a:r>
          </a:p>
        </p:txBody>
      </p:sp>
      <p:pic>
        <p:nvPicPr>
          <p:cNvPr id="29" name="Picture 28" descr="figure 1.jpeg"/>
          <p:cNvPicPr>
            <a:picLocks noChangeAspect="1"/>
          </p:cNvPicPr>
          <p:nvPr/>
        </p:nvPicPr>
        <p:blipFill>
          <a:blip r:embed="rId5" cstate="print"/>
          <a:stretch>
            <a:fillRect/>
          </a:stretch>
        </p:blipFill>
        <p:spPr>
          <a:xfrm>
            <a:off x="1130968" y="14611099"/>
            <a:ext cx="10381910" cy="10366460"/>
          </a:xfrm>
          <a:prstGeom prst="rect">
            <a:avLst/>
          </a:prstGeom>
        </p:spPr>
      </p:pic>
      <p:pic>
        <p:nvPicPr>
          <p:cNvPr id="30" name="Picture 29" descr="Figure 2.jpeg"/>
          <p:cNvPicPr>
            <a:picLocks noChangeAspect="1"/>
          </p:cNvPicPr>
          <p:nvPr/>
        </p:nvPicPr>
        <p:blipFill>
          <a:blip r:embed="rId6" cstate="print"/>
          <a:stretch>
            <a:fillRect/>
          </a:stretch>
        </p:blipFill>
        <p:spPr>
          <a:xfrm>
            <a:off x="13451470" y="6353287"/>
            <a:ext cx="9974430" cy="7379099"/>
          </a:xfrm>
          <a:prstGeom prst="rect">
            <a:avLst/>
          </a:prstGeom>
        </p:spPr>
      </p:pic>
      <p:pic>
        <p:nvPicPr>
          <p:cNvPr id="2140" name="Picture 92" descr="figure4"/>
          <p:cNvPicPr>
            <a:picLocks noChangeAspect="1" noChangeArrowheads="1"/>
          </p:cNvPicPr>
          <p:nvPr/>
        </p:nvPicPr>
        <p:blipFill>
          <a:blip r:embed="rId7" cstate="print"/>
          <a:srcRect/>
          <a:stretch>
            <a:fillRect/>
          </a:stretch>
        </p:blipFill>
        <p:spPr bwMode="auto">
          <a:xfrm>
            <a:off x="12082194" y="17748654"/>
            <a:ext cx="11819804" cy="7823291"/>
          </a:xfrm>
          <a:prstGeom prst="rect">
            <a:avLst/>
          </a:prstGeom>
          <a:noFill/>
          <a:ln w="9525">
            <a:noFill/>
            <a:miter lim="800000"/>
            <a:headEnd/>
            <a:tailEnd/>
          </a:ln>
        </p:spPr>
      </p:pic>
      <p:sp>
        <p:nvSpPr>
          <p:cNvPr id="2142" name="Rectangle 94"/>
          <p:cNvSpPr>
            <a:spLocks noChangeArrowheads="1"/>
          </p:cNvSpPr>
          <p:nvPr/>
        </p:nvSpPr>
        <p:spPr bwMode="auto">
          <a:xfrm>
            <a:off x="13306926" y="25808475"/>
            <a:ext cx="11790949" cy="2677644"/>
          </a:xfrm>
          <a:prstGeom prst="rect">
            <a:avLst/>
          </a:prstGeom>
          <a:noFill/>
          <a:ln w="9525">
            <a:noFill/>
            <a:miter lim="800000"/>
            <a:headEnd/>
            <a:tailEnd/>
          </a:ln>
          <a:effectLst/>
        </p:spPr>
        <p:txBody>
          <a:bodyPr vert="horz" wrap="square" lIns="91428" tIns="45714" rIns="91428" bIns="45714" numCol="1" anchor="ctr" anchorCtr="0" compatLnSpc="1">
            <a:prstTxWarp prst="textNoShape">
              <a:avLst/>
            </a:prstTxWarp>
            <a:spAutoFit/>
          </a:bodyPr>
          <a:lstStyle/>
          <a:p>
            <a:pPr defTabSz="914278" eaLnBrk="0" hangingPunct="0"/>
            <a:r>
              <a:rPr lang="en-US" sz="2800" b="1" dirty="0" smtClean="0">
                <a:latin typeface="Arial" pitchFamily="34" charset="0"/>
                <a:ea typeface="Calibri" pitchFamily="34" charset="0"/>
                <a:cs typeface="Times New Roman" pitchFamily="18" charset="0"/>
              </a:rPr>
              <a:t>Figure 3 : Association patterns of proteins in different pI groups </a:t>
            </a:r>
            <a:endParaRPr lang="en-US" sz="2800" dirty="0" smtClean="0">
              <a:latin typeface="Arial" pitchFamily="34" charset="0"/>
            </a:endParaRPr>
          </a:p>
          <a:p>
            <a:pPr defTabSz="914278" eaLnBrk="0" hangingPunct="0"/>
            <a:r>
              <a:rPr lang="en-US" sz="2800" dirty="0" smtClean="0">
                <a:latin typeface="Arial" pitchFamily="34" charset="0"/>
                <a:ea typeface="Calibri" pitchFamily="34" charset="0"/>
                <a:cs typeface="Times New Roman" pitchFamily="18" charset="0"/>
              </a:rPr>
              <a:t>This graph shows the protein preference of their interacting partners based on their pI values. Proteins from pI groups of 4 through 10 tend to avoid interacting with proteins from the same pI groups. Proteins with pIs of 13 prefer proteins with pIs of 4, but proteins with pIs of 4 do not prefer proteins with pIs of 13.</a:t>
            </a:r>
            <a:endParaRPr lang="en-US" sz="2800" dirty="0" smtClean="0">
              <a:latin typeface="Arial" pitchFamily="34" charset="0"/>
            </a:endParaRPr>
          </a:p>
        </p:txBody>
      </p:sp>
      <p:pic>
        <p:nvPicPr>
          <p:cNvPr id="38" name="Picture 41" descr="SPlogoTagBLK.jpg"/>
          <p:cNvPicPr>
            <a:picLocks noChangeAspect="1"/>
          </p:cNvPicPr>
          <p:nvPr/>
        </p:nvPicPr>
        <p:blipFill>
          <a:blip r:embed="rId3" cstate="print"/>
          <a:srcRect/>
          <a:stretch>
            <a:fillRect/>
          </a:stretch>
        </p:blipFill>
        <p:spPr bwMode="auto">
          <a:xfrm>
            <a:off x="28708366" y="378373"/>
            <a:ext cx="7457733" cy="4865688"/>
          </a:xfrm>
          <a:prstGeom prst="rect">
            <a:avLst/>
          </a:prstGeom>
          <a:noFill/>
          <a:ln w="9525">
            <a:noFill/>
            <a:miter lim="800000"/>
            <a:headEnd/>
            <a:tailEnd/>
          </a:ln>
        </p:spPr>
      </p:pic>
      <p:pic>
        <p:nvPicPr>
          <p:cNvPr id="40" name="Picture 7" descr="http://www.sciviews.org/_style/img/RLogo.png"/>
          <p:cNvPicPr>
            <a:picLocks noChangeAspect="1" noChangeArrowheads="1"/>
          </p:cNvPicPr>
          <p:nvPr/>
        </p:nvPicPr>
        <p:blipFill>
          <a:blip r:embed="rId8" cstate="print"/>
          <a:srcRect/>
          <a:stretch>
            <a:fillRect/>
          </a:stretch>
        </p:blipFill>
        <p:spPr bwMode="auto">
          <a:xfrm>
            <a:off x="29418459" y="24026650"/>
            <a:ext cx="1216025" cy="1216025"/>
          </a:xfrm>
          <a:prstGeom prst="rect">
            <a:avLst/>
          </a:prstGeom>
          <a:noFill/>
          <a:ln w="9525">
            <a:noFill/>
            <a:miter lim="800000"/>
            <a:headEnd/>
            <a:tailEnd/>
          </a:ln>
        </p:spPr>
      </p:pic>
      <p:pic>
        <p:nvPicPr>
          <p:cNvPr id="2144" name="Picture 2" descr="http://www.spelman.edu/academics/research/rimi/images/chdre.jpg"/>
          <p:cNvPicPr>
            <a:picLocks noChangeAspect="1" noChangeArrowheads="1"/>
          </p:cNvPicPr>
          <p:nvPr/>
        </p:nvPicPr>
        <p:blipFill>
          <a:blip r:embed="rId9" cstate="print"/>
          <a:srcRect/>
          <a:stretch>
            <a:fillRect/>
          </a:stretch>
        </p:blipFill>
        <p:spPr bwMode="auto">
          <a:xfrm>
            <a:off x="32074288" y="26659928"/>
            <a:ext cx="4091810" cy="870942"/>
          </a:xfrm>
          <a:prstGeom prst="rect">
            <a:avLst/>
          </a:prstGeom>
          <a:noFill/>
          <a:ln w="9525">
            <a:noFill/>
            <a:miter lim="800000"/>
            <a:headEnd/>
            <a:tailEnd/>
          </a:ln>
        </p:spPr>
      </p:pic>
      <p:pic>
        <p:nvPicPr>
          <p:cNvPr id="42" name="Picture 41" descr="SPlogoTagBLK.jpg"/>
          <p:cNvPicPr>
            <a:picLocks noChangeAspect="1"/>
          </p:cNvPicPr>
          <p:nvPr/>
        </p:nvPicPr>
        <p:blipFill>
          <a:blip r:embed="rId3" cstate="print"/>
          <a:srcRect/>
          <a:stretch>
            <a:fillRect/>
          </a:stretch>
        </p:blipFill>
        <p:spPr bwMode="auto">
          <a:xfrm>
            <a:off x="29771212" y="27724321"/>
            <a:ext cx="4944460" cy="1063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779</Words>
  <Application>Microsoft Office PowerPoint</Application>
  <PresentationFormat>Custom</PresentationFormat>
  <Paragraphs>33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Krisitn</dc:creator>
  <dc:description>www.MakeSigns.com_x000d_
1.800.347.2744</dc:description>
  <cp:lastModifiedBy>Poster</cp:lastModifiedBy>
  <cp:revision>96</cp:revision>
  <dcterms:created xsi:type="dcterms:W3CDTF">2007-08-10T15:11:40Z</dcterms:created>
  <dcterms:modified xsi:type="dcterms:W3CDTF">2010-03-26T17:49:40Z</dcterms:modified>
</cp:coreProperties>
</file>