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56" r:id="rId2"/>
    <p:sldId id="257" r:id="rId3"/>
    <p:sldId id="260" r:id="rId4"/>
    <p:sldId id="261" r:id="rId5"/>
    <p:sldId id="262" r:id="rId6"/>
    <p:sldId id="263" r:id="rId7"/>
    <p:sldId id="269" r:id="rId8"/>
    <p:sldId id="272" r:id="rId9"/>
    <p:sldId id="265" r:id="rId10"/>
    <p:sldId id="267" r:id="rId11"/>
    <p:sldId id="268" r:id="rId12"/>
    <p:sldId id="266" r:id="rId13"/>
    <p:sldId id="270" r:id="rId14"/>
    <p:sldId id="271"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5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7058EB8F-B907-4A31-B318-97A297973F24}" type="datetimeFigureOut">
              <a:rPr lang="en-US" smtClean="0"/>
              <a:pPr/>
              <a:t>4/15/2010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C6E2F857-94FD-4F52-8FDC-989FD59C5E2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F72AB30-56E0-48F3-AB97-EC8E531083FA}" type="datetimeFigureOut">
              <a:rPr lang="en-US" smtClean="0"/>
              <a:pPr/>
              <a:t>4/15/2010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0548E18-2086-49DC-99E2-AB0C59BC29C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548E18-2086-49DC-99E2-AB0C59BC29C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dirty="0" smtClean="0"/>
              <a:t>Characteristics of</a:t>
            </a:r>
            <a:r>
              <a:rPr lang="en-US" baseline="0" dirty="0" smtClean="0"/>
              <a:t> aging that are similar included the slowing down of cell proliferation. Robustness is a measure of  ability to sustain environmental changes. Fitness is a measure of reduction in relative growth rate in response to mutations in certain genes. Correspondingly, life span is directly related to fitness since the more fit an organism is the longer organism will survive. We also found that the number of protein interactions, a property of protein networks, is not correlated with life span which is one of the reasons we chose to focus primarily on genomic features. As, previously stated, many genes have been associated with life span regulation in yeast. </a:t>
            </a:r>
            <a:r>
              <a:rPr lang="en-US" dirty="0" smtClean="0"/>
              <a:t>TORI</a:t>
            </a:r>
            <a:r>
              <a:rPr lang="en-US" baseline="0" dirty="0" smtClean="0"/>
              <a:t> encodes a protein </a:t>
            </a:r>
            <a:r>
              <a:rPr lang="en-US" baseline="0" dirty="0" err="1" smtClean="0"/>
              <a:t>kinase</a:t>
            </a:r>
            <a:r>
              <a:rPr lang="en-US" baseline="0" dirty="0" smtClean="0"/>
              <a:t> that regulates growth  by regulating meiosis, translation and transcription. More specifically, homologous genes in yeast and nematodes have been found such as CDC 42 and 33 which code for proteins that regulate the cell cycle. </a:t>
            </a:r>
            <a:endParaRPr lang="en-US" dirty="0"/>
          </a:p>
        </p:txBody>
      </p:sp>
      <p:sp>
        <p:nvSpPr>
          <p:cNvPr id="4" name="Slide Number Placeholder 3"/>
          <p:cNvSpPr>
            <a:spLocks noGrp="1"/>
          </p:cNvSpPr>
          <p:nvPr>
            <p:ph type="sldNum" sz="quarter" idx="10"/>
          </p:nvPr>
        </p:nvSpPr>
        <p:spPr/>
        <p:txBody>
          <a:bodyPr/>
          <a:lstStyle/>
          <a:p>
            <a:fld id="{50548E18-2086-49DC-99E2-AB0C59BC29C4}"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hypothesize that aging is a systematic-level</a:t>
            </a:r>
            <a:r>
              <a:rPr lang="en-US" baseline="0" dirty="0" smtClean="0"/>
              <a:t> property of gene networks. However, studies have found that protein interactions and protein networks are not really correlated with life span regulation. However, as stated before specific genes have been correlated with life span.  Evolution distance is the number of substitutions that have taken place since the fugal-animal split. Morphology data is </a:t>
            </a:r>
            <a:r>
              <a:rPr lang="en-US" baseline="0" dirty="0" err="1" smtClean="0"/>
              <a:t>phenotypical</a:t>
            </a:r>
            <a:r>
              <a:rPr lang="en-US" baseline="0" dirty="0" smtClean="0"/>
              <a:t> data based on genetic mutations. Expression data is the total mRNA expression in a yeast cell. Fitness is a measure of how “fit” an individual is based on susceptibility to genetic mutation. RLS data is based on measures of life span in response to gene expression. </a:t>
            </a:r>
            <a:endParaRPr lang="en-US" dirty="0"/>
          </a:p>
        </p:txBody>
      </p:sp>
      <p:sp>
        <p:nvSpPr>
          <p:cNvPr id="4" name="Slide Number Placeholder 3"/>
          <p:cNvSpPr>
            <a:spLocks noGrp="1"/>
          </p:cNvSpPr>
          <p:nvPr>
            <p:ph type="sldNum" sz="quarter" idx="10"/>
          </p:nvPr>
        </p:nvSpPr>
        <p:spPr/>
        <p:txBody>
          <a:bodyPr/>
          <a:lstStyle/>
          <a:p>
            <a:fld id="{50548E18-2086-49DC-99E2-AB0C59BC29C4}"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Only morphology</a:t>
            </a:r>
            <a:r>
              <a:rPr lang="en-US" baseline="0" dirty="0" smtClean="0"/>
              <a:t> and RLS data were used because significant results were not produced when using the expression data. This is histogram shows the distribution of RLS. The x-axis is the number of cell divisions and the y-axis is how frequent those divisions occurred. To make our prediction more accurate, only the top 20% were long, middle 30% neutral and bottom 20% short. </a:t>
            </a:r>
            <a:endParaRPr lang="en-US" dirty="0"/>
          </a:p>
        </p:txBody>
      </p:sp>
      <p:sp>
        <p:nvSpPr>
          <p:cNvPr id="4" name="Slide Number Placeholder 3"/>
          <p:cNvSpPr>
            <a:spLocks noGrp="1"/>
          </p:cNvSpPr>
          <p:nvPr>
            <p:ph type="sldNum" sz="quarter" idx="10"/>
          </p:nvPr>
        </p:nvSpPr>
        <p:spPr/>
        <p:txBody>
          <a:bodyPr/>
          <a:lstStyle/>
          <a:p>
            <a:fld id="{50548E18-2086-49DC-99E2-AB0C59BC29C4}"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Interface: A point of interaction between two systems: </a:t>
            </a:r>
            <a:r>
              <a:rPr lang="en-US" dirty="0" err="1" smtClean="0"/>
              <a:t>ie</a:t>
            </a:r>
            <a:r>
              <a:rPr lang="en-US" dirty="0" smtClean="0"/>
              <a:t>. Packages e1071 and </a:t>
            </a:r>
            <a:r>
              <a:rPr lang="en-US" dirty="0" err="1" smtClean="0"/>
              <a:t>pcurve</a:t>
            </a:r>
            <a:r>
              <a:rPr lang="en-US" dirty="0" smtClean="0"/>
              <a:t>. LIBSVM Library for Support Vector Machines is a software which is a C++ software that was used with e1071 and </a:t>
            </a:r>
            <a:r>
              <a:rPr lang="en-US" dirty="0" err="1" smtClean="0"/>
              <a:t>pcurve</a:t>
            </a:r>
            <a:r>
              <a:rPr lang="en-US" dirty="0" smtClean="0"/>
              <a:t> packages in an R interface. </a:t>
            </a:r>
            <a:endParaRPr lang="en-US" dirty="0"/>
          </a:p>
        </p:txBody>
      </p:sp>
      <p:sp>
        <p:nvSpPr>
          <p:cNvPr id="4" name="Slide Number Placeholder 3"/>
          <p:cNvSpPr>
            <a:spLocks noGrp="1"/>
          </p:cNvSpPr>
          <p:nvPr>
            <p:ph type="sldNum" sz="quarter" idx="10"/>
          </p:nvPr>
        </p:nvSpPr>
        <p:spPr/>
        <p:txBody>
          <a:bodyPr/>
          <a:lstStyle/>
          <a:p>
            <a:fld id="{50548E18-2086-49DC-99E2-AB0C59BC29C4}"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548E18-2086-49DC-99E2-AB0C59BC29C4}"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dirty="0" smtClean="0"/>
              <a:t>Again we</a:t>
            </a:r>
            <a:r>
              <a:rPr lang="en-US" baseline="0" dirty="0" smtClean="0"/>
              <a:t> were only interested in genes with long lifespan since we are trying to gain insight on cellular aging. </a:t>
            </a:r>
            <a:r>
              <a:rPr lang="en-US" dirty="0" smtClean="0"/>
              <a:t>True=</a:t>
            </a:r>
            <a:r>
              <a:rPr lang="en-US" baseline="0" dirty="0" smtClean="0"/>
              <a:t> prediction was true.  False= prediction was false. </a:t>
            </a:r>
            <a:r>
              <a:rPr lang="en-US" dirty="0" smtClean="0"/>
              <a:t>This</a:t>
            </a:r>
            <a:r>
              <a:rPr lang="en-US" baseline="0" dirty="0" smtClean="0"/>
              <a:t> table shows the true accuracy of our SVM prediction. The null hypothesis is on the top while the alternative hypothesis is on the bottom. Positives that are highlighted in red are genes that SVM predicted to be associated with long life span. Negatives are the genes that were not predicted by SVM to be associated with long life span and thus are negative. The true positive rate is our key result since our prediction was correct for 46 genes. The false positive rate is 4.3% and represents the likelihood we rejected our null hypothesis in error. The false negative rate is inversely related to the false positive rate. </a:t>
            </a:r>
            <a:r>
              <a:rPr lang="en-US" dirty="0" smtClean="0"/>
              <a:t>False negative is the proportion of negative test stats that are really positive events</a:t>
            </a:r>
            <a:r>
              <a:rPr lang="en-US" baseline="0" dirty="0" smtClean="0"/>
              <a:t> in a sense that SVM related them to life span.</a:t>
            </a:r>
            <a:endParaRPr lang="en-US" dirty="0" smtClean="0"/>
          </a:p>
          <a:p>
            <a:endParaRPr lang="en-US" dirty="0"/>
          </a:p>
        </p:txBody>
      </p:sp>
      <p:sp>
        <p:nvSpPr>
          <p:cNvPr id="4" name="Slide Number Placeholder 3"/>
          <p:cNvSpPr>
            <a:spLocks noGrp="1"/>
          </p:cNvSpPr>
          <p:nvPr>
            <p:ph type="sldNum" sz="quarter" idx="10"/>
          </p:nvPr>
        </p:nvSpPr>
        <p:spPr/>
        <p:txBody>
          <a:bodyPr/>
          <a:lstStyle/>
          <a:p>
            <a:fld id="{50548E18-2086-49DC-99E2-AB0C59BC29C4}"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dirty="0" smtClean="0"/>
              <a:t>SIR2</a:t>
            </a:r>
            <a:r>
              <a:rPr lang="en-US" baseline="0" dirty="0" smtClean="0"/>
              <a:t> in the prediction genes is in </a:t>
            </a:r>
            <a:r>
              <a:rPr lang="en-US" baseline="0" dirty="0" err="1" smtClean="0"/>
              <a:t>Drosphilia</a:t>
            </a:r>
            <a:r>
              <a:rPr lang="en-US" baseline="0" dirty="0" smtClean="0"/>
              <a:t> and C. </a:t>
            </a:r>
            <a:r>
              <a:rPr lang="en-US" baseline="0" dirty="0" err="1" smtClean="0"/>
              <a:t>elegans</a:t>
            </a:r>
            <a:r>
              <a:rPr lang="en-US" baseline="0" dirty="0" smtClean="0"/>
              <a:t> and has been associated with life span regulation. </a:t>
            </a:r>
            <a:r>
              <a:rPr lang="en-US" baseline="0" dirty="0" err="1" smtClean="0"/>
              <a:t>Overexpression</a:t>
            </a:r>
            <a:r>
              <a:rPr lang="en-US" baseline="0" dirty="0" smtClean="0"/>
              <a:t> in yeast results in a 30% in lifespan. </a:t>
            </a:r>
            <a:endParaRPr lang="en-US" dirty="0" smtClean="0"/>
          </a:p>
          <a:p>
            <a:endParaRPr lang="en-US" dirty="0"/>
          </a:p>
        </p:txBody>
      </p:sp>
      <p:sp>
        <p:nvSpPr>
          <p:cNvPr id="4" name="Slide Number Placeholder 3"/>
          <p:cNvSpPr>
            <a:spLocks noGrp="1"/>
          </p:cNvSpPr>
          <p:nvPr>
            <p:ph type="sldNum" sz="quarter" idx="10"/>
          </p:nvPr>
        </p:nvSpPr>
        <p:spPr/>
        <p:txBody>
          <a:bodyPr/>
          <a:lstStyle/>
          <a:p>
            <a:fld id="{50548E18-2086-49DC-99E2-AB0C59BC29C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PCA</a:t>
            </a:r>
            <a:r>
              <a:rPr lang="en-US" baseline="0" dirty="0" smtClean="0"/>
              <a:t> allows for the separate consideration and analysis of each variable. Prior to running SVM PCA was done to see if certain genomic features solely correlated with life span and results were varied. The 3D PCA result shows a random cloud with an R</a:t>
            </a:r>
            <a:r>
              <a:rPr lang="en-US" baseline="30000" dirty="0" smtClean="0"/>
              <a:t>2</a:t>
            </a:r>
            <a:r>
              <a:rPr lang="en-US" baseline="0" dirty="0" smtClean="0"/>
              <a:t> of 0 which means that there is no correlated for the first three components. </a:t>
            </a:r>
            <a:endParaRPr lang="en-US" dirty="0"/>
          </a:p>
        </p:txBody>
      </p:sp>
      <p:sp>
        <p:nvSpPr>
          <p:cNvPr id="4" name="Slide Number Placeholder 3"/>
          <p:cNvSpPr>
            <a:spLocks noGrp="1"/>
          </p:cNvSpPr>
          <p:nvPr>
            <p:ph type="sldNum" sz="quarter" idx="10"/>
          </p:nvPr>
        </p:nvSpPr>
        <p:spPr/>
        <p:txBody>
          <a:bodyPr/>
          <a:lstStyle/>
          <a:p>
            <a:fld id="{50548E18-2086-49DC-99E2-AB0C59BC29C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F59C8C4-3FA3-472A-9991-B7EFD972269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9C8C4-3FA3-472A-9991-B7EFD97226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9C8C4-3FA3-472A-9991-B7EFD97226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9C8C4-3FA3-472A-9991-B7EFD97226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F59C8C4-3FA3-472A-9991-B7EFD9722699}"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9C8C4-3FA3-472A-9991-B7EFD97226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F59C8C4-3FA3-472A-9991-B7EFD97226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F59C8C4-3FA3-472A-9991-B7EFD97226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F59C8C4-3FA3-472A-9991-B7EFD9722699}"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9C8C4-3FA3-472A-9991-B7EFD97226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94A66DF-BD07-414D-8567-8FB7F50484A0}" type="datetimeFigureOut">
              <a:rPr lang="en-US" smtClean="0"/>
              <a:pPr/>
              <a:t>4/15/2010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59C8C4-3FA3-472A-9991-B7EFD9722699}"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94A66DF-BD07-414D-8567-8FB7F50484A0}" type="datetimeFigureOut">
              <a:rPr lang="en-US" smtClean="0"/>
              <a:pPr/>
              <a:t>4/15/2010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F59C8C4-3FA3-472A-9991-B7EFD9722699}"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uwaging.org/genesdb/index.php"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images.google.com/imgres?imgurl=http://www.csu.edu/mbrs/images/nih-logo-blue.gif&amp;imgrefurl=http://www.csu.edu/mbrs/&amp;usg=__t1Pll1SfHei_i6t94l93wUyqI08=&amp;h=453&amp;w=500&amp;sz=49&amp;hl=en&amp;start=5&amp;um=1&amp;itbs=1&amp;tbnid=aXjC-0fH-uYXoM:&amp;tbnh=118&amp;tbnw=130&amp;prev=/images?q=NIH&amp;um=1&amp;hl=en&amp;sa=N&amp;tbs=isch:1" TargetMode="Externa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youtube.com/watch?v=3liCbRZPrZ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cstate="print"/>
          <a:srcRect/>
          <a:stretch>
            <a:fillRect/>
          </a:stretch>
        </p:blipFill>
        <p:spPr bwMode="auto">
          <a:xfrm>
            <a:off x="1167626" y="2667000"/>
            <a:ext cx="4252333" cy="3352800"/>
          </a:xfrm>
          <a:prstGeom prst="rect">
            <a:avLst/>
          </a:prstGeom>
          <a:noFill/>
          <a:ln w="9525">
            <a:noFill/>
            <a:miter lim="800000"/>
            <a:headEnd/>
            <a:tailEnd/>
          </a:ln>
        </p:spPr>
      </p:pic>
      <p:sp>
        <p:nvSpPr>
          <p:cNvPr id="2" name="Title 1"/>
          <p:cNvSpPr>
            <a:spLocks noGrp="1"/>
          </p:cNvSpPr>
          <p:nvPr>
            <p:ph type="ctrTitle"/>
          </p:nvPr>
        </p:nvSpPr>
        <p:spPr>
          <a:xfrm>
            <a:off x="1828800" y="1066800"/>
            <a:ext cx="7162800" cy="1984482"/>
          </a:xfrm>
        </p:spPr>
        <p:txBody>
          <a:bodyPr>
            <a:normAutofit fontScale="90000"/>
          </a:bodyPr>
          <a:lstStyle/>
          <a:p>
            <a:r>
              <a:rPr lang="en-US" sz="3100" b="1" dirty="0" smtClean="0"/>
              <a:t>Predicting Novel Candidate Genes Associated with Longevity in </a:t>
            </a:r>
            <a:r>
              <a:rPr lang="en-US" sz="3100" i="1" dirty="0" err="1" smtClean="0"/>
              <a:t>Saccharomyces</a:t>
            </a:r>
            <a:r>
              <a:rPr lang="en-US" sz="3100" i="1" dirty="0" smtClean="0"/>
              <a:t> </a:t>
            </a:r>
            <a:r>
              <a:rPr lang="en-US" sz="3100" i="1" dirty="0" err="1" smtClean="0"/>
              <a:t>cerevisiae</a:t>
            </a:r>
            <a:r>
              <a:rPr lang="en-US" sz="3100" b="1" dirty="0" smtClean="0"/>
              <a:t> using Support Vector Machine.</a:t>
            </a:r>
            <a:r>
              <a:rPr lang="en-US" dirty="0" smtClean="0"/>
              <a:t/>
            </a:r>
            <a:br>
              <a:rPr lang="en-US" dirty="0" smtClean="0"/>
            </a:br>
            <a:endParaRPr lang="en-US" dirty="0"/>
          </a:p>
        </p:txBody>
      </p:sp>
      <p:sp>
        <p:nvSpPr>
          <p:cNvPr id="3" name="Subtitle 2"/>
          <p:cNvSpPr>
            <a:spLocks noGrp="1"/>
          </p:cNvSpPr>
          <p:nvPr>
            <p:ph type="subTitle" idx="1"/>
          </p:nvPr>
        </p:nvSpPr>
        <p:spPr>
          <a:xfrm>
            <a:off x="4343400" y="2819400"/>
            <a:ext cx="4572000" cy="2209800"/>
          </a:xfrm>
        </p:spPr>
        <p:txBody>
          <a:bodyPr>
            <a:normAutofit/>
          </a:bodyPr>
          <a:lstStyle/>
          <a:p>
            <a:r>
              <a:rPr lang="en-US" sz="1800" b="1" dirty="0" smtClean="0"/>
              <a:t>Presenter:  </a:t>
            </a:r>
            <a:r>
              <a:rPr lang="en-US" sz="1800" i="1" dirty="0" err="1" smtClean="0"/>
              <a:t>Corin</a:t>
            </a:r>
            <a:r>
              <a:rPr lang="en-US" sz="1800" i="1" dirty="0" smtClean="0"/>
              <a:t> V.  White</a:t>
            </a:r>
          </a:p>
          <a:p>
            <a:r>
              <a:rPr lang="en-US" sz="1800" b="1" dirty="0" smtClean="0"/>
              <a:t>Advisor:  </a:t>
            </a:r>
            <a:r>
              <a:rPr lang="en-US" sz="1800" i="1" dirty="0" smtClean="0"/>
              <a:t>Dr.  Hong Qin</a:t>
            </a:r>
          </a:p>
          <a:p>
            <a:r>
              <a:rPr lang="en-US" sz="1800" b="1" dirty="0" smtClean="0"/>
              <a:t>Location of Research:  </a:t>
            </a:r>
            <a:r>
              <a:rPr lang="en-US" sz="1800" i="1" dirty="0" smtClean="0"/>
              <a:t>Amgen lab, Science Center,  Spelman College,  Atlanta, GA  30314</a:t>
            </a:r>
            <a:endParaRPr lang="en-US" sz="1800" i="1" dirty="0"/>
          </a:p>
        </p:txBody>
      </p:sp>
      <p:grpSp>
        <p:nvGrpSpPr>
          <p:cNvPr id="6" name="Group 5"/>
          <p:cNvGrpSpPr/>
          <p:nvPr/>
        </p:nvGrpSpPr>
        <p:grpSpPr>
          <a:xfrm>
            <a:off x="6553200" y="4446245"/>
            <a:ext cx="1827744" cy="1758221"/>
            <a:chOff x="6477000" y="26645"/>
            <a:chExt cx="1827744" cy="1758221"/>
          </a:xfrm>
        </p:grpSpPr>
        <p:pic>
          <p:nvPicPr>
            <p:cNvPr id="7" name="Picture 2"/>
            <p:cNvPicPr>
              <a:picLocks noChangeAspect="1" noChangeArrowheads="1"/>
            </p:cNvPicPr>
            <p:nvPr/>
          </p:nvPicPr>
          <p:blipFill>
            <a:blip r:embed="rId4" cstate="print"/>
            <a:srcRect/>
            <a:stretch>
              <a:fillRect/>
            </a:stretch>
          </p:blipFill>
          <p:spPr bwMode="auto">
            <a:xfrm>
              <a:off x="6553200" y="26645"/>
              <a:ext cx="1676400" cy="1573555"/>
            </a:xfrm>
            <a:prstGeom prst="rect">
              <a:avLst/>
            </a:prstGeom>
            <a:noFill/>
            <a:ln w="9525">
              <a:noFill/>
              <a:miter lim="800000"/>
              <a:headEnd/>
              <a:tailEnd/>
            </a:ln>
          </p:spPr>
        </p:pic>
        <p:sp>
          <p:nvSpPr>
            <p:cNvPr id="8" name="TextBox 7"/>
            <p:cNvSpPr txBox="1"/>
            <p:nvPr/>
          </p:nvSpPr>
          <p:spPr>
            <a:xfrm>
              <a:off x="6477000" y="1600200"/>
              <a:ext cx="1827744" cy="184666"/>
            </a:xfrm>
            <a:prstGeom prst="rect">
              <a:avLst/>
            </a:prstGeom>
            <a:noFill/>
          </p:spPr>
          <p:txBody>
            <a:bodyPr wrap="none" rtlCol="0">
              <a:spAutoFit/>
            </a:bodyPr>
            <a:lstStyle/>
            <a:p>
              <a:r>
                <a:rPr lang="en-US" sz="600" dirty="0" smtClean="0"/>
                <a:t>http://scienceblogs.com/oscillator/saccharomyces.jpg </a:t>
              </a:r>
              <a:endParaRPr lang="en-US" sz="600" dirty="0"/>
            </a:p>
          </p:txBody>
        </p:sp>
      </p:grpSp>
      <p:sp>
        <p:nvSpPr>
          <p:cNvPr id="10" name="Rectangle 9"/>
          <p:cNvSpPr/>
          <p:nvPr/>
        </p:nvSpPr>
        <p:spPr>
          <a:xfrm>
            <a:off x="1905000" y="5867400"/>
            <a:ext cx="2514600" cy="184666"/>
          </a:xfrm>
          <a:prstGeom prst="rect">
            <a:avLst/>
          </a:prstGeom>
        </p:spPr>
        <p:txBody>
          <a:bodyPr wrap="square">
            <a:spAutoFit/>
          </a:bodyPr>
          <a:lstStyle/>
          <a:p>
            <a:r>
              <a:rPr lang="en-US" sz="600" dirty="0" smtClean="0"/>
              <a:t>http://home.in.tum.de/~stibor/svm_maple/images/C-SVM-demo_2.gif </a:t>
            </a:r>
            <a:endParaRPr lang="en-US" sz="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791200" y="0"/>
            <a:ext cx="1955800" cy="1676400"/>
          </a:xfrm>
          <a:prstGeom prst="rect">
            <a:avLst/>
          </a:prstGeom>
          <a:noFill/>
          <a:ln w="9525">
            <a:noFill/>
            <a:miter lim="800000"/>
            <a:headEnd/>
            <a:tailEnd/>
          </a:ln>
        </p:spPr>
      </p:pic>
      <p:sp>
        <p:nvSpPr>
          <p:cNvPr id="2" name="Title 1"/>
          <p:cNvSpPr>
            <a:spLocks noGrp="1"/>
          </p:cNvSpPr>
          <p:nvPr>
            <p:ph type="title"/>
          </p:nvPr>
        </p:nvSpPr>
        <p:spPr>
          <a:xfrm>
            <a:off x="1295400" y="228600"/>
            <a:ext cx="7498080" cy="914400"/>
          </a:xfrm>
        </p:spPr>
        <p:txBody>
          <a:bodyPr>
            <a:normAutofit/>
          </a:bodyPr>
          <a:lstStyle/>
          <a:p>
            <a:r>
              <a:rPr lang="en-US" dirty="0" smtClean="0"/>
              <a:t>Acknowledgements</a:t>
            </a:r>
            <a:endParaRPr lang="en-US" dirty="0"/>
          </a:p>
        </p:txBody>
      </p:sp>
      <p:sp>
        <p:nvSpPr>
          <p:cNvPr id="3" name="Content Placeholder 2"/>
          <p:cNvSpPr>
            <a:spLocks noGrp="1"/>
          </p:cNvSpPr>
          <p:nvPr>
            <p:ph idx="1"/>
          </p:nvPr>
        </p:nvSpPr>
        <p:spPr>
          <a:xfrm>
            <a:off x="1066800" y="3505200"/>
            <a:ext cx="8001000" cy="2971800"/>
          </a:xfrm>
        </p:spPr>
        <p:txBody>
          <a:bodyPr>
            <a:normAutofit fontScale="25000" lnSpcReduction="20000"/>
          </a:bodyPr>
          <a:lstStyle/>
          <a:p>
            <a:endParaRPr lang="en-US" dirty="0" smtClean="0"/>
          </a:p>
          <a:p>
            <a:r>
              <a:rPr lang="en-US" sz="3600" dirty="0" err="1" smtClean="0"/>
              <a:t>Bahar</a:t>
            </a:r>
            <a:r>
              <a:rPr lang="en-US" sz="3600" dirty="0" smtClean="0"/>
              <a:t>, R., Hartmann, C.H., Rodriguez, K.A., Denny, A.D., </a:t>
            </a:r>
            <a:r>
              <a:rPr lang="en-US" sz="3600" dirty="0" err="1" smtClean="0"/>
              <a:t>Busuttil</a:t>
            </a:r>
            <a:r>
              <a:rPr lang="en-US" sz="3600" dirty="0" smtClean="0"/>
              <a:t>, R.A., </a:t>
            </a:r>
            <a:r>
              <a:rPr lang="en-US" sz="3600" dirty="0" err="1" smtClean="0"/>
              <a:t>Dolle</a:t>
            </a:r>
            <a:r>
              <a:rPr lang="en-US" sz="3600" dirty="0" smtClean="0"/>
              <a:t>, M.E., Calder, R.B., Chisholm, G.B., Pollock, B.H., Klein, C.A., </a:t>
            </a:r>
            <a:r>
              <a:rPr lang="en-US" sz="3600" dirty="0" err="1" smtClean="0"/>
              <a:t>Vijg</a:t>
            </a:r>
            <a:r>
              <a:rPr lang="en-US" sz="3600" dirty="0" smtClean="0"/>
              <a:t>, J. </a:t>
            </a:r>
            <a:r>
              <a:rPr lang="en-US" sz="3600" i="1" dirty="0" smtClean="0"/>
              <a:t>Nature</a:t>
            </a:r>
            <a:r>
              <a:rPr lang="en-US" sz="3600" dirty="0" smtClean="0"/>
              <a:t>. 2006. </a:t>
            </a:r>
            <a:r>
              <a:rPr lang="en-US" sz="3600" b="1" dirty="0" smtClean="0"/>
              <a:t>441</a:t>
            </a:r>
            <a:r>
              <a:rPr lang="en-US" sz="3600" dirty="0" smtClean="0"/>
              <a:t>:1011-1014. </a:t>
            </a:r>
          </a:p>
          <a:p>
            <a:r>
              <a:rPr lang="en-US" sz="3600" dirty="0" smtClean="0"/>
              <a:t>Boehm, M., Slack, F. </a:t>
            </a:r>
            <a:r>
              <a:rPr lang="en-US" sz="3600" i="1" dirty="0" smtClean="0"/>
              <a:t>Science </a:t>
            </a:r>
            <a:r>
              <a:rPr lang="en-US" sz="3600" dirty="0" smtClean="0"/>
              <a:t>2005, 310 (1954). </a:t>
            </a:r>
          </a:p>
          <a:p>
            <a:r>
              <a:rPr lang="en-US" sz="3600" dirty="0" err="1" smtClean="0"/>
              <a:t>Fabrizio</a:t>
            </a:r>
            <a:r>
              <a:rPr lang="en-US" sz="3600" dirty="0" smtClean="0"/>
              <a:t>,  </a:t>
            </a:r>
            <a:r>
              <a:rPr lang="en-US" sz="3600" dirty="0" err="1" smtClean="0"/>
              <a:t>P.,Pozza</a:t>
            </a:r>
            <a:r>
              <a:rPr lang="en-US" sz="3600" dirty="0" smtClean="0"/>
              <a:t>, F., </a:t>
            </a:r>
            <a:r>
              <a:rPr lang="en-US" sz="3600" dirty="0" err="1" smtClean="0"/>
              <a:t>Pletcher</a:t>
            </a:r>
            <a:r>
              <a:rPr lang="en-US" sz="3600" dirty="0" smtClean="0"/>
              <a:t>, S.D., </a:t>
            </a:r>
            <a:r>
              <a:rPr lang="en-US" sz="3600" dirty="0" err="1" smtClean="0"/>
              <a:t>Gendron</a:t>
            </a:r>
            <a:r>
              <a:rPr lang="en-US" sz="3600" dirty="0" smtClean="0"/>
              <a:t>, C.M., &amp; Longo, V.D. </a:t>
            </a:r>
            <a:r>
              <a:rPr lang="en-US" sz="3600" i="1" dirty="0" smtClean="0"/>
              <a:t>Science</a:t>
            </a:r>
            <a:r>
              <a:rPr lang="en-US" sz="3600" dirty="0" smtClean="0"/>
              <a:t>. 2001. </a:t>
            </a:r>
            <a:r>
              <a:rPr lang="en-US" sz="3600" b="1" dirty="0" smtClean="0"/>
              <a:t>292</a:t>
            </a:r>
            <a:r>
              <a:rPr lang="en-US" sz="3600" dirty="0" smtClean="0"/>
              <a:t>(5515):288-290</a:t>
            </a:r>
          </a:p>
          <a:p>
            <a:r>
              <a:rPr lang="en-US" sz="3600" dirty="0" smtClean="0"/>
              <a:t>Finch, C.E., </a:t>
            </a:r>
            <a:r>
              <a:rPr lang="en-US" sz="3600" dirty="0" err="1" smtClean="0"/>
              <a:t>Ruvkun</a:t>
            </a:r>
            <a:r>
              <a:rPr lang="en-US" sz="3600" dirty="0" smtClean="0"/>
              <a:t>, G. </a:t>
            </a:r>
            <a:r>
              <a:rPr lang="en-US" sz="3600" i="1" dirty="0" err="1" smtClean="0"/>
              <a:t>Annu</a:t>
            </a:r>
            <a:r>
              <a:rPr lang="en-US" sz="3600" i="1" dirty="0" smtClean="0"/>
              <a:t>. Rev. Genomics Hum. Genet</a:t>
            </a:r>
            <a:r>
              <a:rPr lang="en-US" sz="3600" dirty="0" smtClean="0"/>
              <a:t>. 2001. </a:t>
            </a:r>
            <a:r>
              <a:rPr lang="en-US" sz="3600" b="1" dirty="0" smtClean="0"/>
              <a:t>2</a:t>
            </a:r>
            <a:r>
              <a:rPr lang="en-US" sz="3600" dirty="0" smtClean="0"/>
              <a:t>:435. </a:t>
            </a:r>
          </a:p>
          <a:p>
            <a:r>
              <a:rPr lang="en-US" sz="3600" dirty="0" smtClean="0"/>
              <a:t>Golden, T.R., Hubbard, A., </a:t>
            </a:r>
            <a:r>
              <a:rPr lang="en-US" sz="3600" dirty="0" err="1" smtClean="0"/>
              <a:t>Dando</a:t>
            </a:r>
            <a:r>
              <a:rPr lang="en-US" sz="3600" dirty="0" smtClean="0"/>
              <a:t>, C., </a:t>
            </a:r>
            <a:r>
              <a:rPr lang="en-US" sz="3600" dirty="0" err="1" smtClean="0"/>
              <a:t>Herren</a:t>
            </a:r>
            <a:r>
              <a:rPr lang="en-US" sz="3600" dirty="0" smtClean="0"/>
              <a:t>, M.A., </a:t>
            </a:r>
            <a:r>
              <a:rPr lang="en-US" sz="3600" dirty="0" err="1" smtClean="0"/>
              <a:t>Melov</a:t>
            </a:r>
            <a:r>
              <a:rPr lang="en-US" sz="3600" dirty="0" smtClean="0"/>
              <a:t>, S. </a:t>
            </a:r>
            <a:r>
              <a:rPr lang="en-US" sz="3600" i="1" dirty="0" smtClean="0"/>
              <a:t>Aging Cell</a:t>
            </a:r>
            <a:r>
              <a:rPr lang="en-US" sz="3600" dirty="0" smtClean="0"/>
              <a:t>, 2008. </a:t>
            </a:r>
            <a:r>
              <a:rPr lang="en-US" sz="3600" b="1" dirty="0" smtClean="0"/>
              <a:t>7</a:t>
            </a:r>
            <a:r>
              <a:rPr lang="en-US" sz="3600" dirty="0" smtClean="0"/>
              <a:t>:850-865. </a:t>
            </a:r>
          </a:p>
          <a:p>
            <a:r>
              <a:rPr lang="en-US" sz="3600" dirty="0" smtClean="0"/>
              <a:t>Henderson, K.A. &amp; </a:t>
            </a:r>
            <a:r>
              <a:rPr lang="en-US" sz="3600" dirty="0" err="1" smtClean="0"/>
              <a:t>Gottschling</a:t>
            </a:r>
            <a:r>
              <a:rPr lang="en-US" sz="3600" dirty="0" smtClean="0"/>
              <a:t>, D.E. </a:t>
            </a:r>
            <a:r>
              <a:rPr lang="en-US" sz="3600" i="1" dirty="0" err="1" smtClean="0"/>
              <a:t>Curr</a:t>
            </a:r>
            <a:r>
              <a:rPr lang="en-US" sz="3600" i="1" dirty="0" smtClean="0"/>
              <a:t> </a:t>
            </a:r>
            <a:r>
              <a:rPr lang="en-US" sz="3600" i="1" dirty="0" err="1" smtClean="0"/>
              <a:t>Opin</a:t>
            </a:r>
            <a:r>
              <a:rPr lang="en-US" sz="3600" i="1" dirty="0" smtClean="0"/>
              <a:t> Cell Bio.</a:t>
            </a:r>
            <a:r>
              <a:rPr lang="en-US" sz="3600" dirty="0" smtClean="0"/>
              <a:t> 2008. </a:t>
            </a:r>
            <a:r>
              <a:rPr lang="en-US" sz="3600" b="1" dirty="0" smtClean="0"/>
              <a:t>20</a:t>
            </a:r>
            <a:r>
              <a:rPr lang="en-US" sz="3600" dirty="0" smtClean="0"/>
              <a:t>(6):723-728.</a:t>
            </a:r>
          </a:p>
          <a:p>
            <a:r>
              <a:rPr lang="en-US" sz="3600" dirty="0" err="1" smtClean="0"/>
              <a:t>Kaeberlein</a:t>
            </a:r>
            <a:r>
              <a:rPr lang="en-US" sz="3600" dirty="0" smtClean="0"/>
              <a:t>, M., McVey, M. &amp; </a:t>
            </a:r>
            <a:r>
              <a:rPr lang="en-US" sz="3600" dirty="0" err="1" smtClean="0"/>
              <a:t>Guarente</a:t>
            </a:r>
            <a:r>
              <a:rPr lang="en-US" sz="3600" dirty="0" smtClean="0"/>
              <a:t>, L. </a:t>
            </a:r>
            <a:r>
              <a:rPr lang="en-US" sz="3600" i="1" dirty="0" smtClean="0"/>
              <a:t>Genes Dev.</a:t>
            </a:r>
            <a:r>
              <a:rPr lang="en-US" sz="3600" dirty="0" smtClean="0"/>
              <a:t> 1999. </a:t>
            </a:r>
            <a:r>
              <a:rPr lang="en-US" sz="3600" b="1" dirty="0" smtClean="0"/>
              <a:t>13</a:t>
            </a:r>
            <a:r>
              <a:rPr lang="en-US" sz="3600" dirty="0" smtClean="0"/>
              <a:t>(19): p. 2570-2580.</a:t>
            </a:r>
          </a:p>
          <a:p>
            <a:r>
              <a:rPr lang="en-US" sz="3600" dirty="0" err="1" smtClean="0"/>
              <a:t>Kaeberlein</a:t>
            </a:r>
            <a:r>
              <a:rPr lang="en-US" sz="3600" dirty="0" smtClean="0"/>
              <a:t>, M., Powers, R.W., Steffen, K.K. 3</a:t>
            </a:r>
            <a:r>
              <a:rPr lang="en-US" sz="3600" baseline="30000" dirty="0" smtClean="0"/>
              <a:t>RD</a:t>
            </a:r>
            <a:r>
              <a:rPr lang="en-US" sz="3600" dirty="0" smtClean="0"/>
              <a:t>, </a:t>
            </a:r>
            <a:r>
              <a:rPr lang="en-US" sz="3600" dirty="0" err="1" smtClean="0"/>
              <a:t>Westman</a:t>
            </a:r>
            <a:r>
              <a:rPr lang="en-US" sz="3600" dirty="0" smtClean="0"/>
              <a:t>, E.A., </a:t>
            </a:r>
            <a:r>
              <a:rPr lang="en-US" sz="3600" dirty="0" err="1" smtClean="0"/>
              <a:t>Hu</a:t>
            </a:r>
            <a:r>
              <a:rPr lang="en-US" sz="3600" dirty="0" smtClean="0"/>
              <a:t>, D., Dang, N., Kerr, E.O., Kirkland, K.T., Fields, S. &amp; Kennedy, B.K. </a:t>
            </a:r>
            <a:r>
              <a:rPr lang="en-US" sz="3600" i="1" dirty="0" smtClean="0"/>
              <a:t>Science</a:t>
            </a:r>
            <a:r>
              <a:rPr lang="en-US" sz="3600" dirty="0" smtClean="0"/>
              <a:t>. 2005. </a:t>
            </a:r>
            <a:r>
              <a:rPr lang="en-US" sz="3600" b="1" dirty="0" smtClean="0"/>
              <a:t>310</a:t>
            </a:r>
            <a:r>
              <a:rPr lang="en-US" sz="3600" dirty="0" smtClean="0"/>
              <a:t>(5751):1193-1196.</a:t>
            </a:r>
          </a:p>
          <a:p>
            <a:r>
              <a:rPr lang="en-US" sz="3600" dirty="0" smtClean="0"/>
              <a:t>Kim, S.K. </a:t>
            </a:r>
            <a:r>
              <a:rPr lang="en-US" sz="3600" i="1" dirty="0" smtClean="0"/>
              <a:t>J Exp Biol. </a:t>
            </a:r>
            <a:r>
              <a:rPr lang="en-US" sz="3600" dirty="0" smtClean="0"/>
              <a:t>2007.  </a:t>
            </a:r>
            <a:r>
              <a:rPr lang="en-US" sz="3600" b="1" dirty="0" smtClean="0"/>
              <a:t>210</a:t>
            </a:r>
            <a:r>
              <a:rPr lang="en-US" sz="3600" dirty="0" smtClean="0"/>
              <a:t>:1607-1612.</a:t>
            </a:r>
          </a:p>
          <a:p>
            <a:r>
              <a:rPr lang="en-US" sz="3600" dirty="0" smtClean="0"/>
              <a:t>Mortimer, R.K. &amp; Johnston, J.R</a:t>
            </a:r>
            <a:r>
              <a:rPr lang="en-US" sz="3600" i="1" dirty="0" smtClean="0"/>
              <a:t>.</a:t>
            </a:r>
            <a:r>
              <a:rPr lang="en-US" sz="3600" dirty="0" smtClean="0"/>
              <a:t> </a:t>
            </a:r>
            <a:r>
              <a:rPr lang="en-US" sz="3600" i="1" dirty="0" smtClean="0"/>
              <a:t>Nature</a:t>
            </a:r>
            <a:r>
              <a:rPr lang="en-US" sz="3600" dirty="0" smtClean="0"/>
              <a:t>. 1959. </a:t>
            </a:r>
            <a:r>
              <a:rPr lang="en-US" sz="3600" b="1" dirty="0" smtClean="0"/>
              <a:t>183</a:t>
            </a:r>
            <a:r>
              <a:rPr lang="en-US" sz="3600" dirty="0" smtClean="0"/>
              <a:t>(4677):1751-1752.</a:t>
            </a:r>
          </a:p>
          <a:p>
            <a:r>
              <a:rPr lang="en-US" sz="3600" dirty="0" smtClean="0"/>
              <a:t>Patterson, </a:t>
            </a:r>
            <a:r>
              <a:rPr lang="en-US" sz="3600" dirty="0" err="1" smtClean="0"/>
              <a:t>G.I.</a:t>
            </a:r>
            <a:r>
              <a:rPr lang="en-US" sz="3600" i="1" dirty="0" err="1" smtClean="0"/>
              <a:t>Curr</a:t>
            </a:r>
            <a:r>
              <a:rPr lang="en-US" sz="3600" i="1" dirty="0" smtClean="0"/>
              <a:t>. Biol.</a:t>
            </a:r>
            <a:r>
              <a:rPr lang="en-US" sz="3600" dirty="0" smtClean="0"/>
              <a:t> 2003, </a:t>
            </a:r>
            <a:r>
              <a:rPr lang="en-US" sz="3600" b="1" dirty="0" smtClean="0"/>
              <a:t>13</a:t>
            </a:r>
            <a:r>
              <a:rPr lang="en-US" sz="3600" dirty="0" smtClean="0"/>
              <a:t>:R279. </a:t>
            </a:r>
          </a:p>
          <a:p>
            <a:r>
              <a:rPr lang="en-US" sz="3600" dirty="0" smtClean="0"/>
              <a:t>Stewart, E. &amp; F. </a:t>
            </a:r>
            <a:r>
              <a:rPr lang="en-US" sz="3600" dirty="0" err="1" smtClean="0"/>
              <a:t>Taddei</a:t>
            </a:r>
            <a:r>
              <a:rPr lang="en-US" sz="3600" dirty="0" smtClean="0"/>
              <a:t>, </a:t>
            </a:r>
            <a:r>
              <a:rPr lang="en-US" sz="3600" i="1" dirty="0" err="1" smtClean="0"/>
              <a:t>Bioessays</a:t>
            </a:r>
            <a:r>
              <a:rPr lang="en-US" sz="3600" dirty="0" smtClean="0"/>
              <a:t>. 2005. </a:t>
            </a:r>
            <a:r>
              <a:rPr lang="en-US" sz="3600" b="1" dirty="0" smtClean="0"/>
              <a:t>27</a:t>
            </a:r>
            <a:r>
              <a:rPr lang="en-US" sz="3600" dirty="0" smtClean="0"/>
              <a:t>(9):983.</a:t>
            </a:r>
          </a:p>
          <a:p>
            <a:r>
              <a:rPr lang="en-US" sz="3600" dirty="0" smtClean="0"/>
              <a:t>The Science of Aging Knowledge Environment (SAGE KE), online database, 2006, </a:t>
            </a:r>
            <a:r>
              <a:rPr lang="en-US" sz="3600" u="sng" dirty="0" smtClean="0">
                <a:hlinkClick r:id="rId3"/>
              </a:rPr>
              <a:t>http://uwaging.org/genesdb/index.php</a:t>
            </a:r>
            <a:r>
              <a:rPr lang="en-US" sz="3600" dirty="0" smtClean="0"/>
              <a:t>. </a:t>
            </a:r>
          </a:p>
          <a:p>
            <a:r>
              <a:rPr lang="en-US" sz="3600" dirty="0" smtClean="0"/>
              <a:t>Witten, M.T., </a:t>
            </a:r>
            <a:r>
              <a:rPr lang="en-US" sz="3600" dirty="0" err="1" smtClean="0"/>
              <a:t>Bonchev</a:t>
            </a:r>
            <a:r>
              <a:rPr lang="en-US" sz="3600" dirty="0" smtClean="0"/>
              <a:t>, D. </a:t>
            </a:r>
            <a:r>
              <a:rPr lang="en-US" sz="3600" i="1" dirty="0" err="1" smtClean="0"/>
              <a:t>Chem</a:t>
            </a:r>
            <a:r>
              <a:rPr lang="en-US" sz="3600" i="1" dirty="0" smtClean="0"/>
              <a:t> &amp; Biodiversity</a:t>
            </a:r>
            <a:r>
              <a:rPr lang="en-US" sz="3600" dirty="0" smtClean="0"/>
              <a:t>. 2007. </a:t>
            </a:r>
            <a:r>
              <a:rPr lang="en-US" sz="3600" b="1" dirty="0" smtClean="0"/>
              <a:t>4</a:t>
            </a:r>
            <a:r>
              <a:rPr lang="en-US" sz="3600" dirty="0" smtClean="0"/>
              <a:t>:2639-2654. </a:t>
            </a:r>
          </a:p>
          <a:p>
            <a:r>
              <a:rPr lang="en-US" sz="3600" dirty="0" smtClean="0"/>
              <a:t>http://yeast.gi.k.u-tokyo.ac.jp/datamine/download.jsp;jsessionid=C5EBAA3884D4AC58DE10445BC5CD1B5A</a:t>
            </a:r>
          </a:p>
          <a:p>
            <a:endParaRPr lang="en-US" dirty="0" smtClean="0"/>
          </a:p>
          <a:p>
            <a:endParaRPr lang="en-US" dirty="0" smtClean="0"/>
          </a:p>
          <a:p>
            <a:endParaRPr lang="en-US" dirty="0"/>
          </a:p>
        </p:txBody>
      </p:sp>
      <p:sp>
        <p:nvSpPr>
          <p:cNvPr id="4" name="Title 1"/>
          <p:cNvSpPr txBox="1">
            <a:spLocks/>
          </p:cNvSpPr>
          <p:nvPr/>
        </p:nvSpPr>
        <p:spPr>
          <a:xfrm>
            <a:off x="1295400" y="2971800"/>
            <a:ext cx="4038600" cy="685800"/>
          </a:xfrm>
          <a:prstGeom prst="rect">
            <a:avLst/>
          </a:prstGeom>
        </p:spPr>
        <p:txBody>
          <a:bodyPr anchor="ctr">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References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6" name="Content Placeholder 2"/>
          <p:cNvSpPr txBox="1">
            <a:spLocks/>
          </p:cNvSpPr>
          <p:nvPr/>
        </p:nvSpPr>
        <p:spPr>
          <a:xfrm>
            <a:off x="1143000" y="990600"/>
            <a:ext cx="6477000" cy="1905000"/>
          </a:xfrm>
          <a:prstGeom prst="rect">
            <a:avLst/>
          </a:prstGeom>
        </p:spPr>
        <p:txBody>
          <a:bodyPr>
            <a:normAutofit fontScale="47500" lnSpcReduction="20000"/>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Dr. Hong Qin, Spelman College</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3200" dirty="0" smtClean="0"/>
              <a:t>Members of the Qin Lab/Proteomics Class.</a:t>
            </a:r>
          </a:p>
          <a:p>
            <a:pPr marL="365760" lvl="0" indent="-283464">
              <a:spcBef>
                <a:spcPts val="600"/>
              </a:spcBef>
              <a:buClr>
                <a:schemeClr val="accent1"/>
              </a:buClr>
              <a:buSzPct val="80000"/>
              <a:buFont typeface="Wingdings 2"/>
              <a:buChar char=""/>
              <a:defRPr/>
            </a:pPr>
            <a:r>
              <a:rPr kumimoji="0" lang="en-US" sz="3300" b="0" i="0" u="none" strike="noStrike" kern="1200" cap="none" spc="0" normalizeH="0" baseline="0" noProof="0" dirty="0" smtClean="0">
                <a:ln>
                  <a:noFill/>
                </a:ln>
                <a:solidFill>
                  <a:schemeClr val="tx1"/>
                </a:solidFill>
                <a:effectLst/>
                <a:uLnTx/>
                <a:uFillTx/>
                <a:latin typeface="+mn-lt"/>
                <a:ea typeface="+mn-ea"/>
                <a:cs typeface="+mn-cs"/>
              </a:rPr>
              <a:t>Nation</a:t>
            </a:r>
            <a:r>
              <a:rPr kumimoji="0" lang="en-US" sz="3300" b="0" i="0" u="none" strike="noStrike" kern="1200" cap="none" spc="0" normalizeH="0" noProof="0" dirty="0" smtClean="0">
                <a:ln>
                  <a:noFill/>
                </a:ln>
                <a:solidFill>
                  <a:schemeClr val="tx1"/>
                </a:solidFill>
                <a:effectLst/>
                <a:uLnTx/>
                <a:uFillTx/>
                <a:latin typeface="+mn-lt"/>
                <a:ea typeface="+mn-ea"/>
                <a:cs typeface="+mn-cs"/>
              </a:rPr>
              <a:t> Science </a:t>
            </a:r>
            <a:r>
              <a:rPr lang="en-US" sz="3300" dirty="0" smtClean="0"/>
              <a:t>Institute of Health (NIH)- National Center for Minority Health and Health Disparities (NCMHD) Grant for Spelman College Center for Health Disparities Research and Education (CHDRE). </a:t>
            </a:r>
            <a:endParaRPr kumimoji="0" lang="en-US" sz="3300" b="0" i="0" u="none" strike="noStrike" kern="1200" cap="none" spc="0" normalizeH="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3200" dirty="0" smtClean="0"/>
              <a:t>Spelman Research Day Staff &amp; Faculty</a:t>
            </a:r>
          </a:p>
          <a:p>
            <a:pPr marL="365760" lvl="0" indent="-283464">
              <a:spcBef>
                <a:spcPts val="600"/>
              </a:spcBef>
              <a:buClr>
                <a:schemeClr val="accent1"/>
              </a:buClr>
              <a:buSzPct val="80000"/>
              <a:defRPr/>
            </a:pPr>
            <a:endParaRPr kumimoji="0" lang="en-US" sz="3200" b="0" i="0" u="none" strike="noStrike" kern="1200" cap="none" spc="0" normalizeH="0" noProof="0" dirty="0" smtClean="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170" name="Picture 2" descr="http://www.spelman.edu/academics/research/rimi/images/chdre.jpg"/>
          <p:cNvPicPr>
            <a:picLocks noChangeAspect="1" noChangeArrowheads="1"/>
          </p:cNvPicPr>
          <p:nvPr/>
        </p:nvPicPr>
        <p:blipFill>
          <a:blip r:embed="rId4" cstate="print"/>
          <a:srcRect/>
          <a:stretch>
            <a:fillRect/>
          </a:stretch>
        </p:blipFill>
        <p:spPr bwMode="auto">
          <a:xfrm>
            <a:off x="4953000" y="2657474"/>
            <a:ext cx="1981200" cy="619126"/>
          </a:xfrm>
          <a:prstGeom prst="rect">
            <a:avLst/>
          </a:prstGeom>
          <a:noFill/>
        </p:spPr>
      </p:pic>
      <p:pic>
        <p:nvPicPr>
          <p:cNvPr id="7172" name="Picture 4" descr="http://t2.gstatic.com/images?q=tbn:aXjC-0fH-uYXoM:http://www.csu.edu/mbrs/images/nih-logo-blue.gif">
            <a:hlinkClick r:id="rId5"/>
          </p:cNvPr>
          <p:cNvPicPr>
            <a:picLocks noChangeAspect="1" noChangeArrowheads="1"/>
          </p:cNvPicPr>
          <p:nvPr/>
        </p:nvPicPr>
        <p:blipFill>
          <a:blip r:embed="rId6" cstate="print"/>
          <a:srcRect/>
          <a:stretch>
            <a:fillRect/>
          </a:stretch>
        </p:blipFill>
        <p:spPr bwMode="auto">
          <a:xfrm>
            <a:off x="7620000" y="1600200"/>
            <a:ext cx="1238250" cy="112395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124200" y="1447800"/>
            <a:ext cx="3409950" cy="4262438"/>
          </a:xfrm>
          <a:prstGeom prst="rect">
            <a:avLst/>
          </a:prstGeom>
          <a:ln w="88900" cap="sq" cmpd="thickThin">
            <a:solidFill>
              <a:srgbClr val="000000"/>
            </a:solidFill>
            <a:prstDash val="solid"/>
            <a:miter lim="800000"/>
          </a:ln>
          <a:effectLst>
            <a:innerShdw blurRad="76200">
              <a:srgbClr val="000000"/>
            </a:innerShdw>
          </a:effectLst>
        </p:spPr>
      </p:pic>
      <p:sp>
        <p:nvSpPr>
          <p:cNvPr id="5" name="Rectangle 4"/>
          <p:cNvSpPr/>
          <p:nvPr/>
        </p:nvSpPr>
        <p:spPr>
          <a:xfrm>
            <a:off x="3048000" y="5867400"/>
            <a:ext cx="3581400" cy="369332"/>
          </a:xfrm>
          <a:prstGeom prst="rect">
            <a:avLst/>
          </a:prstGeom>
        </p:spPr>
        <p:txBody>
          <a:bodyPr wrap="square">
            <a:spAutoFit/>
          </a:bodyPr>
          <a:lstStyle/>
          <a:p>
            <a:r>
              <a:rPr lang="en-US" sz="900" dirty="0" smtClean="0"/>
              <a:t>http://www.vosibilities.com/wp-content/uploads/2009/05/bpm-questions-you-should-ask-your-bpms-vendor1.jpg </a:t>
            </a:r>
            <a:endParaRPr lang="en-US" sz="9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76200"/>
            <a:ext cx="7498080" cy="1143000"/>
          </a:xfrm>
        </p:spPr>
        <p:txBody>
          <a:bodyPr/>
          <a:lstStyle/>
          <a:p>
            <a:r>
              <a:rPr lang="en-US" dirty="0" smtClean="0"/>
              <a:t>SVM VIDEO</a:t>
            </a:r>
            <a:endParaRPr lang="en-US" dirty="0"/>
          </a:p>
        </p:txBody>
      </p:sp>
      <p:sp>
        <p:nvSpPr>
          <p:cNvPr id="3" name="Content Placeholder 2"/>
          <p:cNvSpPr>
            <a:spLocks noGrp="1"/>
          </p:cNvSpPr>
          <p:nvPr>
            <p:ph idx="1"/>
          </p:nvPr>
        </p:nvSpPr>
        <p:spPr>
          <a:xfrm>
            <a:off x="1295400" y="1219200"/>
            <a:ext cx="4888992" cy="762000"/>
          </a:xfrm>
        </p:spPr>
        <p:txBody>
          <a:bodyPr/>
          <a:lstStyle/>
          <a:p>
            <a:r>
              <a:rPr lang="en-US" dirty="0" smtClean="0"/>
              <a:t>Visual of SVM dimensions.</a:t>
            </a:r>
            <a:endParaRPr lang="en-US" dirty="0"/>
          </a:p>
        </p:txBody>
      </p:sp>
      <p:sp>
        <p:nvSpPr>
          <p:cNvPr id="4" name="Rectangle 3"/>
          <p:cNvSpPr/>
          <p:nvPr/>
        </p:nvSpPr>
        <p:spPr>
          <a:xfrm>
            <a:off x="2286000" y="5638800"/>
            <a:ext cx="4953000" cy="646331"/>
          </a:xfrm>
          <a:prstGeom prst="rect">
            <a:avLst/>
          </a:prstGeom>
        </p:spPr>
        <p:txBody>
          <a:bodyPr wrap="square">
            <a:spAutoFit/>
          </a:bodyPr>
          <a:lstStyle/>
          <a:p>
            <a:r>
              <a:rPr lang="en-US" dirty="0" smtClean="0">
                <a:hlinkClick r:id="rId2"/>
              </a:rPr>
              <a:t>http://www.youtube.com/watch?v=3liCbRZPrZA</a:t>
            </a:r>
            <a:endParaRPr lang="en-US" dirty="0" smtClean="0"/>
          </a:p>
          <a:p>
            <a:endParaRPr lang="en-US" dirty="0"/>
          </a:p>
        </p:txBody>
      </p:sp>
      <p:pic>
        <p:nvPicPr>
          <p:cNvPr id="9218" name="Picture 2" descr="http://www.imtech.res.in/raghava/rbpred/svm.jpg"/>
          <p:cNvPicPr>
            <a:picLocks noChangeAspect="1" noChangeArrowheads="1"/>
          </p:cNvPicPr>
          <p:nvPr/>
        </p:nvPicPr>
        <p:blipFill>
          <a:blip r:embed="rId3" cstate="print"/>
          <a:srcRect l="1635" t="17432"/>
          <a:stretch>
            <a:fillRect/>
          </a:stretch>
        </p:blipFill>
        <p:spPr bwMode="auto">
          <a:xfrm>
            <a:off x="2438400" y="2057400"/>
            <a:ext cx="4584700" cy="2887392"/>
          </a:xfrm>
          <a:prstGeom prst="rect">
            <a:avLst/>
          </a:prstGeom>
          <a:noFill/>
        </p:spPr>
      </p:pic>
      <p:sp>
        <p:nvSpPr>
          <p:cNvPr id="8" name="Rectangle 7"/>
          <p:cNvSpPr/>
          <p:nvPr/>
        </p:nvSpPr>
        <p:spPr>
          <a:xfrm>
            <a:off x="3200400" y="4724400"/>
            <a:ext cx="2971800" cy="261610"/>
          </a:xfrm>
          <a:prstGeom prst="rect">
            <a:avLst/>
          </a:prstGeom>
        </p:spPr>
        <p:txBody>
          <a:bodyPr wrap="square">
            <a:spAutoFit/>
          </a:bodyPr>
          <a:lstStyle/>
          <a:p>
            <a:r>
              <a:rPr lang="en-US" sz="1100" dirty="0" smtClean="0"/>
              <a:t>http://www.imtech.res.in/raghava/rbpred/svm.jpg</a:t>
            </a:r>
            <a:endParaRPr lang="en-US"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Over fitting &amp;Under fitting with SVM</a:t>
            </a:r>
            <a:endParaRPr lang="en-US" sz="3600" dirty="0"/>
          </a:p>
        </p:txBody>
      </p:sp>
      <p:sp>
        <p:nvSpPr>
          <p:cNvPr id="3" name="Content Placeholder 2"/>
          <p:cNvSpPr>
            <a:spLocks noGrp="1"/>
          </p:cNvSpPr>
          <p:nvPr>
            <p:ph idx="1"/>
          </p:nvPr>
        </p:nvSpPr>
        <p:spPr/>
        <p:txBody>
          <a:bodyPr>
            <a:normAutofit/>
          </a:bodyPr>
          <a:lstStyle/>
          <a:p>
            <a:r>
              <a:rPr lang="en-US" sz="2800" dirty="0" smtClean="0"/>
              <a:t>Big source of error</a:t>
            </a:r>
          </a:p>
          <a:p>
            <a:r>
              <a:rPr lang="en-US" sz="2800" dirty="0" smtClean="0"/>
              <a:t>Margin between the hyperplane and training data should be moderate</a:t>
            </a:r>
          </a:p>
          <a:p>
            <a:r>
              <a:rPr lang="en-US" sz="2800" dirty="0" smtClean="0"/>
              <a:t>Picking the optimal parameters is essential</a:t>
            </a:r>
          </a:p>
        </p:txBody>
      </p:sp>
      <p:grpSp>
        <p:nvGrpSpPr>
          <p:cNvPr id="4" name="Group 3"/>
          <p:cNvGrpSpPr/>
          <p:nvPr/>
        </p:nvGrpSpPr>
        <p:grpSpPr>
          <a:xfrm>
            <a:off x="3094507" y="3581400"/>
            <a:ext cx="3306293" cy="2535109"/>
            <a:chOff x="3170707" y="3895725"/>
            <a:chExt cx="3306293" cy="2535109"/>
          </a:xfrm>
        </p:grpSpPr>
        <p:pic>
          <p:nvPicPr>
            <p:cNvPr id="5" name="Picture 2"/>
            <p:cNvPicPr>
              <a:picLocks noChangeAspect="1" noChangeArrowheads="1"/>
            </p:cNvPicPr>
            <p:nvPr/>
          </p:nvPicPr>
          <p:blipFill>
            <a:blip r:embed="rId2" cstate="print"/>
            <a:srcRect/>
            <a:stretch>
              <a:fillRect/>
            </a:stretch>
          </p:blipFill>
          <p:spPr bwMode="auto">
            <a:xfrm>
              <a:off x="3170707" y="3895725"/>
              <a:ext cx="3306293" cy="2352675"/>
            </a:xfrm>
            <a:prstGeom prst="rect">
              <a:avLst/>
            </a:prstGeom>
            <a:noFill/>
            <a:ln w="9525">
              <a:noFill/>
              <a:miter lim="800000"/>
              <a:headEnd/>
              <a:tailEnd/>
            </a:ln>
          </p:spPr>
        </p:pic>
        <p:sp>
          <p:nvSpPr>
            <p:cNvPr id="6" name="Rectangle 5"/>
            <p:cNvSpPr/>
            <p:nvPr/>
          </p:nvSpPr>
          <p:spPr>
            <a:xfrm>
              <a:off x="4147686" y="6246168"/>
              <a:ext cx="1491114" cy="184666"/>
            </a:xfrm>
            <a:prstGeom prst="rect">
              <a:avLst/>
            </a:prstGeom>
          </p:spPr>
          <p:txBody>
            <a:bodyPr wrap="none">
              <a:spAutoFit/>
            </a:bodyPr>
            <a:lstStyle/>
            <a:p>
              <a:r>
                <a:rPr lang="en-US" sz="600" dirty="0" smtClean="0"/>
                <a:t>http://www.dtreg.com/SvmOverfitting.jpg </a:t>
              </a:r>
              <a:endParaRPr lang="en-US" sz="600"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Autofit/>
          </a:bodyPr>
          <a:lstStyle/>
          <a:p>
            <a:r>
              <a:rPr lang="en-US" sz="3200" dirty="0" smtClean="0"/>
              <a:t>Principle Component Analysis(PCA) Data</a:t>
            </a:r>
            <a:endParaRPr lang="en-US" sz="3200" dirty="0"/>
          </a:p>
        </p:txBody>
      </p:sp>
      <p:sp>
        <p:nvSpPr>
          <p:cNvPr id="3" name="Content Placeholder 2"/>
          <p:cNvSpPr>
            <a:spLocks noGrp="1"/>
          </p:cNvSpPr>
          <p:nvPr>
            <p:ph idx="1"/>
          </p:nvPr>
        </p:nvSpPr>
        <p:spPr>
          <a:xfrm>
            <a:off x="990600" y="1219200"/>
            <a:ext cx="8153400" cy="4800600"/>
          </a:xfrm>
        </p:spPr>
        <p:txBody>
          <a:bodyPr/>
          <a:lstStyle/>
          <a:p>
            <a:r>
              <a:rPr lang="en-US" sz="2800" dirty="0" smtClean="0"/>
              <a:t>Considers each component independent of other data and dimensions. </a:t>
            </a:r>
          </a:p>
          <a:p>
            <a:r>
              <a:rPr lang="en-US" sz="2800" dirty="0" smtClean="0"/>
              <a:t>Change correlated data to uncorrelated data.</a:t>
            </a:r>
          </a:p>
          <a:p>
            <a:r>
              <a:rPr lang="en-US" sz="2800" dirty="0" smtClean="0"/>
              <a:t>Allows the analysis of separate components. </a:t>
            </a:r>
          </a:p>
          <a:p>
            <a:endParaRPr lang="en-US" dirty="0" smtClean="0"/>
          </a:p>
          <a:p>
            <a:endParaRPr lang="en-US" dirty="0"/>
          </a:p>
        </p:txBody>
      </p:sp>
      <p:pic>
        <p:nvPicPr>
          <p:cNvPr id="4" name="Picture 3" descr="3Dscater.PC123.040610.jpg"/>
          <p:cNvPicPr>
            <a:picLocks noChangeAspect="1"/>
          </p:cNvPicPr>
          <p:nvPr/>
        </p:nvPicPr>
        <p:blipFill>
          <a:blip r:embed="rId3" cstate="print"/>
          <a:stretch>
            <a:fillRect/>
          </a:stretch>
        </p:blipFill>
        <p:spPr>
          <a:xfrm>
            <a:off x="3200400" y="3352800"/>
            <a:ext cx="3179064" cy="293795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98080" cy="1143000"/>
          </a:xfrm>
        </p:spPr>
        <p:txBody>
          <a:bodyPr/>
          <a:lstStyle/>
          <a:p>
            <a:r>
              <a:rPr lang="en-US" dirty="0" smtClean="0"/>
              <a:t>Outline of Presentation</a:t>
            </a:r>
            <a:endParaRPr lang="en-US" dirty="0"/>
          </a:p>
        </p:txBody>
      </p:sp>
      <p:sp>
        <p:nvSpPr>
          <p:cNvPr id="3" name="Content Placeholder 2"/>
          <p:cNvSpPr>
            <a:spLocks noGrp="1"/>
          </p:cNvSpPr>
          <p:nvPr>
            <p:ph idx="1"/>
          </p:nvPr>
        </p:nvSpPr>
        <p:spPr>
          <a:xfrm>
            <a:off x="1435608" y="1219200"/>
            <a:ext cx="7498080" cy="5334000"/>
          </a:xfrm>
        </p:spPr>
        <p:txBody>
          <a:bodyPr>
            <a:normAutofit/>
          </a:bodyPr>
          <a:lstStyle/>
          <a:p>
            <a:r>
              <a:rPr lang="en-US" dirty="0" smtClean="0"/>
              <a:t>Introduction</a:t>
            </a:r>
          </a:p>
          <a:p>
            <a:r>
              <a:rPr lang="en-US" dirty="0" smtClean="0"/>
              <a:t>Previous Findings</a:t>
            </a:r>
          </a:p>
          <a:p>
            <a:pPr lvl="1"/>
            <a:r>
              <a:rPr lang="en-US" dirty="0" smtClean="0"/>
              <a:t>Aging &amp; Yeast</a:t>
            </a:r>
          </a:p>
          <a:p>
            <a:r>
              <a:rPr lang="en-US" dirty="0" smtClean="0"/>
              <a:t>Purpose of Study</a:t>
            </a:r>
          </a:p>
          <a:p>
            <a:r>
              <a:rPr lang="en-US" dirty="0" smtClean="0"/>
              <a:t>Computational Methods</a:t>
            </a:r>
          </a:p>
          <a:p>
            <a:pPr lvl="1"/>
            <a:r>
              <a:rPr lang="en-US" dirty="0" smtClean="0"/>
              <a:t>SVM &amp; R programming </a:t>
            </a:r>
          </a:p>
          <a:p>
            <a:r>
              <a:rPr lang="en-US" dirty="0" smtClean="0"/>
              <a:t>Results</a:t>
            </a:r>
          </a:p>
          <a:p>
            <a:pPr lvl="1"/>
            <a:r>
              <a:rPr lang="en-US" dirty="0" smtClean="0"/>
              <a:t>Predicted Genes</a:t>
            </a:r>
          </a:p>
          <a:p>
            <a:r>
              <a:rPr lang="en-US" dirty="0" smtClean="0"/>
              <a:t>Conclusions</a:t>
            </a:r>
          </a:p>
          <a:p>
            <a:endParaRPr lang="en-US" dirty="0"/>
          </a:p>
        </p:txBody>
      </p:sp>
      <p:grpSp>
        <p:nvGrpSpPr>
          <p:cNvPr id="6" name="Group 5"/>
          <p:cNvGrpSpPr/>
          <p:nvPr/>
        </p:nvGrpSpPr>
        <p:grpSpPr>
          <a:xfrm>
            <a:off x="5867400" y="1118821"/>
            <a:ext cx="2060652" cy="1929179"/>
            <a:chOff x="6248400" y="886075"/>
            <a:chExt cx="2060652" cy="1929179"/>
          </a:xfrm>
        </p:grpSpPr>
        <p:pic>
          <p:nvPicPr>
            <p:cNvPr id="4" name="Picture 2"/>
            <p:cNvPicPr>
              <a:picLocks noChangeAspect="1" noChangeArrowheads="1"/>
            </p:cNvPicPr>
            <p:nvPr/>
          </p:nvPicPr>
          <p:blipFill>
            <a:blip r:embed="rId2" cstate="print"/>
            <a:srcRect/>
            <a:stretch>
              <a:fillRect/>
            </a:stretch>
          </p:blipFill>
          <p:spPr bwMode="auto">
            <a:xfrm rot="21122754">
              <a:off x="6248400" y="886075"/>
              <a:ext cx="1918446" cy="1800751"/>
            </a:xfrm>
            <a:prstGeom prst="rect">
              <a:avLst/>
            </a:prstGeom>
            <a:noFill/>
            <a:ln w="9525">
              <a:noFill/>
              <a:miter lim="800000"/>
              <a:headEnd/>
              <a:tailEnd/>
            </a:ln>
          </p:spPr>
        </p:pic>
        <p:sp>
          <p:nvSpPr>
            <p:cNvPr id="5" name="TextBox 4"/>
            <p:cNvSpPr txBox="1"/>
            <p:nvPr/>
          </p:nvSpPr>
          <p:spPr>
            <a:xfrm rot="21159637">
              <a:off x="6481308" y="2630588"/>
              <a:ext cx="1827744" cy="184666"/>
            </a:xfrm>
            <a:prstGeom prst="rect">
              <a:avLst/>
            </a:prstGeom>
            <a:noFill/>
          </p:spPr>
          <p:txBody>
            <a:bodyPr wrap="none" rtlCol="0">
              <a:spAutoFit/>
            </a:bodyPr>
            <a:lstStyle/>
            <a:p>
              <a:r>
                <a:rPr lang="en-US" sz="600" dirty="0" smtClean="0"/>
                <a:t>http://scienceblogs.com/oscillator/saccharomyces.jpg </a:t>
              </a:r>
              <a:endParaRPr lang="en-US" sz="600" dirty="0"/>
            </a:p>
          </p:txBody>
        </p:sp>
      </p:gr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4648200" cy="1905000"/>
          </a:xfrm>
        </p:spPr>
        <p:txBody>
          <a:bodyPr>
            <a:normAutofit/>
          </a:bodyPr>
          <a:lstStyle/>
          <a:p>
            <a:r>
              <a:rPr lang="en-US" sz="3600" i="1" dirty="0" smtClean="0"/>
              <a:t>S. </a:t>
            </a:r>
            <a:r>
              <a:rPr lang="en-US" sz="3600" i="1" dirty="0" err="1" smtClean="0"/>
              <a:t>cerevisiae</a:t>
            </a:r>
            <a:r>
              <a:rPr lang="en-US" sz="3600" i="1" dirty="0" smtClean="0"/>
              <a:t> (Yeast)</a:t>
            </a:r>
            <a:br>
              <a:rPr lang="en-US" sz="3600" i="1" dirty="0" smtClean="0"/>
            </a:br>
            <a:r>
              <a:rPr lang="en-US" sz="3600" i="1" dirty="0" smtClean="0"/>
              <a:t>&amp; </a:t>
            </a:r>
            <a:r>
              <a:rPr lang="en-US" sz="3600" dirty="0" smtClean="0"/>
              <a:t>Previous Findings</a:t>
            </a:r>
            <a:endParaRPr lang="en-US" sz="3600" dirty="0"/>
          </a:p>
        </p:txBody>
      </p:sp>
      <p:sp>
        <p:nvSpPr>
          <p:cNvPr id="3" name="Content Placeholder 2"/>
          <p:cNvSpPr>
            <a:spLocks noGrp="1"/>
          </p:cNvSpPr>
          <p:nvPr>
            <p:ph idx="1"/>
          </p:nvPr>
        </p:nvSpPr>
        <p:spPr>
          <a:xfrm>
            <a:off x="914400" y="1752600"/>
            <a:ext cx="8229600" cy="4724400"/>
          </a:xfrm>
        </p:spPr>
        <p:txBody>
          <a:bodyPr>
            <a:normAutofit fontScale="85000" lnSpcReduction="20000"/>
          </a:bodyPr>
          <a:lstStyle/>
          <a:p>
            <a:r>
              <a:rPr lang="en-US" dirty="0" smtClean="0"/>
              <a:t>Yeast is an excellent model system.</a:t>
            </a:r>
          </a:p>
          <a:p>
            <a:pPr lvl="1"/>
            <a:r>
              <a:rPr lang="en-US" dirty="0" smtClean="0"/>
              <a:t>Small genome</a:t>
            </a:r>
          </a:p>
          <a:p>
            <a:pPr lvl="1"/>
            <a:r>
              <a:rPr lang="en-US" dirty="0" smtClean="0"/>
              <a:t>Short generation time </a:t>
            </a:r>
          </a:p>
          <a:p>
            <a:pPr lvl="1"/>
            <a:r>
              <a:rPr lang="en-US" dirty="0" smtClean="0"/>
              <a:t>Cellular aging is similar in yeast and humans.</a:t>
            </a:r>
          </a:p>
          <a:p>
            <a:pPr lvl="1"/>
            <a:r>
              <a:rPr lang="en-US" dirty="0" smtClean="0"/>
              <a:t>Many genes have been associated with life span in yeast.</a:t>
            </a:r>
          </a:p>
          <a:p>
            <a:pPr lvl="2"/>
            <a:r>
              <a:rPr lang="en-US" dirty="0" smtClean="0"/>
              <a:t>Example: TOR1( </a:t>
            </a:r>
            <a:r>
              <a:rPr lang="en-US" dirty="0" err="1" smtClean="0"/>
              <a:t>Kaeberlein</a:t>
            </a:r>
            <a:r>
              <a:rPr lang="en-US" dirty="0" smtClean="0"/>
              <a:t>, et. al., 1999 &amp; 2005; </a:t>
            </a:r>
            <a:r>
              <a:rPr lang="en-US" dirty="0" err="1" smtClean="0"/>
              <a:t>Fabrizio</a:t>
            </a:r>
            <a:r>
              <a:rPr lang="en-US" dirty="0" smtClean="0"/>
              <a:t> et. al., 2001)</a:t>
            </a:r>
            <a:endParaRPr lang="en-US" dirty="0" smtClean="0">
              <a:solidFill>
                <a:srgbClr val="FF0000"/>
              </a:solidFill>
            </a:endParaRPr>
          </a:p>
          <a:p>
            <a:pPr>
              <a:buNone/>
            </a:pPr>
            <a:endParaRPr lang="en-US" dirty="0" smtClean="0"/>
          </a:p>
          <a:p>
            <a:r>
              <a:rPr lang="en-US" dirty="0" smtClean="0"/>
              <a:t>The rate of aging is proportional to robustness in yeast. (unpublished data, Qin lab)</a:t>
            </a:r>
          </a:p>
          <a:p>
            <a:pPr>
              <a:buNone/>
            </a:pPr>
            <a:endParaRPr lang="en-US" dirty="0" smtClean="0"/>
          </a:p>
          <a:p>
            <a:r>
              <a:rPr lang="en-US" dirty="0" smtClean="0"/>
              <a:t>Life span is directly related to fitness. (unpublished data, Qin lab)</a:t>
            </a:r>
          </a:p>
          <a:p>
            <a:pPr>
              <a:buNone/>
            </a:pPr>
            <a:endParaRPr lang="en-US" dirty="0" smtClean="0"/>
          </a:p>
          <a:p>
            <a:pPr>
              <a:buNone/>
            </a:pPr>
            <a:endParaRPr lang="en-US" dirty="0" smtClean="0"/>
          </a:p>
          <a:p>
            <a:pPr lvl="1"/>
            <a:endParaRPr lang="en-US" dirty="0" smtClean="0"/>
          </a:p>
          <a:p>
            <a:pPr lvl="1"/>
            <a:endParaRPr lang="en-US" dirty="0" smtClean="0"/>
          </a:p>
          <a:p>
            <a:pPr lvl="1">
              <a:buNone/>
            </a:pPr>
            <a:endParaRPr lang="en-US" dirty="0" smtClean="0"/>
          </a:p>
          <a:p>
            <a:pPr lvl="1"/>
            <a:endParaRPr lang="en-US" dirty="0" smtClean="0"/>
          </a:p>
          <a:p>
            <a:endParaRPr lang="en-US" dirty="0" smtClean="0"/>
          </a:p>
          <a:p>
            <a:endParaRPr lang="en-US" dirty="0"/>
          </a:p>
        </p:txBody>
      </p:sp>
      <p:grpSp>
        <p:nvGrpSpPr>
          <p:cNvPr id="11" name="Group 10"/>
          <p:cNvGrpSpPr/>
          <p:nvPr/>
        </p:nvGrpSpPr>
        <p:grpSpPr>
          <a:xfrm>
            <a:off x="6400800" y="196335"/>
            <a:ext cx="2514600" cy="2546865"/>
            <a:chOff x="5715000" y="152401"/>
            <a:chExt cx="3276600" cy="2623065"/>
          </a:xfrm>
        </p:grpSpPr>
        <p:pic>
          <p:nvPicPr>
            <p:cNvPr id="12" name="Picture 2"/>
            <p:cNvPicPr>
              <a:picLocks noChangeAspect="1" noChangeArrowheads="1"/>
            </p:cNvPicPr>
            <p:nvPr/>
          </p:nvPicPr>
          <p:blipFill>
            <a:blip r:embed="rId3" cstate="print"/>
            <a:srcRect l="20800"/>
            <a:stretch>
              <a:fillRect/>
            </a:stretch>
          </p:blipFill>
          <p:spPr bwMode="auto">
            <a:xfrm>
              <a:off x="5715000" y="152401"/>
              <a:ext cx="3276600" cy="2457450"/>
            </a:xfrm>
            <a:prstGeom prst="rect">
              <a:avLst/>
            </a:prstGeom>
            <a:noFill/>
            <a:ln w="9525">
              <a:noFill/>
              <a:miter lim="800000"/>
              <a:headEnd/>
              <a:tailEnd/>
            </a:ln>
          </p:spPr>
        </p:pic>
        <p:sp>
          <p:nvSpPr>
            <p:cNvPr id="13" name="TextBox 12"/>
            <p:cNvSpPr txBox="1"/>
            <p:nvPr/>
          </p:nvSpPr>
          <p:spPr>
            <a:xfrm>
              <a:off x="5715000" y="2590800"/>
              <a:ext cx="2547492" cy="184666"/>
            </a:xfrm>
            <a:prstGeom prst="rect">
              <a:avLst/>
            </a:prstGeom>
            <a:noFill/>
          </p:spPr>
          <p:txBody>
            <a:bodyPr wrap="none" rtlCol="0">
              <a:spAutoFit/>
            </a:bodyPr>
            <a:lstStyle/>
            <a:p>
              <a:r>
                <a:rPr lang="en-US" sz="600" dirty="0" smtClean="0"/>
                <a:t>http://www.bio.davidson.edu/courses/genomics/2004/Bossie/yeastimages.jpg </a:t>
              </a:r>
              <a:endParaRPr lang="en-US" sz="6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120" y="457200"/>
            <a:ext cx="7498080" cy="1143000"/>
          </a:xfrm>
        </p:spPr>
        <p:txBody>
          <a:bodyPr/>
          <a:lstStyle/>
          <a:p>
            <a:r>
              <a:rPr lang="en-US" dirty="0" smtClean="0"/>
              <a:t>Hypothesis &amp; Aim</a:t>
            </a:r>
            <a:endParaRPr lang="en-US" dirty="0"/>
          </a:p>
        </p:txBody>
      </p:sp>
      <p:sp>
        <p:nvSpPr>
          <p:cNvPr id="3" name="Content Placeholder 2"/>
          <p:cNvSpPr>
            <a:spLocks noGrp="1"/>
          </p:cNvSpPr>
          <p:nvPr>
            <p:ph idx="1"/>
          </p:nvPr>
        </p:nvSpPr>
        <p:spPr>
          <a:xfrm>
            <a:off x="1219200" y="1828800"/>
            <a:ext cx="7498080" cy="4800600"/>
          </a:xfrm>
        </p:spPr>
        <p:txBody>
          <a:bodyPr>
            <a:normAutofit fontScale="70000" lnSpcReduction="20000"/>
          </a:bodyPr>
          <a:lstStyle/>
          <a:p>
            <a:r>
              <a:rPr lang="en-US" dirty="0" smtClean="0"/>
              <a:t>Hypothesis:  Aging is a system-level property of gene/protein networks.</a:t>
            </a:r>
          </a:p>
          <a:p>
            <a:pPr lvl="1"/>
            <a:r>
              <a:rPr lang="en-US" dirty="0" smtClean="0"/>
              <a:t>Genetic components of this network should be significantly involved in the regulation of RLS. </a:t>
            </a:r>
          </a:p>
          <a:p>
            <a:pPr lvl="1">
              <a:buNone/>
            </a:pPr>
            <a:endParaRPr lang="en-US" dirty="0" smtClean="0"/>
          </a:p>
          <a:p>
            <a:pPr lvl="1"/>
            <a:r>
              <a:rPr lang="en-US" dirty="0" smtClean="0"/>
              <a:t>Genes have genomic features</a:t>
            </a:r>
          </a:p>
          <a:p>
            <a:pPr lvl="2"/>
            <a:r>
              <a:rPr lang="en-US" dirty="0" smtClean="0"/>
              <a:t>Evolutionary distance</a:t>
            </a:r>
          </a:p>
          <a:p>
            <a:pPr lvl="2"/>
            <a:r>
              <a:rPr lang="en-US" dirty="0" smtClean="0"/>
              <a:t>Morphology</a:t>
            </a:r>
          </a:p>
          <a:p>
            <a:pPr lvl="2"/>
            <a:r>
              <a:rPr lang="en-US" dirty="0" smtClean="0"/>
              <a:t>Expression</a:t>
            </a:r>
          </a:p>
          <a:p>
            <a:pPr lvl="2"/>
            <a:r>
              <a:rPr lang="en-US" dirty="0" smtClean="0"/>
              <a:t>Fitness</a:t>
            </a:r>
          </a:p>
          <a:p>
            <a:pPr lvl="2"/>
            <a:r>
              <a:rPr lang="en-US" dirty="0" smtClean="0"/>
              <a:t>Replicative life span(RLS) </a:t>
            </a:r>
          </a:p>
          <a:p>
            <a:pPr lvl="1">
              <a:buNone/>
            </a:pPr>
            <a:endParaRPr lang="en-US" dirty="0" smtClean="0"/>
          </a:p>
          <a:p>
            <a:r>
              <a:rPr lang="en-US" dirty="0" smtClean="0"/>
              <a:t>Aim</a:t>
            </a:r>
            <a:r>
              <a:rPr lang="en-US" sz="3200" dirty="0" smtClean="0"/>
              <a:t>:  To determine if genomic features can be used to predict aging in yeast. </a:t>
            </a:r>
          </a:p>
          <a:p>
            <a:pPr lvl="1"/>
            <a:r>
              <a:rPr lang="en-US" sz="2800" dirty="0" smtClean="0"/>
              <a:t>Support Vector Machine (SVM). </a:t>
            </a:r>
          </a:p>
          <a:p>
            <a:pPr lvl="1">
              <a:buNone/>
            </a:pPr>
            <a:endParaRPr lang="en-US" sz="3200" dirty="0" smtClean="0"/>
          </a:p>
          <a:p>
            <a:pPr lvl="1">
              <a:buNone/>
            </a:pPr>
            <a:endParaRPr lang="en-US" dirty="0" smtClean="0"/>
          </a:p>
        </p:txBody>
      </p:sp>
      <p:grpSp>
        <p:nvGrpSpPr>
          <p:cNvPr id="7" name="Group 6"/>
          <p:cNvGrpSpPr/>
          <p:nvPr/>
        </p:nvGrpSpPr>
        <p:grpSpPr>
          <a:xfrm>
            <a:off x="6248400" y="305947"/>
            <a:ext cx="1461344" cy="1522853"/>
            <a:chOff x="6477000" y="26645"/>
            <a:chExt cx="1752600" cy="1750441"/>
          </a:xfrm>
        </p:grpSpPr>
        <p:pic>
          <p:nvPicPr>
            <p:cNvPr id="8" name="Picture 2"/>
            <p:cNvPicPr>
              <a:picLocks noChangeAspect="1" noChangeArrowheads="1"/>
            </p:cNvPicPr>
            <p:nvPr/>
          </p:nvPicPr>
          <p:blipFill>
            <a:blip r:embed="rId3" cstate="print"/>
            <a:srcRect/>
            <a:stretch>
              <a:fillRect/>
            </a:stretch>
          </p:blipFill>
          <p:spPr bwMode="auto">
            <a:xfrm>
              <a:off x="6553200" y="26645"/>
              <a:ext cx="1676400" cy="1573555"/>
            </a:xfrm>
            <a:prstGeom prst="rect">
              <a:avLst/>
            </a:prstGeom>
            <a:noFill/>
            <a:ln w="9525">
              <a:noFill/>
              <a:miter lim="800000"/>
              <a:headEnd/>
              <a:tailEnd/>
            </a:ln>
          </p:spPr>
        </p:pic>
        <p:sp>
          <p:nvSpPr>
            <p:cNvPr id="9" name="TextBox 8"/>
            <p:cNvSpPr txBox="1"/>
            <p:nvPr/>
          </p:nvSpPr>
          <p:spPr>
            <a:xfrm>
              <a:off x="6477000" y="1600200"/>
              <a:ext cx="1547991" cy="176886"/>
            </a:xfrm>
            <a:prstGeom prst="rect">
              <a:avLst/>
            </a:prstGeom>
            <a:noFill/>
          </p:spPr>
          <p:txBody>
            <a:bodyPr wrap="none" rtlCol="0">
              <a:spAutoFit/>
            </a:bodyPr>
            <a:lstStyle/>
            <a:p>
              <a:r>
                <a:rPr lang="en-US" sz="400" dirty="0" smtClean="0"/>
                <a:t>http://scienceblogs.com/oscillator/saccharomyces.jpg </a:t>
              </a:r>
              <a:endParaRPr lang="en-US" sz="4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498080" cy="685800"/>
          </a:xfrm>
        </p:spPr>
        <p:txBody>
          <a:bodyPr>
            <a:normAutofit/>
          </a:bodyPr>
          <a:lstStyle/>
          <a:p>
            <a:r>
              <a:rPr lang="en-US" sz="3200" dirty="0" smtClean="0"/>
              <a:t>Methods: Data Selection &amp; Analysis</a:t>
            </a:r>
            <a:endParaRPr lang="en-US" sz="3200" dirty="0"/>
          </a:p>
        </p:txBody>
      </p:sp>
      <p:sp>
        <p:nvSpPr>
          <p:cNvPr id="3" name="Content Placeholder 2"/>
          <p:cNvSpPr>
            <a:spLocks noGrp="1"/>
          </p:cNvSpPr>
          <p:nvPr>
            <p:ph idx="1"/>
          </p:nvPr>
        </p:nvSpPr>
        <p:spPr>
          <a:xfrm>
            <a:off x="914400" y="1295400"/>
            <a:ext cx="7498080" cy="5410200"/>
          </a:xfrm>
        </p:spPr>
        <p:txBody>
          <a:bodyPr>
            <a:normAutofit fontScale="70000" lnSpcReduction="20000"/>
          </a:bodyPr>
          <a:lstStyle/>
          <a:p>
            <a:r>
              <a:rPr lang="en-US" sz="2800" dirty="0" smtClean="0"/>
              <a:t>Gathered data sets</a:t>
            </a:r>
          </a:p>
          <a:p>
            <a:pPr lvl="1"/>
            <a:r>
              <a:rPr lang="en-US" sz="2000" dirty="0" smtClean="0"/>
              <a:t>Expression</a:t>
            </a:r>
          </a:p>
          <a:p>
            <a:pPr lvl="1"/>
            <a:r>
              <a:rPr lang="en-US" sz="2000" dirty="0" smtClean="0"/>
              <a:t>Morphology</a:t>
            </a:r>
          </a:p>
          <a:p>
            <a:pPr lvl="1"/>
            <a:r>
              <a:rPr lang="en-US" sz="2000" dirty="0" smtClean="0"/>
              <a:t>Replicative life span(RLS)</a:t>
            </a:r>
          </a:p>
          <a:p>
            <a:pPr lvl="1"/>
            <a:r>
              <a:rPr lang="en-US" sz="2000" dirty="0" smtClean="0"/>
              <a:t>Evolutionary Distance</a:t>
            </a:r>
          </a:p>
          <a:p>
            <a:pPr lvl="1"/>
            <a:r>
              <a:rPr lang="en-US" sz="2000" dirty="0" smtClean="0"/>
              <a:t>Fitness</a:t>
            </a:r>
          </a:p>
          <a:p>
            <a:pPr lvl="1">
              <a:buNone/>
            </a:pPr>
            <a:endParaRPr lang="en-US" sz="2000" dirty="0" smtClean="0"/>
          </a:p>
          <a:p>
            <a:r>
              <a:rPr lang="en-US" sz="2800" dirty="0" smtClean="0"/>
              <a:t>Normalization</a:t>
            </a:r>
          </a:p>
          <a:p>
            <a:pPr lvl="1"/>
            <a:r>
              <a:rPr lang="en-US" sz="2400" dirty="0" smtClean="0"/>
              <a:t>Data Fitting &amp; Scaling</a:t>
            </a:r>
          </a:p>
          <a:p>
            <a:pPr lvl="1"/>
            <a:endParaRPr lang="en-US" sz="2400" dirty="0" smtClean="0"/>
          </a:p>
          <a:p>
            <a:r>
              <a:rPr lang="en-US" sz="2800" dirty="0" smtClean="0"/>
              <a:t>Converted genomic features</a:t>
            </a:r>
          </a:p>
          <a:p>
            <a:pPr lvl="1"/>
            <a:r>
              <a:rPr lang="en-US" sz="2400" dirty="0" smtClean="0"/>
              <a:t>Principal Component Analysis (PCA)</a:t>
            </a:r>
            <a:endParaRPr lang="en-US" sz="2800" dirty="0" smtClean="0"/>
          </a:p>
          <a:p>
            <a:endParaRPr lang="en-US" sz="2800" dirty="0" smtClean="0"/>
          </a:p>
          <a:p>
            <a:r>
              <a:rPr lang="en-US" sz="2800" dirty="0" smtClean="0"/>
              <a:t>Chose appropriate data </a:t>
            </a:r>
          </a:p>
          <a:p>
            <a:pPr lvl="1"/>
            <a:r>
              <a:rPr lang="en-US" sz="2400" dirty="0" smtClean="0"/>
              <a:t>Expression data were not utilized</a:t>
            </a:r>
          </a:p>
          <a:p>
            <a:pPr lvl="1"/>
            <a:r>
              <a:rPr lang="en-US" sz="2400" dirty="0" smtClean="0"/>
              <a:t>RLS data were divided into classes</a:t>
            </a:r>
          </a:p>
          <a:p>
            <a:pPr>
              <a:buNone/>
            </a:pPr>
            <a:endParaRPr lang="en-US" sz="2800" dirty="0" smtClean="0"/>
          </a:p>
          <a:p>
            <a:r>
              <a:rPr lang="en-US" sz="2800" dirty="0" smtClean="0"/>
              <a:t>Train Support Vector Machine (SVM)</a:t>
            </a:r>
          </a:p>
          <a:p>
            <a:pPr lvl="1"/>
            <a:endParaRPr lang="en-US" dirty="0" smtClean="0"/>
          </a:p>
          <a:p>
            <a:pPr lvl="1">
              <a:buNone/>
            </a:pPr>
            <a:endParaRPr lang="en-US" dirty="0" smtClean="0"/>
          </a:p>
        </p:txBody>
      </p:sp>
      <p:grpSp>
        <p:nvGrpSpPr>
          <p:cNvPr id="33" name="Group 32"/>
          <p:cNvGrpSpPr/>
          <p:nvPr/>
        </p:nvGrpSpPr>
        <p:grpSpPr>
          <a:xfrm>
            <a:off x="4572000" y="609600"/>
            <a:ext cx="4017690" cy="3962400"/>
            <a:chOff x="4572000" y="609600"/>
            <a:chExt cx="4017690" cy="3962400"/>
          </a:xfrm>
        </p:grpSpPr>
        <p:pic>
          <p:nvPicPr>
            <p:cNvPr id="1027" name="Picture 3"/>
            <p:cNvPicPr>
              <a:picLocks noChangeAspect="1" noChangeArrowheads="1"/>
            </p:cNvPicPr>
            <p:nvPr/>
          </p:nvPicPr>
          <p:blipFill>
            <a:blip r:embed="rId3" cstate="print"/>
            <a:srcRect/>
            <a:stretch>
              <a:fillRect/>
            </a:stretch>
          </p:blipFill>
          <p:spPr bwMode="auto">
            <a:xfrm>
              <a:off x="4648200" y="609600"/>
              <a:ext cx="3941490" cy="3962400"/>
            </a:xfrm>
            <a:prstGeom prst="rect">
              <a:avLst/>
            </a:prstGeom>
            <a:noFill/>
            <a:ln w="9525">
              <a:noFill/>
              <a:miter lim="800000"/>
              <a:headEnd/>
              <a:tailEnd/>
            </a:ln>
            <a:effectLst/>
          </p:spPr>
        </p:pic>
        <p:grpSp>
          <p:nvGrpSpPr>
            <p:cNvPr id="23" name="Group 22"/>
            <p:cNvGrpSpPr/>
            <p:nvPr/>
          </p:nvGrpSpPr>
          <p:grpSpPr>
            <a:xfrm>
              <a:off x="6629400" y="2667000"/>
              <a:ext cx="1066800" cy="685800"/>
              <a:chOff x="7010400" y="3048000"/>
              <a:chExt cx="1066800" cy="685800"/>
            </a:xfrm>
          </p:grpSpPr>
          <p:sp>
            <p:nvSpPr>
              <p:cNvPr id="19" name="Oval 18"/>
              <p:cNvSpPr/>
              <p:nvPr/>
            </p:nvSpPr>
            <p:spPr>
              <a:xfrm>
                <a:off x="7010400" y="3048000"/>
                <a:ext cx="10668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86600" y="3200400"/>
                <a:ext cx="907621" cy="369332"/>
              </a:xfrm>
              <a:prstGeom prst="rect">
                <a:avLst/>
              </a:prstGeom>
              <a:noFill/>
            </p:spPr>
            <p:txBody>
              <a:bodyPr wrap="none" rtlCol="0">
                <a:spAutoFit/>
              </a:bodyPr>
              <a:lstStyle/>
              <a:p>
                <a:r>
                  <a:rPr lang="en-US" dirty="0" smtClean="0"/>
                  <a:t>Neutral</a:t>
                </a:r>
                <a:endParaRPr lang="en-US" dirty="0"/>
              </a:p>
            </p:txBody>
          </p:sp>
        </p:grpSp>
        <p:grpSp>
          <p:nvGrpSpPr>
            <p:cNvPr id="25" name="Group 24"/>
            <p:cNvGrpSpPr/>
            <p:nvPr/>
          </p:nvGrpSpPr>
          <p:grpSpPr>
            <a:xfrm>
              <a:off x="5638800" y="3505200"/>
              <a:ext cx="838200" cy="381000"/>
              <a:chOff x="6019800" y="3886200"/>
              <a:chExt cx="838200" cy="381000"/>
            </a:xfrm>
          </p:grpSpPr>
          <p:sp>
            <p:nvSpPr>
              <p:cNvPr id="17" name="Oval 16"/>
              <p:cNvSpPr/>
              <p:nvPr/>
            </p:nvSpPr>
            <p:spPr>
              <a:xfrm>
                <a:off x="6019800" y="3886200"/>
                <a:ext cx="838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76350" y="3897868"/>
                <a:ext cx="705450" cy="369332"/>
              </a:xfrm>
              <a:prstGeom prst="rect">
                <a:avLst/>
              </a:prstGeom>
              <a:noFill/>
            </p:spPr>
            <p:txBody>
              <a:bodyPr wrap="none" rtlCol="0">
                <a:spAutoFit/>
              </a:bodyPr>
              <a:lstStyle/>
              <a:p>
                <a:r>
                  <a:rPr lang="en-US" dirty="0" smtClean="0"/>
                  <a:t>Short</a:t>
                </a:r>
                <a:endParaRPr lang="en-US" dirty="0"/>
              </a:p>
            </p:txBody>
          </p:sp>
        </p:grpSp>
        <p:grpSp>
          <p:nvGrpSpPr>
            <p:cNvPr id="24" name="Group 23"/>
            <p:cNvGrpSpPr/>
            <p:nvPr/>
          </p:nvGrpSpPr>
          <p:grpSpPr>
            <a:xfrm>
              <a:off x="7543800" y="3505200"/>
              <a:ext cx="838200" cy="381000"/>
              <a:chOff x="7924800" y="3886200"/>
              <a:chExt cx="838200" cy="381000"/>
            </a:xfrm>
          </p:grpSpPr>
          <p:sp>
            <p:nvSpPr>
              <p:cNvPr id="18" name="Oval 17"/>
              <p:cNvSpPr/>
              <p:nvPr/>
            </p:nvSpPr>
            <p:spPr>
              <a:xfrm>
                <a:off x="7924800" y="3886200"/>
                <a:ext cx="838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001000" y="3886200"/>
                <a:ext cx="638316" cy="369332"/>
              </a:xfrm>
              <a:prstGeom prst="rect">
                <a:avLst/>
              </a:prstGeom>
              <a:noFill/>
            </p:spPr>
            <p:txBody>
              <a:bodyPr wrap="none" rtlCol="0">
                <a:spAutoFit/>
              </a:bodyPr>
              <a:lstStyle/>
              <a:p>
                <a:r>
                  <a:rPr lang="en-US" dirty="0" smtClean="0"/>
                  <a:t>Long</a:t>
                </a:r>
                <a:endParaRPr lang="en-US" dirty="0"/>
              </a:p>
            </p:txBody>
          </p:sp>
        </p:grpSp>
        <p:sp>
          <p:nvSpPr>
            <p:cNvPr id="26" name="Rectangle 25"/>
            <p:cNvSpPr/>
            <p:nvPr/>
          </p:nvSpPr>
          <p:spPr>
            <a:xfrm>
              <a:off x="5791200" y="838200"/>
              <a:ext cx="2057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181600" y="773668"/>
              <a:ext cx="3352800" cy="369332"/>
            </a:xfrm>
            <a:prstGeom prst="rect">
              <a:avLst/>
            </a:prstGeom>
            <a:noFill/>
          </p:spPr>
          <p:txBody>
            <a:bodyPr wrap="square" rtlCol="0">
              <a:spAutoFit/>
            </a:bodyPr>
            <a:lstStyle/>
            <a:p>
              <a:r>
                <a:rPr lang="en-US" dirty="0" smtClean="0"/>
                <a:t>Histogram of Replicative Lifespan</a:t>
              </a:r>
              <a:endParaRPr lang="en-US" dirty="0"/>
            </a:p>
          </p:txBody>
        </p:sp>
        <p:sp>
          <p:nvSpPr>
            <p:cNvPr id="27" name="Rectangle 26"/>
            <p:cNvSpPr/>
            <p:nvPr/>
          </p:nvSpPr>
          <p:spPr>
            <a:xfrm>
              <a:off x="6324600" y="4343400"/>
              <a:ext cx="990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096000" y="4264968"/>
              <a:ext cx="1447800" cy="230832"/>
            </a:xfrm>
            <a:prstGeom prst="rect">
              <a:avLst/>
            </a:prstGeom>
            <a:noFill/>
          </p:spPr>
          <p:txBody>
            <a:bodyPr wrap="square" rtlCol="0">
              <a:spAutoFit/>
            </a:bodyPr>
            <a:lstStyle/>
            <a:p>
              <a:pPr algn="ctr"/>
              <a:r>
                <a:rPr lang="en-US" sz="900" dirty="0" smtClean="0">
                  <a:cs typeface="Arial" pitchFamily="34" charset="0"/>
                </a:rPr>
                <a:t>Replicative Lifespan (RLS)</a:t>
              </a:r>
              <a:endParaRPr lang="en-US" sz="900" dirty="0">
                <a:cs typeface="Arial" pitchFamily="34" charset="0"/>
              </a:endParaRPr>
            </a:p>
          </p:txBody>
        </p:sp>
        <p:sp>
          <p:nvSpPr>
            <p:cNvPr id="32" name="Rectangle 31"/>
            <p:cNvSpPr/>
            <p:nvPr/>
          </p:nvSpPr>
          <p:spPr>
            <a:xfrm rot="16200000">
              <a:off x="3695700" y="2362200"/>
              <a:ext cx="2057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rot="16200000">
              <a:off x="3963516" y="2437284"/>
              <a:ext cx="1447800" cy="230832"/>
            </a:xfrm>
            <a:prstGeom prst="rect">
              <a:avLst/>
            </a:prstGeom>
            <a:noFill/>
          </p:spPr>
          <p:txBody>
            <a:bodyPr wrap="square" rtlCol="0">
              <a:spAutoFit/>
            </a:bodyPr>
            <a:lstStyle/>
            <a:p>
              <a:pPr algn="ctr"/>
              <a:r>
                <a:rPr lang="en-US" sz="900" dirty="0" smtClean="0">
                  <a:cs typeface="Arial" pitchFamily="34" charset="0"/>
                </a:rPr>
                <a:t>Frequency</a:t>
              </a:r>
              <a:endParaRPr lang="en-US" sz="900" dirty="0">
                <a:cs typeface="Arial"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 calcmode="lin" valueType="num">
                                      <p:cBhvr additive="base">
                                        <p:cTn id="6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 calcmode="lin" valueType="num">
                                      <p:cBhvr additive="base">
                                        <p:cTn id="6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98080" cy="1143000"/>
          </a:xfrm>
        </p:spPr>
        <p:txBody>
          <a:bodyPr>
            <a:normAutofit/>
          </a:bodyPr>
          <a:lstStyle/>
          <a:p>
            <a:pPr algn="ctr"/>
            <a:r>
              <a:rPr lang="en-US" sz="3200" dirty="0" smtClean="0"/>
              <a:t>Methods: Support Vector Machine (SVM) Basics</a:t>
            </a:r>
            <a:endParaRPr lang="en-US" sz="3200" dirty="0"/>
          </a:p>
        </p:txBody>
      </p:sp>
      <p:sp>
        <p:nvSpPr>
          <p:cNvPr id="3" name="Content Placeholder 2"/>
          <p:cNvSpPr>
            <a:spLocks noGrp="1"/>
          </p:cNvSpPr>
          <p:nvPr>
            <p:ph idx="1"/>
          </p:nvPr>
        </p:nvSpPr>
        <p:spPr>
          <a:xfrm>
            <a:off x="1600200" y="1066800"/>
            <a:ext cx="6507480" cy="1905000"/>
          </a:xfrm>
        </p:spPr>
        <p:txBody>
          <a:bodyPr>
            <a:normAutofit fontScale="85000" lnSpcReduction="20000"/>
          </a:bodyPr>
          <a:lstStyle/>
          <a:p>
            <a:r>
              <a:rPr lang="en-US" sz="2400" dirty="0" smtClean="0"/>
              <a:t>Classification tool</a:t>
            </a:r>
          </a:p>
          <a:p>
            <a:pPr lvl="1"/>
            <a:r>
              <a:rPr lang="en-US" sz="2400" dirty="0" smtClean="0"/>
              <a:t>Used when categories involve complex components</a:t>
            </a:r>
          </a:p>
          <a:p>
            <a:pPr lvl="1"/>
            <a:r>
              <a:rPr lang="en-US" sz="2400" dirty="0" smtClean="0">
                <a:cs typeface="Times New Roman"/>
              </a:rPr>
              <a:t>Determines linear </a:t>
            </a:r>
            <a:r>
              <a:rPr lang="en-US" sz="2400" dirty="0" err="1" smtClean="0">
                <a:cs typeface="Times New Roman"/>
              </a:rPr>
              <a:t>hyperplane</a:t>
            </a:r>
            <a:r>
              <a:rPr lang="en-US" sz="2400" dirty="0" smtClean="0">
                <a:cs typeface="Times New Roman"/>
              </a:rPr>
              <a:t> that separates data</a:t>
            </a:r>
            <a:endParaRPr lang="en-US" sz="2400" dirty="0" smtClean="0"/>
          </a:p>
          <a:p>
            <a:r>
              <a:rPr lang="en-US" sz="2400" dirty="0" smtClean="0"/>
              <a:t>Learning algorithm</a:t>
            </a:r>
          </a:p>
          <a:p>
            <a:pPr lvl="1"/>
            <a:r>
              <a:rPr lang="en-US" sz="2000" dirty="0" smtClean="0"/>
              <a:t>Contains parameters (</a:t>
            </a:r>
            <a:r>
              <a:rPr lang="en-US" sz="2000" dirty="0" smtClean="0">
                <a:cs typeface="Times New Roman"/>
              </a:rPr>
              <a:t>ɤ and C) </a:t>
            </a:r>
            <a:r>
              <a:rPr lang="en-US" sz="2000" dirty="0" smtClean="0"/>
              <a:t>and a kernel function </a:t>
            </a:r>
          </a:p>
          <a:p>
            <a:r>
              <a:rPr lang="en-US" sz="2400" dirty="0" smtClean="0"/>
              <a:t>Based on </a:t>
            </a:r>
            <a:r>
              <a:rPr lang="en-US" sz="2400" dirty="0" err="1" smtClean="0"/>
              <a:t>libsvm</a:t>
            </a:r>
            <a:r>
              <a:rPr lang="en-US" sz="2400" dirty="0" smtClean="0"/>
              <a:t> software with R interface</a:t>
            </a:r>
          </a:p>
          <a:p>
            <a:pPr>
              <a:buNone/>
            </a:pPr>
            <a:endParaRPr lang="en-US" sz="2400" dirty="0"/>
          </a:p>
        </p:txBody>
      </p:sp>
      <p:grpSp>
        <p:nvGrpSpPr>
          <p:cNvPr id="36" name="Group 35"/>
          <p:cNvGrpSpPr/>
          <p:nvPr/>
        </p:nvGrpSpPr>
        <p:grpSpPr>
          <a:xfrm>
            <a:off x="1371600" y="3352800"/>
            <a:ext cx="3733800" cy="3048000"/>
            <a:chOff x="1219200" y="3048000"/>
            <a:chExt cx="3733800" cy="3048000"/>
          </a:xfrm>
        </p:grpSpPr>
        <p:sp>
          <p:nvSpPr>
            <p:cNvPr id="34" name="Rectangle 33"/>
            <p:cNvSpPr/>
            <p:nvPr/>
          </p:nvSpPr>
          <p:spPr>
            <a:xfrm>
              <a:off x="1219200" y="3048000"/>
              <a:ext cx="3733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1371600" y="3124200"/>
              <a:ext cx="3505200" cy="2895599"/>
              <a:chOff x="1524000" y="3124200"/>
              <a:chExt cx="3505200" cy="2895599"/>
            </a:xfrm>
          </p:grpSpPr>
          <p:grpSp>
            <p:nvGrpSpPr>
              <p:cNvPr id="26" name="Group 25"/>
              <p:cNvGrpSpPr/>
              <p:nvPr/>
            </p:nvGrpSpPr>
            <p:grpSpPr>
              <a:xfrm>
                <a:off x="1524000" y="3276600"/>
                <a:ext cx="3505200" cy="2743199"/>
                <a:chOff x="1524000" y="3276600"/>
                <a:chExt cx="3505200" cy="2743199"/>
              </a:xfrm>
            </p:grpSpPr>
            <p:grpSp>
              <p:nvGrpSpPr>
                <p:cNvPr id="24" name="Group 23"/>
                <p:cNvGrpSpPr/>
                <p:nvPr/>
              </p:nvGrpSpPr>
              <p:grpSpPr>
                <a:xfrm>
                  <a:off x="1524000" y="3276600"/>
                  <a:ext cx="3505200" cy="2743199"/>
                  <a:chOff x="1524000" y="3276600"/>
                  <a:chExt cx="3505200" cy="2743199"/>
                </a:xfrm>
              </p:grpSpPr>
              <p:sp>
                <p:nvSpPr>
                  <p:cNvPr id="5" name="Rectangle 4"/>
                  <p:cNvSpPr>
                    <a:spLocks noChangeArrowheads="1"/>
                  </p:cNvSpPr>
                  <p:nvPr/>
                </p:nvSpPr>
                <p:spPr bwMode="auto">
                  <a:xfrm>
                    <a:off x="3200400" y="3962400"/>
                    <a:ext cx="1143000" cy="7620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Rectangle 5"/>
                  <p:cNvSpPr>
                    <a:spLocks noChangeArrowheads="1"/>
                  </p:cNvSpPr>
                  <p:nvPr/>
                </p:nvSpPr>
                <p:spPr bwMode="auto">
                  <a:xfrm>
                    <a:off x="4343401" y="3276600"/>
                    <a:ext cx="609600" cy="609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Text Box 6"/>
                  <p:cNvSpPr txBox="1">
                    <a:spLocks noChangeArrowheads="1"/>
                  </p:cNvSpPr>
                  <p:nvPr/>
                </p:nvSpPr>
                <p:spPr bwMode="auto">
                  <a:xfrm>
                    <a:off x="1524000" y="5105400"/>
                    <a:ext cx="1143000" cy="9143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sng" strike="noStrike" cap="none" normalizeH="0" baseline="0" dirty="0" smtClean="0">
                        <a:ln>
                          <a:noFill/>
                        </a:ln>
                        <a:solidFill>
                          <a:schemeClr val="tx1"/>
                        </a:solidFill>
                        <a:effectLst/>
                        <a:latin typeface="Calibri" pitchFamily="34" charset="0"/>
                        <a:cs typeface="Arial" pitchFamily="34" charset="0"/>
                      </a:rPr>
                      <a:t>Morphology Data</a:t>
                    </a:r>
                    <a:r>
                      <a:rPr kumimoji="0" lang="en-US" sz="9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lang="en-US" sz="900" dirty="0" smtClean="0">
                        <a:latin typeface="Calibri" pitchFamily="34" charset="0"/>
                        <a:cs typeface="Arial" pitchFamily="34" charset="0"/>
                      </a:rPr>
                      <a:t>*  Mutant genotypes with different phenotypic characteristics.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 Box 7"/>
                  <p:cNvSpPr txBox="1">
                    <a:spLocks noChangeArrowheads="1"/>
                  </p:cNvSpPr>
                  <p:nvPr/>
                </p:nvSpPr>
                <p:spPr bwMode="auto">
                  <a:xfrm>
                    <a:off x="1524000" y="4038600"/>
                    <a:ext cx="990600" cy="914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1" i="1" u="sng" dirty="0" smtClean="0">
                        <a:latin typeface="Calibri" pitchFamily="34" charset="0"/>
                        <a:cs typeface="Arial" pitchFamily="34" charset="0"/>
                      </a:rPr>
                      <a:t>Life Span Data</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strike="noStrike" cap="none" normalizeH="0" baseline="0" dirty="0" smtClean="0">
                        <a:ln>
                          <a:noFill/>
                        </a:ln>
                        <a:solidFill>
                          <a:schemeClr val="tx1"/>
                        </a:solidFill>
                        <a:effectLst/>
                        <a:latin typeface="Calibri" pitchFamily="34" charset="0"/>
                        <a:cs typeface="Arial" pitchFamily="34" charset="0"/>
                      </a:rPr>
                      <a:t>* 561 genes classified as “long”, “short” or “neutral”</a:t>
                    </a:r>
                    <a:endParaRPr kumimoji="0" lang="en-US" sz="900" b="0" i="0" strike="noStrike" cap="none" normalizeH="0" baseline="0" dirty="0" smtClean="0">
                      <a:ln>
                        <a:noFill/>
                      </a:ln>
                      <a:solidFill>
                        <a:schemeClr val="tx1"/>
                      </a:solidFill>
                      <a:effectLst/>
                      <a:latin typeface="Arial" pitchFamily="34" charset="0"/>
                      <a:cs typeface="Arial" pitchFamily="34" charset="0"/>
                    </a:endParaRPr>
                  </a:p>
                </p:txBody>
              </p:sp>
              <p:cxnSp>
                <p:nvCxnSpPr>
                  <p:cNvPr id="10" name="AutoShape 9"/>
                  <p:cNvCxnSpPr>
                    <a:cxnSpLocks noChangeShapeType="1"/>
                  </p:cNvCxnSpPr>
                  <p:nvPr/>
                </p:nvCxnSpPr>
                <p:spPr bwMode="auto">
                  <a:xfrm rot="5400000" flipH="1" flipV="1">
                    <a:off x="2399995" y="4762805"/>
                    <a:ext cx="1067410" cy="533400"/>
                  </a:xfrm>
                  <a:prstGeom prst="straightConnector1">
                    <a:avLst/>
                  </a:prstGeom>
                  <a:noFill/>
                  <a:ln w="9525">
                    <a:solidFill>
                      <a:srgbClr val="000000"/>
                    </a:solidFill>
                    <a:round/>
                    <a:headEnd/>
                    <a:tailEnd type="triangle" w="med" len="med"/>
                  </a:ln>
                </p:spPr>
              </p:cxnSp>
              <p:sp>
                <p:nvSpPr>
                  <p:cNvPr id="11" name="Text Box 10"/>
                  <p:cNvSpPr txBox="1">
                    <a:spLocks noChangeArrowheads="1"/>
                  </p:cNvSpPr>
                  <p:nvPr/>
                </p:nvSpPr>
                <p:spPr bwMode="auto">
                  <a:xfrm>
                    <a:off x="3200400" y="3962400"/>
                    <a:ext cx="12192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1" u="sng" strike="noStrike" cap="none" normalizeH="0" baseline="0" dirty="0" smtClean="0">
                        <a:ln>
                          <a:noFill/>
                        </a:ln>
                        <a:solidFill>
                          <a:schemeClr val="tx1"/>
                        </a:solidFill>
                        <a:effectLst/>
                        <a:latin typeface="Calibri" pitchFamily="34" charset="0"/>
                        <a:cs typeface="Arial" pitchFamily="34" charset="0"/>
                      </a:rPr>
                      <a:t>Support Vector Machine (SVM) </a:t>
                    </a:r>
                  </a:p>
                  <a:p>
                    <a:pPr marL="0" marR="0" lvl="0" indent="0" algn="l" defTabSz="914400" rtl="0" eaLnBrk="1" fontAlgn="base" latinLnBrk="0" hangingPunct="1">
                      <a:lnSpc>
                        <a:spcPct val="100000"/>
                      </a:lnSpc>
                      <a:spcBef>
                        <a:spcPct val="0"/>
                      </a:spcBef>
                      <a:spcAft>
                        <a:spcPts val="1000"/>
                      </a:spcAft>
                      <a:buClrTx/>
                      <a:buSzTx/>
                      <a:buFontTx/>
                      <a:buNone/>
                      <a:tabLst/>
                    </a:pPr>
                    <a:r>
                      <a:rPr lang="en-US" sz="1200" dirty="0" smtClean="0">
                        <a:latin typeface="Calibri" pitchFamily="34" charset="0"/>
                        <a:cs typeface="Arial" pitchFamily="34" charset="0"/>
                      </a:rPr>
                      <a:t>*Set parameters</a:t>
                    </a:r>
                    <a:endParaRPr kumimoji="0" lang="en-US" sz="1200" strike="noStrike" cap="none" normalizeH="0" baseline="0" dirty="0" smtClean="0">
                      <a:ln>
                        <a:noFill/>
                      </a:ln>
                      <a:solidFill>
                        <a:schemeClr val="tx1"/>
                      </a:solidFill>
                      <a:effectLst/>
                      <a:latin typeface="Arial" pitchFamily="34" charset="0"/>
                      <a:cs typeface="Arial" pitchFamily="34" charset="0"/>
                    </a:endParaRPr>
                  </a:p>
                </p:txBody>
              </p:sp>
              <p:cxnSp>
                <p:nvCxnSpPr>
                  <p:cNvPr id="12" name="AutoShape 11"/>
                  <p:cNvCxnSpPr>
                    <a:cxnSpLocks noChangeShapeType="1"/>
                  </p:cNvCxnSpPr>
                  <p:nvPr/>
                </p:nvCxnSpPr>
                <p:spPr bwMode="auto">
                  <a:xfrm flipV="1">
                    <a:off x="2514600" y="4267200"/>
                    <a:ext cx="685800" cy="227784"/>
                  </a:xfrm>
                  <a:prstGeom prst="straightConnector1">
                    <a:avLst/>
                  </a:prstGeom>
                  <a:noFill/>
                  <a:ln w="9525">
                    <a:solidFill>
                      <a:srgbClr val="000000"/>
                    </a:solidFill>
                    <a:round/>
                    <a:headEnd/>
                    <a:tailEnd type="triangle" w="med" len="med"/>
                  </a:ln>
                </p:spPr>
              </p:cxnSp>
              <p:sp>
                <p:nvSpPr>
                  <p:cNvPr id="13" name="Text Box 12"/>
                  <p:cNvSpPr txBox="1">
                    <a:spLocks noChangeArrowheads="1"/>
                  </p:cNvSpPr>
                  <p:nvPr/>
                </p:nvSpPr>
                <p:spPr bwMode="auto">
                  <a:xfrm>
                    <a:off x="4343400" y="3276600"/>
                    <a:ext cx="6858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1" i="1" u="sng" strike="noStrike" cap="none" normalizeH="0" baseline="0" dirty="0" smtClean="0">
                        <a:ln>
                          <a:noFill/>
                        </a:ln>
                        <a:solidFill>
                          <a:srgbClr val="FF0000"/>
                        </a:solidFill>
                        <a:effectLst/>
                        <a:latin typeface="Calibri" pitchFamily="34" charset="0"/>
                        <a:cs typeface="Arial" pitchFamily="34" charset="0"/>
                      </a:rPr>
                      <a:t>Novel Predicted genes</a:t>
                    </a:r>
                    <a:endParaRPr kumimoji="0" lang="en-US" sz="900" b="1" i="1" u="sng" strike="noStrike" cap="none" normalizeH="0" baseline="0" dirty="0" smtClean="0">
                      <a:ln>
                        <a:noFill/>
                      </a:ln>
                      <a:solidFill>
                        <a:srgbClr val="FF0000"/>
                      </a:solidFill>
                      <a:effectLst/>
                      <a:latin typeface="Arial" pitchFamily="34" charset="0"/>
                      <a:cs typeface="Arial" pitchFamily="34" charset="0"/>
                    </a:endParaRPr>
                  </a:p>
                </p:txBody>
              </p:sp>
            </p:grpSp>
            <p:cxnSp>
              <p:nvCxnSpPr>
                <p:cNvPr id="21" name="AutoShape 11"/>
                <p:cNvCxnSpPr>
                  <a:cxnSpLocks noChangeShapeType="1"/>
                </p:cNvCxnSpPr>
                <p:nvPr/>
              </p:nvCxnSpPr>
              <p:spPr bwMode="auto">
                <a:xfrm rot="16200000" flipH="1">
                  <a:off x="2628900" y="3543300"/>
                  <a:ext cx="609600" cy="533400"/>
                </a:xfrm>
                <a:prstGeom prst="straightConnector1">
                  <a:avLst/>
                </a:prstGeom>
                <a:noFill/>
                <a:ln w="9525">
                  <a:solidFill>
                    <a:srgbClr val="000000"/>
                  </a:solidFill>
                  <a:round/>
                  <a:headEnd/>
                  <a:tailEnd type="triangle" w="med" len="med"/>
                </a:ln>
              </p:spPr>
            </p:cxnSp>
          </p:grpSp>
          <p:sp>
            <p:nvSpPr>
              <p:cNvPr id="17" name="Text Box 7"/>
              <p:cNvSpPr txBox="1">
                <a:spLocks noChangeArrowheads="1"/>
              </p:cNvSpPr>
              <p:nvPr/>
            </p:nvSpPr>
            <p:spPr bwMode="auto">
              <a:xfrm>
                <a:off x="1524000" y="3124200"/>
                <a:ext cx="1143000" cy="7571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900" b="1" i="1" u="sng" dirty="0" smtClean="0">
                    <a:latin typeface="Calibri" pitchFamily="34" charset="0"/>
                    <a:cs typeface="Arial" pitchFamily="34" charset="0"/>
                  </a:rPr>
                  <a:t>Evolutionary Distances &amp; Fitness</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strike="noStrike" cap="none" normalizeH="0" baseline="0" dirty="0" smtClean="0">
                    <a:ln>
                      <a:noFill/>
                    </a:ln>
                    <a:solidFill>
                      <a:schemeClr val="tx1"/>
                    </a:solidFill>
                    <a:effectLst/>
                    <a:latin typeface="Calibri" pitchFamily="34" charset="0"/>
                    <a:cs typeface="Arial" pitchFamily="34" charset="0"/>
                  </a:rPr>
                  <a:t>* 2675 gene pair interactions. </a:t>
                </a:r>
                <a:endParaRPr kumimoji="0" lang="en-US" sz="900" b="0" i="0" strike="noStrike" cap="none" normalizeH="0" baseline="0" dirty="0" smtClean="0">
                  <a:ln>
                    <a:noFill/>
                  </a:ln>
                  <a:solidFill>
                    <a:schemeClr val="tx1"/>
                  </a:solidFill>
                  <a:effectLst/>
                  <a:latin typeface="Arial" pitchFamily="34" charset="0"/>
                  <a:cs typeface="Arial" pitchFamily="34" charset="0"/>
                </a:endParaRPr>
              </a:p>
            </p:txBody>
          </p:sp>
          <p:cxnSp>
            <p:nvCxnSpPr>
              <p:cNvPr id="25" name="AutoShape 11"/>
              <p:cNvCxnSpPr>
                <a:cxnSpLocks noChangeShapeType="1"/>
                <a:endCxn id="6" idx="2"/>
              </p:cNvCxnSpPr>
              <p:nvPr/>
            </p:nvCxnSpPr>
            <p:spPr bwMode="auto">
              <a:xfrm rot="5400000" flipH="1" flipV="1">
                <a:off x="4286250" y="3943350"/>
                <a:ext cx="419100" cy="304801"/>
              </a:xfrm>
              <a:prstGeom prst="straightConnector1">
                <a:avLst/>
              </a:prstGeom>
              <a:noFill/>
              <a:ln w="9525">
                <a:solidFill>
                  <a:srgbClr val="000000"/>
                </a:solidFill>
                <a:round/>
                <a:headEnd/>
                <a:tailEnd type="triangle" w="med" len="med"/>
              </a:ln>
            </p:spPr>
          </p:cxnSp>
        </p:grpSp>
        <p:sp>
          <p:nvSpPr>
            <p:cNvPr id="13313" name="Rectangle 1"/>
            <p:cNvSpPr>
              <a:spLocks noChangeArrowheads="1"/>
            </p:cNvSpPr>
            <p:nvPr/>
          </p:nvSpPr>
          <p:spPr bwMode="auto">
            <a:xfrm>
              <a:off x="3048000" y="4800600"/>
              <a:ext cx="152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Figure1: Pictorial Representation of SVM training data sets and SVM results. Four different data sets were combined and put into support vector machine (SVM) to allow the prediction of novel genes.</a:t>
              </a:r>
              <a:endParaRPr kumimoji="0" lang="en-US" sz="900" b="0" i="0" u="none" strike="noStrike" cap="none" normalizeH="0" baseline="0" dirty="0" smtClean="0">
                <a:ln>
                  <a:noFill/>
                </a:ln>
                <a:solidFill>
                  <a:schemeClr val="tx1"/>
                </a:solidFill>
                <a:effectLst/>
                <a:latin typeface="Calibri" pitchFamily="34" charset="0"/>
              </a:endParaRPr>
            </a:p>
          </p:txBody>
        </p:sp>
      </p:grpSp>
      <p:grpSp>
        <p:nvGrpSpPr>
          <p:cNvPr id="30" name="Group 29"/>
          <p:cNvGrpSpPr/>
          <p:nvPr/>
        </p:nvGrpSpPr>
        <p:grpSpPr>
          <a:xfrm>
            <a:off x="5410200" y="3581400"/>
            <a:ext cx="3276599" cy="2591752"/>
            <a:chOff x="5562600" y="3733800"/>
            <a:chExt cx="3276599" cy="2591752"/>
          </a:xfrm>
        </p:grpSpPr>
        <p:grpSp>
          <p:nvGrpSpPr>
            <p:cNvPr id="37" name="Group 36"/>
            <p:cNvGrpSpPr/>
            <p:nvPr/>
          </p:nvGrpSpPr>
          <p:grpSpPr>
            <a:xfrm>
              <a:off x="5562600" y="3733800"/>
              <a:ext cx="3276599" cy="2591752"/>
              <a:chOff x="1417969" y="2356437"/>
              <a:chExt cx="4584699" cy="3071889"/>
            </a:xfrm>
          </p:grpSpPr>
          <p:pic>
            <p:nvPicPr>
              <p:cNvPr id="38" name="Picture 2" descr="http://www.imtech.res.in/raghava/rbpred/svm.jpg"/>
              <p:cNvPicPr>
                <a:picLocks noChangeAspect="1" noChangeArrowheads="1"/>
              </p:cNvPicPr>
              <p:nvPr/>
            </p:nvPicPr>
            <p:blipFill>
              <a:blip r:embed="rId3" cstate="print"/>
              <a:srcRect l="1635" t="17432"/>
              <a:stretch>
                <a:fillRect/>
              </a:stretch>
            </p:blipFill>
            <p:spPr bwMode="auto">
              <a:xfrm>
                <a:off x="1417969" y="2356437"/>
                <a:ext cx="4584699" cy="2887393"/>
              </a:xfrm>
              <a:prstGeom prst="rect">
                <a:avLst/>
              </a:prstGeom>
              <a:noFill/>
            </p:spPr>
          </p:pic>
          <p:sp>
            <p:nvSpPr>
              <p:cNvPr id="39" name="Rectangle 38"/>
              <p:cNvSpPr/>
              <p:nvPr/>
            </p:nvSpPr>
            <p:spPr>
              <a:xfrm>
                <a:off x="2164315" y="5156248"/>
                <a:ext cx="3467574" cy="272078"/>
              </a:xfrm>
              <a:prstGeom prst="rect">
                <a:avLst/>
              </a:prstGeom>
            </p:spPr>
            <p:txBody>
              <a:bodyPr wrap="square">
                <a:spAutoFit/>
              </a:bodyPr>
              <a:lstStyle/>
              <a:p>
                <a:r>
                  <a:rPr lang="en-US" sz="800" dirty="0" smtClean="0"/>
                  <a:t>http://www.imtech.res.in/raghava/rbpred/svm.jpg</a:t>
                </a:r>
                <a:endParaRPr lang="en-US" sz="800" dirty="0"/>
              </a:p>
            </p:txBody>
          </p:sp>
        </p:grpSp>
        <p:sp>
          <p:nvSpPr>
            <p:cNvPr id="29" name="Rectangle 28"/>
            <p:cNvSpPr/>
            <p:nvPr/>
          </p:nvSpPr>
          <p:spPr>
            <a:xfrm>
              <a:off x="6858000" y="40386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TextBox 27"/>
            <p:cNvSpPr txBox="1"/>
            <p:nvPr/>
          </p:nvSpPr>
          <p:spPr>
            <a:xfrm>
              <a:off x="5919060" y="3974068"/>
              <a:ext cx="1624740" cy="369332"/>
            </a:xfrm>
            <a:prstGeom prst="rect">
              <a:avLst/>
            </a:prstGeom>
            <a:noFill/>
          </p:spPr>
          <p:txBody>
            <a:bodyPr wrap="none" rtlCol="0">
              <a:spAutoFit/>
            </a:bodyPr>
            <a:lstStyle/>
            <a:p>
              <a:r>
                <a:rPr lang="en-US" dirty="0" smtClean="0"/>
                <a:t>Kernel function</a:t>
              </a:r>
              <a:endParaRPr lang="en-US"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3124200" cy="685800"/>
          </a:xfrm>
        </p:spPr>
        <p:txBody>
          <a:bodyPr>
            <a:normAutofit fontScale="90000"/>
          </a:bodyPr>
          <a:lstStyle/>
          <a:p>
            <a:r>
              <a:rPr lang="en-US" sz="4000" dirty="0" smtClean="0"/>
              <a:t>Results: SVM</a:t>
            </a:r>
            <a:endParaRPr lang="en-US" sz="4000" dirty="0"/>
          </a:p>
        </p:txBody>
      </p:sp>
      <p:sp>
        <p:nvSpPr>
          <p:cNvPr id="3" name="Content Placeholder 2"/>
          <p:cNvSpPr>
            <a:spLocks noGrp="1"/>
          </p:cNvSpPr>
          <p:nvPr>
            <p:ph idx="1"/>
          </p:nvPr>
        </p:nvSpPr>
        <p:spPr>
          <a:xfrm>
            <a:off x="1676400" y="457200"/>
            <a:ext cx="7467600" cy="2286000"/>
          </a:xfrm>
        </p:spPr>
        <p:txBody>
          <a:bodyPr>
            <a:normAutofit fontScale="25000" lnSpcReduction="20000"/>
          </a:bodyPr>
          <a:lstStyle/>
          <a:p>
            <a:pPr lvl="1">
              <a:buNone/>
            </a:pPr>
            <a:endParaRPr lang="en-US" dirty="0" smtClean="0"/>
          </a:p>
          <a:p>
            <a:r>
              <a:rPr lang="en-US" sz="7200" dirty="0" smtClean="0"/>
              <a:t>46 novel genes were found to be associated with a long life span</a:t>
            </a:r>
          </a:p>
          <a:p>
            <a:pPr lvl="1"/>
            <a:r>
              <a:rPr lang="en-US" sz="7200" dirty="0" smtClean="0"/>
              <a:t>These genes are varied</a:t>
            </a:r>
          </a:p>
          <a:p>
            <a:pPr lvl="2"/>
            <a:r>
              <a:rPr lang="en-US" sz="7200" dirty="0" smtClean="0"/>
              <a:t>Many pathways are unknown or have not been associated with aging.</a:t>
            </a:r>
          </a:p>
          <a:p>
            <a:pPr lvl="2"/>
            <a:r>
              <a:rPr lang="en-US" sz="7200" dirty="0" smtClean="0"/>
              <a:t>Novel candidates include genes in known pathways associated with aging.</a:t>
            </a:r>
          </a:p>
          <a:p>
            <a:pPr lvl="3"/>
            <a:r>
              <a:rPr lang="en-US" sz="7200" dirty="0" smtClean="0"/>
              <a:t>Chaperone </a:t>
            </a:r>
          </a:p>
          <a:p>
            <a:pPr lvl="3"/>
            <a:r>
              <a:rPr lang="en-US" sz="7200" dirty="0" smtClean="0"/>
              <a:t>Ribosomal Machinery</a:t>
            </a:r>
          </a:p>
          <a:p>
            <a:pPr lvl="3"/>
            <a:r>
              <a:rPr lang="en-US" sz="7200" dirty="0" smtClean="0"/>
              <a:t>Chromosomal Silencing</a:t>
            </a:r>
          </a:p>
          <a:p>
            <a:pPr lvl="3"/>
            <a:r>
              <a:rPr lang="en-US" sz="7200" dirty="0" smtClean="0"/>
              <a:t>Cell Cycle</a:t>
            </a:r>
          </a:p>
          <a:p>
            <a:pPr>
              <a:buNone/>
            </a:pPr>
            <a:r>
              <a:rPr lang="en-US" sz="6400" dirty="0" smtClean="0"/>
              <a:t>	</a:t>
            </a:r>
            <a:endParaRPr lang="en-US" sz="6400" dirty="0"/>
          </a:p>
        </p:txBody>
      </p:sp>
      <p:graphicFrame>
        <p:nvGraphicFramePr>
          <p:cNvPr id="5" name="Table 4"/>
          <p:cNvGraphicFramePr>
            <a:graphicFrameLocks noGrp="1"/>
          </p:cNvGraphicFramePr>
          <p:nvPr/>
        </p:nvGraphicFramePr>
        <p:xfrm>
          <a:off x="1905001" y="3124200"/>
          <a:ext cx="6553199" cy="3599367"/>
        </p:xfrm>
        <a:graphic>
          <a:graphicData uri="http://schemas.openxmlformats.org/drawingml/2006/table">
            <a:tbl>
              <a:tblPr firstRow="1" bandRow="1">
                <a:tableStyleId>{5C22544A-7EE6-4342-B048-85BDC9FD1C3A}</a:tableStyleId>
              </a:tblPr>
              <a:tblGrid>
                <a:gridCol w="1310640"/>
                <a:gridCol w="1392555"/>
                <a:gridCol w="3850004"/>
              </a:tblGrid>
              <a:tr h="265069">
                <a:tc>
                  <a:txBody>
                    <a:bodyPr/>
                    <a:lstStyle/>
                    <a:p>
                      <a:r>
                        <a:rPr lang="en-US" sz="1000" dirty="0" smtClean="0"/>
                        <a:t>Common</a:t>
                      </a:r>
                      <a:r>
                        <a:rPr lang="en-US" sz="1000" baseline="0" dirty="0" smtClean="0"/>
                        <a:t> </a:t>
                      </a:r>
                      <a:r>
                        <a:rPr lang="en-US" sz="1000" dirty="0" smtClean="0"/>
                        <a:t>Name</a:t>
                      </a:r>
                      <a:endParaRPr lang="en-US" sz="1000" dirty="0"/>
                    </a:p>
                  </a:txBody>
                  <a:tcPr/>
                </a:tc>
                <a:tc>
                  <a:txBody>
                    <a:bodyPr/>
                    <a:lstStyle/>
                    <a:p>
                      <a:r>
                        <a:rPr lang="en-US" sz="1000" dirty="0" smtClean="0"/>
                        <a:t>Systematic Name</a:t>
                      </a:r>
                      <a:endParaRPr lang="en-US" sz="1000" dirty="0"/>
                    </a:p>
                  </a:txBody>
                  <a:tcPr/>
                </a:tc>
                <a:tc>
                  <a:txBody>
                    <a:bodyPr/>
                    <a:lstStyle/>
                    <a:p>
                      <a:r>
                        <a:rPr lang="en-US" sz="1000" dirty="0" smtClean="0"/>
                        <a:t>Documented Function</a:t>
                      </a:r>
                      <a:endParaRPr lang="en-US" sz="1000" dirty="0"/>
                    </a:p>
                  </a:txBody>
                  <a:tcPr/>
                </a:tc>
              </a:tr>
              <a:tr h="207088">
                <a:tc>
                  <a:txBody>
                    <a:bodyPr/>
                    <a:lstStyle/>
                    <a:p>
                      <a:r>
                        <a:rPr lang="en-US" sz="1000" dirty="0" smtClean="0">
                          <a:solidFill>
                            <a:srgbClr val="FF0000"/>
                          </a:solidFill>
                        </a:rPr>
                        <a:t>UMP1</a:t>
                      </a:r>
                      <a:endParaRPr lang="en-US" sz="1000" dirty="0">
                        <a:solidFill>
                          <a:srgbClr val="FF0000"/>
                        </a:solidFill>
                      </a:endParaRPr>
                    </a:p>
                  </a:txBody>
                  <a:tcPr/>
                </a:tc>
                <a:tc>
                  <a:txBody>
                    <a:bodyPr/>
                    <a:lstStyle/>
                    <a:p>
                      <a:r>
                        <a:rPr lang="en-US" sz="1000" dirty="0" smtClean="0"/>
                        <a:t>YBR173C</a:t>
                      </a:r>
                      <a:endParaRPr lang="en-US" sz="1000" dirty="0"/>
                    </a:p>
                  </a:txBody>
                  <a:tcPr/>
                </a:tc>
                <a:tc>
                  <a:txBody>
                    <a:bodyPr/>
                    <a:lstStyle/>
                    <a:p>
                      <a:r>
                        <a:rPr lang="en-US" sz="1000" dirty="0" smtClean="0">
                          <a:solidFill>
                            <a:srgbClr val="FF0000"/>
                          </a:solidFill>
                        </a:rPr>
                        <a:t>Protein catabolism</a:t>
                      </a:r>
                      <a:r>
                        <a:rPr lang="en-US" sz="1000" baseline="0" dirty="0" smtClean="0">
                          <a:solidFill>
                            <a:srgbClr val="FF0000"/>
                          </a:solidFill>
                        </a:rPr>
                        <a:t> </a:t>
                      </a:r>
                      <a:r>
                        <a:rPr lang="en-US" sz="1000" dirty="0" smtClean="0">
                          <a:solidFill>
                            <a:srgbClr val="FF0000"/>
                          </a:solidFill>
                        </a:rPr>
                        <a:t>chaperone activity </a:t>
                      </a:r>
                      <a:r>
                        <a:rPr lang="en-US" sz="1000" dirty="0" smtClean="0"/>
                        <a:t>*</a:t>
                      </a:r>
                      <a:r>
                        <a:rPr lang="en-US" sz="1000" dirty="0" err="1" smtClean="0"/>
                        <a:t>proteasome</a:t>
                      </a:r>
                      <a:r>
                        <a:rPr lang="en-US" sz="1000" dirty="0" smtClean="0"/>
                        <a:t> core complex</a:t>
                      </a:r>
                      <a:endParaRPr lang="en-US" sz="1000" dirty="0"/>
                    </a:p>
                  </a:txBody>
                  <a:tcPr/>
                </a:tc>
              </a:tr>
              <a:tr h="336518">
                <a:tc>
                  <a:txBody>
                    <a:bodyPr/>
                    <a:lstStyle/>
                    <a:p>
                      <a:r>
                        <a:rPr lang="en-US" sz="1000" dirty="0" smtClean="0">
                          <a:solidFill>
                            <a:schemeClr val="tx1"/>
                          </a:solidFill>
                        </a:rPr>
                        <a:t>UBX7</a:t>
                      </a:r>
                      <a:endParaRPr lang="en-US" sz="1000" dirty="0">
                        <a:solidFill>
                          <a:schemeClr val="tx1"/>
                        </a:solidFill>
                      </a:endParaRPr>
                    </a:p>
                  </a:txBody>
                  <a:tcPr/>
                </a:tc>
                <a:tc>
                  <a:txBody>
                    <a:bodyPr/>
                    <a:lstStyle/>
                    <a:p>
                      <a:r>
                        <a:rPr lang="en-US" sz="1000" dirty="0" smtClean="0"/>
                        <a:t>YBR273C</a:t>
                      </a:r>
                      <a:endParaRPr lang="en-US" sz="1000" dirty="0"/>
                    </a:p>
                  </a:txBody>
                  <a:tcPr/>
                </a:tc>
                <a:tc>
                  <a:txBody>
                    <a:bodyPr/>
                    <a:lstStyle/>
                    <a:p>
                      <a:r>
                        <a:rPr lang="en-US" sz="1000" dirty="0" smtClean="0"/>
                        <a:t>Biological</a:t>
                      </a:r>
                      <a:r>
                        <a:rPr lang="en-US" sz="1000" baseline="0" dirty="0" smtClean="0"/>
                        <a:t> and molecular function unknown*localized to endoplasmic reticulum</a:t>
                      </a:r>
                      <a:endParaRPr lang="en-US" sz="1000" dirty="0"/>
                    </a:p>
                  </a:txBody>
                  <a:tcPr/>
                </a:tc>
              </a:tr>
              <a:tr h="207088">
                <a:tc>
                  <a:txBody>
                    <a:bodyPr/>
                    <a:lstStyle/>
                    <a:p>
                      <a:r>
                        <a:rPr lang="en-US" sz="1000" dirty="0" smtClean="0">
                          <a:solidFill>
                            <a:schemeClr val="tx1"/>
                          </a:solidFill>
                        </a:rPr>
                        <a:t>NKP1</a:t>
                      </a:r>
                      <a:endParaRPr lang="en-US" sz="1000" dirty="0">
                        <a:solidFill>
                          <a:schemeClr val="tx1"/>
                        </a:solidFill>
                      </a:endParaRPr>
                    </a:p>
                  </a:txBody>
                  <a:tcPr/>
                </a:tc>
                <a:tc>
                  <a:txBody>
                    <a:bodyPr/>
                    <a:lstStyle/>
                    <a:p>
                      <a:r>
                        <a:rPr lang="en-US" sz="1000" dirty="0" smtClean="0"/>
                        <a:t>YDR383C</a:t>
                      </a:r>
                      <a:endParaRPr lang="en-US" sz="1000" dirty="0"/>
                    </a:p>
                  </a:txBody>
                  <a:tcPr/>
                </a:tc>
                <a:tc>
                  <a:txBody>
                    <a:bodyPr/>
                    <a:lstStyle/>
                    <a:p>
                      <a:r>
                        <a:rPr lang="en-US" sz="1000" dirty="0" smtClean="0"/>
                        <a:t>Biological</a:t>
                      </a:r>
                      <a:r>
                        <a:rPr lang="en-US" sz="1000" baseline="0" dirty="0" smtClean="0"/>
                        <a:t> and molecular function unknown*localized to </a:t>
                      </a:r>
                      <a:r>
                        <a:rPr lang="en-US" sz="1000" baseline="0" dirty="0" err="1" smtClean="0"/>
                        <a:t>kinetochore</a:t>
                      </a:r>
                      <a:endParaRPr lang="en-US" sz="1000" dirty="0"/>
                    </a:p>
                  </a:txBody>
                  <a:tcPr/>
                </a:tc>
              </a:tr>
              <a:tr h="336518">
                <a:tc>
                  <a:txBody>
                    <a:bodyPr/>
                    <a:lstStyle/>
                    <a:p>
                      <a:r>
                        <a:rPr lang="en-US" sz="1000" dirty="0" smtClean="0"/>
                        <a:t>CBS1</a:t>
                      </a:r>
                      <a:endParaRPr lang="en-US" sz="1000" dirty="0"/>
                    </a:p>
                  </a:txBody>
                  <a:tcPr/>
                </a:tc>
                <a:tc>
                  <a:txBody>
                    <a:bodyPr/>
                    <a:lstStyle/>
                    <a:p>
                      <a:r>
                        <a:rPr lang="en-US" sz="1000" dirty="0" smtClean="0"/>
                        <a:t>YDL069C</a:t>
                      </a:r>
                      <a:endParaRPr lang="en-US" sz="1000" dirty="0"/>
                    </a:p>
                  </a:txBody>
                  <a:tcPr/>
                </a:tc>
                <a:tc>
                  <a:txBody>
                    <a:bodyPr/>
                    <a:lstStyle/>
                    <a:p>
                      <a:r>
                        <a:rPr lang="en-US" sz="1000" dirty="0" smtClean="0"/>
                        <a:t>Protein biosynthesis</a:t>
                      </a:r>
                      <a:r>
                        <a:rPr lang="en-US" sz="1000" baseline="0" dirty="0" smtClean="0"/>
                        <a:t> </a:t>
                      </a:r>
                      <a:r>
                        <a:rPr lang="en-US" sz="1000" dirty="0" smtClean="0"/>
                        <a:t>translation factor activity* mitochondrial</a:t>
                      </a:r>
                      <a:r>
                        <a:rPr lang="en-US" sz="1000" baseline="0" dirty="0" smtClean="0"/>
                        <a:t> inner membrane. </a:t>
                      </a:r>
                      <a:endParaRPr lang="en-US" sz="1000" dirty="0"/>
                    </a:p>
                  </a:txBody>
                  <a:tcPr/>
                </a:tc>
              </a:tr>
              <a:tr h="336518">
                <a:tc>
                  <a:txBody>
                    <a:bodyPr/>
                    <a:lstStyle/>
                    <a:p>
                      <a:r>
                        <a:rPr lang="en-US" sz="1000" dirty="0" smtClean="0">
                          <a:solidFill>
                            <a:srgbClr val="FF0000"/>
                          </a:solidFill>
                        </a:rPr>
                        <a:t>RPP1A</a:t>
                      </a:r>
                      <a:endParaRPr lang="en-US" sz="100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YDL081C </a:t>
                      </a:r>
                    </a:p>
                    <a:p>
                      <a:endParaRPr lang="en-US" sz="1000" dirty="0"/>
                    </a:p>
                  </a:txBody>
                  <a:tcPr/>
                </a:tc>
                <a:tc>
                  <a:txBody>
                    <a:bodyPr/>
                    <a:lstStyle/>
                    <a:p>
                      <a:r>
                        <a:rPr lang="en-US" sz="1000" dirty="0" smtClean="0">
                          <a:solidFill>
                            <a:srgbClr val="FF0000"/>
                          </a:solidFill>
                        </a:rPr>
                        <a:t>Protein biosynthesis*structural constituent of ribosome</a:t>
                      </a:r>
                      <a:r>
                        <a:rPr lang="en-US" sz="1000" baseline="0" dirty="0" smtClean="0">
                          <a:solidFill>
                            <a:srgbClr val="FF0000"/>
                          </a:solidFill>
                        </a:rPr>
                        <a:t> </a:t>
                      </a:r>
                      <a:r>
                        <a:rPr lang="en-US" sz="1000" dirty="0" err="1" smtClean="0"/>
                        <a:t>cytosolic</a:t>
                      </a:r>
                      <a:r>
                        <a:rPr lang="en-US" sz="1000" dirty="0" smtClean="0"/>
                        <a:t> large ribosomal subunit</a:t>
                      </a:r>
                      <a:endParaRPr lang="en-US" sz="1000" dirty="0"/>
                    </a:p>
                  </a:txBody>
                  <a:tcPr/>
                </a:tc>
              </a:tr>
              <a:tr h="207088">
                <a:tc>
                  <a:txBody>
                    <a:bodyPr/>
                    <a:lstStyle/>
                    <a:p>
                      <a:r>
                        <a:rPr lang="en-US" sz="1000" dirty="0" smtClean="0"/>
                        <a:t>TPS2</a:t>
                      </a:r>
                      <a:endParaRPr lang="en-US" sz="1000" dirty="0"/>
                    </a:p>
                  </a:txBody>
                  <a:tcPr/>
                </a:tc>
                <a:tc>
                  <a:txBody>
                    <a:bodyPr/>
                    <a:lstStyle/>
                    <a:p>
                      <a:r>
                        <a:rPr lang="en-US" sz="1000" dirty="0" smtClean="0"/>
                        <a:t>YDR074W</a:t>
                      </a:r>
                      <a:endParaRPr lang="en-US" sz="1000" dirty="0"/>
                    </a:p>
                  </a:txBody>
                  <a:tcPr/>
                </a:tc>
                <a:tc>
                  <a:txBody>
                    <a:bodyPr/>
                    <a:lstStyle/>
                    <a:p>
                      <a:r>
                        <a:rPr lang="en-US" sz="1000" dirty="0" smtClean="0"/>
                        <a:t>Response to stress*</a:t>
                      </a:r>
                      <a:r>
                        <a:rPr lang="en-US" sz="1000" baseline="0" dirty="0" smtClean="0"/>
                        <a:t> </a:t>
                      </a:r>
                      <a:r>
                        <a:rPr lang="en-US" sz="1000" dirty="0" err="1" smtClean="0"/>
                        <a:t>trehalose-phosphatase</a:t>
                      </a:r>
                      <a:r>
                        <a:rPr lang="en-US" sz="1000" dirty="0" smtClean="0"/>
                        <a:t> activity</a:t>
                      </a:r>
                      <a:endParaRPr lang="en-US" sz="1000" dirty="0"/>
                    </a:p>
                  </a:txBody>
                  <a:tcPr/>
                </a:tc>
              </a:tr>
              <a:tr h="265069">
                <a:tc>
                  <a:txBody>
                    <a:bodyPr/>
                    <a:lstStyle/>
                    <a:p>
                      <a:r>
                        <a:rPr lang="en-US" sz="1000" dirty="0" smtClean="0">
                          <a:solidFill>
                            <a:srgbClr val="FF0000"/>
                          </a:solidFill>
                        </a:rPr>
                        <a:t>SCS2</a:t>
                      </a:r>
                      <a:endParaRPr lang="en-US" sz="1000" dirty="0">
                        <a:solidFill>
                          <a:srgbClr val="FF0000"/>
                        </a:solidFill>
                      </a:endParaRPr>
                    </a:p>
                  </a:txBody>
                  <a:tcPr/>
                </a:tc>
                <a:tc>
                  <a:txBody>
                    <a:bodyPr/>
                    <a:lstStyle/>
                    <a:p>
                      <a:r>
                        <a:rPr lang="en-US" sz="1000" dirty="0" smtClean="0"/>
                        <a:t>YER120W</a:t>
                      </a:r>
                      <a:endParaRPr lang="en-US" sz="1000" dirty="0"/>
                    </a:p>
                  </a:txBody>
                  <a:tcPr/>
                </a:tc>
                <a:tc>
                  <a:txBody>
                    <a:bodyPr/>
                    <a:lstStyle/>
                    <a:p>
                      <a:r>
                        <a:rPr lang="en-US" sz="1000" dirty="0" smtClean="0">
                          <a:solidFill>
                            <a:srgbClr val="FF0000"/>
                          </a:solidFill>
                        </a:rPr>
                        <a:t>Chromatin silencing </a:t>
                      </a:r>
                      <a:r>
                        <a:rPr lang="en-US" sz="1000" dirty="0" smtClean="0">
                          <a:solidFill>
                            <a:schemeClr val="tx1"/>
                          </a:solidFill>
                        </a:rPr>
                        <a:t>at telomere*protein </a:t>
                      </a:r>
                      <a:r>
                        <a:rPr lang="en-US" sz="1000" dirty="0" smtClean="0"/>
                        <a:t>binding</a:t>
                      </a:r>
                      <a:r>
                        <a:rPr lang="en-US" sz="1000" baseline="0" dirty="0" smtClean="0"/>
                        <a:t> </a:t>
                      </a:r>
                      <a:r>
                        <a:rPr lang="en-US" sz="1000" dirty="0" smtClean="0"/>
                        <a:t>endoplasmic reticulum</a:t>
                      </a:r>
                      <a:endParaRPr lang="en-US" sz="1000" dirty="0"/>
                    </a:p>
                  </a:txBody>
                  <a:tcPr/>
                </a:tc>
              </a:tr>
              <a:tr h="207088">
                <a:tc>
                  <a:txBody>
                    <a:bodyPr/>
                    <a:lstStyle/>
                    <a:p>
                      <a:r>
                        <a:rPr lang="en-US" sz="1000" dirty="0" smtClean="0"/>
                        <a:t>ARC1</a:t>
                      </a:r>
                      <a:endParaRPr lang="en-US" sz="1000" dirty="0"/>
                    </a:p>
                  </a:txBody>
                  <a:tcPr/>
                </a:tc>
                <a:tc>
                  <a:txBody>
                    <a:bodyPr/>
                    <a:lstStyle/>
                    <a:p>
                      <a:r>
                        <a:rPr lang="en-US" sz="1000" dirty="0" smtClean="0"/>
                        <a:t>YGL105W</a:t>
                      </a:r>
                      <a:endParaRPr lang="en-US" sz="1000" dirty="0"/>
                    </a:p>
                  </a:txBody>
                  <a:tcPr/>
                </a:tc>
                <a:tc>
                  <a:txBody>
                    <a:bodyPr/>
                    <a:lstStyle/>
                    <a:p>
                      <a:r>
                        <a:rPr lang="en-US" sz="1000" dirty="0" err="1" smtClean="0"/>
                        <a:t>tRNA</a:t>
                      </a:r>
                      <a:r>
                        <a:rPr lang="en-US" sz="1000" dirty="0" smtClean="0"/>
                        <a:t>-nucleus export*</a:t>
                      </a:r>
                      <a:r>
                        <a:rPr lang="en-US" sz="1000" dirty="0" err="1" smtClean="0"/>
                        <a:t>tRNA</a:t>
                      </a:r>
                      <a:r>
                        <a:rPr lang="en-US" sz="1000" dirty="0" smtClean="0"/>
                        <a:t> binding</a:t>
                      </a:r>
                      <a:r>
                        <a:rPr lang="en-US" sz="1000" baseline="0" dirty="0" smtClean="0"/>
                        <a:t> </a:t>
                      </a:r>
                      <a:r>
                        <a:rPr lang="en-US" sz="1000" dirty="0" smtClean="0"/>
                        <a:t>cytoplasm</a:t>
                      </a:r>
                      <a:endParaRPr lang="en-US" sz="1000" dirty="0"/>
                    </a:p>
                  </a:txBody>
                  <a:tcPr/>
                </a:tc>
              </a:tr>
              <a:tr h="217865">
                <a:tc>
                  <a:txBody>
                    <a:bodyPr/>
                    <a:lstStyle/>
                    <a:p>
                      <a:r>
                        <a:rPr lang="en-US" sz="1000" dirty="0" smtClean="0"/>
                        <a:t>PIH1	</a:t>
                      </a:r>
                      <a:endParaRPr lang="en-US" sz="1000" dirty="0"/>
                    </a:p>
                  </a:txBody>
                  <a:tcPr/>
                </a:tc>
                <a:tc>
                  <a:txBody>
                    <a:bodyPr/>
                    <a:lstStyle/>
                    <a:p>
                      <a:r>
                        <a:rPr lang="en-US" sz="1000" dirty="0" smtClean="0"/>
                        <a:t>YHR034C</a:t>
                      </a:r>
                      <a:endParaRPr lang="en-US" sz="1000" dirty="0"/>
                    </a:p>
                  </a:txBody>
                  <a:tcPr/>
                </a:tc>
                <a:tc>
                  <a:txBody>
                    <a:bodyPr/>
                    <a:lstStyle/>
                    <a:p>
                      <a:r>
                        <a:rPr lang="en-US" sz="1000" dirty="0" smtClean="0"/>
                        <a:t>Protein biosynthesis, molecular</a:t>
                      </a:r>
                      <a:r>
                        <a:rPr lang="en-US" sz="1000" baseline="0" dirty="0" smtClean="0"/>
                        <a:t> </a:t>
                      </a:r>
                      <a:r>
                        <a:rPr lang="en-US" sz="1000" dirty="0" smtClean="0"/>
                        <a:t>function unknown *cytoplasm	</a:t>
                      </a:r>
                      <a:endParaRPr lang="en-US" sz="1000" dirty="0"/>
                    </a:p>
                  </a:txBody>
                  <a:tcPr/>
                </a:tc>
              </a:tr>
              <a:tr h="265069">
                <a:tc>
                  <a:txBody>
                    <a:bodyPr/>
                    <a:lstStyle/>
                    <a:p>
                      <a:r>
                        <a:rPr lang="en-US" sz="1000" dirty="0" smtClean="0">
                          <a:solidFill>
                            <a:srgbClr val="FF0000"/>
                          </a:solidFill>
                        </a:rPr>
                        <a:t>RFM1</a:t>
                      </a:r>
                      <a:r>
                        <a:rPr lang="en-US" sz="1000" baseline="0" dirty="0" smtClean="0">
                          <a:solidFill>
                            <a:srgbClr val="FF0000"/>
                          </a:solidFill>
                        </a:rPr>
                        <a:t> </a:t>
                      </a:r>
                      <a:endParaRPr lang="en-US" sz="1000" dirty="0">
                        <a:solidFill>
                          <a:srgbClr val="FF0000"/>
                        </a:solidFill>
                      </a:endParaRPr>
                    </a:p>
                  </a:txBody>
                  <a:tcPr/>
                </a:tc>
                <a:tc>
                  <a:txBody>
                    <a:bodyPr/>
                    <a:lstStyle/>
                    <a:p>
                      <a:r>
                        <a:rPr lang="en-US" sz="1000" dirty="0" smtClean="0"/>
                        <a:t>YOR279C</a:t>
                      </a:r>
                      <a:endParaRPr lang="en-US" sz="1000" dirty="0"/>
                    </a:p>
                  </a:txBody>
                  <a:tcPr/>
                </a:tc>
                <a:tc>
                  <a:txBody>
                    <a:bodyPr/>
                    <a:lstStyle/>
                    <a:p>
                      <a:r>
                        <a:rPr lang="en-US" sz="1000" dirty="0" smtClean="0">
                          <a:solidFill>
                            <a:schemeClr val="tx1"/>
                          </a:solidFill>
                        </a:rPr>
                        <a:t>Transcriptional</a:t>
                      </a:r>
                      <a:r>
                        <a:rPr lang="en-US" sz="1000" baseline="0" dirty="0" smtClean="0">
                          <a:solidFill>
                            <a:schemeClr val="tx1"/>
                          </a:solidFill>
                        </a:rPr>
                        <a:t> </a:t>
                      </a:r>
                      <a:r>
                        <a:rPr lang="en-US" sz="1000" baseline="0" dirty="0" smtClean="0">
                          <a:solidFill>
                            <a:srgbClr val="FF0000"/>
                          </a:solidFill>
                        </a:rPr>
                        <a:t>gene silencing chaperone activity</a:t>
                      </a:r>
                      <a:r>
                        <a:rPr lang="en-US" sz="1000" baseline="0" dirty="0" smtClean="0"/>
                        <a:t>*nucleus</a:t>
                      </a:r>
                      <a:endParaRPr lang="en-US" sz="1000" dirty="0"/>
                    </a:p>
                  </a:txBody>
                  <a:tcPr/>
                </a:tc>
              </a:tr>
              <a:tr h="265069">
                <a:tc>
                  <a:txBody>
                    <a:bodyPr/>
                    <a:lstStyle/>
                    <a:p>
                      <a:r>
                        <a:rPr lang="en-US" sz="1000" dirty="0" smtClean="0">
                          <a:solidFill>
                            <a:srgbClr val="FF0000"/>
                          </a:solidFill>
                        </a:rPr>
                        <a:t>HIR3</a:t>
                      </a:r>
                      <a:endParaRPr lang="en-US" sz="1000" dirty="0">
                        <a:solidFill>
                          <a:srgbClr val="FF0000"/>
                        </a:solidFill>
                      </a:endParaRPr>
                    </a:p>
                  </a:txBody>
                  <a:tcPr/>
                </a:tc>
                <a:tc>
                  <a:txBody>
                    <a:bodyPr/>
                    <a:lstStyle/>
                    <a:p>
                      <a:r>
                        <a:rPr lang="en-US" sz="1000" dirty="0" smtClean="0"/>
                        <a:t>YJR140C</a:t>
                      </a:r>
                      <a:endParaRPr lang="en-US" sz="1000" dirty="0"/>
                    </a:p>
                  </a:txBody>
                  <a:tcPr/>
                </a:tc>
                <a:tc>
                  <a:txBody>
                    <a:bodyPr/>
                    <a:lstStyle/>
                    <a:p>
                      <a:r>
                        <a:rPr lang="en-US" sz="1000" dirty="0" smtClean="0"/>
                        <a:t>Transcription</a:t>
                      </a:r>
                      <a:r>
                        <a:rPr lang="en-US" sz="1000" baseline="0" dirty="0" smtClean="0"/>
                        <a:t> in mitotic </a:t>
                      </a:r>
                      <a:r>
                        <a:rPr lang="en-US" sz="1000" baseline="0" dirty="0" smtClean="0">
                          <a:solidFill>
                            <a:srgbClr val="FF0000"/>
                          </a:solidFill>
                        </a:rPr>
                        <a:t>cell cycle </a:t>
                      </a:r>
                      <a:r>
                        <a:rPr lang="en-US" sz="1000" baseline="0" dirty="0" smtClean="0"/>
                        <a:t>transcription co-repressor</a:t>
                      </a:r>
                      <a:endParaRPr lang="en-US" sz="1000" dirty="0"/>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14400"/>
          </a:xfrm>
        </p:spPr>
        <p:txBody>
          <a:bodyPr>
            <a:normAutofit/>
          </a:bodyPr>
          <a:lstStyle/>
          <a:p>
            <a:r>
              <a:rPr lang="en-US" sz="3200" dirty="0" smtClean="0"/>
              <a:t>Evaluation of SVM Based on Training Data</a:t>
            </a:r>
            <a:endParaRPr lang="en-US" sz="3200" dirty="0"/>
          </a:p>
        </p:txBody>
      </p:sp>
      <p:sp>
        <p:nvSpPr>
          <p:cNvPr id="3" name="Content Placeholder 2"/>
          <p:cNvSpPr>
            <a:spLocks noGrp="1"/>
          </p:cNvSpPr>
          <p:nvPr>
            <p:ph idx="1"/>
          </p:nvPr>
        </p:nvSpPr>
        <p:spPr>
          <a:xfrm>
            <a:off x="1219200" y="3352800"/>
            <a:ext cx="7848600" cy="3657600"/>
          </a:xfrm>
        </p:spPr>
        <p:txBody>
          <a:bodyPr>
            <a:normAutofit fontScale="47500" lnSpcReduction="20000"/>
          </a:bodyPr>
          <a:lstStyle/>
          <a:p>
            <a:endParaRPr lang="en-US" dirty="0" smtClean="0"/>
          </a:p>
          <a:p>
            <a:r>
              <a:rPr lang="en-US" dirty="0" smtClean="0"/>
              <a:t>SVM Evaluation</a:t>
            </a:r>
          </a:p>
          <a:p>
            <a:pPr lvl="1"/>
            <a:r>
              <a:rPr lang="en-US" dirty="0" smtClean="0"/>
              <a:t>True = Agreed with experimental data</a:t>
            </a:r>
          </a:p>
          <a:p>
            <a:pPr lvl="1"/>
            <a:r>
              <a:rPr lang="en-US" dirty="0" smtClean="0"/>
              <a:t>False = Did not agree with experimental data</a:t>
            </a:r>
          </a:p>
          <a:p>
            <a:pPr lvl="1"/>
            <a:r>
              <a:rPr lang="en-US" dirty="0" smtClean="0"/>
              <a:t>Positive= Genes associated with long life span</a:t>
            </a:r>
          </a:p>
          <a:p>
            <a:pPr lvl="1"/>
            <a:r>
              <a:rPr lang="en-US" dirty="0" smtClean="0"/>
              <a:t>Negative= Genes associated with non-long life span</a:t>
            </a:r>
          </a:p>
          <a:p>
            <a:pPr lvl="1">
              <a:buNone/>
            </a:pPr>
            <a:endParaRPr lang="en-US" dirty="0" smtClean="0"/>
          </a:p>
          <a:p>
            <a:r>
              <a:rPr lang="en-US" dirty="0" smtClean="0"/>
              <a:t>True positives are </a:t>
            </a:r>
            <a:r>
              <a:rPr lang="en-US" dirty="0" smtClean="0"/>
              <a:t>genes </a:t>
            </a:r>
            <a:r>
              <a:rPr lang="en-US" dirty="0" smtClean="0"/>
              <a:t>accurately predicted to be associated with long life span.</a:t>
            </a:r>
          </a:p>
          <a:p>
            <a:r>
              <a:rPr lang="en-US" dirty="0" smtClean="0"/>
              <a:t>False </a:t>
            </a:r>
            <a:r>
              <a:rPr lang="en-US" dirty="0" smtClean="0"/>
              <a:t>positives are genes that were expected to be associated with non-long lifespan but were not.</a:t>
            </a:r>
            <a:endParaRPr lang="en-US" dirty="0" smtClean="0"/>
          </a:p>
          <a:p>
            <a:pPr lvl="1"/>
            <a:r>
              <a:rPr lang="en-US" dirty="0" smtClean="0"/>
              <a:t>This rate is significant (4.2%). </a:t>
            </a:r>
          </a:p>
          <a:p>
            <a:r>
              <a:rPr lang="en-US" dirty="0" smtClean="0"/>
              <a:t>False negatives are genes that were expected to be associated with long life span but were not.  </a:t>
            </a:r>
          </a:p>
          <a:p>
            <a:r>
              <a:rPr lang="en-US" dirty="0" smtClean="0"/>
              <a:t>True negatives are </a:t>
            </a:r>
            <a:r>
              <a:rPr lang="en-US" dirty="0" smtClean="0"/>
              <a:t>negative </a:t>
            </a:r>
            <a:r>
              <a:rPr lang="en-US" dirty="0" smtClean="0"/>
              <a:t>results that agreed with experimental data. </a:t>
            </a:r>
          </a:p>
          <a:p>
            <a:endParaRPr lang="en-US" dirty="0"/>
          </a:p>
        </p:txBody>
      </p:sp>
      <p:graphicFrame>
        <p:nvGraphicFramePr>
          <p:cNvPr id="4" name="Table 3"/>
          <p:cNvGraphicFramePr>
            <a:graphicFrameLocks noGrp="1"/>
          </p:cNvGraphicFramePr>
          <p:nvPr/>
        </p:nvGraphicFramePr>
        <p:xfrm>
          <a:off x="1600200" y="762000"/>
          <a:ext cx="6858000" cy="2743200"/>
        </p:xfrm>
        <a:graphic>
          <a:graphicData uri="http://schemas.openxmlformats.org/drawingml/2006/table">
            <a:tbl>
              <a:tblPr firstRow="1" bandRow="1">
                <a:tableStyleId>{5C22544A-7EE6-4342-B048-85BDC9FD1C3A}</a:tableStyleId>
              </a:tblPr>
              <a:tblGrid>
                <a:gridCol w="1905000"/>
                <a:gridCol w="2286000"/>
                <a:gridCol w="2667000"/>
              </a:tblGrid>
              <a:tr h="646853">
                <a:tc>
                  <a:txBody>
                    <a:bodyPr/>
                    <a:lstStyle/>
                    <a:p>
                      <a:endParaRPr lang="en-US" dirty="0"/>
                    </a:p>
                  </a:txBody>
                  <a:tcPr>
                    <a:noFill/>
                  </a:tcPr>
                </a:tc>
                <a:tc>
                  <a:txBody>
                    <a:bodyPr/>
                    <a:lstStyle/>
                    <a:p>
                      <a:r>
                        <a:rPr lang="en-US" dirty="0" smtClean="0"/>
                        <a:t>Long lifespan </a:t>
                      </a:r>
                    </a:p>
                    <a:p>
                      <a:r>
                        <a:rPr lang="en-US" dirty="0" smtClean="0"/>
                        <a:t>(Experimental</a:t>
                      </a:r>
                      <a:r>
                        <a:rPr lang="en-US" baseline="0" dirty="0" smtClean="0"/>
                        <a:t> Data</a:t>
                      </a:r>
                      <a:r>
                        <a:rPr lang="en-US" dirty="0" smtClean="0"/>
                        <a:t>)</a:t>
                      </a:r>
                      <a:endParaRPr lang="en-US" dirty="0"/>
                    </a:p>
                  </a:txBody>
                  <a:tcPr>
                    <a:solidFill>
                      <a:srgbClr val="009999"/>
                    </a:solidFill>
                  </a:tcPr>
                </a:tc>
                <a:tc>
                  <a:txBody>
                    <a:bodyPr/>
                    <a:lstStyle/>
                    <a:p>
                      <a:r>
                        <a:rPr lang="en-US" dirty="0" smtClean="0"/>
                        <a:t>Not</a:t>
                      </a:r>
                      <a:r>
                        <a:rPr lang="en-US" baseline="0" dirty="0" smtClean="0"/>
                        <a:t> </a:t>
                      </a:r>
                      <a:r>
                        <a:rPr lang="en-US" dirty="0" smtClean="0"/>
                        <a:t>Long lifespan</a:t>
                      </a:r>
                    </a:p>
                    <a:p>
                      <a:r>
                        <a:rPr lang="en-US" dirty="0" smtClean="0"/>
                        <a:t>(Experimental</a:t>
                      </a:r>
                      <a:r>
                        <a:rPr lang="en-US" baseline="0" dirty="0" smtClean="0"/>
                        <a:t> Data</a:t>
                      </a:r>
                      <a:r>
                        <a:rPr lang="en-US" dirty="0" smtClean="0"/>
                        <a:t>)</a:t>
                      </a:r>
                      <a:endParaRPr lang="en-US" dirty="0"/>
                    </a:p>
                  </a:txBody>
                  <a:tcPr>
                    <a:solidFill>
                      <a:srgbClr val="009999"/>
                    </a:solidFill>
                  </a:tcPr>
                </a:tc>
              </a:tr>
              <a:tr h="646853">
                <a:tc>
                  <a:txBody>
                    <a:bodyPr/>
                    <a:lstStyle/>
                    <a:p>
                      <a:r>
                        <a:rPr lang="en-US" b="1" dirty="0" smtClean="0">
                          <a:solidFill>
                            <a:schemeClr val="bg1"/>
                          </a:solidFill>
                        </a:rPr>
                        <a:t>Long</a:t>
                      </a:r>
                      <a:r>
                        <a:rPr lang="en-US" b="1" baseline="0" dirty="0" smtClean="0">
                          <a:solidFill>
                            <a:schemeClr val="bg1"/>
                          </a:solidFill>
                        </a:rPr>
                        <a:t> l</a:t>
                      </a:r>
                      <a:r>
                        <a:rPr lang="en-US" b="1" dirty="0" smtClean="0">
                          <a:solidFill>
                            <a:schemeClr val="bg1"/>
                          </a:solidFill>
                        </a:rPr>
                        <a:t>ifespan </a:t>
                      </a:r>
                    </a:p>
                    <a:p>
                      <a:r>
                        <a:rPr lang="en-US" b="1" dirty="0" smtClean="0">
                          <a:solidFill>
                            <a:schemeClr val="bg1"/>
                          </a:solidFill>
                        </a:rPr>
                        <a:t>(SVM</a:t>
                      </a:r>
                      <a:r>
                        <a:rPr lang="en-US" b="1" baseline="0" dirty="0" smtClean="0">
                          <a:solidFill>
                            <a:schemeClr val="bg1"/>
                          </a:solidFill>
                        </a:rPr>
                        <a:t> Prediction)</a:t>
                      </a:r>
                      <a:endParaRPr lang="en-US" b="1" dirty="0">
                        <a:solidFill>
                          <a:schemeClr val="bg1"/>
                        </a:solidFill>
                      </a:endParaRPr>
                    </a:p>
                  </a:txBody>
                  <a:tcPr>
                    <a:solidFill>
                      <a:srgbClr val="009999"/>
                    </a:solidFill>
                  </a:tcPr>
                </a:tc>
                <a:tc>
                  <a:txBody>
                    <a:bodyPr/>
                    <a:lstStyle/>
                    <a:p>
                      <a:r>
                        <a:rPr lang="en-US" dirty="0" smtClean="0">
                          <a:solidFill>
                            <a:srgbClr val="FF0000"/>
                          </a:solidFill>
                        </a:rPr>
                        <a:t>46     True positive</a:t>
                      </a:r>
                      <a:endParaRPr lang="en-US" dirty="0">
                        <a:solidFill>
                          <a:srgbClr val="FF0000"/>
                        </a:solidFill>
                      </a:endParaRPr>
                    </a:p>
                  </a:txBody>
                  <a:tcPr/>
                </a:tc>
                <a:tc>
                  <a:txBody>
                    <a:bodyPr/>
                    <a:lstStyle/>
                    <a:p>
                      <a:r>
                        <a:rPr lang="en-US" dirty="0" smtClean="0">
                          <a:solidFill>
                            <a:srgbClr val="FF0000"/>
                          </a:solidFill>
                        </a:rPr>
                        <a:t>2     False positive</a:t>
                      </a:r>
                      <a:endParaRPr lang="en-US" dirty="0">
                        <a:solidFill>
                          <a:srgbClr val="FF0000"/>
                        </a:solidFill>
                      </a:endParaRPr>
                    </a:p>
                  </a:txBody>
                  <a:tcPr/>
                </a:tc>
              </a:tr>
              <a:tr h="646853">
                <a:tc>
                  <a:txBody>
                    <a:bodyPr/>
                    <a:lstStyle/>
                    <a:p>
                      <a:r>
                        <a:rPr lang="en-US" b="1" dirty="0" smtClean="0">
                          <a:solidFill>
                            <a:schemeClr val="bg1"/>
                          </a:solidFill>
                        </a:rPr>
                        <a:t>Not</a:t>
                      </a:r>
                      <a:r>
                        <a:rPr lang="en-US" b="1" baseline="0" dirty="0" smtClean="0">
                          <a:solidFill>
                            <a:schemeClr val="bg1"/>
                          </a:solidFill>
                        </a:rPr>
                        <a:t> long lifespan (SVM Prediction)</a:t>
                      </a:r>
                      <a:endParaRPr lang="en-US" b="1" dirty="0">
                        <a:solidFill>
                          <a:schemeClr val="bg1"/>
                        </a:solidFill>
                      </a:endParaRPr>
                    </a:p>
                  </a:txBody>
                  <a:tcPr>
                    <a:solidFill>
                      <a:srgbClr val="009999"/>
                    </a:solidFill>
                  </a:tcPr>
                </a:tc>
                <a:tc>
                  <a:txBody>
                    <a:bodyPr/>
                    <a:lstStyle/>
                    <a:p>
                      <a:r>
                        <a:rPr lang="en-US" dirty="0" smtClean="0">
                          <a:solidFill>
                            <a:schemeClr val="tx1"/>
                          </a:solidFill>
                        </a:rPr>
                        <a:t>64 </a:t>
                      </a:r>
                      <a:r>
                        <a:rPr lang="en-US" baseline="0" dirty="0" smtClean="0">
                          <a:solidFill>
                            <a:schemeClr val="tx1"/>
                          </a:solidFill>
                        </a:rPr>
                        <a:t> False negative</a:t>
                      </a:r>
                      <a:endParaRPr lang="en-US" dirty="0">
                        <a:solidFill>
                          <a:schemeClr val="tx1"/>
                        </a:solidFill>
                      </a:endParaRPr>
                    </a:p>
                  </a:txBody>
                  <a:tcPr/>
                </a:tc>
                <a:tc>
                  <a:txBody>
                    <a:bodyPr/>
                    <a:lstStyle/>
                    <a:p>
                      <a:r>
                        <a:rPr lang="en-US" dirty="0" smtClean="0">
                          <a:solidFill>
                            <a:schemeClr val="tx1"/>
                          </a:solidFill>
                        </a:rPr>
                        <a:t>269  True negative     </a:t>
                      </a:r>
                      <a:endParaRPr lang="en-US" dirty="0">
                        <a:solidFill>
                          <a:schemeClr val="tx1"/>
                        </a:solidFill>
                      </a:endParaRPr>
                    </a:p>
                  </a:txBody>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498080" cy="1143000"/>
          </a:xfrm>
        </p:spPr>
        <p:txBody>
          <a:bodyPr/>
          <a:lstStyle/>
          <a:p>
            <a:r>
              <a:rPr lang="en-US" dirty="0" smtClean="0"/>
              <a:t>Conclusions &amp; Future Work</a:t>
            </a:r>
            <a:endParaRPr lang="en-US" dirty="0"/>
          </a:p>
        </p:txBody>
      </p:sp>
      <p:sp>
        <p:nvSpPr>
          <p:cNvPr id="3" name="Content Placeholder 2"/>
          <p:cNvSpPr>
            <a:spLocks noGrp="1"/>
          </p:cNvSpPr>
          <p:nvPr>
            <p:ph idx="1"/>
          </p:nvPr>
        </p:nvSpPr>
        <p:spPr>
          <a:xfrm>
            <a:off x="1188720" y="1752600"/>
            <a:ext cx="7498080" cy="3962400"/>
          </a:xfrm>
        </p:spPr>
        <p:txBody>
          <a:bodyPr>
            <a:normAutofit/>
          </a:bodyPr>
          <a:lstStyle/>
          <a:p>
            <a:r>
              <a:rPr lang="en-US" sz="2800" dirty="0" smtClean="0"/>
              <a:t>Conclusions:</a:t>
            </a:r>
          </a:p>
          <a:p>
            <a:pPr lvl="1"/>
            <a:r>
              <a:rPr lang="en-US" sz="2400" dirty="0" smtClean="0"/>
              <a:t>SVM is a useful tool in the prediction of novel genes associated with lifespan. </a:t>
            </a:r>
          </a:p>
          <a:p>
            <a:pPr lvl="1"/>
            <a:r>
              <a:rPr lang="en-US" sz="2400" dirty="0" smtClean="0"/>
              <a:t>46 genes were predicted with a 4.2% false positive rate. </a:t>
            </a:r>
          </a:p>
          <a:p>
            <a:r>
              <a:rPr lang="en-US" sz="2800" dirty="0" smtClean="0"/>
              <a:t>Future work includes:</a:t>
            </a:r>
          </a:p>
          <a:p>
            <a:pPr lvl="1"/>
            <a:r>
              <a:rPr lang="en-US" sz="2400" dirty="0" smtClean="0"/>
              <a:t> Adjusting SVM parameters</a:t>
            </a:r>
          </a:p>
          <a:p>
            <a:pPr lvl="1"/>
            <a:r>
              <a:rPr lang="en-US" sz="2400" dirty="0" smtClean="0"/>
              <a:t>Using a similar approach to predict novel genes in other organisms. </a:t>
            </a:r>
          </a:p>
          <a:p>
            <a:endParaRPr lang="en-US" dirty="0"/>
          </a:p>
        </p:txBody>
      </p:sp>
      <p:grpSp>
        <p:nvGrpSpPr>
          <p:cNvPr id="7" name="Group 6"/>
          <p:cNvGrpSpPr/>
          <p:nvPr/>
        </p:nvGrpSpPr>
        <p:grpSpPr>
          <a:xfrm>
            <a:off x="7467601" y="304800"/>
            <a:ext cx="1314197" cy="1386459"/>
            <a:chOff x="6477000" y="26645"/>
            <a:chExt cx="1752600" cy="1770014"/>
          </a:xfrm>
        </p:grpSpPr>
        <p:pic>
          <p:nvPicPr>
            <p:cNvPr id="8" name="Picture 2"/>
            <p:cNvPicPr>
              <a:picLocks noChangeAspect="1" noChangeArrowheads="1"/>
            </p:cNvPicPr>
            <p:nvPr/>
          </p:nvPicPr>
          <p:blipFill>
            <a:blip r:embed="rId3" cstate="print"/>
            <a:srcRect/>
            <a:stretch>
              <a:fillRect/>
            </a:stretch>
          </p:blipFill>
          <p:spPr bwMode="auto">
            <a:xfrm>
              <a:off x="6553200" y="26645"/>
              <a:ext cx="1676400" cy="1573555"/>
            </a:xfrm>
            <a:prstGeom prst="rect">
              <a:avLst/>
            </a:prstGeom>
            <a:noFill/>
            <a:ln w="9525">
              <a:noFill/>
              <a:miter lim="800000"/>
              <a:headEnd/>
              <a:tailEnd/>
            </a:ln>
          </p:spPr>
        </p:pic>
        <p:sp>
          <p:nvSpPr>
            <p:cNvPr id="9" name="TextBox 8"/>
            <p:cNvSpPr txBox="1"/>
            <p:nvPr/>
          </p:nvSpPr>
          <p:spPr>
            <a:xfrm>
              <a:off x="6477000" y="1600199"/>
              <a:ext cx="1721316" cy="196460"/>
            </a:xfrm>
            <a:prstGeom prst="rect">
              <a:avLst/>
            </a:prstGeom>
            <a:noFill/>
          </p:spPr>
          <p:txBody>
            <a:bodyPr wrap="none" rtlCol="0">
              <a:spAutoFit/>
            </a:bodyPr>
            <a:lstStyle/>
            <a:p>
              <a:r>
                <a:rPr lang="en-US" sz="400" dirty="0" smtClean="0"/>
                <a:t>http://scienceblogs.com/oscillator/saccharomyces.jpg </a:t>
              </a:r>
              <a:endParaRPr lang="en-US" sz="400" dirty="0"/>
            </a:p>
          </p:txBody>
        </p:sp>
      </p:gr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1474</TotalTime>
  <Words>1932</Words>
  <Application>Microsoft Office PowerPoint</Application>
  <PresentationFormat>On-screen Show (4:3)</PresentationFormat>
  <Paragraphs>227</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Predicting Novel Candidate Genes Associated with Longevity in Saccharomyces cerevisiae using Support Vector Machine. </vt:lpstr>
      <vt:lpstr>Outline of Presentation</vt:lpstr>
      <vt:lpstr>S. cerevisiae (Yeast) &amp; Previous Findings</vt:lpstr>
      <vt:lpstr>Hypothesis &amp; Aim</vt:lpstr>
      <vt:lpstr>Methods: Data Selection &amp; Analysis</vt:lpstr>
      <vt:lpstr>Methods: Support Vector Machine (SVM) Basics</vt:lpstr>
      <vt:lpstr>Results: SVM</vt:lpstr>
      <vt:lpstr>Evaluation of SVM Based on Training Data</vt:lpstr>
      <vt:lpstr>Conclusions &amp; Future Work</vt:lpstr>
      <vt:lpstr>Acknowledgements</vt:lpstr>
      <vt:lpstr>Questions???</vt:lpstr>
      <vt:lpstr>SVM VIDEO</vt:lpstr>
      <vt:lpstr>Over fitting &amp;Under fitting with SVM</vt:lpstr>
      <vt:lpstr>Principle Component Analysis(PCA) Data</vt:lpstr>
    </vt:vector>
  </TitlesOfParts>
  <Company>Spelman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Novel Candidate Genes Associated with Longevity in Saccharomyces cerevisiae.</dc:title>
  <dc:creator>Spelman College</dc:creator>
  <cp:lastModifiedBy>Spelman</cp:lastModifiedBy>
  <cp:revision>148</cp:revision>
  <dcterms:created xsi:type="dcterms:W3CDTF">2010-04-05T19:26:24Z</dcterms:created>
  <dcterms:modified xsi:type="dcterms:W3CDTF">2010-04-15T23:40:54Z</dcterms:modified>
</cp:coreProperties>
</file>