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C"/>
    <a:srgbClr val="000062"/>
    <a:srgbClr val="0033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6" d="100"/>
          <a:sy n="16" d="100"/>
        </p:scale>
        <p:origin x="-2328" y="-216"/>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811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7/30/2011</a:t>
            </a:fld>
            <a:endParaRPr lang="en-US"/>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5747325"/>
            <a:ext cx="15494000" cy="18827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hyperlink" Target="http://rdp.cme.msu.edu/"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tiff"/><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27432000" y="4572000"/>
            <a:ext cx="10058400" cy="12141785"/>
          </a:xfrm>
          <a:prstGeom prst="rect">
            <a:avLst/>
          </a:prstGeom>
          <a:noFill/>
        </p:spPr>
        <p:txBody>
          <a:bodyPr wrap="square" rtlCol="0">
            <a:spAutoFit/>
          </a:bodyPr>
          <a:lstStyle/>
          <a:p>
            <a:r>
              <a:rPr lang="en-US" sz="2700" b="1" u="sng" dirty="0" smtClean="0"/>
              <a:t>Sequences</a:t>
            </a:r>
            <a:r>
              <a:rPr lang="en-US" sz="2700" u="sng" dirty="0" smtClean="0"/>
              <a:t> </a:t>
            </a:r>
          </a:p>
          <a:p>
            <a:r>
              <a:rPr lang="en-US" sz="2700" dirty="0" smtClean="0"/>
              <a:t>We analyzed ATP binding cassette transporter genes in the Bacillus </a:t>
            </a:r>
            <a:r>
              <a:rPr lang="en-US" sz="2700" dirty="0" err="1" smtClean="0"/>
              <a:t>subtilis</a:t>
            </a:r>
            <a:r>
              <a:rPr lang="en-US" sz="2700" dirty="0" smtClean="0"/>
              <a:t> genome to discover the likelihood of three ABC genes; BG10880, BG10025, and BG12035. Figure 4 displays the analyzed ABC genes in Bacillus </a:t>
            </a:r>
            <a:r>
              <a:rPr lang="en-US" sz="2700" dirty="0" err="1" smtClean="0"/>
              <a:t>subtilis</a:t>
            </a:r>
            <a:r>
              <a:rPr lang="en-US" sz="2700" dirty="0" smtClean="0"/>
              <a:t> to observe their comparisons to each other. </a:t>
            </a:r>
            <a:r>
              <a:rPr lang="en-US" sz="2700" dirty="0" err="1" smtClean="0"/>
              <a:t>rRNA</a:t>
            </a:r>
            <a:r>
              <a:rPr lang="en-US" sz="2700" dirty="0" smtClean="0"/>
              <a:t> sequences were aligned based on structural information using the Ribosomal Database Project II (</a:t>
            </a:r>
            <a:r>
              <a:rPr lang="en-US" sz="2700" u="sng" dirty="0" smtClean="0">
                <a:hlinkClick r:id="rId3"/>
              </a:rPr>
              <a:t>http://rdp.cme.msu.edu/</a:t>
            </a:r>
            <a:r>
              <a:rPr lang="en-US" sz="2700" dirty="0" smtClean="0"/>
              <a:t>). </a:t>
            </a:r>
          </a:p>
          <a:p>
            <a:endParaRPr lang="en-US" sz="2700" dirty="0" smtClean="0"/>
          </a:p>
          <a:p>
            <a:r>
              <a:rPr lang="en-US" sz="2700" b="1" u="sng" dirty="0" err="1" smtClean="0"/>
              <a:t>Orthologus</a:t>
            </a:r>
            <a:r>
              <a:rPr lang="en-US" sz="2700" b="1" u="sng" dirty="0" smtClean="0"/>
              <a:t> Identification </a:t>
            </a:r>
          </a:p>
          <a:p>
            <a:r>
              <a:rPr lang="en-US" sz="2700" dirty="0" smtClean="0"/>
              <a:t>For </a:t>
            </a:r>
            <a:r>
              <a:rPr lang="en-US" sz="2700" dirty="0" err="1" smtClean="0"/>
              <a:t>othologous</a:t>
            </a:r>
            <a:r>
              <a:rPr lang="en-US" sz="2700" dirty="0" smtClean="0"/>
              <a:t> identification, we performed BLASTP to find the potential </a:t>
            </a:r>
            <a:r>
              <a:rPr lang="en-US" sz="2700" dirty="0" err="1" smtClean="0"/>
              <a:t>homologs</a:t>
            </a:r>
            <a:r>
              <a:rPr lang="en-US" sz="2700" dirty="0" smtClean="0"/>
              <a:t>. An E-value cutoff of 1/5000 was used to identify the false positives in the bacterial genome. We anticipate there to be one false positive per bacterial genome. Through Markov clustering, we were able to identify potential </a:t>
            </a:r>
            <a:r>
              <a:rPr lang="en-US" sz="2700" dirty="0" err="1" smtClean="0"/>
              <a:t>orthologs</a:t>
            </a:r>
            <a:r>
              <a:rPr lang="en-US" sz="2700" dirty="0" smtClean="0"/>
              <a:t>. </a:t>
            </a:r>
            <a:r>
              <a:rPr lang="en-US" sz="2700" dirty="0" err="1" smtClean="0"/>
              <a:t>Orthologs</a:t>
            </a:r>
            <a:r>
              <a:rPr lang="en-US" sz="2700" dirty="0" smtClean="0"/>
              <a:t> and </a:t>
            </a:r>
            <a:r>
              <a:rPr lang="en-US" sz="2700" dirty="0" err="1" smtClean="0"/>
              <a:t>paralogs</a:t>
            </a:r>
            <a:r>
              <a:rPr lang="en-US" sz="2700" dirty="0" smtClean="0"/>
              <a:t> were distinguished through comparing the joining branches of the candidate </a:t>
            </a:r>
            <a:r>
              <a:rPr lang="en-US" sz="2700" dirty="0" err="1" smtClean="0"/>
              <a:t>ortholog</a:t>
            </a:r>
            <a:r>
              <a:rPr lang="en-US" sz="2700" dirty="0" smtClean="0"/>
              <a:t> to the species trees and its alternative trees. The alternative species trees are chosen by the AU-test in CONSEL. A topological comparison of species trees was completed by the ‘</a:t>
            </a:r>
            <a:r>
              <a:rPr lang="en-US" sz="2700" dirty="0" err="1" smtClean="0"/>
              <a:t>treedist</a:t>
            </a:r>
            <a:r>
              <a:rPr lang="en-US" sz="2700" dirty="0" smtClean="0"/>
              <a:t>’ in MEGA. </a:t>
            </a:r>
          </a:p>
          <a:p>
            <a:endParaRPr lang="en-US" sz="2700" dirty="0" smtClean="0"/>
          </a:p>
          <a:p>
            <a:r>
              <a:rPr lang="en-US" sz="2700" b="1" u="sng" dirty="0" smtClean="0"/>
              <a:t>Implementation</a:t>
            </a:r>
          </a:p>
          <a:p>
            <a:r>
              <a:rPr lang="en-US" sz="2700" dirty="0" smtClean="0"/>
              <a:t>Statistical analysis and data visualization were performed in the R language and environment. Phylogenies were created by neighbor-joining and evaluated by joining branches of ‘</a:t>
            </a:r>
            <a:r>
              <a:rPr lang="en-US" sz="2700" dirty="0" err="1" smtClean="0"/>
              <a:t>treedist</a:t>
            </a:r>
            <a:r>
              <a:rPr lang="en-US" sz="2700" dirty="0" smtClean="0"/>
              <a:t>’ in MEGA. Visualization of phylogeny was done using MEGA. Nested model tests on adaptive changes were produced by using PAML. Initial clustering of sequence was done using PERL and MCL scripts.  Protein statistics were calculated by </a:t>
            </a:r>
            <a:r>
              <a:rPr lang="en-US" sz="2700" dirty="0" err="1" smtClean="0"/>
              <a:t>pepstats</a:t>
            </a:r>
            <a:r>
              <a:rPr lang="en-US" sz="2700" dirty="0" smtClean="0"/>
              <a:t> from EMBOSS. Handling of the sequences and automation were controlled through the Python software. </a:t>
            </a:r>
            <a:endParaRPr lang="en-US" sz="2700" dirty="0"/>
          </a:p>
        </p:txBody>
      </p:sp>
      <p:pic>
        <p:nvPicPr>
          <p:cNvPr id="95" name="Picture 94" descr="ABC.jpg"/>
          <p:cNvPicPr>
            <a:picLocks noChangeAspect="1"/>
          </p:cNvPicPr>
          <p:nvPr/>
        </p:nvPicPr>
        <p:blipFill>
          <a:blip r:embed="rId4" cstate="print"/>
          <a:stretch>
            <a:fillRect/>
          </a:stretch>
        </p:blipFill>
        <p:spPr>
          <a:xfrm>
            <a:off x="10820400" y="4800600"/>
            <a:ext cx="10625672" cy="11455400"/>
          </a:xfrm>
          <a:prstGeom prst="rect">
            <a:avLst/>
          </a:prstGeom>
        </p:spPr>
      </p:pic>
      <p:sp>
        <p:nvSpPr>
          <p:cNvPr id="14338" name="Rectangle 5"/>
          <p:cNvSpPr>
            <a:spLocks noChangeArrowheads="1"/>
          </p:cNvSpPr>
          <p:nvPr/>
        </p:nvSpPr>
        <p:spPr bwMode="auto">
          <a:xfrm>
            <a:off x="1828800" y="838200"/>
            <a:ext cx="35356800" cy="2286000"/>
          </a:xfrm>
          <a:prstGeom prst="rect">
            <a:avLst/>
          </a:prstGeom>
          <a:solidFill>
            <a:schemeClr val="hlink"/>
          </a:solidFill>
          <a:ln w="9525">
            <a:noFill/>
            <a:miter lim="800000"/>
            <a:headEnd/>
            <a:tailEnd/>
          </a:ln>
        </p:spPr>
        <p:txBody>
          <a:bodyPr wrap="none" anchor="ctr">
            <a:prstTxWarp prst="textNoShape">
              <a:avLst/>
            </a:prstTxWarp>
          </a:bodyPr>
          <a:lstStyle/>
          <a:p>
            <a:endParaRPr lang="en-US"/>
          </a:p>
        </p:txBody>
      </p:sp>
      <p:pic>
        <p:nvPicPr>
          <p:cNvPr id="14339" name="Picture 8" descr="SpelmanLogo2"/>
          <p:cNvPicPr>
            <a:picLocks noChangeAspect="1" noChangeArrowheads="1"/>
          </p:cNvPicPr>
          <p:nvPr/>
        </p:nvPicPr>
        <p:blipFill>
          <a:blip r:embed="rId5" cstate="print"/>
          <a:srcRect t="7951" r="6122" b="15178"/>
          <a:stretch>
            <a:fillRect/>
          </a:stretch>
        </p:blipFill>
        <p:spPr bwMode="auto">
          <a:xfrm>
            <a:off x="2514600" y="1066800"/>
            <a:ext cx="2971800" cy="1889706"/>
          </a:xfrm>
          <a:prstGeom prst="rect">
            <a:avLst/>
          </a:prstGeom>
          <a:noFill/>
          <a:ln w="9525">
            <a:noFill/>
            <a:miter lim="800000"/>
            <a:headEnd/>
            <a:tailEnd/>
          </a:ln>
        </p:spPr>
      </p:pic>
      <p:sp>
        <p:nvSpPr>
          <p:cNvPr id="14340" name="Line 10"/>
          <p:cNvSpPr>
            <a:spLocks noChangeShapeType="1"/>
          </p:cNvSpPr>
          <p:nvPr/>
        </p:nvSpPr>
        <p:spPr bwMode="auto">
          <a:xfrm>
            <a:off x="10439400" y="43434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6822400" y="42672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2" name="Text Box 15"/>
          <p:cNvSpPr txBox="1">
            <a:spLocks noChangeArrowheads="1"/>
          </p:cNvSpPr>
          <p:nvPr/>
        </p:nvSpPr>
        <p:spPr bwMode="auto">
          <a:xfrm>
            <a:off x="914400" y="28422600"/>
            <a:ext cx="6572250" cy="641350"/>
          </a:xfrm>
          <a:prstGeom prst="rect">
            <a:avLst/>
          </a:prstGeom>
          <a:noFill/>
          <a:ln w="9525">
            <a:noFill/>
            <a:miter lim="800000"/>
            <a:headEnd/>
            <a:tailEnd/>
          </a:ln>
        </p:spPr>
        <p:txBody>
          <a:bodyPr>
            <a:prstTxWarp prst="textNoShape">
              <a:avLst/>
            </a:prstTxWarp>
            <a:spAutoFit/>
          </a:bodyPr>
          <a:lstStyle/>
          <a:p>
            <a:pPr algn="just">
              <a:spcBef>
                <a:spcPct val="50000"/>
              </a:spcBef>
            </a:pPr>
            <a:endParaRPr lang="en-US" sz="3600" i="1"/>
          </a:p>
        </p:txBody>
      </p:sp>
      <p:sp>
        <p:nvSpPr>
          <p:cNvPr id="14343" name="Rectangle 17"/>
          <p:cNvSpPr>
            <a:spLocks noChangeArrowheads="1"/>
          </p:cNvSpPr>
          <p:nvPr/>
        </p:nvSpPr>
        <p:spPr bwMode="auto">
          <a:xfrm>
            <a:off x="1447800" y="11811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7" name="Text Box 50"/>
          <p:cNvSpPr txBox="1">
            <a:spLocks noChangeArrowheads="1"/>
          </p:cNvSpPr>
          <p:nvPr/>
        </p:nvSpPr>
        <p:spPr bwMode="auto">
          <a:xfrm>
            <a:off x="2038350" y="15900400"/>
            <a:ext cx="7639050" cy="533400"/>
          </a:xfrm>
          <a:prstGeom prst="rect">
            <a:avLst/>
          </a:prstGeom>
          <a:noFill/>
          <a:ln w="9525">
            <a:noFill/>
            <a:miter lim="800000"/>
            <a:headEnd/>
            <a:tailEnd/>
          </a:ln>
        </p:spPr>
        <p:txBody>
          <a:bodyPr wrap="square">
            <a:prstTxWarp prst="textNoShape">
              <a:avLst/>
            </a:prstTxWarp>
            <a:spAutoFit/>
          </a:bodyPr>
          <a:lstStyle/>
          <a:p>
            <a:pPr eaLnBrk="0" hangingPunct="0"/>
            <a:r>
              <a:rPr lang="en-US" sz="2800" b="1" i="1" dirty="0" smtClean="0">
                <a:solidFill>
                  <a:srgbClr val="00009C"/>
                </a:solidFill>
              </a:rPr>
              <a:t>  ABC Transporter Protein </a:t>
            </a:r>
            <a:endParaRPr lang="en-US" sz="2800" dirty="0">
              <a:solidFill>
                <a:srgbClr val="00009C"/>
              </a:solidFill>
            </a:endParaRPr>
          </a:p>
        </p:txBody>
      </p:sp>
      <p:sp>
        <p:nvSpPr>
          <p:cNvPr id="14348" name="Rectangle 51"/>
          <p:cNvSpPr>
            <a:spLocks noChangeArrowheads="1"/>
          </p:cNvSpPr>
          <p:nvPr/>
        </p:nvSpPr>
        <p:spPr bwMode="auto">
          <a:xfrm>
            <a:off x="19812000" y="6400800"/>
            <a:ext cx="90947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90020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20980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575000" y="291846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380240" y="329184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91200" y="990600"/>
            <a:ext cx="26289000" cy="1508105"/>
          </a:xfrm>
          <a:prstGeom prst="rect">
            <a:avLst/>
          </a:prstGeom>
          <a:noFill/>
          <a:ln w="9525">
            <a:noFill/>
            <a:miter lim="800000"/>
            <a:headEnd/>
            <a:tailEnd/>
          </a:ln>
          <a:effectLst/>
        </p:spPr>
        <p:txBody>
          <a:bodyPr>
            <a:prstTxWarp prst="textNoShape">
              <a:avLst/>
            </a:prstTxWarp>
            <a:spAutoFit/>
          </a:bodyPr>
          <a:lstStyle/>
          <a:p>
            <a:pPr algn="ctr"/>
            <a:r>
              <a:rPr lang="en-US" sz="6000" b="1" dirty="0"/>
              <a:t>Molecular Evolution in Bacillus </a:t>
            </a:r>
            <a:r>
              <a:rPr lang="en-US" sz="6000" b="1" dirty="0" smtClean="0"/>
              <a:t>ABC </a:t>
            </a:r>
            <a:r>
              <a:rPr lang="en-US" sz="6000" b="1" dirty="0"/>
              <a:t>Transporter Genes </a:t>
            </a:r>
            <a:endParaRPr lang="en-US" sz="6000" b="1" dirty="0">
              <a:effectLst>
                <a:outerShdw blurRad="38100" dist="38100" dir="2700000" algn="tl">
                  <a:srgbClr val="DDDDDD"/>
                </a:outerShdw>
              </a:effectLst>
              <a:latin typeface="Arial" charset="0"/>
            </a:endParaRPr>
          </a:p>
          <a:p>
            <a:pPr algn="ctr"/>
            <a:r>
              <a:rPr lang="en-US" sz="3200" b="1" dirty="0">
                <a:effectLst>
                  <a:outerShdw blurRad="38100" dist="38100" dir="2700000" algn="tl">
                    <a:srgbClr val="DDDDDD"/>
                  </a:outerShdw>
                </a:effectLst>
                <a:latin typeface="Arial" charset="0"/>
              </a:rPr>
              <a:t>      </a:t>
            </a:r>
            <a:r>
              <a:rPr lang="en-US" sz="3200" dirty="0"/>
              <a:t>Joi </a:t>
            </a:r>
            <a:r>
              <a:rPr lang="en-US" sz="3200" dirty="0" smtClean="0"/>
              <a:t>Gaddy, Hong Qin, </a:t>
            </a:r>
            <a:r>
              <a:rPr lang="en-US" sz="3200" b="1" dirty="0" smtClean="0"/>
              <a:t>Spelman </a:t>
            </a:r>
            <a:r>
              <a:rPr lang="en-US" sz="3200" b="1" dirty="0"/>
              <a:t>College</a:t>
            </a:r>
            <a:endParaRPr lang="en-US" sz="3200" b="1" dirty="0">
              <a:effectLst>
                <a:outerShdw blurRad="38100" dist="38100" dir="2700000" algn="tl">
                  <a:srgbClr val="DDDDDD"/>
                </a:outerShdw>
              </a:effectLst>
              <a:latin typeface="Arial" charset="0"/>
            </a:endParaRPr>
          </a:p>
        </p:txBody>
      </p:sp>
      <p:sp>
        <p:nvSpPr>
          <p:cNvPr id="14356" name="Text Box 66"/>
          <p:cNvSpPr txBox="1">
            <a:spLocks noChangeArrowheads="1"/>
          </p:cNvSpPr>
          <p:nvPr/>
        </p:nvSpPr>
        <p:spPr bwMode="auto">
          <a:xfrm>
            <a:off x="3657600" y="190500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7" name="Text Box 68"/>
          <p:cNvSpPr txBox="1">
            <a:spLocks noChangeArrowheads="1"/>
          </p:cNvSpPr>
          <p:nvPr/>
        </p:nvSpPr>
        <p:spPr bwMode="auto">
          <a:xfrm>
            <a:off x="400050" y="27127200"/>
            <a:ext cx="8058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
        <p:nvSpPr>
          <p:cNvPr id="14358" name="Text Box 73"/>
          <p:cNvSpPr txBox="1">
            <a:spLocks noChangeArrowheads="1"/>
          </p:cNvSpPr>
          <p:nvPr/>
        </p:nvSpPr>
        <p:spPr bwMode="auto">
          <a:xfrm>
            <a:off x="27660600" y="35052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Methods and Materials</a:t>
            </a:r>
            <a:endParaRPr lang="en-US" dirty="0">
              <a:solidFill>
                <a:srgbClr val="00009C"/>
              </a:solidFill>
            </a:endParaRPr>
          </a:p>
        </p:txBody>
      </p:sp>
      <p:sp>
        <p:nvSpPr>
          <p:cNvPr id="14361" name="Text Box 400"/>
          <p:cNvSpPr txBox="1">
            <a:spLocks noChangeArrowheads="1"/>
          </p:cNvSpPr>
          <p:nvPr/>
        </p:nvSpPr>
        <p:spPr bwMode="auto">
          <a:xfrm>
            <a:off x="19354800" y="28803600"/>
            <a:ext cx="9972675" cy="707886"/>
          </a:xfrm>
          <a:prstGeom prst="rect">
            <a:avLst/>
          </a:prstGeom>
          <a:noFill/>
          <a:ln w="9525">
            <a:noFill/>
            <a:miter lim="800000"/>
            <a:headEnd/>
            <a:tailEnd/>
          </a:ln>
        </p:spPr>
        <p:txBody>
          <a:bodyPr wrap="square">
            <a:prstTxWarp prst="textNoShape">
              <a:avLst/>
            </a:prstTxWarp>
            <a:spAutoFit/>
          </a:bodyPr>
          <a:lstStyle/>
          <a:p>
            <a:pPr algn="ctr">
              <a:spcBef>
                <a:spcPct val="50000"/>
              </a:spcBef>
            </a:pPr>
            <a:endParaRPr lang="en-US" sz="4000" b="1">
              <a:latin typeface="Arial" charset="0"/>
            </a:endParaRPr>
          </a:p>
        </p:txBody>
      </p:sp>
      <p:sp>
        <p:nvSpPr>
          <p:cNvPr id="14362"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14363" name="Text Box 407"/>
          <p:cNvSpPr txBox="1">
            <a:spLocks noChangeArrowheads="1"/>
          </p:cNvSpPr>
          <p:nvPr/>
        </p:nvSpPr>
        <p:spPr bwMode="auto">
          <a:xfrm>
            <a:off x="990600" y="19202400"/>
            <a:ext cx="9144000" cy="12926620"/>
          </a:xfrm>
          <a:prstGeom prst="rect">
            <a:avLst/>
          </a:prstGeom>
          <a:noFill/>
          <a:ln w="9525">
            <a:noFill/>
            <a:miter lim="800000"/>
            <a:headEnd/>
            <a:tailEnd/>
          </a:ln>
        </p:spPr>
        <p:txBody>
          <a:bodyPr>
            <a:prstTxWarp prst="textNoShape">
              <a:avLst/>
            </a:prstTxWarp>
            <a:spAutoFit/>
          </a:bodyPr>
          <a:lstStyle/>
          <a:p>
            <a:r>
              <a:rPr lang="en-US" dirty="0"/>
              <a:t>	</a:t>
            </a:r>
            <a:endParaRPr lang="en-US" dirty="0">
              <a:latin typeface="Arial" charset="0"/>
              <a:ea typeface="Arial" charset="0"/>
              <a:cs typeface="Arial" charset="0"/>
            </a:endParaRPr>
          </a:p>
          <a:p>
            <a:r>
              <a:rPr lang="en-US" dirty="0"/>
              <a:t>	</a:t>
            </a:r>
            <a:r>
              <a:rPr lang="en-US" sz="2700" dirty="0"/>
              <a:t>ATP-binding cassette systems (ABC systems) are a family of proteins responsible for the transportation of molecules across a cellular </a:t>
            </a:r>
            <a:r>
              <a:rPr lang="en-US" sz="2700" dirty="0" smtClean="0"/>
              <a:t>membrane found in prokaryotes, eukaryotes, and </a:t>
            </a:r>
            <a:r>
              <a:rPr lang="en-US" sz="2700" dirty="0" err="1" smtClean="0"/>
              <a:t>archea</a:t>
            </a:r>
            <a:r>
              <a:rPr lang="en-US" sz="2700" dirty="0" smtClean="0"/>
              <a:t>. </a:t>
            </a:r>
            <a:r>
              <a:rPr lang="en-US" sz="2700" dirty="0"/>
              <a:t>They contain </a:t>
            </a:r>
            <a:r>
              <a:rPr lang="en-US" sz="2700" dirty="0" err="1"/>
              <a:t>periplasmic</a:t>
            </a:r>
            <a:r>
              <a:rPr lang="en-US" sz="2700" dirty="0"/>
              <a:t>-binding proteins, membrane transporter, and ATP-hydrolyzing proteins.</a:t>
            </a:r>
            <a:r>
              <a:rPr lang="en-US" sz="2700" dirty="0" smtClean="0"/>
              <a:t> ABC systems use ATP (adenosine </a:t>
            </a:r>
            <a:r>
              <a:rPr lang="en-US" sz="2700" dirty="0" err="1" smtClean="0"/>
              <a:t>triphosphate</a:t>
            </a:r>
            <a:r>
              <a:rPr lang="en-US" sz="2700" dirty="0" smtClean="0"/>
              <a:t>) to import and export organic compounds such as sugars and amino acids, as well as inorganic compounds such as sulfate, phosphate, lipids, and sterols through the cell. The transportation of these proteins are vital because they regulate cellular lifestyle, survival, nutrients. ABC </a:t>
            </a:r>
            <a:r>
              <a:rPr lang="en-US" sz="2700" dirty="0"/>
              <a:t>systems are represented in all non-extinct phyla, making them one of the largest protein </a:t>
            </a:r>
            <a:r>
              <a:rPr lang="en-US" sz="2700" dirty="0" err="1" smtClean="0"/>
              <a:t>superfamilies</a:t>
            </a:r>
            <a:r>
              <a:rPr lang="en-US" sz="2700" dirty="0" smtClean="0"/>
              <a:t>. The </a:t>
            </a:r>
            <a:r>
              <a:rPr lang="en-US" sz="2700" dirty="0"/>
              <a:t>proteins in ABC systems are </a:t>
            </a:r>
            <a:r>
              <a:rPr lang="en-US" sz="2700" dirty="0" err="1"/>
              <a:t>transmembrane</a:t>
            </a:r>
            <a:r>
              <a:rPr lang="en-US" sz="2700" dirty="0"/>
              <a:t> proteins; they extend through the entire cellular membrane.</a:t>
            </a:r>
            <a:r>
              <a:rPr lang="en-US" sz="2700" dirty="0" smtClean="0"/>
              <a:t> These </a:t>
            </a:r>
            <a:r>
              <a:rPr lang="en-US" sz="2700" dirty="0"/>
              <a:t>proteins are linked with multidrug resistance and diseases. Understanding these proteins and their functions on a molecular basis serve as a foundation for drug therapies and treatments.</a:t>
            </a:r>
          </a:p>
          <a:p>
            <a:r>
              <a:rPr lang="en-US" sz="2700" dirty="0"/>
              <a:t>	ABC transporters have a usual high affinity for substrates of the </a:t>
            </a:r>
            <a:r>
              <a:rPr lang="en-US" sz="2700" dirty="0" err="1"/>
              <a:t>periplasmic</a:t>
            </a:r>
            <a:r>
              <a:rPr lang="en-US" sz="2700" dirty="0"/>
              <a:t>-binding proteins, explaining their potential for substrate binding even in low concentrations. Through energy yielded from ATP, </a:t>
            </a:r>
            <a:r>
              <a:rPr lang="en-US" sz="2700" dirty="0" err="1"/>
              <a:t>periplasmic</a:t>
            </a:r>
            <a:r>
              <a:rPr lang="en-US" sz="2700" dirty="0"/>
              <a:t>-binding proteins works with the membrane transporter protein to transport the bound substrate.</a:t>
            </a:r>
            <a:r>
              <a:rPr lang="en-US" sz="2700" dirty="0" smtClean="0"/>
              <a:t> These </a:t>
            </a:r>
            <a:r>
              <a:rPr lang="en-US" sz="2700" dirty="0"/>
              <a:t>hydrophilic substrates are protected by ABC transporters from destruction via lipids in the </a:t>
            </a:r>
            <a:r>
              <a:rPr lang="en-US" sz="2700" dirty="0" err="1"/>
              <a:t>bilayer</a:t>
            </a:r>
            <a:r>
              <a:rPr lang="en-US" sz="2700" dirty="0"/>
              <a:t> membrane.</a:t>
            </a:r>
            <a:r>
              <a:rPr lang="en-US" sz="2700" dirty="0" smtClean="0"/>
              <a:t> </a:t>
            </a:r>
          </a:p>
          <a:p>
            <a:r>
              <a:rPr lang="en-US" sz="2700" dirty="0"/>
              <a:t> 	The transportation of substrates across a given membrane is very important due to the necessity of the molecule.</a:t>
            </a:r>
            <a:r>
              <a:rPr lang="en-US" sz="2700" dirty="0" smtClean="0"/>
              <a:t> Transporter </a:t>
            </a:r>
            <a:r>
              <a:rPr lang="en-US" sz="2700" dirty="0"/>
              <a:t>proteins are vital in cell survival because they provide the cell with everything that they need and maintain substrate equilibrium within the cell. </a:t>
            </a:r>
          </a:p>
          <a:p>
            <a:r>
              <a:rPr lang="en-US" sz="2700" dirty="0" smtClean="0"/>
              <a:t> </a:t>
            </a:r>
          </a:p>
        </p:txBody>
      </p:sp>
      <p:sp>
        <p:nvSpPr>
          <p:cNvPr id="14364" name="Text Box 56"/>
          <p:cNvSpPr txBox="1">
            <a:spLocks noChangeArrowheads="1"/>
          </p:cNvSpPr>
          <p:nvPr/>
        </p:nvSpPr>
        <p:spPr bwMode="auto">
          <a:xfrm>
            <a:off x="10896600" y="161544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5" name="Text Box 382"/>
          <p:cNvSpPr txBox="1">
            <a:spLocks noChangeArrowheads="1"/>
          </p:cNvSpPr>
          <p:nvPr/>
        </p:nvSpPr>
        <p:spPr bwMode="auto">
          <a:xfrm>
            <a:off x="16078200" y="32385000"/>
            <a:ext cx="2528888" cy="701675"/>
          </a:xfrm>
          <a:prstGeom prst="rect">
            <a:avLst/>
          </a:prstGeom>
          <a:noFill/>
          <a:ln w="9525">
            <a:noFill/>
            <a:miter lim="800000"/>
            <a:headEnd/>
            <a:tailEnd/>
          </a:ln>
        </p:spPr>
        <p:txBody>
          <a:bodyPr>
            <a:prstTxWarp prst="textNoShape">
              <a:avLst/>
            </a:prstTxWarp>
            <a:spAutoFit/>
          </a:bodyPr>
          <a:lstStyle/>
          <a:p>
            <a:pPr>
              <a:spcBef>
                <a:spcPct val="50000"/>
              </a:spcBef>
            </a:pPr>
            <a:endParaRPr lang="en-US" sz="4000" b="1">
              <a:latin typeface="Arial" charset="0"/>
            </a:endParaRPr>
          </a:p>
        </p:txBody>
      </p:sp>
      <p:sp>
        <p:nvSpPr>
          <p:cNvPr id="14366" name="TextBox 75"/>
          <p:cNvSpPr txBox="1">
            <a:spLocks noChangeArrowheads="1"/>
          </p:cNvSpPr>
          <p:nvPr/>
        </p:nvSpPr>
        <p:spPr bwMode="auto">
          <a:xfrm>
            <a:off x="9982200" y="211836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9525000" y="18897600"/>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4" name="TextBox 161"/>
          <p:cNvSpPr txBox="1">
            <a:spLocks noChangeArrowheads="1"/>
          </p:cNvSpPr>
          <p:nvPr/>
        </p:nvSpPr>
        <p:spPr bwMode="auto">
          <a:xfrm>
            <a:off x="1524000" y="16459200"/>
            <a:ext cx="1295400" cy="307975"/>
          </a:xfrm>
          <a:prstGeom prst="rect">
            <a:avLst/>
          </a:prstGeom>
          <a:noFill/>
          <a:ln w="9525">
            <a:noFill/>
            <a:miter lim="800000"/>
            <a:headEnd/>
            <a:tailEnd/>
          </a:ln>
        </p:spPr>
        <p:txBody>
          <a:bodyPr>
            <a:prstTxWarp prst="textNoShape">
              <a:avLst/>
            </a:prstTxWarp>
            <a:spAutoFit/>
          </a:bodyPr>
          <a:lstStyle/>
          <a:p>
            <a:pPr algn="r"/>
            <a:r>
              <a:rPr lang="en-US" sz="1400" dirty="0"/>
              <a:t>Figure 1</a:t>
            </a:r>
          </a:p>
        </p:txBody>
      </p:sp>
      <p:sp>
        <p:nvSpPr>
          <p:cNvPr id="14375" name="Text Box 66"/>
          <p:cNvSpPr txBox="1">
            <a:spLocks noChangeArrowheads="1"/>
          </p:cNvSpPr>
          <p:nvPr/>
        </p:nvSpPr>
        <p:spPr bwMode="auto">
          <a:xfrm>
            <a:off x="3810000" y="36576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371600" y="4648200"/>
            <a:ext cx="8991600" cy="11680124"/>
          </a:xfrm>
          <a:prstGeom prst="rect">
            <a:avLst/>
          </a:prstGeom>
          <a:noFill/>
          <a:ln w="9525">
            <a:noFill/>
            <a:miter lim="800000"/>
            <a:headEnd/>
            <a:tailEnd/>
          </a:ln>
        </p:spPr>
        <p:txBody>
          <a:bodyPr wrap="square">
            <a:prstTxWarp prst="textNoShape">
              <a:avLst/>
            </a:prstTxWarp>
            <a:spAutoFit/>
          </a:bodyPr>
          <a:lstStyle/>
          <a:p>
            <a:r>
              <a:rPr lang="en-US" sz="2700" dirty="0" smtClean="0"/>
              <a:t>	Our </a:t>
            </a:r>
            <a:r>
              <a:rPr lang="en-US" sz="2700" dirty="0"/>
              <a:t>purpose is to compare the molecular evolution of ABC genes to identify the </a:t>
            </a:r>
            <a:r>
              <a:rPr lang="en-US" sz="2700" dirty="0" err="1"/>
              <a:t>paralogs</a:t>
            </a:r>
            <a:r>
              <a:rPr lang="en-US" sz="2700" dirty="0"/>
              <a:t> and orthologs linked. ABC systems (ATP-binding cassette systems) are subfamilies of </a:t>
            </a:r>
            <a:r>
              <a:rPr lang="en-US" sz="2700" dirty="0" err="1"/>
              <a:t>transmembrane</a:t>
            </a:r>
            <a:r>
              <a:rPr lang="en-US" sz="2700" dirty="0"/>
              <a:t> proteins responsible for the transportation of molecules throw a cellular membrane. There are approximately three hundred and twenty four well-researched ABC system genes in Bacillus </a:t>
            </a:r>
            <a:r>
              <a:rPr lang="en-US" sz="2700" dirty="0" err="1" smtClean="0"/>
              <a:t>subtilis</a:t>
            </a:r>
            <a:r>
              <a:rPr lang="en-US" sz="2700" dirty="0" smtClean="0"/>
              <a:t>. </a:t>
            </a:r>
            <a:r>
              <a:rPr lang="en-US" sz="2700" dirty="0"/>
              <a:t>The occurrence of disease and multidrug</a:t>
            </a:r>
            <a:r>
              <a:rPr lang="en-US" sz="2700" dirty="0" smtClean="0"/>
              <a:t> resistance </a:t>
            </a:r>
            <a:r>
              <a:rPr lang="en-US" sz="2700" dirty="0"/>
              <a:t>in ABC systems is explained through the association of </a:t>
            </a:r>
            <a:r>
              <a:rPr lang="en-US" sz="2700" dirty="0" err="1"/>
              <a:t>paralogs</a:t>
            </a:r>
            <a:r>
              <a:rPr lang="en-US" sz="2700" dirty="0"/>
              <a:t> and orthologs to a genome sequence</a:t>
            </a:r>
            <a:r>
              <a:rPr lang="en-US" sz="2700" dirty="0" smtClean="0"/>
              <a:t>. </a:t>
            </a:r>
            <a:r>
              <a:rPr lang="en-US" sz="2700" dirty="0"/>
              <a:t>Closely related orthologs show commonalities</a:t>
            </a:r>
            <a:r>
              <a:rPr lang="en-US" sz="2700" dirty="0" smtClean="0"/>
              <a:t> and likelihood in </a:t>
            </a:r>
            <a:r>
              <a:rPr lang="en-US" sz="2700" dirty="0"/>
              <a:t>DNA sequences. Identifying the close characteristics in ABC systems within orthologs will help complete a taxonomic classification and phylogeny tree for</a:t>
            </a:r>
            <a:r>
              <a:rPr lang="en-US" sz="2700" dirty="0" smtClean="0"/>
              <a:t> ABC transporter genes in </a:t>
            </a:r>
            <a:r>
              <a:rPr lang="en-US" sz="2700" dirty="0" err="1" smtClean="0"/>
              <a:t>Bacillis</a:t>
            </a:r>
            <a:r>
              <a:rPr lang="en-US" sz="2700" dirty="0" smtClean="0"/>
              <a:t> </a:t>
            </a:r>
            <a:r>
              <a:rPr lang="en-US" sz="2700" dirty="0"/>
              <a:t>subtilis. All sequenced ABC genes are collected from KEGG (Genes Database). NCBI </a:t>
            </a:r>
            <a:r>
              <a:rPr lang="en-US" sz="2700" dirty="0" err="1"/>
              <a:t>Blastp</a:t>
            </a:r>
            <a:r>
              <a:rPr lang="en-US" sz="2700" dirty="0"/>
              <a:t> program compares the protein sequences with the NCBI protein database to find related </a:t>
            </a:r>
            <a:r>
              <a:rPr lang="en-US" sz="2700" dirty="0" err="1"/>
              <a:t>paralogs</a:t>
            </a:r>
            <a:r>
              <a:rPr lang="en-US" sz="2700" dirty="0"/>
              <a:t> and orthologs. Through a computer software program called PAML (</a:t>
            </a:r>
            <a:r>
              <a:rPr lang="en-US" sz="2700" dirty="0" err="1"/>
              <a:t>Phylogentic</a:t>
            </a:r>
            <a:r>
              <a:rPr lang="en-US" sz="2700" dirty="0"/>
              <a:t> Analysis by Maximum Likelihood), we will study the molecular evolution of ABC systems in Bacillus </a:t>
            </a:r>
            <a:r>
              <a:rPr lang="en-US" sz="2700" dirty="0" err="1"/>
              <a:t>subtillis</a:t>
            </a:r>
            <a:r>
              <a:rPr lang="en-US" sz="2700" dirty="0"/>
              <a:t>. PAML will provide for phylogenetic analysis of protein sequences by using maximum likelihood for </a:t>
            </a:r>
            <a:r>
              <a:rPr lang="en-US" sz="2700" dirty="0" smtClean="0"/>
              <a:t>comparison, while also taking into </a:t>
            </a:r>
            <a:r>
              <a:rPr lang="en-US" sz="2700" dirty="0"/>
              <a:t>account the changes in a sequence due to synonymous and </a:t>
            </a:r>
            <a:r>
              <a:rPr lang="en-US" sz="2700" dirty="0" err="1"/>
              <a:t>nonsynonymous</a:t>
            </a:r>
            <a:r>
              <a:rPr lang="en-US" sz="2700" dirty="0"/>
              <a:t> substitution rates.</a:t>
            </a:r>
            <a:r>
              <a:rPr lang="en-US" sz="2700" dirty="0" smtClean="0"/>
              <a:t> Grasping </a:t>
            </a:r>
            <a:r>
              <a:rPr lang="en-US" sz="2700" dirty="0"/>
              <a:t>the molecular evolution of ABC genes will assist in the comprehension of ABC systems, and in turn discover more about the multidrug resistance and</a:t>
            </a:r>
            <a:r>
              <a:rPr lang="en-US" sz="2700" dirty="0" smtClean="0"/>
              <a:t> related-diseases. </a:t>
            </a:r>
            <a:endParaRPr lang="en-US" sz="2700" dirty="0"/>
          </a:p>
          <a:p>
            <a:endParaRPr lang="en-US" dirty="0"/>
          </a:p>
        </p:txBody>
      </p:sp>
      <p:pic>
        <p:nvPicPr>
          <p:cNvPr id="14377" name="Picture 102" descr="rdpic1"/>
          <p:cNvPicPr>
            <a:picLocks noChangeAspect="1"/>
          </p:cNvPicPr>
          <p:nvPr/>
        </p:nvPicPr>
        <p:blipFill>
          <a:blip r:embed="rId6" cstate="print"/>
          <a:srcRect/>
          <a:stretch>
            <a:fillRect/>
          </a:stretch>
        </p:blipFill>
        <p:spPr bwMode="auto">
          <a:xfrm>
            <a:off x="3657600" y="16383000"/>
            <a:ext cx="3505200" cy="2667000"/>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a:stretch>
            <a:fillRect/>
          </a:stretch>
        </p:blipFill>
        <p:spPr bwMode="auto">
          <a:xfrm>
            <a:off x="11277600" y="17221200"/>
            <a:ext cx="7086600" cy="3518170"/>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21183600" y="4031653"/>
            <a:ext cx="5715000" cy="22402799"/>
          </a:xfrm>
          <a:prstGeom prst="rect">
            <a:avLst/>
          </a:prstGeom>
          <a:noFill/>
          <a:ln w="9525">
            <a:noFill/>
            <a:miter lim="800000"/>
            <a:headEnd/>
            <a:tailEnd/>
          </a:ln>
          <a:effectLst/>
        </p:spPr>
      </p:pic>
      <p:graphicFrame>
        <p:nvGraphicFramePr>
          <p:cNvPr id="47" name="Table 46"/>
          <p:cNvGraphicFramePr>
            <a:graphicFrameLocks noGrp="1"/>
          </p:cNvGraphicFramePr>
          <p:nvPr/>
        </p:nvGraphicFramePr>
        <p:xfrm>
          <a:off x="12192000" y="24306256"/>
          <a:ext cx="5410200" cy="1788160"/>
        </p:xfrm>
        <a:graphic>
          <a:graphicData uri="http://schemas.openxmlformats.org/drawingml/2006/table">
            <a:tbl>
              <a:tblPr firstRow="1" bandRow="1">
                <a:tableStyleId>{5C22544A-7EE6-4342-B048-85BDC9FD1C3A}</a:tableStyleId>
              </a:tblPr>
              <a:tblGrid>
                <a:gridCol w="2716291"/>
                <a:gridCol w="2693909"/>
              </a:tblGrid>
              <a:tr h="0">
                <a:tc>
                  <a:txBody>
                    <a:bodyPr/>
                    <a:lstStyle/>
                    <a:p>
                      <a:endParaRPr lang="en-US" dirty="0"/>
                    </a:p>
                  </a:txBody>
                  <a:tcPr/>
                </a:tc>
                <a:tc>
                  <a:txBody>
                    <a:bodyPr/>
                    <a:lstStyle/>
                    <a:p>
                      <a:r>
                        <a:rPr lang="en-US" dirty="0" smtClean="0"/>
                        <a:t>Log Likelihood</a:t>
                      </a:r>
                      <a:endParaRPr lang="en-US" dirty="0"/>
                    </a:p>
                  </a:txBody>
                  <a:tcPr/>
                </a:tc>
              </a:tr>
              <a:tr h="711200">
                <a:tc>
                  <a:txBody>
                    <a:bodyPr/>
                    <a:lstStyle/>
                    <a:p>
                      <a:r>
                        <a:rPr lang="en-US" dirty="0" smtClean="0"/>
                        <a:t>H0 (Homogenous</a:t>
                      </a:r>
                      <a:r>
                        <a:rPr lang="en-US" baseline="0" dirty="0" smtClean="0"/>
                        <a:t> evolution)</a:t>
                      </a:r>
                      <a:endParaRPr lang="en-US" dirty="0"/>
                    </a:p>
                  </a:txBody>
                  <a:tcPr/>
                </a:tc>
                <a:tc>
                  <a:txBody>
                    <a:bodyPr/>
                    <a:lstStyle/>
                    <a:p>
                      <a:r>
                        <a:rPr lang="en-US" dirty="0" smtClean="0"/>
                        <a:t>-44204.33</a:t>
                      </a:r>
                      <a:endParaRPr lang="en-US" dirty="0"/>
                    </a:p>
                  </a:txBody>
                  <a:tcPr/>
                </a:tc>
              </a:tr>
              <a:tr h="711200">
                <a:tc>
                  <a:txBody>
                    <a:bodyPr/>
                    <a:lstStyle/>
                    <a:p>
                      <a:r>
                        <a:rPr lang="en-US" dirty="0" smtClean="0"/>
                        <a:t>H1(Hetrogeneous evolution)</a:t>
                      </a:r>
                      <a:endParaRPr lang="en-US" dirty="0"/>
                    </a:p>
                  </a:txBody>
                  <a:tcPr/>
                </a:tc>
                <a:tc>
                  <a:txBody>
                    <a:bodyPr/>
                    <a:lstStyle/>
                    <a:p>
                      <a:r>
                        <a:rPr lang="en-US" dirty="0" smtClean="0"/>
                        <a:t>-44204.29</a:t>
                      </a:r>
                      <a:endParaRPr lang="en-US" dirty="0"/>
                    </a:p>
                  </a:txBody>
                  <a:tcPr/>
                </a:tc>
              </a:tr>
            </a:tbl>
          </a:graphicData>
        </a:graphic>
      </p:graphicFrame>
      <p:sp>
        <p:nvSpPr>
          <p:cNvPr id="48" name="Text Box 60"/>
          <p:cNvSpPr txBox="1">
            <a:spLocks noChangeArrowheads="1"/>
          </p:cNvSpPr>
          <p:nvPr/>
        </p:nvSpPr>
        <p:spPr bwMode="auto">
          <a:xfrm>
            <a:off x="15392400" y="301752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a:t>
            </a:r>
            <a:endParaRPr lang="en-US" dirty="0">
              <a:solidFill>
                <a:srgbClr val="00009C"/>
              </a:solidFill>
            </a:endParaRPr>
          </a:p>
        </p:txBody>
      </p:sp>
      <p:sp>
        <p:nvSpPr>
          <p:cNvPr id="49" name="TextBox 48"/>
          <p:cNvSpPr txBox="1"/>
          <p:nvPr/>
        </p:nvSpPr>
        <p:spPr>
          <a:xfrm>
            <a:off x="10515600" y="30934884"/>
            <a:ext cx="16306800" cy="2246769"/>
          </a:xfrm>
          <a:prstGeom prst="rect">
            <a:avLst/>
          </a:prstGeom>
          <a:noFill/>
        </p:spPr>
        <p:txBody>
          <a:bodyPr wrap="square" rtlCol="0">
            <a:spAutoFit/>
          </a:bodyPr>
          <a:lstStyle/>
          <a:p>
            <a:r>
              <a:rPr lang="en-US" sz="2800" dirty="0" smtClean="0"/>
              <a:t>	In summary, after comparing the amino acid sequences of three ABC transporter genes BG10880, BG10025, an BG 12035, we were able to identify the molecular evolution of these genes. Understanding the molecular evolution will display the </a:t>
            </a:r>
            <a:r>
              <a:rPr lang="en-US" sz="2800" dirty="0" err="1" smtClean="0"/>
              <a:t>ortholog</a:t>
            </a:r>
            <a:r>
              <a:rPr lang="en-US" sz="2800" dirty="0" smtClean="0"/>
              <a:t> and </a:t>
            </a:r>
            <a:r>
              <a:rPr lang="en-US" sz="2800" dirty="0" err="1" smtClean="0"/>
              <a:t>paralogs</a:t>
            </a:r>
            <a:r>
              <a:rPr lang="en-US" sz="2800" dirty="0" smtClean="0"/>
              <a:t> of related genes. The </a:t>
            </a:r>
            <a:r>
              <a:rPr lang="en-US" sz="2800" dirty="0" err="1" smtClean="0"/>
              <a:t>orthologs</a:t>
            </a:r>
            <a:r>
              <a:rPr lang="en-US" sz="2800" dirty="0" smtClean="0"/>
              <a:t> and </a:t>
            </a:r>
            <a:r>
              <a:rPr lang="en-US" sz="2800" dirty="0" err="1" smtClean="0"/>
              <a:t>paralogs</a:t>
            </a:r>
            <a:r>
              <a:rPr lang="en-US" sz="2800" dirty="0" smtClean="0"/>
              <a:t> can be used to observe functional, structural, and evolutionary similarities between ABC transporter genes. We did not detect significant difference between homogenous evolution and heterogeneous evolutionary models.  </a:t>
            </a:r>
            <a:endParaRPr lang="en-US" sz="2800" dirty="0"/>
          </a:p>
        </p:txBody>
      </p:sp>
      <p:sp>
        <p:nvSpPr>
          <p:cNvPr id="50" name="TextBox 49"/>
          <p:cNvSpPr txBox="1"/>
          <p:nvPr/>
        </p:nvSpPr>
        <p:spPr>
          <a:xfrm flipH="1">
            <a:off x="26974800" y="22630785"/>
            <a:ext cx="10210800" cy="6555642"/>
          </a:xfrm>
          <a:prstGeom prst="rect">
            <a:avLst/>
          </a:prstGeom>
          <a:noFill/>
        </p:spPr>
        <p:txBody>
          <a:bodyPr wrap="square" rtlCol="0" anchor="t">
            <a:spAutoFit/>
          </a:bodyPr>
          <a:lstStyle/>
          <a:p>
            <a:pPr marL="457200" indent="-457200"/>
            <a:r>
              <a:rPr lang="en-US" dirty="0" smtClean="0"/>
              <a:t>		</a:t>
            </a:r>
            <a:r>
              <a:rPr lang="en-US" sz="2800" dirty="0" smtClean="0"/>
              <a:t>The purpose of this research is to compare the molecular evolution of associated ABC transporter genes in Bacillus </a:t>
            </a:r>
            <a:r>
              <a:rPr lang="en-US" sz="2800" dirty="0" err="1" smtClean="0"/>
              <a:t>subtilis</a:t>
            </a:r>
            <a:r>
              <a:rPr lang="en-US" sz="2800" dirty="0" smtClean="0"/>
              <a:t>. Our results proved that there was no significant difference between the homogeneous evolution and heterogeneous evolution. Though our research proved the similar relationship between the associated ABC transporter genes, computational errors could have occurred  yielding a small possibility for variation within the results. Alignment with so many genes may have poor quality which blur the differences between homogenous and heterogeneous evolutionary models. </a:t>
            </a:r>
            <a:r>
              <a:rPr lang="en-US" sz="2800" dirty="0" err="1" smtClean="0"/>
              <a:t>Ortholog</a:t>
            </a:r>
            <a:r>
              <a:rPr lang="en-US" sz="2800" dirty="0" smtClean="0"/>
              <a:t> identification is done by Markov Clustering methods, with a relatively less stringent criteria. So, maybe there are too many false positives in the orthologs that we identified. Markov Clustering is designed to compare group parameters. There is also the possibility that heterogeneous evolution occur in some lineages that we have not considered</a:t>
            </a:r>
            <a:r>
              <a:rPr lang="en-US" dirty="0" smtClean="0"/>
              <a:t>. </a:t>
            </a:r>
          </a:p>
        </p:txBody>
      </p:sp>
      <p:pic>
        <p:nvPicPr>
          <p:cNvPr id="98" name="Picture 97" descr="forposterpresentation.jpg"/>
          <p:cNvPicPr>
            <a:picLocks noChangeAspect="1"/>
          </p:cNvPicPr>
          <p:nvPr/>
        </p:nvPicPr>
        <p:blipFill>
          <a:blip r:embed="rId9" cstate="print"/>
          <a:stretch>
            <a:fillRect/>
          </a:stretch>
        </p:blipFill>
        <p:spPr>
          <a:xfrm>
            <a:off x="2133600" y="31927800"/>
            <a:ext cx="5943600" cy="3488477"/>
          </a:xfrm>
          <a:prstGeom prst="rect">
            <a:avLst/>
          </a:prstGeom>
        </p:spPr>
      </p:pic>
      <p:sp>
        <p:nvSpPr>
          <p:cNvPr id="97" name="Text Box 50"/>
          <p:cNvSpPr txBox="1">
            <a:spLocks noChangeArrowheads="1"/>
          </p:cNvSpPr>
          <p:nvPr/>
        </p:nvSpPr>
        <p:spPr bwMode="auto">
          <a:xfrm>
            <a:off x="1574800" y="31597600"/>
            <a:ext cx="5886450" cy="523220"/>
          </a:xfrm>
          <a:prstGeom prst="rect">
            <a:avLst/>
          </a:prstGeom>
          <a:noFill/>
          <a:ln w="9525">
            <a:noFill/>
            <a:miter lim="800000"/>
            <a:headEnd/>
            <a:tailEnd/>
          </a:ln>
        </p:spPr>
        <p:txBody>
          <a:bodyPr wrap="square">
            <a:prstTxWarp prst="textNoShape">
              <a:avLst/>
            </a:prstTxWarp>
            <a:spAutoFit/>
          </a:bodyPr>
          <a:lstStyle/>
          <a:p>
            <a:pPr eaLnBrk="0" hangingPunct="0"/>
            <a:r>
              <a:rPr lang="en-US" sz="2800" b="1" i="1" dirty="0" smtClean="0">
                <a:solidFill>
                  <a:srgbClr val="00009C"/>
                </a:solidFill>
              </a:rPr>
              <a:t>How ABC Systems Work:</a:t>
            </a:r>
          </a:p>
        </p:txBody>
      </p:sp>
      <p:sp>
        <p:nvSpPr>
          <p:cNvPr id="14371" name="TextBox 109"/>
          <p:cNvSpPr txBox="1">
            <a:spLocks noChangeArrowheads="1"/>
          </p:cNvSpPr>
          <p:nvPr/>
        </p:nvSpPr>
        <p:spPr bwMode="auto">
          <a:xfrm>
            <a:off x="5791200" y="185928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 1</a:t>
            </a:r>
            <a:r>
              <a:rPr lang="en-US" sz="1600" dirty="0" smtClean="0"/>
              <a:t>:www</a:t>
            </a:r>
            <a:r>
              <a:rPr lang="en-US" sz="1600" dirty="0"/>
              <a:t>-medchem.ch.cam.ac.uk</a:t>
            </a:r>
          </a:p>
        </p:txBody>
      </p:sp>
      <p:sp>
        <p:nvSpPr>
          <p:cNvPr id="100" name="Text Box 50"/>
          <p:cNvSpPr txBox="1">
            <a:spLocks noChangeArrowheads="1"/>
          </p:cNvSpPr>
          <p:nvPr/>
        </p:nvSpPr>
        <p:spPr bwMode="auto">
          <a:xfrm>
            <a:off x="11582400" y="3962400"/>
            <a:ext cx="7639050" cy="533400"/>
          </a:xfrm>
          <a:prstGeom prst="rect">
            <a:avLst/>
          </a:prstGeom>
          <a:noFill/>
          <a:ln w="9525">
            <a:noFill/>
            <a:miter lim="800000"/>
            <a:headEnd/>
            <a:tailEnd/>
          </a:ln>
        </p:spPr>
        <p:txBody>
          <a:bodyPr wrap="square">
            <a:prstTxWarp prst="textNoShape">
              <a:avLst/>
            </a:prstTxWarp>
            <a:spAutoFit/>
          </a:bodyPr>
          <a:lstStyle/>
          <a:p>
            <a:pPr algn="ctr" eaLnBrk="0" hangingPunct="0"/>
            <a:r>
              <a:rPr lang="en-US" sz="2800" b="1" i="1" dirty="0" smtClean="0">
                <a:solidFill>
                  <a:srgbClr val="00009C"/>
                </a:solidFill>
              </a:rPr>
              <a:t>  ABC genes in Bacillus </a:t>
            </a:r>
            <a:r>
              <a:rPr lang="en-US" sz="2800" b="1" i="1" dirty="0" err="1" smtClean="0">
                <a:solidFill>
                  <a:srgbClr val="00009C"/>
                </a:solidFill>
              </a:rPr>
              <a:t>subtilis</a:t>
            </a:r>
            <a:r>
              <a:rPr lang="en-US" sz="2800" b="1" i="1" dirty="0" smtClean="0">
                <a:solidFill>
                  <a:srgbClr val="00009C"/>
                </a:solidFill>
              </a:rPr>
              <a:t> </a:t>
            </a:r>
            <a:endParaRPr lang="en-US" sz="2800" dirty="0">
              <a:solidFill>
                <a:srgbClr val="00009C"/>
              </a:solidFill>
            </a:endParaRPr>
          </a:p>
        </p:txBody>
      </p:sp>
      <p:sp>
        <p:nvSpPr>
          <p:cNvPr id="101" name="TextBox 100"/>
          <p:cNvSpPr txBox="1"/>
          <p:nvPr/>
        </p:nvSpPr>
        <p:spPr>
          <a:xfrm>
            <a:off x="10439400" y="20802600"/>
            <a:ext cx="11734800" cy="3108544"/>
          </a:xfrm>
          <a:prstGeom prst="rect">
            <a:avLst/>
          </a:prstGeom>
          <a:noFill/>
        </p:spPr>
        <p:txBody>
          <a:bodyPr wrap="square" rtlCol="0">
            <a:spAutoFit/>
          </a:bodyPr>
          <a:lstStyle/>
          <a:p>
            <a:r>
              <a:rPr lang="en-US" sz="2800" dirty="0" smtClean="0"/>
              <a:t>	Figure 5 is a screen-captured photo of the sequence alignment for ABC systems. The purpose of sequence alignment is to show regional similarities in DNA, RNA, proteins, genes, amino acids. This figure displays the sequence alignment for ABC transporter amino acids for the genes BG10880, BG10025, BG12035. Specifically, it shows the largest amount of shared amino acids. Understanding aligned sequences between related species can show structural, functional, evolutionary similarities. </a:t>
            </a:r>
            <a:endParaRPr lang="en-US" sz="2800" dirty="0"/>
          </a:p>
        </p:txBody>
      </p:sp>
      <p:sp>
        <p:nvSpPr>
          <p:cNvPr id="102" name="TextBox 101"/>
          <p:cNvSpPr txBox="1"/>
          <p:nvPr/>
        </p:nvSpPr>
        <p:spPr>
          <a:xfrm>
            <a:off x="10515600" y="26131968"/>
            <a:ext cx="12420600" cy="3539431"/>
          </a:xfrm>
          <a:prstGeom prst="rect">
            <a:avLst/>
          </a:prstGeom>
          <a:noFill/>
        </p:spPr>
        <p:txBody>
          <a:bodyPr wrap="square" rtlCol="0">
            <a:spAutoFit/>
          </a:bodyPr>
          <a:lstStyle/>
          <a:p>
            <a:r>
              <a:rPr lang="en-US" sz="2800" dirty="0" smtClean="0"/>
              <a:t>	Figure 6 shows the Log Likelihood for Homogeneous evolution (H0) and Heterogeneous evolution (H1). Log Likelihood explains the statistical model and its parameters. It explains the probability that a set of values based on observed outcomes will equal the actual values. This is a method of estimating the parameter for a set of statistics. The closely related log likelihood values shows the similarity between homogenous and heterogeneous evolution; they are almost identical. The </a:t>
            </a:r>
            <a:r>
              <a:rPr lang="en-US" sz="2800" dirty="0" err="1" smtClean="0"/>
              <a:t>p</a:t>
            </a:r>
            <a:r>
              <a:rPr lang="en-US" sz="2800" dirty="0" smtClean="0"/>
              <a:t>-value for these parameters are are unnecessary because the value would be extremely close to zero. </a:t>
            </a:r>
            <a:endParaRPr lang="en-US" sz="2800" dirty="0"/>
          </a:p>
        </p:txBody>
      </p:sp>
      <p:pic>
        <p:nvPicPr>
          <p:cNvPr id="103" name="Picture 102" descr="Slide1.jpg"/>
          <p:cNvPicPr>
            <a:picLocks noChangeAspect="1"/>
          </p:cNvPicPr>
          <p:nvPr/>
        </p:nvPicPr>
        <p:blipFill>
          <a:blip r:embed="rId10" cstate="print"/>
          <a:stretch>
            <a:fillRect/>
          </a:stretch>
        </p:blipFill>
        <p:spPr>
          <a:xfrm>
            <a:off x="27660600" y="16967200"/>
            <a:ext cx="9448800" cy="4953000"/>
          </a:xfrm>
          <a:prstGeom prst="rect">
            <a:avLst/>
          </a:prstGeom>
        </p:spPr>
      </p:pic>
      <p:sp>
        <p:nvSpPr>
          <p:cNvPr id="55" name="TextBox 54"/>
          <p:cNvSpPr txBox="1"/>
          <p:nvPr/>
        </p:nvSpPr>
        <p:spPr>
          <a:xfrm>
            <a:off x="17068800" y="12954000"/>
            <a:ext cx="4191000" cy="1384995"/>
          </a:xfrm>
          <a:prstGeom prst="rect">
            <a:avLst/>
          </a:prstGeom>
          <a:noFill/>
        </p:spPr>
        <p:txBody>
          <a:bodyPr wrap="square" rtlCol="0">
            <a:spAutoFit/>
          </a:bodyPr>
          <a:lstStyle/>
          <a:p>
            <a:r>
              <a:rPr lang="en-US" sz="2800" dirty="0" smtClean="0"/>
              <a:t>Figure 4 represents the Phylogeny of a </a:t>
            </a:r>
            <a:r>
              <a:rPr lang="en-US" sz="2800" dirty="0" err="1" smtClean="0"/>
              <a:t>ferrichrome</a:t>
            </a:r>
            <a:r>
              <a:rPr lang="en-US" sz="2800" dirty="0" smtClean="0"/>
              <a:t> </a:t>
            </a:r>
            <a:r>
              <a:rPr lang="en-US" sz="2800" dirty="0" err="1" smtClean="0"/>
              <a:t>permease</a:t>
            </a:r>
            <a:r>
              <a:rPr lang="en-US" sz="2800" dirty="0" smtClean="0"/>
              <a:t> family. </a:t>
            </a:r>
            <a:endParaRPr lang="en-US" sz="2800" dirty="0"/>
          </a:p>
        </p:txBody>
      </p:sp>
      <p:sp>
        <p:nvSpPr>
          <p:cNvPr id="56" name="TextBox 55"/>
          <p:cNvSpPr txBox="1"/>
          <p:nvPr/>
        </p:nvSpPr>
        <p:spPr>
          <a:xfrm flipH="1">
            <a:off x="27203400" y="29870400"/>
            <a:ext cx="9448800" cy="3170099"/>
          </a:xfrm>
          <a:prstGeom prst="rect">
            <a:avLst/>
          </a:prstGeom>
          <a:noFill/>
        </p:spPr>
        <p:txBody>
          <a:bodyPr wrap="square" rtlCol="0" anchor="t">
            <a:spAutoFit/>
          </a:bodyPr>
          <a:lstStyle/>
          <a:p>
            <a:r>
              <a:rPr lang="en-US" sz="2000" dirty="0" smtClean="0"/>
              <a:t>1. Chang, et al . "Structure of </a:t>
            </a:r>
            <a:r>
              <a:rPr lang="en-US" sz="2000" dirty="0" err="1" smtClean="0"/>
              <a:t>MsbA</a:t>
            </a:r>
            <a:r>
              <a:rPr lang="en-US" sz="2000" dirty="0" smtClean="0"/>
              <a:t> from </a:t>
            </a:r>
            <a:r>
              <a:rPr lang="en-US" sz="2000" dirty="0" err="1" smtClean="0"/>
              <a:t>E.coli</a:t>
            </a:r>
            <a:r>
              <a:rPr lang="en-US" sz="2000" dirty="0" smtClean="0"/>
              <a:t>: A Homolog of the Multidrug Resistance ATP Binding Cassette (ABC) Transporters." </a:t>
            </a:r>
            <a:r>
              <a:rPr lang="en-US" sz="2000" dirty="0" err="1" smtClean="0"/>
              <a:t>Scence</a:t>
            </a:r>
            <a:r>
              <a:rPr lang="en-US" sz="2000" dirty="0" smtClean="0"/>
              <a:t> 293 (2001): 1793-800. </a:t>
            </a:r>
          </a:p>
          <a:p>
            <a:r>
              <a:rPr lang="en-US" sz="2000" dirty="0" smtClean="0"/>
              <a:t>2. Davidson, et al . "Structure, Function, and Evolution of Bacterial ATP-Binding Cassette Systems." Microbiology and Molecular Biology Reviews 2nd ser. 72 (2008): 317-64. </a:t>
            </a:r>
          </a:p>
          <a:p>
            <a:r>
              <a:rPr lang="en-US" sz="2000" dirty="0" smtClean="0"/>
              <a:t>3. Jones, P. M., and A. M. George. "The ABC Transporter Structure and Mechanism: Perspectives on Recent Research." Cellular and Molecular Life Sciences 61 (2004): 682-99. </a:t>
            </a:r>
            <a:r>
              <a:rPr lang="en-US" sz="2000" dirty="0" err="1" smtClean="0"/>
              <a:t>Springerlink</a:t>
            </a:r>
            <a:r>
              <a:rPr lang="en-US" sz="2000" dirty="0" smtClean="0"/>
              <a:t>. Web. </a:t>
            </a:r>
          </a:p>
          <a:p>
            <a:r>
              <a:rPr lang="en-US" sz="2000" dirty="0" smtClean="0"/>
              <a:t>4. </a:t>
            </a:r>
            <a:r>
              <a:rPr lang="en-US" sz="2000" dirty="0" err="1" smtClean="0"/>
              <a:t>Tusnady</a:t>
            </a:r>
            <a:r>
              <a:rPr lang="en-US" sz="2000" dirty="0" smtClean="0"/>
              <a:t>, Gabor, Eva </a:t>
            </a:r>
            <a:r>
              <a:rPr lang="en-US" sz="2000" dirty="0" err="1" smtClean="0"/>
              <a:t>Bakos</a:t>
            </a:r>
            <a:r>
              <a:rPr lang="en-US" sz="2000" dirty="0" smtClean="0"/>
              <a:t>, </a:t>
            </a:r>
            <a:r>
              <a:rPr lang="en-US" sz="2000" dirty="0" err="1" smtClean="0"/>
              <a:t>Andras</a:t>
            </a:r>
            <a:r>
              <a:rPr lang="en-US" sz="2000" dirty="0" smtClean="0"/>
              <a:t> </a:t>
            </a:r>
            <a:r>
              <a:rPr lang="en-US" sz="2000" dirty="0" err="1" smtClean="0"/>
              <a:t>Varadi</a:t>
            </a:r>
            <a:r>
              <a:rPr lang="en-US" sz="2000" dirty="0" smtClean="0"/>
              <a:t>, and </a:t>
            </a:r>
            <a:r>
              <a:rPr lang="en-US" sz="2000" dirty="0" err="1" smtClean="0"/>
              <a:t>Balazs</a:t>
            </a:r>
            <a:r>
              <a:rPr lang="en-US" sz="2000" dirty="0" smtClean="0"/>
              <a:t> </a:t>
            </a:r>
            <a:r>
              <a:rPr lang="en-US" sz="2000" dirty="0" err="1" smtClean="0"/>
              <a:t>Sarkadi</a:t>
            </a:r>
            <a:r>
              <a:rPr lang="en-US" sz="2000" dirty="0" smtClean="0"/>
              <a:t>. "</a:t>
            </a:r>
            <a:r>
              <a:rPr lang="en-US" sz="2000" dirty="0" err="1" smtClean="0"/>
              <a:t>Membran</a:t>
            </a:r>
            <a:r>
              <a:rPr lang="en-US" sz="2000" dirty="0" smtClean="0"/>
              <a:t> Topology Distinguishes a Subfamily of ATP-binding Cassette (ABC) Transporters." FEBS Letters 3rd ser. 402.1 (1997). Web. </a:t>
            </a:r>
          </a:p>
        </p:txBody>
      </p:sp>
      <p:sp>
        <p:nvSpPr>
          <p:cNvPr id="57" name="TextBox 56"/>
          <p:cNvSpPr txBox="1"/>
          <p:nvPr/>
        </p:nvSpPr>
        <p:spPr>
          <a:xfrm flipH="1">
            <a:off x="27279600" y="33604200"/>
            <a:ext cx="9448800" cy="1384995"/>
          </a:xfrm>
          <a:prstGeom prst="rect">
            <a:avLst/>
          </a:prstGeom>
          <a:noFill/>
        </p:spPr>
        <p:txBody>
          <a:bodyPr wrap="square" rtlCol="0" anchor="t">
            <a:spAutoFit/>
          </a:bodyPr>
          <a:lstStyle/>
          <a:p>
            <a:pPr marL="457200" indent="-457200"/>
            <a:r>
              <a:rPr lang="en-US" dirty="0" smtClean="0"/>
              <a:t>	</a:t>
            </a:r>
            <a:r>
              <a:rPr lang="en-US" sz="2800" dirty="0" smtClean="0"/>
              <a:t>Spelman College ASPIRE Seed Grant</a:t>
            </a:r>
          </a:p>
          <a:p>
            <a:pPr marL="457200" indent="-457200"/>
            <a:r>
              <a:rPr lang="en-US" sz="2800" dirty="0" smtClean="0"/>
              <a:t>	Spelman College Biology Department</a:t>
            </a:r>
          </a:p>
          <a:p>
            <a:pPr marL="457200" indent="-457200"/>
            <a:r>
              <a:rPr lang="en-US" sz="2800" dirty="0" smtClean="0"/>
              <a:t>	Dr. Hong Qin, Spelman College </a:t>
            </a:r>
            <a:endParaRPr lang="en-US" dirty="0" smtClean="0"/>
          </a:p>
        </p:txBody>
      </p:sp>
      <p:pic>
        <p:nvPicPr>
          <p:cNvPr id="2" name="Picture 2" descr="C:\users\hqin\documents\projects\aspire.genomics.resource.bacilli.2010\board.meeting,April14,2011\aspire logo.tiff"/>
          <p:cNvPicPr>
            <a:picLocks noChangeAspect="1" noChangeArrowheads="1"/>
          </p:cNvPicPr>
          <p:nvPr/>
        </p:nvPicPr>
        <p:blipFill>
          <a:blip r:embed="rId11" cstate="print"/>
          <a:srcRect/>
          <a:stretch>
            <a:fillRect/>
          </a:stretch>
        </p:blipFill>
        <p:spPr bwMode="auto">
          <a:xfrm>
            <a:off x="32842200" y="1143000"/>
            <a:ext cx="3628155" cy="1410802"/>
          </a:xfrm>
          <a:prstGeom prst="rect">
            <a:avLst/>
          </a:prstGeom>
          <a:noFill/>
        </p:spPr>
      </p:pic>
      <p:sp>
        <p:nvSpPr>
          <p:cNvPr id="53" name="TextBox 109"/>
          <p:cNvSpPr txBox="1">
            <a:spLocks noChangeArrowheads="1"/>
          </p:cNvSpPr>
          <p:nvPr/>
        </p:nvSpPr>
        <p:spPr bwMode="auto">
          <a:xfrm>
            <a:off x="4343400" y="322326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2</a:t>
            </a:r>
            <a:endParaRPr lang="en-US" sz="1600" dirty="0"/>
          </a:p>
        </p:txBody>
      </p:sp>
      <p:sp>
        <p:nvSpPr>
          <p:cNvPr id="54" name="TextBox 109"/>
          <p:cNvSpPr txBox="1">
            <a:spLocks noChangeArrowheads="1"/>
          </p:cNvSpPr>
          <p:nvPr/>
        </p:nvSpPr>
        <p:spPr bwMode="auto">
          <a:xfrm>
            <a:off x="11353800" y="44958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3</a:t>
            </a:r>
            <a:endParaRPr lang="en-US" sz="1600" dirty="0"/>
          </a:p>
        </p:txBody>
      </p:sp>
      <p:sp>
        <p:nvSpPr>
          <p:cNvPr id="58" name="TextBox 109"/>
          <p:cNvSpPr txBox="1">
            <a:spLocks noChangeArrowheads="1"/>
          </p:cNvSpPr>
          <p:nvPr/>
        </p:nvSpPr>
        <p:spPr bwMode="auto">
          <a:xfrm>
            <a:off x="23469600" y="4572000"/>
            <a:ext cx="4267200" cy="338554"/>
          </a:xfrm>
          <a:prstGeom prst="rect">
            <a:avLst/>
          </a:prstGeom>
          <a:noFill/>
          <a:ln w="9525">
            <a:noFill/>
            <a:miter lim="800000"/>
            <a:headEnd/>
            <a:tailEnd/>
          </a:ln>
        </p:spPr>
        <p:txBody>
          <a:bodyPr wrap="square">
            <a:prstTxWarp prst="textNoShape">
              <a:avLst/>
            </a:prstTxWarp>
            <a:spAutoFit/>
          </a:bodyPr>
          <a:lstStyle/>
          <a:p>
            <a:r>
              <a:rPr lang="en-US" sz="1600" dirty="0" smtClean="0"/>
              <a:t>Figure 4</a:t>
            </a:r>
            <a:endParaRPr lang="en-US" sz="1600" dirty="0"/>
          </a:p>
        </p:txBody>
      </p:sp>
      <p:sp>
        <p:nvSpPr>
          <p:cNvPr id="59" name="TextBox 109"/>
          <p:cNvSpPr txBox="1">
            <a:spLocks noChangeArrowheads="1"/>
          </p:cNvSpPr>
          <p:nvPr/>
        </p:nvSpPr>
        <p:spPr bwMode="auto">
          <a:xfrm>
            <a:off x="10591800" y="168402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5</a:t>
            </a:r>
            <a:endParaRPr lang="en-US" sz="1600" dirty="0"/>
          </a:p>
        </p:txBody>
      </p:sp>
      <p:sp>
        <p:nvSpPr>
          <p:cNvPr id="60" name="TextBox 109"/>
          <p:cNvSpPr txBox="1">
            <a:spLocks noChangeArrowheads="1"/>
          </p:cNvSpPr>
          <p:nvPr/>
        </p:nvSpPr>
        <p:spPr bwMode="auto">
          <a:xfrm>
            <a:off x="11125200" y="245364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6</a:t>
            </a:r>
            <a:endParaRPr lang="en-US" sz="1600" dirty="0"/>
          </a:p>
        </p:txBody>
      </p:sp>
      <p:sp>
        <p:nvSpPr>
          <p:cNvPr id="61" name="TextBox 109"/>
          <p:cNvSpPr txBox="1">
            <a:spLocks noChangeArrowheads="1"/>
          </p:cNvSpPr>
          <p:nvPr/>
        </p:nvSpPr>
        <p:spPr bwMode="auto">
          <a:xfrm>
            <a:off x="28422600" y="169926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7: Simulated diagram of research methods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10780</TotalTime>
  <Words>501</Words>
  <Application>Microsoft Office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Spelman Colloge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hqin</cp:lastModifiedBy>
  <cp:revision>77</cp:revision>
  <dcterms:created xsi:type="dcterms:W3CDTF">2011-04-13T20:05:26Z</dcterms:created>
  <dcterms:modified xsi:type="dcterms:W3CDTF">2011-07-30T16:34:49Z</dcterms:modified>
</cp:coreProperties>
</file>