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8297" autoAdjust="0"/>
    <p:restoredTop sz="92738" autoAdjust="0"/>
  </p:normalViewPr>
  <p:slideViewPr>
    <p:cSldViewPr>
      <p:cViewPr varScale="1">
        <p:scale>
          <a:sx n="93" d="100"/>
          <a:sy n="93" d="100"/>
        </p:scale>
        <p:origin x="-11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87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DE2B0-7DE6-4E26-A218-EE6183476C38}" type="doc">
      <dgm:prSet loTypeId="urn:microsoft.com/office/officeart/2005/8/layout/hierarchy6" loCatId="hierarchy" qsTypeId="urn:microsoft.com/office/officeart/2005/8/quickstyle/simple1" qsCatId="simple" csTypeId="urn:microsoft.com/office/officeart/2005/8/colors/accent6_1" csCatId="accent6" phldr="1"/>
      <dgm:spPr/>
      <dgm:t>
        <a:bodyPr/>
        <a:lstStyle/>
        <a:p>
          <a:endParaRPr lang="en-US"/>
        </a:p>
      </dgm:t>
    </dgm:pt>
    <dgm:pt modelId="{086FFB99-C4B2-4C17-8F8D-591C2A5C0CA4}">
      <dgm:prSet phldrT="[Text]" custT="1"/>
      <dgm:spPr>
        <a:scene3d>
          <a:camera prst="orthographicFront"/>
          <a:lightRig rig="threePt" dir="t"/>
        </a:scene3d>
        <a:sp3d extrusionH="76200"/>
      </dgm:spPr>
      <dgm:t>
        <a:bodyPr/>
        <a:lstStyle/>
        <a:p>
          <a:r>
            <a:rPr lang="en-US" sz="800" dirty="0"/>
            <a:t>Grow Yeast in Media</a:t>
          </a:r>
        </a:p>
      </dgm:t>
    </dgm:pt>
    <dgm:pt modelId="{6389A88B-7EBF-400B-84FA-3E8F8EFAED7F}" type="parTrans" cxnId="{951468A4-9260-4CC9-B1F9-6D0D9A2B8C2D}">
      <dgm:prSet/>
      <dgm:spPr/>
      <dgm:t>
        <a:bodyPr/>
        <a:lstStyle/>
        <a:p>
          <a:endParaRPr lang="en-US"/>
        </a:p>
      </dgm:t>
    </dgm:pt>
    <dgm:pt modelId="{CB4A7077-0D26-4A16-8E37-1A2F8381BFA2}" type="sibTrans" cxnId="{951468A4-9260-4CC9-B1F9-6D0D9A2B8C2D}">
      <dgm:prSet/>
      <dgm:spPr/>
      <dgm:t>
        <a:bodyPr/>
        <a:lstStyle/>
        <a:p>
          <a:endParaRPr lang="en-US"/>
        </a:p>
      </dgm:t>
    </dgm:pt>
    <dgm:pt modelId="{3023F401-CAB2-48E7-ABCF-DFAEAB5C7164}">
      <dgm:prSet phldrT="[Text]" custT="1"/>
      <dgm:spPr>
        <a:scene3d>
          <a:camera prst="orthographicFront"/>
          <a:lightRig rig="threePt" dir="t"/>
        </a:scene3d>
        <a:sp3d extrusionH="76200"/>
      </dgm:spPr>
      <dgm:t>
        <a:bodyPr/>
        <a:lstStyle/>
        <a:p>
          <a:r>
            <a:rPr lang="en-US" sz="800" dirty="0"/>
            <a:t>Ethanol</a:t>
          </a:r>
        </a:p>
        <a:p>
          <a:r>
            <a:rPr lang="en-US" sz="800" dirty="0"/>
            <a:t>(YPE)</a:t>
          </a:r>
        </a:p>
      </dgm:t>
    </dgm:pt>
    <dgm:pt modelId="{9D005A72-0394-4B3D-BE7C-09203D414C64}" type="parTrans" cxnId="{1039DC24-7734-4D7C-8E7A-9198D2E1FD4A}">
      <dgm:prSet/>
      <dgm:spPr>
        <a:scene3d>
          <a:camera prst="orthographicFront"/>
          <a:lightRig rig="threePt" dir="t"/>
        </a:scene3d>
        <a:sp3d extrusionH="76200"/>
      </dgm:spPr>
      <dgm:t>
        <a:bodyPr/>
        <a:lstStyle/>
        <a:p>
          <a:endParaRPr lang="en-US"/>
        </a:p>
      </dgm:t>
    </dgm:pt>
    <dgm:pt modelId="{DF4146F9-C5CD-4E44-9116-70C2BFBE460B}" type="sibTrans" cxnId="{1039DC24-7734-4D7C-8E7A-9198D2E1FD4A}">
      <dgm:prSet/>
      <dgm:spPr/>
      <dgm:t>
        <a:bodyPr/>
        <a:lstStyle/>
        <a:p>
          <a:endParaRPr lang="en-US"/>
        </a:p>
      </dgm:t>
    </dgm:pt>
    <dgm:pt modelId="{F8E5659C-1FFB-4B83-9DD6-E726F4472FCF}">
      <dgm:prSet phldrT="[Text]" custT="1"/>
      <dgm:spPr>
        <a:scene3d>
          <a:camera prst="orthographicFront"/>
          <a:lightRig rig="threePt" dir="t"/>
        </a:scene3d>
        <a:sp3d extrusionH="76200"/>
      </dgm:spPr>
      <dgm:t>
        <a:bodyPr/>
        <a:lstStyle/>
        <a:p>
          <a:r>
            <a:rPr lang="en-US" sz="800" dirty="0"/>
            <a:t>TCA Cycle</a:t>
          </a:r>
        </a:p>
      </dgm:t>
    </dgm:pt>
    <dgm:pt modelId="{DC0948AB-51C7-4FA7-AF99-DC5C7F8344A0}" type="parTrans" cxnId="{DF56CBAB-D80E-4629-A269-D85A37669E4E}">
      <dgm:prSet/>
      <dgm:spPr>
        <a:scene3d>
          <a:camera prst="orthographicFront"/>
          <a:lightRig rig="threePt" dir="t"/>
        </a:scene3d>
        <a:sp3d extrusionH="76200"/>
      </dgm:spPr>
      <dgm:t>
        <a:bodyPr/>
        <a:lstStyle/>
        <a:p>
          <a:endParaRPr lang="en-US"/>
        </a:p>
      </dgm:t>
    </dgm:pt>
    <dgm:pt modelId="{68CC132C-938A-4940-9D58-A979A55C531A}" type="sibTrans" cxnId="{DF56CBAB-D80E-4629-A269-D85A37669E4E}">
      <dgm:prSet/>
      <dgm:spPr/>
      <dgm:t>
        <a:bodyPr/>
        <a:lstStyle/>
        <a:p>
          <a:endParaRPr lang="en-US"/>
        </a:p>
      </dgm:t>
    </dgm:pt>
    <dgm:pt modelId="{BDD1B18F-9544-46A6-86FC-212DEEF14E7D}">
      <dgm:prSet phldrT="[Text]" custT="1"/>
      <dgm:spPr>
        <a:scene3d>
          <a:camera prst="orthographicFront"/>
          <a:lightRig rig="threePt" dir="t"/>
        </a:scene3d>
        <a:sp3d extrusionH="76200"/>
      </dgm:spPr>
      <dgm:t>
        <a:bodyPr/>
        <a:lstStyle/>
        <a:p>
          <a:r>
            <a:rPr lang="en-US" sz="800" dirty="0"/>
            <a:t>Glucose</a:t>
          </a:r>
        </a:p>
        <a:p>
          <a:r>
            <a:rPr lang="en-US" sz="800" dirty="0"/>
            <a:t>(YPD</a:t>
          </a:r>
          <a:r>
            <a:rPr lang="en-US" sz="900" dirty="0"/>
            <a:t>)</a:t>
          </a:r>
        </a:p>
      </dgm:t>
    </dgm:pt>
    <dgm:pt modelId="{6552AF57-81BA-4241-81DD-7A8F320AF543}" type="parTrans" cxnId="{AD002FDF-C848-4B1A-BC33-1F87B258921E}">
      <dgm:prSet/>
      <dgm:spPr>
        <a:scene3d>
          <a:camera prst="orthographicFront"/>
          <a:lightRig rig="threePt" dir="t"/>
        </a:scene3d>
        <a:sp3d extrusionH="76200"/>
      </dgm:spPr>
      <dgm:t>
        <a:bodyPr/>
        <a:lstStyle/>
        <a:p>
          <a:endParaRPr lang="en-US"/>
        </a:p>
      </dgm:t>
    </dgm:pt>
    <dgm:pt modelId="{E71304F3-AF1B-4479-94BB-F8BFE30CA3DC}" type="sibTrans" cxnId="{AD002FDF-C848-4B1A-BC33-1F87B258921E}">
      <dgm:prSet/>
      <dgm:spPr/>
      <dgm:t>
        <a:bodyPr/>
        <a:lstStyle/>
        <a:p>
          <a:endParaRPr lang="en-US"/>
        </a:p>
      </dgm:t>
    </dgm:pt>
    <dgm:pt modelId="{C0411393-601E-42A2-B05B-56D644268A63}">
      <dgm:prSet phldrT="[Text]" custT="1"/>
      <dgm:spPr>
        <a:scene3d>
          <a:camera prst="orthographicFront"/>
          <a:lightRig rig="threePt" dir="t"/>
        </a:scene3d>
        <a:sp3d extrusionH="76200"/>
      </dgm:spPr>
      <dgm:t>
        <a:bodyPr/>
        <a:lstStyle/>
        <a:p>
          <a:r>
            <a:rPr lang="en-US" sz="800" dirty="0"/>
            <a:t>Fermentation Pathway</a:t>
          </a:r>
        </a:p>
      </dgm:t>
    </dgm:pt>
    <dgm:pt modelId="{B11A6E96-8220-4B70-8F98-3564BB4350EA}" type="parTrans" cxnId="{F42C293B-DBD7-4791-B922-CA0948ABDD2B}">
      <dgm:prSet/>
      <dgm:spPr>
        <a:scene3d>
          <a:camera prst="orthographicFront"/>
          <a:lightRig rig="threePt" dir="t"/>
        </a:scene3d>
        <a:sp3d extrusionH="76200"/>
      </dgm:spPr>
      <dgm:t>
        <a:bodyPr/>
        <a:lstStyle/>
        <a:p>
          <a:endParaRPr lang="en-US"/>
        </a:p>
      </dgm:t>
    </dgm:pt>
    <dgm:pt modelId="{1C6878BE-C5D9-4178-A338-31E29AAB83B1}" type="sibTrans" cxnId="{F42C293B-DBD7-4791-B922-CA0948ABDD2B}">
      <dgm:prSet/>
      <dgm:spPr/>
      <dgm:t>
        <a:bodyPr/>
        <a:lstStyle/>
        <a:p>
          <a:endParaRPr lang="en-US"/>
        </a:p>
      </dgm:t>
    </dgm:pt>
    <dgm:pt modelId="{70105200-2A90-41DE-8AFF-2AD8E965DFFA}">
      <dgm:prSet phldrT="[Text]" phldr="1"/>
      <dgm:spPr>
        <a:scene3d>
          <a:camera prst="orthographicFront"/>
          <a:lightRig rig="threePt" dir="t"/>
        </a:scene3d>
        <a:sp3d/>
      </dgm:spPr>
      <dgm:t>
        <a:bodyPr/>
        <a:lstStyle/>
        <a:p>
          <a:endParaRPr lang="en-US" dirty="0"/>
        </a:p>
      </dgm:t>
    </dgm:pt>
    <dgm:pt modelId="{65DEEF85-770E-4484-9F47-0EFACD4EC2FE}" type="parTrans" cxnId="{DDBE0DE9-238A-40EB-A877-037D78D9C375}">
      <dgm:prSet/>
      <dgm:spPr/>
      <dgm:t>
        <a:bodyPr/>
        <a:lstStyle/>
        <a:p>
          <a:endParaRPr lang="en-US"/>
        </a:p>
      </dgm:t>
    </dgm:pt>
    <dgm:pt modelId="{03D3BD49-2ED5-4FF4-B6E0-2D514398E00A}" type="sibTrans" cxnId="{DDBE0DE9-238A-40EB-A877-037D78D9C375}">
      <dgm:prSet/>
      <dgm:spPr/>
      <dgm:t>
        <a:bodyPr/>
        <a:lstStyle/>
        <a:p>
          <a:endParaRPr lang="en-US"/>
        </a:p>
      </dgm:t>
    </dgm:pt>
    <dgm:pt modelId="{E0E9AEBA-5A48-4136-A9A6-C03937E31643}">
      <dgm:prSet phldrT="[Text]" custT="1"/>
      <dgm:spPr>
        <a:scene3d>
          <a:camera prst="orthographicFront"/>
          <a:lightRig rig="threePt" dir="t"/>
        </a:scene3d>
        <a:sp3d extrusionH="76200"/>
      </dgm:spPr>
      <dgm:t>
        <a:bodyPr/>
        <a:lstStyle/>
        <a:p>
          <a:r>
            <a:rPr lang="en-US" sz="800" dirty="0"/>
            <a:t>more resistant; less mutations; less black colonies</a:t>
          </a:r>
        </a:p>
      </dgm:t>
    </dgm:pt>
    <dgm:pt modelId="{EAD9AB6A-28AA-4942-8D28-2FC61D0BDEA8}" type="parTrans" cxnId="{E04E6113-A5DC-473A-AC63-13014DE6F2AC}">
      <dgm:prSet/>
      <dgm:spPr>
        <a:scene3d>
          <a:camera prst="orthographicFront"/>
          <a:lightRig rig="threePt" dir="t"/>
        </a:scene3d>
        <a:sp3d extrusionH="76200"/>
      </dgm:spPr>
      <dgm:t>
        <a:bodyPr/>
        <a:lstStyle/>
        <a:p>
          <a:endParaRPr lang="en-US"/>
        </a:p>
      </dgm:t>
    </dgm:pt>
    <dgm:pt modelId="{7A3375E2-3FD4-4C1D-B580-173245177BAE}" type="sibTrans" cxnId="{E04E6113-A5DC-473A-AC63-13014DE6F2AC}">
      <dgm:prSet/>
      <dgm:spPr/>
      <dgm:t>
        <a:bodyPr/>
        <a:lstStyle/>
        <a:p>
          <a:endParaRPr lang="en-US"/>
        </a:p>
      </dgm:t>
    </dgm:pt>
    <dgm:pt modelId="{5A5265F1-396B-4EBF-B792-38F9F9B19B11}">
      <dgm:prSet phldrT="[Text]" custT="1"/>
      <dgm:spPr>
        <a:scene3d>
          <a:camera prst="orthographicFront"/>
          <a:lightRig rig="threePt" dir="t"/>
        </a:scene3d>
        <a:sp3d/>
      </dgm:spPr>
      <dgm:t>
        <a:bodyPr/>
        <a:lstStyle/>
        <a:p>
          <a:pPr algn="l"/>
          <a:endParaRPr lang="en-US" sz="1000" dirty="0"/>
        </a:p>
        <a:p>
          <a:pPr algn="l"/>
          <a:r>
            <a:rPr lang="en-US" sz="700" dirty="0" smtClean="0"/>
            <a:t>-</a:t>
          </a:r>
          <a:r>
            <a:rPr lang="en-US" sz="700" dirty="0"/>
            <a:t>Compare mutational robustness (count black/white colonies)</a:t>
          </a:r>
        </a:p>
        <a:p>
          <a:pPr algn="l"/>
          <a:r>
            <a:rPr lang="en-US" sz="700" dirty="0"/>
            <a:t>-Compare </a:t>
          </a:r>
          <a:r>
            <a:rPr lang="en-US" sz="700" dirty="0" smtClean="0"/>
            <a:t>resistance </a:t>
          </a:r>
          <a:r>
            <a:rPr lang="en-US" sz="700" dirty="0"/>
            <a:t>to H2O2</a:t>
          </a:r>
        </a:p>
        <a:p>
          <a:pPr algn="ctr"/>
          <a:endParaRPr lang="en-US" sz="700" dirty="0"/>
        </a:p>
        <a:p>
          <a:pPr algn="ctr"/>
          <a:endParaRPr lang="en-US" sz="700" dirty="0"/>
        </a:p>
      </dgm:t>
    </dgm:pt>
    <dgm:pt modelId="{CAADC191-63C5-419D-88EC-E3A4223861B8}" type="parTrans" cxnId="{1A54E18E-070B-4193-9ACC-AD7DE62E14E9}">
      <dgm:prSet/>
      <dgm:spPr/>
      <dgm:t>
        <a:bodyPr/>
        <a:lstStyle/>
        <a:p>
          <a:endParaRPr lang="en-US"/>
        </a:p>
      </dgm:t>
    </dgm:pt>
    <dgm:pt modelId="{449F824D-FF8A-4D10-A28F-16A18228100B}" type="sibTrans" cxnId="{1A54E18E-070B-4193-9ACC-AD7DE62E14E9}">
      <dgm:prSet/>
      <dgm:spPr/>
      <dgm:t>
        <a:bodyPr/>
        <a:lstStyle/>
        <a:p>
          <a:endParaRPr lang="en-US"/>
        </a:p>
      </dgm:t>
    </dgm:pt>
    <dgm:pt modelId="{FC83DE26-1976-4067-8600-DF0FAAEAAF14}">
      <dgm:prSet phldrT="[Text]" custT="1"/>
      <dgm:spPr>
        <a:scene3d>
          <a:camera prst="orthographicFront"/>
          <a:lightRig rig="threePt" dir="t"/>
        </a:scene3d>
        <a:sp3d extrusionH="76200"/>
      </dgm:spPr>
      <dgm:t>
        <a:bodyPr/>
        <a:lstStyle/>
        <a:p>
          <a:r>
            <a:rPr lang="en-US" sz="800" dirty="0"/>
            <a:t>less resistant; more mutations; more black colonies</a:t>
          </a:r>
        </a:p>
      </dgm:t>
    </dgm:pt>
    <dgm:pt modelId="{4794CC09-EE1F-42E3-A20E-82C58A3E6EF1}" type="parTrans" cxnId="{7EBB74E7-3560-43A5-BDE1-CDBE51F2B759}">
      <dgm:prSet/>
      <dgm:spPr>
        <a:scene3d>
          <a:camera prst="orthographicFront"/>
          <a:lightRig rig="threePt" dir="t"/>
        </a:scene3d>
        <a:sp3d extrusionH="76200"/>
      </dgm:spPr>
      <dgm:t>
        <a:bodyPr/>
        <a:lstStyle/>
        <a:p>
          <a:endParaRPr lang="en-US"/>
        </a:p>
      </dgm:t>
    </dgm:pt>
    <dgm:pt modelId="{A7F8F798-4F9F-48B2-B521-CFB8C510AE52}" type="sibTrans" cxnId="{7EBB74E7-3560-43A5-BDE1-CDBE51F2B759}">
      <dgm:prSet/>
      <dgm:spPr/>
      <dgm:t>
        <a:bodyPr/>
        <a:lstStyle/>
        <a:p>
          <a:endParaRPr lang="en-US"/>
        </a:p>
      </dgm:t>
    </dgm:pt>
    <dgm:pt modelId="{FA6F9363-6F4F-4C07-B154-41806B59A374}">
      <dgm:prSet phldrT="[Text]" custT="1"/>
      <dgm:spPr>
        <a:scene3d>
          <a:camera prst="orthographicFront"/>
          <a:lightRig rig="threePt" dir="t"/>
        </a:scene3d>
        <a:sp3d/>
      </dgm:spPr>
      <dgm:t>
        <a:bodyPr/>
        <a:lstStyle/>
        <a:p>
          <a:endParaRPr lang="en-US" sz="800" dirty="0"/>
        </a:p>
      </dgm:t>
    </dgm:pt>
    <dgm:pt modelId="{E978CC6E-1BE8-4ADC-8C8F-309E6E2B4A44}" type="parTrans" cxnId="{93590EA2-AA13-4FF5-9C25-788B1E9493A0}">
      <dgm:prSet/>
      <dgm:spPr/>
      <dgm:t>
        <a:bodyPr/>
        <a:lstStyle/>
        <a:p>
          <a:endParaRPr lang="en-US"/>
        </a:p>
      </dgm:t>
    </dgm:pt>
    <dgm:pt modelId="{185B76D1-7B37-434D-90C7-4086E8148BD9}" type="sibTrans" cxnId="{93590EA2-AA13-4FF5-9C25-788B1E9493A0}">
      <dgm:prSet/>
      <dgm:spPr/>
      <dgm:t>
        <a:bodyPr/>
        <a:lstStyle/>
        <a:p>
          <a:endParaRPr lang="en-US"/>
        </a:p>
      </dgm:t>
    </dgm:pt>
    <dgm:pt modelId="{C89486AB-894C-435A-BBAC-3234F2B56D9A}">
      <dgm:prSet custT="1"/>
      <dgm:spPr/>
      <dgm:t>
        <a:bodyPr/>
        <a:lstStyle/>
        <a:p>
          <a:r>
            <a:rPr lang="en-US" sz="1100" dirty="0" smtClean="0"/>
            <a:t>-</a:t>
          </a:r>
          <a:r>
            <a:rPr lang="en-US" sz="800" dirty="0" smtClean="0"/>
            <a:t>Compare viability</a:t>
          </a:r>
        </a:p>
        <a:p>
          <a:r>
            <a:rPr lang="en-US" sz="800" dirty="0" smtClean="0"/>
            <a:t>(Halo Assay</a:t>
          </a:r>
          <a:r>
            <a:rPr lang="en-US" sz="1100" dirty="0" smtClean="0"/>
            <a:t>)</a:t>
          </a:r>
          <a:endParaRPr lang="en-US" sz="1100" dirty="0"/>
        </a:p>
      </dgm:t>
    </dgm:pt>
    <dgm:pt modelId="{010A200D-9676-44C3-9F60-1CB62C0AB2B2}" type="parTrans" cxnId="{FD6E6DB3-369B-48DF-8289-0B5088253161}">
      <dgm:prSet/>
      <dgm:spPr/>
      <dgm:t>
        <a:bodyPr/>
        <a:lstStyle/>
        <a:p>
          <a:endParaRPr lang="en-US"/>
        </a:p>
      </dgm:t>
    </dgm:pt>
    <dgm:pt modelId="{4A9CD3A0-DDE0-4AAC-9299-D9A61946C424}" type="sibTrans" cxnId="{FD6E6DB3-369B-48DF-8289-0B5088253161}">
      <dgm:prSet/>
      <dgm:spPr/>
      <dgm:t>
        <a:bodyPr/>
        <a:lstStyle/>
        <a:p>
          <a:endParaRPr lang="en-US"/>
        </a:p>
      </dgm:t>
    </dgm:pt>
    <dgm:pt modelId="{BA41238A-3152-4A2D-B7EB-171C62721C6D}" type="pres">
      <dgm:prSet presAssocID="{66FDE2B0-7DE6-4E26-A218-EE6183476C38}" presName="mainComposite" presStyleCnt="0">
        <dgm:presLayoutVars>
          <dgm:chPref val="1"/>
          <dgm:dir/>
          <dgm:animOne val="branch"/>
          <dgm:animLvl val="lvl"/>
          <dgm:resizeHandles val="exact"/>
        </dgm:presLayoutVars>
      </dgm:prSet>
      <dgm:spPr/>
      <dgm:t>
        <a:bodyPr/>
        <a:lstStyle/>
        <a:p>
          <a:endParaRPr lang="en-US"/>
        </a:p>
      </dgm:t>
    </dgm:pt>
    <dgm:pt modelId="{0886AA60-1611-44B3-9439-A0DCF85B9901}" type="pres">
      <dgm:prSet presAssocID="{66FDE2B0-7DE6-4E26-A218-EE6183476C38}" presName="hierFlow" presStyleCnt="0"/>
      <dgm:spPr>
        <a:scene3d>
          <a:camera prst="orthographicFront"/>
          <a:lightRig rig="threePt" dir="t"/>
        </a:scene3d>
        <a:sp3d extrusionH="76200"/>
      </dgm:spPr>
      <dgm:t>
        <a:bodyPr/>
        <a:lstStyle/>
        <a:p>
          <a:endParaRPr lang="en-US"/>
        </a:p>
      </dgm:t>
    </dgm:pt>
    <dgm:pt modelId="{B8700AA3-0855-40F2-9D84-ED999861E60D}" type="pres">
      <dgm:prSet presAssocID="{66FDE2B0-7DE6-4E26-A218-EE6183476C38}" presName="firstBuf" presStyleCnt="0"/>
      <dgm:spPr>
        <a:scene3d>
          <a:camera prst="orthographicFront"/>
          <a:lightRig rig="threePt" dir="t"/>
        </a:scene3d>
        <a:sp3d extrusionH="76200"/>
      </dgm:spPr>
      <dgm:t>
        <a:bodyPr/>
        <a:lstStyle/>
        <a:p>
          <a:endParaRPr lang="en-US"/>
        </a:p>
      </dgm:t>
    </dgm:pt>
    <dgm:pt modelId="{89E507EF-F492-4F8E-8B0D-2272FAF1AF2A}" type="pres">
      <dgm:prSet presAssocID="{66FDE2B0-7DE6-4E26-A218-EE6183476C38}" presName="hierChild1" presStyleCnt="0">
        <dgm:presLayoutVars>
          <dgm:chPref val="1"/>
          <dgm:animOne val="branch"/>
          <dgm:animLvl val="lvl"/>
        </dgm:presLayoutVars>
      </dgm:prSet>
      <dgm:spPr>
        <a:scene3d>
          <a:camera prst="orthographicFront"/>
          <a:lightRig rig="threePt" dir="t"/>
        </a:scene3d>
        <a:sp3d extrusionH="76200"/>
      </dgm:spPr>
      <dgm:t>
        <a:bodyPr/>
        <a:lstStyle/>
        <a:p>
          <a:endParaRPr lang="en-US"/>
        </a:p>
      </dgm:t>
    </dgm:pt>
    <dgm:pt modelId="{3D029D97-0F69-412A-962B-3769045FB520}" type="pres">
      <dgm:prSet presAssocID="{086FFB99-C4B2-4C17-8F8D-591C2A5C0CA4}" presName="Name14" presStyleCnt="0"/>
      <dgm:spPr>
        <a:scene3d>
          <a:camera prst="orthographicFront"/>
          <a:lightRig rig="threePt" dir="t"/>
        </a:scene3d>
        <a:sp3d extrusionH="76200"/>
      </dgm:spPr>
      <dgm:t>
        <a:bodyPr/>
        <a:lstStyle/>
        <a:p>
          <a:endParaRPr lang="en-US"/>
        </a:p>
      </dgm:t>
    </dgm:pt>
    <dgm:pt modelId="{025B6CBE-7387-462C-8CA8-081500675B2A}" type="pres">
      <dgm:prSet presAssocID="{086FFB99-C4B2-4C17-8F8D-591C2A5C0CA4}" presName="level1Shape" presStyleLbl="node0" presStyleIdx="0" presStyleCnt="1" custLinFactNeighborX="-13799" custLinFactNeighborY="3041">
        <dgm:presLayoutVars>
          <dgm:chPref val="3"/>
        </dgm:presLayoutVars>
      </dgm:prSet>
      <dgm:spPr/>
      <dgm:t>
        <a:bodyPr/>
        <a:lstStyle/>
        <a:p>
          <a:endParaRPr lang="en-US"/>
        </a:p>
      </dgm:t>
    </dgm:pt>
    <dgm:pt modelId="{1A3CA4FE-A8BC-4703-BA38-1A9BB0C1CABC}" type="pres">
      <dgm:prSet presAssocID="{086FFB99-C4B2-4C17-8F8D-591C2A5C0CA4}" presName="hierChild2" presStyleCnt="0"/>
      <dgm:spPr>
        <a:scene3d>
          <a:camera prst="orthographicFront"/>
          <a:lightRig rig="threePt" dir="t"/>
        </a:scene3d>
        <a:sp3d extrusionH="76200"/>
      </dgm:spPr>
      <dgm:t>
        <a:bodyPr/>
        <a:lstStyle/>
        <a:p>
          <a:endParaRPr lang="en-US"/>
        </a:p>
      </dgm:t>
    </dgm:pt>
    <dgm:pt modelId="{C8DE038A-00C0-4CDE-8FAC-267765DD9EC2}" type="pres">
      <dgm:prSet presAssocID="{9D005A72-0394-4B3D-BE7C-09203D414C64}" presName="Name19" presStyleLbl="parChTrans1D2" presStyleIdx="0" presStyleCnt="2"/>
      <dgm:spPr/>
      <dgm:t>
        <a:bodyPr/>
        <a:lstStyle/>
        <a:p>
          <a:endParaRPr lang="en-US"/>
        </a:p>
      </dgm:t>
    </dgm:pt>
    <dgm:pt modelId="{5EDA7C59-1B2E-4AF9-BB42-669A68E0EED5}" type="pres">
      <dgm:prSet presAssocID="{3023F401-CAB2-48E7-ABCF-DFAEAB5C7164}" presName="Name21" presStyleCnt="0"/>
      <dgm:spPr>
        <a:scene3d>
          <a:camera prst="orthographicFront"/>
          <a:lightRig rig="threePt" dir="t"/>
        </a:scene3d>
        <a:sp3d extrusionH="76200"/>
      </dgm:spPr>
      <dgm:t>
        <a:bodyPr/>
        <a:lstStyle/>
        <a:p>
          <a:endParaRPr lang="en-US"/>
        </a:p>
      </dgm:t>
    </dgm:pt>
    <dgm:pt modelId="{CD21D5FF-C9DE-4419-B115-F1FAB3FA3DDC}" type="pres">
      <dgm:prSet presAssocID="{3023F401-CAB2-48E7-ABCF-DFAEAB5C7164}" presName="level2Shape" presStyleLbl="node2" presStyleIdx="0" presStyleCnt="2" custLinFactNeighborY="52831"/>
      <dgm:spPr/>
      <dgm:t>
        <a:bodyPr/>
        <a:lstStyle/>
        <a:p>
          <a:endParaRPr lang="en-US"/>
        </a:p>
      </dgm:t>
    </dgm:pt>
    <dgm:pt modelId="{7AE1D379-B404-415F-94F3-F34C3EA90D91}" type="pres">
      <dgm:prSet presAssocID="{3023F401-CAB2-48E7-ABCF-DFAEAB5C7164}" presName="hierChild3" presStyleCnt="0"/>
      <dgm:spPr>
        <a:scene3d>
          <a:camera prst="orthographicFront"/>
          <a:lightRig rig="threePt" dir="t"/>
        </a:scene3d>
        <a:sp3d extrusionH="76200"/>
      </dgm:spPr>
      <dgm:t>
        <a:bodyPr/>
        <a:lstStyle/>
        <a:p>
          <a:endParaRPr lang="en-US"/>
        </a:p>
      </dgm:t>
    </dgm:pt>
    <dgm:pt modelId="{D85AF290-AD16-4567-BF5B-262688356011}" type="pres">
      <dgm:prSet presAssocID="{DC0948AB-51C7-4FA7-AF99-DC5C7F8344A0}" presName="Name19" presStyleLbl="parChTrans1D3" presStyleIdx="0" presStyleCnt="2"/>
      <dgm:spPr/>
      <dgm:t>
        <a:bodyPr/>
        <a:lstStyle/>
        <a:p>
          <a:endParaRPr lang="en-US"/>
        </a:p>
      </dgm:t>
    </dgm:pt>
    <dgm:pt modelId="{B8548DD7-C8B7-4958-A8A6-4496AD940B3F}" type="pres">
      <dgm:prSet presAssocID="{F8E5659C-1FFB-4B83-9DD6-E726F4472FCF}" presName="Name21" presStyleCnt="0"/>
      <dgm:spPr>
        <a:scene3d>
          <a:camera prst="orthographicFront"/>
          <a:lightRig rig="threePt" dir="t"/>
        </a:scene3d>
        <a:sp3d extrusionH="76200"/>
      </dgm:spPr>
      <dgm:t>
        <a:bodyPr/>
        <a:lstStyle/>
        <a:p>
          <a:endParaRPr lang="en-US"/>
        </a:p>
      </dgm:t>
    </dgm:pt>
    <dgm:pt modelId="{EF819C84-1C79-46E0-AA76-DA035FC6903E}" type="pres">
      <dgm:prSet presAssocID="{F8E5659C-1FFB-4B83-9DD6-E726F4472FCF}" presName="level2Shape" presStyleLbl="node3" presStyleIdx="0" presStyleCnt="2" custLinFactY="8691" custLinFactNeighborY="100000"/>
      <dgm:spPr/>
      <dgm:t>
        <a:bodyPr/>
        <a:lstStyle/>
        <a:p>
          <a:endParaRPr lang="en-US"/>
        </a:p>
      </dgm:t>
    </dgm:pt>
    <dgm:pt modelId="{A29EB31A-E85A-41CF-A2B3-53EFD6EE0BB3}" type="pres">
      <dgm:prSet presAssocID="{F8E5659C-1FFB-4B83-9DD6-E726F4472FCF}" presName="hierChild3" presStyleCnt="0"/>
      <dgm:spPr>
        <a:scene3d>
          <a:camera prst="orthographicFront"/>
          <a:lightRig rig="threePt" dir="t"/>
        </a:scene3d>
        <a:sp3d extrusionH="76200"/>
      </dgm:spPr>
      <dgm:t>
        <a:bodyPr/>
        <a:lstStyle/>
        <a:p>
          <a:endParaRPr lang="en-US"/>
        </a:p>
      </dgm:t>
    </dgm:pt>
    <dgm:pt modelId="{36F69AD6-2BDF-4AB3-BD4B-C6B7803B8F11}" type="pres">
      <dgm:prSet presAssocID="{EAD9AB6A-28AA-4942-8D28-2FC61D0BDEA8}" presName="Name19" presStyleLbl="parChTrans1D4" presStyleIdx="0" presStyleCnt="2"/>
      <dgm:spPr/>
      <dgm:t>
        <a:bodyPr/>
        <a:lstStyle/>
        <a:p>
          <a:endParaRPr lang="en-US"/>
        </a:p>
      </dgm:t>
    </dgm:pt>
    <dgm:pt modelId="{6B7CBE56-9735-4DED-996E-D8254A60049B}" type="pres">
      <dgm:prSet presAssocID="{E0E9AEBA-5A48-4136-A9A6-C03937E31643}" presName="Name21" presStyleCnt="0"/>
      <dgm:spPr>
        <a:scene3d>
          <a:camera prst="orthographicFront"/>
          <a:lightRig rig="threePt" dir="t"/>
        </a:scene3d>
        <a:sp3d extrusionH="76200"/>
      </dgm:spPr>
      <dgm:t>
        <a:bodyPr/>
        <a:lstStyle/>
        <a:p>
          <a:endParaRPr lang="en-US"/>
        </a:p>
      </dgm:t>
    </dgm:pt>
    <dgm:pt modelId="{18157F65-CB10-4E03-BC4F-C7BCDE82421A}" type="pres">
      <dgm:prSet presAssocID="{E0E9AEBA-5A48-4136-A9A6-C03937E31643}" presName="level2Shape" presStyleLbl="node4" presStyleIdx="0" presStyleCnt="2" custScaleX="167877" custScaleY="169003" custLinFactY="70249" custLinFactNeighborY="100000"/>
      <dgm:spPr/>
      <dgm:t>
        <a:bodyPr/>
        <a:lstStyle/>
        <a:p>
          <a:endParaRPr lang="en-US"/>
        </a:p>
      </dgm:t>
    </dgm:pt>
    <dgm:pt modelId="{1C5ACC89-27AD-4D38-8BEB-7D7758C91284}" type="pres">
      <dgm:prSet presAssocID="{E0E9AEBA-5A48-4136-A9A6-C03937E31643}" presName="hierChild3" presStyleCnt="0"/>
      <dgm:spPr>
        <a:scene3d>
          <a:camera prst="orthographicFront"/>
          <a:lightRig rig="threePt" dir="t"/>
        </a:scene3d>
        <a:sp3d extrusionH="76200"/>
      </dgm:spPr>
      <dgm:t>
        <a:bodyPr/>
        <a:lstStyle/>
        <a:p>
          <a:endParaRPr lang="en-US"/>
        </a:p>
      </dgm:t>
    </dgm:pt>
    <dgm:pt modelId="{4D863683-C402-44C4-8925-35F9BC4F71AC}" type="pres">
      <dgm:prSet presAssocID="{6552AF57-81BA-4241-81DD-7A8F320AF543}" presName="Name19" presStyleLbl="parChTrans1D2" presStyleIdx="1" presStyleCnt="2"/>
      <dgm:spPr/>
      <dgm:t>
        <a:bodyPr/>
        <a:lstStyle/>
        <a:p>
          <a:endParaRPr lang="en-US"/>
        </a:p>
      </dgm:t>
    </dgm:pt>
    <dgm:pt modelId="{6213634E-D856-46C0-9FC0-974BD03CEE22}" type="pres">
      <dgm:prSet presAssocID="{BDD1B18F-9544-46A6-86FC-212DEEF14E7D}" presName="Name21" presStyleCnt="0"/>
      <dgm:spPr>
        <a:scene3d>
          <a:camera prst="orthographicFront"/>
          <a:lightRig rig="threePt" dir="t"/>
        </a:scene3d>
        <a:sp3d extrusionH="76200"/>
      </dgm:spPr>
      <dgm:t>
        <a:bodyPr/>
        <a:lstStyle/>
        <a:p>
          <a:endParaRPr lang="en-US"/>
        </a:p>
      </dgm:t>
    </dgm:pt>
    <dgm:pt modelId="{89E4AFFF-0DDE-40D0-B29A-E0DD8DBA5AE9}" type="pres">
      <dgm:prSet presAssocID="{BDD1B18F-9544-46A6-86FC-212DEEF14E7D}" presName="level2Shape" presStyleLbl="node2" presStyleIdx="1" presStyleCnt="2" custLinFactNeighborY="48185"/>
      <dgm:spPr/>
      <dgm:t>
        <a:bodyPr/>
        <a:lstStyle/>
        <a:p>
          <a:endParaRPr lang="en-US"/>
        </a:p>
      </dgm:t>
    </dgm:pt>
    <dgm:pt modelId="{383C714C-B110-4075-A58E-72D74A695139}" type="pres">
      <dgm:prSet presAssocID="{BDD1B18F-9544-46A6-86FC-212DEEF14E7D}" presName="hierChild3" presStyleCnt="0"/>
      <dgm:spPr>
        <a:scene3d>
          <a:camera prst="orthographicFront"/>
          <a:lightRig rig="threePt" dir="t"/>
        </a:scene3d>
        <a:sp3d extrusionH="76200"/>
      </dgm:spPr>
      <dgm:t>
        <a:bodyPr/>
        <a:lstStyle/>
        <a:p>
          <a:endParaRPr lang="en-US"/>
        </a:p>
      </dgm:t>
    </dgm:pt>
    <dgm:pt modelId="{FF42DB57-975B-4D6E-AA91-356AED63C3ED}" type="pres">
      <dgm:prSet presAssocID="{B11A6E96-8220-4B70-8F98-3564BB4350EA}" presName="Name19" presStyleLbl="parChTrans1D3" presStyleIdx="1" presStyleCnt="2"/>
      <dgm:spPr/>
      <dgm:t>
        <a:bodyPr/>
        <a:lstStyle/>
        <a:p>
          <a:endParaRPr lang="en-US"/>
        </a:p>
      </dgm:t>
    </dgm:pt>
    <dgm:pt modelId="{E0DDCD5D-8DA1-4C67-899F-CC752428393F}" type="pres">
      <dgm:prSet presAssocID="{C0411393-601E-42A2-B05B-56D644268A63}" presName="Name21" presStyleCnt="0"/>
      <dgm:spPr>
        <a:scene3d>
          <a:camera prst="orthographicFront"/>
          <a:lightRig rig="threePt" dir="t"/>
        </a:scene3d>
        <a:sp3d extrusionH="76200"/>
      </dgm:spPr>
      <dgm:t>
        <a:bodyPr/>
        <a:lstStyle/>
        <a:p>
          <a:endParaRPr lang="en-US"/>
        </a:p>
      </dgm:t>
    </dgm:pt>
    <dgm:pt modelId="{112F8EBC-F1A4-4753-B780-063BBC651930}" type="pres">
      <dgm:prSet presAssocID="{C0411393-601E-42A2-B05B-56D644268A63}" presName="level2Shape" presStyleLbl="node3" presStyleIdx="1" presStyleCnt="2" custScaleX="123187" custLinFactY="9028" custLinFactNeighborY="100000"/>
      <dgm:spPr/>
      <dgm:t>
        <a:bodyPr/>
        <a:lstStyle/>
        <a:p>
          <a:endParaRPr lang="en-US"/>
        </a:p>
      </dgm:t>
    </dgm:pt>
    <dgm:pt modelId="{50A0A0B0-FB4E-478F-8AAA-8FF7C0914D0A}" type="pres">
      <dgm:prSet presAssocID="{C0411393-601E-42A2-B05B-56D644268A63}" presName="hierChild3" presStyleCnt="0"/>
      <dgm:spPr>
        <a:scene3d>
          <a:camera prst="orthographicFront"/>
          <a:lightRig rig="threePt" dir="t"/>
        </a:scene3d>
        <a:sp3d extrusionH="76200"/>
      </dgm:spPr>
      <dgm:t>
        <a:bodyPr/>
        <a:lstStyle/>
        <a:p>
          <a:endParaRPr lang="en-US"/>
        </a:p>
      </dgm:t>
    </dgm:pt>
    <dgm:pt modelId="{72475E68-E469-4D20-A28F-C9343DBFAECF}" type="pres">
      <dgm:prSet presAssocID="{4794CC09-EE1F-42E3-A20E-82C58A3E6EF1}" presName="Name19" presStyleLbl="parChTrans1D4" presStyleIdx="1" presStyleCnt="2"/>
      <dgm:spPr/>
      <dgm:t>
        <a:bodyPr/>
        <a:lstStyle/>
        <a:p>
          <a:endParaRPr lang="en-US"/>
        </a:p>
      </dgm:t>
    </dgm:pt>
    <dgm:pt modelId="{71769518-CDF2-4E0F-B338-C4DAD4DE7B59}" type="pres">
      <dgm:prSet presAssocID="{FC83DE26-1976-4067-8600-DF0FAAEAAF14}" presName="Name21" presStyleCnt="0"/>
      <dgm:spPr>
        <a:scene3d>
          <a:camera prst="orthographicFront"/>
          <a:lightRig rig="threePt" dir="t"/>
        </a:scene3d>
        <a:sp3d extrusionH="76200"/>
      </dgm:spPr>
      <dgm:t>
        <a:bodyPr/>
        <a:lstStyle/>
        <a:p>
          <a:endParaRPr lang="en-US"/>
        </a:p>
      </dgm:t>
    </dgm:pt>
    <dgm:pt modelId="{1A9FED3B-AA11-4410-B1F9-70DE5A4AA9C9}" type="pres">
      <dgm:prSet presAssocID="{FC83DE26-1976-4067-8600-DF0FAAEAAF14}" presName="level2Shape" presStyleLbl="node4" presStyleIdx="1" presStyleCnt="2" custScaleX="146532" custScaleY="179402" custLinFactY="58760" custLinFactNeighborY="100000"/>
      <dgm:spPr/>
      <dgm:t>
        <a:bodyPr/>
        <a:lstStyle/>
        <a:p>
          <a:endParaRPr lang="en-US"/>
        </a:p>
      </dgm:t>
    </dgm:pt>
    <dgm:pt modelId="{B4DB8835-788F-47B8-9C55-79CA2FEAF8B4}" type="pres">
      <dgm:prSet presAssocID="{FC83DE26-1976-4067-8600-DF0FAAEAAF14}" presName="hierChild3" presStyleCnt="0"/>
      <dgm:spPr>
        <a:scene3d>
          <a:camera prst="orthographicFront"/>
          <a:lightRig rig="threePt" dir="t"/>
        </a:scene3d>
        <a:sp3d extrusionH="76200"/>
      </dgm:spPr>
      <dgm:t>
        <a:bodyPr/>
        <a:lstStyle/>
        <a:p>
          <a:endParaRPr lang="en-US"/>
        </a:p>
      </dgm:t>
    </dgm:pt>
    <dgm:pt modelId="{07E620DC-FD4D-4D57-A664-5CC5CD1014F4}" type="pres">
      <dgm:prSet presAssocID="{66FDE2B0-7DE6-4E26-A218-EE6183476C38}" presName="bgShapesFlow" presStyleCnt="0"/>
      <dgm:spPr>
        <a:scene3d>
          <a:camera prst="orthographicFront"/>
          <a:lightRig rig="threePt" dir="t"/>
        </a:scene3d>
        <a:sp3d extrusionH="76200"/>
      </dgm:spPr>
      <dgm:t>
        <a:bodyPr/>
        <a:lstStyle/>
        <a:p>
          <a:endParaRPr lang="en-US"/>
        </a:p>
      </dgm:t>
    </dgm:pt>
    <dgm:pt modelId="{82C4BA33-A5B9-431E-BF21-537807785407}" type="pres">
      <dgm:prSet presAssocID="{70105200-2A90-41DE-8AFF-2AD8E965DFFA}" presName="rectComp" presStyleCnt="0"/>
      <dgm:spPr>
        <a:scene3d>
          <a:camera prst="orthographicFront"/>
          <a:lightRig rig="threePt" dir="t"/>
        </a:scene3d>
        <a:sp3d extrusionH="76200"/>
      </dgm:spPr>
      <dgm:t>
        <a:bodyPr/>
        <a:lstStyle/>
        <a:p>
          <a:endParaRPr lang="en-US"/>
        </a:p>
      </dgm:t>
    </dgm:pt>
    <dgm:pt modelId="{9DCABA9F-F093-4893-B383-98CEE684203F}" type="pres">
      <dgm:prSet presAssocID="{70105200-2A90-41DE-8AFF-2AD8E965DFFA}" presName="bgRect" presStyleLbl="bgShp" presStyleIdx="0" presStyleCnt="4" custScaleY="320771" custLinFactNeighborY="530"/>
      <dgm:spPr/>
      <dgm:t>
        <a:bodyPr/>
        <a:lstStyle/>
        <a:p>
          <a:endParaRPr lang="en-US"/>
        </a:p>
      </dgm:t>
    </dgm:pt>
    <dgm:pt modelId="{50B1B223-24B0-4445-9308-4D588EB9D18B}" type="pres">
      <dgm:prSet presAssocID="{70105200-2A90-41DE-8AFF-2AD8E965DFFA}" presName="bgRectTx" presStyleLbl="bgShp" presStyleIdx="0" presStyleCnt="4">
        <dgm:presLayoutVars>
          <dgm:bulletEnabled val="1"/>
        </dgm:presLayoutVars>
      </dgm:prSet>
      <dgm:spPr/>
      <dgm:t>
        <a:bodyPr/>
        <a:lstStyle/>
        <a:p>
          <a:endParaRPr lang="en-US"/>
        </a:p>
      </dgm:t>
    </dgm:pt>
    <dgm:pt modelId="{845A7CF1-8D22-4898-AAFC-CF1B6E4866AF}" type="pres">
      <dgm:prSet presAssocID="{70105200-2A90-41DE-8AFF-2AD8E965DFFA}" presName="spComp" presStyleCnt="0"/>
      <dgm:spPr>
        <a:scene3d>
          <a:camera prst="orthographicFront"/>
          <a:lightRig rig="threePt" dir="t"/>
        </a:scene3d>
        <a:sp3d extrusionH="76200"/>
      </dgm:spPr>
      <dgm:t>
        <a:bodyPr/>
        <a:lstStyle/>
        <a:p>
          <a:endParaRPr lang="en-US"/>
        </a:p>
      </dgm:t>
    </dgm:pt>
    <dgm:pt modelId="{1E4DACFC-93A3-40D1-A50C-BD385A26CCBE}" type="pres">
      <dgm:prSet presAssocID="{70105200-2A90-41DE-8AFF-2AD8E965DFFA}" presName="vSp" presStyleCnt="0"/>
      <dgm:spPr>
        <a:scene3d>
          <a:camera prst="orthographicFront"/>
          <a:lightRig rig="threePt" dir="t"/>
        </a:scene3d>
        <a:sp3d extrusionH="76200"/>
      </dgm:spPr>
      <dgm:t>
        <a:bodyPr/>
        <a:lstStyle/>
        <a:p>
          <a:endParaRPr lang="en-US"/>
        </a:p>
      </dgm:t>
    </dgm:pt>
    <dgm:pt modelId="{35BB2C0A-BF81-46E4-BA16-9D688047FB03}" type="pres">
      <dgm:prSet presAssocID="{FA6F9363-6F4F-4C07-B154-41806B59A374}" presName="rectComp" presStyleCnt="0"/>
      <dgm:spPr>
        <a:scene3d>
          <a:camera prst="orthographicFront"/>
          <a:lightRig rig="threePt" dir="t"/>
        </a:scene3d>
        <a:sp3d extrusionH="76200"/>
      </dgm:spPr>
      <dgm:t>
        <a:bodyPr/>
        <a:lstStyle/>
        <a:p>
          <a:endParaRPr lang="en-US"/>
        </a:p>
      </dgm:t>
    </dgm:pt>
    <dgm:pt modelId="{DFA4FED1-5590-4F2E-BC0E-F180B6179F85}" type="pres">
      <dgm:prSet presAssocID="{FA6F9363-6F4F-4C07-B154-41806B59A374}" presName="bgRect" presStyleLbl="bgShp" presStyleIdx="1" presStyleCnt="4" custScaleY="121103" custLinFactNeighborY="2271"/>
      <dgm:spPr/>
      <dgm:t>
        <a:bodyPr/>
        <a:lstStyle/>
        <a:p>
          <a:endParaRPr lang="en-US"/>
        </a:p>
      </dgm:t>
    </dgm:pt>
    <dgm:pt modelId="{E481CCF7-B713-4108-9271-2A862D21FDFD}" type="pres">
      <dgm:prSet presAssocID="{FA6F9363-6F4F-4C07-B154-41806B59A374}" presName="bgRectTx" presStyleLbl="bgShp" presStyleIdx="1" presStyleCnt="4">
        <dgm:presLayoutVars>
          <dgm:bulletEnabled val="1"/>
        </dgm:presLayoutVars>
      </dgm:prSet>
      <dgm:spPr/>
      <dgm:t>
        <a:bodyPr/>
        <a:lstStyle/>
        <a:p>
          <a:endParaRPr lang="en-US"/>
        </a:p>
      </dgm:t>
    </dgm:pt>
    <dgm:pt modelId="{F6E3617D-81DE-44E8-830D-81F43B363A3B}" type="pres">
      <dgm:prSet presAssocID="{FA6F9363-6F4F-4C07-B154-41806B59A374}" presName="spComp" presStyleCnt="0"/>
      <dgm:spPr>
        <a:scene3d>
          <a:camera prst="orthographicFront"/>
          <a:lightRig rig="threePt" dir="t"/>
        </a:scene3d>
        <a:sp3d extrusionH="76200"/>
      </dgm:spPr>
      <dgm:t>
        <a:bodyPr/>
        <a:lstStyle/>
        <a:p>
          <a:endParaRPr lang="en-US"/>
        </a:p>
      </dgm:t>
    </dgm:pt>
    <dgm:pt modelId="{8900FEA0-D947-4A41-A38A-2E89EDCF52E5}" type="pres">
      <dgm:prSet presAssocID="{FA6F9363-6F4F-4C07-B154-41806B59A374}" presName="vSp" presStyleCnt="0"/>
      <dgm:spPr>
        <a:scene3d>
          <a:camera prst="orthographicFront"/>
          <a:lightRig rig="threePt" dir="t"/>
        </a:scene3d>
        <a:sp3d extrusionH="76200"/>
      </dgm:spPr>
      <dgm:t>
        <a:bodyPr/>
        <a:lstStyle/>
        <a:p>
          <a:endParaRPr lang="en-US"/>
        </a:p>
      </dgm:t>
    </dgm:pt>
    <dgm:pt modelId="{983D6AA0-1490-48A7-8F83-A26913B021CF}" type="pres">
      <dgm:prSet presAssocID="{C89486AB-894C-435A-BBAC-3234F2B56D9A}" presName="rectComp" presStyleCnt="0"/>
      <dgm:spPr/>
    </dgm:pt>
    <dgm:pt modelId="{9BA84D39-238F-4197-BF5B-8C824B4F8926}" type="pres">
      <dgm:prSet presAssocID="{C89486AB-894C-435A-BBAC-3234F2B56D9A}" presName="bgRect" presStyleLbl="bgShp" presStyleIdx="2" presStyleCnt="4" custScaleY="191816"/>
      <dgm:spPr/>
      <dgm:t>
        <a:bodyPr/>
        <a:lstStyle/>
        <a:p>
          <a:endParaRPr lang="en-US"/>
        </a:p>
      </dgm:t>
    </dgm:pt>
    <dgm:pt modelId="{DB03C326-28EE-4B06-A4E9-F4277B15B2CD}" type="pres">
      <dgm:prSet presAssocID="{C89486AB-894C-435A-BBAC-3234F2B56D9A}" presName="bgRectTx" presStyleLbl="bgShp" presStyleIdx="2" presStyleCnt="4">
        <dgm:presLayoutVars>
          <dgm:bulletEnabled val="1"/>
        </dgm:presLayoutVars>
      </dgm:prSet>
      <dgm:spPr/>
      <dgm:t>
        <a:bodyPr/>
        <a:lstStyle/>
        <a:p>
          <a:endParaRPr lang="en-US"/>
        </a:p>
      </dgm:t>
    </dgm:pt>
    <dgm:pt modelId="{4986F8E0-9955-4755-8EA6-04C945CAC33D}" type="pres">
      <dgm:prSet presAssocID="{C89486AB-894C-435A-BBAC-3234F2B56D9A}" presName="spComp" presStyleCnt="0"/>
      <dgm:spPr/>
    </dgm:pt>
    <dgm:pt modelId="{72F41D44-32DF-4385-B2B9-6BBA44BE7D7E}" type="pres">
      <dgm:prSet presAssocID="{C89486AB-894C-435A-BBAC-3234F2B56D9A}" presName="vSp" presStyleCnt="0"/>
      <dgm:spPr/>
    </dgm:pt>
    <dgm:pt modelId="{58EE8BF0-244A-499F-B7D5-026455520F3D}" type="pres">
      <dgm:prSet presAssocID="{5A5265F1-396B-4EBF-B792-38F9F9B19B11}" presName="rectComp" presStyleCnt="0"/>
      <dgm:spPr>
        <a:scene3d>
          <a:camera prst="orthographicFront"/>
          <a:lightRig rig="threePt" dir="t"/>
        </a:scene3d>
        <a:sp3d extrusionH="76200"/>
      </dgm:spPr>
      <dgm:t>
        <a:bodyPr/>
        <a:lstStyle/>
        <a:p>
          <a:endParaRPr lang="en-US"/>
        </a:p>
      </dgm:t>
    </dgm:pt>
    <dgm:pt modelId="{D210814A-C1A7-4778-B44E-6E52C42A6950}" type="pres">
      <dgm:prSet presAssocID="{5A5265F1-396B-4EBF-B792-38F9F9B19B11}" presName="bgRect" presStyleLbl="bgShp" presStyleIdx="3" presStyleCnt="4" custScaleY="315424" custLinFactNeighborY="88439"/>
      <dgm:spPr/>
      <dgm:t>
        <a:bodyPr/>
        <a:lstStyle/>
        <a:p>
          <a:endParaRPr lang="en-US"/>
        </a:p>
      </dgm:t>
    </dgm:pt>
    <dgm:pt modelId="{B4DA4B18-23DE-4427-B914-75234A4373F0}" type="pres">
      <dgm:prSet presAssocID="{5A5265F1-396B-4EBF-B792-38F9F9B19B11}" presName="bgRectTx" presStyleLbl="bgShp" presStyleIdx="3" presStyleCnt="4">
        <dgm:presLayoutVars>
          <dgm:bulletEnabled val="1"/>
        </dgm:presLayoutVars>
      </dgm:prSet>
      <dgm:spPr/>
      <dgm:t>
        <a:bodyPr/>
        <a:lstStyle/>
        <a:p>
          <a:endParaRPr lang="en-US"/>
        </a:p>
      </dgm:t>
    </dgm:pt>
  </dgm:ptLst>
  <dgm:cxnLst>
    <dgm:cxn modelId="{F668A2FD-14C5-40F2-B4D4-38C3EA4FA39C}" type="presOf" srcId="{DC0948AB-51C7-4FA7-AF99-DC5C7F8344A0}" destId="{D85AF290-AD16-4567-BF5B-262688356011}" srcOrd="0" destOrd="0" presId="urn:microsoft.com/office/officeart/2005/8/layout/hierarchy6"/>
    <dgm:cxn modelId="{93590EA2-AA13-4FF5-9C25-788B1E9493A0}" srcId="{66FDE2B0-7DE6-4E26-A218-EE6183476C38}" destId="{FA6F9363-6F4F-4C07-B154-41806B59A374}" srcOrd="2" destOrd="0" parTransId="{E978CC6E-1BE8-4ADC-8C8F-309E6E2B4A44}" sibTransId="{185B76D1-7B37-434D-90C7-4086E8148BD9}"/>
    <dgm:cxn modelId="{FD6E6DB3-369B-48DF-8289-0B5088253161}" srcId="{66FDE2B0-7DE6-4E26-A218-EE6183476C38}" destId="{C89486AB-894C-435A-BBAC-3234F2B56D9A}" srcOrd="3" destOrd="0" parTransId="{010A200D-9676-44C3-9F60-1CB62C0AB2B2}" sibTransId="{4A9CD3A0-DDE0-4AAC-9299-D9A61946C424}"/>
    <dgm:cxn modelId="{2E753DC6-C971-4724-B031-2E3478E10991}" type="presOf" srcId="{C89486AB-894C-435A-BBAC-3234F2B56D9A}" destId="{9BA84D39-238F-4197-BF5B-8C824B4F8926}" srcOrd="0" destOrd="0" presId="urn:microsoft.com/office/officeart/2005/8/layout/hierarchy6"/>
    <dgm:cxn modelId="{8B8E364F-7E39-4746-80B6-B68013905D69}" type="presOf" srcId="{BDD1B18F-9544-46A6-86FC-212DEEF14E7D}" destId="{89E4AFFF-0DDE-40D0-B29A-E0DD8DBA5AE9}" srcOrd="0" destOrd="0" presId="urn:microsoft.com/office/officeart/2005/8/layout/hierarchy6"/>
    <dgm:cxn modelId="{951468A4-9260-4CC9-B1F9-6D0D9A2B8C2D}" srcId="{66FDE2B0-7DE6-4E26-A218-EE6183476C38}" destId="{086FFB99-C4B2-4C17-8F8D-591C2A5C0CA4}" srcOrd="0" destOrd="0" parTransId="{6389A88B-7EBF-400B-84FA-3E8F8EFAED7F}" sibTransId="{CB4A7077-0D26-4A16-8E37-1A2F8381BFA2}"/>
    <dgm:cxn modelId="{DF56CBAB-D80E-4629-A269-D85A37669E4E}" srcId="{3023F401-CAB2-48E7-ABCF-DFAEAB5C7164}" destId="{F8E5659C-1FFB-4B83-9DD6-E726F4472FCF}" srcOrd="0" destOrd="0" parTransId="{DC0948AB-51C7-4FA7-AF99-DC5C7F8344A0}" sibTransId="{68CC132C-938A-4940-9D58-A979A55C531A}"/>
    <dgm:cxn modelId="{FA753C5E-E091-423A-AA08-7B7EA6DFE221}" type="presOf" srcId="{5A5265F1-396B-4EBF-B792-38F9F9B19B11}" destId="{B4DA4B18-23DE-4427-B914-75234A4373F0}" srcOrd="1" destOrd="0" presId="urn:microsoft.com/office/officeart/2005/8/layout/hierarchy6"/>
    <dgm:cxn modelId="{ED336B7F-C5FA-4FFB-99E7-42E814580CC4}" type="presOf" srcId="{FC83DE26-1976-4067-8600-DF0FAAEAAF14}" destId="{1A9FED3B-AA11-4410-B1F9-70DE5A4AA9C9}" srcOrd="0" destOrd="0" presId="urn:microsoft.com/office/officeart/2005/8/layout/hierarchy6"/>
    <dgm:cxn modelId="{62EAFDF2-DB15-4F3D-8A5C-51977C632254}" type="presOf" srcId="{086FFB99-C4B2-4C17-8F8D-591C2A5C0CA4}" destId="{025B6CBE-7387-462C-8CA8-081500675B2A}" srcOrd="0" destOrd="0" presId="urn:microsoft.com/office/officeart/2005/8/layout/hierarchy6"/>
    <dgm:cxn modelId="{8597CE0A-D1A5-467A-9804-772D444FBF45}" type="presOf" srcId="{5A5265F1-396B-4EBF-B792-38F9F9B19B11}" destId="{D210814A-C1A7-4778-B44E-6E52C42A6950}" srcOrd="0" destOrd="0" presId="urn:microsoft.com/office/officeart/2005/8/layout/hierarchy6"/>
    <dgm:cxn modelId="{A60D24B7-3379-4C4D-A13F-69FE41D69734}" type="presOf" srcId="{6552AF57-81BA-4241-81DD-7A8F320AF543}" destId="{4D863683-C402-44C4-8925-35F9BC4F71AC}" srcOrd="0" destOrd="0" presId="urn:microsoft.com/office/officeart/2005/8/layout/hierarchy6"/>
    <dgm:cxn modelId="{957F40CE-EDE6-450F-B4AB-9C1C1E0F643F}" type="presOf" srcId="{66FDE2B0-7DE6-4E26-A218-EE6183476C38}" destId="{BA41238A-3152-4A2D-B7EB-171C62721C6D}" srcOrd="0" destOrd="0" presId="urn:microsoft.com/office/officeart/2005/8/layout/hierarchy6"/>
    <dgm:cxn modelId="{4686A15C-6EE1-4B15-853A-4BC05EBAFFDF}" type="presOf" srcId="{B11A6E96-8220-4B70-8F98-3564BB4350EA}" destId="{FF42DB57-975B-4D6E-AA91-356AED63C3ED}" srcOrd="0" destOrd="0" presId="urn:microsoft.com/office/officeart/2005/8/layout/hierarchy6"/>
    <dgm:cxn modelId="{A8E96C46-CB02-4899-BEDF-1F41753241E9}" type="presOf" srcId="{3023F401-CAB2-48E7-ABCF-DFAEAB5C7164}" destId="{CD21D5FF-C9DE-4419-B115-F1FAB3FA3DDC}" srcOrd="0" destOrd="0" presId="urn:microsoft.com/office/officeart/2005/8/layout/hierarchy6"/>
    <dgm:cxn modelId="{AD002FDF-C848-4B1A-BC33-1F87B258921E}" srcId="{086FFB99-C4B2-4C17-8F8D-591C2A5C0CA4}" destId="{BDD1B18F-9544-46A6-86FC-212DEEF14E7D}" srcOrd="1" destOrd="0" parTransId="{6552AF57-81BA-4241-81DD-7A8F320AF543}" sibTransId="{E71304F3-AF1B-4479-94BB-F8BFE30CA3DC}"/>
    <dgm:cxn modelId="{BA002F8C-D3DB-4DC8-9F29-75A436A3142F}" type="presOf" srcId="{E0E9AEBA-5A48-4136-A9A6-C03937E31643}" destId="{18157F65-CB10-4E03-BC4F-C7BCDE82421A}" srcOrd="0" destOrd="0" presId="urn:microsoft.com/office/officeart/2005/8/layout/hierarchy6"/>
    <dgm:cxn modelId="{4EFBF6DF-13FD-41AE-A875-B36947A81178}" type="presOf" srcId="{FA6F9363-6F4F-4C07-B154-41806B59A374}" destId="{E481CCF7-B713-4108-9271-2A862D21FDFD}" srcOrd="1" destOrd="0" presId="urn:microsoft.com/office/officeart/2005/8/layout/hierarchy6"/>
    <dgm:cxn modelId="{F9099F58-F84C-49FD-A099-A22DFEEF49E5}" type="presOf" srcId="{C89486AB-894C-435A-BBAC-3234F2B56D9A}" destId="{DB03C326-28EE-4B06-A4E9-F4277B15B2CD}" srcOrd="1" destOrd="0" presId="urn:microsoft.com/office/officeart/2005/8/layout/hierarchy6"/>
    <dgm:cxn modelId="{8F94CFAA-0A34-44A0-BCF1-6DA07B5B079F}" type="presOf" srcId="{EAD9AB6A-28AA-4942-8D28-2FC61D0BDEA8}" destId="{36F69AD6-2BDF-4AB3-BD4B-C6B7803B8F11}" srcOrd="0" destOrd="0" presId="urn:microsoft.com/office/officeart/2005/8/layout/hierarchy6"/>
    <dgm:cxn modelId="{1039DC24-7734-4D7C-8E7A-9198D2E1FD4A}" srcId="{086FFB99-C4B2-4C17-8F8D-591C2A5C0CA4}" destId="{3023F401-CAB2-48E7-ABCF-DFAEAB5C7164}" srcOrd="0" destOrd="0" parTransId="{9D005A72-0394-4B3D-BE7C-09203D414C64}" sibTransId="{DF4146F9-C5CD-4E44-9116-70C2BFBE460B}"/>
    <dgm:cxn modelId="{70BBF481-7221-4458-9AA2-81D988AABD35}" type="presOf" srcId="{70105200-2A90-41DE-8AFF-2AD8E965DFFA}" destId="{9DCABA9F-F093-4893-B383-98CEE684203F}" srcOrd="0" destOrd="0" presId="urn:microsoft.com/office/officeart/2005/8/layout/hierarchy6"/>
    <dgm:cxn modelId="{D71FEC9E-D75D-4EF1-9D6E-2262033E8ED5}" type="presOf" srcId="{F8E5659C-1FFB-4B83-9DD6-E726F4472FCF}" destId="{EF819C84-1C79-46E0-AA76-DA035FC6903E}" srcOrd="0" destOrd="0" presId="urn:microsoft.com/office/officeart/2005/8/layout/hierarchy6"/>
    <dgm:cxn modelId="{AFDE565F-7E97-43E4-8900-0DA9D498AC08}" type="presOf" srcId="{70105200-2A90-41DE-8AFF-2AD8E965DFFA}" destId="{50B1B223-24B0-4445-9308-4D588EB9D18B}" srcOrd="1" destOrd="0" presId="urn:microsoft.com/office/officeart/2005/8/layout/hierarchy6"/>
    <dgm:cxn modelId="{2D68281D-95B7-4662-9266-BABAF42DE2A6}" type="presOf" srcId="{9D005A72-0394-4B3D-BE7C-09203D414C64}" destId="{C8DE038A-00C0-4CDE-8FAC-267765DD9EC2}" srcOrd="0" destOrd="0" presId="urn:microsoft.com/office/officeart/2005/8/layout/hierarchy6"/>
    <dgm:cxn modelId="{AB7BEBC3-2F64-420B-B31F-E9B4A9BACA6E}" type="presOf" srcId="{FA6F9363-6F4F-4C07-B154-41806B59A374}" destId="{DFA4FED1-5590-4F2E-BC0E-F180B6179F85}" srcOrd="0" destOrd="0" presId="urn:microsoft.com/office/officeart/2005/8/layout/hierarchy6"/>
    <dgm:cxn modelId="{7EBB74E7-3560-43A5-BDE1-CDBE51F2B759}" srcId="{C0411393-601E-42A2-B05B-56D644268A63}" destId="{FC83DE26-1976-4067-8600-DF0FAAEAAF14}" srcOrd="0" destOrd="0" parTransId="{4794CC09-EE1F-42E3-A20E-82C58A3E6EF1}" sibTransId="{A7F8F798-4F9F-48B2-B521-CFB8C510AE52}"/>
    <dgm:cxn modelId="{1A54E18E-070B-4193-9ACC-AD7DE62E14E9}" srcId="{66FDE2B0-7DE6-4E26-A218-EE6183476C38}" destId="{5A5265F1-396B-4EBF-B792-38F9F9B19B11}" srcOrd="4" destOrd="0" parTransId="{CAADC191-63C5-419D-88EC-E3A4223861B8}" sibTransId="{449F824D-FF8A-4D10-A28F-16A18228100B}"/>
    <dgm:cxn modelId="{4CDF9145-9112-4540-AFEA-F21C9890DE33}" type="presOf" srcId="{4794CC09-EE1F-42E3-A20E-82C58A3E6EF1}" destId="{72475E68-E469-4D20-A28F-C9343DBFAECF}" srcOrd="0" destOrd="0" presId="urn:microsoft.com/office/officeart/2005/8/layout/hierarchy6"/>
    <dgm:cxn modelId="{DDBE0DE9-238A-40EB-A877-037D78D9C375}" srcId="{66FDE2B0-7DE6-4E26-A218-EE6183476C38}" destId="{70105200-2A90-41DE-8AFF-2AD8E965DFFA}" srcOrd="1" destOrd="0" parTransId="{65DEEF85-770E-4484-9F47-0EFACD4EC2FE}" sibTransId="{03D3BD49-2ED5-4FF4-B6E0-2D514398E00A}"/>
    <dgm:cxn modelId="{E04E6113-A5DC-473A-AC63-13014DE6F2AC}" srcId="{F8E5659C-1FFB-4B83-9DD6-E726F4472FCF}" destId="{E0E9AEBA-5A48-4136-A9A6-C03937E31643}" srcOrd="0" destOrd="0" parTransId="{EAD9AB6A-28AA-4942-8D28-2FC61D0BDEA8}" sibTransId="{7A3375E2-3FD4-4C1D-B580-173245177BAE}"/>
    <dgm:cxn modelId="{5649430A-EE25-43ED-9238-E09DD943D50B}" type="presOf" srcId="{C0411393-601E-42A2-B05B-56D644268A63}" destId="{112F8EBC-F1A4-4753-B780-063BBC651930}" srcOrd="0" destOrd="0" presId="urn:microsoft.com/office/officeart/2005/8/layout/hierarchy6"/>
    <dgm:cxn modelId="{F42C293B-DBD7-4791-B922-CA0948ABDD2B}" srcId="{BDD1B18F-9544-46A6-86FC-212DEEF14E7D}" destId="{C0411393-601E-42A2-B05B-56D644268A63}" srcOrd="0" destOrd="0" parTransId="{B11A6E96-8220-4B70-8F98-3564BB4350EA}" sibTransId="{1C6878BE-C5D9-4178-A338-31E29AAB83B1}"/>
    <dgm:cxn modelId="{4E7D52CC-20DC-4031-9323-BAABB0E9D29C}" type="presParOf" srcId="{BA41238A-3152-4A2D-B7EB-171C62721C6D}" destId="{0886AA60-1611-44B3-9439-A0DCF85B9901}" srcOrd="0" destOrd="0" presId="urn:microsoft.com/office/officeart/2005/8/layout/hierarchy6"/>
    <dgm:cxn modelId="{CCD61960-BB3E-4AD9-ABE1-A328D969C749}" type="presParOf" srcId="{0886AA60-1611-44B3-9439-A0DCF85B9901}" destId="{B8700AA3-0855-40F2-9D84-ED999861E60D}" srcOrd="0" destOrd="0" presId="urn:microsoft.com/office/officeart/2005/8/layout/hierarchy6"/>
    <dgm:cxn modelId="{83EF150B-D8DC-426F-B198-9886576EAD45}" type="presParOf" srcId="{0886AA60-1611-44B3-9439-A0DCF85B9901}" destId="{89E507EF-F492-4F8E-8B0D-2272FAF1AF2A}" srcOrd="1" destOrd="0" presId="urn:microsoft.com/office/officeart/2005/8/layout/hierarchy6"/>
    <dgm:cxn modelId="{E36238FA-CC0E-4391-AE89-BC39791B9C91}" type="presParOf" srcId="{89E507EF-F492-4F8E-8B0D-2272FAF1AF2A}" destId="{3D029D97-0F69-412A-962B-3769045FB520}" srcOrd="0" destOrd="0" presId="urn:microsoft.com/office/officeart/2005/8/layout/hierarchy6"/>
    <dgm:cxn modelId="{C5DFBAA2-D54F-4FB7-A4BB-0A42695F32A8}" type="presParOf" srcId="{3D029D97-0F69-412A-962B-3769045FB520}" destId="{025B6CBE-7387-462C-8CA8-081500675B2A}" srcOrd="0" destOrd="0" presId="urn:microsoft.com/office/officeart/2005/8/layout/hierarchy6"/>
    <dgm:cxn modelId="{5DB0854D-BC02-49A0-B731-9B8687D081AC}" type="presParOf" srcId="{3D029D97-0F69-412A-962B-3769045FB520}" destId="{1A3CA4FE-A8BC-4703-BA38-1A9BB0C1CABC}" srcOrd="1" destOrd="0" presId="urn:microsoft.com/office/officeart/2005/8/layout/hierarchy6"/>
    <dgm:cxn modelId="{42ABC778-A504-47B3-BBF1-3759444740C7}" type="presParOf" srcId="{1A3CA4FE-A8BC-4703-BA38-1A9BB0C1CABC}" destId="{C8DE038A-00C0-4CDE-8FAC-267765DD9EC2}" srcOrd="0" destOrd="0" presId="urn:microsoft.com/office/officeart/2005/8/layout/hierarchy6"/>
    <dgm:cxn modelId="{9822E25F-B3D1-4EA7-B223-148C8920F8DA}" type="presParOf" srcId="{1A3CA4FE-A8BC-4703-BA38-1A9BB0C1CABC}" destId="{5EDA7C59-1B2E-4AF9-BB42-669A68E0EED5}" srcOrd="1" destOrd="0" presId="urn:microsoft.com/office/officeart/2005/8/layout/hierarchy6"/>
    <dgm:cxn modelId="{A8661D91-CD83-487F-9581-F045B265B678}" type="presParOf" srcId="{5EDA7C59-1B2E-4AF9-BB42-669A68E0EED5}" destId="{CD21D5FF-C9DE-4419-B115-F1FAB3FA3DDC}" srcOrd="0" destOrd="0" presId="urn:microsoft.com/office/officeart/2005/8/layout/hierarchy6"/>
    <dgm:cxn modelId="{75EDEF88-6037-4D8C-A434-8657CE0C3E08}" type="presParOf" srcId="{5EDA7C59-1B2E-4AF9-BB42-669A68E0EED5}" destId="{7AE1D379-B404-415F-94F3-F34C3EA90D91}" srcOrd="1" destOrd="0" presId="urn:microsoft.com/office/officeart/2005/8/layout/hierarchy6"/>
    <dgm:cxn modelId="{2E63083A-A0EF-4FFE-9330-0AEF57D01F4D}" type="presParOf" srcId="{7AE1D379-B404-415F-94F3-F34C3EA90D91}" destId="{D85AF290-AD16-4567-BF5B-262688356011}" srcOrd="0" destOrd="0" presId="urn:microsoft.com/office/officeart/2005/8/layout/hierarchy6"/>
    <dgm:cxn modelId="{C2DCC5A9-247B-42D7-BE48-C6FAE1F83145}" type="presParOf" srcId="{7AE1D379-B404-415F-94F3-F34C3EA90D91}" destId="{B8548DD7-C8B7-4958-A8A6-4496AD940B3F}" srcOrd="1" destOrd="0" presId="urn:microsoft.com/office/officeart/2005/8/layout/hierarchy6"/>
    <dgm:cxn modelId="{665BEA79-B373-4DE8-BF3B-360C134CCFF9}" type="presParOf" srcId="{B8548DD7-C8B7-4958-A8A6-4496AD940B3F}" destId="{EF819C84-1C79-46E0-AA76-DA035FC6903E}" srcOrd="0" destOrd="0" presId="urn:microsoft.com/office/officeart/2005/8/layout/hierarchy6"/>
    <dgm:cxn modelId="{D0C3402B-B258-4C67-AA82-289B166CF4C6}" type="presParOf" srcId="{B8548DD7-C8B7-4958-A8A6-4496AD940B3F}" destId="{A29EB31A-E85A-41CF-A2B3-53EFD6EE0BB3}" srcOrd="1" destOrd="0" presId="urn:microsoft.com/office/officeart/2005/8/layout/hierarchy6"/>
    <dgm:cxn modelId="{CD3A0B5F-FD83-4B02-8AC5-C927118F1445}" type="presParOf" srcId="{A29EB31A-E85A-41CF-A2B3-53EFD6EE0BB3}" destId="{36F69AD6-2BDF-4AB3-BD4B-C6B7803B8F11}" srcOrd="0" destOrd="0" presId="urn:microsoft.com/office/officeart/2005/8/layout/hierarchy6"/>
    <dgm:cxn modelId="{637E6A51-E0A6-4DA4-B426-6C2CB99F9DB3}" type="presParOf" srcId="{A29EB31A-E85A-41CF-A2B3-53EFD6EE0BB3}" destId="{6B7CBE56-9735-4DED-996E-D8254A60049B}" srcOrd="1" destOrd="0" presId="urn:microsoft.com/office/officeart/2005/8/layout/hierarchy6"/>
    <dgm:cxn modelId="{F5A08DE4-DE92-4299-9A32-AD61AF4523A5}" type="presParOf" srcId="{6B7CBE56-9735-4DED-996E-D8254A60049B}" destId="{18157F65-CB10-4E03-BC4F-C7BCDE82421A}" srcOrd="0" destOrd="0" presId="urn:microsoft.com/office/officeart/2005/8/layout/hierarchy6"/>
    <dgm:cxn modelId="{C15CE34D-E41F-4F46-94CE-2D3E74D030D1}" type="presParOf" srcId="{6B7CBE56-9735-4DED-996E-D8254A60049B}" destId="{1C5ACC89-27AD-4D38-8BEB-7D7758C91284}" srcOrd="1" destOrd="0" presId="urn:microsoft.com/office/officeart/2005/8/layout/hierarchy6"/>
    <dgm:cxn modelId="{85B610AD-E18F-4DBC-9B2C-83C73DB9721E}" type="presParOf" srcId="{1A3CA4FE-A8BC-4703-BA38-1A9BB0C1CABC}" destId="{4D863683-C402-44C4-8925-35F9BC4F71AC}" srcOrd="2" destOrd="0" presId="urn:microsoft.com/office/officeart/2005/8/layout/hierarchy6"/>
    <dgm:cxn modelId="{87AD6248-1358-4C5F-979C-0B66455B321F}" type="presParOf" srcId="{1A3CA4FE-A8BC-4703-BA38-1A9BB0C1CABC}" destId="{6213634E-D856-46C0-9FC0-974BD03CEE22}" srcOrd="3" destOrd="0" presId="urn:microsoft.com/office/officeart/2005/8/layout/hierarchy6"/>
    <dgm:cxn modelId="{555C3B55-4F88-48FF-A6B9-EEAFB3667C1F}" type="presParOf" srcId="{6213634E-D856-46C0-9FC0-974BD03CEE22}" destId="{89E4AFFF-0DDE-40D0-B29A-E0DD8DBA5AE9}" srcOrd="0" destOrd="0" presId="urn:microsoft.com/office/officeart/2005/8/layout/hierarchy6"/>
    <dgm:cxn modelId="{583ED41C-1797-46A6-8A78-1E84AAEB5B5B}" type="presParOf" srcId="{6213634E-D856-46C0-9FC0-974BD03CEE22}" destId="{383C714C-B110-4075-A58E-72D74A695139}" srcOrd="1" destOrd="0" presId="urn:microsoft.com/office/officeart/2005/8/layout/hierarchy6"/>
    <dgm:cxn modelId="{48E6B976-DC43-4596-924C-1A9DE3E328A7}" type="presParOf" srcId="{383C714C-B110-4075-A58E-72D74A695139}" destId="{FF42DB57-975B-4D6E-AA91-356AED63C3ED}" srcOrd="0" destOrd="0" presId="urn:microsoft.com/office/officeart/2005/8/layout/hierarchy6"/>
    <dgm:cxn modelId="{8EB26502-44D1-410D-B156-98F276D29A5F}" type="presParOf" srcId="{383C714C-B110-4075-A58E-72D74A695139}" destId="{E0DDCD5D-8DA1-4C67-899F-CC752428393F}" srcOrd="1" destOrd="0" presId="urn:microsoft.com/office/officeart/2005/8/layout/hierarchy6"/>
    <dgm:cxn modelId="{4F48F1E1-A358-410B-87E5-94393A48F8EB}" type="presParOf" srcId="{E0DDCD5D-8DA1-4C67-899F-CC752428393F}" destId="{112F8EBC-F1A4-4753-B780-063BBC651930}" srcOrd="0" destOrd="0" presId="urn:microsoft.com/office/officeart/2005/8/layout/hierarchy6"/>
    <dgm:cxn modelId="{33C4724C-0564-488A-B445-7A1F6EFC256A}" type="presParOf" srcId="{E0DDCD5D-8DA1-4C67-899F-CC752428393F}" destId="{50A0A0B0-FB4E-478F-8AAA-8FF7C0914D0A}" srcOrd="1" destOrd="0" presId="urn:microsoft.com/office/officeart/2005/8/layout/hierarchy6"/>
    <dgm:cxn modelId="{FA17D62D-26BB-4217-9A62-58C62459B5D1}" type="presParOf" srcId="{50A0A0B0-FB4E-478F-8AAA-8FF7C0914D0A}" destId="{72475E68-E469-4D20-A28F-C9343DBFAECF}" srcOrd="0" destOrd="0" presId="urn:microsoft.com/office/officeart/2005/8/layout/hierarchy6"/>
    <dgm:cxn modelId="{1EBA7B39-4B57-4EAB-AB62-AB379DA6F73C}" type="presParOf" srcId="{50A0A0B0-FB4E-478F-8AAA-8FF7C0914D0A}" destId="{71769518-CDF2-4E0F-B338-C4DAD4DE7B59}" srcOrd="1" destOrd="0" presId="urn:microsoft.com/office/officeart/2005/8/layout/hierarchy6"/>
    <dgm:cxn modelId="{81C7DC11-99ED-4670-9C9B-84F8ED24C3AE}" type="presParOf" srcId="{71769518-CDF2-4E0F-B338-C4DAD4DE7B59}" destId="{1A9FED3B-AA11-4410-B1F9-70DE5A4AA9C9}" srcOrd="0" destOrd="0" presId="urn:microsoft.com/office/officeart/2005/8/layout/hierarchy6"/>
    <dgm:cxn modelId="{7582C7B3-CD55-4ED3-8E61-0E3810A65284}" type="presParOf" srcId="{71769518-CDF2-4E0F-B338-C4DAD4DE7B59}" destId="{B4DB8835-788F-47B8-9C55-79CA2FEAF8B4}" srcOrd="1" destOrd="0" presId="urn:microsoft.com/office/officeart/2005/8/layout/hierarchy6"/>
    <dgm:cxn modelId="{C3E09733-6733-4619-8470-40FCD038FE9D}" type="presParOf" srcId="{BA41238A-3152-4A2D-B7EB-171C62721C6D}" destId="{07E620DC-FD4D-4D57-A664-5CC5CD1014F4}" srcOrd="1" destOrd="0" presId="urn:microsoft.com/office/officeart/2005/8/layout/hierarchy6"/>
    <dgm:cxn modelId="{2544B51E-E4A3-4325-9DF8-4A3085AD1D85}" type="presParOf" srcId="{07E620DC-FD4D-4D57-A664-5CC5CD1014F4}" destId="{82C4BA33-A5B9-431E-BF21-537807785407}" srcOrd="0" destOrd="0" presId="urn:microsoft.com/office/officeart/2005/8/layout/hierarchy6"/>
    <dgm:cxn modelId="{5ACE9DFC-8FDB-4E4B-AF7E-9A9FB148E064}" type="presParOf" srcId="{82C4BA33-A5B9-431E-BF21-537807785407}" destId="{9DCABA9F-F093-4893-B383-98CEE684203F}" srcOrd="0" destOrd="0" presId="urn:microsoft.com/office/officeart/2005/8/layout/hierarchy6"/>
    <dgm:cxn modelId="{7BCAFB78-0C07-47AA-AAC6-C8DD7AC665F5}" type="presParOf" srcId="{82C4BA33-A5B9-431E-BF21-537807785407}" destId="{50B1B223-24B0-4445-9308-4D588EB9D18B}" srcOrd="1" destOrd="0" presId="urn:microsoft.com/office/officeart/2005/8/layout/hierarchy6"/>
    <dgm:cxn modelId="{AE95853A-9571-4C78-97B6-6668EAD8310D}" type="presParOf" srcId="{07E620DC-FD4D-4D57-A664-5CC5CD1014F4}" destId="{845A7CF1-8D22-4898-AAFC-CF1B6E4866AF}" srcOrd="1" destOrd="0" presId="urn:microsoft.com/office/officeart/2005/8/layout/hierarchy6"/>
    <dgm:cxn modelId="{6606BF21-EE58-47B7-BF9D-04194512FAE9}" type="presParOf" srcId="{845A7CF1-8D22-4898-AAFC-CF1B6E4866AF}" destId="{1E4DACFC-93A3-40D1-A50C-BD385A26CCBE}" srcOrd="0" destOrd="0" presId="urn:microsoft.com/office/officeart/2005/8/layout/hierarchy6"/>
    <dgm:cxn modelId="{9587273F-93A1-4BC7-B93E-676159C47C64}" type="presParOf" srcId="{07E620DC-FD4D-4D57-A664-5CC5CD1014F4}" destId="{35BB2C0A-BF81-46E4-BA16-9D688047FB03}" srcOrd="2" destOrd="0" presId="urn:microsoft.com/office/officeart/2005/8/layout/hierarchy6"/>
    <dgm:cxn modelId="{88D637D0-1D18-4B79-BD5C-42D89860BD9F}" type="presParOf" srcId="{35BB2C0A-BF81-46E4-BA16-9D688047FB03}" destId="{DFA4FED1-5590-4F2E-BC0E-F180B6179F85}" srcOrd="0" destOrd="0" presId="urn:microsoft.com/office/officeart/2005/8/layout/hierarchy6"/>
    <dgm:cxn modelId="{33E4D4B7-101E-4083-82EE-6A0AEB9C57AE}" type="presParOf" srcId="{35BB2C0A-BF81-46E4-BA16-9D688047FB03}" destId="{E481CCF7-B713-4108-9271-2A862D21FDFD}" srcOrd="1" destOrd="0" presId="urn:microsoft.com/office/officeart/2005/8/layout/hierarchy6"/>
    <dgm:cxn modelId="{38362BD6-656D-4774-B2DE-0845EDCA4597}" type="presParOf" srcId="{07E620DC-FD4D-4D57-A664-5CC5CD1014F4}" destId="{F6E3617D-81DE-44E8-830D-81F43B363A3B}" srcOrd="3" destOrd="0" presId="urn:microsoft.com/office/officeart/2005/8/layout/hierarchy6"/>
    <dgm:cxn modelId="{6AFB0AEB-1A26-4071-B9F1-D93DA02CF8C9}" type="presParOf" srcId="{F6E3617D-81DE-44E8-830D-81F43B363A3B}" destId="{8900FEA0-D947-4A41-A38A-2E89EDCF52E5}" srcOrd="0" destOrd="0" presId="urn:microsoft.com/office/officeart/2005/8/layout/hierarchy6"/>
    <dgm:cxn modelId="{24DFCC5C-63D2-4FA2-935D-EADCE0159E57}" type="presParOf" srcId="{07E620DC-FD4D-4D57-A664-5CC5CD1014F4}" destId="{983D6AA0-1490-48A7-8F83-A26913B021CF}" srcOrd="4" destOrd="0" presId="urn:microsoft.com/office/officeart/2005/8/layout/hierarchy6"/>
    <dgm:cxn modelId="{2EC855E1-90C5-4056-BC30-F048D7928151}" type="presParOf" srcId="{983D6AA0-1490-48A7-8F83-A26913B021CF}" destId="{9BA84D39-238F-4197-BF5B-8C824B4F8926}" srcOrd="0" destOrd="0" presId="urn:microsoft.com/office/officeart/2005/8/layout/hierarchy6"/>
    <dgm:cxn modelId="{439891D5-9BF7-4D72-BFDD-B3124CD6EDA5}" type="presParOf" srcId="{983D6AA0-1490-48A7-8F83-A26913B021CF}" destId="{DB03C326-28EE-4B06-A4E9-F4277B15B2CD}" srcOrd="1" destOrd="0" presId="urn:microsoft.com/office/officeart/2005/8/layout/hierarchy6"/>
    <dgm:cxn modelId="{68D3FCD0-6B95-4079-90EF-8CE2420775F1}" type="presParOf" srcId="{07E620DC-FD4D-4D57-A664-5CC5CD1014F4}" destId="{4986F8E0-9955-4755-8EA6-04C945CAC33D}" srcOrd="5" destOrd="0" presId="urn:microsoft.com/office/officeart/2005/8/layout/hierarchy6"/>
    <dgm:cxn modelId="{FFD1A74C-A3B8-429A-B14F-FC50D959B764}" type="presParOf" srcId="{4986F8E0-9955-4755-8EA6-04C945CAC33D}" destId="{72F41D44-32DF-4385-B2B9-6BBA44BE7D7E}" srcOrd="0" destOrd="0" presId="urn:microsoft.com/office/officeart/2005/8/layout/hierarchy6"/>
    <dgm:cxn modelId="{1D173E19-C24D-4572-A18D-ACE19A94AE6F}" type="presParOf" srcId="{07E620DC-FD4D-4D57-A664-5CC5CD1014F4}" destId="{58EE8BF0-244A-499F-B7D5-026455520F3D}" srcOrd="6" destOrd="0" presId="urn:microsoft.com/office/officeart/2005/8/layout/hierarchy6"/>
    <dgm:cxn modelId="{36C2C602-C283-45CF-BBAE-BCE3CA02AB48}" type="presParOf" srcId="{58EE8BF0-244A-499F-B7D5-026455520F3D}" destId="{D210814A-C1A7-4778-B44E-6E52C42A6950}" srcOrd="0" destOrd="0" presId="urn:microsoft.com/office/officeart/2005/8/layout/hierarchy6"/>
    <dgm:cxn modelId="{02C1C4B7-45F1-4C22-8CDF-F6D7BE0A4A93}" type="presParOf" srcId="{58EE8BF0-244A-499F-B7D5-026455520F3D}" destId="{B4DA4B18-23DE-4427-B914-75234A4373F0}" srcOrd="1" destOrd="0" presId="urn:microsoft.com/office/officeart/2005/8/layout/hierarchy6"/>
  </dgm:cxnLst>
  <dgm:bg>
    <a:noFill/>
    <a:effectLst>
      <a:outerShdw blurRad="50800" dist="50800" dir="5400000" algn="ctr" rotWithShape="0">
        <a:schemeClr val="bg1"/>
      </a:outerShdw>
    </a:effectLst>
  </dgm:bg>
  <dgm:whole/>
</dgm:dataModel>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FF2F9-407E-4426-8AEF-8BAD59A9BE83}" type="datetimeFigureOut">
              <a:rPr lang="en-US" smtClean="0"/>
              <a:t>4/8/2011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70C6A-08F5-4FF2-A5F9-FF7B7F159DA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yeast isolates, M5, M8, Met 15 +/- , 40 </a:t>
            </a:r>
            <a:r>
              <a:rPr lang="en-US" dirty="0" err="1" smtClean="0"/>
              <a:t>mL</a:t>
            </a:r>
            <a:r>
              <a:rPr lang="en-US" dirty="0" smtClean="0"/>
              <a:t> of YPE(39.2 </a:t>
            </a:r>
            <a:r>
              <a:rPr lang="en-US" dirty="0" err="1" smtClean="0"/>
              <a:t>mL</a:t>
            </a:r>
            <a:r>
              <a:rPr lang="en-US" dirty="0" smtClean="0"/>
              <a:t> of YP and 0.8 </a:t>
            </a:r>
            <a:r>
              <a:rPr lang="en-US" dirty="0" err="1" smtClean="0"/>
              <a:t>mL</a:t>
            </a:r>
            <a:r>
              <a:rPr lang="en-US" dirty="0" smtClean="0"/>
              <a:t> of ethanol) and 40 </a:t>
            </a:r>
            <a:r>
              <a:rPr lang="en-US" dirty="0" err="1" smtClean="0"/>
              <a:t>mL</a:t>
            </a:r>
            <a:r>
              <a:rPr lang="en-US" dirty="0" smtClean="0"/>
              <a:t> of YPD, spectrophotometer, honey comb plate, </a:t>
            </a:r>
            <a:r>
              <a:rPr lang="en-US" dirty="0" err="1" smtClean="0"/>
              <a:t>Bioscreen</a:t>
            </a:r>
            <a:endParaRPr lang="en-US" dirty="0" smtClean="0"/>
          </a:p>
          <a:p>
            <a:r>
              <a:rPr lang="en-US" dirty="0" smtClean="0"/>
              <a:t>Two strains of yeast, M8* and M5*, were placed in 5 </a:t>
            </a:r>
            <a:r>
              <a:rPr lang="en-US" dirty="0" err="1" smtClean="0"/>
              <a:t>mL</a:t>
            </a:r>
            <a:r>
              <a:rPr lang="en-US" dirty="0" smtClean="0"/>
              <a:t> of YPE and YPD. YPE was created from a 2% ethanol dilution and 39.2 </a:t>
            </a:r>
            <a:r>
              <a:rPr lang="en-US" dirty="0" err="1" smtClean="0"/>
              <a:t>mL</a:t>
            </a:r>
            <a:r>
              <a:rPr lang="en-US" dirty="0" smtClean="0"/>
              <a:t> YP. The 5 </a:t>
            </a:r>
            <a:r>
              <a:rPr lang="en-US" dirty="0" err="1" smtClean="0"/>
              <a:t>mL</a:t>
            </a:r>
            <a:r>
              <a:rPr lang="en-US" dirty="0" smtClean="0"/>
              <a:t> YPE and YPD solutions containing the strains of M8* and M5* were incubated at 30 degrees overnight. Morning check showed no growth in YPE but growth was observed in YPD. 10 </a:t>
            </a:r>
            <a:r>
              <a:rPr lang="en-US" dirty="0" err="1" smtClean="0"/>
              <a:t>mL</a:t>
            </a:r>
            <a:r>
              <a:rPr lang="en-US" dirty="0" smtClean="0"/>
              <a:t> of culture was transferred from YPD to YPE. All tubes were returned to 30 degrees incubation. After overnight growth, the growth curve of M5* and M8* in YPD and YPE were measured. Spectrophotometer was used to measure OD and results were recorded. 5 </a:t>
            </a:r>
            <a:r>
              <a:rPr lang="en-US" dirty="0" err="1" smtClean="0"/>
              <a:t>microliters</a:t>
            </a:r>
            <a:r>
              <a:rPr lang="en-US" dirty="0" smtClean="0"/>
              <a:t> culture and 5 </a:t>
            </a:r>
            <a:r>
              <a:rPr lang="en-US" dirty="0" err="1" smtClean="0"/>
              <a:t>mL</a:t>
            </a:r>
            <a:r>
              <a:rPr lang="en-US" dirty="0" smtClean="0"/>
              <a:t> media (YPD and YPE) were diluted by 500x. Spectrophotometer was again used to measure OD readings and results were recorded. 2x serial dilutions were </a:t>
            </a:r>
            <a:r>
              <a:rPr lang="en-US" dirty="0" err="1" smtClean="0"/>
              <a:t>perfomed</a:t>
            </a:r>
            <a:r>
              <a:rPr lang="en-US" dirty="0" smtClean="0"/>
              <a:t> using a honeycomb plate. The </a:t>
            </a:r>
            <a:r>
              <a:rPr lang="en-US" dirty="0" err="1" smtClean="0"/>
              <a:t>Bioscreen</a:t>
            </a:r>
            <a:r>
              <a:rPr lang="en-US" dirty="0" smtClean="0"/>
              <a:t> was set for 3.5 days. The specific settings were 15 sec. shakes, 30 degree temperature, 600 nm wavelength, 120 samples chosen and data recorded every 1 min. interval. </a:t>
            </a:r>
          </a:p>
          <a:p>
            <a:r>
              <a:rPr lang="en-US" dirty="0" smtClean="0"/>
              <a:t>M5* and M8* were grown in 5mL YPE and YPD and then incubated overnight in a 30C shaker. OD was measured and restaged for YPD and YPE cultures to reach stationary phase at same time. When stationary phase reached by both cultures, cultures spun down. Two treatments per strain were performed: 0% and o.15% H2O2 for 3 hours. Similar protocol followed for H2O2-LOH experiment.</a:t>
            </a:r>
            <a:endParaRPr lang="en-US" dirty="0"/>
          </a:p>
        </p:txBody>
      </p:sp>
      <p:sp>
        <p:nvSpPr>
          <p:cNvPr id="4" name="Slide Number Placeholder 3"/>
          <p:cNvSpPr>
            <a:spLocks noGrp="1"/>
          </p:cNvSpPr>
          <p:nvPr>
            <p:ph type="sldNum" sz="quarter" idx="10"/>
          </p:nvPr>
        </p:nvSpPr>
        <p:spPr/>
        <p:txBody>
          <a:bodyPr/>
          <a:lstStyle/>
          <a:p>
            <a:fld id="{62870C6A-08F5-4FF2-A5F9-FF7B7F159DAF}"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AB50F0-D559-4C75-ABE2-49A67DE34EA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3B8C08-F326-4FC3-8974-A1787477EFC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6097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6097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84C58C-53B2-440E-9D3E-DC8280F53E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F5C963-1EA0-4267-A16C-1AECDBABD59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588692-20BA-4B28-86E4-97018845B3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FF991D-6835-46CC-97FF-2A87AEE4CD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50584-A826-426E-B46B-7069D7E8D5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4111E53-910F-41A6-BC00-56EBE60D2F9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A5EF0FC-FAB5-40AB-B629-E1E0DB19631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8F6565-8FE6-4CD2-B856-6C4D5B880E9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BE0808-ED7A-4C1D-A58C-9FAFFE043A7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76275"/>
            <a:ext cx="8636000" cy="1271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2200275"/>
            <a:ext cx="8636000" cy="4573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F0F5F28-C5A7-4215-9CC7-4D43328FC8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diagramQuickStyle" Target="../diagrams/quickStyle1.xml"/><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diagramLayout" Target="../diagrams/layout1.xml"/><Relationship Id="rId10" Type="http://schemas.openxmlformats.org/officeDocument/2006/relationships/hyperlink" Target="http://xisbn.worldcat.org:80/liblook2/resolve.htm?res_id=http://www.library.emory.edu&amp;rft.isbn=4988349888&amp;url_ver=Z39.88-2004&amp;rft_val_fmt=info:ofi/fmt:kev:mtx:book" TargetMode="External"/><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14"/>
          <p:cNvPicPr>
            <a:picLocks noChangeAspect="1" noChangeArrowheads="1"/>
          </p:cNvPicPr>
          <p:nvPr/>
        </p:nvPicPr>
        <p:blipFill>
          <a:blip r:embed="rId3"/>
          <a:srcRect/>
          <a:stretch>
            <a:fillRect/>
          </a:stretch>
        </p:blipFill>
        <p:spPr bwMode="auto">
          <a:xfrm>
            <a:off x="3327400" y="6096000"/>
            <a:ext cx="3047999" cy="1295400"/>
          </a:xfrm>
          <a:prstGeom prst="rect">
            <a:avLst/>
          </a:prstGeom>
          <a:noFill/>
          <a:ln w="9525">
            <a:noFill/>
            <a:miter lim="800000"/>
            <a:headEnd/>
            <a:tailEnd/>
          </a:ln>
        </p:spPr>
      </p:pic>
      <p:pic>
        <p:nvPicPr>
          <p:cNvPr id="2050" name="Picture 4"/>
          <p:cNvPicPr>
            <a:picLocks noChangeAspect="1" noChangeArrowheads="1"/>
          </p:cNvPicPr>
          <p:nvPr/>
        </p:nvPicPr>
        <p:blipFill>
          <a:blip r:embed="rId4"/>
          <a:srcRect/>
          <a:stretch>
            <a:fillRect/>
          </a:stretch>
        </p:blipFill>
        <p:spPr bwMode="auto">
          <a:xfrm>
            <a:off x="279400" y="3429000"/>
            <a:ext cx="2971800" cy="3962400"/>
          </a:xfrm>
          <a:prstGeom prst="rect">
            <a:avLst/>
          </a:prstGeom>
          <a:noFill/>
          <a:ln w="9525">
            <a:noFill/>
            <a:miter lim="800000"/>
            <a:headEnd/>
            <a:tailEnd/>
          </a:ln>
        </p:spPr>
      </p:pic>
      <p:pic>
        <p:nvPicPr>
          <p:cNvPr id="2051" name="Picture 5"/>
          <p:cNvPicPr>
            <a:picLocks noChangeAspect="1" noChangeArrowheads="1"/>
          </p:cNvPicPr>
          <p:nvPr/>
        </p:nvPicPr>
        <p:blipFill>
          <a:blip r:embed="rId5"/>
          <a:srcRect/>
          <a:stretch>
            <a:fillRect/>
          </a:stretch>
        </p:blipFill>
        <p:spPr bwMode="auto">
          <a:xfrm>
            <a:off x="279400" y="1295401"/>
            <a:ext cx="2743200" cy="1219200"/>
          </a:xfrm>
          <a:prstGeom prst="rect">
            <a:avLst/>
          </a:prstGeom>
          <a:noFill/>
          <a:ln w="9525">
            <a:noFill/>
            <a:miter lim="800000"/>
            <a:headEnd/>
            <a:tailEnd/>
          </a:ln>
        </p:spPr>
      </p:pic>
      <p:sp>
        <p:nvSpPr>
          <p:cNvPr id="2052" name="Rectangle 2"/>
          <p:cNvSpPr>
            <a:spLocks noGrp="1" noChangeArrowheads="1"/>
          </p:cNvSpPr>
          <p:nvPr>
            <p:ph type="subTitle" idx="1"/>
          </p:nvPr>
        </p:nvSpPr>
        <p:spPr>
          <a:xfrm>
            <a:off x="355600" y="1295400"/>
            <a:ext cx="2590800" cy="1143000"/>
          </a:xfrm>
        </p:spPr>
        <p:txBody>
          <a:bodyPr lIns="0" tIns="0" rIns="0" bIns="0"/>
          <a:lstStyle/>
          <a:p>
            <a:pPr algn="l" eaLnBrk="1" hangingPunct="1">
              <a:lnSpc>
                <a:spcPct val="95000"/>
              </a:lnSpc>
              <a:spcBef>
                <a:spcPct val="0"/>
              </a:spcBef>
            </a:pPr>
            <a:r>
              <a:rPr lang="en-US" sz="1600" b="1" dirty="0" smtClean="0">
                <a:solidFill>
                  <a:srgbClr val="17375E"/>
                </a:solidFill>
                <a:latin typeface="Arial" charset="0"/>
              </a:rPr>
              <a:t>Introduction</a:t>
            </a:r>
            <a:endParaRPr lang="en-US" dirty="0" smtClean="0"/>
          </a:p>
          <a:p>
            <a:pPr algn="l" eaLnBrk="1" hangingPunct="1">
              <a:lnSpc>
                <a:spcPct val="95000"/>
              </a:lnSpc>
              <a:spcBef>
                <a:spcPct val="0"/>
              </a:spcBef>
            </a:pPr>
            <a:r>
              <a:rPr lang="en-US" sz="900" dirty="0" smtClean="0">
                <a:solidFill>
                  <a:srgbClr val="000000"/>
                </a:solidFill>
                <a:latin typeface="Calibri" pitchFamily="34" charset="0"/>
              </a:rPr>
              <a:t>  It is reported that yeast cells in respiratory state have less reactive oxygen species (ROS) due to its higher efficiency of mitochondrial respiratory function (Barros, et al. 2004). It is also known that genome integrity decreases during aging in yeast (Qin, et al 2008). Therefore, we aim to test whether metabolic states can influence genome integrity in this study. </a:t>
            </a:r>
          </a:p>
        </p:txBody>
      </p:sp>
      <p:pic>
        <p:nvPicPr>
          <p:cNvPr id="2053" name="Picture 6"/>
          <p:cNvPicPr>
            <a:picLocks noChangeAspect="1" noChangeArrowheads="1"/>
          </p:cNvPicPr>
          <p:nvPr/>
        </p:nvPicPr>
        <p:blipFill>
          <a:blip r:embed="rId6"/>
          <a:srcRect/>
          <a:stretch>
            <a:fillRect/>
          </a:stretch>
        </p:blipFill>
        <p:spPr bwMode="auto">
          <a:xfrm>
            <a:off x="279400" y="2590800"/>
            <a:ext cx="2819400" cy="685800"/>
          </a:xfrm>
          <a:prstGeom prst="rect">
            <a:avLst/>
          </a:prstGeom>
          <a:noFill/>
          <a:ln w="9525">
            <a:noFill/>
            <a:miter lim="800000"/>
            <a:headEnd/>
            <a:tailEnd/>
          </a:ln>
        </p:spPr>
      </p:pic>
      <p:sp>
        <p:nvSpPr>
          <p:cNvPr id="2055" name="Text Box 7"/>
          <p:cNvSpPr txBox="1">
            <a:spLocks noChangeArrowheads="1"/>
          </p:cNvSpPr>
          <p:nvPr/>
        </p:nvSpPr>
        <p:spPr bwMode="auto">
          <a:xfrm>
            <a:off x="355600" y="2590800"/>
            <a:ext cx="2514600" cy="628634"/>
          </a:xfrm>
          <a:prstGeom prst="rect">
            <a:avLst/>
          </a:prstGeom>
          <a:noFill/>
          <a:ln w="9525">
            <a:noFill/>
            <a:miter lim="800000"/>
            <a:headEnd/>
            <a:tailEnd/>
          </a:ln>
          <a:effectLst/>
        </p:spPr>
        <p:txBody>
          <a:bodyPr lIns="0" tIns="0" rIns="0" bIns="0">
            <a:spAutoFit/>
          </a:bodyPr>
          <a:lstStyle/>
          <a:p>
            <a:pPr>
              <a:lnSpc>
                <a:spcPct val="95000"/>
              </a:lnSpc>
              <a:defRPr/>
            </a:pPr>
            <a:r>
              <a:rPr lang="en-US" sz="1600" b="1" dirty="0">
                <a:solidFill>
                  <a:srgbClr val="17375E"/>
                </a:solidFill>
                <a:latin typeface="Arial" charset="0"/>
              </a:rPr>
              <a:t>Hypothesis</a:t>
            </a:r>
            <a:endParaRPr lang="en-US" sz="1600" dirty="0"/>
          </a:p>
          <a:p>
            <a:pPr>
              <a:lnSpc>
                <a:spcPct val="95000"/>
              </a:lnSpc>
              <a:defRPr/>
            </a:pPr>
            <a:r>
              <a:rPr lang="en-US" sz="900" dirty="0">
                <a:solidFill>
                  <a:srgbClr val="000000"/>
                </a:solidFill>
                <a:latin typeface="Arial" charset="0"/>
              </a:rPr>
              <a:t>  </a:t>
            </a:r>
            <a:r>
              <a:rPr lang="en-US" sz="900" dirty="0">
                <a:solidFill>
                  <a:srgbClr val="000000"/>
                </a:solidFill>
                <a:latin typeface="Calibri" pitchFamily="34" charset="0"/>
              </a:rPr>
              <a:t>Cells in respiratory states are more resistance to oxidative stress, and its genome may be more tolerant to oxidative </a:t>
            </a:r>
            <a:r>
              <a:rPr lang="en-US" sz="900" dirty="0" smtClean="0">
                <a:solidFill>
                  <a:srgbClr val="000000"/>
                </a:solidFill>
                <a:latin typeface="Calibri" pitchFamily="34" charset="0"/>
              </a:rPr>
              <a:t>damages</a:t>
            </a:r>
            <a:endParaRPr lang="en-US" sz="900" dirty="0">
              <a:solidFill>
                <a:srgbClr val="000000"/>
              </a:solidFill>
              <a:latin typeface="Calibri" pitchFamily="34" charset="0"/>
            </a:endParaRPr>
          </a:p>
        </p:txBody>
      </p:sp>
      <p:pic>
        <p:nvPicPr>
          <p:cNvPr id="2" name="Picture 8"/>
          <p:cNvPicPr>
            <a:picLocks noChangeAspect="1" noChangeArrowheads="1"/>
          </p:cNvPicPr>
          <p:nvPr/>
        </p:nvPicPr>
        <p:blipFill>
          <a:blip r:embed="rId7"/>
          <a:srcRect/>
          <a:stretch>
            <a:fillRect/>
          </a:stretch>
        </p:blipFill>
        <p:spPr bwMode="auto">
          <a:xfrm>
            <a:off x="3327400" y="1295400"/>
            <a:ext cx="2971800" cy="4724400"/>
          </a:xfrm>
          <a:prstGeom prst="rect">
            <a:avLst/>
          </a:prstGeom>
          <a:noFill/>
          <a:ln w="9525">
            <a:noFill/>
            <a:miter lim="800000"/>
            <a:headEnd/>
            <a:tailEnd/>
          </a:ln>
        </p:spPr>
      </p:pic>
      <p:sp>
        <p:nvSpPr>
          <p:cNvPr id="2056" name="Text Box 9"/>
          <p:cNvSpPr txBox="1">
            <a:spLocks noChangeArrowheads="1"/>
          </p:cNvSpPr>
          <p:nvPr/>
        </p:nvSpPr>
        <p:spPr bwMode="auto">
          <a:xfrm>
            <a:off x="3479800" y="1371600"/>
            <a:ext cx="2438400" cy="23391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17375E"/>
                </a:solidFill>
                <a:latin typeface="Arial" charset="0"/>
              </a:rPr>
              <a:t>Experimental </a:t>
            </a:r>
            <a:r>
              <a:rPr lang="en-US" sz="1600" b="1" dirty="0" smtClean="0">
                <a:solidFill>
                  <a:srgbClr val="17375E"/>
                </a:solidFill>
                <a:latin typeface="Arial" charset="0"/>
              </a:rPr>
              <a:t>Design</a:t>
            </a:r>
            <a:endParaRPr lang="en-US" sz="1900" dirty="0">
              <a:solidFill>
                <a:srgbClr val="17375E"/>
              </a:solidFill>
              <a:latin typeface="Arial" charset="0"/>
            </a:endParaRPr>
          </a:p>
        </p:txBody>
      </p:sp>
      <p:pic>
        <p:nvPicPr>
          <p:cNvPr id="2057" name="Picture 10"/>
          <p:cNvPicPr>
            <a:picLocks noChangeAspect="1" noChangeArrowheads="1"/>
          </p:cNvPicPr>
          <p:nvPr/>
        </p:nvPicPr>
        <p:blipFill>
          <a:blip r:embed="rId8"/>
          <a:srcRect/>
          <a:stretch>
            <a:fillRect/>
          </a:stretch>
        </p:blipFill>
        <p:spPr bwMode="auto">
          <a:xfrm>
            <a:off x="6451600" y="1295400"/>
            <a:ext cx="3517900" cy="3048000"/>
          </a:xfrm>
          <a:prstGeom prst="rect">
            <a:avLst/>
          </a:prstGeom>
          <a:noFill/>
          <a:ln w="9525">
            <a:noFill/>
            <a:miter lim="800000"/>
            <a:headEnd/>
            <a:tailEnd/>
          </a:ln>
        </p:spPr>
      </p:pic>
      <p:sp>
        <p:nvSpPr>
          <p:cNvPr id="2059" name="Text Box 11"/>
          <p:cNvSpPr txBox="1">
            <a:spLocks noChangeArrowheads="1"/>
          </p:cNvSpPr>
          <p:nvPr/>
        </p:nvSpPr>
        <p:spPr bwMode="auto">
          <a:xfrm>
            <a:off x="6527800" y="1295400"/>
            <a:ext cx="3429000" cy="3034677"/>
          </a:xfrm>
          <a:prstGeom prst="rect">
            <a:avLst/>
          </a:prstGeom>
          <a:noFill/>
          <a:ln w="9525">
            <a:noFill/>
            <a:miter lim="800000"/>
            <a:headEnd/>
            <a:tailEnd/>
          </a:ln>
          <a:effectLst/>
        </p:spPr>
        <p:txBody>
          <a:bodyPr wrap="square" lIns="0" tIns="0" rIns="0" bIns="0">
            <a:spAutoFit/>
          </a:bodyPr>
          <a:lstStyle/>
          <a:p>
            <a:pPr>
              <a:lnSpc>
                <a:spcPct val="95000"/>
              </a:lnSpc>
              <a:defRPr/>
            </a:pPr>
            <a:r>
              <a:rPr lang="en-US" sz="1600" b="1" dirty="0">
                <a:solidFill>
                  <a:srgbClr val="17375E"/>
                </a:solidFill>
                <a:latin typeface="Arial" charset="0"/>
              </a:rPr>
              <a:t>Results &amp; Conclusions</a:t>
            </a:r>
            <a:endParaRPr lang="en-US" dirty="0"/>
          </a:p>
          <a:p>
            <a:r>
              <a:rPr lang="en-US" sz="1100" b="1" dirty="0" smtClean="0">
                <a:solidFill>
                  <a:srgbClr val="17375E"/>
                </a:solidFill>
                <a:latin typeface="Arial" charset="0"/>
              </a:rPr>
              <a:t>  1</a:t>
            </a:r>
            <a:r>
              <a:rPr lang="en-US" sz="1100" b="1" dirty="0" smtClean="0">
                <a:solidFill>
                  <a:srgbClr val="17375E"/>
                </a:solidFill>
                <a:latin typeface="+mn-lt"/>
                <a:cs typeface="Calibri" pitchFamily="34" charset="0"/>
              </a:rPr>
              <a:t>. Halo Images </a:t>
            </a:r>
            <a:endParaRPr lang="en-US" sz="1100" b="1" dirty="0" smtClean="0">
              <a:latin typeface="+mn-lt"/>
              <a:cs typeface="Calibri" pitchFamily="34" charset="0"/>
            </a:endParaRPr>
          </a:p>
          <a:p>
            <a:r>
              <a:rPr lang="en-US" sz="800" dirty="0" smtClean="0">
                <a:solidFill>
                  <a:srgbClr val="17375E"/>
                </a:solidFill>
                <a:latin typeface="+mn-lt"/>
                <a:cs typeface="Calibri" pitchFamily="34" charset="0"/>
              </a:rPr>
              <a:t>                     Figure 1: M5* YPE.                      Figure 2: M5* YPD.</a:t>
            </a:r>
            <a:endParaRPr lang="en-US" sz="800" dirty="0" smtClean="0">
              <a:latin typeface="+mn-lt"/>
              <a:cs typeface="Calibri" pitchFamily="34" charset="0"/>
            </a:endParaRPr>
          </a:p>
          <a:p>
            <a:endParaRPr lang="en-US" sz="1200" i="1" dirty="0" smtClean="0">
              <a:solidFill>
                <a:srgbClr val="17375E"/>
              </a:solidFill>
              <a:latin typeface="+mn-lt"/>
              <a:cs typeface="Calibri" pitchFamily="34" charset="0"/>
            </a:endParaRPr>
          </a:p>
          <a:p>
            <a:endParaRPr lang="en-US" sz="1200" i="1" dirty="0" smtClean="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endParaRPr lang="en-US" sz="900" dirty="0">
              <a:solidFill>
                <a:srgbClr val="17375E"/>
              </a:solidFill>
              <a:latin typeface="+mn-lt"/>
              <a:cs typeface="Calibri" pitchFamily="34" charset="0"/>
            </a:endParaRPr>
          </a:p>
          <a:p>
            <a:pPr>
              <a:defRPr/>
            </a:pPr>
            <a:r>
              <a:rPr lang="en-US" sz="800" dirty="0" smtClean="0">
                <a:solidFill>
                  <a:srgbClr val="17375E"/>
                </a:solidFill>
                <a:latin typeface="+mn-lt"/>
                <a:cs typeface="Calibri" pitchFamily="34" charset="0"/>
              </a:rPr>
              <a:t> </a:t>
            </a:r>
            <a:r>
              <a:rPr lang="en-US" sz="800" i="1" dirty="0" smtClean="0">
                <a:solidFill>
                  <a:srgbClr val="17375E"/>
                </a:solidFill>
                <a:latin typeface="+mn-lt"/>
                <a:cs typeface="Calibri" pitchFamily="34" charset="0"/>
              </a:rPr>
              <a:t>Fig. 1: M5* yeast strains grown in ethanol media; more resistant to oxidative stress</a:t>
            </a:r>
          </a:p>
          <a:p>
            <a:pPr>
              <a:defRPr/>
            </a:pPr>
            <a:r>
              <a:rPr lang="en-US" sz="800" i="1" dirty="0" smtClean="0">
                <a:solidFill>
                  <a:srgbClr val="17375E"/>
                </a:solidFill>
                <a:latin typeface="+mn-lt"/>
                <a:cs typeface="Calibri" pitchFamily="34" charset="0"/>
              </a:rPr>
              <a:t>Fig. 2</a:t>
            </a:r>
            <a:r>
              <a:rPr lang="en-US" sz="800" i="1" dirty="0">
                <a:solidFill>
                  <a:srgbClr val="17375E"/>
                </a:solidFill>
                <a:latin typeface="+mn-lt"/>
                <a:cs typeface="Calibri" pitchFamily="34" charset="0"/>
              </a:rPr>
              <a:t>: M5* yeast strains </a:t>
            </a:r>
            <a:r>
              <a:rPr lang="en-US" sz="800" i="1" dirty="0" smtClean="0">
                <a:solidFill>
                  <a:srgbClr val="17375E"/>
                </a:solidFill>
                <a:latin typeface="+mn-lt"/>
                <a:cs typeface="Calibri" pitchFamily="34" charset="0"/>
              </a:rPr>
              <a:t>grown in </a:t>
            </a:r>
            <a:r>
              <a:rPr lang="en-US" sz="800" i="1" dirty="0">
                <a:solidFill>
                  <a:srgbClr val="17375E"/>
                </a:solidFill>
                <a:latin typeface="+mn-lt"/>
                <a:cs typeface="Calibri" pitchFamily="34" charset="0"/>
              </a:rPr>
              <a:t>glucose </a:t>
            </a:r>
            <a:r>
              <a:rPr lang="en-US" sz="800" i="1" dirty="0" smtClean="0">
                <a:solidFill>
                  <a:srgbClr val="17375E"/>
                </a:solidFill>
                <a:latin typeface="+mn-lt"/>
                <a:cs typeface="Calibri" pitchFamily="34" charset="0"/>
              </a:rPr>
              <a:t>media; less resistant to oxidative stress</a:t>
            </a:r>
            <a:endParaRPr lang="en-US" sz="800" i="1" dirty="0">
              <a:solidFill>
                <a:srgbClr val="17375E"/>
              </a:solidFill>
              <a:latin typeface="+mn-lt"/>
              <a:cs typeface="Calibri" pitchFamily="34" charset="0"/>
            </a:endParaRPr>
          </a:p>
          <a:p>
            <a:pPr>
              <a:defRPr/>
            </a:pPr>
            <a:r>
              <a:rPr lang="en-US" sz="1000" i="1" dirty="0" smtClean="0">
                <a:solidFill>
                  <a:srgbClr val="17375E"/>
                </a:solidFill>
                <a:latin typeface="+mn-lt"/>
                <a:cs typeface="Calibri" pitchFamily="34" charset="0"/>
              </a:rPr>
              <a:t> </a:t>
            </a:r>
          </a:p>
          <a:p>
            <a:pPr>
              <a:defRPr/>
            </a:pPr>
            <a:r>
              <a:rPr lang="en-US" sz="1100" b="1" dirty="0" smtClean="0">
                <a:solidFill>
                  <a:srgbClr val="17375E"/>
                </a:solidFill>
                <a:latin typeface="+mn-lt"/>
                <a:cs typeface="Calibri" pitchFamily="34" charset="0"/>
              </a:rPr>
              <a:t>  2. H</a:t>
            </a:r>
            <a:r>
              <a:rPr lang="en-US" sz="1100" b="1" baseline="-25000" dirty="0" smtClean="0">
                <a:solidFill>
                  <a:srgbClr val="17375E"/>
                </a:solidFill>
                <a:latin typeface="+mn-lt"/>
                <a:cs typeface="Calibri" pitchFamily="34" charset="0"/>
              </a:rPr>
              <a:t>2</a:t>
            </a:r>
            <a:r>
              <a:rPr lang="en-US" sz="1100" b="1" dirty="0" smtClean="0">
                <a:solidFill>
                  <a:srgbClr val="17375E"/>
                </a:solidFill>
                <a:latin typeface="+mn-lt"/>
                <a:cs typeface="Calibri" pitchFamily="34" charset="0"/>
              </a:rPr>
              <a:t>O</a:t>
            </a:r>
            <a:r>
              <a:rPr lang="en-US" sz="1100" b="1" baseline="-25000" dirty="0" smtClean="0">
                <a:solidFill>
                  <a:srgbClr val="17375E"/>
                </a:solidFill>
                <a:latin typeface="+mn-lt"/>
                <a:cs typeface="Calibri" pitchFamily="34" charset="0"/>
              </a:rPr>
              <a:t>2</a:t>
            </a:r>
            <a:r>
              <a:rPr lang="en-US" sz="1100" b="1" dirty="0" smtClean="0">
                <a:solidFill>
                  <a:srgbClr val="17375E"/>
                </a:solidFill>
                <a:latin typeface="+mn-lt"/>
                <a:cs typeface="Calibri" pitchFamily="34" charset="0"/>
              </a:rPr>
              <a:t> Plates</a:t>
            </a:r>
          </a:p>
          <a:p>
            <a:pPr>
              <a:defRPr/>
            </a:pPr>
            <a:r>
              <a:rPr lang="en-US" sz="900" dirty="0" smtClean="0">
                <a:solidFill>
                  <a:srgbClr val="17375E"/>
                </a:solidFill>
                <a:latin typeface="+mn-lt"/>
                <a:cs typeface="Calibri" pitchFamily="34" charset="0"/>
              </a:rPr>
              <a:t>                Figure 3:  M5* YPE             Figure 4: M5* YPD</a:t>
            </a:r>
          </a:p>
          <a:p>
            <a:pPr>
              <a:defRPr/>
            </a:pPr>
            <a:endParaRPr lang="en-US" sz="900" dirty="0" smtClean="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endParaRPr lang="en-US" sz="900" dirty="0">
              <a:solidFill>
                <a:srgbClr val="17375E"/>
              </a:solidFill>
              <a:latin typeface="+mn-lt"/>
              <a:cs typeface="Calibri" pitchFamily="34" charset="0"/>
            </a:endParaRPr>
          </a:p>
          <a:p>
            <a:pPr>
              <a:defRPr/>
            </a:pPr>
            <a:endParaRPr lang="en-US" sz="900" dirty="0" smtClean="0">
              <a:solidFill>
                <a:srgbClr val="17375E"/>
              </a:solidFill>
              <a:latin typeface="+mn-lt"/>
              <a:cs typeface="Calibri" pitchFamily="34" charset="0"/>
            </a:endParaRPr>
          </a:p>
          <a:p>
            <a:pPr>
              <a:defRPr/>
            </a:pPr>
            <a:r>
              <a:rPr lang="en-US" sz="800" i="1" dirty="0" smtClean="0">
                <a:solidFill>
                  <a:srgbClr val="17375E"/>
                </a:solidFill>
                <a:latin typeface="+mn-lt"/>
                <a:cs typeface="Calibri" pitchFamily="34" charset="0"/>
              </a:rPr>
              <a:t>Figure 3: M5* </a:t>
            </a:r>
            <a:r>
              <a:rPr lang="en-US" sz="800" i="1" dirty="0">
                <a:solidFill>
                  <a:srgbClr val="17375E"/>
                </a:solidFill>
                <a:latin typeface="+mn-lt"/>
                <a:cs typeface="Calibri" pitchFamily="34" charset="0"/>
              </a:rPr>
              <a:t>yeast strains grown in </a:t>
            </a:r>
            <a:r>
              <a:rPr lang="en-US" sz="800" i="1" dirty="0" smtClean="0">
                <a:solidFill>
                  <a:srgbClr val="17375E"/>
                </a:solidFill>
                <a:latin typeface="+mn-lt"/>
                <a:cs typeface="Calibri" pitchFamily="34" charset="0"/>
              </a:rPr>
              <a:t>ethanol media; show more resistance to H</a:t>
            </a:r>
            <a:r>
              <a:rPr lang="en-US" sz="800" i="1" baseline="-25000" dirty="0" smtClean="0">
                <a:solidFill>
                  <a:srgbClr val="17375E"/>
                </a:solidFill>
                <a:latin typeface="+mn-lt"/>
                <a:cs typeface="Calibri" pitchFamily="34" charset="0"/>
              </a:rPr>
              <a:t>2</a:t>
            </a:r>
            <a:r>
              <a:rPr lang="en-US" sz="800" i="1" dirty="0" smtClean="0">
                <a:solidFill>
                  <a:srgbClr val="17375E"/>
                </a:solidFill>
                <a:latin typeface="+mn-lt"/>
                <a:cs typeface="Calibri" pitchFamily="34" charset="0"/>
              </a:rPr>
              <a:t>O</a:t>
            </a:r>
            <a:r>
              <a:rPr lang="en-US" sz="800" i="1" baseline="-25000" dirty="0" smtClean="0">
                <a:solidFill>
                  <a:srgbClr val="17375E"/>
                </a:solidFill>
                <a:latin typeface="+mn-lt"/>
                <a:cs typeface="Calibri" pitchFamily="34" charset="0"/>
              </a:rPr>
              <a:t>2 </a:t>
            </a:r>
            <a:r>
              <a:rPr lang="en-US" sz="800" i="1" dirty="0" smtClean="0">
                <a:solidFill>
                  <a:srgbClr val="17375E"/>
                </a:solidFill>
                <a:latin typeface="+mn-lt"/>
                <a:cs typeface="Calibri" pitchFamily="34" charset="0"/>
              </a:rPr>
              <a:t> and mutations</a:t>
            </a:r>
          </a:p>
          <a:p>
            <a:pPr>
              <a:defRPr/>
            </a:pPr>
            <a:r>
              <a:rPr lang="en-US" sz="800" i="1" dirty="0" smtClean="0">
                <a:solidFill>
                  <a:srgbClr val="17375E"/>
                </a:solidFill>
                <a:latin typeface="+mn-lt"/>
                <a:cs typeface="Calibri" pitchFamily="34" charset="0"/>
              </a:rPr>
              <a:t>Figure 4: </a:t>
            </a:r>
            <a:r>
              <a:rPr lang="en-US" sz="800" i="1" dirty="0">
                <a:solidFill>
                  <a:srgbClr val="17375E"/>
                </a:solidFill>
                <a:latin typeface="+mn-lt"/>
                <a:cs typeface="Calibri" pitchFamily="34" charset="0"/>
              </a:rPr>
              <a:t>M5* yeast strains grown in </a:t>
            </a:r>
            <a:r>
              <a:rPr lang="en-US" sz="800" i="1" dirty="0" smtClean="0">
                <a:solidFill>
                  <a:srgbClr val="17375E"/>
                </a:solidFill>
                <a:latin typeface="+mn-lt"/>
                <a:cs typeface="Calibri" pitchFamily="34" charset="0"/>
              </a:rPr>
              <a:t>glucose media; </a:t>
            </a:r>
            <a:r>
              <a:rPr lang="en-US" sz="800" i="1" dirty="0">
                <a:solidFill>
                  <a:srgbClr val="17375E"/>
                </a:solidFill>
                <a:latin typeface="+mn-lt"/>
                <a:cs typeface="Calibri" pitchFamily="34" charset="0"/>
              </a:rPr>
              <a:t>show </a:t>
            </a:r>
            <a:r>
              <a:rPr lang="en-US" sz="800" i="1" dirty="0" smtClean="0">
                <a:solidFill>
                  <a:srgbClr val="17375E"/>
                </a:solidFill>
                <a:latin typeface="+mn-lt"/>
                <a:cs typeface="Calibri" pitchFamily="34" charset="0"/>
              </a:rPr>
              <a:t>less </a:t>
            </a:r>
            <a:r>
              <a:rPr lang="en-US" sz="800" i="1" dirty="0">
                <a:solidFill>
                  <a:srgbClr val="17375E"/>
                </a:solidFill>
                <a:latin typeface="+mn-lt"/>
                <a:cs typeface="Calibri" pitchFamily="34" charset="0"/>
              </a:rPr>
              <a:t>resistance to H</a:t>
            </a:r>
            <a:r>
              <a:rPr lang="en-US" sz="800" i="1" baseline="-25000" dirty="0">
                <a:solidFill>
                  <a:srgbClr val="17375E"/>
                </a:solidFill>
                <a:latin typeface="+mn-lt"/>
                <a:cs typeface="Calibri" pitchFamily="34" charset="0"/>
              </a:rPr>
              <a:t>2</a:t>
            </a:r>
            <a:r>
              <a:rPr lang="en-US" sz="800" i="1" dirty="0">
                <a:solidFill>
                  <a:srgbClr val="17375E"/>
                </a:solidFill>
                <a:latin typeface="+mn-lt"/>
                <a:cs typeface="Calibri" pitchFamily="34" charset="0"/>
              </a:rPr>
              <a:t>O</a:t>
            </a:r>
            <a:r>
              <a:rPr lang="en-US" sz="800" i="1" baseline="-25000" dirty="0">
                <a:solidFill>
                  <a:srgbClr val="17375E"/>
                </a:solidFill>
                <a:latin typeface="+mn-lt"/>
                <a:cs typeface="Calibri" pitchFamily="34" charset="0"/>
              </a:rPr>
              <a:t>2 </a:t>
            </a:r>
            <a:r>
              <a:rPr lang="en-US" sz="800" i="1" baseline="-25000" dirty="0" smtClean="0">
                <a:solidFill>
                  <a:srgbClr val="17375E"/>
                </a:solidFill>
                <a:latin typeface="+mn-lt"/>
                <a:cs typeface="Calibri" pitchFamily="34" charset="0"/>
              </a:rPr>
              <a:t> </a:t>
            </a:r>
            <a:r>
              <a:rPr lang="en-US" sz="800" i="1" dirty="0" smtClean="0">
                <a:solidFill>
                  <a:srgbClr val="17375E"/>
                </a:solidFill>
                <a:latin typeface="+mn-lt"/>
                <a:cs typeface="Calibri" pitchFamily="34" charset="0"/>
              </a:rPr>
              <a:t>and mutations</a:t>
            </a:r>
            <a:endParaRPr lang="en-US" sz="800" i="1" dirty="0">
              <a:solidFill>
                <a:srgbClr val="17375E"/>
              </a:solidFill>
              <a:latin typeface="+mn-lt"/>
              <a:cs typeface="Calibri" pitchFamily="34" charset="0"/>
            </a:endParaRPr>
          </a:p>
        </p:txBody>
      </p:sp>
      <p:pic>
        <p:nvPicPr>
          <p:cNvPr id="3" name="Picture 12"/>
          <p:cNvPicPr>
            <a:picLocks noChangeAspect="1" noChangeArrowheads="1"/>
          </p:cNvPicPr>
          <p:nvPr/>
        </p:nvPicPr>
        <p:blipFill>
          <a:blip r:embed="rId9"/>
          <a:srcRect/>
          <a:stretch>
            <a:fillRect/>
          </a:stretch>
        </p:blipFill>
        <p:spPr bwMode="auto">
          <a:xfrm>
            <a:off x="6451600" y="4572000"/>
            <a:ext cx="3565525" cy="1981200"/>
          </a:xfrm>
          <a:prstGeom prst="rect">
            <a:avLst/>
          </a:prstGeom>
          <a:noFill/>
          <a:ln w="9525">
            <a:noFill/>
            <a:miter lim="800000"/>
            <a:headEnd/>
            <a:tailEnd/>
          </a:ln>
        </p:spPr>
      </p:pic>
      <p:sp>
        <p:nvSpPr>
          <p:cNvPr id="2060" name="Text Box 13"/>
          <p:cNvSpPr txBox="1">
            <a:spLocks noChangeArrowheads="1"/>
          </p:cNvSpPr>
          <p:nvPr/>
        </p:nvSpPr>
        <p:spPr bwMode="auto">
          <a:xfrm>
            <a:off x="6527800" y="4648200"/>
            <a:ext cx="3352800" cy="1551194"/>
          </a:xfrm>
          <a:prstGeom prst="rect">
            <a:avLst/>
          </a:prstGeom>
          <a:noFill/>
          <a:ln w="9525">
            <a:noFill/>
            <a:miter lim="800000"/>
            <a:headEnd/>
            <a:tailEnd/>
          </a:ln>
        </p:spPr>
        <p:txBody>
          <a:bodyPr wrap="square" lIns="0" tIns="0" rIns="0" bIns="0">
            <a:spAutoFit/>
          </a:bodyPr>
          <a:lstStyle/>
          <a:p>
            <a:pPr>
              <a:lnSpc>
                <a:spcPct val="95000"/>
              </a:lnSpc>
            </a:pPr>
            <a:r>
              <a:rPr lang="en-US" sz="1600" b="1" dirty="0" smtClean="0">
                <a:solidFill>
                  <a:srgbClr val="17375E"/>
                </a:solidFill>
                <a:latin typeface="Arial" pitchFamily="34" charset="0"/>
                <a:cs typeface="Arial" pitchFamily="34" charset="0"/>
              </a:rPr>
              <a:t>Conclusion</a:t>
            </a:r>
            <a:endParaRPr lang="en-US" dirty="0" smtClean="0">
              <a:latin typeface="Arial" pitchFamily="34" charset="0"/>
              <a:cs typeface="Arial" pitchFamily="34" charset="0"/>
            </a:endParaRPr>
          </a:p>
          <a:p>
            <a:pPr>
              <a:lnSpc>
                <a:spcPct val="95000"/>
              </a:lnSpc>
            </a:pPr>
            <a:r>
              <a:rPr lang="en-US" sz="800" dirty="0" smtClean="0">
                <a:solidFill>
                  <a:srgbClr val="17375E"/>
                </a:solidFill>
                <a:latin typeface="Calibri" pitchFamily="34" charset="0"/>
              </a:rPr>
              <a:t>   </a:t>
            </a:r>
            <a:r>
              <a:rPr lang="en-US" sz="800" dirty="0">
                <a:latin typeface="+mn-lt"/>
              </a:rPr>
              <a:t>The conducted experiment and collected results support the hypothesis that the yeast strains grown in YPE</a:t>
            </a:r>
            <a:r>
              <a:rPr lang="en-US" sz="800" dirty="0" smtClean="0">
                <a:latin typeface="+mn-lt"/>
              </a:rPr>
              <a:t>, which undergo respiratory states, </a:t>
            </a:r>
            <a:r>
              <a:rPr lang="en-US" sz="800" dirty="0">
                <a:latin typeface="+mn-lt"/>
              </a:rPr>
              <a:t>are more resistant to </a:t>
            </a:r>
            <a:r>
              <a:rPr lang="en-US" sz="800" dirty="0" smtClean="0">
                <a:latin typeface="+mn-lt"/>
              </a:rPr>
              <a:t>oxidative stress, and mutations as seen when cultured in H202. The  smaller cell diameters of cell death shown by the plates grown in ethanol media convey their resistance to the oxidative stress caused by glucose. Yeast strains grown in YPE media and cultured in </a:t>
            </a:r>
            <a:r>
              <a:rPr lang="en-US" sz="800" dirty="0" smtClean="0">
                <a:solidFill>
                  <a:srgbClr val="17375E"/>
                </a:solidFill>
                <a:cs typeface="Calibri" pitchFamily="34" charset="0"/>
              </a:rPr>
              <a:t>H</a:t>
            </a:r>
            <a:r>
              <a:rPr lang="en-US" sz="800" baseline="-25000" dirty="0" smtClean="0">
                <a:solidFill>
                  <a:srgbClr val="17375E"/>
                </a:solidFill>
                <a:cs typeface="Calibri" pitchFamily="34" charset="0"/>
              </a:rPr>
              <a:t>2</a:t>
            </a:r>
            <a:r>
              <a:rPr lang="en-US" sz="800" dirty="0" smtClean="0">
                <a:solidFill>
                  <a:srgbClr val="17375E"/>
                </a:solidFill>
                <a:cs typeface="Calibri" pitchFamily="34" charset="0"/>
              </a:rPr>
              <a:t>O</a:t>
            </a:r>
            <a:r>
              <a:rPr lang="en-US" sz="800" baseline="-25000" dirty="0" smtClean="0">
                <a:solidFill>
                  <a:srgbClr val="17375E"/>
                </a:solidFill>
                <a:cs typeface="Calibri" pitchFamily="34" charset="0"/>
              </a:rPr>
              <a:t>2 </a:t>
            </a:r>
            <a:r>
              <a:rPr lang="en-US" sz="800" dirty="0" smtClean="0">
                <a:solidFill>
                  <a:srgbClr val="17375E"/>
                </a:solidFill>
                <a:cs typeface="Calibri" pitchFamily="34" charset="0"/>
              </a:rPr>
              <a:t>convey resistance  to mutations </a:t>
            </a:r>
            <a:endParaRPr lang="en-US" sz="800" dirty="0">
              <a:latin typeface="+mn-lt"/>
            </a:endParaRPr>
          </a:p>
          <a:p>
            <a:r>
              <a:rPr lang="en-US" sz="1600" b="1" dirty="0" smtClean="0">
                <a:solidFill>
                  <a:srgbClr val="17375E"/>
                </a:solidFill>
                <a:latin typeface="Arial" charset="0"/>
              </a:rPr>
              <a:t>Discussion/Future </a:t>
            </a:r>
            <a:r>
              <a:rPr lang="en-US" sz="1600" b="1" dirty="0">
                <a:solidFill>
                  <a:srgbClr val="17375E"/>
                </a:solidFill>
                <a:latin typeface="Arial" charset="0"/>
              </a:rPr>
              <a:t>Directions</a:t>
            </a:r>
          </a:p>
          <a:p>
            <a:r>
              <a:rPr lang="en-US" sz="800" dirty="0">
                <a:solidFill>
                  <a:srgbClr val="17375E"/>
                </a:solidFill>
                <a:latin typeface="+mn-lt"/>
              </a:rPr>
              <a:t>   </a:t>
            </a:r>
            <a:r>
              <a:rPr lang="en-US" sz="800" dirty="0">
                <a:latin typeface="+mn-lt"/>
              </a:rPr>
              <a:t>Future directions of these findings include analysis of human cells that undergo different metabolic states, the oxidative stress they endure and how the body copes with the oxidative damages</a:t>
            </a:r>
            <a:r>
              <a:rPr lang="en-US" sz="800" dirty="0" smtClean="0">
                <a:latin typeface="+mn-lt"/>
              </a:rPr>
              <a:t>.</a:t>
            </a:r>
            <a:endParaRPr lang="en-US" sz="1600" b="1" dirty="0">
              <a:latin typeface="+mn-lt"/>
            </a:endParaRPr>
          </a:p>
        </p:txBody>
      </p:sp>
      <p:pic>
        <p:nvPicPr>
          <p:cNvPr id="2061" name="Picture 14"/>
          <p:cNvPicPr>
            <a:picLocks noChangeAspect="1" noChangeArrowheads="1"/>
          </p:cNvPicPr>
          <p:nvPr/>
        </p:nvPicPr>
        <p:blipFill>
          <a:blip r:embed="rId3"/>
          <a:srcRect/>
          <a:stretch>
            <a:fillRect/>
          </a:stretch>
        </p:blipFill>
        <p:spPr bwMode="auto">
          <a:xfrm>
            <a:off x="6451600" y="6705600"/>
            <a:ext cx="3565525" cy="685800"/>
          </a:xfrm>
          <a:prstGeom prst="rect">
            <a:avLst/>
          </a:prstGeom>
          <a:noFill/>
          <a:ln w="9525">
            <a:noFill/>
            <a:miter lim="800000"/>
            <a:headEnd/>
            <a:tailEnd/>
          </a:ln>
        </p:spPr>
      </p:pic>
      <p:sp>
        <p:nvSpPr>
          <p:cNvPr id="2062" name="Text Box 15"/>
          <p:cNvSpPr txBox="1">
            <a:spLocks noChangeArrowheads="1"/>
          </p:cNvSpPr>
          <p:nvPr/>
        </p:nvSpPr>
        <p:spPr bwMode="auto">
          <a:xfrm>
            <a:off x="3403600" y="6096000"/>
            <a:ext cx="2895600" cy="1154932"/>
          </a:xfrm>
          <a:prstGeom prst="rect">
            <a:avLst/>
          </a:prstGeom>
          <a:noFill/>
          <a:ln w="9525">
            <a:noFill/>
            <a:miter lim="800000"/>
            <a:headEnd/>
            <a:tailEnd/>
          </a:ln>
        </p:spPr>
        <p:txBody>
          <a:bodyPr wrap="square" lIns="0" tIns="0" rIns="0" bIns="0">
            <a:spAutoFit/>
          </a:bodyPr>
          <a:lstStyle/>
          <a:p>
            <a:pPr>
              <a:lnSpc>
                <a:spcPct val="95000"/>
              </a:lnSpc>
            </a:pPr>
            <a:r>
              <a:rPr lang="en-US" sz="1600" b="1" dirty="0" smtClean="0">
                <a:solidFill>
                  <a:srgbClr val="17375E"/>
                </a:solidFill>
                <a:latin typeface="Arial" charset="0"/>
              </a:rPr>
              <a:t>References</a:t>
            </a:r>
            <a:endParaRPr lang="en-US" b="1" dirty="0"/>
          </a:p>
          <a:p>
            <a:pPr>
              <a:lnSpc>
                <a:spcPct val="95000"/>
              </a:lnSpc>
            </a:pPr>
            <a:r>
              <a:rPr lang="en-US" sz="900" dirty="0">
                <a:solidFill>
                  <a:srgbClr val="000000"/>
                </a:solidFill>
                <a:latin typeface="Arial" charset="0"/>
              </a:rPr>
              <a:t>Barros, M. H., B. Bandy, et al. (2004). "Higher respiratory activity decreases mitochondrial reactive oxygen release and increases life span in </a:t>
            </a:r>
            <a:r>
              <a:rPr lang="en-US" sz="900" dirty="0" err="1">
                <a:solidFill>
                  <a:srgbClr val="000000"/>
                </a:solidFill>
                <a:latin typeface="Arial" charset="0"/>
              </a:rPr>
              <a:t>Saccharomyces</a:t>
            </a:r>
            <a:r>
              <a:rPr lang="en-US" sz="900" dirty="0">
                <a:solidFill>
                  <a:srgbClr val="000000"/>
                </a:solidFill>
                <a:latin typeface="Arial" charset="0"/>
              </a:rPr>
              <a:t> </a:t>
            </a:r>
            <a:r>
              <a:rPr lang="en-US" sz="900" dirty="0" err="1">
                <a:solidFill>
                  <a:srgbClr val="000000"/>
                </a:solidFill>
                <a:latin typeface="Arial" charset="0"/>
              </a:rPr>
              <a:t>cerevisiae</a:t>
            </a:r>
            <a:r>
              <a:rPr lang="en-US" sz="900" dirty="0">
                <a:solidFill>
                  <a:srgbClr val="000000"/>
                </a:solidFill>
                <a:latin typeface="Arial" charset="0"/>
              </a:rPr>
              <a:t>." J </a:t>
            </a:r>
            <a:r>
              <a:rPr lang="en-US" sz="900" dirty="0" err="1">
                <a:solidFill>
                  <a:srgbClr val="000000"/>
                </a:solidFill>
                <a:latin typeface="Arial" charset="0"/>
              </a:rPr>
              <a:t>Biol</a:t>
            </a:r>
            <a:r>
              <a:rPr lang="en-US" sz="900" dirty="0">
                <a:solidFill>
                  <a:srgbClr val="000000"/>
                </a:solidFill>
                <a:latin typeface="Arial" charset="0"/>
              </a:rPr>
              <a:t> </a:t>
            </a:r>
            <a:r>
              <a:rPr lang="en-US" sz="900" dirty="0" err="1">
                <a:solidFill>
                  <a:srgbClr val="000000"/>
                </a:solidFill>
                <a:latin typeface="Arial" charset="0"/>
              </a:rPr>
              <a:t>Chem</a:t>
            </a:r>
            <a:r>
              <a:rPr lang="en-US" sz="900" dirty="0">
                <a:solidFill>
                  <a:srgbClr val="000000"/>
                </a:solidFill>
                <a:latin typeface="Arial" charset="0"/>
              </a:rPr>
              <a:t> 279(48): </a:t>
            </a:r>
            <a:r>
              <a:rPr lang="en-US" sz="900" u="sng" dirty="0">
                <a:solidFill>
                  <a:srgbClr val="0000FF"/>
                </a:solidFill>
                <a:latin typeface="Arial" charset="0"/>
                <a:hlinkClick r:id="rId10"/>
              </a:rPr>
              <a:t>49883-49888</a:t>
            </a:r>
            <a:r>
              <a:rPr lang="en-US" sz="900" dirty="0">
                <a:solidFill>
                  <a:srgbClr val="000000"/>
                </a:solidFill>
                <a:latin typeface="Arial" charset="0"/>
              </a:rPr>
              <a:t>.</a:t>
            </a:r>
            <a:endParaRPr lang="en-US" dirty="0"/>
          </a:p>
          <a:p>
            <a:pPr>
              <a:lnSpc>
                <a:spcPct val="95000"/>
              </a:lnSpc>
            </a:pPr>
            <a:r>
              <a:rPr lang="en-US" sz="900" dirty="0">
                <a:solidFill>
                  <a:srgbClr val="000000"/>
                </a:solidFill>
                <a:latin typeface="Arial" charset="0"/>
              </a:rPr>
              <a:t>Qin H, Lu M, Goldfarb DS, 2008 Genomic Instability Is Associated with Natural Life Span Variation in </a:t>
            </a:r>
            <a:r>
              <a:rPr lang="en-US" sz="900" dirty="0" err="1">
                <a:solidFill>
                  <a:srgbClr val="000000"/>
                </a:solidFill>
                <a:latin typeface="Arial" charset="0"/>
              </a:rPr>
              <a:t>Saccharomyces</a:t>
            </a:r>
            <a:r>
              <a:rPr lang="en-US" sz="900" dirty="0">
                <a:solidFill>
                  <a:srgbClr val="000000"/>
                </a:solidFill>
                <a:latin typeface="Arial" charset="0"/>
              </a:rPr>
              <a:t> </a:t>
            </a:r>
            <a:r>
              <a:rPr lang="en-US" sz="900" dirty="0" err="1">
                <a:solidFill>
                  <a:srgbClr val="000000"/>
                </a:solidFill>
                <a:latin typeface="Arial" charset="0"/>
              </a:rPr>
              <a:t>cerevisiae</a:t>
            </a:r>
            <a:r>
              <a:rPr lang="en-US" sz="900" dirty="0">
                <a:solidFill>
                  <a:srgbClr val="000000"/>
                </a:solidFill>
                <a:latin typeface="Arial" charset="0"/>
              </a:rPr>
              <a:t>. </a:t>
            </a:r>
            <a:r>
              <a:rPr lang="en-US" sz="900" dirty="0" err="1">
                <a:solidFill>
                  <a:srgbClr val="000000"/>
                </a:solidFill>
                <a:latin typeface="Arial" charset="0"/>
              </a:rPr>
              <a:t>PLoS</a:t>
            </a:r>
            <a:r>
              <a:rPr lang="en-US" sz="900" dirty="0">
                <a:solidFill>
                  <a:srgbClr val="000000"/>
                </a:solidFill>
                <a:latin typeface="Arial" charset="0"/>
              </a:rPr>
              <a:t> ONE 3(7): e2670. </a:t>
            </a:r>
          </a:p>
        </p:txBody>
      </p:sp>
      <p:sp>
        <p:nvSpPr>
          <p:cNvPr id="2063" name="Text Box 16"/>
          <p:cNvSpPr txBox="1">
            <a:spLocks noChangeArrowheads="1"/>
          </p:cNvSpPr>
          <p:nvPr/>
        </p:nvSpPr>
        <p:spPr bwMode="auto">
          <a:xfrm>
            <a:off x="322263" y="228600"/>
            <a:ext cx="10010775" cy="784225"/>
          </a:xfrm>
          <a:prstGeom prst="rect">
            <a:avLst/>
          </a:prstGeom>
          <a:noFill/>
          <a:ln w="9525">
            <a:noFill/>
            <a:miter lim="800000"/>
            <a:headEnd/>
            <a:tailEnd/>
          </a:ln>
        </p:spPr>
        <p:txBody>
          <a:bodyPr lIns="0" tIns="0" rIns="0" bIns="0">
            <a:spAutoFit/>
          </a:bodyPr>
          <a:lstStyle/>
          <a:p>
            <a:pPr algn="ctr">
              <a:lnSpc>
                <a:spcPct val="95000"/>
              </a:lnSpc>
            </a:pPr>
            <a:r>
              <a:rPr lang="en-US" sz="1700" b="1" dirty="0">
                <a:solidFill>
                  <a:srgbClr val="000000"/>
                </a:solidFill>
                <a:latin typeface="Arial" charset="0"/>
              </a:rPr>
              <a:t>How do metabolic states influence genome integrity in cells? </a:t>
            </a:r>
            <a:r>
              <a:rPr lang="en-US" sz="1600" i="1" dirty="0">
                <a:solidFill>
                  <a:srgbClr val="000000"/>
                </a:solidFill>
                <a:latin typeface="Arial" charset="0"/>
              </a:rPr>
              <a:t> </a:t>
            </a:r>
            <a:endParaRPr lang="en-US" dirty="0"/>
          </a:p>
          <a:p>
            <a:pPr algn="ctr">
              <a:lnSpc>
                <a:spcPct val="95000"/>
              </a:lnSpc>
            </a:pPr>
            <a:r>
              <a:rPr lang="en-US" sz="1200" i="1" dirty="0" err="1">
                <a:solidFill>
                  <a:srgbClr val="000000"/>
                </a:solidFill>
                <a:latin typeface="Arial" charset="0"/>
              </a:rPr>
              <a:t>Janella</a:t>
            </a:r>
            <a:r>
              <a:rPr lang="en-US" sz="1200" i="1" dirty="0">
                <a:solidFill>
                  <a:srgbClr val="000000"/>
                </a:solidFill>
                <a:latin typeface="Arial" charset="0"/>
              </a:rPr>
              <a:t> </a:t>
            </a:r>
            <a:r>
              <a:rPr lang="en-US" sz="1200" i="1" dirty="0" err="1">
                <a:solidFill>
                  <a:srgbClr val="000000"/>
                </a:solidFill>
                <a:latin typeface="Arial" charset="0"/>
              </a:rPr>
              <a:t>Wynter</a:t>
            </a:r>
            <a:endParaRPr lang="en-US" dirty="0"/>
          </a:p>
          <a:p>
            <a:pPr algn="ctr">
              <a:lnSpc>
                <a:spcPct val="95000"/>
              </a:lnSpc>
            </a:pPr>
            <a:r>
              <a:rPr lang="en-US" sz="1200" i="1" dirty="0">
                <a:solidFill>
                  <a:srgbClr val="000000"/>
                </a:solidFill>
                <a:latin typeface="Arial" charset="0"/>
              </a:rPr>
              <a:t>Dr. Hong Qin, Ms. Erin Jackson</a:t>
            </a:r>
            <a:endParaRPr lang="en-US" dirty="0"/>
          </a:p>
          <a:p>
            <a:pPr algn="ctr">
              <a:lnSpc>
                <a:spcPct val="95000"/>
              </a:lnSpc>
            </a:pPr>
            <a:r>
              <a:rPr lang="en-US" sz="1200" i="1" dirty="0" smtClean="0">
                <a:solidFill>
                  <a:srgbClr val="000000"/>
                </a:solidFill>
                <a:latin typeface="Arial" charset="0"/>
              </a:rPr>
              <a:t>Biology Department</a:t>
            </a:r>
            <a:endParaRPr lang="en-US" sz="1200" i="1" dirty="0">
              <a:solidFill>
                <a:srgbClr val="000000"/>
              </a:solidFill>
              <a:latin typeface="Arial" charset="0"/>
            </a:endParaRPr>
          </a:p>
        </p:txBody>
      </p:sp>
      <p:sp>
        <p:nvSpPr>
          <p:cNvPr id="2064" name="Text Box 17"/>
          <p:cNvSpPr txBox="1">
            <a:spLocks noChangeArrowheads="1"/>
          </p:cNvSpPr>
          <p:nvPr/>
        </p:nvSpPr>
        <p:spPr bwMode="auto">
          <a:xfrm>
            <a:off x="355600" y="3429000"/>
            <a:ext cx="2819400" cy="3886200"/>
          </a:xfrm>
          <a:prstGeom prst="rect">
            <a:avLst/>
          </a:prstGeom>
          <a:noFill/>
          <a:ln w="9525">
            <a:noFill/>
            <a:miter lim="800000"/>
            <a:headEnd/>
            <a:tailEnd/>
          </a:ln>
        </p:spPr>
        <p:txBody>
          <a:bodyPr wrap="square" lIns="0" tIns="0" rIns="0" bIns="0">
            <a:spAutoFit/>
          </a:bodyPr>
          <a:lstStyle/>
          <a:p>
            <a:pPr>
              <a:lnSpc>
                <a:spcPct val="95000"/>
              </a:lnSpc>
            </a:pPr>
            <a:r>
              <a:rPr lang="en-US" sz="1600" b="1" dirty="0">
                <a:solidFill>
                  <a:srgbClr val="17375E"/>
                </a:solidFill>
                <a:latin typeface="Arial" charset="0"/>
              </a:rPr>
              <a:t>Materials and Methods</a:t>
            </a:r>
            <a:endParaRPr lang="en-US" dirty="0"/>
          </a:p>
          <a:p>
            <a:pPr>
              <a:lnSpc>
                <a:spcPct val="95000"/>
              </a:lnSpc>
              <a:buFont typeface="Arial" pitchFamily="34" charset="0"/>
              <a:buChar char="•"/>
            </a:pPr>
            <a:r>
              <a:rPr lang="en-US" sz="900" dirty="0">
                <a:solidFill>
                  <a:schemeClr val="tx2"/>
                </a:solidFill>
                <a:latin typeface="Arial" charset="0"/>
              </a:rPr>
              <a:t>  </a:t>
            </a:r>
            <a:r>
              <a:rPr lang="en-US" sz="900" dirty="0">
                <a:solidFill>
                  <a:schemeClr val="tx2"/>
                </a:solidFill>
                <a:latin typeface="Calibri" pitchFamily="34" charset="0"/>
              </a:rPr>
              <a:t>Two yeast isolates, M5, M8, Met 15 +/- , 40 </a:t>
            </a:r>
            <a:r>
              <a:rPr lang="en-US" sz="900" dirty="0" err="1">
                <a:solidFill>
                  <a:schemeClr val="tx2"/>
                </a:solidFill>
                <a:latin typeface="Calibri" pitchFamily="34" charset="0"/>
              </a:rPr>
              <a:t>mL</a:t>
            </a:r>
            <a:r>
              <a:rPr lang="en-US" sz="900" dirty="0">
                <a:solidFill>
                  <a:schemeClr val="tx2"/>
                </a:solidFill>
                <a:latin typeface="Calibri" pitchFamily="34" charset="0"/>
              </a:rPr>
              <a:t> of YPE(39.2 </a:t>
            </a:r>
            <a:r>
              <a:rPr lang="en-US" sz="900" dirty="0" err="1">
                <a:solidFill>
                  <a:schemeClr val="tx2"/>
                </a:solidFill>
                <a:latin typeface="Calibri" pitchFamily="34" charset="0"/>
              </a:rPr>
              <a:t>mL</a:t>
            </a:r>
            <a:r>
              <a:rPr lang="en-US" sz="900" dirty="0">
                <a:solidFill>
                  <a:schemeClr val="tx2"/>
                </a:solidFill>
                <a:latin typeface="Calibri" pitchFamily="34" charset="0"/>
              </a:rPr>
              <a:t> of YP and 0.8 </a:t>
            </a:r>
            <a:r>
              <a:rPr lang="en-US" sz="900" dirty="0" err="1">
                <a:solidFill>
                  <a:schemeClr val="tx2"/>
                </a:solidFill>
                <a:latin typeface="Calibri" pitchFamily="34" charset="0"/>
              </a:rPr>
              <a:t>mL</a:t>
            </a:r>
            <a:r>
              <a:rPr lang="en-US" sz="900" dirty="0">
                <a:solidFill>
                  <a:schemeClr val="tx2"/>
                </a:solidFill>
                <a:latin typeface="Calibri" pitchFamily="34" charset="0"/>
              </a:rPr>
              <a:t> of ethanol) and 40 </a:t>
            </a:r>
            <a:r>
              <a:rPr lang="en-US" sz="900" dirty="0" err="1">
                <a:solidFill>
                  <a:schemeClr val="tx2"/>
                </a:solidFill>
                <a:latin typeface="Calibri" pitchFamily="34" charset="0"/>
              </a:rPr>
              <a:t>mL</a:t>
            </a:r>
            <a:r>
              <a:rPr lang="en-US" sz="900" dirty="0">
                <a:solidFill>
                  <a:schemeClr val="tx2"/>
                </a:solidFill>
                <a:latin typeface="Calibri" pitchFamily="34" charset="0"/>
              </a:rPr>
              <a:t> of YPD, spectrophotometer, honey comb plate, </a:t>
            </a:r>
            <a:r>
              <a:rPr lang="en-US" sz="900" dirty="0" err="1">
                <a:solidFill>
                  <a:schemeClr val="tx2"/>
                </a:solidFill>
                <a:latin typeface="Calibri" pitchFamily="34" charset="0"/>
              </a:rPr>
              <a:t>Bioscreen</a:t>
            </a:r>
            <a:endParaRPr lang="en-US" dirty="0">
              <a:solidFill>
                <a:schemeClr val="tx2"/>
              </a:solidFill>
              <a:latin typeface="Calibri" pitchFamily="34" charset="0"/>
            </a:endParaRPr>
          </a:p>
          <a:p>
            <a:pPr>
              <a:lnSpc>
                <a:spcPct val="95000"/>
              </a:lnSpc>
              <a:buFont typeface="Arial" pitchFamily="34" charset="0"/>
              <a:buChar char="•"/>
            </a:pPr>
            <a:r>
              <a:rPr lang="en-US" sz="900" dirty="0">
                <a:solidFill>
                  <a:schemeClr val="tx2"/>
                </a:solidFill>
                <a:latin typeface="Calibri" pitchFamily="34" charset="0"/>
              </a:rPr>
              <a:t>Two strains of yeast, M8* and M5*, were placed in 5 </a:t>
            </a:r>
            <a:r>
              <a:rPr lang="en-US" sz="900" dirty="0" err="1">
                <a:solidFill>
                  <a:schemeClr val="tx2"/>
                </a:solidFill>
                <a:latin typeface="Calibri" pitchFamily="34" charset="0"/>
              </a:rPr>
              <a:t>mL</a:t>
            </a:r>
            <a:r>
              <a:rPr lang="en-US" sz="900" dirty="0">
                <a:solidFill>
                  <a:schemeClr val="tx2"/>
                </a:solidFill>
                <a:latin typeface="Calibri" pitchFamily="34" charset="0"/>
              </a:rPr>
              <a:t> of YPE and YPD. YPE was created from a 2% ethanol dilution and 39.2 </a:t>
            </a:r>
            <a:r>
              <a:rPr lang="en-US" sz="900" dirty="0" err="1">
                <a:solidFill>
                  <a:schemeClr val="tx2"/>
                </a:solidFill>
                <a:latin typeface="Calibri" pitchFamily="34" charset="0"/>
              </a:rPr>
              <a:t>mL</a:t>
            </a:r>
            <a:r>
              <a:rPr lang="en-US" sz="900" dirty="0">
                <a:solidFill>
                  <a:schemeClr val="tx2"/>
                </a:solidFill>
                <a:latin typeface="Calibri" pitchFamily="34" charset="0"/>
              </a:rPr>
              <a:t> YP. The 5 </a:t>
            </a:r>
            <a:r>
              <a:rPr lang="en-US" sz="900" dirty="0" err="1">
                <a:solidFill>
                  <a:schemeClr val="tx2"/>
                </a:solidFill>
                <a:latin typeface="Calibri" pitchFamily="34" charset="0"/>
              </a:rPr>
              <a:t>mL</a:t>
            </a:r>
            <a:r>
              <a:rPr lang="en-US" sz="900" dirty="0">
                <a:solidFill>
                  <a:schemeClr val="tx2"/>
                </a:solidFill>
                <a:latin typeface="Calibri" pitchFamily="34" charset="0"/>
              </a:rPr>
              <a:t> YPE and YPD solutions containing the strains of M8* and M5* were incubated at 30 degrees overnight. Morning check showed no growth in YPE but growth </a:t>
            </a:r>
            <a:r>
              <a:rPr lang="en-US" sz="900" dirty="0">
                <a:solidFill>
                  <a:srgbClr val="000000"/>
                </a:solidFill>
                <a:latin typeface="Calibri" pitchFamily="34" charset="0"/>
              </a:rPr>
              <a:t>was observed in YPD. 10 </a:t>
            </a:r>
            <a:r>
              <a:rPr lang="en-US" sz="900" dirty="0" err="1">
                <a:solidFill>
                  <a:srgbClr val="000000"/>
                </a:solidFill>
                <a:latin typeface="Calibri" pitchFamily="34" charset="0"/>
              </a:rPr>
              <a:t>mL</a:t>
            </a:r>
            <a:r>
              <a:rPr lang="en-US" sz="900" dirty="0">
                <a:solidFill>
                  <a:srgbClr val="000000"/>
                </a:solidFill>
                <a:latin typeface="Calibri" pitchFamily="34" charset="0"/>
              </a:rPr>
              <a:t> of culture was transferred from YPD to YPE. All tubes were returned to 30 degrees incubation. After overnight growth, the growth curve of M5* and M8* in YPD and YPE were measured. Spectrophotometer was used to measure OD and results were recorded. 5 </a:t>
            </a:r>
            <a:r>
              <a:rPr lang="en-US" sz="900" dirty="0" err="1">
                <a:solidFill>
                  <a:srgbClr val="000000"/>
                </a:solidFill>
                <a:latin typeface="Calibri" pitchFamily="34" charset="0"/>
              </a:rPr>
              <a:t>microliters</a:t>
            </a:r>
            <a:r>
              <a:rPr lang="en-US" sz="900" dirty="0">
                <a:solidFill>
                  <a:srgbClr val="000000"/>
                </a:solidFill>
                <a:latin typeface="Calibri" pitchFamily="34" charset="0"/>
              </a:rPr>
              <a:t> culture and 5 </a:t>
            </a:r>
            <a:r>
              <a:rPr lang="en-US" sz="900" dirty="0" err="1">
                <a:solidFill>
                  <a:srgbClr val="000000"/>
                </a:solidFill>
                <a:latin typeface="Calibri" pitchFamily="34" charset="0"/>
              </a:rPr>
              <a:t>mL</a:t>
            </a:r>
            <a:r>
              <a:rPr lang="en-US" sz="900" dirty="0">
                <a:solidFill>
                  <a:srgbClr val="000000"/>
                </a:solidFill>
                <a:latin typeface="Calibri" pitchFamily="34" charset="0"/>
              </a:rPr>
              <a:t> media (YPD and YPE) were diluted by 500x. Spectrophotometer was again used to measure OD readings and results were recorded. 2x serial dilutions were </a:t>
            </a:r>
            <a:r>
              <a:rPr lang="en-US" sz="900" dirty="0" err="1">
                <a:solidFill>
                  <a:srgbClr val="000000"/>
                </a:solidFill>
                <a:latin typeface="Calibri" pitchFamily="34" charset="0"/>
              </a:rPr>
              <a:t>perfomed</a:t>
            </a:r>
            <a:r>
              <a:rPr lang="en-US" sz="900" dirty="0">
                <a:solidFill>
                  <a:srgbClr val="000000"/>
                </a:solidFill>
                <a:latin typeface="Calibri" pitchFamily="34" charset="0"/>
              </a:rPr>
              <a:t> using a honeycomb plate. The </a:t>
            </a:r>
            <a:r>
              <a:rPr lang="en-US" sz="900" dirty="0" err="1">
                <a:solidFill>
                  <a:srgbClr val="000000"/>
                </a:solidFill>
                <a:latin typeface="Calibri" pitchFamily="34" charset="0"/>
              </a:rPr>
              <a:t>Bioscreen</a:t>
            </a:r>
            <a:r>
              <a:rPr lang="en-US" sz="900" dirty="0">
                <a:solidFill>
                  <a:srgbClr val="000000"/>
                </a:solidFill>
                <a:latin typeface="Calibri" pitchFamily="34" charset="0"/>
              </a:rPr>
              <a:t> was set for 3.5 days. The specific settings were 15 sec. shakes, 30 degree temperature, 600 nm wavelength, 120 samples chosen and data recorded every 1 min. interval. </a:t>
            </a:r>
            <a:endParaRPr lang="en-US" dirty="0">
              <a:latin typeface="Calibri" pitchFamily="34" charset="0"/>
            </a:endParaRPr>
          </a:p>
          <a:p>
            <a:pPr>
              <a:lnSpc>
                <a:spcPct val="95000"/>
              </a:lnSpc>
              <a:buFont typeface="Arial" pitchFamily="34" charset="0"/>
              <a:buChar char="•"/>
            </a:pPr>
            <a:r>
              <a:rPr lang="en-US" sz="900" dirty="0">
                <a:solidFill>
                  <a:srgbClr val="000000"/>
                </a:solidFill>
                <a:latin typeface="Calibri" pitchFamily="34" charset="0"/>
              </a:rPr>
              <a:t>M5* and M8* were grown in 5mL YPE and YPD and then incubated overnight in a 30C shaker. OD was measured and restaged for YPD and YPE cultures to reach stationary phase at same time. When stationary phase reached by both cultures, cultures spun down. Two treatments per strain were performed: 0% and o.15% H2O2 for 3 hours. Similar protocol followed for H2O2-LOH experiment.</a:t>
            </a:r>
          </a:p>
        </p:txBody>
      </p:sp>
      <p:pic>
        <p:nvPicPr>
          <p:cNvPr id="2065" name="Picture 18"/>
          <p:cNvPicPr>
            <a:picLocks noChangeAspect="1" noChangeArrowheads="1"/>
          </p:cNvPicPr>
          <p:nvPr/>
        </p:nvPicPr>
        <p:blipFill>
          <a:blip r:embed="rId11"/>
          <a:srcRect/>
          <a:stretch>
            <a:fillRect/>
          </a:stretch>
        </p:blipFill>
        <p:spPr bwMode="auto">
          <a:xfrm>
            <a:off x="7747000" y="533400"/>
            <a:ext cx="735012" cy="695325"/>
          </a:xfrm>
          <a:prstGeom prst="rect">
            <a:avLst/>
          </a:prstGeom>
          <a:noFill/>
          <a:ln w="9525">
            <a:noFill/>
            <a:miter lim="800000"/>
            <a:headEnd/>
            <a:tailEnd/>
          </a:ln>
        </p:spPr>
      </p:pic>
      <p:pic>
        <p:nvPicPr>
          <p:cNvPr id="2066" name="Picture 19"/>
          <p:cNvPicPr>
            <a:picLocks noChangeAspect="1" noChangeArrowheads="1"/>
          </p:cNvPicPr>
          <p:nvPr/>
        </p:nvPicPr>
        <p:blipFill>
          <a:blip r:embed="rId12"/>
          <a:srcRect/>
          <a:stretch>
            <a:fillRect/>
          </a:stretch>
        </p:blipFill>
        <p:spPr bwMode="auto">
          <a:xfrm>
            <a:off x="8585200" y="762000"/>
            <a:ext cx="1420812" cy="428625"/>
          </a:xfrm>
          <a:prstGeom prst="rect">
            <a:avLst/>
          </a:prstGeom>
          <a:noFill/>
          <a:ln w="9525">
            <a:noFill/>
            <a:miter lim="800000"/>
            <a:headEnd/>
            <a:tailEnd/>
          </a:ln>
        </p:spPr>
      </p:pic>
      <p:pic>
        <p:nvPicPr>
          <p:cNvPr id="2067" name="Picture 20"/>
          <p:cNvPicPr>
            <a:picLocks noChangeAspect="1" noChangeArrowheads="1"/>
          </p:cNvPicPr>
          <p:nvPr/>
        </p:nvPicPr>
        <p:blipFill>
          <a:blip r:embed="rId13"/>
          <a:srcRect/>
          <a:stretch>
            <a:fillRect/>
          </a:stretch>
        </p:blipFill>
        <p:spPr bwMode="auto">
          <a:xfrm>
            <a:off x="333375" y="676275"/>
            <a:ext cx="1039813" cy="419100"/>
          </a:xfrm>
          <a:prstGeom prst="rect">
            <a:avLst/>
          </a:prstGeom>
          <a:noFill/>
          <a:ln w="9525">
            <a:noFill/>
            <a:miter lim="800000"/>
            <a:headEnd/>
            <a:tailEnd/>
          </a:ln>
        </p:spPr>
      </p:pic>
      <p:sp>
        <p:nvSpPr>
          <p:cNvPr id="37" name="Rounded Rectangle 4"/>
          <p:cNvSpPr/>
          <p:nvPr/>
        </p:nvSpPr>
        <p:spPr>
          <a:xfrm>
            <a:off x="3598863" y="3717126"/>
            <a:ext cx="888682" cy="2531273"/>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endParaRPr lang="en-US" sz="2000" dirty="0"/>
          </a:p>
        </p:txBody>
      </p:sp>
      <p:graphicFrame>
        <p:nvGraphicFramePr>
          <p:cNvPr id="43" name="Diagram 42"/>
          <p:cNvGraphicFramePr/>
          <p:nvPr/>
        </p:nvGraphicFramePr>
        <p:xfrm>
          <a:off x="3403600" y="1676400"/>
          <a:ext cx="2743200" cy="25146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9" name="TextBox 28"/>
          <p:cNvSpPr txBox="1"/>
          <p:nvPr/>
        </p:nvSpPr>
        <p:spPr>
          <a:xfrm>
            <a:off x="3327400" y="4191000"/>
            <a:ext cx="2895600" cy="1802801"/>
          </a:xfrm>
          <a:prstGeom prst="rect">
            <a:avLst/>
          </a:prstGeom>
          <a:noFill/>
        </p:spPr>
        <p:txBody>
          <a:bodyPr wrap="square" rtlCol="0">
            <a:spAutoFit/>
          </a:bodyPr>
          <a:lstStyle/>
          <a:p>
            <a:pPr>
              <a:lnSpc>
                <a:spcPct val="95000"/>
              </a:lnSpc>
              <a:defRPr/>
            </a:pPr>
            <a:r>
              <a:rPr lang="en-US" sz="900" b="1" dirty="0" smtClean="0">
                <a:solidFill>
                  <a:srgbClr val="000000"/>
                </a:solidFill>
                <a:latin typeface="+mn-lt"/>
              </a:rPr>
              <a:t>T</a:t>
            </a:r>
            <a:r>
              <a:rPr lang="en-US" sz="900" dirty="0" smtClean="0">
                <a:solidFill>
                  <a:srgbClr val="000000"/>
                </a:solidFill>
                <a:latin typeface="+mn-lt"/>
              </a:rPr>
              <a:t>wo </a:t>
            </a:r>
            <a:r>
              <a:rPr lang="en-US" sz="900" dirty="0">
                <a:solidFill>
                  <a:srgbClr val="000000"/>
                </a:solidFill>
                <a:latin typeface="+mn-lt"/>
              </a:rPr>
              <a:t>strains of </a:t>
            </a:r>
            <a:r>
              <a:rPr lang="en-US" sz="900" i="1" dirty="0" err="1">
                <a:solidFill>
                  <a:srgbClr val="000000"/>
                </a:solidFill>
                <a:latin typeface="+mn-lt"/>
              </a:rPr>
              <a:t>saccharomyces</a:t>
            </a:r>
            <a:r>
              <a:rPr lang="en-US" sz="900" i="1" dirty="0">
                <a:solidFill>
                  <a:srgbClr val="000000"/>
                </a:solidFill>
                <a:latin typeface="+mn-lt"/>
              </a:rPr>
              <a:t> </a:t>
            </a:r>
            <a:r>
              <a:rPr lang="en-US" sz="900" i="1" dirty="0" err="1">
                <a:solidFill>
                  <a:srgbClr val="000000"/>
                </a:solidFill>
                <a:latin typeface="+mn-lt"/>
              </a:rPr>
              <a:t>cerevisise</a:t>
            </a:r>
            <a:r>
              <a:rPr lang="en-US" sz="900" dirty="0">
                <a:solidFill>
                  <a:srgbClr val="000000"/>
                </a:solidFill>
                <a:latin typeface="+mn-lt"/>
              </a:rPr>
              <a:t> yeast grown in solutions of glucose and ethanol  will allow for comparison and analysis of  the metabolic rates of the different strains of yeast. Upon identification of the metabolic and growth effects of the glucose and ethanol solutions, the loss of </a:t>
            </a:r>
            <a:r>
              <a:rPr lang="en-US" sz="900" dirty="0" err="1">
                <a:solidFill>
                  <a:srgbClr val="000000"/>
                </a:solidFill>
                <a:latin typeface="+mn-lt"/>
              </a:rPr>
              <a:t>heterozygozity</a:t>
            </a:r>
            <a:r>
              <a:rPr lang="en-US" sz="900" dirty="0">
                <a:solidFill>
                  <a:srgbClr val="000000"/>
                </a:solidFill>
                <a:latin typeface="+mn-lt"/>
              </a:rPr>
              <a:t> and levels of stress will be measured. It is expected that yeast grown in the YPD media, glucose solution, will allow fermentation to occur in the yeast strains promoting quicker growth and less resistance in its fermentative state while the strains grown in the YPE media, ethanol, are expected to endure slower growth and be more resistant in their respiratory state.</a:t>
            </a:r>
            <a:endParaRPr lang="en-US" sz="900" dirty="0">
              <a:solidFill>
                <a:srgbClr val="000000"/>
              </a:solidFill>
              <a:latin typeface="+mn-lt"/>
            </a:endParaRPr>
          </a:p>
        </p:txBody>
      </p:sp>
      <p:pic>
        <p:nvPicPr>
          <p:cNvPr id="34" name="Picture 27"/>
          <p:cNvPicPr>
            <a:picLocks noChangeAspect="1" noChangeArrowheads="1"/>
          </p:cNvPicPr>
          <p:nvPr/>
        </p:nvPicPr>
        <p:blipFill>
          <a:blip r:embed="rId18" cstate="print"/>
          <a:srcRect/>
          <a:stretch>
            <a:fillRect/>
          </a:stretch>
        </p:blipFill>
        <p:spPr bwMode="auto">
          <a:xfrm>
            <a:off x="7137400" y="1905000"/>
            <a:ext cx="685799" cy="624307"/>
          </a:xfrm>
          <a:prstGeom prst="rect">
            <a:avLst/>
          </a:prstGeom>
          <a:noFill/>
        </p:spPr>
      </p:pic>
      <p:pic>
        <p:nvPicPr>
          <p:cNvPr id="35" name="Picture 26"/>
          <p:cNvPicPr>
            <a:picLocks noChangeAspect="1" noChangeArrowheads="1"/>
          </p:cNvPicPr>
          <p:nvPr/>
        </p:nvPicPr>
        <p:blipFill>
          <a:blip r:embed="rId19" cstate="print"/>
          <a:srcRect/>
          <a:stretch>
            <a:fillRect/>
          </a:stretch>
        </p:blipFill>
        <p:spPr bwMode="auto">
          <a:xfrm>
            <a:off x="8585200" y="1905000"/>
            <a:ext cx="645160" cy="609600"/>
          </a:xfrm>
          <a:prstGeom prst="rect">
            <a:avLst/>
          </a:prstGeom>
          <a:noFill/>
        </p:spPr>
      </p:pic>
      <p:pic>
        <p:nvPicPr>
          <p:cNvPr id="36" name="Picture 25"/>
          <p:cNvPicPr>
            <a:picLocks noChangeAspect="1" noChangeArrowheads="1"/>
          </p:cNvPicPr>
          <p:nvPr/>
        </p:nvPicPr>
        <p:blipFill>
          <a:blip r:embed="rId20" cstate="print"/>
          <a:srcRect/>
          <a:stretch>
            <a:fillRect/>
          </a:stretch>
        </p:blipFill>
        <p:spPr bwMode="auto">
          <a:xfrm>
            <a:off x="6985000" y="3276600"/>
            <a:ext cx="1066800" cy="530244"/>
          </a:xfrm>
          <a:prstGeom prst="rect">
            <a:avLst/>
          </a:prstGeom>
          <a:noFill/>
        </p:spPr>
      </p:pic>
      <p:pic>
        <p:nvPicPr>
          <p:cNvPr id="38" name="Picture 24"/>
          <p:cNvPicPr>
            <a:picLocks noChangeAspect="1" noChangeArrowheads="1"/>
          </p:cNvPicPr>
          <p:nvPr/>
        </p:nvPicPr>
        <p:blipFill>
          <a:blip r:embed="rId21" cstate="print"/>
          <a:srcRect/>
          <a:stretch>
            <a:fillRect/>
          </a:stretch>
        </p:blipFill>
        <p:spPr bwMode="auto">
          <a:xfrm>
            <a:off x="8280400" y="3276600"/>
            <a:ext cx="1066800" cy="533400"/>
          </a:xfrm>
          <a:prstGeom prst="rect">
            <a:avLst/>
          </a:prstGeom>
          <a:noFill/>
        </p:spPr>
      </p:pic>
      <p:sp>
        <p:nvSpPr>
          <p:cNvPr id="39" name="TextBox 38"/>
          <p:cNvSpPr txBox="1"/>
          <p:nvPr/>
        </p:nvSpPr>
        <p:spPr>
          <a:xfrm>
            <a:off x="6527800" y="6781800"/>
            <a:ext cx="3352800" cy="530915"/>
          </a:xfrm>
          <a:prstGeom prst="rect">
            <a:avLst/>
          </a:prstGeom>
          <a:noFill/>
        </p:spPr>
        <p:txBody>
          <a:bodyPr wrap="square" rtlCol="0">
            <a:spAutoFit/>
          </a:bodyPr>
          <a:lstStyle/>
          <a:p>
            <a:pPr>
              <a:lnSpc>
                <a:spcPct val="95000"/>
              </a:lnSpc>
            </a:pPr>
            <a:r>
              <a:rPr lang="en-US" sz="1600" b="1" dirty="0" smtClean="0">
                <a:solidFill>
                  <a:srgbClr val="17375E"/>
                </a:solidFill>
                <a:latin typeface="Arial" charset="0"/>
              </a:rPr>
              <a:t>Acknowledgements</a:t>
            </a:r>
            <a:endParaRPr lang="en-US" sz="1600" dirty="0" smtClean="0"/>
          </a:p>
          <a:p>
            <a:pPr>
              <a:lnSpc>
                <a:spcPct val="95000"/>
              </a:lnSpc>
            </a:pPr>
            <a:r>
              <a:rPr lang="en-US" sz="1400" dirty="0">
                <a:solidFill>
                  <a:srgbClr val="000000"/>
                </a:solidFill>
                <a:latin typeface="Arial" charset="0"/>
              </a:rPr>
              <a:t>NSF award 1022294, RIMI seed grant</a:t>
            </a:r>
            <a:endParaRPr lang="en-US" sz="1400"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1120</Words>
  <Application>Microsoft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 New Roman</vt:lpstr>
      <vt:lpstr>Arial</vt:lpstr>
      <vt:lpstr>Calibri</vt:lpstr>
      <vt:lpstr>Default Design</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jwynter</cp:lastModifiedBy>
  <cp:revision>49</cp:revision>
  <dcterms:created xsi:type="dcterms:W3CDTF">2004-05-06T09:28:21Z</dcterms:created>
  <dcterms:modified xsi:type="dcterms:W3CDTF">2011-04-08T17:05:39Z</dcterms:modified>
</cp:coreProperties>
</file>