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gif" ContentType="image/gi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34"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FACE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5360" autoAdjust="0"/>
    <p:restoredTop sz="98696" autoAdjust="0"/>
  </p:normalViewPr>
  <p:slideViewPr>
    <p:cSldViewPr snapToGrid="0" snapToObjects="1">
      <p:cViewPr varScale="1">
        <p:scale>
          <a:sx n="21" d="100"/>
          <a:sy n="21" d="100"/>
        </p:scale>
        <p:origin x="-144" y="-200"/>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43891200"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useBgFill="1">
        <p:nvSpPr>
          <p:cNvPr id="13" name="Rounded Rectangle 12"/>
          <p:cNvSpPr/>
          <p:nvPr/>
        </p:nvSpPr>
        <p:spPr>
          <a:xfrm>
            <a:off x="313502" y="334826"/>
            <a:ext cx="43264186" cy="3212256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9" name="Subtitle 8"/>
          <p:cNvSpPr>
            <a:spLocks noGrp="1"/>
          </p:cNvSpPr>
          <p:nvPr>
            <p:ph type="subTitle" idx="1"/>
          </p:nvPr>
        </p:nvSpPr>
        <p:spPr>
          <a:xfrm>
            <a:off x="6217920" y="15361920"/>
            <a:ext cx="30723840" cy="7680960"/>
          </a:xfrm>
        </p:spPr>
        <p:txBody>
          <a:bodyPr/>
          <a:lstStyle>
            <a:lvl1pPr marL="0" indent="0" algn="ctr">
              <a:buNone/>
              <a:defRPr sz="12500">
                <a:solidFill>
                  <a:schemeClr val="tx2"/>
                </a:solidFill>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3EB6931-99DD-F54A-A30D-11BEF1F16DE0}" type="datetimeFigureOut">
              <a:rPr lang="en-US" smtClean="0"/>
              <a:pPr/>
              <a:t>8/9/10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6700">
                <a:solidFill>
                  <a:srgbClr val="FFFFFF"/>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7" name="Rectangle 6"/>
          <p:cNvSpPr/>
          <p:nvPr/>
        </p:nvSpPr>
        <p:spPr>
          <a:xfrm>
            <a:off x="302071" y="6956657"/>
            <a:ext cx="43303378" cy="73312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0" name="Rectangle 9"/>
          <p:cNvSpPr/>
          <p:nvPr/>
        </p:nvSpPr>
        <p:spPr>
          <a:xfrm>
            <a:off x="302071" y="6704256"/>
            <a:ext cx="43303378" cy="578784"/>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1" name="Rectangle 10"/>
          <p:cNvSpPr/>
          <p:nvPr/>
        </p:nvSpPr>
        <p:spPr>
          <a:xfrm>
            <a:off x="302071" y="14287915"/>
            <a:ext cx="43303378" cy="53055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8" name="Title 7"/>
          <p:cNvSpPr>
            <a:spLocks noGrp="1"/>
          </p:cNvSpPr>
          <p:nvPr>
            <p:ph type="ctrTitle"/>
          </p:nvPr>
        </p:nvSpPr>
        <p:spPr>
          <a:xfrm>
            <a:off x="2194560" y="7228466"/>
            <a:ext cx="39502080" cy="7056120"/>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EB6931-99DD-F54A-A30D-11BEF1F16DE0}" type="datetimeFigureOut">
              <a:rPr lang="en-US" smtClean="0"/>
              <a:pPr/>
              <a:t>8/9/10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6B29C-6E86-1940-8711-AA5E2EBC4C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9"/>
            <a:ext cx="9656064" cy="2808732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389120" y="1318274"/>
            <a:ext cx="26700480" cy="2808732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EB6931-99DD-F54A-A30D-11BEF1F16DE0}" type="datetimeFigureOut">
              <a:rPr lang="en-US" smtClean="0"/>
              <a:pPr/>
              <a:t>8/9/10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6B29C-6E86-1940-8711-AA5E2EBC4C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3EB6931-99DD-F54A-A30D-11BEF1F16DE0}" type="datetimeFigureOut">
              <a:rPr lang="en-US" smtClean="0"/>
              <a:pPr/>
              <a:t>8/9/10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6B29C-6E86-1940-8711-AA5E2EBC4C1E}" type="slidenum">
              <a:rPr lang="en-US" smtClean="0"/>
              <a:pPr/>
              <a:t>‹#›</a:t>
            </a:fld>
            <a:endParaRPr lang="en-US"/>
          </a:p>
        </p:txBody>
      </p:sp>
      <p:sp>
        <p:nvSpPr>
          <p:cNvPr id="8" name="Content Placeholder 7"/>
          <p:cNvSpPr>
            <a:spLocks noGrp="1"/>
          </p:cNvSpPr>
          <p:nvPr>
            <p:ph sz="quarter" idx="1"/>
          </p:nvPr>
        </p:nvSpPr>
        <p:spPr>
          <a:xfrm>
            <a:off x="4389120" y="6949440"/>
            <a:ext cx="37307520" cy="21945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43891200"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useBgFill="1">
        <p:nvSpPr>
          <p:cNvPr id="10" name="Rounded Rectangle 9"/>
          <p:cNvSpPr/>
          <p:nvPr/>
        </p:nvSpPr>
        <p:spPr>
          <a:xfrm>
            <a:off x="313502" y="334826"/>
            <a:ext cx="43264186" cy="3212256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2" name="Title 1"/>
          <p:cNvSpPr>
            <a:spLocks noGrp="1"/>
          </p:cNvSpPr>
          <p:nvPr>
            <p:ph type="title"/>
          </p:nvPr>
        </p:nvSpPr>
        <p:spPr>
          <a:xfrm>
            <a:off x="3467102" y="4572002"/>
            <a:ext cx="37307520" cy="6537960"/>
          </a:xfrm>
        </p:spPr>
        <p:txBody>
          <a:bodyPr anchor="b" anchorCtr="0"/>
          <a:lstStyle>
            <a:lvl1pPr algn="l">
              <a:buNone/>
              <a:defRPr sz="19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467102" y="12230102"/>
            <a:ext cx="37307520" cy="6423658"/>
          </a:xfrm>
        </p:spPr>
        <p:txBody>
          <a:bodyPr anchor="t" anchorCtr="0"/>
          <a:lstStyle>
            <a:lvl1pPr marL="0" indent="0">
              <a:buNone/>
              <a:defRPr sz="11500">
                <a:solidFill>
                  <a:schemeClr val="tx1">
                    <a:tint val="75000"/>
                  </a:schemeClr>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EB6931-99DD-F54A-A30D-11BEF1F16DE0}" type="datetimeFigureOut">
              <a:rPr lang="en-US" smtClean="0"/>
              <a:pPr/>
              <a:t>8/9/10</a:t>
            </a:fld>
            <a:endParaRPr lang="en-US"/>
          </a:p>
        </p:txBody>
      </p:sp>
      <p:sp>
        <p:nvSpPr>
          <p:cNvPr id="5" name="Footer Placeholder 4"/>
          <p:cNvSpPr>
            <a:spLocks noGrp="1"/>
          </p:cNvSpPr>
          <p:nvPr>
            <p:ph type="ftr" sz="quarter" idx="11"/>
          </p:nvPr>
        </p:nvSpPr>
        <p:spPr>
          <a:xfrm>
            <a:off x="3840480" y="29626560"/>
            <a:ext cx="19202400" cy="2194560"/>
          </a:xfrm>
        </p:spPr>
        <p:txBody>
          <a:bodyPr/>
          <a:lstStyle/>
          <a:p>
            <a:endParaRPr lang="en-US"/>
          </a:p>
        </p:txBody>
      </p:sp>
      <p:sp>
        <p:nvSpPr>
          <p:cNvPr id="7" name="Rectangle 6"/>
          <p:cNvSpPr/>
          <p:nvPr/>
        </p:nvSpPr>
        <p:spPr>
          <a:xfrm flipV="1">
            <a:off x="333180" y="11408784"/>
            <a:ext cx="43264872" cy="4389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8" name="Rectangle 7"/>
          <p:cNvSpPr/>
          <p:nvPr/>
        </p:nvSpPr>
        <p:spPr>
          <a:xfrm>
            <a:off x="331903" y="11239083"/>
            <a:ext cx="43266149" cy="21945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9" name="Rectangle 8"/>
          <p:cNvSpPr/>
          <p:nvPr/>
        </p:nvSpPr>
        <p:spPr>
          <a:xfrm>
            <a:off x="327871" y="11850624"/>
            <a:ext cx="43270181" cy="21945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6" name="Slide Number Placeholder 5"/>
          <p:cNvSpPr>
            <a:spLocks noGrp="1"/>
          </p:cNvSpPr>
          <p:nvPr>
            <p:ph type="sldNum" sz="quarter" idx="12"/>
          </p:nvPr>
        </p:nvSpPr>
        <p:spPr>
          <a:xfrm>
            <a:off x="702259" y="29802125"/>
            <a:ext cx="2194560" cy="2194560"/>
          </a:xfrm>
        </p:spPr>
        <p:txBody>
          <a:bodyPr/>
          <a:lstStyle/>
          <a:p>
            <a:fld id="{3E36B29C-6E86-1940-8711-AA5E2EBC4C1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EB6931-99DD-F54A-A30D-11BEF1F16DE0}" type="datetimeFigureOut">
              <a:rPr lang="en-US" smtClean="0"/>
              <a:pPr/>
              <a:t>8/9/10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6B29C-6E86-1940-8711-AA5E2EBC4C1E}" type="slidenum">
              <a:rPr lang="en-US" smtClean="0"/>
              <a:pPr/>
              <a:t>‹#›</a:t>
            </a:fld>
            <a:endParaRPr lang="en-US"/>
          </a:p>
        </p:txBody>
      </p:sp>
      <p:sp>
        <p:nvSpPr>
          <p:cNvPr id="9" name="Content Placeholder 8"/>
          <p:cNvSpPr>
            <a:spLocks noGrp="1"/>
          </p:cNvSpPr>
          <p:nvPr>
            <p:ph sz="quarter" idx="1"/>
          </p:nvPr>
        </p:nvSpPr>
        <p:spPr>
          <a:xfrm>
            <a:off x="4389120" y="6949440"/>
            <a:ext cx="17995392" cy="21945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23682960" y="6949440"/>
            <a:ext cx="17995392" cy="21945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9120" y="1310640"/>
            <a:ext cx="37307520" cy="54864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389120" y="6949440"/>
            <a:ext cx="17922240" cy="3657600"/>
          </a:xfrm>
          <a:noFill/>
          <a:ln w="12700" cap="sq" cmpd="sng" algn="ctr">
            <a:noFill/>
            <a:prstDash val="solid"/>
          </a:ln>
        </p:spPr>
        <p:txBody>
          <a:bodyPr lIns="438912" anchor="b" anchorCtr="0">
            <a:noAutofit/>
          </a:bodyPr>
          <a:lstStyle>
            <a:lvl1pPr marL="0" indent="0">
              <a:buNone/>
              <a:defRPr sz="11500" b="1">
                <a:solidFill>
                  <a:schemeClr val="accent1"/>
                </a:solidFill>
                <a:latin typeface="+mj-lt"/>
                <a:ea typeface="+mj-ea"/>
                <a:cs typeface="+mj-cs"/>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3774400" y="6949440"/>
            <a:ext cx="17922240" cy="3657600"/>
          </a:xfrm>
          <a:noFill/>
          <a:ln w="12700" cap="sq" cmpd="sng" algn="ctr">
            <a:noFill/>
            <a:prstDash val="solid"/>
          </a:ln>
        </p:spPr>
        <p:txBody>
          <a:bodyPr lIns="438912" anchor="b" anchorCtr="0">
            <a:noAutofit/>
          </a:bodyPr>
          <a:lstStyle>
            <a:lvl1pPr marL="0" indent="0">
              <a:buNone/>
              <a:defRPr sz="11500" b="1">
                <a:solidFill>
                  <a:schemeClr val="accent1"/>
                </a:solidFill>
                <a:latin typeface="+mj-lt"/>
                <a:ea typeface="+mj-ea"/>
                <a:cs typeface="+mj-cs"/>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3EB6931-99DD-F54A-A30D-11BEF1F16DE0}" type="datetimeFigureOut">
              <a:rPr lang="en-US" smtClean="0"/>
              <a:pPr/>
              <a:t>8/9/10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6B29C-6E86-1940-8711-AA5E2EBC4C1E}" type="slidenum">
              <a:rPr lang="en-US" smtClean="0"/>
              <a:pPr/>
              <a:t>‹#›</a:t>
            </a:fld>
            <a:endParaRPr lang="en-US"/>
          </a:p>
        </p:txBody>
      </p:sp>
      <p:sp>
        <p:nvSpPr>
          <p:cNvPr id="11" name="Content Placeholder 10"/>
          <p:cNvSpPr>
            <a:spLocks noGrp="1"/>
          </p:cNvSpPr>
          <p:nvPr>
            <p:ph sz="half" idx="2"/>
          </p:nvPr>
        </p:nvSpPr>
        <p:spPr>
          <a:xfrm>
            <a:off x="4389120" y="10789920"/>
            <a:ext cx="17922240" cy="186537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23774400" y="10789920"/>
            <a:ext cx="17922240" cy="186537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EB6931-99DD-F54A-A30D-11BEF1F16DE0}" type="datetimeFigureOut">
              <a:rPr lang="en-US" smtClean="0"/>
              <a:pPr/>
              <a:t>8/9/10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6B29C-6E86-1940-8711-AA5E2EBC4C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B6931-99DD-F54A-A30D-11BEF1F16DE0}" type="datetimeFigureOut">
              <a:rPr lang="en-US" smtClean="0"/>
              <a:pPr/>
              <a:t>8/9/10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36B29C-6E86-1940-8711-AA5E2EBC4C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3891200" cy="329184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useBgFill="1">
        <p:nvSpPr>
          <p:cNvPr id="9" name="Rounded Rectangle 8"/>
          <p:cNvSpPr/>
          <p:nvPr/>
        </p:nvSpPr>
        <p:spPr>
          <a:xfrm>
            <a:off x="307238" y="334824"/>
            <a:ext cx="43264186" cy="321283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2" name="Title 1"/>
          <p:cNvSpPr>
            <a:spLocks noGrp="1"/>
          </p:cNvSpPr>
          <p:nvPr>
            <p:ph type="title"/>
          </p:nvPr>
        </p:nvSpPr>
        <p:spPr>
          <a:xfrm>
            <a:off x="4389120" y="1310640"/>
            <a:ext cx="37307520" cy="5486400"/>
          </a:xfrm>
        </p:spPr>
        <p:txBody>
          <a:bodyPr anchor="b" anchorCtr="0"/>
          <a:lstStyle>
            <a:lvl1pPr algn="l">
              <a:buNone/>
              <a:defRPr sz="19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389120" y="7680960"/>
            <a:ext cx="9144000" cy="21579840"/>
          </a:xfrm>
        </p:spPr>
        <p:txBody>
          <a:bodyPr/>
          <a:lstStyle>
            <a:lvl1pPr marL="0" indent="0">
              <a:buNone/>
              <a:defRPr sz="8600"/>
            </a:lvl1pPr>
            <a:lvl2pPr>
              <a:buNone/>
              <a:defRPr sz="5800"/>
            </a:lvl2pPr>
            <a:lvl3pPr>
              <a:buNone/>
              <a:defRPr sz="4800"/>
            </a:lvl3pPr>
            <a:lvl4pPr>
              <a:buNone/>
              <a:defRPr sz="4300"/>
            </a:lvl4pPr>
            <a:lvl5pPr>
              <a:buNone/>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EB6931-99DD-F54A-A30D-11BEF1F16DE0}" type="datetimeFigureOut">
              <a:rPr lang="en-US" smtClean="0"/>
              <a:pPr/>
              <a:t>8/9/10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
        <p:nvSpPr>
          <p:cNvPr id="11" name="Content Placeholder 10"/>
          <p:cNvSpPr>
            <a:spLocks noGrp="1"/>
          </p:cNvSpPr>
          <p:nvPr>
            <p:ph sz="quarter" idx="1"/>
          </p:nvPr>
        </p:nvSpPr>
        <p:spPr>
          <a:xfrm>
            <a:off x="14264640" y="7680960"/>
            <a:ext cx="27432000" cy="215798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89120" y="23522640"/>
            <a:ext cx="35112960" cy="2506982"/>
          </a:xfrm>
        </p:spPr>
        <p:txBody>
          <a:bodyPr anchor="ctr">
            <a:noAutofit/>
          </a:bodyPr>
          <a:lstStyle>
            <a:lvl1pPr algn="l">
              <a:buNone/>
              <a:defRPr sz="134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389120" y="26139960"/>
            <a:ext cx="35112960" cy="3291840"/>
          </a:xfrm>
        </p:spPr>
        <p:txBody>
          <a:bodyPr/>
          <a:lstStyle>
            <a:lvl1pPr marL="0" indent="0">
              <a:buFontTx/>
              <a:buNone/>
              <a:defRPr sz="7700"/>
            </a:lvl1pPr>
            <a:lvl2pPr>
              <a:defRPr sz="5800"/>
            </a:lvl2pPr>
            <a:lvl3pPr>
              <a:defRPr sz="4800"/>
            </a:lvl3pPr>
            <a:lvl4pPr>
              <a:defRPr sz="4300"/>
            </a:lvl4pPr>
            <a:lvl5pPr>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EB6931-99DD-F54A-A30D-11BEF1F16DE0}" type="datetimeFigureOut">
              <a:rPr lang="en-US" smtClean="0"/>
              <a:pPr/>
              <a:t>8/9/10</a:t>
            </a:fld>
            <a:endParaRPr lang="en-US"/>
          </a:p>
        </p:txBody>
      </p:sp>
      <p:sp>
        <p:nvSpPr>
          <p:cNvPr id="6" name="Footer Placeholder 5"/>
          <p:cNvSpPr>
            <a:spLocks noGrp="1"/>
          </p:cNvSpPr>
          <p:nvPr>
            <p:ph type="ftr" sz="quarter" idx="11"/>
          </p:nvPr>
        </p:nvSpPr>
        <p:spPr>
          <a:xfrm>
            <a:off x="4389120" y="29626560"/>
            <a:ext cx="18653760" cy="2194560"/>
          </a:xfrm>
        </p:spPr>
        <p:txBody>
          <a:bodyPr/>
          <a:lstStyle/>
          <a:p>
            <a:endParaRPr lang="en-US"/>
          </a:p>
        </p:txBody>
      </p:sp>
      <p:sp>
        <p:nvSpPr>
          <p:cNvPr id="7" name="Slide Number Placeholder 6"/>
          <p:cNvSpPr>
            <a:spLocks noGrp="1"/>
          </p:cNvSpPr>
          <p:nvPr>
            <p:ph type="sldNum" sz="quarter" idx="12"/>
          </p:nvPr>
        </p:nvSpPr>
        <p:spPr>
          <a:xfrm>
            <a:off x="702259" y="29802125"/>
            <a:ext cx="2194560" cy="2194560"/>
          </a:xfrm>
        </p:spPr>
        <p:txBody>
          <a:bodyPr/>
          <a:lstStyle/>
          <a:p>
            <a:fld id="{3E36B29C-6E86-1940-8711-AA5E2EBC4C1E}" type="slidenum">
              <a:rPr lang="en-US" smtClean="0"/>
              <a:pPr/>
              <a:t>‹#›</a:t>
            </a:fld>
            <a:endParaRPr lang="en-US"/>
          </a:p>
        </p:txBody>
      </p:sp>
      <p:sp>
        <p:nvSpPr>
          <p:cNvPr id="11" name="Rectangle 10"/>
          <p:cNvSpPr/>
          <p:nvPr/>
        </p:nvSpPr>
        <p:spPr>
          <a:xfrm flipV="1">
            <a:off x="327874" y="22481064"/>
            <a:ext cx="43232832" cy="4389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2" name="Rectangle 11"/>
          <p:cNvSpPr/>
          <p:nvPr/>
        </p:nvSpPr>
        <p:spPr>
          <a:xfrm>
            <a:off x="328841" y="22322278"/>
            <a:ext cx="43231867" cy="21945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3" name="Rectangle 12"/>
          <p:cNvSpPr/>
          <p:nvPr/>
        </p:nvSpPr>
        <p:spPr>
          <a:xfrm>
            <a:off x="328850" y="22911477"/>
            <a:ext cx="43231858" cy="23427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3" name="Picture Placeholder 2"/>
          <p:cNvSpPr>
            <a:spLocks noGrp="1"/>
          </p:cNvSpPr>
          <p:nvPr>
            <p:ph type="pic" idx="1"/>
          </p:nvPr>
        </p:nvSpPr>
        <p:spPr>
          <a:xfrm>
            <a:off x="327881" y="320042"/>
            <a:ext cx="43208990" cy="21991320"/>
          </a:xfrm>
          <a:prstGeom prst="round2SameRect">
            <a:avLst>
              <a:gd name="adj1" fmla="val 7101"/>
              <a:gd name="adj2" fmla="val 0"/>
            </a:avLst>
          </a:prstGeom>
          <a:solidFill>
            <a:schemeClr val="bg2"/>
          </a:solidFill>
          <a:ln w="6350">
            <a:solidFill>
              <a:schemeClr val="tx1"/>
            </a:solidFill>
          </a:ln>
        </p:spPr>
        <p:txBody>
          <a:bodyPr/>
          <a:lstStyle>
            <a:lvl1pPr marL="0" indent="0">
              <a:buNone/>
              <a:defRPr sz="154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43891200"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useBgFill="1">
        <p:nvSpPr>
          <p:cNvPr id="8" name="Rounded Rectangle 7"/>
          <p:cNvSpPr/>
          <p:nvPr/>
        </p:nvSpPr>
        <p:spPr>
          <a:xfrm>
            <a:off x="307238" y="334824"/>
            <a:ext cx="43264186" cy="321283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22" name="Title Placeholder 21"/>
          <p:cNvSpPr>
            <a:spLocks noGrp="1"/>
          </p:cNvSpPr>
          <p:nvPr>
            <p:ph type="title"/>
          </p:nvPr>
        </p:nvSpPr>
        <p:spPr>
          <a:xfrm>
            <a:off x="4389120" y="1318262"/>
            <a:ext cx="37307520" cy="5486400"/>
          </a:xfrm>
          <a:prstGeom prst="rect">
            <a:avLst/>
          </a:prstGeom>
        </p:spPr>
        <p:txBody>
          <a:bodyPr lIns="438912" tIns="219456" rIns="438912" bIns="43891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389120" y="6949440"/>
            <a:ext cx="37307520" cy="21945600"/>
          </a:xfrm>
          <a:prstGeom prst="rect">
            <a:avLst/>
          </a:prstGeom>
        </p:spPr>
        <p:txBody>
          <a:bodyPr lIns="438912" tIns="219456" rIns="438912" bIns="219456">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29626560" y="29718000"/>
            <a:ext cx="11887200" cy="2286000"/>
          </a:xfrm>
          <a:prstGeom prst="rect">
            <a:avLst/>
          </a:prstGeom>
        </p:spPr>
        <p:txBody>
          <a:bodyPr lIns="438912" tIns="219456" rIns="438912" bIns="219456" anchor="ctr" anchorCtr="0"/>
          <a:lstStyle>
            <a:lvl1pPr algn="r" eaLnBrk="1" latinLnBrk="0" hangingPunct="1">
              <a:defRPr kumimoji="0" sz="6700">
                <a:solidFill>
                  <a:schemeClr val="tx2"/>
                </a:solidFill>
              </a:defRPr>
            </a:lvl1pPr>
          </a:lstStyle>
          <a:p>
            <a:fld id="{63EB6931-99DD-F54A-A30D-11BEF1F16DE0}" type="datetimeFigureOut">
              <a:rPr lang="en-US" smtClean="0"/>
              <a:pPr/>
              <a:t>8/9/10</a:t>
            </a:fld>
            <a:endParaRPr lang="en-US"/>
          </a:p>
        </p:txBody>
      </p:sp>
      <p:sp>
        <p:nvSpPr>
          <p:cNvPr id="3" name="Footer Placeholder 2"/>
          <p:cNvSpPr>
            <a:spLocks noGrp="1"/>
          </p:cNvSpPr>
          <p:nvPr>
            <p:ph type="ftr" sz="quarter" idx="3"/>
          </p:nvPr>
        </p:nvSpPr>
        <p:spPr>
          <a:xfrm>
            <a:off x="4389120" y="29626560"/>
            <a:ext cx="19019520" cy="2194560"/>
          </a:xfrm>
          <a:prstGeom prst="rect">
            <a:avLst/>
          </a:prstGeom>
        </p:spPr>
        <p:txBody>
          <a:bodyPr lIns="438912" tIns="219456" rIns="438912" bIns="219456" anchor="ctr" anchorCtr="0"/>
          <a:lstStyle>
            <a:lvl1pPr eaLnBrk="1" latinLnBrk="0" hangingPunct="1">
              <a:defRPr kumimoji="0" sz="6700">
                <a:solidFill>
                  <a:schemeClr val="tx2"/>
                </a:solidFill>
              </a:defRPr>
            </a:lvl1pPr>
          </a:lstStyle>
          <a:p>
            <a:endParaRPr lang="en-US"/>
          </a:p>
        </p:txBody>
      </p:sp>
      <p:sp>
        <p:nvSpPr>
          <p:cNvPr id="23" name="Slide Number Placeholder 22"/>
          <p:cNvSpPr>
            <a:spLocks noGrp="1"/>
          </p:cNvSpPr>
          <p:nvPr>
            <p:ph type="sldNum" sz="quarter" idx="4"/>
          </p:nvPr>
        </p:nvSpPr>
        <p:spPr>
          <a:xfrm>
            <a:off x="702259" y="29809440"/>
            <a:ext cx="2194560" cy="2194560"/>
          </a:xfrm>
          <a:prstGeom prst="ellipse">
            <a:avLst/>
          </a:prstGeom>
          <a:solidFill>
            <a:schemeClr val="accent1"/>
          </a:solidFill>
        </p:spPr>
        <p:txBody>
          <a:bodyPr wrap="none" lIns="0" tIns="0" rIns="0" bIns="0" anchor="ctr" anchorCtr="1">
            <a:noAutofit/>
          </a:bodyPr>
          <a:lstStyle>
            <a:lvl1pPr algn="ctr" eaLnBrk="1" latinLnBrk="0" hangingPunct="1">
              <a:defRPr kumimoji="0" sz="6700">
                <a:solidFill>
                  <a:srgbClr val="FFFFFF"/>
                </a:solidFill>
                <a:latin typeface="+mj-lt"/>
                <a:ea typeface="+mj-ea"/>
                <a:cs typeface="+mj-cs"/>
              </a:defRPr>
            </a:lvl1pPr>
          </a:lstStyle>
          <a:p>
            <a:fld id="{3E36B29C-6E86-1940-8711-AA5E2EBC4C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eaLnBrk="1" latinLnBrk="0" hangingPunct="1">
        <a:spcBef>
          <a:spcPct val="0"/>
        </a:spcBef>
        <a:buNone/>
        <a:defRPr kumimoji="0" sz="19200" kern="1200">
          <a:solidFill>
            <a:schemeClr val="tx2"/>
          </a:solidFill>
          <a:latin typeface="+mj-lt"/>
          <a:ea typeface="+mj-ea"/>
          <a:cs typeface="+mj-cs"/>
        </a:defRPr>
      </a:lvl1pPr>
    </p:titleStyle>
    <p:bodyStyle>
      <a:lvl1pPr marL="1316736" indent="-1316736" algn="l" rtl="0" eaLnBrk="1" latinLnBrk="0" hangingPunct="1">
        <a:spcBef>
          <a:spcPts val="2784"/>
        </a:spcBef>
        <a:buClr>
          <a:schemeClr val="accent1"/>
        </a:buClr>
        <a:buSzPct val="85000"/>
        <a:buFont typeface="Wingdings 2"/>
        <a:buChar char=""/>
        <a:defRPr kumimoji="0" sz="12500" kern="1200">
          <a:solidFill>
            <a:schemeClr val="tx1"/>
          </a:solidFill>
          <a:latin typeface="+mn-lt"/>
          <a:ea typeface="+mn-ea"/>
          <a:cs typeface="+mn-cs"/>
        </a:defRPr>
      </a:lvl1pPr>
      <a:lvl2pPr marL="2633472" indent="-1097280" algn="l" rtl="0" eaLnBrk="1" latinLnBrk="0" hangingPunct="1">
        <a:spcBef>
          <a:spcPts val="1776"/>
        </a:spcBef>
        <a:buClr>
          <a:schemeClr val="accent2"/>
        </a:buClr>
        <a:buSzPct val="85000"/>
        <a:buFont typeface="Wingdings 2"/>
        <a:buChar char=""/>
        <a:defRPr kumimoji="0" sz="11500" kern="1200">
          <a:solidFill>
            <a:schemeClr val="tx1"/>
          </a:solidFill>
          <a:latin typeface="+mn-lt"/>
          <a:ea typeface="+mn-ea"/>
          <a:cs typeface="+mn-cs"/>
        </a:defRPr>
      </a:lvl2pPr>
      <a:lvl3pPr marL="3950208" indent="-1097280" algn="l" rtl="0" eaLnBrk="1" latinLnBrk="0" hangingPunct="1">
        <a:spcBef>
          <a:spcPts val="1776"/>
        </a:spcBef>
        <a:buClr>
          <a:schemeClr val="accent1">
            <a:tint val="60000"/>
          </a:schemeClr>
        </a:buClr>
        <a:buSzPct val="85000"/>
        <a:buFont typeface="Wingdings 2"/>
        <a:buChar char=""/>
        <a:defRPr kumimoji="0" sz="9600" kern="1200">
          <a:solidFill>
            <a:schemeClr val="tx1"/>
          </a:solidFill>
          <a:latin typeface="+mn-lt"/>
          <a:ea typeface="+mn-ea"/>
          <a:cs typeface="+mn-cs"/>
        </a:defRPr>
      </a:lvl3pPr>
      <a:lvl4pPr marL="5266944" indent="-1097280" algn="l" rtl="0" eaLnBrk="1" latinLnBrk="0" hangingPunct="1">
        <a:spcBef>
          <a:spcPts val="1776"/>
        </a:spcBef>
        <a:buClr>
          <a:schemeClr val="accent3"/>
        </a:buClr>
        <a:buSzPct val="80000"/>
        <a:buFont typeface="Wingdings 2"/>
        <a:buChar char=""/>
        <a:defRPr kumimoji="0" sz="9600" kern="1200">
          <a:solidFill>
            <a:schemeClr val="tx1"/>
          </a:solidFill>
          <a:latin typeface="+mn-lt"/>
          <a:ea typeface="+mn-ea"/>
          <a:cs typeface="+mn-cs"/>
        </a:defRPr>
      </a:lvl4pPr>
      <a:lvl5pPr marL="6583680" indent="-1097280" algn="l" rtl="0" eaLnBrk="1" latinLnBrk="0" hangingPunct="1">
        <a:spcBef>
          <a:spcPts val="1776"/>
        </a:spcBef>
        <a:buClr>
          <a:schemeClr val="accent3"/>
        </a:buClr>
        <a:buFontTx/>
        <a:buChar char="o"/>
        <a:defRPr kumimoji="0" sz="9600" kern="1200">
          <a:solidFill>
            <a:schemeClr val="tx1"/>
          </a:solidFill>
          <a:latin typeface="+mn-lt"/>
          <a:ea typeface="+mn-ea"/>
          <a:cs typeface="+mn-cs"/>
        </a:defRPr>
      </a:lvl5pPr>
      <a:lvl6pPr marL="7900416" indent="-1097280" algn="l" rtl="0" eaLnBrk="1" latinLnBrk="0" hangingPunct="1">
        <a:spcBef>
          <a:spcPts val="1776"/>
        </a:spcBef>
        <a:buClr>
          <a:schemeClr val="accent3"/>
        </a:buClr>
        <a:buChar char="•"/>
        <a:defRPr kumimoji="0" sz="8600" kern="1200" baseline="0">
          <a:solidFill>
            <a:schemeClr val="tx1"/>
          </a:solidFill>
          <a:latin typeface="+mn-lt"/>
          <a:ea typeface="+mn-ea"/>
          <a:cs typeface="+mn-cs"/>
        </a:defRPr>
      </a:lvl6pPr>
      <a:lvl7pPr marL="9217152" indent="-1097280" algn="l" rtl="0" eaLnBrk="1" latinLnBrk="0" hangingPunct="1">
        <a:spcBef>
          <a:spcPts val="1776"/>
        </a:spcBef>
        <a:buClr>
          <a:schemeClr val="accent2"/>
        </a:buClr>
        <a:buChar char="•"/>
        <a:defRPr kumimoji="0" sz="8600" kern="1200">
          <a:solidFill>
            <a:schemeClr val="tx1"/>
          </a:solidFill>
          <a:latin typeface="+mn-lt"/>
          <a:ea typeface="+mn-ea"/>
          <a:cs typeface="+mn-cs"/>
        </a:defRPr>
      </a:lvl7pPr>
      <a:lvl8pPr marL="10533888" indent="-1097280" algn="l" rtl="0" eaLnBrk="1" latinLnBrk="0" hangingPunct="1">
        <a:spcBef>
          <a:spcPts val="1776"/>
        </a:spcBef>
        <a:buClr>
          <a:schemeClr val="accent1">
            <a:tint val="60000"/>
          </a:schemeClr>
        </a:buClr>
        <a:buChar char="•"/>
        <a:defRPr kumimoji="0" sz="8600" kern="1200">
          <a:solidFill>
            <a:schemeClr val="tx1"/>
          </a:solidFill>
          <a:latin typeface="+mn-lt"/>
          <a:ea typeface="+mn-ea"/>
          <a:cs typeface="+mn-cs"/>
        </a:defRPr>
      </a:lvl8pPr>
      <a:lvl9pPr marL="11850624" indent="-1097280" algn="l" rtl="0" eaLnBrk="1" latinLnBrk="0" hangingPunct="1">
        <a:spcBef>
          <a:spcPts val="1776"/>
        </a:spcBef>
        <a:buClr>
          <a:schemeClr val="accent2">
            <a:tint val="60000"/>
          </a:schemeClr>
        </a:buClr>
        <a:buChar char="•"/>
        <a:defRPr kumimoji="0" sz="8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60" algn="l" rtl="0" eaLnBrk="1" latinLnBrk="0" hangingPunct="1">
        <a:defRPr kumimoji="0" kern="1200">
          <a:solidFill>
            <a:schemeClr val="tx1"/>
          </a:solidFill>
          <a:latin typeface="+mn-lt"/>
          <a:ea typeface="+mn-ea"/>
          <a:cs typeface="+mn-cs"/>
        </a:defRPr>
      </a:lvl2pPr>
      <a:lvl3pPr marL="4389120" algn="l" rtl="0" eaLnBrk="1" latinLnBrk="0" hangingPunct="1">
        <a:defRPr kumimoji="0" kern="1200">
          <a:solidFill>
            <a:schemeClr val="tx1"/>
          </a:solidFill>
          <a:latin typeface="+mn-lt"/>
          <a:ea typeface="+mn-ea"/>
          <a:cs typeface="+mn-cs"/>
        </a:defRPr>
      </a:lvl3pPr>
      <a:lvl4pPr marL="6583680" algn="l" rtl="0" eaLnBrk="1" latinLnBrk="0" hangingPunct="1">
        <a:defRPr kumimoji="0" kern="1200">
          <a:solidFill>
            <a:schemeClr val="tx1"/>
          </a:solidFill>
          <a:latin typeface="+mn-lt"/>
          <a:ea typeface="+mn-ea"/>
          <a:cs typeface="+mn-cs"/>
        </a:defRPr>
      </a:lvl4pPr>
      <a:lvl5pPr marL="8778240" algn="l" rtl="0" eaLnBrk="1" latinLnBrk="0" hangingPunct="1">
        <a:defRPr kumimoji="0" kern="1200">
          <a:solidFill>
            <a:schemeClr val="tx1"/>
          </a:solidFill>
          <a:latin typeface="+mn-lt"/>
          <a:ea typeface="+mn-ea"/>
          <a:cs typeface="+mn-cs"/>
        </a:defRPr>
      </a:lvl5pPr>
      <a:lvl6pPr marL="10972800" algn="l" rtl="0" eaLnBrk="1" latinLnBrk="0" hangingPunct="1">
        <a:defRPr kumimoji="0" kern="1200">
          <a:solidFill>
            <a:schemeClr val="tx1"/>
          </a:solidFill>
          <a:latin typeface="+mn-lt"/>
          <a:ea typeface="+mn-ea"/>
          <a:cs typeface="+mn-cs"/>
        </a:defRPr>
      </a:lvl6pPr>
      <a:lvl7pPr marL="13167360" algn="l" rtl="0" eaLnBrk="1" latinLnBrk="0" hangingPunct="1">
        <a:defRPr kumimoji="0" kern="1200">
          <a:solidFill>
            <a:schemeClr val="tx1"/>
          </a:solidFill>
          <a:latin typeface="+mn-lt"/>
          <a:ea typeface="+mn-ea"/>
          <a:cs typeface="+mn-cs"/>
        </a:defRPr>
      </a:lvl7pPr>
      <a:lvl8pPr marL="15361920" algn="l" rtl="0" eaLnBrk="1" latinLnBrk="0" hangingPunct="1">
        <a:defRPr kumimoji="0" kern="1200">
          <a:solidFill>
            <a:schemeClr val="tx1"/>
          </a:solidFill>
          <a:latin typeface="+mn-lt"/>
          <a:ea typeface="+mn-ea"/>
          <a:cs typeface="+mn-cs"/>
        </a:defRPr>
      </a:lvl8pPr>
      <a:lvl9pPr marL="175564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4" Type="http://schemas.openxmlformats.org/officeDocument/2006/relationships/image" Target="../media/image4.jpeg"/><Relationship Id="rId10" Type="http://schemas.openxmlformats.org/officeDocument/2006/relationships/image" Target="../media/image10.gif"/><Relationship Id="rId5" Type="http://schemas.openxmlformats.org/officeDocument/2006/relationships/image" Target="../media/image5.jpeg"/><Relationship Id="rId7" Type="http://schemas.openxmlformats.org/officeDocument/2006/relationships/image" Target="../media/image7.gif"/><Relationship Id="rId11" Type="http://schemas.openxmlformats.org/officeDocument/2006/relationships/image" Target="../media/image11.gif"/><Relationship Id="rId1" Type="http://schemas.openxmlformats.org/officeDocument/2006/relationships/slideLayout" Target="../slideLayouts/slideLayout6.xml"/><Relationship Id="rId2" Type="http://schemas.openxmlformats.org/officeDocument/2006/relationships/image" Target="../media/image2.jpeg"/><Relationship Id="rId9" Type="http://schemas.openxmlformats.org/officeDocument/2006/relationships/image" Target="../media/image9.jpeg"/><Relationship Id="rId3" Type="http://schemas.openxmlformats.org/officeDocument/2006/relationships/image" Target="../media/image3.jpeg"/><Relationship Id="rId6"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135107" y="640838"/>
            <a:ext cx="39502080" cy="5486400"/>
          </a:xfrm>
        </p:spPr>
        <p:txBody>
          <a:bodyPr>
            <a:noAutofit/>
          </a:bodyPr>
          <a:lstStyle/>
          <a:p>
            <a:r>
              <a:rPr lang="en-US" sz="10500" b="1" dirty="0" smtClean="0"/>
              <a:t>Search for the Genetic Basis of Differential Growth in URE2 Mutants</a:t>
            </a:r>
            <a:r>
              <a:rPr lang="en-US" sz="9600" b="1" dirty="0" smtClean="0"/>
              <a:t/>
            </a:r>
            <a:br>
              <a:rPr lang="en-US" sz="9600" b="1" dirty="0" smtClean="0"/>
            </a:br>
            <a:r>
              <a:rPr lang="en-US" sz="7200" dirty="0" smtClean="0">
                <a:cs typeface="Times New Roman"/>
              </a:rPr>
              <a:t>Meighan Parker </a:t>
            </a:r>
            <a:r>
              <a:rPr lang="en-US" sz="7200" baseline="30000" dirty="0" smtClean="0">
                <a:cs typeface="Times New Roman"/>
              </a:rPr>
              <a:t>1,2</a:t>
            </a:r>
            <a:r>
              <a:rPr lang="en-US" sz="7200" dirty="0" smtClean="0">
                <a:cs typeface="Times New Roman"/>
              </a:rPr>
              <a:t>Elizabeth Kwan</a:t>
            </a:r>
            <a:r>
              <a:rPr lang="en-US" sz="7200" baseline="30000" dirty="0" smtClean="0">
                <a:cs typeface="Times New Roman"/>
              </a:rPr>
              <a:t>3</a:t>
            </a:r>
            <a:r>
              <a:rPr lang="en-US" sz="7200" dirty="0" smtClean="0">
                <a:cs typeface="Times New Roman"/>
              </a:rPr>
              <a:t>Antonio Bedalov</a:t>
            </a:r>
            <a:r>
              <a:rPr lang="en-US" sz="7200" baseline="30000" dirty="0" smtClean="0">
                <a:cs typeface="Times New Roman"/>
              </a:rPr>
              <a:t>3</a:t>
            </a:r>
            <a:br>
              <a:rPr lang="en-US" sz="7200" baseline="30000" dirty="0" smtClean="0">
                <a:cs typeface="Times New Roman"/>
              </a:rPr>
            </a:br>
            <a:r>
              <a:rPr lang="en-US" sz="7200" baseline="30000" dirty="0" smtClean="0">
                <a:cs typeface="Times New Roman"/>
              </a:rPr>
              <a:t>1</a:t>
            </a:r>
            <a:r>
              <a:rPr lang="en-US" sz="7200" dirty="0" smtClean="0">
                <a:cs typeface="Times New Roman"/>
              </a:rPr>
              <a:t>Summer Undergraduate Research Program</a:t>
            </a:r>
            <a:r>
              <a:rPr lang="en-US" sz="7200" baseline="30000" dirty="0" smtClean="0">
                <a:cs typeface="Times New Roman"/>
              </a:rPr>
              <a:t> 2</a:t>
            </a:r>
            <a:r>
              <a:rPr lang="en-US" sz="7200" dirty="0" smtClean="0">
                <a:cs typeface="Times New Roman"/>
              </a:rPr>
              <a:t>Spelman College</a:t>
            </a:r>
            <a:r>
              <a:rPr lang="en-US" sz="7200" baseline="30000" dirty="0" smtClean="0">
                <a:cs typeface="Times New Roman"/>
              </a:rPr>
              <a:t> </a:t>
            </a:r>
            <a:r>
              <a:rPr lang="en-US" sz="7200" dirty="0" smtClean="0">
                <a:cs typeface="Times New Roman"/>
              </a:rPr>
              <a:t/>
            </a:r>
            <a:br>
              <a:rPr lang="en-US" sz="7200" dirty="0" smtClean="0">
                <a:cs typeface="Times New Roman"/>
              </a:rPr>
            </a:br>
            <a:r>
              <a:rPr lang="en-US" sz="7200" baseline="30000" dirty="0" smtClean="0">
                <a:cs typeface="Times New Roman"/>
              </a:rPr>
              <a:t>3</a:t>
            </a:r>
            <a:r>
              <a:rPr lang="en-US" sz="7200" dirty="0" smtClean="0">
                <a:cs typeface="Times New Roman"/>
              </a:rPr>
              <a:t>Fred Hutchinson Cancer Research Center Seattle, WA 98109</a:t>
            </a:r>
            <a:endParaRPr lang="en-US" sz="7200" b="1" dirty="0"/>
          </a:p>
        </p:txBody>
      </p:sp>
      <p:sp>
        <p:nvSpPr>
          <p:cNvPr id="16" name="TextBox 15"/>
          <p:cNvSpPr txBox="1"/>
          <p:nvPr/>
        </p:nvSpPr>
        <p:spPr>
          <a:xfrm>
            <a:off x="1276866" y="13497238"/>
            <a:ext cx="13509854" cy="18463518"/>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rnd" cmpd="sng">
            <a:noFill/>
            <a:miter lim="800000"/>
          </a:ln>
          <a:effectLst/>
          <a:scene3d>
            <a:camera prst="orthographicFront"/>
            <a:lightRig rig="threePt" dir="t"/>
          </a:scene3d>
          <a:sp3d>
            <a:bevelT/>
            <a:bevelB/>
          </a:sp3d>
        </p:spPr>
        <p:txBody>
          <a:bodyPr wrap="square" lIns="438912" tIns="219456" rIns="438912" bIns="219456" rtlCol="0">
            <a:spAutoFit/>
          </a:bodyPr>
          <a:lstStyle/>
          <a:p>
            <a:pPr algn="ctr"/>
            <a:r>
              <a:rPr lang="en-US" sz="6000" dirty="0" smtClean="0">
                <a:latin typeface="Arial Black"/>
                <a:cs typeface="Arial Black"/>
              </a:rPr>
              <a:t>Background</a:t>
            </a: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p:txBody>
      </p:sp>
      <p:pic>
        <p:nvPicPr>
          <p:cNvPr id="17" name="Picture 16" descr="ure2 pathway.jpg"/>
          <p:cNvPicPr>
            <a:picLocks noChangeAspect="1"/>
          </p:cNvPicPr>
          <p:nvPr/>
        </p:nvPicPr>
        <p:blipFill>
          <a:blip r:embed="rId2"/>
          <a:stretch>
            <a:fillRect/>
          </a:stretch>
        </p:blipFill>
        <p:spPr>
          <a:xfrm>
            <a:off x="2290564" y="15083621"/>
            <a:ext cx="8973677" cy="5574338"/>
          </a:xfrm>
          <a:prstGeom prst="rect">
            <a:avLst/>
          </a:prstGeom>
          <a:ln>
            <a:solidFill>
              <a:schemeClr val="accent6"/>
            </a:solidFill>
          </a:ln>
        </p:spPr>
      </p:pic>
      <p:pic>
        <p:nvPicPr>
          <p:cNvPr id="18" name="Picture 17" descr="ure2 gln3 telomere.jpg"/>
          <p:cNvPicPr>
            <a:picLocks noChangeAspect="1"/>
          </p:cNvPicPr>
          <p:nvPr/>
        </p:nvPicPr>
        <p:blipFill>
          <a:blip r:embed="rId3"/>
          <a:stretch>
            <a:fillRect/>
          </a:stretch>
        </p:blipFill>
        <p:spPr>
          <a:xfrm>
            <a:off x="2290564" y="23448996"/>
            <a:ext cx="1693474" cy="7034432"/>
          </a:xfrm>
          <a:prstGeom prst="rect">
            <a:avLst/>
          </a:prstGeom>
          <a:ln>
            <a:solidFill>
              <a:schemeClr val="accent6"/>
            </a:solidFill>
          </a:ln>
        </p:spPr>
      </p:pic>
      <p:sp>
        <p:nvSpPr>
          <p:cNvPr id="19" name="TextBox 18"/>
          <p:cNvSpPr txBox="1"/>
          <p:nvPr/>
        </p:nvSpPr>
        <p:spPr>
          <a:xfrm>
            <a:off x="15417744" y="6552986"/>
            <a:ext cx="15395276" cy="25029514"/>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flat" cmpd="sng">
            <a:noFill/>
            <a:prstDash val="solid"/>
            <a:miter lim="800000"/>
          </a:ln>
          <a:effectLst/>
          <a:scene3d>
            <a:camera prst="orthographicFront"/>
            <a:lightRig rig="threePt" dir="t"/>
          </a:scene3d>
          <a:sp3d>
            <a:bevelT/>
            <a:bevelB/>
          </a:sp3d>
        </p:spPr>
        <p:txBody>
          <a:bodyPr wrap="square" lIns="438912" tIns="219456" rIns="438912" bIns="219456" rtlCol="0">
            <a:spAutoFit/>
          </a:bodyPr>
          <a:lstStyle/>
          <a:p>
            <a:pPr algn="ctr"/>
            <a:r>
              <a:rPr lang="en-US" sz="10000" baseline="30000" dirty="0" smtClean="0">
                <a:latin typeface="Arial Black"/>
                <a:cs typeface="Arial Black"/>
              </a:rPr>
              <a:t>Methods</a:t>
            </a:r>
            <a:r>
              <a:rPr lang="en-US" sz="10000" dirty="0" smtClean="0">
                <a:latin typeface="Arial Black"/>
                <a:cs typeface="Arial Black"/>
              </a:rPr>
              <a:t> </a:t>
            </a: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p:txBody>
      </p:sp>
      <p:sp>
        <p:nvSpPr>
          <p:cNvPr id="21" name="TextBox 20"/>
          <p:cNvSpPr txBox="1"/>
          <p:nvPr/>
        </p:nvSpPr>
        <p:spPr>
          <a:xfrm>
            <a:off x="31444666" y="6786932"/>
            <a:ext cx="11585474" cy="12446484"/>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rnd" cmpd="sng">
            <a:noFill/>
            <a:miter lim="800000"/>
          </a:ln>
          <a:effectLst/>
          <a:scene3d>
            <a:camera prst="orthographicFront"/>
            <a:lightRig rig="threePt" dir="t"/>
          </a:scene3d>
          <a:sp3d>
            <a:bevelT/>
            <a:bevelB/>
          </a:sp3d>
        </p:spPr>
        <p:txBody>
          <a:bodyPr wrap="square" lIns="438912" tIns="219456" rIns="438912" bIns="219456" rtlCol="0">
            <a:spAutoFit/>
          </a:bodyPr>
          <a:lstStyle/>
          <a:p>
            <a:pPr algn="ctr"/>
            <a:r>
              <a:rPr lang="en-US" sz="6000" dirty="0" smtClean="0">
                <a:latin typeface="Arial Black"/>
                <a:cs typeface="Arial Black"/>
              </a:rPr>
              <a:t>Results </a:t>
            </a: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p:txBody>
      </p:sp>
      <p:pic>
        <p:nvPicPr>
          <p:cNvPr id="11" name="Picture 10" descr="Plates.jpg"/>
          <p:cNvPicPr>
            <a:picLocks noChangeAspect="1"/>
          </p:cNvPicPr>
          <p:nvPr/>
        </p:nvPicPr>
        <p:blipFill>
          <a:blip r:embed="rId4"/>
          <a:stretch>
            <a:fillRect/>
          </a:stretch>
        </p:blipFill>
        <p:spPr>
          <a:xfrm>
            <a:off x="5760309" y="23448996"/>
            <a:ext cx="7197407" cy="7034433"/>
          </a:xfrm>
          <a:prstGeom prst="rect">
            <a:avLst/>
          </a:prstGeom>
          <a:ln>
            <a:solidFill>
              <a:schemeClr val="accent6"/>
            </a:solidFill>
          </a:ln>
        </p:spPr>
      </p:pic>
      <p:pic>
        <p:nvPicPr>
          <p:cNvPr id="13" name="Picture 12" descr="RM BY cross copy.jpg"/>
          <p:cNvPicPr>
            <a:picLocks noChangeAspect="1"/>
          </p:cNvPicPr>
          <p:nvPr/>
        </p:nvPicPr>
        <p:blipFill>
          <a:blip r:embed="rId5"/>
          <a:stretch>
            <a:fillRect/>
          </a:stretch>
        </p:blipFill>
        <p:spPr>
          <a:xfrm>
            <a:off x="19331733" y="8237662"/>
            <a:ext cx="5922562" cy="5922562"/>
          </a:xfrm>
          <a:prstGeom prst="rect">
            <a:avLst/>
          </a:prstGeom>
          <a:ln>
            <a:solidFill>
              <a:schemeClr val="accent6"/>
            </a:solidFill>
          </a:ln>
        </p:spPr>
      </p:pic>
      <p:sp>
        <p:nvSpPr>
          <p:cNvPr id="22" name="TextBox 21"/>
          <p:cNvSpPr txBox="1"/>
          <p:nvPr/>
        </p:nvSpPr>
        <p:spPr>
          <a:xfrm>
            <a:off x="15417744" y="8237662"/>
            <a:ext cx="4375796" cy="707886"/>
          </a:xfrm>
          <a:prstGeom prst="rect">
            <a:avLst/>
          </a:prstGeom>
          <a:noFill/>
          <a:ln w="6350" cap="rnd" cmpd="sng">
            <a:noFill/>
            <a:miter lim="800000"/>
          </a:ln>
        </p:spPr>
        <p:txBody>
          <a:bodyPr wrap="square" rtlCol="0">
            <a:spAutoFit/>
          </a:bodyPr>
          <a:lstStyle/>
          <a:p>
            <a:pPr algn="ctr"/>
            <a:r>
              <a:rPr lang="en-US" sz="4000" u="sng" dirty="0" smtClean="0">
                <a:latin typeface="Arial Black"/>
                <a:cs typeface="Arial Black"/>
              </a:rPr>
              <a:t>Figure 1</a:t>
            </a:r>
            <a:endParaRPr lang="en-US" sz="4000" dirty="0" smtClean="0">
              <a:latin typeface="Arial Black"/>
              <a:cs typeface="Arial Black"/>
            </a:endParaRPr>
          </a:p>
        </p:txBody>
      </p:sp>
      <p:sp>
        <p:nvSpPr>
          <p:cNvPr id="25" name="TextBox 24"/>
          <p:cNvSpPr txBox="1"/>
          <p:nvPr/>
        </p:nvSpPr>
        <p:spPr>
          <a:xfrm>
            <a:off x="15651468" y="14883803"/>
            <a:ext cx="3475869" cy="707886"/>
          </a:xfrm>
          <a:prstGeom prst="rect">
            <a:avLst/>
          </a:prstGeom>
          <a:noFill/>
          <a:ln w="6350" cap="rnd" cmpd="sng">
            <a:noFill/>
            <a:miter lim="800000"/>
          </a:ln>
        </p:spPr>
        <p:txBody>
          <a:bodyPr wrap="square" rtlCol="0">
            <a:spAutoFit/>
          </a:bodyPr>
          <a:lstStyle/>
          <a:p>
            <a:pPr algn="ctr"/>
            <a:r>
              <a:rPr lang="en-US" sz="4000" u="sng" dirty="0" smtClean="0">
                <a:latin typeface="Arial Black"/>
                <a:cs typeface="Arial Black"/>
              </a:rPr>
              <a:t>Figure 2 </a:t>
            </a:r>
          </a:p>
        </p:txBody>
      </p:sp>
      <p:sp>
        <p:nvSpPr>
          <p:cNvPr id="27" name="TextBox 26"/>
          <p:cNvSpPr txBox="1"/>
          <p:nvPr/>
        </p:nvSpPr>
        <p:spPr>
          <a:xfrm>
            <a:off x="31444666" y="20359144"/>
            <a:ext cx="11585474" cy="6924972"/>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rnd" cmpd="sng">
            <a:noFill/>
            <a:miter lim="800000"/>
          </a:ln>
          <a:effectLst/>
          <a:scene3d>
            <a:camera prst="orthographicFront"/>
            <a:lightRig rig="threePt" dir="t"/>
          </a:scene3d>
          <a:sp3d>
            <a:bevelT/>
            <a:bevelB/>
          </a:sp3d>
        </p:spPr>
        <p:txBody>
          <a:bodyPr wrap="square" rtlCol="0">
            <a:spAutoFit/>
          </a:bodyPr>
          <a:lstStyle/>
          <a:p>
            <a:pPr algn="ctr"/>
            <a:r>
              <a:rPr lang="en-US" sz="6000" dirty="0" smtClean="0">
                <a:latin typeface="Arial Black"/>
                <a:cs typeface="Arial Black"/>
              </a:rPr>
              <a:t>References</a:t>
            </a:r>
          </a:p>
          <a:p>
            <a:endParaRPr lang="en-US" sz="2400" dirty="0" smtClean="0">
              <a:latin typeface="Arial Black"/>
              <a:cs typeface="Arial Black"/>
            </a:endParaRPr>
          </a:p>
          <a:p>
            <a:r>
              <a:rPr lang="en-US" sz="2400" dirty="0" smtClean="0">
                <a:latin typeface="Arial"/>
                <a:cs typeface="Arial"/>
              </a:rPr>
              <a:t>McMurray, M.A. and </a:t>
            </a:r>
            <a:r>
              <a:rPr lang="en-US" sz="2400" dirty="0" err="1" smtClean="0">
                <a:latin typeface="Arial"/>
                <a:cs typeface="Arial"/>
              </a:rPr>
              <a:t>Gottschling</a:t>
            </a:r>
            <a:r>
              <a:rPr lang="en-US" sz="2400" dirty="0" smtClean="0">
                <a:latin typeface="Arial"/>
                <a:cs typeface="Arial"/>
              </a:rPr>
              <a:t>, D.E., 2003, An Age-Induced Switch to a Hyper-</a:t>
            </a:r>
            <a:r>
              <a:rPr lang="en-US" sz="2400" dirty="0" err="1" smtClean="0">
                <a:latin typeface="Arial"/>
                <a:cs typeface="Arial"/>
              </a:rPr>
              <a:t>Recombinational</a:t>
            </a:r>
            <a:r>
              <a:rPr lang="en-US" sz="2400" dirty="0" smtClean="0">
                <a:latin typeface="Arial"/>
                <a:cs typeface="Arial"/>
              </a:rPr>
              <a:t> State, </a:t>
            </a:r>
            <a:r>
              <a:rPr lang="en-US" sz="2400" i="1" dirty="0" smtClean="0">
                <a:latin typeface="Arial"/>
                <a:cs typeface="Arial"/>
              </a:rPr>
              <a:t>Science</a:t>
            </a:r>
            <a:r>
              <a:rPr lang="en-US" sz="2400" dirty="0" smtClean="0">
                <a:latin typeface="Arial"/>
                <a:cs typeface="Arial"/>
              </a:rPr>
              <a:t> 1908-1911</a:t>
            </a:r>
          </a:p>
          <a:p>
            <a:r>
              <a:rPr lang="en-US" sz="2400" dirty="0" smtClean="0">
                <a:latin typeface="Arial"/>
                <a:cs typeface="Arial"/>
              </a:rPr>
              <a:t> </a:t>
            </a:r>
          </a:p>
          <a:p>
            <a:r>
              <a:rPr lang="en-US" sz="2400" dirty="0" err="1" smtClean="0">
                <a:latin typeface="Arial"/>
                <a:cs typeface="Arial"/>
              </a:rPr>
              <a:t>Ornish</a:t>
            </a:r>
            <a:r>
              <a:rPr lang="en-US" sz="2400" dirty="0" smtClean="0">
                <a:latin typeface="Arial"/>
                <a:cs typeface="Arial"/>
              </a:rPr>
              <a:t>, D., Lin, J., </a:t>
            </a:r>
            <a:r>
              <a:rPr lang="en-US" sz="2400" dirty="0" err="1" smtClean="0">
                <a:latin typeface="Arial"/>
                <a:cs typeface="Arial"/>
              </a:rPr>
              <a:t>Daubenmier</a:t>
            </a:r>
            <a:r>
              <a:rPr lang="en-US" sz="2400" dirty="0" smtClean="0">
                <a:latin typeface="Arial"/>
                <a:cs typeface="Arial"/>
              </a:rPr>
              <a:t>, J., Weidner, G., </a:t>
            </a:r>
            <a:r>
              <a:rPr lang="en-US" sz="2400" dirty="0" err="1" smtClean="0">
                <a:latin typeface="Arial"/>
                <a:cs typeface="Arial"/>
              </a:rPr>
              <a:t>Epel</a:t>
            </a:r>
            <a:r>
              <a:rPr lang="en-US" sz="2400" dirty="0" smtClean="0">
                <a:latin typeface="Arial"/>
                <a:cs typeface="Arial"/>
              </a:rPr>
              <a:t>, E., Kemp, C., </a:t>
            </a:r>
            <a:r>
              <a:rPr lang="en-US" sz="2400" dirty="0" err="1" smtClean="0">
                <a:latin typeface="Arial"/>
                <a:cs typeface="Arial"/>
              </a:rPr>
              <a:t>Magbanua</a:t>
            </a:r>
            <a:r>
              <a:rPr lang="en-US" sz="2400" dirty="0" smtClean="0">
                <a:latin typeface="Arial"/>
                <a:cs typeface="Arial"/>
              </a:rPr>
              <a:t>, M.J., Marlin, R., </a:t>
            </a:r>
            <a:r>
              <a:rPr lang="en-US" sz="2400" dirty="0" err="1" smtClean="0">
                <a:latin typeface="Arial"/>
                <a:cs typeface="Arial"/>
              </a:rPr>
              <a:t>Yglecias</a:t>
            </a:r>
            <a:r>
              <a:rPr lang="en-US" sz="2400" dirty="0" smtClean="0">
                <a:latin typeface="Arial"/>
                <a:cs typeface="Arial"/>
              </a:rPr>
              <a:t>, L., Carroll, P.R., Blackburn, E.H., 2008, Increased telomerase activity and comprehensive lifestyle changes: a pilot study, </a:t>
            </a:r>
            <a:r>
              <a:rPr lang="en-US" sz="2400" i="1" dirty="0" smtClean="0">
                <a:latin typeface="Arial"/>
                <a:cs typeface="Arial"/>
              </a:rPr>
              <a:t>The Lancet</a:t>
            </a:r>
            <a:r>
              <a:rPr lang="en-US" sz="2400" dirty="0" smtClean="0">
                <a:latin typeface="Arial"/>
                <a:cs typeface="Arial"/>
              </a:rPr>
              <a:t> 1048-1057, (August 5, 2010)</a:t>
            </a:r>
          </a:p>
          <a:p>
            <a:r>
              <a:rPr lang="en-US" sz="2400" dirty="0" smtClean="0">
                <a:latin typeface="Arial"/>
                <a:cs typeface="Arial"/>
              </a:rPr>
              <a:t> </a:t>
            </a:r>
          </a:p>
          <a:p>
            <a:r>
              <a:rPr lang="en-US" sz="2400" dirty="0" err="1" smtClean="0">
                <a:latin typeface="Arial"/>
                <a:cs typeface="Arial"/>
              </a:rPr>
              <a:t>Spel</a:t>
            </a:r>
            <a:r>
              <a:rPr lang="en-US" sz="2400" dirty="0" smtClean="0">
                <a:latin typeface="Arial"/>
                <a:cs typeface="Arial"/>
              </a:rPr>
              <a:t>, E.S., Blackburn, E.H., Lin, J., </a:t>
            </a:r>
            <a:r>
              <a:rPr lang="en-US" sz="2400" dirty="0" err="1" smtClean="0">
                <a:latin typeface="Arial"/>
                <a:cs typeface="Arial"/>
              </a:rPr>
              <a:t>Dhabhar</a:t>
            </a:r>
            <a:r>
              <a:rPr lang="en-US" sz="2400" dirty="0" smtClean="0">
                <a:latin typeface="Arial"/>
                <a:cs typeface="Arial"/>
              </a:rPr>
              <a:t>, F.S.,  Alder, N.E., Morrow, J.D. </a:t>
            </a:r>
            <a:r>
              <a:rPr lang="en-US" sz="2400" dirty="0" err="1" smtClean="0">
                <a:latin typeface="Arial"/>
                <a:cs typeface="Arial"/>
              </a:rPr>
              <a:t>Cawthon</a:t>
            </a:r>
            <a:r>
              <a:rPr lang="en-US" sz="2400" dirty="0" smtClean="0">
                <a:latin typeface="Arial"/>
                <a:cs typeface="Arial"/>
              </a:rPr>
              <a:t>, R.M.2004, Accelerated telomere shortening in response to life stress. </a:t>
            </a:r>
            <a:r>
              <a:rPr lang="en-US" sz="2400" i="1" dirty="0" smtClean="0">
                <a:latin typeface="Arial"/>
                <a:cs typeface="Arial"/>
              </a:rPr>
              <a:t>Proceedings of the National Academy of Sciences of the United States of America</a:t>
            </a:r>
            <a:r>
              <a:rPr lang="en-US" sz="2400" dirty="0" smtClean="0">
                <a:latin typeface="Arial"/>
                <a:cs typeface="Arial"/>
              </a:rPr>
              <a:t> 17312-17315, (August 5, 2010)</a:t>
            </a:r>
          </a:p>
          <a:p>
            <a:r>
              <a:rPr lang="en-US" sz="2400" dirty="0" smtClean="0">
                <a:latin typeface="Arial"/>
                <a:cs typeface="Arial"/>
              </a:rPr>
              <a:t> </a:t>
            </a:r>
          </a:p>
          <a:p>
            <a:pPr algn="ctr"/>
            <a:endParaRPr lang="en-US" sz="2400" dirty="0" smtClean="0">
              <a:latin typeface="Arial Black"/>
              <a:cs typeface="Arial Black"/>
            </a:endParaRPr>
          </a:p>
          <a:p>
            <a:pPr algn="ctr"/>
            <a:endParaRPr lang="en-US" sz="2400" dirty="0" smtClean="0">
              <a:latin typeface="Arial Black"/>
              <a:cs typeface="Arial Black"/>
            </a:endParaRPr>
          </a:p>
        </p:txBody>
      </p:sp>
      <p:sp>
        <p:nvSpPr>
          <p:cNvPr id="29" name="Freeform 28"/>
          <p:cNvSpPr/>
          <p:nvPr/>
        </p:nvSpPr>
        <p:spPr>
          <a:xfrm>
            <a:off x="1276866" y="6552986"/>
            <a:ext cx="13509854" cy="6555640"/>
          </a:xfrm>
          <a:custGeom>
            <a:avLst/>
            <a:gdLst>
              <a:gd name="connsiteX0" fmla="*/ 0 w 13509854"/>
              <a:gd name="connsiteY0" fmla="*/ 0 h 6186308"/>
              <a:gd name="connsiteX1" fmla="*/ 13509854 w 13509854"/>
              <a:gd name="connsiteY1" fmla="*/ 0 h 6186308"/>
              <a:gd name="connsiteX2" fmla="*/ 13509854 w 13509854"/>
              <a:gd name="connsiteY2" fmla="*/ 6186308 h 6186308"/>
              <a:gd name="connsiteX3" fmla="*/ 0 w 13509854"/>
              <a:gd name="connsiteY3" fmla="*/ 6186308 h 6186308"/>
              <a:gd name="connsiteX4" fmla="*/ 0 w 13509854"/>
              <a:gd name="connsiteY4" fmla="*/ 0 h 6186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9854" h="6186308">
                <a:moveTo>
                  <a:pt x="0" y="0"/>
                </a:moveTo>
                <a:lnTo>
                  <a:pt x="13509854" y="0"/>
                </a:lnTo>
                <a:lnTo>
                  <a:pt x="13509854" y="6186308"/>
                </a:lnTo>
                <a:lnTo>
                  <a:pt x="0" y="6186308"/>
                </a:lnTo>
                <a:lnTo>
                  <a:pt x="0" y="0"/>
                </a:lnTo>
                <a:close/>
              </a:path>
            </a:pathLst>
          </a:custGeom>
          <a:gradFill flip="none" rotWithShape="1">
            <a:gsLst>
              <a:gs pos="0">
                <a:schemeClr val="accent6">
                  <a:lumMod val="60000"/>
                  <a:lumOff val="40000"/>
                </a:schemeClr>
              </a:gs>
              <a:gs pos="100000">
                <a:srgbClr val="FFFFFF"/>
              </a:gs>
            </a:gsLst>
            <a:path path="rect">
              <a:fillToRect l="100000" t="100000"/>
            </a:path>
            <a:tileRect r="-100000" b="-100000"/>
          </a:gradFill>
          <a:ln>
            <a:noFill/>
          </a:ln>
          <a:effectLst>
            <a:glow rad="101600">
              <a:schemeClr val="bg1">
                <a:alpha val="75000"/>
              </a:schemeClr>
            </a:glow>
          </a:effectLst>
          <a:scene3d>
            <a:camera prst="orthographicFront"/>
            <a:lightRig rig="threePt" dir="t"/>
          </a:scene3d>
          <a:sp3d extrusionH="76200">
            <a:bevelT/>
            <a:bevelB/>
          </a:sp3d>
        </p:spPr>
        <p:txBody>
          <a:bodyPr wrap="square">
            <a:spAutoFit/>
          </a:bodyPr>
          <a:lstStyle/>
          <a:p>
            <a:endParaRPr lang="en-US" sz="2400" dirty="0" smtClean="0"/>
          </a:p>
          <a:p>
            <a:pPr algn="ctr"/>
            <a:r>
              <a:rPr lang="en-US" sz="6000" b="1" dirty="0" smtClean="0">
                <a:latin typeface="Arial Black"/>
                <a:cs typeface="Arial Black"/>
              </a:rPr>
              <a:t>Abstract </a:t>
            </a:r>
          </a:p>
          <a:p>
            <a:r>
              <a:rPr lang="en-US" sz="2400" dirty="0" smtClean="0">
                <a:latin typeface="Arial"/>
                <a:cs typeface="Arial"/>
              </a:rPr>
              <a:t>What causes aging? This ancient question seems to be the basis of cancer research, since incidences of cancer increase exponentially with age. The yeast, </a:t>
            </a:r>
            <a:r>
              <a:rPr lang="en-US" sz="2400" i="1" dirty="0" err="1" smtClean="0">
                <a:latin typeface="Arial"/>
                <a:cs typeface="Arial"/>
              </a:rPr>
              <a:t>Saccharomyces</a:t>
            </a:r>
            <a:r>
              <a:rPr lang="en-US" sz="2400" i="1" dirty="0" smtClean="0">
                <a:latin typeface="Arial"/>
                <a:cs typeface="Arial"/>
              </a:rPr>
              <a:t> </a:t>
            </a:r>
            <a:r>
              <a:rPr lang="en-US" sz="2400" i="1" dirty="0" err="1" smtClean="0">
                <a:latin typeface="Arial"/>
                <a:cs typeface="Arial"/>
              </a:rPr>
              <a:t>cerevisiae</a:t>
            </a:r>
            <a:r>
              <a:rPr lang="en-US" sz="2400" dirty="0" smtClean="0">
                <a:latin typeface="Arial"/>
                <a:cs typeface="Arial"/>
              </a:rPr>
              <a:t>, is a model organism utilized to study age-related phenotypes, such as telomere length, which has been found to reflect cell age. Several genes in the yeast nitrogen regulation and growth network (e.g. URE2, GLN3, and TOR1) have been found to influence both telomere length and yeast longevity.  How this nitrogen regulation mediates telomere length is unknown, but may be analogous to stress-accelerated telomere attrition in humans. We have observed that deletion of URE2 yields a significant phenotypic growth difference between wild type and vineyard strains. We hypothesize that a single gene mediates the difference in growth and that this gene will also influence telomere length.   My research aims to use quantitative trait mapping to identity the gene responsible for the drastic growth difference. My results will hopefully uncover genes under the control of Ure2 in the TOR pathway and how Ure2 affects growth responses.</a:t>
            </a:r>
            <a:endParaRPr lang="en-US" sz="2400" b="1" dirty="0" smtClean="0">
              <a:latin typeface="Arial"/>
              <a:cs typeface="Arial"/>
            </a:endParaRPr>
          </a:p>
          <a:p>
            <a:r>
              <a:rPr lang="en-US" sz="2400" dirty="0" smtClean="0"/>
              <a:t>. </a:t>
            </a:r>
          </a:p>
          <a:p>
            <a:endParaRPr lang="en-US" sz="2400" dirty="0"/>
          </a:p>
        </p:txBody>
      </p:sp>
      <p:sp>
        <p:nvSpPr>
          <p:cNvPr id="20" name="TextBox 19"/>
          <p:cNvSpPr txBox="1"/>
          <p:nvPr/>
        </p:nvSpPr>
        <p:spPr>
          <a:xfrm>
            <a:off x="31444666" y="28175103"/>
            <a:ext cx="11585474" cy="3785652"/>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rnd" cmpd="sng">
            <a:noFill/>
            <a:miter lim="800000"/>
          </a:ln>
          <a:effectLst/>
          <a:scene3d>
            <a:camera prst="orthographicFront"/>
            <a:lightRig rig="threePt" dir="t"/>
          </a:scene3d>
          <a:sp3d>
            <a:bevelT/>
            <a:bevelB/>
          </a:sp3d>
        </p:spPr>
        <p:txBody>
          <a:bodyPr wrap="square" rtlCol="0">
            <a:spAutoFit/>
          </a:bodyPr>
          <a:lstStyle/>
          <a:p>
            <a:pPr algn="ctr"/>
            <a:r>
              <a:rPr lang="en-US" sz="6000" dirty="0" smtClean="0">
                <a:latin typeface="Arial Black"/>
                <a:cs typeface="Arial Black"/>
              </a:rPr>
              <a:t>Acknowledgements</a:t>
            </a:r>
          </a:p>
          <a:p>
            <a:pPr algn="ctr"/>
            <a:r>
              <a:rPr lang="en-US" sz="2400" dirty="0" smtClean="0">
                <a:latin typeface="Arial"/>
                <a:cs typeface="Arial"/>
              </a:rPr>
              <a:t>Special thanks to the Fred Hutchinson Cancer </a:t>
            </a:r>
            <a:r>
              <a:rPr lang="en-US" sz="2400" dirty="0" err="1" smtClean="0">
                <a:latin typeface="Arial"/>
                <a:cs typeface="Arial"/>
              </a:rPr>
              <a:t>Resarch</a:t>
            </a:r>
            <a:r>
              <a:rPr lang="en-US" sz="2400" dirty="0" smtClean="0">
                <a:latin typeface="Arial"/>
                <a:cs typeface="Arial"/>
              </a:rPr>
              <a:t> Center, Dr. Antonio Bedalov, Dr. Julian Simon, Dr. Katie </a:t>
            </a:r>
            <a:r>
              <a:rPr lang="en-US" sz="2400" dirty="0" err="1" smtClean="0">
                <a:latin typeface="Arial"/>
                <a:cs typeface="Arial"/>
              </a:rPr>
              <a:t>Peichel</a:t>
            </a:r>
            <a:r>
              <a:rPr lang="en-US" sz="2400" dirty="0" smtClean="0">
                <a:latin typeface="Arial"/>
                <a:cs typeface="Arial"/>
              </a:rPr>
              <a:t>, Dr. Hong Qin, Ms. </a:t>
            </a:r>
            <a:r>
              <a:rPr lang="en-US" sz="2400" smtClean="0">
                <a:latin typeface="Arial"/>
                <a:cs typeface="Arial"/>
              </a:rPr>
              <a:t>Jennifer Anderson,  </a:t>
            </a:r>
            <a:r>
              <a:rPr lang="en-US" sz="2400" dirty="0" smtClean="0">
                <a:latin typeface="Arial"/>
                <a:cs typeface="Arial"/>
              </a:rPr>
              <a:t>Elizabeth Kwan, </a:t>
            </a:r>
            <a:r>
              <a:rPr lang="en-US" sz="2400" dirty="0" err="1" smtClean="0">
                <a:latin typeface="Arial"/>
                <a:cs typeface="Arial"/>
              </a:rPr>
              <a:t>Uyen</a:t>
            </a:r>
            <a:r>
              <a:rPr lang="en-US" sz="2400" dirty="0" smtClean="0">
                <a:latin typeface="Arial"/>
                <a:cs typeface="Arial"/>
              </a:rPr>
              <a:t> Lao, </a:t>
            </a:r>
            <a:r>
              <a:rPr lang="en-US" sz="2400" dirty="0" err="1" smtClean="0">
                <a:latin typeface="Arial"/>
                <a:cs typeface="Arial"/>
              </a:rPr>
              <a:t>Vid</a:t>
            </a:r>
            <a:r>
              <a:rPr lang="en-US" sz="2400" dirty="0" smtClean="0">
                <a:latin typeface="Arial"/>
                <a:cs typeface="Arial"/>
              </a:rPr>
              <a:t> </a:t>
            </a:r>
            <a:r>
              <a:rPr lang="en-US" sz="2400" dirty="0" err="1" smtClean="0">
                <a:latin typeface="Arial"/>
                <a:cs typeface="Arial"/>
              </a:rPr>
              <a:t>Leko</a:t>
            </a:r>
            <a:r>
              <a:rPr lang="en-US" sz="2400" dirty="0" smtClean="0">
                <a:latin typeface="Arial"/>
                <a:cs typeface="Arial"/>
              </a:rPr>
              <a:t>, </a:t>
            </a:r>
            <a:r>
              <a:rPr lang="en-US" sz="2400" dirty="0" err="1" smtClean="0">
                <a:latin typeface="Arial"/>
                <a:cs typeface="Arial"/>
              </a:rPr>
              <a:t>Naz</a:t>
            </a:r>
            <a:r>
              <a:rPr lang="en-US" sz="2400" dirty="0" smtClean="0">
                <a:latin typeface="Arial"/>
                <a:cs typeface="Arial"/>
              </a:rPr>
              <a:t> </a:t>
            </a:r>
            <a:r>
              <a:rPr lang="en-US" sz="2400" dirty="0" err="1" smtClean="0">
                <a:latin typeface="Arial"/>
                <a:cs typeface="Arial"/>
              </a:rPr>
              <a:t>Taskin</a:t>
            </a:r>
            <a:r>
              <a:rPr lang="en-US" sz="2400" dirty="0" smtClean="0">
                <a:latin typeface="Arial"/>
                <a:cs typeface="Arial"/>
              </a:rPr>
              <a:t>, </a:t>
            </a:r>
            <a:r>
              <a:rPr lang="en-US" sz="2400" dirty="0" err="1" smtClean="0">
                <a:latin typeface="Arial"/>
                <a:cs typeface="Arial"/>
              </a:rPr>
              <a:t>Gemma</a:t>
            </a:r>
            <a:r>
              <a:rPr lang="en-US" sz="2400" dirty="0" smtClean="0">
                <a:latin typeface="Arial"/>
                <a:cs typeface="Arial"/>
              </a:rPr>
              <a:t> Park, and </a:t>
            </a:r>
            <a:r>
              <a:rPr lang="en-US" sz="2400" dirty="0" err="1" smtClean="0">
                <a:latin typeface="Arial"/>
                <a:cs typeface="Arial"/>
              </a:rPr>
              <a:t>Sumit</a:t>
            </a:r>
            <a:r>
              <a:rPr lang="en-US" sz="2400" dirty="0" smtClean="0">
                <a:latin typeface="Arial"/>
                <a:cs typeface="Arial"/>
              </a:rPr>
              <a:t> </a:t>
            </a:r>
            <a:r>
              <a:rPr lang="en-US" sz="2400" dirty="0" err="1" smtClean="0">
                <a:latin typeface="Arial"/>
                <a:cs typeface="Arial"/>
              </a:rPr>
              <a:t>Mahajan</a:t>
            </a:r>
            <a:r>
              <a:rPr lang="en-US" sz="2400" dirty="0" smtClean="0">
                <a:latin typeface="Arial"/>
                <a:cs typeface="Arial"/>
              </a:rPr>
              <a:t>, and Jack </a:t>
            </a:r>
            <a:r>
              <a:rPr lang="en-US" sz="2400" dirty="0" err="1" smtClean="0">
                <a:latin typeface="Arial"/>
                <a:cs typeface="Arial"/>
              </a:rPr>
              <a:t>Lionberger</a:t>
            </a:r>
            <a:r>
              <a:rPr lang="en-US" sz="2400" dirty="0" smtClean="0">
                <a:latin typeface="Arial"/>
                <a:cs typeface="Arial"/>
              </a:rPr>
              <a:t>. </a:t>
            </a:r>
          </a:p>
          <a:p>
            <a:pPr algn="ctr"/>
            <a:endParaRPr lang="en-US" sz="2400" dirty="0" smtClean="0">
              <a:latin typeface="Arial"/>
              <a:cs typeface="Arial"/>
            </a:endParaRPr>
          </a:p>
          <a:p>
            <a:pPr algn="ctr"/>
            <a:endParaRPr lang="en-US" sz="6000" dirty="0" smtClean="0">
              <a:latin typeface="Arial Black"/>
              <a:cs typeface="Arial Black"/>
            </a:endParaRPr>
          </a:p>
        </p:txBody>
      </p:sp>
      <p:pic>
        <p:nvPicPr>
          <p:cNvPr id="30" name="Picture 29" descr="ure2ko segregants.jpg"/>
          <p:cNvPicPr>
            <a:picLocks noChangeAspect="1"/>
          </p:cNvPicPr>
          <p:nvPr/>
        </p:nvPicPr>
        <p:blipFill>
          <a:blip r:embed="rId6"/>
          <a:stretch>
            <a:fillRect/>
          </a:stretch>
        </p:blipFill>
        <p:spPr>
          <a:xfrm>
            <a:off x="34028136" y="7866257"/>
            <a:ext cx="6152998" cy="6239486"/>
          </a:xfrm>
          <a:prstGeom prst="rect">
            <a:avLst/>
          </a:prstGeom>
          <a:ln>
            <a:solidFill>
              <a:srgbClr val="800000"/>
            </a:solidFill>
          </a:ln>
        </p:spPr>
      </p:pic>
      <p:sp>
        <p:nvSpPr>
          <p:cNvPr id="31" name="TextBox 30"/>
          <p:cNvSpPr txBox="1"/>
          <p:nvPr/>
        </p:nvSpPr>
        <p:spPr>
          <a:xfrm>
            <a:off x="25254295" y="10397652"/>
            <a:ext cx="5558725" cy="1200328"/>
          </a:xfrm>
          <a:prstGeom prst="rect">
            <a:avLst/>
          </a:prstGeom>
          <a:noFill/>
          <a:ln w="6350" cap="rnd" cmpd="sng">
            <a:noFill/>
            <a:miter lim="800000"/>
          </a:ln>
        </p:spPr>
        <p:txBody>
          <a:bodyPr wrap="square" rtlCol="0">
            <a:spAutoFit/>
          </a:bodyPr>
          <a:lstStyle/>
          <a:p>
            <a:r>
              <a:rPr lang="en-US" sz="2400" dirty="0" smtClean="0">
                <a:latin typeface="Arial"/>
                <a:cs typeface="Arial"/>
              </a:rPr>
              <a:t>The RM/BY segregant library was generated by crossing BY (laboratory) and RM (vineyard) strains</a:t>
            </a:r>
          </a:p>
        </p:txBody>
      </p:sp>
      <p:sp>
        <p:nvSpPr>
          <p:cNvPr id="32" name="TextBox 31"/>
          <p:cNvSpPr txBox="1"/>
          <p:nvPr/>
        </p:nvSpPr>
        <p:spPr>
          <a:xfrm>
            <a:off x="15689953" y="21218021"/>
            <a:ext cx="7563536" cy="830997"/>
          </a:xfrm>
          <a:prstGeom prst="rect">
            <a:avLst/>
          </a:prstGeom>
          <a:noFill/>
          <a:ln w="6350" cap="rnd" cmpd="sng">
            <a:noFill/>
            <a:miter lim="800000"/>
          </a:ln>
        </p:spPr>
        <p:txBody>
          <a:bodyPr wrap="square" rtlCol="0">
            <a:spAutoFit/>
          </a:bodyPr>
          <a:lstStyle/>
          <a:p>
            <a:r>
              <a:rPr lang="en-US" sz="2400" dirty="0" smtClean="0">
                <a:latin typeface="Arial"/>
                <a:cs typeface="Arial"/>
              </a:rPr>
              <a:t>The genomic copy of URE2 was replaced with the </a:t>
            </a:r>
            <a:r>
              <a:rPr lang="en-US" sz="2400" dirty="0" err="1" smtClean="0">
                <a:latin typeface="Arial"/>
                <a:cs typeface="Arial"/>
              </a:rPr>
              <a:t>KanMX</a:t>
            </a:r>
            <a:r>
              <a:rPr lang="en-US" sz="2400" dirty="0" smtClean="0">
                <a:latin typeface="Arial"/>
                <a:cs typeface="Arial"/>
              </a:rPr>
              <a:t> drug resistance gene in 40 yeast segregants</a:t>
            </a:r>
            <a:r>
              <a:rPr lang="en-US" sz="2400" dirty="0" smtClean="0">
                <a:latin typeface="Arial Black"/>
                <a:cs typeface="Arial Black"/>
              </a:rPr>
              <a:t>. </a:t>
            </a:r>
          </a:p>
        </p:txBody>
      </p:sp>
      <p:pic>
        <p:nvPicPr>
          <p:cNvPr id="36" name="Picture 35" descr="FHCRClogo_clear.gif"/>
          <p:cNvPicPr>
            <a:picLocks noChangeAspect="1"/>
          </p:cNvPicPr>
          <p:nvPr/>
        </p:nvPicPr>
        <p:blipFill>
          <a:blip r:embed="rId7"/>
          <a:stretch>
            <a:fillRect/>
          </a:stretch>
        </p:blipFill>
        <p:spPr>
          <a:xfrm>
            <a:off x="31444666" y="3220719"/>
            <a:ext cx="10251974" cy="2621704"/>
          </a:xfrm>
          <a:prstGeom prst="rect">
            <a:avLst/>
          </a:prstGeom>
        </p:spPr>
      </p:pic>
      <p:pic>
        <p:nvPicPr>
          <p:cNvPr id="26" name="Picture 25" descr="ure2CH pcr copy.jpg"/>
          <p:cNvPicPr>
            <a:picLocks noChangeAspect="1"/>
          </p:cNvPicPr>
          <p:nvPr/>
        </p:nvPicPr>
        <p:blipFill>
          <a:blip r:embed="rId8"/>
          <a:stretch>
            <a:fillRect/>
          </a:stretch>
        </p:blipFill>
        <p:spPr>
          <a:xfrm>
            <a:off x="23522878" y="15668657"/>
            <a:ext cx="6600708" cy="5549364"/>
          </a:xfrm>
          <a:prstGeom prst="rect">
            <a:avLst/>
          </a:prstGeom>
          <a:ln>
            <a:solidFill>
              <a:srgbClr val="800000"/>
            </a:solidFill>
          </a:ln>
        </p:spPr>
      </p:pic>
      <p:sp>
        <p:nvSpPr>
          <p:cNvPr id="38" name="TextBox 37"/>
          <p:cNvSpPr txBox="1"/>
          <p:nvPr/>
        </p:nvSpPr>
        <p:spPr>
          <a:xfrm>
            <a:off x="23522878" y="14916785"/>
            <a:ext cx="2777978" cy="707886"/>
          </a:xfrm>
          <a:prstGeom prst="rect">
            <a:avLst/>
          </a:prstGeom>
          <a:noFill/>
        </p:spPr>
        <p:txBody>
          <a:bodyPr wrap="square" rtlCol="0">
            <a:spAutoFit/>
          </a:bodyPr>
          <a:lstStyle/>
          <a:p>
            <a:r>
              <a:rPr lang="en-US" sz="4000" u="sng" dirty="0" smtClean="0">
                <a:latin typeface="Arial Black"/>
                <a:cs typeface="Arial Black"/>
              </a:rPr>
              <a:t>Figure 3</a:t>
            </a:r>
            <a:endParaRPr lang="en-US" sz="4000" u="sng" dirty="0">
              <a:latin typeface="Arial Black"/>
              <a:cs typeface="Arial Black"/>
            </a:endParaRPr>
          </a:p>
        </p:txBody>
      </p:sp>
      <p:sp>
        <p:nvSpPr>
          <p:cNvPr id="44" name="TextBox 43"/>
          <p:cNvSpPr txBox="1"/>
          <p:nvPr/>
        </p:nvSpPr>
        <p:spPr>
          <a:xfrm>
            <a:off x="2290564" y="30521913"/>
            <a:ext cx="11910096" cy="1200328"/>
          </a:xfrm>
          <a:prstGeom prst="rect">
            <a:avLst/>
          </a:prstGeom>
          <a:noFill/>
        </p:spPr>
        <p:txBody>
          <a:bodyPr wrap="square" rtlCol="0">
            <a:spAutoFit/>
          </a:bodyPr>
          <a:lstStyle/>
          <a:p>
            <a:r>
              <a:rPr lang="en-US" sz="2400" dirty="0" smtClean="0">
                <a:latin typeface="Arial"/>
                <a:cs typeface="Arial"/>
              </a:rPr>
              <a:t>The Bedalov lab previously found cells without URE2 have short telomeres and that the vineyard (RM) strain grows poorly without URE2. These growth defects and observed telomere shortening may be connected to genomic instability. </a:t>
            </a:r>
            <a:endParaRPr lang="en-US" sz="2400" dirty="0">
              <a:latin typeface="Arial"/>
              <a:cs typeface="Arial"/>
            </a:endParaRPr>
          </a:p>
        </p:txBody>
      </p:sp>
      <p:sp>
        <p:nvSpPr>
          <p:cNvPr id="45" name="TextBox 44"/>
          <p:cNvSpPr txBox="1"/>
          <p:nvPr/>
        </p:nvSpPr>
        <p:spPr>
          <a:xfrm>
            <a:off x="23522878" y="21163885"/>
            <a:ext cx="6815381" cy="1569660"/>
          </a:xfrm>
          <a:prstGeom prst="rect">
            <a:avLst/>
          </a:prstGeom>
          <a:noFill/>
        </p:spPr>
        <p:txBody>
          <a:bodyPr wrap="square" rtlCol="0">
            <a:spAutoFit/>
          </a:bodyPr>
          <a:lstStyle/>
          <a:p>
            <a:r>
              <a:rPr lang="en-US" sz="2400" dirty="0" smtClean="0">
                <a:latin typeface="Arial"/>
                <a:cs typeface="Arial"/>
              </a:rPr>
              <a:t>PCR product from segregants were compared to wild type to identify </a:t>
            </a:r>
            <a:r>
              <a:rPr lang="en-US" sz="2400" dirty="0" err="1" smtClean="0">
                <a:latin typeface="Arial"/>
                <a:cs typeface="Arial"/>
              </a:rPr>
              <a:t>transformants</a:t>
            </a:r>
            <a:r>
              <a:rPr lang="en-US" sz="2400" dirty="0" smtClean="0">
                <a:latin typeface="Arial"/>
                <a:cs typeface="Arial"/>
              </a:rPr>
              <a:t>. URE2 PCR gives a 1.6 </a:t>
            </a:r>
            <a:r>
              <a:rPr lang="en-US" sz="2400" dirty="0" err="1" smtClean="0">
                <a:latin typeface="Arial"/>
                <a:cs typeface="Arial"/>
              </a:rPr>
              <a:t>kB</a:t>
            </a:r>
            <a:r>
              <a:rPr lang="en-US" sz="2400" dirty="0" smtClean="0">
                <a:latin typeface="Arial"/>
                <a:cs typeface="Arial"/>
              </a:rPr>
              <a:t> product. </a:t>
            </a:r>
            <a:r>
              <a:rPr lang="en-US" sz="2400" dirty="0" err="1" smtClean="0">
                <a:latin typeface="Arial"/>
                <a:cs typeface="Arial"/>
              </a:rPr>
              <a:t>KanMx</a:t>
            </a:r>
            <a:r>
              <a:rPr lang="en-US" sz="2400" dirty="0" smtClean="0">
                <a:latin typeface="Arial"/>
                <a:cs typeface="Arial"/>
              </a:rPr>
              <a:t> gives a 2 </a:t>
            </a:r>
            <a:r>
              <a:rPr lang="en-US" sz="2400" dirty="0" err="1" smtClean="0">
                <a:latin typeface="Arial"/>
                <a:cs typeface="Arial"/>
              </a:rPr>
              <a:t>kB</a:t>
            </a:r>
            <a:r>
              <a:rPr lang="en-US" sz="2400" dirty="0" smtClean="0">
                <a:latin typeface="Arial"/>
                <a:cs typeface="Arial"/>
              </a:rPr>
              <a:t> product.</a:t>
            </a:r>
            <a:endParaRPr lang="en-US" sz="2400" dirty="0">
              <a:latin typeface="Arial"/>
              <a:cs typeface="Arial"/>
            </a:endParaRPr>
          </a:p>
        </p:txBody>
      </p:sp>
      <p:grpSp>
        <p:nvGrpSpPr>
          <p:cNvPr id="55" name="Group 54"/>
          <p:cNvGrpSpPr/>
          <p:nvPr/>
        </p:nvGrpSpPr>
        <p:grpSpPr>
          <a:xfrm>
            <a:off x="15651468" y="15668657"/>
            <a:ext cx="7602021" cy="5497370"/>
            <a:chOff x="18515129" y="15485935"/>
            <a:chExt cx="5650352" cy="4237764"/>
          </a:xfrm>
        </p:grpSpPr>
        <p:pic>
          <p:nvPicPr>
            <p:cNvPr id="23" name="Picture 22" descr="URE2_Knockout copy.jpg"/>
            <p:cNvPicPr>
              <a:picLocks noChangeAspect="1"/>
            </p:cNvPicPr>
            <p:nvPr/>
          </p:nvPicPr>
          <p:blipFill>
            <a:blip r:embed="rId9"/>
            <a:stretch>
              <a:fillRect/>
            </a:stretch>
          </p:blipFill>
          <p:spPr>
            <a:xfrm>
              <a:off x="18515129" y="15485935"/>
              <a:ext cx="5650352" cy="4237764"/>
            </a:xfrm>
            <a:prstGeom prst="rect">
              <a:avLst/>
            </a:prstGeom>
            <a:ln>
              <a:solidFill>
                <a:srgbClr val="800000"/>
              </a:solidFill>
            </a:ln>
          </p:spPr>
        </p:pic>
        <p:sp>
          <p:nvSpPr>
            <p:cNvPr id="46" name="TextBox 45"/>
            <p:cNvSpPr txBox="1"/>
            <p:nvPr/>
          </p:nvSpPr>
          <p:spPr>
            <a:xfrm>
              <a:off x="18872843" y="19233416"/>
              <a:ext cx="1387286" cy="260982"/>
            </a:xfrm>
            <a:prstGeom prst="rect">
              <a:avLst/>
            </a:prstGeom>
            <a:noFill/>
            <a:ln>
              <a:solidFill>
                <a:srgbClr val="800000"/>
              </a:solidFill>
            </a:ln>
          </p:spPr>
          <p:txBody>
            <a:bodyPr wrap="square" rtlCol="0">
              <a:spAutoFit/>
            </a:bodyPr>
            <a:lstStyle/>
            <a:p>
              <a:r>
                <a:rPr lang="en-US" sz="1600" dirty="0" smtClean="0">
                  <a:latin typeface="Arial Black"/>
                  <a:cs typeface="Arial Black"/>
                </a:rPr>
                <a:t>Genome</a:t>
              </a:r>
              <a:endParaRPr lang="en-US" sz="1600" dirty="0">
                <a:latin typeface="Arial Black"/>
                <a:cs typeface="Arial Black"/>
              </a:endParaRPr>
            </a:p>
          </p:txBody>
        </p:sp>
      </p:grpSp>
      <p:sp>
        <p:nvSpPr>
          <p:cNvPr id="47" name="TextBox 46"/>
          <p:cNvSpPr txBox="1"/>
          <p:nvPr/>
        </p:nvSpPr>
        <p:spPr>
          <a:xfrm>
            <a:off x="2290564" y="21140673"/>
            <a:ext cx="12496155" cy="1938992"/>
          </a:xfrm>
          <a:prstGeom prst="rect">
            <a:avLst/>
          </a:prstGeom>
          <a:noFill/>
        </p:spPr>
        <p:txBody>
          <a:bodyPr wrap="square" rtlCol="0">
            <a:spAutoFit/>
          </a:bodyPr>
          <a:lstStyle/>
          <a:p>
            <a:r>
              <a:rPr lang="en-US" sz="2400" dirty="0" smtClean="0">
                <a:latin typeface="Arial"/>
                <a:cs typeface="Arial"/>
              </a:rPr>
              <a:t>In yeast and humans, the TOR pathway controls cell growth in response to nutrient availability.  In this pathway, Gln3 is a transcription factor that controls nitrogen starvation responses. When cells are grown on a preferred nitrogen source, Ure2 sequesters Gln3 into the cytoplasm; however, on a poor nitrogen source, Ure2 releases Gln3 to the the nucleus, allowing transcription of nitrogen starvation response genes. </a:t>
            </a:r>
            <a:endParaRPr lang="en-US" sz="2400" dirty="0">
              <a:latin typeface="Arial"/>
              <a:cs typeface="Arial"/>
            </a:endParaRPr>
          </a:p>
        </p:txBody>
      </p:sp>
      <p:sp>
        <p:nvSpPr>
          <p:cNvPr id="48" name="TextBox 47"/>
          <p:cNvSpPr txBox="1"/>
          <p:nvPr/>
        </p:nvSpPr>
        <p:spPr>
          <a:xfrm>
            <a:off x="37007800" y="8761018"/>
            <a:ext cx="3733800" cy="461665"/>
          </a:xfrm>
          <a:prstGeom prst="rect">
            <a:avLst/>
          </a:prstGeom>
          <a:noFill/>
        </p:spPr>
        <p:txBody>
          <a:bodyPr wrap="square" rtlCol="0">
            <a:spAutoFit/>
          </a:bodyPr>
          <a:lstStyle/>
          <a:p>
            <a:r>
              <a:rPr lang="en-US" sz="2400" dirty="0" smtClean="0">
                <a:latin typeface="Arial Black"/>
                <a:cs typeface="Arial Black"/>
              </a:rPr>
              <a:t>…..</a:t>
            </a:r>
            <a:endParaRPr lang="en-US" sz="2400" dirty="0">
              <a:latin typeface="Arial Black"/>
              <a:cs typeface="Arial Black"/>
            </a:endParaRPr>
          </a:p>
        </p:txBody>
      </p:sp>
      <p:sp>
        <p:nvSpPr>
          <p:cNvPr id="49" name="TextBox 48"/>
          <p:cNvSpPr txBox="1"/>
          <p:nvPr/>
        </p:nvSpPr>
        <p:spPr>
          <a:xfrm>
            <a:off x="32004000" y="15689135"/>
            <a:ext cx="10160000" cy="2862322"/>
          </a:xfrm>
          <a:prstGeom prst="rect">
            <a:avLst/>
          </a:prstGeom>
          <a:noFill/>
        </p:spPr>
        <p:txBody>
          <a:bodyPr wrap="square" rtlCol="0">
            <a:spAutoFit/>
          </a:bodyPr>
          <a:lstStyle/>
          <a:p>
            <a:pPr algn="ctr"/>
            <a:r>
              <a:rPr lang="en-US" sz="6000" dirty="0" smtClean="0">
                <a:latin typeface="Arial Black"/>
                <a:cs typeface="Arial Black"/>
              </a:rPr>
              <a:t>Future Directions</a:t>
            </a:r>
          </a:p>
          <a:p>
            <a:endParaRPr lang="en-US" sz="2400" dirty="0" smtClean="0">
              <a:latin typeface="Arial Black"/>
              <a:cs typeface="Arial Black"/>
            </a:endParaRPr>
          </a:p>
          <a:p>
            <a:r>
              <a:rPr lang="en-US" sz="2400" dirty="0" smtClean="0">
                <a:latin typeface="Arial"/>
                <a:cs typeface="Arial"/>
              </a:rPr>
              <a:t>Perform ure2 deletion yeast transformation on 40 more segregants from the segregant library. Then, use quantitative trait analysis to identify gene responsible for the combination of telomere shortening and growth defect in the vineyard strain. </a:t>
            </a:r>
            <a:endParaRPr lang="en-US" sz="6000" dirty="0" smtClean="0">
              <a:latin typeface="Arial"/>
              <a:cs typeface="Arial"/>
            </a:endParaRPr>
          </a:p>
        </p:txBody>
      </p:sp>
      <p:sp>
        <p:nvSpPr>
          <p:cNvPr id="50" name="TextBox 49"/>
          <p:cNvSpPr txBox="1"/>
          <p:nvPr/>
        </p:nvSpPr>
        <p:spPr>
          <a:xfrm>
            <a:off x="32004000" y="14258143"/>
            <a:ext cx="10160000" cy="1200328"/>
          </a:xfrm>
          <a:prstGeom prst="rect">
            <a:avLst/>
          </a:prstGeom>
          <a:noFill/>
        </p:spPr>
        <p:txBody>
          <a:bodyPr wrap="square" rtlCol="0">
            <a:spAutoFit/>
          </a:bodyPr>
          <a:lstStyle/>
          <a:p>
            <a:r>
              <a:rPr lang="en-US" sz="2400" dirty="0" smtClean="0">
                <a:latin typeface="Arial"/>
                <a:cs typeface="Arial"/>
              </a:rPr>
              <a:t>I have successfully transformed 20 yeast segregant with colony sizes ranging from normal to small. Genetic linkage mapping can be performed after more variation among segregant </a:t>
            </a:r>
            <a:r>
              <a:rPr lang="en-US" sz="2400" dirty="0" err="1" smtClean="0">
                <a:latin typeface="Arial"/>
                <a:cs typeface="Arial"/>
              </a:rPr>
              <a:t>transformants</a:t>
            </a:r>
            <a:r>
              <a:rPr lang="en-US" sz="2400" dirty="0" smtClean="0">
                <a:latin typeface="Arial"/>
                <a:cs typeface="Arial"/>
              </a:rPr>
              <a:t> is found. </a:t>
            </a:r>
            <a:endParaRPr lang="en-US" sz="2400" dirty="0">
              <a:latin typeface="Arial"/>
              <a:cs typeface="Arial"/>
            </a:endParaRPr>
          </a:p>
        </p:txBody>
      </p:sp>
      <p:pic>
        <p:nvPicPr>
          <p:cNvPr id="52" name="Picture 51" descr="Spelman_logo_clear.gif"/>
          <p:cNvPicPr>
            <a:picLocks noChangeAspect="1"/>
          </p:cNvPicPr>
          <p:nvPr/>
        </p:nvPicPr>
        <p:blipFill>
          <a:blip r:embed="rId10"/>
          <a:stretch>
            <a:fillRect/>
          </a:stretch>
        </p:blipFill>
        <p:spPr>
          <a:xfrm>
            <a:off x="1468107" y="946411"/>
            <a:ext cx="2261918" cy="5234724"/>
          </a:xfrm>
          <a:prstGeom prst="rect">
            <a:avLst/>
          </a:prstGeom>
        </p:spPr>
      </p:pic>
      <p:sp>
        <p:nvSpPr>
          <p:cNvPr id="57" name="TextBox 56"/>
          <p:cNvSpPr txBox="1"/>
          <p:nvPr/>
        </p:nvSpPr>
        <p:spPr>
          <a:xfrm>
            <a:off x="17119601" y="29613876"/>
            <a:ext cx="12496800" cy="1569660"/>
          </a:xfrm>
          <a:prstGeom prst="rect">
            <a:avLst/>
          </a:prstGeom>
          <a:noFill/>
        </p:spPr>
        <p:txBody>
          <a:bodyPr wrap="square" rtlCol="0">
            <a:spAutoFit/>
          </a:bodyPr>
          <a:lstStyle/>
          <a:p>
            <a:r>
              <a:rPr lang="en-US" sz="2400" dirty="0" smtClean="0">
                <a:latin typeface="Arial"/>
                <a:cs typeface="Arial"/>
              </a:rPr>
              <a:t>Genetic Linkage Mapping example:  Segregants are separated by RM/BY allele inheritance at each genetic loci.  (Left) Segregants with similar phenotypes yields no linkage. (Right) Segregant populations with different phenotypes yields a strong linkage to chromosome 12.  The x-axis is genomic location, and the y-axis is strength of linkage. </a:t>
            </a:r>
            <a:endParaRPr lang="en-US" sz="2400" dirty="0">
              <a:latin typeface="Arial"/>
              <a:cs typeface="Arial"/>
            </a:endParaRPr>
          </a:p>
        </p:txBody>
      </p:sp>
      <p:sp>
        <p:nvSpPr>
          <p:cNvPr id="59" name="TextBox 58"/>
          <p:cNvSpPr txBox="1"/>
          <p:nvPr/>
        </p:nvSpPr>
        <p:spPr>
          <a:xfrm>
            <a:off x="15379259" y="23095053"/>
            <a:ext cx="2465738" cy="707886"/>
          </a:xfrm>
          <a:prstGeom prst="rect">
            <a:avLst/>
          </a:prstGeom>
          <a:noFill/>
        </p:spPr>
        <p:txBody>
          <a:bodyPr wrap="square" rtlCol="0">
            <a:spAutoFit/>
          </a:bodyPr>
          <a:lstStyle/>
          <a:p>
            <a:r>
              <a:rPr lang="en-US" sz="4000" u="sng" dirty="0" smtClean="0">
                <a:latin typeface="Arial Black"/>
                <a:cs typeface="Arial Black"/>
              </a:rPr>
              <a:t>Figure 4 </a:t>
            </a:r>
            <a:endParaRPr lang="en-US" sz="4000" u="sng" dirty="0">
              <a:latin typeface="Arial Black"/>
              <a:cs typeface="Arial Black"/>
            </a:endParaRPr>
          </a:p>
        </p:txBody>
      </p:sp>
      <p:pic>
        <p:nvPicPr>
          <p:cNvPr id="34" name="Picture 33" descr="mapping diagram clear copy.gif"/>
          <p:cNvPicPr>
            <a:picLocks noChangeAspect="1"/>
          </p:cNvPicPr>
          <p:nvPr/>
        </p:nvPicPr>
        <p:blipFill>
          <a:blip r:embed="rId11"/>
          <a:stretch>
            <a:fillRect/>
          </a:stretch>
        </p:blipFill>
        <p:spPr>
          <a:xfrm>
            <a:off x="18058556" y="23130464"/>
            <a:ext cx="10567244" cy="637068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924</TotalTime>
  <Words>820</Words>
  <Application>Microsoft Macintosh PowerPoint</Application>
  <PresentationFormat>Custom</PresentationFormat>
  <Paragraphs>94</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Equity</vt:lpstr>
      <vt:lpstr>Search for the Genetic Basis of Differential Growth in URE2 Mutants Meighan Parker 1,2Elizabeth Kwan3Antonio Bedalov3 1Summer Undergraduate Research Program 2Spelman College  3Fred Hutchinson Cancer Research Center Seattle, WA 98109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DELETION OF URE2 IN 40 YEAST SEGREGANTS Meighan Parker 1,2Elizabeth Kwan3Antonio Bedalov3 1Summer Undergraduate Research Program 2Spelman College 3Fred Hutchinson Cancer Research Center Seattle, WA 98109</dc:title>
  <dc:creator>Meighan Parker</dc:creator>
  <cp:lastModifiedBy>Meighan Parker</cp:lastModifiedBy>
  <cp:revision>32</cp:revision>
  <cp:lastPrinted>2010-08-06T18:41:29Z</cp:lastPrinted>
  <dcterms:created xsi:type="dcterms:W3CDTF">2010-08-09T20:14:26Z</dcterms:created>
  <dcterms:modified xsi:type="dcterms:W3CDTF">2010-08-09T20:18:49Z</dcterms:modified>
</cp:coreProperties>
</file>