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slides/slide2.xml" ContentType="application/vnd.openxmlformats-officedocument.presentationml.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docProps/app.xml" ContentType="application/vnd.openxmlformats-officedocument.extended-properties+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theme/theme3.xml" ContentType="application/vnd.openxmlformats-officedocument.theme+xml"/>
  <Override PartName="/ppt/presProps.xml" ContentType="application/vnd.openxmlformats-officedocument.presentationml.presProps+xml"/>
  <Default Extension="jpeg" ContentType="image/jpeg"/>
  <Override PartName="/ppt/slideLayouts/slideLayout3.xml" ContentType="application/vnd.openxmlformats-officedocument.presentationml.slideLayout+xml"/>
  <Override PartName="/ppt/slides/slide3.xml" ContentType="application/vnd.openxmlformats-officedocument.presentationml.slide+xml"/>
  <Override PartName="/ppt/slides/slide4.xml" ContentType="application/vnd.openxmlformats-officedocument.presentationml.slide+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Default Extension="png" ContentType="image/png"/>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viewProps.xml" ContentType="application/vnd.openxmlformats-officedocument.presentationml.viewProps+xml"/>
  <Override PartName="/docProps/core.xml" ContentType="application/vnd.openxmlformats-package.core-properties+xml"/>
  <Default Extension="bin" ContentType="application/vnd.openxmlformats-officedocument.presentationml.printerSettings"/>
  <Override PartName="/ppt/slideMasters/slideMaster2.xml" ContentType="application/vnd.openxmlformats-officedocument.presentationml.slideMaster+xml"/>
  <Default Extension="rels" ContentType="application/vnd.openxmlformats-package.relationships+xml"/>
  <Override PartName="/ppt/slides/slide9.xml" ContentType="application/vnd.openxmlformats-officedocument.presentationml.slide+xml"/>
  <Override PartName="/ppt/slides/slide6.xml" ContentType="application/vnd.openxmlformats-officedocument.presentationml.slide+xml"/>
  <Default Extension="pdf" ContentType="application/pdf"/>
  <Default Extension="gif" ContentType="image/gif"/>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796" r:id="rId1"/>
    <p:sldMasterId id="2147483809" r:id="rId2"/>
  </p:sldMasterIdLst>
  <p:notesMasterIdLst>
    <p:notesMasterId r:id="rId13"/>
  </p:notesMasterIdLst>
  <p:sldIdLst>
    <p:sldId id="256" r:id="rId3"/>
    <p:sldId id="257" r:id="rId4"/>
    <p:sldId id="258" r:id="rId5"/>
    <p:sldId id="259" r:id="rId6"/>
    <p:sldId id="269" r:id="rId7"/>
    <p:sldId id="263" r:id="rId8"/>
    <p:sldId id="267" r:id="rId9"/>
    <p:sldId id="260" r:id="rId10"/>
    <p:sldId id="261" r:id="rId11"/>
    <p:sldId id="26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98" d="100"/>
          <a:sy n="98" d="100"/>
        </p:scale>
        <p:origin x="-480"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4" Type="http://schemas.openxmlformats.org/officeDocument/2006/relationships/printerSettings" Target="printerSettings/printerSettings1.bin"/><Relationship Id="rId4" Type="http://schemas.openxmlformats.org/officeDocument/2006/relationships/slide" Target="slides/slide2.xml"/><Relationship Id="rId7" Type="http://schemas.openxmlformats.org/officeDocument/2006/relationships/slide" Target="slides/slide5.xml"/><Relationship Id="rId11" Type="http://schemas.openxmlformats.org/officeDocument/2006/relationships/slide" Target="slides/slide9.xml"/><Relationship Id="rId1" Type="http://schemas.openxmlformats.org/officeDocument/2006/relationships/slideMaster" Target="slideMasters/slideMaster1.xml"/><Relationship Id="rId6" Type="http://schemas.openxmlformats.org/officeDocument/2006/relationships/slide" Target="slides/slide4.xml"/><Relationship Id="rId16" Type="http://schemas.openxmlformats.org/officeDocument/2006/relationships/viewProps" Target="viewProps.xml"/><Relationship Id="rId8" Type="http://schemas.openxmlformats.org/officeDocument/2006/relationships/slide" Target="slides/slide6.xml"/><Relationship Id="rId13" Type="http://schemas.openxmlformats.org/officeDocument/2006/relationships/notesMaster" Target="notesMasters/notesMaster1.xml"/><Relationship Id="rId10" Type="http://schemas.openxmlformats.org/officeDocument/2006/relationships/slide" Target="slides/slide8.xml"/><Relationship Id="rId5" Type="http://schemas.openxmlformats.org/officeDocument/2006/relationships/slide" Target="slides/slide3.xml"/><Relationship Id="rId15" Type="http://schemas.openxmlformats.org/officeDocument/2006/relationships/presProps" Target="presProps.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9" Type="http://schemas.openxmlformats.org/officeDocument/2006/relationships/slide" Target="slides/slide7.xml"/><Relationship Id="rId3" Type="http://schemas.openxmlformats.org/officeDocument/2006/relationships/slide" Target="slides/slide1.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A35E7F-F69B-A84A-9E21-91BFBB861AD1}" type="datetimeFigureOut">
              <a:rPr lang="en-US" smtClean="0"/>
              <a:pPr/>
              <a:t>4/13/11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42BCF3-4E26-D540-8E4F-44E80B6A506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Used 12 strains: nature</a:t>
            </a:r>
            <a:r>
              <a:rPr lang="en-US" baseline="0" dirty="0" smtClean="0"/>
              <a:t> of variation to see linear regression </a:t>
            </a:r>
            <a:endParaRPr lang="en-US" dirty="0"/>
          </a:p>
        </p:txBody>
      </p:sp>
      <p:sp>
        <p:nvSpPr>
          <p:cNvPr id="4" name="Slide Number Placeholder 3"/>
          <p:cNvSpPr>
            <a:spLocks noGrp="1"/>
          </p:cNvSpPr>
          <p:nvPr>
            <p:ph type="sldNum" sz="quarter" idx="10"/>
          </p:nvPr>
        </p:nvSpPr>
        <p:spPr/>
        <p:txBody>
          <a:bodyPr/>
          <a:lstStyle/>
          <a:p>
            <a:fld id="{AD42BCF3-4E26-D540-8E4F-44E80B6A5068}"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5D4A9BE5-2B97-4FFF-A52B-5AF37493E34E}" type="slidenum">
              <a:rPr lang="en-US">
                <a:solidFill>
                  <a:srgbClr val="C0504D"/>
                </a:solidFill>
              </a:rPr>
              <a:pPr/>
              <a:t>5</a:t>
            </a:fld>
            <a:endParaRPr lang="en-US" dirty="0">
              <a:solidFill>
                <a:srgbClr val="C0504D"/>
              </a:solidFill>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r>
              <a:rPr lang="en-US" dirty="0" smtClean="0"/>
              <a:t>During aging, there is accumulation of oxidative damages in mother cells. Mother cells tend to keep these damages within themselves. Ideally, daughter cells should be born free of damages. Hence, the partition of cellular components is asymmetric. </a:t>
            </a:r>
          </a:p>
          <a:p>
            <a:pPr eaLnBrk="1" hangingPunct="1"/>
            <a:endParaRPr lang="en-US" dirty="0" smtClean="0"/>
          </a:p>
          <a:p>
            <a:pPr eaLnBrk="1" hangingPunct="1"/>
            <a:r>
              <a:rPr lang="en-US" dirty="0" smtClean="0"/>
              <a:t>The ratio of half blacks over full blacks measure how much oxidative damages are passed to the next generation. </a:t>
            </a:r>
          </a:p>
          <a:p>
            <a:pPr eaLnBrk="1" hangingPunct="1"/>
            <a:endParaRPr lang="en-US" dirty="0" smtClean="0"/>
          </a:p>
          <a:p>
            <a:pPr eaLnBrk="1" hangingPunct="1"/>
            <a:r>
              <a:rPr lang="en-US" dirty="0" smtClean="0"/>
              <a:t>This direction is related to DNA repair pathways.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p>
            <a:fld id="{E73CE903-F49D-D847-8B32-5165A580148F}" type="datetimeFigureOut">
              <a:rPr lang="en-US" smtClean="0"/>
              <a:pPr/>
              <a:t>4/13/11</a:t>
            </a:fld>
            <a:endParaRPr lang="en-US"/>
          </a:p>
        </p:txBody>
      </p:sp>
      <p:sp>
        <p:nvSpPr>
          <p:cNvPr id="8" name="Footer Placeholder 7"/>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4F59604A-DDD4-4BE5-9F0F-C50D317D165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73CE903-F49D-D847-8B32-5165A580148F}" type="datetimeFigureOut">
              <a:rPr lang="en-US" smtClean="0"/>
              <a:pPr/>
              <a:t>4/13/11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F4FC9-D8BC-EB47-91C7-F350DD58FF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73CE903-F49D-D847-8B32-5165A580148F}" type="datetimeFigureOut">
              <a:rPr lang="en-US" smtClean="0"/>
              <a:pPr/>
              <a:t>4/13/11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F4FC9-D8BC-EB47-91C7-F350DD58FF4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66725" y="2413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997075" y="1598613"/>
            <a:ext cx="3148013" cy="19002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297488" y="1598613"/>
            <a:ext cx="3148012" cy="19002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1997075" y="3651250"/>
            <a:ext cx="3148013" cy="19002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5297488" y="3651250"/>
            <a:ext cx="3148012" cy="19002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73CE903-F49D-D847-8B32-5165A580148F}" type="datetimeFigureOut">
              <a:rPr lang="en-US" smtClean="0"/>
              <a:pPr/>
              <a:t>4/13/11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F4FC9-D8BC-EB47-91C7-F350DD58FF4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73CE903-F49D-D847-8B32-5165A580148F}" type="datetimeFigureOut">
              <a:rPr lang="en-US" smtClean="0"/>
              <a:pPr/>
              <a:t>4/13/11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F4FC9-D8BC-EB47-91C7-F350DD58FF4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73CE903-F49D-D847-8B32-5165A580148F}" type="datetimeFigureOut">
              <a:rPr lang="en-US" smtClean="0"/>
              <a:pPr/>
              <a:t>4/13/11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F4FC9-D8BC-EB47-91C7-F350DD58FF4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73CE903-F49D-D847-8B32-5165A580148F}" type="datetimeFigureOut">
              <a:rPr lang="en-US" smtClean="0"/>
              <a:pPr/>
              <a:t>4/13/11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6F4FC9-D8BC-EB47-91C7-F350DD58FF4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73CE903-F49D-D847-8B32-5165A580148F}" type="datetimeFigureOut">
              <a:rPr lang="en-US" smtClean="0"/>
              <a:pPr/>
              <a:t>4/13/11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6F4FC9-D8BC-EB47-91C7-F350DD58FF4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E73CE903-F49D-D847-8B32-5165A580148F}" type="datetimeFigureOut">
              <a:rPr lang="en-US" smtClean="0"/>
              <a:pPr/>
              <a:t>4/13/11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6F4FC9-D8BC-EB47-91C7-F350DD58FF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73CE903-F49D-D847-8B32-5165A580148F}" type="datetimeFigureOut">
              <a:rPr lang="en-US" smtClean="0"/>
              <a:pPr/>
              <a:t>4/13/11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F4FC9-D8BC-EB47-91C7-F350DD58FF4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73CE903-F49D-D847-8B32-5165A580148F}" type="datetimeFigureOut">
              <a:rPr lang="en-US" smtClean="0"/>
              <a:pPr/>
              <a:t>4/13/11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F4FC9-D8BC-EB47-91C7-F350DD58FF4F}"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lstStyle>
          <a:p>
            <a:fld id="{E73CE903-F49D-D847-8B32-5165A580148F}" type="datetimeFigureOut">
              <a:rPr lang="en-US" smtClean="0"/>
              <a:pPr/>
              <a:t>4/13/11</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lstStyle>
          <a:p>
            <a:fld id="{7B6F4FC9-D8BC-EB47-91C7-F350DD58FF4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466725" y="2413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8435" name="Rectangle 3"/>
          <p:cNvSpPr>
            <a:spLocks noGrp="1" noChangeArrowheads="1"/>
          </p:cNvSpPr>
          <p:nvPr>
            <p:ph type="body" idx="1"/>
          </p:nvPr>
        </p:nvSpPr>
        <p:spPr bwMode="auto">
          <a:xfrm>
            <a:off x="1997075" y="1598613"/>
            <a:ext cx="6448425" cy="3952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03835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smtClean="0">
                <a:solidFill>
                  <a:schemeClr val="tx1"/>
                </a:solidFill>
              </a:defRPr>
            </a:lvl1pPr>
          </a:lstStyle>
          <a:p>
            <a:pPr defTabSz="914400" fontAlgn="base">
              <a:spcBef>
                <a:spcPct val="0"/>
              </a:spcBef>
              <a:spcAft>
                <a:spcPct val="0"/>
              </a:spcAft>
              <a:defRPr/>
            </a:pPr>
            <a:endParaRPr lang="en-US">
              <a:solidFill>
                <a:srgbClr val="FFFFFF"/>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smtClean="0">
                <a:solidFill>
                  <a:schemeClr val="tx1"/>
                </a:solidFill>
              </a:defRPr>
            </a:lvl1pPr>
          </a:lstStyle>
          <a:p>
            <a:pPr algn="ctr" defTabSz="914400" fontAlgn="base">
              <a:spcBef>
                <a:spcPct val="0"/>
              </a:spcBef>
              <a:spcAft>
                <a:spcPct val="0"/>
              </a:spcAft>
              <a:defRPr/>
            </a:pPr>
            <a:endParaRPr lang="en-US">
              <a:solidFill>
                <a:srgbClr val="FFFFFF"/>
              </a:solidFill>
            </a:endParaRPr>
          </a:p>
        </p:txBody>
      </p:sp>
      <p:sp>
        <p:nvSpPr>
          <p:cNvPr id="1032" name="Text Box 8"/>
          <p:cNvSpPr txBox="1">
            <a:spLocks noChangeArrowheads="1"/>
          </p:cNvSpPr>
          <p:nvPr userDrawn="1"/>
        </p:nvSpPr>
        <p:spPr bwMode="auto">
          <a:xfrm>
            <a:off x="-409575" y="6553200"/>
            <a:ext cx="1352550" cy="304800"/>
          </a:xfrm>
          <a:prstGeom prst="rect">
            <a:avLst/>
          </a:prstGeom>
          <a:noFill/>
          <a:ln w="38100">
            <a:noFill/>
            <a:miter lim="800000"/>
            <a:headEnd/>
            <a:tailEnd/>
          </a:ln>
          <a:effectLst/>
        </p:spPr>
        <p:txBody>
          <a:bodyPr>
            <a:spAutoFit/>
          </a:bodyPr>
          <a:lstStyle/>
          <a:p>
            <a:pPr algn="ctr" defTabSz="914400" fontAlgn="base">
              <a:spcBef>
                <a:spcPct val="0"/>
              </a:spcBef>
              <a:spcAft>
                <a:spcPct val="0"/>
              </a:spcAft>
              <a:defRPr/>
            </a:pPr>
            <a:fld id="{DCB6B150-1DC7-4283-9D8F-9A6D09796BE1}" type="slidenum">
              <a:rPr lang="en-US" sz="1400">
                <a:solidFill>
                  <a:srgbClr val="000000"/>
                </a:solidFill>
              </a:rPr>
              <a:pPr algn="ctr" defTabSz="914400" fontAlgn="base">
                <a:spcBef>
                  <a:spcPct val="0"/>
                </a:spcBef>
                <a:spcAft>
                  <a:spcPct val="0"/>
                </a:spcAft>
                <a:defRPr/>
              </a:pPr>
              <a:t>‹#›</a:t>
            </a:fld>
            <a:endParaRPr lang="en-US" sz="1400">
              <a:solidFill>
                <a:srgbClr val="000000"/>
              </a:solidFill>
            </a:endParaRPr>
          </a:p>
        </p:txBody>
      </p:sp>
    </p:spTree>
  </p:cSld>
  <p:clrMap bg1="dk2" tx1="lt1" bg2="dk1" tx2="lt2" accent1="accent1" accent2="accent2" accent3="accent3" accent4="accent4" accent5="accent5" accent6="accent6" hlink="hlink" folHlink="folHlink"/>
  <p:sldLayoutIdLst>
    <p:sldLayoutId id="2147483810" r:id="rId1"/>
  </p:sldLayoutIdLst>
  <p:timing>
    <p:tnLst>
      <p:par>
        <p:cTn id="1" dur="indefinite" restart="never" nodeType="tmRoot"/>
      </p:par>
    </p:tnLst>
  </p:timing>
  <p:hf hdr="0" ftr="0" dt="0"/>
  <p:txStyles>
    <p:titleStyle>
      <a:lvl1pPr algn="l" rtl="0" eaLnBrk="0" fontAlgn="base" hangingPunct="0">
        <a:spcBef>
          <a:spcPct val="0"/>
        </a:spcBef>
        <a:spcAft>
          <a:spcPct val="0"/>
        </a:spcAft>
        <a:defRPr sz="2800">
          <a:solidFill>
            <a:schemeClr val="bg1"/>
          </a:solidFill>
          <a:latin typeface="+mj-lt"/>
          <a:ea typeface="+mj-ea"/>
          <a:cs typeface="+mj-cs"/>
        </a:defRPr>
      </a:lvl1pPr>
      <a:lvl2pPr algn="l" rtl="0" eaLnBrk="0" fontAlgn="base" hangingPunct="0">
        <a:spcBef>
          <a:spcPct val="0"/>
        </a:spcBef>
        <a:spcAft>
          <a:spcPct val="0"/>
        </a:spcAft>
        <a:defRPr sz="2800">
          <a:solidFill>
            <a:schemeClr val="bg1"/>
          </a:solidFill>
          <a:latin typeface="Times New Roman" pitchFamily="18" charset="0"/>
        </a:defRPr>
      </a:lvl2pPr>
      <a:lvl3pPr algn="l" rtl="0" eaLnBrk="0" fontAlgn="base" hangingPunct="0">
        <a:spcBef>
          <a:spcPct val="0"/>
        </a:spcBef>
        <a:spcAft>
          <a:spcPct val="0"/>
        </a:spcAft>
        <a:defRPr sz="2800">
          <a:solidFill>
            <a:schemeClr val="bg1"/>
          </a:solidFill>
          <a:latin typeface="Times New Roman" pitchFamily="18" charset="0"/>
        </a:defRPr>
      </a:lvl3pPr>
      <a:lvl4pPr algn="l" rtl="0" eaLnBrk="0" fontAlgn="base" hangingPunct="0">
        <a:spcBef>
          <a:spcPct val="0"/>
        </a:spcBef>
        <a:spcAft>
          <a:spcPct val="0"/>
        </a:spcAft>
        <a:defRPr sz="2800">
          <a:solidFill>
            <a:schemeClr val="bg1"/>
          </a:solidFill>
          <a:latin typeface="Times New Roman" pitchFamily="18" charset="0"/>
        </a:defRPr>
      </a:lvl4pPr>
      <a:lvl5pPr algn="l" rtl="0" eaLnBrk="0" fontAlgn="base" hangingPunct="0">
        <a:spcBef>
          <a:spcPct val="0"/>
        </a:spcBef>
        <a:spcAft>
          <a:spcPct val="0"/>
        </a:spcAft>
        <a:defRPr sz="2800">
          <a:solidFill>
            <a:schemeClr val="bg1"/>
          </a:solidFill>
          <a:latin typeface="Times New Roman" pitchFamily="18" charset="0"/>
        </a:defRPr>
      </a:lvl5pPr>
      <a:lvl6pPr marL="457200" algn="l" rtl="0" fontAlgn="base">
        <a:spcBef>
          <a:spcPct val="0"/>
        </a:spcBef>
        <a:spcAft>
          <a:spcPct val="0"/>
        </a:spcAft>
        <a:defRPr sz="2800">
          <a:solidFill>
            <a:schemeClr val="bg1"/>
          </a:solidFill>
          <a:latin typeface="Times New Roman" pitchFamily="18" charset="0"/>
        </a:defRPr>
      </a:lvl6pPr>
      <a:lvl7pPr marL="914400" algn="l" rtl="0" fontAlgn="base">
        <a:spcBef>
          <a:spcPct val="0"/>
        </a:spcBef>
        <a:spcAft>
          <a:spcPct val="0"/>
        </a:spcAft>
        <a:defRPr sz="2800">
          <a:solidFill>
            <a:schemeClr val="bg1"/>
          </a:solidFill>
          <a:latin typeface="Times New Roman" pitchFamily="18" charset="0"/>
        </a:defRPr>
      </a:lvl7pPr>
      <a:lvl8pPr marL="1371600" algn="l" rtl="0" fontAlgn="base">
        <a:spcBef>
          <a:spcPct val="0"/>
        </a:spcBef>
        <a:spcAft>
          <a:spcPct val="0"/>
        </a:spcAft>
        <a:defRPr sz="2800">
          <a:solidFill>
            <a:schemeClr val="bg1"/>
          </a:solidFill>
          <a:latin typeface="Times New Roman" pitchFamily="18" charset="0"/>
        </a:defRPr>
      </a:lvl8pPr>
      <a:lvl9pPr marL="1828800" algn="l" rtl="0" fontAlgn="base">
        <a:spcBef>
          <a:spcPct val="0"/>
        </a:spcBef>
        <a:spcAft>
          <a:spcPct val="0"/>
        </a:spcAft>
        <a:defRPr sz="2800">
          <a:solidFill>
            <a:schemeClr val="bg1"/>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2"/>
          </a:solidFill>
          <a:latin typeface="+mn-lt"/>
        </a:defRPr>
      </a:lvl2pPr>
      <a:lvl3pPr marL="1143000" indent="-228600" algn="l" rtl="0" eaLnBrk="0" fontAlgn="base" hangingPunct="0">
        <a:spcBef>
          <a:spcPct val="20000"/>
        </a:spcBef>
        <a:spcAft>
          <a:spcPct val="0"/>
        </a:spcAft>
        <a:buChar char="•"/>
        <a:defRPr sz="2400">
          <a:solidFill>
            <a:schemeClr val="bg2"/>
          </a:solidFill>
          <a:latin typeface="+mn-lt"/>
        </a:defRPr>
      </a:lvl3pPr>
      <a:lvl4pPr marL="1600200" indent="-228600" algn="l" rtl="0" eaLnBrk="0" fontAlgn="base" hangingPunct="0">
        <a:spcBef>
          <a:spcPct val="20000"/>
        </a:spcBef>
        <a:spcAft>
          <a:spcPct val="0"/>
        </a:spcAft>
        <a:buChar char="–"/>
        <a:defRPr sz="2000">
          <a:solidFill>
            <a:schemeClr val="bg2"/>
          </a:solidFill>
          <a:latin typeface="+mn-lt"/>
        </a:defRPr>
      </a:lvl4pPr>
      <a:lvl5pPr marL="2057400" indent="-228600" algn="l" rtl="0" eaLnBrk="0" fontAlgn="base" hangingPunct="0">
        <a:spcBef>
          <a:spcPct val="20000"/>
        </a:spcBef>
        <a:spcAft>
          <a:spcPct val="0"/>
        </a:spcAft>
        <a:buChar char="»"/>
        <a:defRPr sz="2000">
          <a:solidFill>
            <a:schemeClr val="bg2"/>
          </a:solidFill>
          <a:latin typeface="+mn-lt"/>
        </a:defRPr>
      </a:lvl5pPr>
      <a:lvl6pPr marL="2514600" indent="-228600" algn="l" rtl="0" fontAlgn="base">
        <a:spcBef>
          <a:spcPct val="20000"/>
        </a:spcBef>
        <a:spcAft>
          <a:spcPct val="0"/>
        </a:spcAft>
        <a:buChar char="»"/>
        <a:defRPr sz="2000">
          <a:solidFill>
            <a:schemeClr val="bg2"/>
          </a:solidFill>
          <a:latin typeface="+mn-lt"/>
        </a:defRPr>
      </a:lvl6pPr>
      <a:lvl7pPr marL="2971800" indent="-228600" algn="l" rtl="0" fontAlgn="base">
        <a:spcBef>
          <a:spcPct val="20000"/>
        </a:spcBef>
        <a:spcAft>
          <a:spcPct val="0"/>
        </a:spcAft>
        <a:buChar char="»"/>
        <a:defRPr sz="2000">
          <a:solidFill>
            <a:schemeClr val="bg2"/>
          </a:solidFill>
          <a:latin typeface="+mn-lt"/>
        </a:defRPr>
      </a:lvl7pPr>
      <a:lvl8pPr marL="3429000" indent="-228600" algn="l" rtl="0" fontAlgn="base">
        <a:spcBef>
          <a:spcPct val="20000"/>
        </a:spcBef>
        <a:spcAft>
          <a:spcPct val="0"/>
        </a:spcAft>
        <a:buChar char="»"/>
        <a:defRPr sz="2000">
          <a:solidFill>
            <a:schemeClr val="bg2"/>
          </a:solidFill>
          <a:latin typeface="+mn-lt"/>
        </a:defRPr>
      </a:lvl8pPr>
      <a:lvl9pPr marL="3886200" indent="-228600" algn="l" rtl="0" fontAlgn="base">
        <a:spcBef>
          <a:spcPct val="20000"/>
        </a:spcBef>
        <a:spcAft>
          <a:spcPct val="0"/>
        </a:spcAft>
        <a:buChar char="»"/>
        <a:defRPr sz="20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image" Target="../media/image4.jpeg"/><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3"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df"/><Relationship Id="rId3"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000" dirty="0" smtClean="0"/>
              <a:t>Genomic </a:t>
            </a:r>
            <a:r>
              <a:rPr lang="en-US" sz="4000" dirty="0" smtClean="0"/>
              <a:t>Integrity is   </a:t>
            </a:r>
            <a:r>
              <a:rPr lang="en-US" sz="4000" dirty="0" smtClean="0"/>
              <a:t>Influenced by Oxidative Stress in Yeast Natural Isolates </a:t>
            </a:r>
            <a:endParaRPr lang="en-US" sz="4000" dirty="0"/>
          </a:p>
        </p:txBody>
      </p:sp>
      <p:sp>
        <p:nvSpPr>
          <p:cNvPr id="3" name="Subtitle 2"/>
          <p:cNvSpPr>
            <a:spLocks noGrp="1"/>
          </p:cNvSpPr>
          <p:nvPr>
            <p:ph type="subTitle" idx="1"/>
          </p:nvPr>
        </p:nvSpPr>
        <p:spPr>
          <a:xfrm>
            <a:off x="722376" y="3685031"/>
            <a:ext cx="7772400" cy="1411031"/>
          </a:xfrm>
        </p:spPr>
        <p:txBody>
          <a:bodyPr>
            <a:normAutofit fontScale="32500" lnSpcReduction="20000"/>
          </a:bodyPr>
          <a:lstStyle/>
          <a:p>
            <a:endParaRPr lang="en-US" dirty="0" smtClean="0"/>
          </a:p>
          <a:p>
            <a:r>
              <a:rPr lang="en-US" sz="6545" dirty="0" smtClean="0"/>
              <a:t>Meighan Parker</a:t>
            </a:r>
          </a:p>
          <a:p>
            <a:r>
              <a:rPr lang="en-US" sz="6545" dirty="0" err="1" smtClean="0"/>
              <a:t>Spelman</a:t>
            </a:r>
            <a:r>
              <a:rPr lang="en-US" sz="6545" dirty="0" smtClean="0"/>
              <a:t> College Research Day</a:t>
            </a:r>
          </a:p>
          <a:p>
            <a:r>
              <a:rPr lang="en-US" sz="6545" dirty="0" smtClean="0"/>
              <a:t>Dr. Hong Qin</a:t>
            </a:r>
          </a:p>
          <a:p>
            <a:r>
              <a:rPr lang="en-US" sz="6545" dirty="0" smtClean="0"/>
              <a:t>April 15, 2011</a:t>
            </a:r>
            <a:endParaRPr lang="en-US" sz="6545"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234073"/>
            <a:ext cx="8183880" cy="1051560"/>
          </a:xfrm>
        </p:spPr>
        <p:txBody>
          <a:bodyPr/>
          <a:lstStyle/>
          <a:p>
            <a:r>
              <a:rPr lang="en-US" dirty="0" smtClean="0"/>
              <a:t>References</a:t>
            </a:r>
            <a:endParaRPr lang="en-US" dirty="0"/>
          </a:p>
        </p:txBody>
      </p:sp>
      <p:sp>
        <p:nvSpPr>
          <p:cNvPr id="3" name="Content Placeholder 2"/>
          <p:cNvSpPr>
            <a:spLocks noGrp="1"/>
          </p:cNvSpPr>
          <p:nvPr>
            <p:ph idx="1"/>
          </p:nvPr>
        </p:nvSpPr>
        <p:spPr>
          <a:xfrm>
            <a:off x="502920" y="1496714"/>
            <a:ext cx="8183880" cy="4187952"/>
          </a:xfrm>
        </p:spPr>
        <p:txBody>
          <a:bodyPr>
            <a:normAutofit lnSpcReduction="10000"/>
          </a:bodyPr>
          <a:lstStyle/>
          <a:p>
            <a:pPr lvl="0"/>
            <a:r>
              <a:rPr lang="en-US" sz="1800" dirty="0" err="1" smtClean="0"/>
              <a:t>Aguilaniu</a:t>
            </a:r>
            <a:r>
              <a:rPr lang="en-US" sz="1800" dirty="0" smtClean="0"/>
              <a:t>, H., L. </a:t>
            </a:r>
            <a:r>
              <a:rPr lang="en-US" sz="1800" dirty="0" err="1" smtClean="0"/>
              <a:t>Gustafsson</a:t>
            </a:r>
            <a:r>
              <a:rPr lang="en-US" sz="1800" dirty="0" smtClean="0"/>
              <a:t>, et al. (2003). "Asymmetric inheritance of </a:t>
            </a:r>
            <a:r>
              <a:rPr lang="en-US" sz="1800" dirty="0" err="1" smtClean="0"/>
              <a:t>oxidatively</a:t>
            </a:r>
            <a:r>
              <a:rPr lang="en-US" sz="1800" dirty="0" smtClean="0"/>
              <a:t> damaged proteins during </a:t>
            </a:r>
            <a:r>
              <a:rPr lang="en-US" sz="1800" dirty="0" err="1" smtClean="0"/>
              <a:t>cytokinesis</a:t>
            </a:r>
            <a:r>
              <a:rPr lang="en-US" sz="1800" dirty="0" smtClean="0"/>
              <a:t>." Science 299(5613): 1751-1753.</a:t>
            </a:r>
            <a:endParaRPr lang="en-US" sz="1800" dirty="0" smtClean="0"/>
          </a:p>
          <a:p>
            <a:pPr lvl="0"/>
            <a:r>
              <a:rPr lang="en-US" sz="1800" dirty="0" smtClean="0"/>
              <a:t>Giorgio, M., E. </a:t>
            </a:r>
            <a:r>
              <a:rPr lang="en-US" sz="1800" dirty="0" err="1" smtClean="0"/>
              <a:t>Migliaccio</a:t>
            </a:r>
            <a:r>
              <a:rPr lang="en-US" sz="1800" dirty="0" smtClean="0"/>
              <a:t>, et al. (2005). "Electron transfer between </a:t>
            </a:r>
            <a:r>
              <a:rPr lang="en-US" sz="1800" dirty="0" err="1" smtClean="0"/>
              <a:t>cytochrome</a:t>
            </a:r>
            <a:r>
              <a:rPr lang="en-US" sz="1800" dirty="0" smtClean="0"/>
              <a:t> </a:t>
            </a:r>
            <a:r>
              <a:rPr lang="en-US" sz="1800" dirty="0" err="1" smtClean="0"/>
              <a:t>c</a:t>
            </a:r>
            <a:r>
              <a:rPr lang="en-US" sz="1800" dirty="0" smtClean="0"/>
              <a:t> and p66Shc generates reactive oxygen species that trigger mitochondrial apoptosis." Cell 122(2): 221-233</a:t>
            </a:r>
            <a:r>
              <a:rPr lang="en-US" sz="1800" dirty="0" smtClean="0"/>
              <a:t>.</a:t>
            </a:r>
          </a:p>
          <a:p>
            <a:r>
              <a:rPr lang="en-US" sz="1800" dirty="0" smtClean="0"/>
              <a:t>Barros, M. H., B. Bandy, et al. (2004). "Higher respiratory activity decreases mitochondrial reactive oxygen release and increases life span in </a:t>
            </a:r>
            <a:r>
              <a:rPr lang="en-US" sz="1800" dirty="0" err="1" smtClean="0"/>
              <a:t>Saccharomyces</a:t>
            </a:r>
            <a:r>
              <a:rPr lang="en-US" sz="1800" dirty="0" smtClean="0"/>
              <a:t> </a:t>
            </a:r>
            <a:r>
              <a:rPr lang="en-US" sz="1800" dirty="0" err="1" smtClean="0"/>
              <a:t>cerevisiae</a:t>
            </a:r>
            <a:r>
              <a:rPr lang="en-US" sz="1800" dirty="0" smtClean="0"/>
              <a:t>." J </a:t>
            </a:r>
            <a:r>
              <a:rPr lang="en-US" sz="1800" dirty="0" err="1" smtClean="0"/>
              <a:t>Biol</a:t>
            </a:r>
            <a:r>
              <a:rPr lang="en-US" sz="1800" dirty="0" smtClean="0"/>
              <a:t> </a:t>
            </a:r>
            <a:r>
              <a:rPr lang="en-US" sz="1800" dirty="0" err="1" smtClean="0"/>
              <a:t>Chem</a:t>
            </a:r>
            <a:r>
              <a:rPr lang="en-US" sz="1800" dirty="0" smtClean="0"/>
              <a:t> 279(48): 49883-49888</a:t>
            </a:r>
            <a:r>
              <a:rPr lang="en-US" sz="1800" dirty="0" smtClean="0"/>
              <a:t>.</a:t>
            </a:r>
          </a:p>
          <a:p>
            <a:pPr lvl="0"/>
            <a:r>
              <a:rPr lang="en-US" sz="1800" dirty="0" smtClean="0"/>
              <a:t>Harris, N., V. Costa, et al. (2003). "</a:t>
            </a:r>
            <a:r>
              <a:rPr lang="en-US" sz="1800" dirty="0" err="1" smtClean="0"/>
              <a:t>Mnsod</a:t>
            </a:r>
            <a:r>
              <a:rPr lang="en-US" sz="1800" dirty="0" smtClean="0"/>
              <a:t> </a:t>
            </a:r>
            <a:r>
              <a:rPr lang="en-US" sz="1800" dirty="0" err="1" smtClean="0"/>
              <a:t>overexpression</a:t>
            </a:r>
            <a:r>
              <a:rPr lang="en-US" sz="1800" dirty="0" smtClean="0"/>
              <a:t> extends the yeast chronological (G(0)) life span but acts independently of Sir2p </a:t>
            </a:r>
            <a:r>
              <a:rPr lang="en-US" sz="1800" dirty="0" err="1" smtClean="0"/>
              <a:t>histone</a:t>
            </a:r>
            <a:r>
              <a:rPr lang="en-US" sz="1800" dirty="0" smtClean="0"/>
              <a:t> </a:t>
            </a:r>
            <a:r>
              <a:rPr lang="en-US" sz="1800" dirty="0" err="1" smtClean="0"/>
              <a:t>deacetylase</a:t>
            </a:r>
            <a:r>
              <a:rPr lang="en-US" sz="1800" dirty="0" smtClean="0"/>
              <a:t> to shorten the </a:t>
            </a:r>
            <a:r>
              <a:rPr lang="en-US" sz="1800" dirty="0" err="1" smtClean="0"/>
              <a:t>replicative</a:t>
            </a:r>
            <a:r>
              <a:rPr lang="en-US" sz="1800" dirty="0" smtClean="0"/>
              <a:t> life span of dividing cells." Free </a:t>
            </a:r>
            <a:r>
              <a:rPr lang="en-US" sz="1800" dirty="0" err="1" smtClean="0"/>
              <a:t>Radic</a:t>
            </a:r>
            <a:r>
              <a:rPr lang="en-US" sz="1800" dirty="0" smtClean="0"/>
              <a:t> </a:t>
            </a:r>
            <a:r>
              <a:rPr lang="en-US" sz="1800" dirty="0" err="1" smtClean="0"/>
              <a:t>Biol</a:t>
            </a:r>
            <a:r>
              <a:rPr lang="en-US" sz="1800" dirty="0" smtClean="0"/>
              <a:t> Med 34(12): 1599-1606.</a:t>
            </a:r>
          </a:p>
          <a:p>
            <a:endParaRPr lang="en-US" sz="1800" dirty="0" smtClean="0"/>
          </a:p>
          <a:p>
            <a:pPr lvl="0"/>
            <a:endParaRPr lang="en-US" sz="1800"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le 7"/>
          <p:cNvSpPr>
            <a:spLocks noGrp="1"/>
          </p:cNvSpPr>
          <p:nvPr>
            <p:ph type="title"/>
          </p:nvPr>
        </p:nvSpPr>
        <p:spPr>
          <a:xfrm>
            <a:off x="502920" y="513750"/>
            <a:ext cx="8183880" cy="1051560"/>
          </a:xfrm>
        </p:spPr>
        <p:txBody>
          <a:bodyPr/>
          <a:lstStyle/>
          <a:p>
            <a:r>
              <a:rPr lang="en-US" dirty="0" smtClean="0"/>
              <a:t>Background </a:t>
            </a:r>
            <a:endParaRPr lang="en-US" dirty="0"/>
          </a:p>
        </p:txBody>
      </p:sp>
      <p:sp>
        <p:nvSpPr>
          <p:cNvPr id="9" name="Content Placeholder 8"/>
          <p:cNvSpPr>
            <a:spLocks noGrp="1"/>
          </p:cNvSpPr>
          <p:nvPr>
            <p:ph idx="1"/>
          </p:nvPr>
        </p:nvSpPr>
        <p:spPr>
          <a:xfrm>
            <a:off x="502920" y="2091090"/>
            <a:ext cx="8183880" cy="2627214"/>
          </a:xfrm>
        </p:spPr>
        <p:txBody>
          <a:bodyPr/>
          <a:lstStyle/>
          <a:p>
            <a:pPr>
              <a:buNone/>
            </a:pPr>
            <a:endParaRPr lang="en-US" dirty="0" smtClean="0"/>
          </a:p>
          <a:p>
            <a:endParaRPr lang="en-US" dirty="0" smtClean="0"/>
          </a:p>
          <a:p>
            <a:endParaRPr lang="en-US" dirty="0"/>
          </a:p>
        </p:txBody>
      </p:sp>
      <p:pic>
        <p:nvPicPr>
          <p:cNvPr id="10" name="Picture 9" descr="Oxidative Stress.gif"/>
          <p:cNvPicPr>
            <a:picLocks noChangeAspect="1"/>
          </p:cNvPicPr>
          <p:nvPr/>
        </p:nvPicPr>
        <p:blipFill>
          <a:blip r:embed="rId2"/>
          <a:stretch>
            <a:fillRect/>
          </a:stretch>
        </p:blipFill>
        <p:spPr>
          <a:xfrm>
            <a:off x="4326946" y="1565310"/>
            <a:ext cx="4359854" cy="3407702"/>
          </a:xfrm>
          <a:prstGeom prst="rect">
            <a:avLst/>
          </a:prstGeom>
        </p:spPr>
      </p:pic>
      <p:sp>
        <p:nvSpPr>
          <p:cNvPr id="11" name="TextBox 10"/>
          <p:cNvSpPr txBox="1"/>
          <p:nvPr/>
        </p:nvSpPr>
        <p:spPr>
          <a:xfrm>
            <a:off x="758934" y="1565310"/>
            <a:ext cx="3568011" cy="4801315"/>
          </a:xfrm>
          <a:prstGeom prst="rect">
            <a:avLst/>
          </a:prstGeom>
          <a:noFill/>
        </p:spPr>
        <p:txBody>
          <a:bodyPr wrap="square" rtlCol="0">
            <a:spAutoFit/>
          </a:bodyPr>
          <a:lstStyle/>
          <a:p>
            <a:pPr>
              <a:buClr>
                <a:schemeClr val="accent1"/>
              </a:buClr>
              <a:buFont typeface="Wingdings" charset="2"/>
              <a:buChar char="Ø"/>
            </a:pPr>
            <a:r>
              <a:rPr lang="en-US" dirty="0" smtClean="0">
                <a:solidFill>
                  <a:schemeClr val="accent1"/>
                </a:solidFill>
              </a:rPr>
              <a:t>A major characteristic of genomic instability is oxidative stress</a:t>
            </a:r>
          </a:p>
          <a:p>
            <a:pPr>
              <a:buClr>
                <a:schemeClr val="accent1"/>
              </a:buClr>
            </a:pPr>
            <a:endParaRPr lang="en-US" dirty="0" smtClean="0">
              <a:solidFill>
                <a:schemeClr val="accent1"/>
              </a:solidFill>
            </a:endParaRPr>
          </a:p>
          <a:p>
            <a:pPr>
              <a:buClr>
                <a:schemeClr val="accent1"/>
              </a:buClr>
              <a:buFont typeface="Wingdings" charset="2"/>
              <a:buChar char="Ø"/>
            </a:pPr>
            <a:r>
              <a:rPr lang="en-US" dirty="0" smtClean="0">
                <a:solidFill>
                  <a:schemeClr val="accent1"/>
                </a:solidFill>
              </a:rPr>
              <a:t>What is oxidative stress?</a:t>
            </a:r>
          </a:p>
          <a:p>
            <a:pPr>
              <a:buClr>
                <a:schemeClr val="accent1"/>
              </a:buClr>
              <a:buFont typeface="Wingdings" charset="2"/>
              <a:buChar char="Ø"/>
            </a:pPr>
            <a:endParaRPr lang="en-US" dirty="0" smtClean="0">
              <a:solidFill>
                <a:schemeClr val="accent1"/>
              </a:solidFill>
            </a:endParaRPr>
          </a:p>
          <a:p>
            <a:pPr>
              <a:buClr>
                <a:schemeClr val="accent1"/>
              </a:buClr>
              <a:buFont typeface="Wingdings" charset="2"/>
              <a:buChar char="Ø"/>
            </a:pPr>
            <a:r>
              <a:rPr lang="en-US" dirty="0" smtClean="0">
                <a:solidFill>
                  <a:schemeClr val="accent1"/>
                </a:solidFill>
              </a:rPr>
              <a:t>Oxidative stress is an imbalance between production and detoxification of oxidative substances. (Schafer and </a:t>
            </a:r>
            <a:r>
              <a:rPr lang="en-US" dirty="0" err="1" smtClean="0">
                <a:solidFill>
                  <a:schemeClr val="accent1"/>
                </a:solidFill>
              </a:rPr>
              <a:t>Buettner</a:t>
            </a:r>
            <a:r>
              <a:rPr lang="en-US" dirty="0" smtClean="0">
                <a:solidFill>
                  <a:schemeClr val="accent1"/>
                </a:solidFill>
              </a:rPr>
              <a:t> 2001)</a:t>
            </a:r>
          </a:p>
          <a:p>
            <a:pPr>
              <a:buClr>
                <a:schemeClr val="accent1"/>
              </a:buClr>
              <a:buFont typeface="Wingdings" charset="2"/>
              <a:buChar char="Ø"/>
            </a:pPr>
            <a:endParaRPr lang="en-US" dirty="0" smtClean="0">
              <a:solidFill>
                <a:schemeClr val="accent1"/>
              </a:solidFill>
            </a:endParaRPr>
          </a:p>
          <a:p>
            <a:pPr>
              <a:buClr>
                <a:schemeClr val="accent1"/>
              </a:buClr>
              <a:buFont typeface="Wingdings" charset="2"/>
              <a:buChar char="Ø"/>
            </a:pPr>
            <a:r>
              <a:rPr lang="en-US" dirty="0" smtClean="0">
                <a:solidFill>
                  <a:schemeClr val="accent1"/>
                </a:solidFill>
              </a:rPr>
              <a:t>A buildup of the effects from oxidative stress contribute to aging and various illnesses.</a:t>
            </a:r>
          </a:p>
          <a:p>
            <a:pPr>
              <a:buClr>
                <a:schemeClr val="accent1"/>
              </a:buClr>
              <a:buFont typeface="Wingdings" charset="2"/>
              <a:buChar char="Ø"/>
            </a:pPr>
            <a:endParaRPr lang="en-US" dirty="0">
              <a:solidFill>
                <a:schemeClr val="accent1"/>
              </a:solidFill>
            </a:endParaRPr>
          </a:p>
        </p:txBody>
      </p:sp>
      <p:sp>
        <p:nvSpPr>
          <p:cNvPr id="12" name="TextBox 11"/>
          <p:cNvSpPr txBox="1"/>
          <p:nvPr/>
        </p:nvSpPr>
        <p:spPr>
          <a:xfrm>
            <a:off x="4801423" y="4973012"/>
            <a:ext cx="3885377" cy="738664"/>
          </a:xfrm>
          <a:prstGeom prst="rect">
            <a:avLst/>
          </a:prstGeom>
          <a:noFill/>
        </p:spPr>
        <p:txBody>
          <a:bodyPr wrap="square" rtlCol="0">
            <a:spAutoFit/>
          </a:bodyPr>
          <a:lstStyle/>
          <a:p>
            <a:r>
              <a:rPr lang="en-US" sz="1400" dirty="0" err="1" smtClean="0"/>
              <a:t>http://www.nutritionalhealthsciences.com/images/oxidative-stress-wheel.gif</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76133"/>
            <a:ext cx="8183880" cy="1051560"/>
          </a:xfrm>
        </p:spPr>
        <p:txBody>
          <a:bodyPr/>
          <a:lstStyle/>
          <a:p>
            <a:r>
              <a:rPr lang="en-US" dirty="0" smtClean="0"/>
              <a:t>Hypothesis</a:t>
            </a:r>
            <a:endParaRPr lang="en-US" dirty="0"/>
          </a:p>
        </p:txBody>
      </p:sp>
      <p:sp>
        <p:nvSpPr>
          <p:cNvPr id="3" name="Content Placeholder 2"/>
          <p:cNvSpPr>
            <a:spLocks noGrp="1"/>
          </p:cNvSpPr>
          <p:nvPr>
            <p:ph idx="1"/>
          </p:nvPr>
        </p:nvSpPr>
        <p:spPr>
          <a:xfrm>
            <a:off x="502920" y="1868464"/>
            <a:ext cx="8183880" cy="4187952"/>
          </a:xfrm>
        </p:spPr>
        <p:txBody>
          <a:bodyPr/>
          <a:lstStyle/>
          <a:p>
            <a:pPr>
              <a:buNone/>
            </a:pPr>
            <a:endParaRPr lang="en-US" dirty="0" smtClean="0">
              <a:solidFill>
                <a:schemeClr val="accent1"/>
              </a:solidFill>
            </a:endParaRPr>
          </a:p>
          <a:p>
            <a:pPr>
              <a:buNone/>
            </a:pPr>
            <a:endParaRPr lang="en-US" dirty="0" smtClean="0">
              <a:solidFill>
                <a:schemeClr val="accent1"/>
              </a:solidFill>
            </a:endParaRPr>
          </a:p>
          <a:p>
            <a:pPr>
              <a:buNone/>
            </a:pPr>
            <a:r>
              <a:rPr lang="en-US" dirty="0" smtClean="0">
                <a:solidFill>
                  <a:schemeClr val="accent1"/>
                </a:solidFill>
              </a:rPr>
              <a:t>Is there a de</a:t>
            </a:r>
            <a:r>
              <a:rPr lang="en-US" dirty="0" smtClean="0">
                <a:solidFill>
                  <a:schemeClr val="accent1"/>
                </a:solidFill>
              </a:rPr>
              <a:t>coupling between viability and mutation rate, caused by oxidative stress?</a:t>
            </a:r>
            <a:endParaRPr lang="en-US" dirty="0" smtClean="0">
              <a:solidFill>
                <a:schemeClr val="accent1"/>
              </a:solidFill>
            </a:endParaRPr>
          </a:p>
          <a:p>
            <a:pPr>
              <a:buNone/>
            </a:pPr>
            <a:endParaRPr lang="en-US" dirty="0" smtClean="0">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01570" y="553581"/>
            <a:ext cx="8183880" cy="1051560"/>
          </a:xfrm>
        </p:spPr>
        <p:txBody>
          <a:bodyPr/>
          <a:lstStyle/>
          <a:p>
            <a:r>
              <a:rPr lang="en-US" dirty="0" smtClean="0"/>
              <a:t>Experimental Design</a:t>
            </a:r>
            <a:endParaRPr lang="en-US" dirty="0"/>
          </a:p>
        </p:txBody>
      </p:sp>
      <p:sp>
        <p:nvSpPr>
          <p:cNvPr id="3" name="Content Placeholder 2"/>
          <p:cNvSpPr>
            <a:spLocks noGrp="1"/>
          </p:cNvSpPr>
          <p:nvPr>
            <p:ph idx="1"/>
          </p:nvPr>
        </p:nvSpPr>
        <p:spPr>
          <a:xfrm>
            <a:off x="502920" y="1605141"/>
            <a:ext cx="8183880" cy="4187952"/>
          </a:xfrm>
        </p:spPr>
        <p:txBody>
          <a:bodyPr/>
          <a:lstStyle/>
          <a:p>
            <a:r>
              <a:rPr lang="en-US" dirty="0" smtClean="0">
                <a:solidFill>
                  <a:schemeClr val="accent1"/>
                </a:solidFill>
              </a:rPr>
              <a:t>1</a:t>
            </a:r>
            <a:r>
              <a:rPr lang="en-US" baseline="30000" dirty="0" smtClean="0">
                <a:solidFill>
                  <a:schemeClr val="accent1"/>
                </a:solidFill>
              </a:rPr>
              <a:t>st</a:t>
            </a:r>
            <a:r>
              <a:rPr lang="en-US" dirty="0" smtClean="0">
                <a:solidFill>
                  <a:schemeClr val="accent1"/>
                </a:solidFill>
              </a:rPr>
              <a:t> aim: Study whether increased concentration of hydrogen peroxide will lead to more loss of </a:t>
            </a:r>
            <a:r>
              <a:rPr lang="en-US" dirty="0" err="1" smtClean="0">
                <a:solidFill>
                  <a:schemeClr val="accent1"/>
                </a:solidFill>
              </a:rPr>
              <a:t>heterozygosity</a:t>
            </a:r>
            <a:r>
              <a:rPr lang="en-US" dirty="0" smtClean="0">
                <a:solidFill>
                  <a:schemeClr val="accent1"/>
                </a:solidFill>
              </a:rPr>
              <a:t> (LOH) </a:t>
            </a:r>
          </a:p>
          <a:p>
            <a:r>
              <a:rPr lang="en-US" dirty="0" smtClean="0">
                <a:solidFill>
                  <a:schemeClr val="accent1"/>
                </a:solidFill>
              </a:rPr>
              <a:t>2</a:t>
            </a:r>
            <a:r>
              <a:rPr lang="en-US" baseline="30000" dirty="0" smtClean="0">
                <a:solidFill>
                  <a:schemeClr val="accent1"/>
                </a:solidFill>
              </a:rPr>
              <a:t>nd</a:t>
            </a:r>
            <a:r>
              <a:rPr lang="en-US" dirty="0" smtClean="0">
                <a:solidFill>
                  <a:schemeClr val="accent1"/>
                </a:solidFill>
              </a:rPr>
              <a:t> aim: Investigate whether </a:t>
            </a:r>
            <a:r>
              <a:rPr lang="en-US" dirty="0" err="1" smtClean="0">
                <a:solidFill>
                  <a:schemeClr val="accent1"/>
                </a:solidFill>
              </a:rPr>
              <a:t>hydrgoen</a:t>
            </a:r>
            <a:r>
              <a:rPr lang="en-US" dirty="0" smtClean="0">
                <a:solidFill>
                  <a:schemeClr val="accent1"/>
                </a:solidFill>
              </a:rPr>
              <a:t> peroxide effects are associated with life span variation </a:t>
            </a:r>
            <a:endParaRPr lang="en-US" dirty="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accent4"/>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title" sz="quarter"/>
          </p:nvPr>
        </p:nvSpPr>
        <p:spPr>
          <a:xfrm>
            <a:off x="-72355" y="335756"/>
            <a:ext cx="8528050" cy="671512"/>
          </a:xfrm>
          <a:noFill/>
        </p:spPr>
        <p:txBody>
          <a:bodyPr/>
          <a:lstStyle/>
          <a:p>
            <a:pPr algn="ctr" eaLnBrk="1" hangingPunct="1"/>
            <a:r>
              <a:rPr lang="en-US" sz="3600" b="1" dirty="0" smtClean="0">
                <a:solidFill>
                  <a:schemeClr val="accent1"/>
                </a:solidFill>
              </a:rPr>
              <a:t>Detection of H2O2 damages to yeast genome</a:t>
            </a:r>
          </a:p>
        </p:txBody>
      </p:sp>
      <p:sp>
        <p:nvSpPr>
          <p:cNvPr id="34819" name="Text Box 3"/>
          <p:cNvSpPr txBox="1">
            <a:spLocks noChangeArrowheads="1"/>
          </p:cNvSpPr>
          <p:nvPr/>
        </p:nvSpPr>
        <p:spPr bwMode="auto">
          <a:xfrm>
            <a:off x="725488" y="2665413"/>
            <a:ext cx="1200150" cy="274637"/>
          </a:xfrm>
          <a:prstGeom prst="rect">
            <a:avLst/>
          </a:prstGeom>
          <a:noFill/>
          <a:ln w="38100">
            <a:noFill/>
            <a:miter lim="800000"/>
            <a:headEnd/>
            <a:tailEnd/>
          </a:ln>
        </p:spPr>
        <p:txBody>
          <a:bodyPr wrap="none" lIns="0" tIns="0" rIns="0" bIns="0">
            <a:spAutoFit/>
          </a:bodyPr>
          <a:lstStyle/>
          <a:p>
            <a:pPr algn="ctr" defTabSz="914400" fontAlgn="base">
              <a:spcBef>
                <a:spcPct val="0"/>
              </a:spcBef>
              <a:spcAft>
                <a:spcPct val="0"/>
              </a:spcAft>
            </a:pPr>
            <a:r>
              <a:rPr lang="en-US" dirty="0">
                <a:solidFill>
                  <a:srgbClr val="000000"/>
                </a:solidFill>
              </a:rPr>
              <a:t>Mother Cells</a:t>
            </a:r>
          </a:p>
        </p:txBody>
      </p:sp>
      <p:sp>
        <p:nvSpPr>
          <p:cNvPr id="34820" name="Line 4"/>
          <p:cNvSpPr>
            <a:spLocks noChangeShapeType="1"/>
          </p:cNvSpPr>
          <p:nvPr/>
        </p:nvSpPr>
        <p:spPr bwMode="auto">
          <a:xfrm>
            <a:off x="3946525" y="2960688"/>
            <a:ext cx="1323975" cy="263525"/>
          </a:xfrm>
          <a:prstGeom prst="line">
            <a:avLst/>
          </a:prstGeom>
          <a:noFill/>
          <a:ln w="38100">
            <a:solidFill>
              <a:schemeClr val="bg2"/>
            </a:solidFill>
            <a:round/>
            <a:headEnd/>
            <a:tailEnd type="triangle" w="med" len="med"/>
          </a:ln>
        </p:spPr>
        <p:txBody>
          <a:bodyPr>
            <a:spAutoFit/>
          </a:bodyPr>
          <a:lstStyle/>
          <a:p>
            <a:pPr algn="ctr" defTabSz="914400" fontAlgn="base">
              <a:spcBef>
                <a:spcPct val="0"/>
              </a:spcBef>
              <a:spcAft>
                <a:spcPct val="0"/>
              </a:spcAft>
            </a:pPr>
            <a:endParaRPr lang="en-US" sz="2800" b="1" dirty="0">
              <a:solidFill>
                <a:srgbClr val="00FFFF"/>
              </a:solidFill>
            </a:endParaRPr>
          </a:p>
        </p:txBody>
      </p:sp>
      <p:sp>
        <p:nvSpPr>
          <p:cNvPr id="34821" name="Text Box 5"/>
          <p:cNvSpPr txBox="1">
            <a:spLocks noChangeArrowheads="1"/>
          </p:cNvSpPr>
          <p:nvPr/>
        </p:nvSpPr>
        <p:spPr bwMode="auto">
          <a:xfrm>
            <a:off x="4330691" y="2803525"/>
            <a:ext cx="846386" cy="276999"/>
          </a:xfrm>
          <a:prstGeom prst="rect">
            <a:avLst/>
          </a:prstGeom>
          <a:noFill/>
          <a:ln w="38100">
            <a:noFill/>
            <a:miter lim="800000"/>
            <a:headEnd/>
            <a:tailEnd/>
          </a:ln>
        </p:spPr>
        <p:txBody>
          <a:bodyPr wrap="none" lIns="0" tIns="0" rIns="0" bIns="0">
            <a:spAutoFit/>
          </a:bodyPr>
          <a:lstStyle/>
          <a:p>
            <a:pPr algn="ctr" defTabSz="914400" fontAlgn="base">
              <a:spcBef>
                <a:spcPct val="0"/>
              </a:spcBef>
              <a:spcAft>
                <a:spcPct val="0"/>
              </a:spcAft>
            </a:pPr>
            <a:r>
              <a:rPr lang="en-US" dirty="0">
                <a:solidFill>
                  <a:srgbClr val="000000"/>
                </a:solidFill>
              </a:rPr>
              <a:t>Mutation</a:t>
            </a:r>
          </a:p>
        </p:txBody>
      </p:sp>
      <p:pic>
        <p:nvPicPr>
          <p:cNvPr id="34822" name="Picture 6" descr="black"/>
          <p:cNvPicPr preferRelativeResize="0">
            <a:picLocks noChangeAspect="1" noChangeArrowheads="1"/>
          </p:cNvPicPr>
          <p:nvPr/>
        </p:nvPicPr>
        <p:blipFill>
          <a:blip r:embed="rId3" cstate="print"/>
          <a:srcRect/>
          <a:stretch>
            <a:fillRect/>
          </a:stretch>
        </p:blipFill>
        <p:spPr bwMode="auto">
          <a:xfrm>
            <a:off x="5649913" y="3086100"/>
            <a:ext cx="603250" cy="603250"/>
          </a:xfrm>
          <a:prstGeom prst="rect">
            <a:avLst/>
          </a:prstGeom>
          <a:noFill/>
          <a:ln w="9525">
            <a:noFill/>
            <a:miter lim="800000"/>
            <a:headEnd/>
            <a:tailEnd/>
          </a:ln>
        </p:spPr>
      </p:pic>
      <p:sp>
        <p:nvSpPr>
          <p:cNvPr id="34832" name="Oval 16"/>
          <p:cNvSpPr>
            <a:spLocks noChangeArrowheads="1"/>
          </p:cNvSpPr>
          <p:nvPr/>
        </p:nvSpPr>
        <p:spPr bwMode="auto">
          <a:xfrm>
            <a:off x="5680075" y="1752600"/>
            <a:ext cx="587375" cy="542925"/>
          </a:xfrm>
          <a:prstGeom prst="ellipse">
            <a:avLst/>
          </a:prstGeom>
          <a:solidFill>
            <a:schemeClr val="tx1"/>
          </a:solidFill>
          <a:ln w="38100">
            <a:solidFill>
              <a:schemeClr val="bg2"/>
            </a:solidFill>
            <a:round/>
            <a:headEnd/>
            <a:tailEnd/>
          </a:ln>
        </p:spPr>
        <p:txBody>
          <a:bodyPr anchor="ctr">
            <a:spAutoFit/>
          </a:bodyPr>
          <a:lstStyle/>
          <a:p>
            <a:pPr algn="ctr" defTabSz="914400" fontAlgn="base">
              <a:spcBef>
                <a:spcPct val="0"/>
              </a:spcBef>
              <a:spcAft>
                <a:spcPct val="0"/>
              </a:spcAft>
            </a:pPr>
            <a:endParaRPr lang="en-US" sz="2800" b="1" dirty="0">
              <a:solidFill>
                <a:srgbClr val="00FFFF"/>
              </a:solidFill>
            </a:endParaRPr>
          </a:p>
        </p:txBody>
      </p:sp>
      <p:sp>
        <p:nvSpPr>
          <p:cNvPr id="34833" name="Line 17"/>
          <p:cNvSpPr>
            <a:spLocks noChangeShapeType="1"/>
          </p:cNvSpPr>
          <p:nvPr/>
        </p:nvSpPr>
        <p:spPr bwMode="auto">
          <a:xfrm flipV="1">
            <a:off x="3968750" y="2143125"/>
            <a:ext cx="1296988" cy="571500"/>
          </a:xfrm>
          <a:prstGeom prst="line">
            <a:avLst/>
          </a:prstGeom>
          <a:noFill/>
          <a:ln w="38100" cap="rnd">
            <a:solidFill>
              <a:schemeClr val="bg2"/>
            </a:solidFill>
            <a:prstDash val="sysDot"/>
            <a:round/>
            <a:headEnd/>
            <a:tailEnd type="triangle" w="med" len="med"/>
          </a:ln>
        </p:spPr>
        <p:txBody>
          <a:bodyPr>
            <a:spAutoFit/>
          </a:bodyPr>
          <a:lstStyle/>
          <a:p>
            <a:pPr algn="ctr" defTabSz="914400" fontAlgn="base">
              <a:spcBef>
                <a:spcPct val="0"/>
              </a:spcBef>
              <a:spcAft>
                <a:spcPct val="0"/>
              </a:spcAft>
            </a:pPr>
            <a:endParaRPr lang="en-US" sz="2800" b="1" dirty="0">
              <a:solidFill>
                <a:srgbClr val="00FFFF"/>
              </a:solidFill>
            </a:endParaRPr>
          </a:p>
        </p:txBody>
      </p:sp>
      <p:sp>
        <p:nvSpPr>
          <p:cNvPr id="34834" name="Text Box 18"/>
          <p:cNvSpPr txBox="1">
            <a:spLocks noChangeArrowheads="1"/>
          </p:cNvSpPr>
          <p:nvPr/>
        </p:nvSpPr>
        <p:spPr bwMode="auto">
          <a:xfrm>
            <a:off x="3969488" y="1789113"/>
            <a:ext cx="1160575" cy="276999"/>
          </a:xfrm>
          <a:prstGeom prst="rect">
            <a:avLst/>
          </a:prstGeom>
          <a:noFill/>
          <a:ln w="38100">
            <a:noFill/>
            <a:miter lim="800000"/>
            <a:headEnd/>
            <a:tailEnd/>
          </a:ln>
        </p:spPr>
        <p:txBody>
          <a:bodyPr wrap="none" lIns="0" tIns="0" rIns="0" bIns="0">
            <a:spAutoFit/>
          </a:bodyPr>
          <a:lstStyle/>
          <a:p>
            <a:pPr algn="ctr" defTabSz="914400" fontAlgn="base">
              <a:spcBef>
                <a:spcPct val="0"/>
              </a:spcBef>
              <a:spcAft>
                <a:spcPct val="0"/>
              </a:spcAft>
            </a:pPr>
            <a:r>
              <a:rPr lang="en-US" dirty="0">
                <a:solidFill>
                  <a:srgbClr val="000000"/>
                </a:solidFill>
              </a:rPr>
              <a:t>No mutation</a:t>
            </a:r>
          </a:p>
        </p:txBody>
      </p:sp>
      <p:sp>
        <p:nvSpPr>
          <p:cNvPr id="34835" name="Line 19"/>
          <p:cNvSpPr>
            <a:spLocks noChangeShapeType="1"/>
          </p:cNvSpPr>
          <p:nvPr/>
        </p:nvSpPr>
        <p:spPr bwMode="auto">
          <a:xfrm>
            <a:off x="3044825" y="3284538"/>
            <a:ext cx="3175" cy="517525"/>
          </a:xfrm>
          <a:prstGeom prst="line">
            <a:avLst/>
          </a:prstGeom>
          <a:noFill/>
          <a:ln w="38100">
            <a:solidFill>
              <a:schemeClr val="bg2"/>
            </a:solidFill>
            <a:round/>
            <a:headEnd/>
            <a:tailEnd type="triangle" w="med" len="med"/>
          </a:ln>
        </p:spPr>
        <p:txBody>
          <a:bodyPr>
            <a:spAutoFit/>
          </a:bodyPr>
          <a:lstStyle/>
          <a:p>
            <a:pPr algn="ctr" defTabSz="914400" fontAlgn="base">
              <a:spcBef>
                <a:spcPct val="0"/>
              </a:spcBef>
              <a:spcAft>
                <a:spcPct val="0"/>
              </a:spcAft>
            </a:pPr>
            <a:endParaRPr lang="en-US" sz="2800" b="1" dirty="0">
              <a:solidFill>
                <a:srgbClr val="00FFFF"/>
              </a:solidFill>
            </a:endParaRPr>
          </a:p>
        </p:txBody>
      </p:sp>
      <p:sp>
        <p:nvSpPr>
          <p:cNvPr id="34836" name="Text Box 20"/>
          <p:cNvSpPr txBox="1">
            <a:spLocks noChangeArrowheads="1"/>
          </p:cNvSpPr>
          <p:nvPr/>
        </p:nvSpPr>
        <p:spPr bwMode="auto">
          <a:xfrm>
            <a:off x="1560513" y="3395663"/>
            <a:ext cx="1136650" cy="274637"/>
          </a:xfrm>
          <a:prstGeom prst="rect">
            <a:avLst/>
          </a:prstGeom>
          <a:noFill/>
          <a:ln w="38100">
            <a:noFill/>
            <a:miter lim="800000"/>
            <a:headEnd/>
            <a:tailEnd/>
          </a:ln>
        </p:spPr>
        <p:txBody>
          <a:bodyPr wrap="none" lIns="0" tIns="0" rIns="0" bIns="0">
            <a:spAutoFit/>
          </a:bodyPr>
          <a:lstStyle/>
          <a:p>
            <a:pPr algn="ctr" defTabSz="914400" fontAlgn="base">
              <a:spcBef>
                <a:spcPct val="0"/>
              </a:spcBef>
              <a:spcAft>
                <a:spcPct val="0"/>
              </a:spcAft>
            </a:pPr>
            <a:r>
              <a:rPr lang="en-US" dirty="0">
                <a:solidFill>
                  <a:srgbClr val="000000"/>
                </a:solidFill>
              </a:rPr>
              <a:t>First mitosis</a:t>
            </a:r>
          </a:p>
        </p:txBody>
      </p:sp>
      <p:sp>
        <p:nvSpPr>
          <p:cNvPr id="34837" name="Text Box 21"/>
          <p:cNvSpPr txBox="1">
            <a:spLocks noChangeArrowheads="1"/>
          </p:cNvSpPr>
          <p:nvPr/>
        </p:nvSpPr>
        <p:spPr bwMode="auto">
          <a:xfrm>
            <a:off x="4191670" y="4081463"/>
            <a:ext cx="846386" cy="276999"/>
          </a:xfrm>
          <a:prstGeom prst="rect">
            <a:avLst/>
          </a:prstGeom>
          <a:noFill/>
          <a:ln w="38100">
            <a:noFill/>
            <a:miter lim="800000"/>
            <a:headEnd/>
            <a:tailEnd/>
          </a:ln>
        </p:spPr>
        <p:txBody>
          <a:bodyPr wrap="none" lIns="0" tIns="0" rIns="0" bIns="0">
            <a:spAutoFit/>
          </a:bodyPr>
          <a:lstStyle/>
          <a:p>
            <a:pPr algn="ctr" defTabSz="914400" fontAlgn="base">
              <a:spcBef>
                <a:spcPct val="0"/>
              </a:spcBef>
              <a:spcAft>
                <a:spcPct val="0"/>
              </a:spcAft>
            </a:pPr>
            <a:r>
              <a:rPr lang="en-US" dirty="0">
                <a:solidFill>
                  <a:srgbClr val="000000"/>
                </a:solidFill>
              </a:rPr>
              <a:t>Mutation</a:t>
            </a:r>
          </a:p>
        </p:txBody>
      </p:sp>
      <p:sp>
        <p:nvSpPr>
          <p:cNvPr id="34838" name="Line 22"/>
          <p:cNvSpPr>
            <a:spLocks noChangeShapeType="1"/>
          </p:cNvSpPr>
          <p:nvPr/>
        </p:nvSpPr>
        <p:spPr bwMode="auto">
          <a:xfrm>
            <a:off x="3778250" y="4467225"/>
            <a:ext cx="1490663" cy="79375"/>
          </a:xfrm>
          <a:prstGeom prst="line">
            <a:avLst/>
          </a:prstGeom>
          <a:noFill/>
          <a:ln w="38100">
            <a:solidFill>
              <a:schemeClr val="bg2"/>
            </a:solidFill>
            <a:round/>
            <a:headEnd/>
            <a:tailEnd type="triangle" w="med" len="med"/>
          </a:ln>
        </p:spPr>
        <p:txBody>
          <a:bodyPr>
            <a:spAutoFit/>
          </a:bodyPr>
          <a:lstStyle/>
          <a:p>
            <a:pPr algn="ctr" defTabSz="914400" fontAlgn="base">
              <a:spcBef>
                <a:spcPct val="0"/>
              </a:spcBef>
              <a:spcAft>
                <a:spcPct val="0"/>
              </a:spcAft>
            </a:pPr>
            <a:endParaRPr lang="en-US" sz="2800" b="1" dirty="0">
              <a:solidFill>
                <a:srgbClr val="00FFFF"/>
              </a:solidFill>
            </a:endParaRPr>
          </a:p>
        </p:txBody>
      </p:sp>
      <p:pic>
        <p:nvPicPr>
          <p:cNvPr id="34839" name="Picture 23" descr="half-black"/>
          <p:cNvPicPr preferRelativeResize="0">
            <a:picLocks noChangeAspect="1" noChangeArrowheads="1"/>
          </p:cNvPicPr>
          <p:nvPr/>
        </p:nvPicPr>
        <p:blipFill>
          <a:blip r:embed="rId4" cstate="print"/>
          <a:srcRect/>
          <a:stretch>
            <a:fillRect/>
          </a:stretch>
        </p:blipFill>
        <p:spPr bwMode="auto">
          <a:xfrm>
            <a:off x="5635625" y="4324350"/>
            <a:ext cx="603250" cy="603250"/>
          </a:xfrm>
          <a:prstGeom prst="rect">
            <a:avLst/>
          </a:prstGeom>
          <a:noFill/>
          <a:ln w="9525">
            <a:noFill/>
            <a:miter lim="800000"/>
            <a:headEnd/>
            <a:tailEnd/>
          </a:ln>
        </p:spPr>
      </p:pic>
      <p:sp>
        <p:nvSpPr>
          <p:cNvPr id="34840" name="Line 24"/>
          <p:cNvSpPr>
            <a:spLocks noChangeShapeType="1"/>
          </p:cNvSpPr>
          <p:nvPr/>
        </p:nvSpPr>
        <p:spPr bwMode="auto">
          <a:xfrm>
            <a:off x="4032250" y="4076700"/>
            <a:ext cx="1223963" cy="377825"/>
          </a:xfrm>
          <a:prstGeom prst="line">
            <a:avLst/>
          </a:prstGeom>
          <a:noFill/>
          <a:ln w="38100">
            <a:noFill/>
            <a:round/>
            <a:headEnd/>
            <a:tailEnd type="triangle" w="med" len="med"/>
          </a:ln>
        </p:spPr>
        <p:txBody>
          <a:bodyPr>
            <a:spAutoFit/>
          </a:bodyPr>
          <a:lstStyle/>
          <a:p>
            <a:pPr algn="ctr" defTabSz="914400" fontAlgn="base">
              <a:spcBef>
                <a:spcPct val="0"/>
              </a:spcBef>
              <a:spcAft>
                <a:spcPct val="0"/>
              </a:spcAft>
            </a:pPr>
            <a:endParaRPr lang="en-US" sz="2800" b="1" dirty="0">
              <a:solidFill>
                <a:srgbClr val="00FFFF"/>
              </a:solidFill>
            </a:endParaRPr>
          </a:p>
        </p:txBody>
      </p:sp>
      <p:sp>
        <p:nvSpPr>
          <p:cNvPr id="34841" name="Text Box 25"/>
          <p:cNvSpPr txBox="1">
            <a:spLocks noChangeArrowheads="1"/>
          </p:cNvSpPr>
          <p:nvPr/>
        </p:nvSpPr>
        <p:spPr bwMode="auto">
          <a:xfrm>
            <a:off x="6745288" y="4687888"/>
            <a:ext cx="1238250" cy="274637"/>
          </a:xfrm>
          <a:prstGeom prst="rect">
            <a:avLst/>
          </a:prstGeom>
          <a:noFill/>
          <a:ln w="38100">
            <a:noFill/>
            <a:miter lim="800000"/>
            <a:headEnd/>
            <a:tailEnd/>
          </a:ln>
        </p:spPr>
        <p:txBody>
          <a:bodyPr wrap="none" lIns="0" tIns="0" rIns="0" bIns="0">
            <a:spAutoFit/>
          </a:bodyPr>
          <a:lstStyle/>
          <a:p>
            <a:pPr algn="ctr" defTabSz="914400" fontAlgn="base">
              <a:spcBef>
                <a:spcPct val="0"/>
              </a:spcBef>
              <a:spcAft>
                <a:spcPct val="0"/>
              </a:spcAft>
            </a:pPr>
            <a:r>
              <a:rPr lang="en-US" dirty="0">
                <a:solidFill>
                  <a:srgbClr val="000000"/>
                </a:solidFill>
              </a:rPr>
              <a:t>1</a:t>
            </a:r>
            <a:r>
              <a:rPr lang="en-US" baseline="30000" dirty="0">
                <a:solidFill>
                  <a:srgbClr val="000000"/>
                </a:solidFill>
              </a:rPr>
              <a:t>st</a:t>
            </a:r>
            <a:r>
              <a:rPr lang="en-US" dirty="0">
                <a:solidFill>
                  <a:srgbClr val="000000"/>
                </a:solidFill>
              </a:rPr>
              <a:t> generation</a:t>
            </a:r>
          </a:p>
        </p:txBody>
      </p:sp>
      <p:sp>
        <p:nvSpPr>
          <p:cNvPr id="34842" name="Text Box 26"/>
          <p:cNvSpPr txBox="1">
            <a:spLocks noChangeArrowheads="1"/>
          </p:cNvSpPr>
          <p:nvPr/>
        </p:nvSpPr>
        <p:spPr bwMode="auto">
          <a:xfrm>
            <a:off x="7508875" y="3148013"/>
            <a:ext cx="1257300" cy="396875"/>
          </a:xfrm>
          <a:prstGeom prst="rect">
            <a:avLst/>
          </a:prstGeom>
          <a:noFill/>
          <a:ln w="38100">
            <a:noFill/>
            <a:miter lim="800000"/>
            <a:headEnd/>
            <a:tailEnd/>
          </a:ln>
        </p:spPr>
        <p:txBody>
          <a:bodyPr>
            <a:spAutoFit/>
          </a:bodyPr>
          <a:lstStyle/>
          <a:p>
            <a:pPr algn="ctr" defTabSz="914400" fontAlgn="base">
              <a:spcBef>
                <a:spcPct val="0"/>
              </a:spcBef>
              <a:spcAft>
                <a:spcPct val="0"/>
              </a:spcAft>
            </a:pPr>
            <a:r>
              <a:rPr lang="en-US" sz="2000" b="1" i="1" dirty="0">
                <a:solidFill>
                  <a:srgbClr val="000000"/>
                </a:solidFill>
              </a:rPr>
              <a:t>met15</a:t>
            </a:r>
            <a:r>
              <a:rPr lang="en-US" sz="2400" b="1" baseline="30000" dirty="0">
                <a:solidFill>
                  <a:srgbClr val="000000"/>
                </a:solidFill>
              </a:rPr>
              <a:t>-/-</a:t>
            </a:r>
          </a:p>
        </p:txBody>
      </p:sp>
      <p:sp>
        <p:nvSpPr>
          <p:cNvPr id="34843" name="Text Box 27"/>
          <p:cNvSpPr txBox="1">
            <a:spLocks noChangeArrowheads="1"/>
          </p:cNvSpPr>
          <p:nvPr/>
        </p:nvSpPr>
        <p:spPr bwMode="auto">
          <a:xfrm>
            <a:off x="7545388" y="1724025"/>
            <a:ext cx="1420812" cy="1098550"/>
          </a:xfrm>
          <a:prstGeom prst="rect">
            <a:avLst/>
          </a:prstGeom>
          <a:noFill/>
          <a:ln w="38100">
            <a:noFill/>
            <a:miter lim="800000"/>
            <a:headEnd/>
            <a:tailEnd/>
          </a:ln>
        </p:spPr>
        <p:txBody>
          <a:bodyPr>
            <a:spAutoFit/>
          </a:bodyPr>
          <a:lstStyle/>
          <a:p>
            <a:pPr defTabSz="914400" fontAlgn="base">
              <a:spcBef>
                <a:spcPct val="0"/>
              </a:spcBef>
              <a:spcAft>
                <a:spcPct val="0"/>
              </a:spcAft>
            </a:pPr>
            <a:r>
              <a:rPr lang="en-US" sz="2000" b="1" i="1" dirty="0">
                <a:solidFill>
                  <a:srgbClr val="000000"/>
                </a:solidFill>
              </a:rPr>
              <a:t>MET15</a:t>
            </a:r>
            <a:r>
              <a:rPr lang="en-US" sz="2000" b="1" baseline="30000" dirty="0">
                <a:solidFill>
                  <a:srgbClr val="000000"/>
                </a:solidFill>
              </a:rPr>
              <a:t>+/- </a:t>
            </a:r>
          </a:p>
          <a:p>
            <a:pPr defTabSz="914400" fontAlgn="base">
              <a:spcBef>
                <a:spcPct val="0"/>
              </a:spcBef>
              <a:spcAft>
                <a:spcPct val="0"/>
              </a:spcAft>
            </a:pPr>
            <a:endParaRPr lang="en-US" sz="2000" b="1" baseline="30000" dirty="0">
              <a:solidFill>
                <a:srgbClr val="000000"/>
              </a:solidFill>
            </a:endParaRPr>
          </a:p>
          <a:p>
            <a:pPr defTabSz="914400" fontAlgn="base">
              <a:spcBef>
                <a:spcPct val="0"/>
              </a:spcBef>
              <a:spcAft>
                <a:spcPct val="0"/>
              </a:spcAft>
            </a:pPr>
            <a:endParaRPr lang="en-US" sz="2000" b="1" baseline="30000" dirty="0">
              <a:solidFill>
                <a:srgbClr val="000000"/>
              </a:solidFill>
            </a:endParaRPr>
          </a:p>
          <a:p>
            <a:pPr defTabSz="914400" fontAlgn="base">
              <a:spcBef>
                <a:spcPct val="0"/>
              </a:spcBef>
              <a:spcAft>
                <a:spcPct val="0"/>
              </a:spcAft>
            </a:pPr>
            <a:r>
              <a:rPr lang="en-US" sz="2000" b="1" i="1" dirty="0">
                <a:solidFill>
                  <a:srgbClr val="000000"/>
                </a:solidFill>
              </a:rPr>
              <a:t>MET15</a:t>
            </a:r>
            <a:r>
              <a:rPr lang="en-US" sz="2000" b="1" baseline="30000" dirty="0">
                <a:solidFill>
                  <a:srgbClr val="000000"/>
                </a:solidFill>
              </a:rPr>
              <a:t>+/+</a:t>
            </a:r>
          </a:p>
        </p:txBody>
      </p:sp>
      <p:sp>
        <p:nvSpPr>
          <p:cNvPr id="34846" name="Rectangle 30"/>
          <p:cNvSpPr>
            <a:spLocks noChangeArrowheads="1"/>
          </p:cNvSpPr>
          <p:nvPr/>
        </p:nvSpPr>
        <p:spPr bwMode="auto">
          <a:xfrm>
            <a:off x="6502400" y="3400425"/>
            <a:ext cx="1028700" cy="57150"/>
          </a:xfrm>
          <a:prstGeom prst="rect">
            <a:avLst/>
          </a:prstGeom>
          <a:noFill/>
          <a:ln w="3175">
            <a:solidFill>
              <a:schemeClr val="bg2"/>
            </a:solidFill>
            <a:miter lim="800000"/>
            <a:headEnd/>
            <a:tailEnd/>
          </a:ln>
        </p:spPr>
        <p:txBody>
          <a:bodyPr anchor="ctr">
            <a:spAutoFit/>
          </a:bodyPr>
          <a:lstStyle/>
          <a:p>
            <a:pPr algn="ctr" defTabSz="914400" fontAlgn="base">
              <a:spcBef>
                <a:spcPct val="0"/>
              </a:spcBef>
              <a:spcAft>
                <a:spcPct val="0"/>
              </a:spcAft>
            </a:pPr>
            <a:endParaRPr lang="en-US" sz="2800" b="1" dirty="0">
              <a:solidFill>
                <a:srgbClr val="00FFFF"/>
              </a:solidFill>
            </a:endParaRPr>
          </a:p>
        </p:txBody>
      </p:sp>
      <p:sp>
        <p:nvSpPr>
          <p:cNvPr id="34847" name="Rectangle 31"/>
          <p:cNvSpPr>
            <a:spLocks noChangeArrowheads="1"/>
          </p:cNvSpPr>
          <p:nvPr/>
        </p:nvSpPr>
        <p:spPr bwMode="auto">
          <a:xfrm>
            <a:off x="6773863" y="3400425"/>
            <a:ext cx="460375" cy="57150"/>
          </a:xfrm>
          <a:prstGeom prst="rect">
            <a:avLst/>
          </a:prstGeom>
          <a:solidFill>
            <a:schemeClr val="bg2"/>
          </a:solidFill>
          <a:ln w="3175">
            <a:solidFill>
              <a:schemeClr val="bg2"/>
            </a:solidFill>
            <a:miter lim="800000"/>
            <a:headEnd/>
            <a:tailEnd/>
          </a:ln>
        </p:spPr>
        <p:txBody>
          <a:bodyPr anchor="ctr">
            <a:spAutoFit/>
          </a:bodyPr>
          <a:lstStyle/>
          <a:p>
            <a:pPr algn="ctr" defTabSz="914400" fontAlgn="base">
              <a:spcBef>
                <a:spcPct val="0"/>
              </a:spcBef>
              <a:spcAft>
                <a:spcPct val="0"/>
              </a:spcAft>
            </a:pPr>
            <a:endParaRPr lang="en-US" sz="2800" b="1" dirty="0">
              <a:solidFill>
                <a:srgbClr val="00FFFF"/>
              </a:solidFill>
            </a:endParaRPr>
          </a:p>
        </p:txBody>
      </p:sp>
      <p:grpSp>
        <p:nvGrpSpPr>
          <p:cNvPr id="2" name="Group 32"/>
          <p:cNvGrpSpPr>
            <a:grpSpLocks/>
          </p:cNvGrpSpPr>
          <p:nvPr/>
        </p:nvGrpSpPr>
        <p:grpSpPr bwMode="auto">
          <a:xfrm>
            <a:off x="6456363" y="2649538"/>
            <a:ext cx="1039812" cy="66675"/>
            <a:chOff x="638" y="1166"/>
            <a:chExt cx="242" cy="17"/>
          </a:xfrm>
        </p:grpSpPr>
        <p:sp>
          <p:nvSpPr>
            <p:cNvPr id="34887" name="Rectangle 33"/>
            <p:cNvSpPr>
              <a:spLocks noChangeArrowheads="1"/>
            </p:cNvSpPr>
            <p:nvPr/>
          </p:nvSpPr>
          <p:spPr bwMode="auto">
            <a:xfrm>
              <a:off x="638" y="1166"/>
              <a:ext cx="242" cy="17"/>
            </a:xfrm>
            <a:prstGeom prst="rect">
              <a:avLst/>
            </a:prstGeom>
            <a:noFill/>
            <a:ln w="3175">
              <a:solidFill>
                <a:schemeClr val="bg2"/>
              </a:solidFill>
              <a:miter lim="800000"/>
              <a:headEnd/>
              <a:tailEnd/>
            </a:ln>
          </p:spPr>
          <p:txBody>
            <a:bodyPr anchor="ctr">
              <a:spAutoFit/>
            </a:bodyPr>
            <a:lstStyle/>
            <a:p>
              <a:pPr algn="ctr" defTabSz="914400" fontAlgn="base">
                <a:spcBef>
                  <a:spcPct val="0"/>
                </a:spcBef>
                <a:spcAft>
                  <a:spcPct val="0"/>
                </a:spcAft>
              </a:pPr>
              <a:endParaRPr lang="en-US" sz="2800" b="1" dirty="0">
                <a:solidFill>
                  <a:srgbClr val="00FFFF"/>
                </a:solidFill>
              </a:endParaRPr>
            </a:p>
          </p:txBody>
        </p:sp>
        <p:sp>
          <p:nvSpPr>
            <p:cNvPr id="34888" name="Rectangle 34"/>
            <p:cNvSpPr>
              <a:spLocks noChangeArrowheads="1"/>
            </p:cNvSpPr>
            <p:nvPr/>
          </p:nvSpPr>
          <p:spPr bwMode="auto">
            <a:xfrm>
              <a:off x="702" y="1166"/>
              <a:ext cx="108" cy="17"/>
            </a:xfrm>
            <a:prstGeom prst="rect">
              <a:avLst/>
            </a:prstGeom>
            <a:pattFill prst="ltUpDiag">
              <a:fgClr>
                <a:schemeClr val="bg2"/>
              </a:fgClr>
              <a:bgClr>
                <a:srgbClr val="FFFFFF"/>
              </a:bgClr>
            </a:pattFill>
            <a:ln w="3175">
              <a:solidFill>
                <a:schemeClr val="bg2"/>
              </a:solidFill>
              <a:miter lim="800000"/>
              <a:headEnd/>
              <a:tailEnd/>
            </a:ln>
          </p:spPr>
          <p:txBody>
            <a:bodyPr anchor="ctr">
              <a:spAutoFit/>
            </a:bodyPr>
            <a:lstStyle/>
            <a:p>
              <a:pPr algn="ctr" defTabSz="914400" fontAlgn="base">
                <a:spcBef>
                  <a:spcPct val="0"/>
                </a:spcBef>
                <a:spcAft>
                  <a:spcPct val="0"/>
                </a:spcAft>
              </a:pPr>
              <a:endParaRPr lang="en-US" sz="2800" b="1" dirty="0">
                <a:solidFill>
                  <a:srgbClr val="00FFFF"/>
                </a:solidFill>
              </a:endParaRPr>
            </a:p>
          </p:txBody>
        </p:sp>
      </p:grpSp>
      <p:grpSp>
        <p:nvGrpSpPr>
          <p:cNvPr id="3" name="Group 35"/>
          <p:cNvGrpSpPr>
            <a:grpSpLocks/>
          </p:cNvGrpSpPr>
          <p:nvPr/>
        </p:nvGrpSpPr>
        <p:grpSpPr bwMode="auto">
          <a:xfrm>
            <a:off x="6456363" y="2538413"/>
            <a:ext cx="1039812" cy="66675"/>
            <a:chOff x="638" y="1166"/>
            <a:chExt cx="242" cy="17"/>
          </a:xfrm>
        </p:grpSpPr>
        <p:sp>
          <p:nvSpPr>
            <p:cNvPr id="34885" name="Rectangle 36"/>
            <p:cNvSpPr>
              <a:spLocks noChangeArrowheads="1"/>
            </p:cNvSpPr>
            <p:nvPr/>
          </p:nvSpPr>
          <p:spPr bwMode="auto">
            <a:xfrm>
              <a:off x="638" y="1166"/>
              <a:ext cx="242" cy="17"/>
            </a:xfrm>
            <a:prstGeom prst="rect">
              <a:avLst/>
            </a:prstGeom>
            <a:noFill/>
            <a:ln w="3175">
              <a:solidFill>
                <a:schemeClr val="bg2"/>
              </a:solidFill>
              <a:miter lim="800000"/>
              <a:headEnd/>
              <a:tailEnd/>
            </a:ln>
          </p:spPr>
          <p:txBody>
            <a:bodyPr anchor="ctr">
              <a:spAutoFit/>
            </a:bodyPr>
            <a:lstStyle/>
            <a:p>
              <a:pPr algn="ctr" defTabSz="914400" fontAlgn="base">
                <a:spcBef>
                  <a:spcPct val="0"/>
                </a:spcBef>
                <a:spcAft>
                  <a:spcPct val="0"/>
                </a:spcAft>
              </a:pPr>
              <a:endParaRPr lang="en-US" sz="2800" b="1" dirty="0">
                <a:solidFill>
                  <a:srgbClr val="00FFFF"/>
                </a:solidFill>
              </a:endParaRPr>
            </a:p>
          </p:txBody>
        </p:sp>
        <p:sp>
          <p:nvSpPr>
            <p:cNvPr id="34886" name="Rectangle 37"/>
            <p:cNvSpPr>
              <a:spLocks noChangeArrowheads="1"/>
            </p:cNvSpPr>
            <p:nvPr/>
          </p:nvSpPr>
          <p:spPr bwMode="auto">
            <a:xfrm>
              <a:off x="702" y="1166"/>
              <a:ext cx="108" cy="17"/>
            </a:xfrm>
            <a:prstGeom prst="rect">
              <a:avLst/>
            </a:prstGeom>
            <a:pattFill prst="ltUpDiag">
              <a:fgClr>
                <a:schemeClr val="bg2"/>
              </a:fgClr>
              <a:bgClr>
                <a:srgbClr val="FFFFFF"/>
              </a:bgClr>
            </a:pattFill>
            <a:ln w="3175">
              <a:solidFill>
                <a:schemeClr val="bg2"/>
              </a:solidFill>
              <a:miter lim="800000"/>
              <a:headEnd/>
              <a:tailEnd/>
            </a:ln>
          </p:spPr>
          <p:txBody>
            <a:bodyPr anchor="ctr">
              <a:spAutoFit/>
            </a:bodyPr>
            <a:lstStyle/>
            <a:p>
              <a:pPr algn="ctr" defTabSz="914400" fontAlgn="base">
                <a:spcBef>
                  <a:spcPct val="0"/>
                </a:spcBef>
                <a:spcAft>
                  <a:spcPct val="0"/>
                </a:spcAft>
              </a:pPr>
              <a:endParaRPr lang="en-US" sz="2800" b="1" dirty="0">
                <a:solidFill>
                  <a:srgbClr val="00FFFF"/>
                </a:solidFill>
              </a:endParaRPr>
            </a:p>
          </p:txBody>
        </p:sp>
      </p:grpSp>
      <p:sp>
        <p:nvSpPr>
          <p:cNvPr id="34850" name="Rectangle 38"/>
          <p:cNvSpPr>
            <a:spLocks noChangeArrowheads="1"/>
          </p:cNvSpPr>
          <p:nvPr/>
        </p:nvSpPr>
        <p:spPr bwMode="auto">
          <a:xfrm>
            <a:off x="6491288" y="3303588"/>
            <a:ext cx="1047750" cy="61912"/>
          </a:xfrm>
          <a:prstGeom prst="rect">
            <a:avLst/>
          </a:prstGeom>
          <a:noFill/>
          <a:ln w="3175">
            <a:solidFill>
              <a:schemeClr val="bg2"/>
            </a:solidFill>
            <a:miter lim="800000"/>
            <a:headEnd/>
            <a:tailEnd/>
          </a:ln>
        </p:spPr>
        <p:txBody>
          <a:bodyPr anchor="ctr">
            <a:spAutoFit/>
          </a:bodyPr>
          <a:lstStyle/>
          <a:p>
            <a:pPr algn="ctr" defTabSz="914400" fontAlgn="base">
              <a:spcBef>
                <a:spcPct val="0"/>
              </a:spcBef>
              <a:spcAft>
                <a:spcPct val="0"/>
              </a:spcAft>
            </a:pPr>
            <a:endParaRPr lang="en-US" sz="2800" b="1" dirty="0">
              <a:solidFill>
                <a:srgbClr val="00FFFF"/>
              </a:solidFill>
            </a:endParaRPr>
          </a:p>
        </p:txBody>
      </p:sp>
      <p:sp>
        <p:nvSpPr>
          <p:cNvPr id="34851" name="Rectangle 39"/>
          <p:cNvSpPr>
            <a:spLocks noChangeArrowheads="1"/>
          </p:cNvSpPr>
          <p:nvPr/>
        </p:nvSpPr>
        <p:spPr bwMode="auto">
          <a:xfrm>
            <a:off x="6769100" y="3303588"/>
            <a:ext cx="466725" cy="61912"/>
          </a:xfrm>
          <a:prstGeom prst="rect">
            <a:avLst/>
          </a:prstGeom>
          <a:solidFill>
            <a:schemeClr val="bg2"/>
          </a:solidFill>
          <a:ln w="3175">
            <a:solidFill>
              <a:schemeClr val="bg2"/>
            </a:solidFill>
            <a:miter lim="800000"/>
            <a:headEnd/>
            <a:tailEnd/>
          </a:ln>
        </p:spPr>
        <p:txBody>
          <a:bodyPr anchor="ctr">
            <a:spAutoFit/>
          </a:bodyPr>
          <a:lstStyle/>
          <a:p>
            <a:pPr algn="ctr" defTabSz="914400" fontAlgn="base">
              <a:spcBef>
                <a:spcPct val="0"/>
              </a:spcBef>
              <a:spcAft>
                <a:spcPct val="0"/>
              </a:spcAft>
            </a:pPr>
            <a:endParaRPr lang="en-US" sz="2800" b="1" dirty="0">
              <a:solidFill>
                <a:srgbClr val="00FFFF"/>
              </a:solidFill>
            </a:endParaRPr>
          </a:p>
        </p:txBody>
      </p:sp>
      <p:grpSp>
        <p:nvGrpSpPr>
          <p:cNvPr id="4" name="Group 40"/>
          <p:cNvGrpSpPr>
            <a:grpSpLocks/>
          </p:cNvGrpSpPr>
          <p:nvPr/>
        </p:nvGrpSpPr>
        <p:grpSpPr bwMode="auto">
          <a:xfrm>
            <a:off x="2390775" y="2403475"/>
            <a:ext cx="1274763" cy="673100"/>
            <a:chOff x="1506" y="1514"/>
            <a:chExt cx="803" cy="424"/>
          </a:xfrm>
        </p:grpSpPr>
        <p:sp>
          <p:nvSpPr>
            <p:cNvPr id="34880" name="Oval 41"/>
            <p:cNvSpPr>
              <a:spLocks noChangeArrowheads="1"/>
            </p:cNvSpPr>
            <p:nvPr/>
          </p:nvSpPr>
          <p:spPr bwMode="auto">
            <a:xfrm>
              <a:off x="1506" y="1514"/>
              <a:ext cx="803" cy="424"/>
            </a:xfrm>
            <a:prstGeom prst="ellipse">
              <a:avLst/>
            </a:prstGeom>
            <a:noFill/>
            <a:ln w="38100">
              <a:solidFill>
                <a:schemeClr val="bg2"/>
              </a:solidFill>
              <a:round/>
              <a:headEnd/>
              <a:tailEnd/>
            </a:ln>
          </p:spPr>
          <p:txBody>
            <a:bodyPr anchor="ctr">
              <a:spAutoFit/>
            </a:bodyPr>
            <a:lstStyle/>
            <a:p>
              <a:pPr algn="ctr" defTabSz="914400" fontAlgn="base">
                <a:spcBef>
                  <a:spcPct val="0"/>
                </a:spcBef>
                <a:spcAft>
                  <a:spcPct val="0"/>
                </a:spcAft>
              </a:pPr>
              <a:endParaRPr lang="en-US" sz="2800" b="1" dirty="0">
                <a:solidFill>
                  <a:srgbClr val="00FFFF"/>
                </a:solidFill>
              </a:endParaRPr>
            </a:p>
          </p:txBody>
        </p:sp>
        <p:sp>
          <p:nvSpPr>
            <p:cNvPr id="34881" name="Rectangle 42"/>
            <p:cNvSpPr>
              <a:spLocks noChangeArrowheads="1"/>
            </p:cNvSpPr>
            <p:nvPr/>
          </p:nvSpPr>
          <p:spPr bwMode="auto">
            <a:xfrm>
              <a:off x="1578" y="1738"/>
              <a:ext cx="660" cy="39"/>
            </a:xfrm>
            <a:prstGeom prst="rect">
              <a:avLst/>
            </a:prstGeom>
            <a:noFill/>
            <a:ln w="3175">
              <a:solidFill>
                <a:schemeClr val="bg2"/>
              </a:solidFill>
              <a:miter lim="800000"/>
              <a:headEnd/>
              <a:tailEnd/>
            </a:ln>
          </p:spPr>
          <p:txBody>
            <a:bodyPr anchor="ctr">
              <a:spAutoFit/>
            </a:bodyPr>
            <a:lstStyle/>
            <a:p>
              <a:pPr algn="ctr" defTabSz="914400" fontAlgn="base">
                <a:spcBef>
                  <a:spcPct val="0"/>
                </a:spcBef>
                <a:spcAft>
                  <a:spcPct val="0"/>
                </a:spcAft>
              </a:pPr>
              <a:endParaRPr lang="en-US" sz="2800" b="1" dirty="0">
                <a:solidFill>
                  <a:srgbClr val="00FFFF"/>
                </a:solidFill>
              </a:endParaRPr>
            </a:p>
          </p:txBody>
        </p:sp>
        <p:sp>
          <p:nvSpPr>
            <p:cNvPr id="34882" name="Rectangle 43"/>
            <p:cNvSpPr>
              <a:spLocks noChangeArrowheads="1"/>
            </p:cNvSpPr>
            <p:nvPr/>
          </p:nvSpPr>
          <p:spPr bwMode="auto">
            <a:xfrm>
              <a:off x="1753" y="1738"/>
              <a:ext cx="294" cy="39"/>
            </a:xfrm>
            <a:prstGeom prst="rect">
              <a:avLst/>
            </a:prstGeom>
            <a:solidFill>
              <a:schemeClr val="bg2"/>
            </a:solidFill>
            <a:ln w="3175">
              <a:solidFill>
                <a:schemeClr val="bg2"/>
              </a:solidFill>
              <a:miter lim="800000"/>
              <a:headEnd/>
              <a:tailEnd/>
            </a:ln>
          </p:spPr>
          <p:txBody>
            <a:bodyPr anchor="ctr">
              <a:spAutoFit/>
            </a:bodyPr>
            <a:lstStyle/>
            <a:p>
              <a:pPr algn="ctr" defTabSz="914400" fontAlgn="base">
                <a:spcBef>
                  <a:spcPct val="0"/>
                </a:spcBef>
                <a:spcAft>
                  <a:spcPct val="0"/>
                </a:spcAft>
              </a:pPr>
              <a:endParaRPr lang="en-US" sz="2800" b="1" dirty="0">
                <a:solidFill>
                  <a:srgbClr val="00FFFF"/>
                </a:solidFill>
              </a:endParaRPr>
            </a:p>
          </p:txBody>
        </p:sp>
        <p:sp>
          <p:nvSpPr>
            <p:cNvPr id="34883" name="Rectangle 44"/>
            <p:cNvSpPr>
              <a:spLocks noChangeArrowheads="1"/>
            </p:cNvSpPr>
            <p:nvPr/>
          </p:nvSpPr>
          <p:spPr bwMode="auto">
            <a:xfrm>
              <a:off x="1575" y="1677"/>
              <a:ext cx="655" cy="42"/>
            </a:xfrm>
            <a:prstGeom prst="rect">
              <a:avLst/>
            </a:prstGeom>
            <a:noFill/>
            <a:ln w="3175">
              <a:solidFill>
                <a:schemeClr val="bg2"/>
              </a:solidFill>
              <a:miter lim="800000"/>
              <a:headEnd/>
              <a:tailEnd/>
            </a:ln>
          </p:spPr>
          <p:txBody>
            <a:bodyPr anchor="ctr">
              <a:spAutoFit/>
            </a:bodyPr>
            <a:lstStyle/>
            <a:p>
              <a:pPr algn="ctr" defTabSz="914400" fontAlgn="base">
                <a:spcBef>
                  <a:spcPct val="0"/>
                </a:spcBef>
                <a:spcAft>
                  <a:spcPct val="0"/>
                </a:spcAft>
              </a:pPr>
              <a:endParaRPr lang="en-US" sz="2800" b="1" dirty="0">
                <a:solidFill>
                  <a:srgbClr val="00FFFF"/>
                </a:solidFill>
              </a:endParaRPr>
            </a:p>
          </p:txBody>
        </p:sp>
        <p:sp>
          <p:nvSpPr>
            <p:cNvPr id="34884" name="Rectangle 45"/>
            <p:cNvSpPr>
              <a:spLocks noChangeArrowheads="1"/>
            </p:cNvSpPr>
            <p:nvPr/>
          </p:nvSpPr>
          <p:spPr bwMode="auto">
            <a:xfrm>
              <a:off x="1748" y="1677"/>
              <a:ext cx="293" cy="42"/>
            </a:xfrm>
            <a:prstGeom prst="rect">
              <a:avLst/>
            </a:prstGeom>
            <a:pattFill prst="ltUpDiag">
              <a:fgClr>
                <a:schemeClr val="bg2"/>
              </a:fgClr>
              <a:bgClr>
                <a:srgbClr val="FFFFFF"/>
              </a:bgClr>
            </a:pattFill>
            <a:ln w="3175">
              <a:solidFill>
                <a:schemeClr val="bg2"/>
              </a:solidFill>
              <a:miter lim="800000"/>
              <a:headEnd/>
              <a:tailEnd/>
            </a:ln>
          </p:spPr>
          <p:txBody>
            <a:bodyPr anchor="ctr">
              <a:spAutoFit/>
            </a:bodyPr>
            <a:lstStyle/>
            <a:p>
              <a:pPr algn="ctr" defTabSz="914400" fontAlgn="base">
                <a:spcBef>
                  <a:spcPct val="0"/>
                </a:spcBef>
                <a:spcAft>
                  <a:spcPct val="0"/>
                </a:spcAft>
              </a:pPr>
              <a:endParaRPr lang="en-US" sz="2800" b="1" dirty="0">
                <a:solidFill>
                  <a:srgbClr val="00FFFF"/>
                </a:solidFill>
              </a:endParaRPr>
            </a:p>
          </p:txBody>
        </p:sp>
      </p:grpSp>
      <p:grpSp>
        <p:nvGrpSpPr>
          <p:cNvPr id="5" name="Group 46"/>
          <p:cNvGrpSpPr>
            <a:grpSpLocks/>
          </p:cNvGrpSpPr>
          <p:nvPr/>
        </p:nvGrpSpPr>
        <p:grpSpPr bwMode="auto">
          <a:xfrm>
            <a:off x="2257425" y="3933825"/>
            <a:ext cx="1274763" cy="673100"/>
            <a:chOff x="1506" y="1514"/>
            <a:chExt cx="803" cy="424"/>
          </a:xfrm>
        </p:grpSpPr>
        <p:sp>
          <p:nvSpPr>
            <p:cNvPr id="34875" name="Oval 47"/>
            <p:cNvSpPr>
              <a:spLocks noChangeArrowheads="1"/>
            </p:cNvSpPr>
            <p:nvPr/>
          </p:nvSpPr>
          <p:spPr bwMode="auto">
            <a:xfrm>
              <a:off x="1506" y="1514"/>
              <a:ext cx="803" cy="424"/>
            </a:xfrm>
            <a:prstGeom prst="ellipse">
              <a:avLst/>
            </a:prstGeom>
            <a:noFill/>
            <a:ln w="38100">
              <a:solidFill>
                <a:schemeClr val="bg2"/>
              </a:solidFill>
              <a:round/>
              <a:headEnd/>
              <a:tailEnd/>
            </a:ln>
          </p:spPr>
          <p:txBody>
            <a:bodyPr anchor="ctr">
              <a:spAutoFit/>
            </a:bodyPr>
            <a:lstStyle/>
            <a:p>
              <a:pPr algn="ctr" defTabSz="914400" fontAlgn="base">
                <a:spcBef>
                  <a:spcPct val="0"/>
                </a:spcBef>
                <a:spcAft>
                  <a:spcPct val="0"/>
                </a:spcAft>
              </a:pPr>
              <a:endParaRPr lang="en-US" sz="2800" b="1" dirty="0">
                <a:solidFill>
                  <a:srgbClr val="00FFFF"/>
                </a:solidFill>
              </a:endParaRPr>
            </a:p>
          </p:txBody>
        </p:sp>
        <p:sp>
          <p:nvSpPr>
            <p:cNvPr id="34876" name="Rectangle 48"/>
            <p:cNvSpPr>
              <a:spLocks noChangeArrowheads="1"/>
            </p:cNvSpPr>
            <p:nvPr/>
          </p:nvSpPr>
          <p:spPr bwMode="auto">
            <a:xfrm>
              <a:off x="1578" y="1738"/>
              <a:ext cx="660" cy="39"/>
            </a:xfrm>
            <a:prstGeom prst="rect">
              <a:avLst/>
            </a:prstGeom>
            <a:noFill/>
            <a:ln w="3175">
              <a:solidFill>
                <a:schemeClr val="bg2"/>
              </a:solidFill>
              <a:miter lim="800000"/>
              <a:headEnd/>
              <a:tailEnd/>
            </a:ln>
          </p:spPr>
          <p:txBody>
            <a:bodyPr anchor="ctr">
              <a:spAutoFit/>
            </a:bodyPr>
            <a:lstStyle/>
            <a:p>
              <a:pPr algn="ctr" defTabSz="914400" fontAlgn="base">
                <a:spcBef>
                  <a:spcPct val="0"/>
                </a:spcBef>
                <a:spcAft>
                  <a:spcPct val="0"/>
                </a:spcAft>
              </a:pPr>
              <a:endParaRPr lang="en-US" sz="2800" b="1" dirty="0">
                <a:solidFill>
                  <a:srgbClr val="00FFFF"/>
                </a:solidFill>
              </a:endParaRPr>
            </a:p>
          </p:txBody>
        </p:sp>
        <p:sp>
          <p:nvSpPr>
            <p:cNvPr id="34877" name="Rectangle 49"/>
            <p:cNvSpPr>
              <a:spLocks noChangeArrowheads="1"/>
            </p:cNvSpPr>
            <p:nvPr/>
          </p:nvSpPr>
          <p:spPr bwMode="auto">
            <a:xfrm>
              <a:off x="1753" y="1738"/>
              <a:ext cx="294" cy="39"/>
            </a:xfrm>
            <a:prstGeom prst="rect">
              <a:avLst/>
            </a:prstGeom>
            <a:solidFill>
              <a:schemeClr val="bg2"/>
            </a:solidFill>
            <a:ln w="3175">
              <a:solidFill>
                <a:schemeClr val="bg2"/>
              </a:solidFill>
              <a:miter lim="800000"/>
              <a:headEnd/>
              <a:tailEnd/>
            </a:ln>
          </p:spPr>
          <p:txBody>
            <a:bodyPr anchor="ctr">
              <a:spAutoFit/>
            </a:bodyPr>
            <a:lstStyle/>
            <a:p>
              <a:pPr algn="ctr" defTabSz="914400" fontAlgn="base">
                <a:spcBef>
                  <a:spcPct val="0"/>
                </a:spcBef>
                <a:spcAft>
                  <a:spcPct val="0"/>
                </a:spcAft>
              </a:pPr>
              <a:endParaRPr lang="en-US" sz="2800" b="1" dirty="0">
                <a:solidFill>
                  <a:srgbClr val="00FFFF"/>
                </a:solidFill>
              </a:endParaRPr>
            </a:p>
          </p:txBody>
        </p:sp>
        <p:sp>
          <p:nvSpPr>
            <p:cNvPr id="34878" name="Rectangle 50"/>
            <p:cNvSpPr>
              <a:spLocks noChangeArrowheads="1"/>
            </p:cNvSpPr>
            <p:nvPr/>
          </p:nvSpPr>
          <p:spPr bwMode="auto">
            <a:xfrm>
              <a:off x="1575" y="1677"/>
              <a:ext cx="655" cy="42"/>
            </a:xfrm>
            <a:prstGeom prst="rect">
              <a:avLst/>
            </a:prstGeom>
            <a:noFill/>
            <a:ln w="3175">
              <a:solidFill>
                <a:schemeClr val="bg2"/>
              </a:solidFill>
              <a:miter lim="800000"/>
              <a:headEnd/>
              <a:tailEnd/>
            </a:ln>
          </p:spPr>
          <p:txBody>
            <a:bodyPr anchor="ctr">
              <a:spAutoFit/>
            </a:bodyPr>
            <a:lstStyle/>
            <a:p>
              <a:pPr algn="ctr" defTabSz="914400" fontAlgn="base">
                <a:spcBef>
                  <a:spcPct val="0"/>
                </a:spcBef>
                <a:spcAft>
                  <a:spcPct val="0"/>
                </a:spcAft>
              </a:pPr>
              <a:endParaRPr lang="en-US" sz="2800" b="1" dirty="0">
                <a:solidFill>
                  <a:srgbClr val="00FFFF"/>
                </a:solidFill>
              </a:endParaRPr>
            </a:p>
          </p:txBody>
        </p:sp>
        <p:sp>
          <p:nvSpPr>
            <p:cNvPr id="34879" name="Rectangle 51"/>
            <p:cNvSpPr>
              <a:spLocks noChangeArrowheads="1"/>
            </p:cNvSpPr>
            <p:nvPr/>
          </p:nvSpPr>
          <p:spPr bwMode="auto">
            <a:xfrm>
              <a:off x="1748" y="1677"/>
              <a:ext cx="293" cy="42"/>
            </a:xfrm>
            <a:prstGeom prst="rect">
              <a:avLst/>
            </a:prstGeom>
            <a:pattFill prst="ltUpDiag">
              <a:fgClr>
                <a:schemeClr val="bg2"/>
              </a:fgClr>
              <a:bgClr>
                <a:srgbClr val="FFFFFF"/>
              </a:bgClr>
            </a:pattFill>
            <a:ln w="3175">
              <a:solidFill>
                <a:schemeClr val="bg2"/>
              </a:solidFill>
              <a:miter lim="800000"/>
              <a:headEnd/>
              <a:tailEnd/>
            </a:ln>
          </p:spPr>
          <p:txBody>
            <a:bodyPr anchor="ctr">
              <a:spAutoFit/>
            </a:bodyPr>
            <a:lstStyle/>
            <a:p>
              <a:pPr algn="ctr" defTabSz="914400" fontAlgn="base">
                <a:spcBef>
                  <a:spcPct val="0"/>
                </a:spcBef>
                <a:spcAft>
                  <a:spcPct val="0"/>
                </a:spcAft>
              </a:pPr>
              <a:endParaRPr lang="en-US" sz="2800" b="1" dirty="0">
                <a:solidFill>
                  <a:srgbClr val="00FFFF"/>
                </a:solidFill>
              </a:endParaRPr>
            </a:p>
          </p:txBody>
        </p:sp>
      </p:grpSp>
      <p:grpSp>
        <p:nvGrpSpPr>
          <p:cNvPr id="6" name="Group 52"/>
          <p:cNvGrpSpPr>
            <a:grpSpLocks/>
          </p:cNvGrpSpPr>
          <p:nvPr/>
        </p:nvGrpSpPr>
        <p:grpSpPr bwMode="auto">
          <a:xfrm>
            <a:off x="3170238" y="3575050"/>
            <a:ext cx="944562" cy="496888"/>
            <a:chOff x="1506" y="1514"/>
            <a:chExt cx="803" cy="424"/>
          </a:xfrm>
        </p:grpSpPr>
        <p:sp>
          <p:nvSpPr>
            <p:cNvPr id="34870" name="Oval 53"/>
            <p:cNvSpPr>
              <a:spLocks noChangeArrowheads="1"/>
            </p:cNvSpPr>
            <p:nvPr/>
          </p:nvSpPr>
          <p:spPr bwMode="auto">
            <a:xfrm>
              <a:off x="1506" y="1514"/>
              <a:ext cx="803" cy="424"/>
            </a:xfrm>
            <a:prstGeom prst="ellipse">
              <a:avLst/>
            </a:prstGeom>
            <a:noFill/>
            <a:ln w="38100">
              <a:solidFill>
                <a:schemeClr val="bg2"/>
              </a:solidFill>
              <a:round/>
              <a:headEnd/>
              <a:tailEnd/>
            </a:ln>
          </p:spPr>
          <p:txBody>
            <a:bodyPr anchor="ctr">
              <a:spAutoFit/>
            </a:bodyPr>
            <a:lstStyle/>
            <a:p>
              <a:pPr algn="ctr" defTabSz="914400" fontAlgn="base">
                <a:spcBef>
                  <a:spcPct val="0"/>
                </a:spcBef>
                <a:spcAft>
                  <a:spcPct val="0"/>
                </a:spcAft>
              </a:pPr>
              <a:endParaRPr lang="en-US" sz="2800" b="1" dirty="0">
                <a:solidFill>
                  <a:srgbClr val="00FFFF"/>
                </a:solidFill>
              </a:endParaRPr>
            </a:p>
          </p:txBody>
        </p:sp>
        <p:sp>
          <p:nvSpPr>
            <p:cNvPr id="34871" name="Rectangle 54"/>
            <p:cNvSpPr>
              <a:spLocks noChangeArrowheads="1"/>
            </p:cNvSpPr>
            <p:nvPr/>
          </p:nvSpPr>
          <p:spPr bwMode="auto">
            <a:xfrm>
              <a:off x="1578" y="1738"/>
              <a:ext cx="660" cy="39"/>
            </a:xfrm>
            <a:prstGeom prst="rect">
              <a:avLst/>
            </a:prstGeom>
            <a:noFill/>
            <a:ln w="3175">
              <a:solidFill>
                <a:schemeClr val="bg2"/>
              </a:solidFill>
              <a:miter lim="800000"/>
              <a:headEnd/>
              <a:tailEnd/>
            </a:ln>
          </p:spPr>
          <p:txBody>
            <a:bodyPr anchor="ctr">
              <a:spAutoFit/>
            </a:bodyPr>
            <a:lstStyle/>
            <a:p>
              <a:pPr algn="ctr" defTabSz="914400" fontAlgn="base">
                <a:spcBef>
                  <a:spcPct val="0"/>
                </a:spcBef>
                <a:spcAft>
                  <a:spcPct val="0"/>
                </a:spcAft>
              </a:pPr>
              <a:endParaRPr lang="en-US" sz="2800" b="1" dirty="0">
                <a:solidFill>
                  <a:srgbClr val="00FFFF"/>
                </a:solidFill>
              </a:endParaRPr>
            </a:p>
          </p:txBody>
        </p:sp>
        <p:sp>
          <p:nvSpPr>
            <p:cNvPr id="34872" name="Rectangle 55"/>
            <p:cNvSpPr>
              <a:spLocks noChangeArrowheads="1"/>
            </p:cNvSpPr>
            <p:nvPr/>
          </p:nvSpPr>
          <p:spPr bwMode="auto">
            <a:xfrm>
              <a:off x="1753" y="1738"/>
              <a:ext cx="294" cy="39"/>
            </a:xfrm>
            <a:prstGeom prst="rect">
              <a:avLst/>
            </a:prstGeom>
            <a:solidFill>
              <a:schemeClr val="bg2"/>
            </a:solidFill>
            <a:ln w="3175">
              <a:solidFill>
                <a:schemeClr val="bg2"/>
              </a:solidFill>
              <a:miter lim="800000"/>
              <a:headEnd/>
              <a:tailEnd/>
            </a:ln>
          </p:spPr>
          <p:txBody>
            <a:bodyPr anchor="ctr">
              <a:spAutoFit/>
            </a:bodyPr>
            <a:lstStyle/>
            <a:p>
              <a:pPr algn="ctr" defTabSz="914400" fontAlgn="base">
                <a:spcBef>
                  <a:spcPct val="0"/>
                </a:spcBef>
                <a:spcAft>
                  <a:spcPct val="0"/>
                </a:spcAft>
              </a:pPr>
              <a:endParaRPr lang="en-US" sz="2800" b="1" dirty="0">
                <a:solidFill>
                  <a:srgbClr val="00FFFF"/>
                </a:solidFill>
              </a:endParaRPr>
            </a:p>
          </p:txBody>
        </p:sp>
        <p:sp>
          <p:nvSpPr>
            <p:cNvPr id="34873" name="Rectangle 56"/>
            <p:cNvSpPr>
              <a:spLocks noChangeArrowheads="1"/>
            </p:cNvSpPr>
            <p:nvPr/>
          </p:nvSpPr>
          <p:spPr bwMode="auto">
            <a:xfrm>
              <a:off x="1575" y="1677"/>
              <a:ext cx="655" cy="42"/>
            </a:xfrm>
            <a:prstGeom prst="rect">
              <a:avLst/>
            </a:prstGeom>
            <a:noFill/>
            <a:ln w="3175">
              <a:solidFill>
                <a:schemeClr val="bg2"/>
              </a:solidFill>
              <a:miter lim="800000"/>
              <a:headEnd/>
              <a:tailEnd/>
            </a:ln>
          </p:spPr>
          <p:txBody>
            <a:bodyPr anchor="ctr">
              <a:spAutoFit/>
            </a:bodyPr>
            <a:lstStyle/>
            <a:p>
              <a:pPr algn="ctr" defTabSz="914400" fontAlgn="base">
                <a:spcBef>
                  <a:spcPct val="0"/>
                </a:spcBef>
                <a:spcAft>
                  <a:spcPct val="0"/>
                </a:spcAft>
              </a:pPr>
              <a:endParaRPr lang="en-US" sz="2800" b="1" dirty="0">
                <a:solidFill>
                  <a:srgbClr val="00FFFF"/>
                </a:solidFill>
              </a:endParaRPr>
            </a:p>
          </p:txBody>
        </p:sp>
        <p:sp>
          <p:nvSpPr>
            <p:cNvPr id="34874" name="Rectangle 57"/>
            <p:cNvSpPr>
              <a:spLocks noChangeArrowheads="1"/>
            </p:cNvSpPr>
            <p:nvPr/>
          </p:nvSpPr>
          <p:spPr bwMode="auto">
            <a:xfrm>
              <a:off x="1748" y="1677"/>
              <a:ext cx="293" cy="42"/>
            </a:xfrm>
            <a:prstGeom prst="rect">
              <a:avLst/>
            </a:prstGeom>
            <a:pattFill prst="ltUpDiag">
              <a:fgClr>
                <a:schemeClr val="bg2"/>
              </a:fgClr>
              <a:bgClr>
                <a:srgbClr val="FFFFFF"/>
              </a:bgClr>
            </a:pattFill>
            <a:ln w="3175">
              <a:solidFill>
                <a:schemeClr val="bg2"/>
              </a:solidFill>
              <a:miter lim="800000"/>
              <a:headEnd/>
              <a:tailEnd/>
            </a:ln>
          </p:spPr>
          <p:txBody>
            <a:bodyPr anchor="ctr">
              <a:spAutoFit/>
            </a:bodyPr>
            <a:lstStyle/>
            <a:p>
              <a:pPr algn="ctr" defTabSz="914400" fontAlgn="base">
                <a:spcBef>
                  <a:spcPct val="0"/>
                </a:spcBef>
                <a:spcAft>
                  <a:spcPct val="0"/>
                </a:spcAft>
              </a:pPr>
              <a:endParaRPr lang="en-US" sz="2800" b="1" dirty="0">
                <a:solidFill>
                  <a:srgbClr val="00FFFF"/>
                </a:solidFill>
              </a:endParaRPr>
            </a:p>
          </p:txBody>
        </p:sp>
      </p:grpSp>
      <p:sp>
        <p:nvSpPr>
          <p:cNvPr id="34855" name="Oval 58"/>
          <p:cNvSpPr>
            <a:spLocks noChangeArrowheads="1"/>
          </p:cNvSpPr>
          <p:nvPr/>
        </p:nvSpPr>
        <p:spPr bwMode="auto">
          <a:xfrm>
            <a:off x="5675004" y="2368550"/>
            <a:ext cx="587375" cy="542925"/>
          </a:xfrm>
          <a:prstGeom prst="ellipse">
            <a:avLst/>
          </a:prstGeom>
          <a:solidFill>
            <a:schemeClr val="tx1"/>
          </a:solidFill>
          <a:ln w="38100">
            <a:solidFill>
              <a:schemeClr val="bg2"/>
            </a:solidFill>
            <a:round/>
            <a:headEnd/>
            <a:tailEnd/>
          </a:ln>
        </p:spPr>
        <p:txBody>
          <a:bodyPr anchor="ctr">
            <a:spAutoFit/>
          </a:bodyPr>
          <a:lstStyle/>
          <a:p>
            <a:pPr algn="ctr" defTabSz="914400" fontAlgn="base">
              <a:spcBef>
                <a:spcPct val="0"/>
              </a:spcBef>
              <a:spcAft>
                <a:spcPct val="0"/>
              </a:spcAft>
            </a:pPr>
            <a:endParaRPr lang="en-US" sz="2800" b="1" dirty="0">
              <a:solidFill>
                <a:srgbClr val="00FFFF"/>
              </a:solidFill>
            </a:endParaRPr>
          </a:p>
        </p:txBody>
      </p:sp>
      <p:sp>
        <p:nvSpPr>
          <p:cNvPr id="34856" name="Line 59"/>
          <p:cNvSpPr>
            <a:spLocks noChangeShapeType="1"/>
          </p:cNvSpPr>
          <p:nvPr/>
        </p:nvSpPr>
        <p:spPr bwMode="auto">
          <a:xfrm flipV="1">
            <a:off x="3967163" y="2740025"/>
            <a:ext cx="1416050" cy="76200"/>
          </a:xfrm>
          <a:prstGeom prst="line">
            <a:avLst/>
          </a:prstGeom>
          <a:noFill/>
          <a:ln w="38100">
            <a:solidFill>
              <a:schemeClr val="bg2"/>
            </a:solidFill>
            <a:round/>
            <a:headEnd/>
            <a:tailEnd type="triangle" w="med" len="med"/>
          </a:ln>
        </p:spPr>
        <p:txBody>
          <a:bodyPr>
            <a:spAutoFit/>
          </a:bodyPr>
          <a:lstStyle/>
          <a:p>
            <a:pPr algn="ctr" defTabSz="914400" fontAlgn="base">
              <a:spcBef>
                <a:spcPct val="0"/>
              </a:spcBef>
              <a:spcAft>
                <a:spcPct val="0"/>
              </a:spcAft>
            </a:pPr>
            <a:endParaRPr lang="en-US" sz="2800" b="1" dirty="0">
              <a:solidFill>
                <a:srgbClr val="00FFFF"/>
              </a:solidFill>
            </a:endParaRPr>
          </a:p>
        </p:txBody>
      </p:sp>
      <p:sp>
        <p:nvSpPr>
          <p:cNvPr id="34857" name="Rectangle 60"/>
          <p:cNvSpPr>
            <a:spLocks noChangeArrowheads="1"/>
          </p:cNvSpPr>
          <p:nvPr/>
        </p:nvSpPr>
        <p:spPr bwMode="auto">
          <a:xfrm>
            <a:off x="6481763" y="2039938"/>
            <a:ext cx="1047750" cy="61912"/>
          </a:xfrm>
          <a:prstGeom prst="rect">
            <a:avLst/>
          </a:prstGeom>
          <a:noFill/>
          <a:ln w="3175">
            <a:solidFill>
              <a:schemeClr val="bg2"/>
            </a:solidFill>
            <a:miter lim="800000"/>
            <a:headEnd/>
            <a:tailEnd/>
          </a:ln>
        </p:spPr>
        <p:txBody>
          <a:bodyPr anchor="ctr">
            <a:spAutoFit/>
          </a:bodyPr>
          <a:lstStyle/>
          <a:p>
            <a:pPr algn="ctr" defTabSz="914400" fontAlgn="base">
              <a:spcBef>
                <a:spcPct val="0"/>
              </a:spcBef>
              <a:spcAft>
                <a:spcPct val="0"/>
              </a:spcAft>
            </a:pPr>
            <a:endParaRPr lang="en-US" sz="2800" b="1" dirty="0">
              <a:solidFill>
                <a:srgbClr val="00FFFF"/>
              </a:solidFill>
            </a:endParaRPr>
          </a:p>
        </p:txBody>
      </p:sp>
      <p:sp>
        <p:nvSpPr>
          <p:cNvPr id="34858" name="Rectangle 61"/>
          <p:cNvSpPr>
            <a:spLocks noChangeArrowheads="1"/>
          </p:cNvSpPr>
          <p:nvPr/>
        </p:nvSpPr>
        <p:spPr bwMode="auto">
          <a:xfrm>
            <a:off x="6759575" y="2039938"/>
            <a:ext cx="466725" cy="61912"/>
          </a:xfrm>
          <a:prstGeom prst="rect">
            <a:avLst/>
          </a:prstGeom>
          <a:solidFill>
            <a:schemeClr val="bg2"/>
          </a:solidFill>
          <a:ln w="3175">
            <a:solidFill>
              <a:schemeClr val="bg2"/>
            </a:solidFill>
            <a:miter lim="800000"/>
            <a:headEnd/>
            <a:tailEnd/>
          </a:ln>
        </p:spPr>
        <p:txBody>
          <a:bodyPr anchor="ctr">
            <a:spAutoFit/>
          </a:bodyPr>
          <a:lstStyle/>
          <a:p>
            <a:pPr algn="ctr" defTabSz="914400" fontAlgn="base">
              <a:spcBef>
                <a:spcPct val="0"/>
              </a:spcBef>
              <a:spcAft>
                <a:spcPct val="0"/>
              </a:spcAft>
            </a:pPr>
            <a:endParaRPr lang="en-US" sz="2800" b="1" dirty="0">
              <a:solidFill>
                <a:srgbClr val="00FFFF"/>
              </a:solidFill>
            </a:endParaRPr>
          </a:p>
        </p:txBody>
      </p:sp>
      <p:sp>
        <p:nvSpPr>
          <p:cNvPr id="34859" name="Rectangle 62"/>
          <p:cNvSpPr>
            <a:spLocks noChangeArrowheads="1"/>
          </p:cNvSpPr>
          <p:nvPr/>
        </p:nvSpPr>
        <p:spPr bwMode="auto">
          <a:xfrm>
            <a:off x="6477000" y="1943100"/>
            <a:ext cx="1039813" cy="66675"/>
          </a:xfrm>
          <a:prstGeom prst="rect">
            <a:avLst/>
          </a:prstGeom>
          <a:noFill/>
          <a:ln w="3175">
            <a:solidFill>
              <a:schemeClr val="bg2"/>
            </a:solidFill>
            <a:miter lim="800000"/>
            <a:headEnd/>
            <a:tailEnd/>
          </a:ln>
        </p:spPr>
        <p:txBody>
          <a:bodyPr anchor="ctr">
            <a:spAutoFit/>
          </a:bodyPr>
          <a:lstStyle/>
          <a:p>
            <a:pPr algn="ctr" defTabSz="914400" fontAlgn="base">
              <a:spcBef>
                <a:spcPct val="0"/>
              </a:spcBef>
              <a:spcAft>
                <a:spcPct val="0"/>
              </a:spcAft>
            </a:pPr>
            <a:endParaRPr lang="en-US" sz="2800" b="1" dirty="0">
              <a:solidFill>
                <a:srgbClr val="00FFFF"/>
              </a:solidFill>
            </a:endParaRPr>
          </a:p>
        </p:txBody>
      </p:sp>
      <p:sp>
        <p:nvSpPr>
          <p:cNvPr id="34860" name="Rectangle 63"/>
          <p:cNvSpPr>
            <a:spLocks noChangeArrowheads="1"/>
          </p:cNvSpPr>
          <p:nvPr/>
        </p:nvSpPr>
        <p:spPr bwMode="auto">
          <a:xfrm>
            <a:off x="6751638" y="1943100"/>
            <a:ext cx="465137" cy="66675"/>
          </a:xfrm>
          <a:prstGeom prst="rect">
            <a:avLst/>
          </a:prstGeom>
          <a:pattFill prst="ltUpDiag">
            <a:fgClr>
              <a:schemeClr val="bg2"/>
            </a:fgClr>
            <a:bgClr>
              <a:srgbClr val="FFFFFF"/>
            </a:bgClr>
          </a:pattFill>
          <a:ln w="3175">
            <a:solidFill>
              <a:schemeClr val="bg2"/>
            </a:solidFill>
            <a:miter lim="800000"/>
            <a:headEnd/>
            <a:tailEnd/>
          </a:ln>
        </p:spPr>
        <p:txBody>
          <a:bodyPr anchor="ctr">
            <a:spAutoFit/>
          </a:bodyPr>
          <a:lstStyle/>
          <a:p>
            <a:pPr algn="ctr" defTabSz="914400" fontAlgn="base">
              <a:spcBef>
                <a:spcPct val="0"/>
              </a:spcBef>
              <a:spcAft>
                <a:spcPct val="0"/>
              </a:spcAft>
            </a:pPr>
            <a:endParaRPr lang="en-US" sz="2800" b="1" dirty="0">
              <a:solidFill>
                <a:srgbClr val="00FFFF"/>
              </a:solidFill>
            </a:endParaRPr>
          </a:p>
        </p:txBody>
      </p:sp>
      <p:sp>
        <p:nvSpPr>
          <p:cNvPr id="34862" name="Oval 65"/>
          <p:cNvSpPr>
            <a:spLocks noChangeArrowheads="1"/>
          </p:cNvSpPr>
          <p:nvPr/>
        </p:nvSpPr>
        <p:spPr bwMode="auto">
          <a:xfrm>
            <a:off x="5632450" y="4324350"/>
            <a:ext cx="601663" cy="598488"/>
          </a:xfrm>
          <a:prstGeom prst="ellipse">
            <a:avLst/>
          </a:prstGeom>
          <a:noFill/>
          <a:ln w="38100">
            <a:solidFill>
              <a:schemeClr val="bg2"/>
            </a:solidFill>
            <a:round/>
            <a:headEnd/>
            <a:tailEnd/>
          </a:ln>
        </p:spPr>
        <p:txBody>
          <a:bodyPr anchor="ctr">
            <a:spAutoFit/>
          </a:bodyPr>
          <a:lstStyle/>
          <a:p>
            <a:pPr algn="ctr" defTabSz="914400" fontAlgn="base">
              <a:spcBef>
                <a:spcPct val="0"/>
              </a:spcBef>
              <a:spcAft>
                <a:spcPct val="0"/>
              </a:spcAft>
            </a:pPr>
            <a:endParaRPr lang="en-US" sz="2800" b="1" dirty="0">
              <a:solidFill>
                <a:srgbClr val="00FFFF"/>
              </a:solidFill>
            </a:endParaRPr>
          </a:p>
        </p:txBody>
      </p:sp>
      <p:sp>
        <p:nvSpPr>
          <p:cNvPr id="34863" name="Text Box 66"/>
          <p:cNvSpPr txBox="1">
            <a:spLocks noChangeArrowheads="1"/>
          </p:cNvSpPr>
          <p:nvPr/>
        </p:nvSpPr>
        <p:spPr bwMode="auto">
          <a:xfrm>
            <a:off x="2508250" y="1362075"/>
            <a:ext cx="1131888" cy="244475"/>
          </a:xfrm>
          <a:prstGeom prst="rect">
            <a:avLst/>
          </a:prstGeom>
          <a:noFill/>
          <a:ln w="38100">
            <a:noFill/>
            <a:miter lim="800000"/>
            <a:headEnd/>
            <a:tailEnd/>
          </a:ln>
        </p:spPr>
        <p:txBody>
          <a:bodyPr wrap="none" lIns="0" tIns="0" rIns="0" bIns="0">
            <a:spAutoFit/>
          </a:bodyPr>
          <a:lstStyle/>
          <a:p>
            <a:pPr algn="ctr" defTabSz="914400" fontAlgn="base">
              <a:spcBef>
                <a:spcPct val="0"/>
              </a:spcBef>
              <a:spcAft>
                <a:spcPct val="0"/>
              </a:spcAft>
            </a:pPr>
            <a:r>
              <a:rPr lang="en-US" sz="1600" dirty="0">
                <a:solidFill>
                  <a:srgbClr val="000000"/>
                </a:solidFill>
                <a:ea typeface="MS PGothic" pitchFamily="34" charset="-128"/>
              </a:rPr>
              <a:t>Cells in water</a:t>
            </a:r>
          </a:p>
        </p:txBody>
      </p:sp>
      <p:sp>
        <p:nvSpPr>
          <p:cNvPr id="34864" name="AutoShape 67"/>
          <p:cNvSpPr>
            <a:spLocks noChangeArrowheads="1"/>
          </p:cNvSpPr>
          <p:nvPr/>
        </p:nvSpPr>
        <p:spPr bwMode="auto">
          <a:xfrm>
            <a:off x="2928938" y="1673225"/>
            <a:ext cx="127000" cy="479425"/>
          </a:xfrm>
          <a:prstGeom prst="downArrow">
            <a:avLst>
              <a:gd name="adj1" fmla="val 50000"/>
              <a:gd name="adj2" fmla="val 94375"/>
            </a:avLst>
          </a:prstGeom>
          <a:noFill/>
          <a:ln w="9525">
            <a:solidFill>
              <a:schemeClr val="bg2"/>
            </a:solidFill>
            <a:miter lim="800000"/>
            <a:headEnd/>
            <a:tailEnd/>
          </a:ln>
        </p:spPr>
        <p:txBody>
          <a:bodyPr wrap="none" anchor="ctr"/>
          <a:lstStyle/>
          <a:p>
            <a:pPr algn="ctr" defTabSz="914400" fontAlgn="base">
              <a:spcBef>
                <a:spcPct val="0"/>
              </a:spcBef>
              <a:spcAft>
                <a:spcPct val="0"/>
              </a:spcAft>
            </a:pPr>
            <a:endParaRPr lang="en-US" sz="2800" b="1" dirty="0">
              <a:solidFill>
                <a:srgbClr val="00FFFF"/>
              </a:solidFill>
            </a:endParaRPr>
          </a:p>
        </p:txBody>
      </p:sp>
      <p:sp>
        <p:nvSpPr>
          <p:cNvPr id="34865" name="Text Box 68"/>
          <p:cNvSpPr txBox="1">
            <a:spLocks noChangeArrowheads="1"/>
          </p:cNvSpPr>
          <p:nvPr/>
        </p:nvSpPr>
        <p:spPr bwMode="auto">
          <a:xfrm>
            <a:off x="1814286" y="1712685"/>
            <a:ext cx="928915" cy="369332"/>
          </a:xfrm>
          <a:prstGeom prst="rect">
            <a:avLst/>
          </a:prstGeom>
          <a:noFill/>
          <a:ln w="38100">
            <a:noFill/>
            <a:miter lim="800000"/>
            <a:headEnd/>
            <a:tailEnd/>
          </a:ln>
        </p:spPr>
        <p:txBody>
          <a:bodyPr wrap="square" lIns="0" tIns="0" rIns="0" bIns="0">
            <a:spAutoFit/>
          </a:bodyPr>
          <a:lstStyle/>
          <a:p>
            <a:pPr algn="ctr" defTabSz="914400" fontAlgn="base">
              <a:spcBef>
                <a:spcPct val="0"/>
              </a:spcBef>
              <a:spcAft>
                <a:spcPct val="0"/>
              </a:spcAft>
            </a:pPr>
            <a:r>
              <a:rPr lang="en-US" sz="2400" b="1" dirty="0">
                <a:solidFill>
                  <a:srgbClr val="FF0000"/>
                </a:solidFill>
                <a:ea typeface="MS PGothic" pitchFamily="34" charset="-128"/>
              </a:rPr>
              <a:t>H2O2</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80176"/>
            <a:ext cx="8183880" cy="1051560"/>
          </a:xfrm>
        </p:spPr>
        <p:txBody>
          <a:bodyPr/>
          <a:lstStyle/>
          <a:p>
            <a:r>
              <a:rPr lang="en-US" dirty="0" smtClean="0"/>
              <a:t>Results- M8* Strain</a:t>
            </a:r>
            <a:endParaRPr lang="en-US" dirty="0"/>
          </a:p>
        </p:txBody>
      </p:sp>
      <p:pic>
        <p:nvPicPr>
          <p:cNvPr id="4" name="Content Placeholder 3" descr="M8.0.025(2).jpg"/>
          <p:cNvPicPr>
            <a:picLocks noGrp="1" noChangeAspect="1"/>
          </p:cNvPicPr>
          <p:nvPr>
            <p:ph idx="1"/>
          </p:nvPr>
        </p:nvPicPr>
        <p:blipFill>
          <a:blip r:embed="rId2"/>
          <a:srcRect l="-23280" r="-23280"/>
          <a:stretch>
            <a:fillRect/>
          </a:stretch>
        </p:blipFill>
        <p:spPr>
          <a:xfrm>
            <a:off x="0" y="1778615"/>
            <a:ext cx="5579909" cy="2855441"/>
          </a:xfrm>
        </p:spPr>
      </p:pic>
      <p:pic>
        <p:nvPicPr>
          <p:cNvPr id="5" name="Picture 4" descr="M8.0.075(2).JPG.JPG"/>
          <p:cNvPicPr>
            <a:picLocks noChangeAspect="1"/>
          </p:cNvPicPr>
          <p:nvPr/>
        </p:nvPicPr>
        <p:blipFill>
          <a:blip r:embed="rId3"/>
          <a:stretch>
            <a:fillRect/>
          </a:stretch>
        </p:blipFill>
        <p:spPr>
          <a:xfrm>
            <a:off x="4843084" y="1751269"/>
            <a:ext cx="3843716" cy="2882787"/>
          </a:xfrm>
          <a:prstGeom prst="rect">
            <a:avLst/>
          </a:prstGeom>
        </p:spPr>
      </p:pic>
      <p:sp>
        <p:nvSpPr>
          <p:cNvPr id="6" name="TextBox 5"/>
          <p:cNvSpPr txBox="1"/>
          <p:nvPr/>
        </p:nvSpPr>
        <p:spPr>
          <a:xfrm>
            <a:off x="929308" y="4741918"/>
            <a:ext cx="3670765" cy="646331"/>
          </a:xfrm>
          <a:prstGeom prst="rect">
            <a:avLst/>
          </a:prstGeom>
          <a:noFill/>
        </p:spPr>
        <p:txBody>
          <a:bodyPr wrap="square" rtlCol="0">
            <a:spAutoFit/>
          </a:bodyPr>
          <a:lstStyle/>
          <a:p>
            <a:r>
              <a:rPr lang="en-US" dirty="0" smtClean="0"/>
              <a:t>0.025% Hydrogen Peroxide</a:t>
            </a:r>
          </a:p>
          <a:p>
            <a:r>
              <a:rPr lang="en-US" dirty="0" smtClean="0"/>
              <a:t>Concentration </a:t>
            </a:r>
            <a:endParaRPr lang="en-US" dirty="0"/>
          </a:p>
        </p:txBody>
      </p:sp>
      <p:sp>
        <p:nvSpPr>
          <p:cNvPr id="7" name="TextBox 6"/>
          <p:cNvSpPr txBox="1"/>
          <p:nvPr/>
        </p:nvSpPr>
        <p:spPr>
          <a:xfrm>
            <a:off x="4843084" y="4741918"/>
            <a:ext cx="3582639" cy="646331"/>
          </a:xfrm>
          <a:prstGeom prst="rect">
            <a:avLst/>
          </a:prstGeom>
          <a:noFill/>
        </p:spPr>
        <p:txBody>
          <a:bodyPr wrap="square" rtlCol="0">
            <a:spAutoFit/>
          </a:bodyPr>
          <a:lstStyle/>
          <a:p>
            <a:r>
              <a:rPr lang="en-US" dirty="0" smtClean="0"/>
              <a:t>0.075% Hydrogen Peroxide</a:t>
            </a:r>
          </a:p>
          <a:p>
            <a:r>
              <a:rPr lang="en-US" dirty="0" smtClean="0"/>
              <a:t>Concentration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2599890" y="1139671"/>
            <a:ext cx="3578633" cy="3578633"/>
          </a:xfrm>
          <a:prstGeom prst="rect">
            <a:avLst/>
          </a:prstGeom>
        </p:spPr>
      </p:pic>
      <p:sp>
        <p:nvSpPr>
          <p:cNvPr id="5" name="TextBox 4"/>
          <p:cNvSpPr txBox="1"/>
          <p:nvPr/>
        </p:nvSpPr>
        <p:spPr>
          <a:xfrm>
            <a:off x="1177122" y="4718304"/>
            <a:ext cx="6567107" cy="646331"/>
          </a:xfrm>
          <a:prstGeom prst="rect">
            <a:avLst/>
          </a:prstGeom>
          <a:noFill/>
        </p:spPr>
        <p:txBody>
          <a:bodyPr wrap="square" rtlCol="0">
            <a:spAutoFit/>
          </a:bodyPr>
          <a:lstStyle/>
          <a:p>
            <a:r>
              <a:rPr lang="en-US" dirty="0"/>
              <a:t>S</a:t>
            </a:r>
            <a:r>
              <a:rPr lang="en-US" dirty="0" smtClean="0"/>
              <a:t>ignificance of the hydrogen peroxide rate is evaluated using Linear Regression Analysis.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29665"/>
            <a:ext cx="8183880" cy="1051560"/>
          </a:xfrm>
        </p:spPr>
        <p:txBody>
          <a:bodyPr/>
          <a:lstStyle/>
          <a:p>
            <a:r>
              <a:rPr lang="en-US" dirty="0" smtClean="0"/>
              <a:t>Conclusion </a:t>
            </a:r>
            <a:endParaRPr lang="en-US" dirty="0"/>
          </a:p>
        </p:txBody>
      </p:sp>
      <p:sp>
        <p:nvSpPr>
          <p:cNvPr id="3" name="Content Placeholder 2"/>
          <p:cNvSpPr>
            <a:spLocks noGrp="1"/>
          </p:cNvSpPr>
          <p:nvPr>
            <p:ph idx="1"/>
          </p:nvPr>
        </p:nvSpPr>
        <p:spPr>
          <a:xfrm>
            <a:off x="502920" y="1481225"/>
            <a:ext cx="8183880" cy="4187952"/>
          </a:xfrm>
        </p:spPr>
        <p:txBody>
          <a:bodyPr/>
          <a:lstStyle/>
          <a:p>
            <a:r>
              <a:rPr lang="en-US" dirty="0" smtClean="0">
                <a:solidFill>
                  <a:schemeClr val="accent1"/>
                </a:solidFill>
              </a:rPr>
              <a:t>Hypothesis: Is there a </a:t>
            </a:r>
            <a:r>
              <a:rPr lang="en-US" dirty="0" smtClean="0">
                <a:solidFill>
                  <a:schemeClr val="accent1"/>
                </a:solidFill>
              </a:rPr>
              <a:t>decoupling between viability and mutation rate, caused by oxidative stress??</a:t>
            </a:r>
          </a:p>
          <a:p>
            <a:endParaRPr lang="en-US" dirty="0" smtClean="0">
              <a:solidFill>
                <a:schemeClr val="accent1"/>
              </a:solidFill>
            </a:endParaRPr>
          </a:p>
          <a:p>
            <a:r>
              <a:rPr lang="en-US" dirty="0" smtClean="0">
                <a:solidFill>
                  <a:schemeClr val="accent1"/>
                </a:solidFill>
              </a:rPr>
              <a:t>Yes, there is a decoupling effect at a moderate level of oxidative stress.</a:t>
            </a:r>
            <a:endParaRPr lang="en-US" dirty="0">
              <a:solidFill>
                <a:schemeClr val="accent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269748"/>
            <a:ext cx="8183880" cy="1051560"/>
          </a:xfrm>
        </p:spPr>
        <p:txBody>
          <a:bodyPr/>
          <a:lstStyle/>
          <a:p>
            <a:r>
              <a:rPr lang="en-US" dirty="0" smtClean="0"/>
              <a:t>Future Directions</a:t>
            </a:r>
            <a:endParaRPr lang="en-US" dirty="0"/>
          </a:p>
        </p:txBody>
      </p:sp>
      <p:sp>
        <p:nvSpPr>
          <p:cNvPr id="3" name="Content Placeholder 2"/>
          <p:cNvSpPr>
            <a:spLocks noGrp="1"/>
          </p:cNvSpPr>
          <p:nvPr>
            <p:ph idx="1"/>
          </p:nvPr>
        </p:nvSpPr>
        <p:spPr>
          <a:xfrm>
            <a:off x="502920" y="1558673"/>
            <a:ext cx="8183880" cy="4187952"/>
          </a:xfrm>
        </p:spPr>
        <p:txBody>
          <a:bodyPr/>
          <a:lstStyle/>
          <a:p>
            <a:r>
              <a:rPr lang="en-US" dirty="0" smtClean="0">
                <a:solidFill>
                  <a:schemeClr val="accent1"/>
                </a:solidFill>
              </a:rPr>
              <a:t>We hypothesize that cells’ tolerance to hydrogen peroxide is associated with their ability to counter oxidative damages during aging and ought to be correlated with life span variation.</a:t>
            </a:r>
            <a:r>
              <a:rPr lang="en-US" dirty="0" smtClean="0">
                <a:solidFill>
                  <a:schemeClr val="accent1"/>
                </a:solidFill>
              </a:rPr>
              <a:t> </a:t>
            </a:r>
          </a:p>
          <a:p>
            <a:r>
              <a:rPr lang="en-US" dirty="0" smtClean="0">
                <a:solidFill>
                  <a:schemeClr val="accent1"/>
                </a:solidFill>
              </a:rPr>
              <a:t>Results can be used to better understand genomic instability and how it contributes aging and cancer. </a:t>
            </a:r>
            <a:endParaRPr lang="en-US" dirty="0" smtClean="0">
              <a:solidFill>
                <a:schemeClr val="accent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accent2"/>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accent2"/>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Aspect.thmx</Template>
  <TotalTime>2830</TotalTime>
  <Words>567</Words>
  <Application>Microsoft Macintosh PowerPoint</Application>
  <PresentationFormat>On-screen Show (4:3)</PresentationFormat>
  <Paragraphs>64</Paragraphs>
  <Slides>10</Slides>
  <Notes>2</Notes>
  <HiddenSlides>0</HiddenSlides>
  <MMClips>0</MMClips>
  <ScaleCrop>false</ScaleCrop>
  <HeadingPairs>
    <vt:vector size="4" baseType="variant">
      <vt:variant>
        <vt:lpstr>Design Template</vt:lpstr>
      </vt:variant>
      <vt:variant>
        <vt:i4>2</vt:i4>
      </vt:variant>
      <vt:variant>
        <vt:lpstr>Slide Titles</vt:lpstr>
      </vt:variant>
      <vt:variant>
        <vt:i4>10</vt:i4>
      </vt:variant>
    </vt:vector>
  </HeadingPairs>
  <TitlesOfParts>
    <vt:vector size="12" baseType="lpstr">
      <vt:lpstr>Aspect</vt:lpstr>
      <vt:lpstr>Default Design</vt:lpstr>
      <vt:lpstr>Genomic Integrity is   Influenced by Oxidative Stress in Yeast Natural Isolates </vt:lpstr>
      <vt:lpstr>Background </vt:lpstr>
      <vt:lpstr>Hypothesis</vt:lpstr>
      <vt:lpstr>Experimental Design</vt:lpstr>
      <vt:lpstr>Detection of H2O2 damages to yeast genome</vt:lpstr>
      <vt:lpstr>Results- M8* Strain</vt:lpstr>
      <vt:lpstr>Slide 7</vt:lpstr>
      <vt:lpstr>Conclusion </vt:lpstr>
      <vt:lpstr>Future Directions</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Genomic Integrity is Influenced by Oxidative Stress in Yeast Natural Isolates </dc:title>
  <dc:creator>Meighan Parker</dc:creator>
  <cp:lastModifiedBy>Meighan Parker</cp:lastModifiedBy>
  <cp:revision>4</cp:revision>
  <dcterms:created xsi:type="dcterms:W3CDTF">2011-04-13T19:32:29Z</dcterms:created>
  <dcterms:modified xsi:type="dcterms:W3CDTF">2011-04-14T14:36:31Z</dcterms:modified>
</cp:coreProperties>
</file>