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2918400"/>
  <p:notesSz cx="6858000" cy="9144000"/>
  <p:defaultTextStyle>
    <a:defPPr>
      <a:defRPr lang="en-US"/>
    </a:defPPr>
    <a:lvl1pPr marL="0" algn="l" defTabSz="4284604" rtl="0" eaLnBrk="1" latinLnBrk="0" hangingPunct="1">
      <a:defRPr sz="8400" kern="1200">
        <a:solidFill>
          <a:schemeClr val="tx1"/>
        </a:solidFill>
        <a:latin typeface="+mn-lt"/>
        <a:ea typeface="+mn-ea"/>
        <a:cs typeface="+mn-cs"/>
      </a:defRPr>
    </a:lvl1pPr>
    <a:lvl2pPr marL="2142302" algn="l" defTabSz="4284604" rtl="0" eaLnBrk="1" latinLnBrk="0" hangingPunct="1">
      <a:defRPr sz="8400" kern="1200">
        <a:solidFill>
          <a:schemeClr val="tx1"/>
        </a:solidFill>
        <a:latin typeface="+mn-lt"/>
        <a:ea typeface="+mn-ea"/>
        <a:cs typeface="+mn-cs"/>
      </a:defRPr>
    </a:lvl2pPr>
    <a:lvl3pPr marL="4284604" algn="l" defTabSz="4284604" rtl="0" eaLnBrk="1" latinLnBrk="0" hangingPunct="1">
      <a:defRPr sz="8400" kern="1200">
        <a:solidFill>
          <a:schemeClr val="tx1"/>
        </a:solidFill>
        <a:latin typeface="+mn-lt"/>
        <a:ea typeface="+mn-ea"/>
        <a:cs typeface="+mn-cs"/>
      </a:defRPr>
    </a:lvl3pPr>
    <a:lvl4pPr marL="6426906" algn="l" defTabSz="4284604" rtl="0" eaLnBrk="1" latinLnBrk="0" hangingPunct="1">
      <a:defRPr sz="8400" kern="1200">
        <a:solidFill>
          <a:schemeClr val="tx1"/>
        </a:solidFill>
        <a:latin typeface="+mn-lt"/>
        <a:ea typeface="+mn-ea"/>
        <a:cs typeface="+mn-cs"/>
      </a:defRPr>
    </a:lvl4pPr>
    <a:lvl5pPr marL="8569208" algn="l" defTabSz="4284604" rtl="0" eaLnBrk="1" latinLnBrk="0" hangingPunct="1">
      <a:defRPr sz="8400" kern="1200">
        <a:solidFill>
          <a:schemeClr val="tx1"/>
        </a:solidFill>
        <a:latin typeface="+mn-lt"/>
        <a:ea typeface="+mn-ea"/>
        <a:cs typeface="+mn-cs"/>
      </a:defRPr>
    </a:lvl5pPr>
    <a:lvl6pPr marL="10711510" algn="l" defTabSz="4284604" rtl="0" eaLnBrk="1" latinLnBrk="0" hangingPunct="1">
      <a:defRPr sz="8400" kern="1200">
        <a:solidFill>
          <a:schemeClr val="tx1"/>
        </a:solidFill>
        <a:latin typeface="+mn-lt"/>
        <a:ea typeface="+mn-ea"/>
        <a:cs typeface="+mn-cs"/>
      </a:defRPr>
    </a:lvl6pPr>
    <a:lvl7pPr marL="12853812" algn="l" defTabSz="4284604" rtl="0" eaLnBrk="1" latinLnBrk="0" hangingPunct="1">
      <a:defRPr sz="8400" kern="1200">
        <a:solidFill>
          <a:schemeClr val="tx1"/>
        </a:solidFill>
        <a:latin typeface="+mn-lt"/>
        <a:ea typeface="+mn-ea"/>
        <a:cs typeface="+mn-cs"/>
      </a:defRPr>
    </a:lvl7pPr>
    <a:lvl8pPr marL="14996114" algn="l" defTabSz="4284604" rtl="0" eaLnBrk="1" latinLnBrk="0" hangingPunct="1">
      <a:defRPr sz="8400" kern="1200">
        <a:solidFill>
          <a:schemeClr val="tx1"/>
        </a:solidFill>
        <a:latin typeface="+mn-lt"/>
        <a:ea typeface="+mn-ea"/>
        <a:cs typeface="+mn-cs"/>
      </a:defRPr>
    </a:lvl8pPr>
    <a:lvl9pPr marL="17138416" algn="l" defTabSz="4284604" rtl="0" eaLnBrk="1" latinLnBrk="0" hangingPunct="1">
      <a:defRPr sz="8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DF9C3"/>
    <a:srgbClr val="FCF6A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2652" autoAdjust="0"/>
  </p:normalViewPr>
  <p:slideViewPr>
    <p:cSldViewPr>
      <p:cViewPr varScale="1">
        <p:scale>
          <a:sx n="18" d="100"/>
          <a:sy n="18" d="100"/>
        </p:scale>
        <p:origin x="-2076" y="-180"/>
      </p:cViewPr>
      <p:guideLst>
        <p:guide orient="horz" pos="10368"/>
        <p:guide pos="1209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FCB9B4-1C6F-4700-98A3-4841B26071D9}" type="datetimeFigureOut">
              <a:rPr lang="en-US" smtClean="0"/>
              <a:pPr/>
              <a:t>4/13/2011</a:t>
            </a:fld>
            <a:endParaRPr lang="en-US"/>
          </a:p>
        </p:txBody>
      </p:sp>
      <p:sp>
        <p:nvSpPr>
          <p:cNvPr id="4" name="Slide Image Placeholder 3"/>
          <p:cNvSpPr>
            <a:spLocks noGrp="1" noRot="1" noChangeAspect="1"/>
          </p:cNvSpPr>
          <p:nvPr>
            <p:ph type="sldImg" idx="2"/>
          </p:nvPr>
        </p:nvSpPr>
        <p:spPr>
          <a:xfrm>
            <a:off x="1428750" y="685800"/>
            <a:ext cx="4000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BA10ED-72F1-4EEA-A7FA-DD4062A5E1E8}" type="slidenum">
              <a:rPr lang="en-US" smtClean="0"/>
              <a:pPr/>
              <a:t>‹#›</a:t>
            </a:fld>
            <a:endParaRPr lang="en-US"/>
          </a:p>
        </p:txBody>
      </p:sp>
    </p:spTree>
    <p:extLst>
      <p:ext uri="{BB962C8B-B14F-4D97-AF65-F5344CB8AC3E}">
        <p14:creationId xmlns="" xmlns:p14="http://schemas.microsoft.com/office/powerpoint/2010/main" val="2583023514"/>
      </p:ext>
    </p:extLst>
  </p:cSld>
  <p:clrMap bg1="lt1" tx1="dk1" bg2="lt2" tx2="dk2" accent1="accent1" accent2="accent2" accent3="accent3" accent4="accent4" accent5="accent5" accent6="accent6" hlink="hlink" folHlink="folHlink"/>
  <p:notesStyle>
    <a:lvl1pPr marL="0" algn="l" defTabSz="4284604" rtl="0" eaLnBrk="1" latinLnBrk="0" hangingPunct="1">
      <a:defRPr sz="5600" kern="1200">
        <a:solidFill>
          <a:schemeClr val="tx1"/>
        </a:solidFill>
        <a:latin typeface="+mn-lt"/>
        <a:ea typeface="+mn-ea"/>
        <a:cs typeface="+mn-cs"/>
      </a:defRPr>
    </a:lvl1pPr>
    <a:lvl2pPr marL="2142302" algn="l" defTabSz="4284604" rtl="0" eaLnBrk="1" latinLnBrk="0" hangingPunct="1">
      <a:defRPr sz="5600" kern="1200">
        <a:solidFill>
          <a:schemeClr val="tx1"/>
        </a:solidFill>
        <a:latin typeface="+mn-lt"/>
        <a:ea typeface="+mn-ea"/>
        <a:cs typeface="+mn-cs"/>
      </a:defRPr>
    </a:lvl2pPr>
    <a:lvl3pPr marL="4284604" algn="l" defTabSz="4284604" rtl="0" eaLnBrk="1" latinLnBrk="0" hangingPunct="1">
      <a:defRPr sz="5600" kern="1200">
        <a:solidFill>
          <a:schemeClr val="tx1"/>
        </a:solidFill>
        <a:latin typeface="+mn-lt"/>
        <a:ea typeface="+mn-ea"/>
        <a:cs typeface="+mn-cs"/>
      </a:defRPr>
    </a:lvl3pPr>
    <a:lvl4pPr marL="6426906" algn="l" defTabSz="4284604" rtl="0" eaLnBrk="1" latinLnBrk="0" hangingPunct="1">
      <a:defRPr sz="5600" kern="1200">
        <a:solidFill>
          <a:schemeClr val="tx1"/>
        </a:solidFill>
        <a:latin typeface="+mn-lt"/>
        <a:ea typeface="+mn-ea"/>
        <a:cs typeface="+mn-cs"/>
      </a:defRPr>
    </a:lvl4pPr>
    <a:lvl5pPr marL="8569208" algn="l" defTabSz="4284604" rtl="0" eaLnBrk="1" latinLnBrk="0" hangingPunct="1">
      <a:defRPr sz="5600" kern="1200">
        <a:solidFill>
          <a:schemeClr val="tx1"/>
        </a:solidFill>
        <a:latin typeface="+mn-lt"/>
        <a:ea typeface="+mn-ea"/>
        <a:cs typeface="+mn-cs"/>
      </a:defRPr>
    </a:lvl5pPr>
    <a:lvl6pPr marL="10711510" algn="l" defTabSz="4284604" rtl="0" eaLnBrk="1" latinLnBrk="0" hangingPunct="1">
      <a:defRPr sz="5600" kern="1200">
        <a:solidFill>
          <a:schemeClr val="tx1"/>
        </a:solidFill>
        <a:latin typeface="+mn-lt"/>
        <a:ea typeface="+mn-ea"/>
        <a:cs typeface="+mn-cs"/>
      </a:defRPr>
    </a:lvl6pPr>
    <a:lvl7pPr marL="12853812" algn="l" defTabSz="4284604" rtl="0" eaLnBrk="1" latinLnBrk="0" hangingPunct="1">
      <a:defRPr sz="5600" kern="1200">
        <a:solidFill>
          <a:schemeClr val="tx1"/>
        </a:solidFill>
        <a:latin typeface="+mn-lt"/>
        <a:ea typeface="+mn-ea"/>
        <a:cs typeface="+mn-cs"/>
      </a:defRPr>
    </a:lvl7pPr>
    <a:lvl8pPr marL="14996114" algn="l" defTabSz="4284604" rtl="0" eaLnBrk="1" latinLnBrk="0" hangingPunct="1">
      <a:defRPr sz="5600" kern="1200">
        <a:solidFill>
          <a:schemeClr val="tx1"/>
        </a:solidFill>
        <a:latin typeface="+mn-lt"/>
        <a:ea typeface="+mn-ea"/>
        <a:cs typeface="+mn-cs"/>
      </a:defRPr>
    </a:lvl8pPr>
    <a:lvl9pPr marL="17138416" algn="l" defTabSz="4284604" rtl="0" eaLnBrk="1" latinLnBrk="0" hangingPunct="1">
      <a:defRPr sz="5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685800"/>
            <a:ext cx="40005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BA10ED-72F1-4EEA-A7FA-DD4062A5E1E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4"/>
            <a:ext cx="32644080" cy="7056119"/>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142302" indent="0" algn="ctr">
              <a:buNone/>
              <a:defRPr>
                <a:solidFill>
                  <a:schemeClr val="tx1">
                    <a:tint val="75000"/>
                  </a:schemeClr>
                </a:solidFill>
              </a:defRPr>
            </a:lvl2pPr>
            <a:lvl3pPr marL="4284604" indent="0" algn="ctr">
              <a:buNone/>
              <a:defRPr>
                <a:solidFill>
                  <a:schemeClr val="tx1">
                    <a:tint val="75000"/>
                  </a:schemeClr>
                </a:solidFill>
              </a:defRPr>
            </a:lvl3pPr>
            <a:lvl4pPr marL="6426906" indent="0" algn="ctr">
              <a:buNone/>
              <a:defRPr>
                <a:solidFill>
                  <a:schemeClr val="tx1">
                    <a:tint val="75000"/>
                  </a:schemeClr>
                </a:solidFill>
              </a:defRPr>
            </a:lvl4pPr>
            <a:lvl5pPr marL="8569208" indent="0" algn="ctr">
              <a:buNone/>
              <a:defRPr>
                <a:solidFill>
                  <a:schemeClr val="tx1">
                    <a:tint val="75000"/>
                  </a:schemeClr>
                </a:solidFill>
              </a:defRPr>
            </a:lvl5pPr>
            <a:lvl6pPr marL="10711510" indent="0" algn="ctr">
              <a:buNone/>
              <a:defRPr>
                <a:solidFill>
                  <a:schemeClr val="tx1">
                    <a:tint val="75000"/>
                  </a:schemeClr>
                </a:solidFill>
              </a:defRPr>
            </a:lvl6pPr>
            <a:lvl7pPr marL="12853812" indent="0" algn="ctr">
              <a:buNone/>
              <a:defRPr>
                <a:solidFill>
                  <a:schemeClr val="tx1">
                    <a:tint val="75000"/>
                  </a:schemeClr>
                </a:solidFill>
              </a:defRPr>
            </a:lvl7pPr>
            <a:lvl8pPr marL="14996114" indent="0" algn="ctr">
              <a:buNone/>
              <a:defRPr>
                <a:solidFill>
                  <a:schemeClr val="tx1">
                    <a:tint val="75000"/>
                  </a:schemeClr>
                </a:solidFill>
              </a:defRPr>
            </a:lvl8pPr>
            <a:lvl9pPr marL="1713841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FB8C12-EC90-4288-9752-81E9B6E1769E}" type="datetimeFigureOut">
              <a:rPr lang="en-US" smtClean="0"/>
              <a:pPr/>
              <a:t>4/13/2011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15ABD-11ED-48EB-99AA-90F08F7E8CA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FB8C12-EC90-4288-9752-81E9B6E1769E}" type="datetimeFigureOut">
              <a:rPr lang="en-US" smtClean="0"/>
              <a:pPr/>
              <a:t>4/13/2011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15ABD-11ED-48EB-99AA-90F08F7E8CA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318266"/>
            <a:ext cx="8641080" cy="2808731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318266"/>
            <a:ext cx="25283160" cy="2808731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FB8C12-EC90-4288-9752-81E9B6E1769E}" type="datetimeFigureOut">
              <a:rPr lang="en-US" smtClean="0"/>
              <a:pPr/>
              <a:t>4/13/2011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15ABD-11ED-48EB-99AA-90F08F7E8CA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FB8C12-EC90-4288-9752-81E9B6E1769E}" type="datetimeFigureOut">
              <a:rPr lang="en-US" smtClean="0"/>
              <a:pPr/>
              <a:t>4/13/2011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15ABD-11ED-48EB-99AA-90F08F7E8CA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1153122"/>
            <a:ext cx="32644080" cy="6537960"/>
          </a:xfrm>
        </p:spPr>
        <p:txBody>
          <a:bodyPr anchor="t"/>
          <a:lstStyle>
            <a:lvl1pPr algn="l">
              <a:defRPr sz="187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3952225"/>
            <a:ext cx="32644080" cy="7200898"/>
          </a:xfrm>
        </p:spPr>
        <p:txBody>
          <a:bodyPr anchor="b"/>
          <a:lstStyle>
            <a:lvl1pPr marL="0" indent="0">
              <a:buNone/>
              <a:defRPr sz="9400">
                <a:solidFill>
                  <a:schemeClr val="tx1">
                    <a:tint val="75000"/>
                  </a:schemeClr>
                </a:solidFill>
              </a:defRPr>
            </a:lvl1pPr>
            <a:lvl2pPr marL="2142302" indent="0">
              <a:buNone/>
              <a:defRPr sz="8400">
                <a:solidFill>
                  <a:schemeClr val="tx1">
                    <a:tint val="75000"/>
                  </a:schemeClr>
                </a:solidFill>
              </a:defRPr>
            </a:lvl2pPr>
            <a:lvl3pPr marL="4284604" indent="0">
              <a:buNone/>
              <a:defRPr sz="7500">
                <a:solidFill>
                  <a:schemeClr val="tx1">
                    <a:tint val="75000"/>
                  </a:schemeClr>
                </a:solidFill>
              </a:defRPr>
            </a:lvl3pPr>
            <a:lvl4pPr marL="6426906" indent="0">
              <a:buNone/>
              <a:defRPr sz="6600">
                <a:solidFill>
                  <a:schemeClr val="tx1">
                    <a:tint val="75000"/>
                  </a:schemeClr>
                </a:solidFill>
              </a:defRPr>
            </a:lvl4pPr>
            <a:lvl5pPr marL="8569208" indent="0">
              <a:buNone/>
              <a:defRPr sz="6600">
                <a:solidFill>
                  <a:schemeClr val="tx1">
                    <a:tint val="75000"/>
                  </a:schemeClr>
                </a:solidFill>
              </a:defRPr>
            </a:lvl5pPr>
            <a:lvl6pPr marL="10711510" indent="0">
              <a:buNone/>
              <a:defRPr sz="6600">
                <a:solidFill>
                  <a:schemeClr val="tx1">
                    <a:tint val="75000"/>
                  </a:schemeClr>
                </a:solidFill>
              </a:defRPr>
            </a:lvl6pPr>
            <a:lvl7pPr marL="12853812" indent="0">
              <a:buNone/>
              <a:defRPr sz="6600">
                <a:solidFill>
                  <a:schemeClr val="tx1">
                    <a:tint val="75000"/>
                  </a:schemeClr>
                </a:solidFill>
              </a:defRPr>
            </a:lvl7pPr>
            <a:lvl8pPr marL="14996114" indent="0">
              <a:buNone/>
              <a:defRPr sz="6600">
                <a:solidFill>
                  <a:schemeClr val="tx1">
                    <a:tint val="75000"/>
                  </a:schemeClr>
                </a:solidFill>
              </a:defRPr>
            </a:lvl8pPr>
            <a:lvl9pPr marL="17138416"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B8C12-EC90-4288-9752-81E9B6E1769E}" type="datetimeFigureOut">
              <a:rPr lang="en-US" smtClean="0"/>
              <a:pPr/>
              <a:t>4/13/2011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15ABD-11ED-48EB-99AA-90F08F7E8CA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7680964"/>
            <a:ext cx="16962120" cy="21724622"/>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7680964"/>
            <a:ext cx="16962120" cy="21724622"/>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FB8C12-EC90-4288-9752-81E9B6E1769E}" type="datetimeFigureOut">
              <a:rPr lang="en-US" smtClean="0"/>
              <a:pPr/>
              <a:t>4/13/2011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415ABD-11ED-48EB-99AA-90F08F7E8CA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7368543"/>
            <a:ext cx="16968790" cy="3070857"/>
          </a:xfrm>
        </p:spPr>
        <p:txBody>
          <a:bodyPr anchor="b"/>
          <a:lstStyle>
            <a:lvl1pPr marL="0" indent="0">
              <a:buNone/>
              <a:defRPr sz="11200" b="1"/>
            </a:lvl1pPr>
            <a:lvl2pPr marL="2142302" indent="0">
              <a:buNone/>
              <a:defRPr sz="9400" b="1"/>
            </a:lvl2pPr>
            <a:lvl3pPr marL="4284604" indent="0">
              <a:buNone/>
              <a:defRPr sz="8400" b="1"/>
            </a:lvl3pPr>
            <a:lvl4pPr marL="6426906" indent="0">
              <a:buNone/>
              <a:defRPr sz="7500" b="1"/>
            </a:lvl4pPr>
            <a:lvl5pPr marL="8569208" indent="0">
              <a:buNone/>
              <a:defRPr sz="7500" b="1"/>
            </a:lvl5pPr>
            <a:lvl6pPr marL="10711510" indent="0">
              <a:buNone/>
              <a:defRPr sz="7500" b="1"/>
            </a:lvl6pPr>
            <a:lvl7pPr marL="12853812" indent="0">
              <a:buNone/>
              <a:defRPr sz="7500" b="1"/>
            </a:lvl7pPr>
            <a:lvl8pPr marL="14996114" indent="0">
              <a:buNone/>
              <a:defRPr sz="7500" b="1"/>
            </a:lvl8pPr>
            <a:lvl9pPr marL="17138416"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1920240" y="10439400"/>
            <a:ext cx="16968790" cy="1896618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7368543"/>
            <a:ext cx="16975455" cy="3070857"/>
          </a:xfrm>
        </p:spPr>
        <p:txBody>
          <a:bodyPr anchor="b"/>
          <a:lstStyle>
            <a:lvl1pPr marL="0" indent="0">
              <a:buNone/>
              <a:defRPr sz="11200" b="1"/>
            </a:lvl1pPr>
            <a:lvl2pPr marL="2142302" indent="0">
              <a:buNone/>
              <a:defRPr sz="9400" b="1"/>
            </a:lvl2pPr>
            <a:lvl3pPr marL="4284604" indent="0">
              <a:buNone/>
              <a:defRPr sz="8400" b="1"/>
            </a:lvl3pPr>
            <a:lvl4pPr marL="6426906" indent="0">
              <a:buNone/>
              <a:defRPr sz="7500" b="1"/>
            </a:lvl4pPr>
            <a:lvl5pPr marL="8569208" indent="0">
              <a:buNone/>
              <a:defRPr sz="7500" b="1"/>
            </a:lvl5pPr>
            <a:lvl6pPr marL="10711510" indent="0">
              <a:buNone/>
              <a:defRPr sz="7500" b="1"/>
            </a:lvl6pPr>
            <a:lvl7pPr marL="12853812" indent="0">
              <a:buNone/>
              <a:defRPr sz="7500" b="1"/>
            </a:lvl7pPr>
            <a:lvl8pPr marL="14996114" indent="0">
              <a:buNone/>
              <a:defRPr sz="7500" b="1"/>
            </a:lvl8pPr>
            <a:lvl9pPr marL="17138416"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19509107" y="10439400"/>
            <a:ext cx="16975455" cy="1896618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FB8C12-EC90-4288-9752-81E9B6E1769E}" type="datetimeFigureOut">
              <a:rPr lang="en-US" smtClean="0"/>
              <a:pPr/>
              <a:t>4/13/2011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415ABD-11ED-48EB-99AA-90F08F7E8CA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FB8C12-EC90-4288-9752-81E9B6E1769E}" type="datetimeFigureOut">
              <a:rPr lang="en-US" smtClean="0"/>
              <a:pPr/>
              <a:t>4/13/2011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415ABD-11ED-48EB-99AA-90F08F7E8CA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B8C12-EC90-4288-9752-81E9B6E1769E}" type="datetimeFigureOut">
              <a:rPr lang="en-US" smtClean="0"/>
              <a:pPr/>
              <a:t>4/13/2011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415ABD-11ED-48EB-99AA-90F08F7E8CA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4" y="1310641"/>
            <a:ext cx="12634915" cy="5577840"/>
          </a:xfrm>
        </p:spPr>
        <p:txBody>
          <a:bodyPr anchor="b"/>
          <a:lstStyle>
            <a:lvl1pPr algn="l">
              <a:defRPr sz="9400" b="1"/>
            </a:lvl1pPr>
          </a:lstStyle>
          <a:p>
            <a:r>
              <a:rPr lang="en-US" smtClean="0"/>
              <a:t>Click to edit Master title style</a:t>
            </a:r>
            <a:endParaRPr lang="en-US"/>
          </a:p>
        </p:txBody>
      </p:sp>
      <p:sp>
        <p:nvSpPr>
          <p:cNvPr id="3" name="Content Placeholder 2"/>
          <p:cNvSpPr>
            <a:spLocks noGrp="1"/>
          </p:cNvSpPr>
          <p:nvPr>
            <p:ph idx="1"/>
          </p:nvPr>
        </p:nvSpPr>
        <p:spPr>
          <a:xfrm>
            <a:off x="15015210" y="1310643"/>
            <a:ext cx="21469350" cy="28094942"/>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4" y="6888483"/>
            <a:ext cx="12634915" cy="22517102"/>
          </a:xfrm>
        </p:spPr>
        <p:txBody>
          <a:bodyPr/>
          <a:lstStyle>
            <a:lvl1pPr marL="0" indent="0">
              <a:buNone/>
              <a:defRPr sz="6600"/>
            </a:lvl1pPr>
            <a:lvl2pPr marL="2142302" indent="0">
              <a:buNone/>
              <a:defRPr sz="5600"/>
            </a:lvl2pPr>
            <a:lvl3pPr marL="4284604" indent="0">
              <a:buNone/>
              <a:defRPr sz="4700"/>
            </a:lvl3pPr>
            <a:lvl4pPr marL="6426906" indent="0">
              <a:buNone/>
              <a:defRPr sz="4200"/>
            </a:lvl4pPr>
            <a:lvl5pPr marL="8569208" indent="0">
              <a:buNone/>
              <a:defRPr sz="4200"/>
            </a:lvl5pPr>
            <a:lvl6pPr marL="10711510" indent="0">
              <a:buNone/>
              <a:defRPr sz="4200"/>
            </a:lvl6pPr>
            <a:lvl7pPr marL="12853812" indent="0">
              <a:buNone/>
              <a:defRPr sz="4200"/>
            </a:lvl7pPr>
            <a:lvl8pPr marL="14996114" indent="0">
              <a:buNone/>
              <a:defRPr sz="4200"/>
            </a:lvl8pPr>
            <a:lvl9pPr marL="17138416"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B8C12-EC90-4288-9752-81E9B6E1769E}" type="datetimeFigureOut">
              <a:rPr lang="en-US" smtClean="0"/>
              <a:pPr/>
              <a:t>4/13/2011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415ABD-11ED-48EB-99AA-90F08F7E8CA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1"/>
            <a:ext cx="23042880" cy="2720342"/>
          </a:xfrm>
        </p:spPr>
        <p:txBody>
          <a:bodyPr anchor="b"/>
          <a:lstStyle>
            <a:lvl1pPr algn="l">
              <a:defRPr sz="9400" b="1"/>
            </a:lvl1pPr>
          </a:lstStyle>
          <a:p>
            <a:r>
              <a:rPr lang="en-US" smtClean="0"/>
              <a:t>Click to edit Master title style</a:t>
            </a:r>
            <a:endParaRPr lang="en-US"/>
          </a:p>
        </p:txBody>
      </p:sp>
      <p:sp>
        <p:nvSpPr>
          <p:cNvPr id="3" name="Picture Placeholder 2"/>
          <p:cNvSpPr>
            <a:spLocks noGrp="1"/>
          </p:cNvSpPr>
          <p:nvPr>
            <p:ph type="pic" idx="1"/>
          </p:nvPr>
        </p:nvSpPr>
        <p:spPr>
          <a:xfrm>
            <a:off x="7527610" y="2941319"/>
            <a:ext cx="23042880" cy="19751040"/>
          </a:xfrm>
        </p:spPr>
        <p:txBody>
          <a:bodyPr/>
          <a:lstStyle>
            <a:lvl1pPr marL="0" indent="0">
              <a:buNone/>
              <a:defRPr sz="15000"/>
            </a:lvl1pPr>
            <a:lvl2pPr marL="2142302" indent="0">
              <a:buNone/>
              <a:defRPr sz="13100"/>
            </a:lvl2pPr>
            <a:lvl3pPr marL="4284604" indent="0">
              <a:buNone/>
              <a:defRPr sz="11200"/>
            </a:lvl3pPr>
            <a:lvl4pPr marL="6426906" indent="0">
              <a:buNone/>
              <a:defRPr sz="9400"/>
            </a:lvl4pPr>
            <a:lvl5pPr marL="8569208" indent="0">
              <a:buNone/>
              <a:defRPr sz="9400"/>
            </a:lvl5pPr>
            <a:lvl6pPr marL="10711510" indent="0">
              <a:buNone/>
              <a:defRPr sz="9400"/>
            </a:lvl6pPr>
            <a:lvl7pPr marL="12853812" indent="0">
              <a:buNone/>
              <a:defRPr sz="9400"/>
            </a:lvl7pPr>
            <a:lvl8pPr marL="14996114" indent="0">
              <a:buNone/>
              <a:defRPr sz="9400"/>
            </a:lvl8pPr>
            <a:lvl9pPr marL="17138416" indent="0">
              <a:buNone/>
              <a:defRPr sz="9400"/>
            </a:lvl9pPr>
          </a:lstStyle>
          <a:p>
            <a:endParaRPr lang="en-US"/>
          </a:p>
        </p:txBody>
      </p:sp>
      <p:sp>
        <p:nvSpPr>
          <p:cNvPr id="4" name="Text Placeholder 3"/>
          <p:cNvSpPr>
            <a:spLocks noGrp="1"/>
          </p:cNvSpPr>
          <p:nvPr>
            <p:ph type="body" sz="half" idx="2"/>
          </p:nvPr>
        </p:nvSpPr>
        <p:spPr>
          <a:xfrm>
            <a:off x="7527610" y="25763223"/>
            <a:ext cx="23042880" cy="3863338"/>
          </a:xfrm>
        </p:spPr>
        <p:txBody>
          <a:bodyPr/>
          <a:lstStyle>
            <a:lvl1pPr marL="0" indent="0">
              <a:buNone/>
              <a:defRPr sz="6600"/>
            </a:lvl1pPr>
            <a:lvl2pPr marL="2142302" indent="0">
              <a:buNone/>
              <a:defRPr sz="5600"/>
            </a:lvl2pPr>
            <a:lvl3pPr marL="4284604" indent="0">
              <a:buNone/>
              <a:defRPr sz="4700"/>
            </a:lvl3pPr>
            <a:lvl4pPr marL="6426906" indent="0">
              <a:buNone/>
              <a:defRPr sz="4200"/>
            </a:lvl4pPr>
            <a:lvl5pPr marL="8569208" indent="0">
              <a:buNone/>
              <a:defRPr sz="4200"/>
            </a:lvl5pPr>
            <a:lvl6pPr marL="10711510" indent="0">
              <a:buNone/>
              <a:defRPr sz="4200"/>
            </a:lvl6pPr>
            <a:lvl7pPr marL="12853812" indent="0">
              <a:buNone/>
              <a:defRPr sz="4200"/>
            </a:lvl7pPr>
            <a:lvl8pPr marL="14996114" indent="0">
              <a:buNone/>
              <a:defRPr sz="4200"/>
            </a:lvl8pPr>
            <a:lvl9pPr marL="17138416"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B8C12-EC90-4288-9752-81E9B6E1769E}" type="datetimeFigureOut">
              <a:rPr lang="en-US" smtClean="0"/>
              <a:pPr/>
              <a:t>4/13/2011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415ABD-11ED-48EB-99AA-90F08F7E8CA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3"/>
            <a:ext cx="34564320" cy="5486400"/>
          </a:xfrm>
          <a:prstGeom prst="rect">
            <a:avLst/>
          </a:prstGeom>
        </p:spPr>
        <p:txBody>
          <a:bodyPr vert="horz" lIns="428460" tIns="214230" rIns="428460" bIns="21423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4"/>
            <a:ext cx="34564320" cy="21724622"/>
          </a:xfrm>
          <a:prstGeom prst="rect">
            <a:avLst/>
          </a:prstGeom>
        </p:spPr>
        <p:txBody>
          <a:bodyPr vert="horz" lIns="428460" tIns="214230" rIns="428460" bIns="21423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3"/>
            <a:ext cx="8961120" cy="1752599"/>
          </a:xfrm>
          <a:prstGeom prst="rect">
            <a:avLst/>
          </a:prstGeom>
        </p:spPr>
        <p:txBody>
          <a:bodyPr vert="horz" lIns="428460" tIns="214230" rIns="428460" bIns="214230" rtlCol="0" anchor="ctr"/>
          <a:lstStyle>
            <a:lvl1pPr algn="l">
              <a:defRPr sz="5600">
                <a:solidFill>
                  <a:schemeClr val="tx1">
                    <a:tint val="75000"/>
                  </a:schemeClr>
                </a:solidFill>
              </a:defRPr>
            </a:lvl1pPr>
          </a:lstStyle>
          <a:p>
            <a:fld id="{F1FB8C12-EC90-4288-9752-81E9B6E1769E}" type="datetimeFigureOut">
              <a:rPr lang="en-US" smtClean="0"/>
              <a:pPr/>
              <a:t>4/13/2011</a:t>
            </a:fld>
            <a:endParaRPr lang="en-US"/>
          </a:p>
        </p:txBody>
      </p:sp>
      <p:sp>
        <p:nvSpPr>
          <p:cNvPr id="5" name="Footer Placeholder 4"/>
          <p:cNvSpPr>
            <a:spLocks noGrp="1"/>
          </p:cNvSpPr>
          <p:nvPr>
            <p:ph type="ftr" sz="quarter" idx="3"/>
          </p:nvPr>
        </p:nvSpPr>
        <p:spPr>
          <a:xfrm>
            <a:off x="13121640" y="30510483"/>
            <a:ext cx="12161520" cy="1752599"/>
          </a:xfrm>
          <a:prstGeom prst="rect">
            <a:avLst/>
          </a:prstGeom>
        </p:spPr>
        <p:txBody>
          <a:bodyPr vert="horz" lIns="428460" tIns="214230" rIns="428460" bIns="214230" rtlCol="0" anchor="ctr"/>
          <a:lstStyle>
            <a:lvl1pPr algn="ctr">
              <a:defRPr sz="5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3"/>
            <a:ext cx="8961120" cy="1752599"/>
          </a:xfrm>
          <a:prstGeom prst="rect">
            <a:avLst/>
          </a:prstGeom>
        </p:spPr>
        <p:txBody>
          <a:bodyPr vert="horz" lIns="428460" tIns="214230" rIns="428460" bIns="214230" rtlCol="0" anchor="ctr"/>
          <a:lstStyle>
            <a:lvl1pPr algn="r">
              <a:defRPr sz="5600">
                <a:solidFill>
                  <a:schemeClr val="tx1">
                    <a:tint val="75000"/>
                  </a:schemeClr>
                </a:solidFill>
              </a:defRPr>
            </a:lvl1pPr>
          </a:lstStyle>
          <a:p>
            <a:fld id="{A2415ABD-11ED-48EB-99AA-90F08F7E8CA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04" rtl="0" eaLnBrk="1" latinLnBrk="0" hangingPunct="1">
        <a:spcBef>
          <a:spcPct val="0"/>
        </a:spcBef>
        <a:buNone/>
        <a:defRPr sz="20600" kern="1200">
          <a:solidFill>
            <a:schemeClr val="tx1"/>
          </a:solidFill>
          <a:latin typeface="+mj-lt"/>
          <a:ea typeface="+mj-ea"/>
          <a:cs typeface="+mj-cs"/>
        </a:defRPr>
      </a:lvl1pPr>
    </p:titleStyle>
    <p:bodyStyle>
      <a:lvl1pPr marL="1606727" indent="-1606727" algn="l" defTabSz="4284604" rtl="0" eaLnBrk="1" latinLnBrk="0" hangingPunct="1">
        <a:spcBef>
          <a:spcPct val="20000"/>
        </a:spcBef>
        <a:buFont typeface="Arial" pitchFamily="34" charset="0"/>
        <a:buChar char="•"/>
        <a:defRPr sz="15000" kern="1200">
          <a:solidFill>
            <a:schemeClr val="tx1"/>
          </a:solidFill>
          <a:latin typeface="+mn-lt"/>
          <a:ea typeface="+mn-ea"/>
          <a:cs typeface="+mn-cs"/>
        </a:defRPr>
      </a:lvl1pPr>
      <a:lvl2pPr marL="3481241" indent="-1338939" algn="l" defTabSz="4284604" rtl="0" eaLnBrk="1" latinLnBrk="0" hangingPunct="1">
        <a:spcBef>
          <a:spcPct val="20000"/>
        </a:spcBef>
        <a:buFont typeface="Arial" pitchFamily="34" charset="0"/>
        <a:buChar char="–"/>
        <a:defRPr sz="13100" kern="1200">
          <a:solidFill>
            <a:schemeClr val="tx1"/>
          </a:solidFill>
          <a:latin typeface="+mn-lt"/>
          <a:ea typeface="+mn-ea"/>
          <a:cs typeface="+mn-cs"/>
        </a:defRPr>
      </a:lvl2pPr>
      <a:lvl3pPr marL="5355755" indent="-1071151" algn="l" defTabSz="4284604" rtl="0" eaLnBrk="1" latinLnBrk="0" hangingPunct="1">
        <a:spcBef>
          <a:spcPct val="20000"/>
        </a:spcBef>
        <a:buFont typeface="Arial" pitchFamily="34" charset="0"/>
        <a:buChar char="•"/>
        <a:defRPr sz="11200" kern="1200">
          <a:solidFill>
            <a:schemeClr val="tx1"/>
          </a:solidFill>
          <a:latin typeface="+mn-lt"/>
          <a:ea typeface="+mn-ea"/>
          <a:cs typeface="+mn-cs"/>
        </a:defRPr>
      </a:lvl3pPr>
      <a:lvl4pPr marL="7498057"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4pPr>
      <a:lvl5pPr marL="9640359"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5pPr>
      <a:lvl6pPr marL="11782661"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4963"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7265"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9567"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4604" rtl="0" eaLnBrk="1" latinLnBrk="0" hangingPunct="1">
        <a:defRPr sz="8400" kern="1200">
          <a:solidFill>
            <a:schemeClr val="tx1"/>
          </a:solidFill>
          <a:latin typeface="+mn-lt"/>
          <a:ea typeface="+mn-ea"/>
          <a:cs typeface="+mn-cs"/>
        </a:defRPr>
      </a:lvl1pPr>
      <a:lvl2pPr marL="2142302" algn="l" defTabSz="4284604" rtl="0" eaLnBrk="1" latinLnBrk="0" hangingPunct="1">
        <a:defRPr sz="8400" kern="1200">
          <a:solidFill>
            <a:schemeClr val="tx1"/>
          </a:solidFill>
          <a:latin typeface="+mn-lt"/>
          <a:ea typeface="+mn-ea"/>
          <a:cs typeface="+mn-cs"/>
        </a:defRPr>
      </a:lvl2pPr>
      <a:lvl3pPr marL="4284604" algn="l" defTabSz="4284604" rtl="0" eaLnBrk="1" latinLnBrk="0" hangingPunct="1">
        <a:defRPr sz="8400" kern="1200">
          <a:solidFill>
            <a:schemeClr val="tx1"/>
          </a:solidFill>
          <a:latin typeface="+mn-lt"/>
          <a:ea typeface="+mn-ea"/>
          <a:cs typeface="+mn-cs"/>
        </a:defRPr>
      </a:lvl3pPr>
      <a:lvl4pPr marL="6426906" algn="l" defTabSz="4284604" rtl="0" eaLnBrk="1" latinLnBrk="0" hangingPunct="1">
        <a:defRPr sz="8400" kern="1200">
          <a:solidFill>
            <a:schemeClr val="tx1"/>
          </a:solidFill>
          <a:latin typeface="+mn-lt"/>
          <a:ea typeface="+mn-ea"/>
          <a:cs typeface="+mn-cs"/>
        </a:defRPr>
      </a:lvl4pPr>
      <a:lvl5pPr marL="8569208" algn="l" defTabSz="4284604" rtl="0" eaLnBrk="1" latinLnBrk="0" hangingPunct="1">
        <a:defRPr sz="8400" kern="1200">
          <a:solidFill>
            <a:schemeClr val="tx1"/>
          </a:solidFill>
          <a:latin typeface="+mn-lt"/>
          <a:ea typeface="+mn-ea"/>
          <a:cs typeface="+mn-cs"/>
        </a:defRPr>
      </a:lvl5pPr>
      <a:lvl6pPr marL="10711510" algn="l" defTabSz="4284604" rtl="0" eaLnBrk="1" latinLnBrk="0" hangingPunct="1">
        <a:defRPr sz="8400" kern="1200">
          <a:solidFill>
            <a:schemeClr val="tx1"/>
          </a:solidFill>
          <a:latin typeface="+mn-lt"/>
          <a:ea typeface="+mn-ea"/>
          <a:cs typeface="+mn-cs"/>
        </a:defRPr>
      </a:lvl6pPr>
      <a:lvl7pPr marL="12853812" algn="l" defTabSz="4284604" rtl="0" eaLnBrk="1" latinLnBrk="0" hangingPunct="1">
        <a:defRPr sz="8400" kern="1200">
          <a:solidFill>
            <a:schemeClr val="tx1"/>
          </a:solidFill>
          <a:latin typeface="+mn-lt"/>
          <a:ea typeface="+mn-ea"/>
          <a:cs typeface="+mn-cs"/>
        </a:defRPr>
      </a:lvl7pPr>
      <a:lvl8pPr marL="14996114" algn="l" defTabSz="4284604" rtl="0" eaLnBrk="1" latinLnBrk="0" hangingPunct="1">
        <a:defRPr sz="8400" kern="1200">
          <a:solidFill>
            <a:schemeClr val="tx1"/>
          </a:solidFill>
          <a:latin typeface="+mn-lt"/>
          <a:ea typeface="+mn-ea"/>
          <a:cs typeface="+mn-cs"/>
        </a:defRPr>
      </a:lvl8pPr>
      <a:lvl9pPr marL="17138416" algn="l" defTabSz="4284604"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gif"/><Relationship Id="rId7" Type="http://schemas.openxmlformats.org/officeDocument/2006/relationships/image" Target="../media/image5.png"/><Relationship Id="rId12"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unrays.spelman.edu/creu/wiki/index.php/File:BPC.jpg" TargetMode="External"/><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gi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1600200" y="5029200"/>
            <a:ext cx="21640800" cy="1022985"/>
          </a:xfrm>
          <a:prstGeom prst="roundRect">
            <a:avLst/>
          </a:prstGeom>
          <a:solidFill>
            <a:schemeClr val="accent5">
              <a:lumMod val="40000"/>
              <a:lumOff val="60000"/>
            </a:schemeClr>
          </a:solidFill>
          <a:ln>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Pr>
              <a:t>Introduction</a:t>
            </a:r>
            <a:endParaRPr 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endParaRPr>
          </a:p>
        </p:txBody>
      </p:sp>
      <p:sp>
        <p:nvSpPr>
          <p:cNvPr id="11" name="Rounded Rectangle 10"/>
          <p:cNvSpPr/>
          <p:nvPr/>
        </p:nvSpPr>
        <p:spPr>
          <a:xfrm>
            <a:off x="2590800" y="731520"/>
            <a:ext cx="32613600" cy="3535680"/>
          </a:xfrm>
          <a:prstGeom prst="roundRect">
            <a:avLst/>
          </a:prstGeom>
          <a:solidFill>
            <a:schemeClr val="accent5">
              <a:lumMod val="40000"/>
              <a:lumOff val="60000"/>
            </a:schemeClr>
          </a:solidFill>
          <a:ln>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r>
              <a:rPr lang="en-US" sz="7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rPr>
              <a:t>Emerging Infectious Diseases: A Computational Multi-agent </a:t>
            </a:r>
            <a:r>
              <a:rPr lang="en-US" sz="7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rPr>
              <a:t>Model</a:t>
            </a:r>
          </a:p>
          <a:p>
            <a:pPr algn="ctr"/>
            <a:r>
              <a:rPr lang="en-US"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rPr>
              <a:t>L. Patrice </a:t>
            </a:r>
            <a:r>
              <a:rPr lang="en-US" sz="40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rPr>
              <a:t>McGahee</a:t>
            </a:r>
            <a:r>
              <a:rPr lang="en-US"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rPr>
              <a:t>, Courtney Dill, </a:t>
            </a:r>
            <a:r>
              <a:rPr lang="en-US" sz="40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rPr>
              <a:t>Kiara</a:t>
            </a:r>
            <a:r>
              <a:rPr lang="en-US"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rPr>
              <a:t> Brown, Dr. Hong </a:t>
            </a:r>
            <a:r>
              <a:rPr lang="en-US" sz="4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rPr>
              <a:t>Qin</a:t>
            </a:r>
          </a:p>
          <a:p>
            <a:pPr algn="ctr"/>
            <a:r>
              <a:rPr lang="en-US" sz="4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rPr>
              <a:t>Biology Department</a:t>
            </a:r>
            <a:endParaRPr lang="en-US"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ndParaRPr>
          </a:p>
        </p:txBody>
      </p:sp>
      <p:sp>
        <p:nvSpPr>
          <p:cNvPr id="19" name="TextBox 18"/>
          <p:cNvSpPr txBox="1"/>
          <p:nvPr/>
        </p:nvSpPr>
        <p:spPr>
          <a:xfrm>
            <a:off x="1066800" y="6248400"/>
            <a:ext cx="11887200" cy="10773937"/>
          </a:xfrm>
          <a:prstGeom prst="rect">
            <a:avLst/>
          </a:prstGeom>
          <a:noFill/>
        </p:spPr>
        <p:txBody>
          <a:bodyPr wrap="square" lIns="428460" tIns="214230" rIns="428460" bIns="214230" rtlCol="0">
            <a:spAutoFit/>
          </a:bodyPr>
          <a:lstStyle/>
          <a:p>
            <a:r>
              <a:rPr lang="en-US" sz="2800" dirty="0" smtClean="0"/>
              <a:t>Our simulation environment is defined through a database that contains all the information that is required to create the multi-agent simulation system including information about virus agent, host agent, and landscape of agents. Each agent and landscape has their attributes and functions. The agents follow the function to interact with each other and demonstrate group patterns. </a:t>
            </a:r>
          </a:p>
          <a:p>
            <a:r>
              <a:rPr lang="en-US" sz="2800" b="1" i="1" dirty="0" smtClean="0"/>
              <a:t>     Virus Agents </a:t>
            </a:r>
            <a:r>
              <a:rPr lang="en-US" sz="2800" dirty="0" smtClean="0"/>
              <a:t>bear characteristics such as “Infectious period”, “Latency period”, and “Virulence”. At the start of simulation, agents of virus should largely be located on non-human hosts, such as pets or birds with “virulence” characteristic. After association with a host agent, i.e. infection, the virus enters “Latency period”. The virus agent enters “Infectious period” after given “Latency period”. Each agent of virus has its DNA/RNA sequence, which can mutate when the virus transfer from host to host.</a:t>
            </a:r>
          </a:p>
          <a:p>
            <a:r>
              <a:rPr lang="en-US" sz="2800" b="1" i="1" dirty="0" smtClean="0"/>
              <a:t>     Host Agents </a:t>
            </a:r>
            <a:r>
              <a:rPr lang="en-US" sz="2800" dirty="0" smtClean="0"/>
              <a:t>can be human, birds, and pets. Human populations include individuals that are resistant and susceptible to virus infection. Human individuals in urban areas are more likely to travel long distances, whereas those in rural areas are less likely to travel. The states of the agent will be “susceptible”, “infected/incubation”, “infectious”, and “recovered/not recovered”. </a:t>
            </a:r>
          </a:p>
          <a:p>
            <a:r>
              <a:rPr lang="en-US" sz="2800" dirty="0" smtClean="0"/>
              <a:t>     A host agent is likely to be infected when it contacts another infectious agent with a certain exposure and infection rate. Upon infection, the agent is associated with a disease or virus and enters “incubation”, but at this stage it is unable to infect other agents. </a:t>
            </a:r>
            <a:br>
              <a:rPr lang="en-US" sz="2800" dirty="0" smtClean="0"/>
            </a:br>
            <a:endParaRPr lang="en-US" sz="2800" dirty="0" smtClean="0"/>
          </a:p>
        </p:txBody>
      </p:sp>
      <p:sp>
        <p:nvSpPr>
          <p:cNvPr id="22" name="Rectangle 21"/>
          <p:cNvSpPr/>
          <p:nvPr/>
        </p:nvSpPr>
        <p:spPr>
          <a:xfrm>
            <a:off x="10363200" y="18059400"/>
            <a:ext cx="8610600" cy="5603290"/>
          </a:xfrm>
          <a:prstGeom prst="rect">
            <a:avLst/>
          </a:prstGeom>
        </p:spPr>
        <p:txBody>
          <a:bodyPr wrap="square" lIns="428460" tIns="214230" rIns="428460" bIns="214230">
            <a:spAutoFit/>
          </a:bodyPr>
          <a:lstStyle/>
          <a:p>
            <a:r>
              <a:rPr lang="en-US" sz="2800" i="1" dirty="0"/>
              <a:t>Experiment 2: </a:t>
            </a:r>
          </a:p>
          <a:p>
            <a:endParaRPr lang="en-US" sz="2800" i="1" dirty="0"/>
          </a:p>
          <a:p>
            <a:r>
              <a:rPr lang="en-US" sz="2800" i="1" dirty="0"/>
              <a:t>Examine the effect of transmission path</a:t>
            </a:r>
            <a:r>
              <a:rPr lang="en-US" sz="2800" dirty="0"/>
              <a:t/>
            </a:r>
            <a:br>
              <a:rPr lang="en-US" sz="2800" dirty="0"/>
            </a:br>
            <a:endParaRPr lang="en-US" sz="2800" dirty="0" smtClean="0"/>
          </a:p>
          <a:p>
            <a:r>
              <a:rPr lang="en-US" sz="2800" dirty="0" smtClean="0"/>
              <a:t>We </a:t>
            </a:r>
            <a:r>
              <a:rPr lang="en-US" sz="2800" dirty="0"/>
              <a:t>will conduct a series of experiments on variation of transmission paths. Specifically, the infectious diseases can be transmitted from human-to-human and animal-to-human. For example, SARS viruses can be efficiently transferred from human-to-human, whereas bird-flu viruses </a:t>
            </a:r>
            <a:r>
              <a:rPr lang="en-US" sz="2800" dirty="0" smtClean="0"/>
              <a:t>are primarily </a:t>
            </a:r>
            <a:r>
              <a:rPr lang="en-US" sz="2800" dirty="0"/>
              <a:t>transferred from bird-to-human..</a:t>
            </a:r>
          </a:p>
          <a:p>
            <a:endParaRPr lang="en-US" sz="2800" dirty="0"/>
          </a:p>
        </p:txBody>
      </p:sp>
      <p:sp>
        <p:nvSpPr>
          <p:cNvPr id="23" name="TextBox 22"/>
          <p:cNvSpPr txBox="1"/>
          <p:nvPr/>
        </p:nvSpPr>
        <p:spPr>
          <a:xfrm>
            <a:off x="19812000" y="18745200"/>
            <a:ext cx="16840200" cy="3448854"/>
          </a:xfrm>
          <a:prstGeom prst="rect">
            <a:avLst/>
          </a:prstGeom>
          <a:noFill/>
        </p:spPr>
        <p:txBody>
          <a:bodyPr wrap="square" lIns="428460" tIns="214230" rIns="428460" bIns="214230" rtlCol="0">
            <a:spAutoFit/>
          </a:bodyPr>
          <a:lstStyle/>
          <a:p>
            <a:r>
              <a:rPr lang="en-US" sz="2800" dirty="0" smtClean="0"/>
              <a:t>Through our reading and preliminary experimentation, we discovered that among three strains of a common disease, the middle strain, (as far as virulence is concerned), would have the highest threshold.  We see a similar pattern when studying and comparing the speeds of infection in relation to how much people/animals travel. In the cases of infectious agents, 10% travel yields more infectious agents, (in both single and two zone simulations). The numbers of those actually infected, however, is zero in human to human transmission. The  number of people infected in animal to human transmission is 2, but in both cases, the single and two zone share the same  number of infected agents. This only means that the infection </a:t>
            </a:r>
            <a:endParaRPr lang="en-US" sz="2800" dirty="0"/>
          </a:p>
        </p:txBody>
      </p:sp>
      <p:pic>
        <p:nvPicPr>
          <p:cNvPr id="11268" name="Picture 4" descr="http://www.logotypes101.com/files/363/8eab05ffc7806b292ed54184355bf7f9/lrg_Spelman_College49.gif"/>
          <p:cNvPicPr>
            <a:picLocks noChangeAspect="1" noChangeArrowheads="1"/>
          </p:cNvPicPr>
          <p:nvPr/>
        </p:nvPicPr>
        <p:blipFill>
          <a:blip r:embed="rId3" cstate="print"/>
          <a:srcRect/>
          <a:stretch>
            <a:fillRect/>
          </a:stretch>
        </p:blipFill>
        <p:spPr bwMode="auto">
          <a:xfrm>
            <a:off x="533400" y="1066800"/>
            <a:ext cx="1920240" cy="2560320"/>
          </a:xfrm>
          <a:prstGeom prst="rect">
            <a:avLst/>
          </a:prstGeom>
          <a:noFill/>
          <a:ln>
            <a:noFill/>
          </a:ln>
        </p:spPr>
      </p:pic>
      <p:sp>
        <p:nvSpPr>
          <p:cNvPr id="59" name="TextBox 58"/>
          <p:cNvSpPr txBox="1"/>
          <p:nvPr/>
        </p:nvSpPr>
        <p:spPr>
          <a:xfrm>
            <a:off x="32461200" y="11201400"/>
            <a:ext cx="3520440" cy="863531"/>
          </a:xfrm>
          <a:prstGeom prst="rect">
            <a:avLst/>
          </a:prstGeom>
          <a:noFill/>
        </p:spPr>
        <p:txBody>
          <a:bodyPr wrap="square" lIns="428460" tIns="214230" rIns="428460" bIns="214230" rtlCol="0">
            <a:spAutoFit/>
          </a:bodyPr>
          <a:lstStyle/>
          <a:p>
            <a:pPr algn="ctr"/>
            <a:r>
              <a:rPr lang="en-US" sz="2800" b="1" dirty="0" smtClean="0"/>
              <a:t>Table 2</a:t>
            </a:r>
            <a:endParaRPr lang="en-US" sz="2800" b="1" dirty="0"/>
          </a:p>
        </p:txBody>
      </p:sp>
      <p:sp>
        <p:nvSpPr>
          <p:cNvPr id="64" name="TextBox 63"/>
          <p:cNvSpPr txBox="1"/>
          <p:nvPr/>
        </p:nvSpPr>
        <p:spPr>
          <a:xfrm>
            <a:off x="32613600" y="15925800"/>
            <a:ext cx="3520440" cy="863531"/>
          </a:xfrm>
          <a:prstGeom prst="rect">
            <a:avLst/>
          </a:prstGeom>
          <a:noFill/>
        </p:spPr>
        <p:txBody>
          <a:bodyPr wrap="square" lIns="428460" tIns="214230" rIns="428460" bIns="214230" rtlCol="0">
            <a:spAutoFit/>
          </a:bodyPr>
          <a:lstStyle/>
          <a:p>
            <a:pPr algn="ctr"/>
            <a:r>
              <a:rPr lang="en-US" sz="2800" b="1" dirty="0" smtClean="0"/>
              <a:t>Table 4</a:t>
            </a:r>
            <a:endParaRPr lang="en-US" sz="2800" b="1" dirty="0"/>
          </a:p>
        </p:txBody>
      </p:sp>
      <p:sp>
        <p:nvSpPr>
          <p:cNvPr id="66" name="TextBox 65"/>
          <p:cNvSpPr txBox="1"/>
          <p:nvPr/>
        </p:nvSpPr>
        <p:spPr>
          <a:xfrm>
            <a:off x="26289000" y="10820400"/>
            <a:ext cx="2880360" cy="1294419"/>
          </a:xfrm>
          <a:prstGeom prst="rect">
            <a:avLst/>
          </a:prstGeom>
          <a:noFill/>
        </p:spPr>
        <p:txBody>
          <a:bodyPr wrap="square" lIns="428460" tIns="214230" rIns="428460" bIns="214230" rtlCol="0">
            <a:spAutoFit/>
          </a:bodyPr>
          <a:lstStyle/>
          <a:p>
            <a:pPr algn="ctr"/>
            <a:endParaRPr lang="en-US" sz="2800" b="1" dirty="0" smtClean="0"/>
          </a:p>
          <a:p>
            <a:pPr algn="ctr"/>
            <a:r>
              <a:rPr lang="en-US" sz="2800" b="1" dirty="0" smtClean="0"/>
              <a:t>Table 1</a:t>
            </a:r>
            <a:endParaRPr lang="en-US" sz="2800" b="1" dirty="0"/>
          </a:p>
        </p:txBody>
      </p:sp>
      <p:sp>
        <p:nvSpPr>
          <p:cNvPr id="67" name="TextBox 66"/>
          <p:cNvSpPr txBox="1"/>
          <p:nvPr/>
        </p:nvSpPr>
        <p:spPr>
          <a:xfrm>
            <a:off x="27203400" y="16078200"/>
            <a:ext cx="2880360" cy="863531"/>
          </a:xfrm>
          <a:prstGeom prst="rect">
            <a:avLst/>
          </a:prstGeom>
          <a:noFill/>
        </p:spPr>
        <p:txBody>
          <a:bodyPr wrap="square" lIns="428460" tIns="214230" rIns="428460" bIns="214230" rtlCol="0">
            <a:spAutoFit/>
          </a:bodyPr>
          <a:lstStyle/>
          <a:p>
            <a:r>
              <a:rPr lang="en-US" sz="2800" b="1" dirty="0" smtClean="0"/>
              <a:t>Table 3</a:t>
            </a:r>
            <a:endParaRPr lang="en-US" sz="2800" b="1" dirty="0"/>
          </a:p>
        </p:txBody>
      </p:sp>
      <p:sp>
        <p:nvSpPr>
          <p:cNvPr id="106" name="Rounded Rectangle 105"/>
          <p:cNvSpPr/>
          <p:nvPr/>
        </p:nvSpPr>
        <p:spPr>
          <a:xfrm>
            <a:off x="26898600" y="5029200"/>
            <a:ext cx="9128760" cy="1022985"/>
          </a:xfrm>
          <a:prstGeom prst="roundRect">
            <a:avLst/>
          </a:prstGeom>
          <a:solidFill>
            <a:schemeClr val="accent5">
              <a:lumMod val="40000"/>
              <a:lumOff val="60000"/>
            </a:schemeClr>
          </a:solidFill>
          <a:ln>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Pr>
              <a:t>results</a:t>
            </a:r>
            <a:endParaRPr 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endParaRPr>
          </a:p>
        </p:txBody>
      </p:sp>
      <p:sp>
        <p:nvSpPr>
          <p:cNvPr id="109" name="Rounded Rectangle 108"/>
          <p:cNvSpPr/>
          <p:nvPr/>
        </p:nvSpPr>
        <p:spPr>
          <a:xfrm>
            <a:off x="20116800" y="17449800"/>
            <a:ext cx="15925800" cy="1022985"/>
          </a:xfrm>
          <a:prstGeom prst="roundRect">
            <a:avLst/>
          </a:prstGeom>
          <a:solidFill>
            <a:schemeClr val="accent5">
              <a:lumMod val="40000"/>
              <a:lumOff val="60000"/>
            </a:schemeClr>
          </a:solidFill>
          <a:ln>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Pr>
              <a:t>conclusion</a:t>
            </a:r>
            <a:endParaRPr 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endParaRPr>
          </a:p>
        </p:txBody>
      </p:sp>
      <p:sp>
        <p:nvSpPr>
          <p:cNvPr id="110" name="Rounded Rectangle 109"/>
          <p:cNvSpPr/>
          <p:nvPr/>
        </p:nvSpPr>
        <p:spPr>
          <a:xfrm>
            <a:off x="1371600" y="17068800"/>
            <a:ext cx="16306800" cy="1022985"/>
          </a:xfrm>
          <a:prstGeom prst="roundRect">
            <a:avLst/>
          </a:prstGeom>
          <a:solidFill>
            <a:schemeClr val="accent5">
              <a:lumMod val="40000"/>
              <a:lumOff val="60000"/>
            </a:schemeClr>
          </a:solidFill>
          <a:ln>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Pr>
              <a:t>Materials &amp;  </a:t>
            </a:r>
            <a:r>
              <a:rPr lang="en-US" sz="32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Pr>
              <a:t>METHods</a:t>
            </a:r>
            <a:endParaRPr lang="en-US" sz="3200" b="1" cap="all" dirty="0">
              <a:solidFill>
                <a:schemeClr val="bg2"/>
              </a:solidFill>
              <a:effectLst/>
            </a:endParaRPr>
          </a:p>
        </p:txBody>
      </p:sp>
      <p:pic>
        <p:nvPicPr>
          <p:cNvPr id="4098" name="Picture 2" descr="http://www.seas.gwu.edu/~cheng/NSFWorkshop09/nsf.gif"/>
          <p:cNvPicPr>
            <a:picLocks noChangeAspect="1" noChangeArrowheads="1"/>
          </p:cNvPicPr>
          <p:nvPr/>
        </p:nvPicPr>
        <p:blipFill>
          <a:blip r:embed="rId4" cstate="print"/>
          <a:srcRect/>
          <a:stretch>
            <a:fillRect/>
          </a:stretch>
        </p:blipFill>
        <p:spPr bwMode="auto">
          <a:xfrm>
            <a:off x="35509200" y="838200"/>
            <a:ext cx="1771650" cy="1771650"/>
          </a:xfrm>
          <a:prstGeom prst="rect">
            <a:avLst/>
          </a:prstGeom>
          <a:noFill/>
        </p:spPr>
      </p:pic>
      <p:sp>
        <p:nvSpPr>
          <p:cNvPr id="94" name="Rounded Rectangle 93"/>
          <p:cNvSpPr/>
          <p:nvPr/>
        </p:nvSpPr>
        <p:spPr>
          <a:xfrm>
            <a:off x="23850600" y="28194000"/>
            <a:ext cx="8442960" cy="1022985"/>
          </a:xfrm>
          <a:prstGeom prst="roundRect">
            <a:avLst/>
          </a:prstGeom>
          <a:solidFill>
            <a:schemeClr val="accent5">
              <a:lumMod val="40000"/>
              <a:lumOff val="60000"/>
            </a:schemeClr>
          </a:solidFill>
          <a:ln>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Pr>
              <a:t>Acknowledgements</a:t>
            </a:r>
            <a:endParaRPr 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endParaRPr>
          </a:p>
        </p:txBody>
      </p:sp>
      <p:sp>
        <p:nvSpPr>
          <p:cNvPr id="95" name="Rounded Rectangle 94"/>
          <p:cNvSpPr/>
          <p:nvPr/>
        </p:nvSpPr>
        <p:spPr>
          <a:xfrm>
            <a:off x="20269200" y="22707600"/>
            <a:ext cx="15621000" cy="1022985"/>
          </a:xfrm>
          <a:prstGeom prst="roundRect">
            <a:avLst/>
          </a:prstGeom>
          <a:solidFill>
            <a:schemeClr val="accent5">
              <a:lumMod val="40000"/>
              <a:lumOff val="60000"/>
            </a:schemeClr>
          </a:solidFill>
          <a:ln>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Pr>
              <a:t>References</a:t>
            </a:r>
            <a:endParaRPr 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endParaRPr>
          </a:p>
        </p:txBody>
      </p:sp>
      <p:sp>
        <p:nvSpPr>
          <p:cNvPr id="96" name="Rectangle 95"/>
          <p:cNvSpPr/>
          <p:nvPr/>
        </p:nvSpPr>
        <p:spPr>
          <a:xfrm>
            <a:off x="24231600" y="29489400"/>
            <a:ext cx="8077200" cy="2677656"/>
          </a:xfrm>
          <a:prstGeom prst="rect">
            <a:avLst/>
          </a:prstGeom>
        </p:spPr>
        <p:txBody>
          <a:bodyPr wrap="square">
            <a:spAutoFit/>
          </a:bodyPr>
          <a:lstStyle/>
          <a:p>
            <a:pPr>
              <a:buFont typeface="Arial" pitchFamily="34" charset="0"/>
              <a:buChar char="•"/>
            </a:pPr>
            <a:r>
              <a:rPr lang="en-US" sz="2800" dirty="0" smtClean="0"/>
              <a:t>NSF CREU:</a:t>
            </a:r>
            <a:endParaRPr lang="en-US" sz="2800" dirty="0"/>
          </a:p>
          <a:p>
            <a:pPr>
              <a:buFont typeface="Arial" pitchFamily="34" charset="0"/>
              <a:buChar char="•"/>
            </a:pPr>
            <a:r>
              <a:rPr lang="en-US" sz="2800" dirty="0"/>
              <a:t>Hong Qin, Biology, Spelman </a:t>
            </a:r>
            <a:r>
              <a:rPr lang="en-US" sz="2800" dirty="0" smtClean="0"/>
              <a:t>College</a:t>
            </a:r>
            <a:endParaRPr lang="en-US" sz="2800" dirty="0"/>
          </a:p>
          <a:p>
            <a:pPr>
              <a:buFont typeface="Arial" pitchFamily="34" charset="0"/>
              <a:buChar char="•"/>
            </a:pPr>
            <a:r>
              <a:rPr lang="en-US" sz="2800" dirty="0" err="1"/>
              <a:t>Nagambal</a:t>
            </a:r>
            <a:r>
              <a:rPr lang="en-US" sz="2800" dirty="0"/>
              <a:t> Shah, Mathematics, Spelman </a:t>
            </a:r>
            <a:r>
              <a:rPr lang="en-US" sz="2800" dirty="0" smtClean="0"/>
              <a:t>College</a:t>
            </a:r>
          </a:p>
          <a:p>
            <a:pPr>
              <a:buFont typeface="Arial" pitchFamily="34" charset="0"/>
              <a:buChar char="•"/>
            </a:pPr>
            <a:r>
              <a:rPr lang="en-US" sz="2800" dirty="0"/>
              <a:t>Li Yang, Computer Science, University of Tennessee at Chattanooga</a:t>
            </a:r>
          </a:p>
          <a:p>
            <a:r>
              <a:rPr lang="en-US" sz="2800" dirty="0" smtClean="0"/>
              <a:t> </a:t>
            </a:r>
            <a:endParaRPr lang="en-US" sz="2800" dirty="0"/>
          </a:p>
        </p:txBody>
      </p:sp>
      <p:sp>
        <p:nvSpPr>
          <p:cNvPr id="98" name="Rectangle 97"/>
          <p:cNvSpPr/>
          <p:nvPr/>
        </p:nvSpPr>
        <p:spPr>
          <a:xfrm>
            <a:off x="20650200" y="24003000"/>
            <a:ext cx="14859000" cy="3539430"/>
          </a:xfrm>
          <a:prstGeom prst="rect">
            <a:avLst/>
          </a:prstGeom>
        </p:spPr>
        <p:txBody>
          <a:bodyPr wrap="square">
            <a:spAutoFit/>
          </a:bodyPr>
          <a:lstStyle/>
          <a:p>
            <a:pPr>
              <a:buFont typeface="Arial" pitchFamily="34" charset="0"/>
              <a:buChar char="•"/>
            </a:pPr>
            <a:r>
              <a:rPr lang="en-US" sz="2800" dirty="0" err="1"/>
              <a:t>Auchincloss</a:t>
            </a:r>
            <a:r>
              <a:rPr lang="en-US" sz="2800" dirty="0"/>
              <a:t>, AH and </a:t>
            </a:r>
            <a:r>
              <a:rPr lang="en-US" sz="2800" dirty="0" err="1"/>
              <a:t>Diez</a:t>
            </a:r>
            <a:r>
              <a:rPr lang="en-US" sz="2800" dirty="0"/>
              <a:t> Roux, AV (2008) A new tool for epidemiology: the usefulness of </a:t>
            </a:r>
            <a:r>
              <a:rPr lang="en-US" sz="2800" dirty="0" err="1" smtClean="0"/>
              <a:t>dynamicagent</a:t>
            </a:r>
            <a:r>
              <a:rPr lang="en-US" sz="2800" dirty="0" smtClean="0"/>
              <a:t> models </a:t>
            </a:r>
            <a:r>
              <a:rPr lang="en-US" sz="2800" dirty="0"/>
              <a:t>in understanding place effects on health, Am J </a:t>
            </a:r>
            <a:r>
              <a:rPr lang="en-US" sz="2800" dirty="0" err="1"/>
              <a:t>Epidemiol</a:t>
            </a:r>
            <a:r>
              <a:rPr lang="en-US" sz="2800" dirty="0"/>
              <a:t>, 168, 1-8.</a:t>
            </a:r>
          </a:p>
          <a:p>
            <a:pPr>
              <a:buFont typeface="Arial" pitchFamily="34" charset="0"/>
              <a:buChar char="•"/>
            </a:pPr>
            <a:r>
              <a:rPr lang="en-US" sz="2800" dirty="0"/>
              <a:t>Riley, S (2007) Large-scale spatial-transmission models of infectious disease, Science, 316, 1298-1301.</a:t>
            </a:r>
          </a:p>
          <a:p>
            <a:pPr>
              <a:buFont typeface="Arial" pitchFamily="34" charset="0"/>
              <a:buChar char="•"/>
            </a:pPr>
            <a:r>
              <a:rPr lang="en-US" sz="2800" dirty="0"/>
              <a:t>Yang, Z (2006) Computational Molecular Evolution. Oxford University Press, Oxford.</a:t>
            </a:r>
          </a:p>
          <a:p>
            <a:pPr>
              <a:buFont typeface="Arial" pitchFamily="34" charset="0"/>
              <a:buChar char="•"/>
            </a:pPr>
            <a:r>
              <a:rPr lang="en-US" sz="2800" dirty="0" err="1"/>
              <a:t>Yergens</a:t>
            </a:r>
            <a:r>
              <a:rPr lang="en-US" sz="2800" dirty="0"/>
              <a:t>, D, </a:t>
            </a:r>
            <a:r>
              <a:rPr lang="en-US" sz="2800" dirty="0" err="1"/>
              <a:t>Hiner</a:t>
            </a:r>
            <a:r>
              <a:rPr lang="en-US" sz="2800" dirty="0"/>
              <a:t>, J, </a:t>
            </a:r>
            <a:r>
              <a:rPr lang="en-US" sz="2800" dirty="0" err="1"/>
              <a:t>Denzinger</a:t>
            </a:r>
            <a:r>
              <a:rPr lang="en-US" sz="2800" dirty="0"/>
              <a:t>, J and </a:t>
            </a:r>
            <a:r>
              <a:rPr lang="en-US" sz="2800" dirty="0" err="1"/>
              <a:t>Noseworthy</a:t>
            </a:r>
            <a:r>
              <a:rPr lang="en-US" sz="2800" dirty="0"/>
              <a:t>, T (2006) Multi Agent Simulation System for </a:t>
            </a:r>
            <a:r>
              <a:rPr lang="en-US" sz="2800" dirty="0" smtClean="0"/>
              <a:t>Rapidly Developing </a:t>
            </a:r>
            <a:r>
              <a:rPr lang="en-US" sz="2800" dirty="0"/>
              <a:t>Infectious Disease Models in Developing Countries, Proceedings of Autonomous </a:t>
            </a:r>
            <a:r>
              <a:rPr lang="en-US" sz="2800" dirty="0" smtClean="0"/>
              <a:t>Agents and </a:t>
            </a:r>
            <a:r>
              <a:rPr lang="en-US" sz="2800" dirty="0" err="1"/>
              <a:t>Multiagent</a:t>
            </a:r>
            <a:r>
              <a:rPr lang="en-US" sz="2800" dirty="0"/>
              <a:t> Systems (AAMAS), 104-116.</a:t>
            </a:r>
          </a:p>
        </p:txBody>
      </p:sp>
      <p:sp>
        <p:nvSpPr>
          <p:cNvPr id="99" name="Rounded Rectangle 98"/>
          <p:cNvSpPr/>
          <p:nvPr/>
        </p:nvSpPr>
        <p:spPr>
          <a:xfrm>
            <a:off x="13182600" y="13639800"/>
            <a:ext cx="9662160" cy="1022985"/>
          </a:xfrm>
          <a:prstGeom prst="roundRect">
            <a:avLst/>
          </a:prstGeom>
          <a:solidFill>
            <a:schemeClr val="accent5">
              <a:lumMod val="40000"/>
              <a:lumOff val="60000"/>
            </a:schemeClr>
          </a:solidFill>
          <a:ln>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Pr>
              <a:t>Hypothesis</a:t>
            </a:r>
            <a:endParaRPr lang="en-US" sz="3200" b="1" cap="all" dirty="0">
              <a:solidFill>
                <a:schemeClr val="bg2"/>
              </a:solidFill>
              <a:effectLst/>
            </a:endParaRPr>
          </a:p>
        </p:txBody>
      </p:sp>
      <p:sp>
        <p:nvSpPr>
          <p:cNvPr id="100" name="Rectangle 99"/>
          <p:cNvSpPr/>
          <p:nvPr/>
        </p:nvSpPr>
        <p:spPr>
          <a:xfrm>
            <a:off x="13335000" y="14859000"/>
            <a:ext cx="9601200" cy="1294419"/>
          </a:xfrm>
          <a:prstGeom prst="rect">
            <a:avLst/>
          </a:prstGeom>
        </p:spPr>
        <p:txBody>
          <a:bodyPr wrap="square" lIns="428460" tIns="214230" rIns="428460" bIns="214230">
            <a:spAutoFit/>
          </a:bodyPr>
          <a:lstStyle/>
          <a:p>
            <a:r>
              <a:rPr lang="en-US" sz="2800" dirty="0" smtClean="0"/>
              <a:t>The </a:t>
            </a:r>
            <a:r>
              <a:rPr lang="en-US" sz="2800" dirty="0"/>
              <a:t>disease with stronger transmissibility in </a:t>
            </a:r>
            <a:r>
              <a:rPr lang="en-US" sz="2800" dirty="0" smtClean="0"/>
              <a:t>densely-populated </a:t>
            </a:r>
            <a:r>
              <a:rPr lang="en-US" sz="2800" dirty="0"/>
              <a:t>areas will be </a:t>
            </a:r>
            <a:r>
              <a:rPr lang="en-US" sz="2800" dirty="0" smtClean="0"/>
              <a:t>transmitted to </a:t>
            </a:r>
            <a:r>
              <a:rPr lang="en-US" sz="2800" dirty="0"/>
              <a:t>larger </a:t>
            </a:r>
            <a:r>
              <a:rPr lang="en-US" sz="2800" dirty="0" smtClean="0"/>
              <a:t>areas.</a:t>
            </a:r>
            <a:endParaRPr lang="nl-NL" sz="2800" dirty="0"/>
          </a:p>
        </p:txBody>
      </p:sp>
      <p:pic>
        <p:nvPicPr>
          <p:cNvPr id="2" name="Picture 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447800" y="24612600"/>
            <a:ext cx="7492299" cy="57518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 name="Picture 5"/>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25069800" y="7315200"/>
            <a:ext cx="5859780" cy="42095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 name="Picture 6"/>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31290791" y="7315200"/>
            <a:ext cx="6047209" cy="42095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7"/>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25069801" y="12171969"/>
            <a:ext cx="5943600" cy="39633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31290790" y="12171969"/>
            <a:ext cx="6047209" cy="3887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13" name="Rectangle 112"/>
          <p:cNvSpPr/>
          <p:nvPr/>
        </p:nvSpPr>
        <p:spPr>
          <a:xfrm>
            <a:off x="1143000" y="18059400"/>
            <a:ext cx="9281160" cy="6465065"/>
          </a:xfrm>
          <a:prstGeom prst="rect">
            <a:avLst/>
          </a:prstGeom>
        </p:spPr>
        <p:txBody>
          <a:bodyPr wrap="square" lIns="428460" tIns="214230" rIns="428460" bIns="214230">
            <a:spAutoFit/>
          </a:bodyPr>
          <a:lstStyle/>
          <a:p>
            <a:r>
              <a:rPr lang="en-US" sz="2800" i="1" dirty="0"/>
              <a:t>Experiment 1:</a:t>
            </a:r>
            <a:r>
              <a:rPr lang="en-US" sz="2800" dirty="0"/>
              <a:t> </a:t>
            </a:r>
          </a:p>
          <a:p>
            <a:endParaRPr lang="en-US" sz="2800" dirty="0"/>
          </a:p>
          <a:p>
            <a:r>
              <a:rPr lang="en-US" sz="2800" i="1" dirty="0"/>
              <a:t>Examine the effect of pathogen reservoirs and human </a:t>
            </a:r>
            <a:r>
              <a:rPr lang="en-US" sz="2800" i="1" dirty="0" smtClean="0"/>
              <a:t>populations  </a:t>
            </a:r>
          </a:p>
          <a:p>
            <a:endParaRPr lang="en-US" sz="2800" dirty="0" smtClean="0"/>
          </a:p>
          <a:p>
            <a:r>
              <a:rPr lang="en-US" sz="2800" dirty="0" smtClean="0"/>
              <a:t>We </a:t>
            </a:r>
            <a:r>
              <a:rPr lang="en-US" sz="2800" dirty="0"/>
              <a:t>will conduct simulation on variation of virus reservoirs. </a:t>
            </a:r>
            <a:r>
              <a:rPr lang="en-US" sz="2800" dirty="0" smtClean="0"/>
              <a:t>For an example of our hypothesis, </a:t>
            </a:r>
            <a:r>
              <a:rPr lang="en-US" sz="2800" dirty="0"/>
              <a:t>SARS-</a:t>
            </a:r>
            <a:r>
              <a:rPr lang="en-US" sz="2800" dirty="0" err="1"/>
              <a:t>CoV</a:t>
            </a:r>
            <a:r>
              <a:rPr lang="en-US" sz="2800" dirty="0"/>
              <a:t> infected pets that tend to have close-contact with humans, whereas bird flu viruses infected chickens that tend to be isolated in farms in rural area. Therefore, SARS  spread globally and infection of bird flu is limited. This difference is further amplified by the different traveling pattern of human populations: urban human populations are more likely to travel than rural human populations.</a:t>
            </a:r>
            <a:endParaRPr lang="nl-NL" sz="2800" dirty="0"/>
          </a:p>
        </p:txBody>
      </p:sp>
      <p:pic>
        <p:nvPicPr>
          <p:cNvPr id="1035" name="Picture 11"/>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10820400" y="24536400"/>
            <a:ext cx="7484399" cy="57912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295400" y="30784800"/>
            <a:ext cx="8506431" cy="523220"/>
          </a:xfrm>
          <a:prstGeom prst="rect">
            <a:avLst/>
          </a:prstGeom>
          <a:noFill/>
        </p:spPr>
        <p:txBody>
          <a:bodyPr wrap="none" rtlCol="0">
            <a:spAutoFit/>
          </a:bodyPr>
          <a:lstStyle/>
          <a:p>
            <a:r>
              <a:rPr lang="en-US" sz="2800" dirty="0" smtClean="0"/>
              <a:t>Screen shot of simulation of Human-Human transmission</a:t>
            </a:r>
            <a:endParaRPr lang="en-US" sz="2800" dirty="0"/>
          </a:p>
        </p:txBody>
      </p:sp>
      <p:sp>
        <p:nvSpPr>
          <p:cNvPr id="114" name="TextBox 113"/>
          <p:cNvSpPr txBox="1"/>
          <p:nvPr/>
        </p:nvSpPr>
        <p:spPr>
          <a:xfrm>
            <a:off x="10668000" y="30708600"/>
            <a:ext cx="8546507" cy="523220"/>
          </a:xfrm>
          <a:prstGeom prst="rect">
            <a:avLst/>
          </a:prstGeom>
          <a:noFill/>
        </p:spPr>
        <p:txBody>
          <a:bodyPr wrap="none" rtlCol="0">
            <a:spAutoFit/>
          </a:bodyPr>
          <a:lstStyle/>
          <a:p>
            <a:r>
              <a:rPr lang="en-US" sz="2800" dirty="0" smtClean="0"/>
              <a:t>Screen shot of simulation of Animal -Human transmission</a:t>
            </a:r>
            <a:endParaRPr lang="en-US" sz="2800" dirty="0"/>
          </a:p>
        </p:txBody>
      </p:sp>
      <p:sp>
        <p:nvSpPr>
          <p:cNvPr id="34" name="TextBox 33"/>
          <p:cNvSpPr txBox="1"/>
          <p:nvPr/>
        </p:nvSpPr>
        <p:spPr>
          <a:xfrm>
            <a:off x="13030200" y="6400800"/>
            <a:ext cx="10668000" cy="6986528"/>
          </a:xfrm>
          <a:prstGeom prst="rect">
            <a:avLst/>
          </a:prstGeom>
          <a:noFill/>
        </p:spPr>
        <p:txBody>
          <a:bodyPr wrap="square" rtlCol="0">
            <a:spAutoFit/>
          </a:bodyPr>
          <a:lstStyle/>
          <a:p>
            <a:r>
              <a:rPr lang="en-US" sz="2800" dirty="0" smtClean="0"/>
              <a:t>After a given “latency period” of the virus, the agent becomes “infectious” and can infect other agents. Finally, after an “infectious period”, agents become “recovered” and they are immune against the disease or dead. </a:t>
            </a:r>
            <a:br>
              <a:rPr lang="en-US" sz="2800" dirty="0" smtClean="0"/>
            </a:br>
            <a:r>
              <a:rPr lang="en-US" sz="2800" dirty="0" smtClean="0"/>
              <a:t>     A virus agent moves through association with a host agent that travels through transportation networks. The speed of the virus spread is related to the “lag” or “incubation” which is the duration a host agent is infected, although not yet showing symptoms. If the “lag” is long, patients are likely to travel longer and further and interact more often with other agents, which will give agents more chances to pass the viruses to more host agents in distant locations. If the “lag” is short, then viruses will grow faster in the host and have more potency for additional infection, but it is more likely to be limited to a local population. We will either simulate virus mutants to randomly adopt these two contrasting strategies, or allow mutants to follow a normal distribution of “lag”. </a:t>
            </a:r>
            <a:endParaRPr lang="en-US" sz="2800" dirty="0"/>
          </a:p>
        </p:txBody>
      </p:sp>
      <p:pic>
        <p:nvPicPr>
          <p:cNvPr id="2050" name="Picture 2" descr="http://sunrays.spelman.edu/creu/wiki/images/thumb/f/f1/BPC.jpg/150px-BPC.jpg">
            <a:hlinkClick r:id="rId11" tooltip="BPC.jpg"/>
          </p:cNvPr>
          <p:cNvPicPr>
            <a:picLocks noChangeAspect="1" noChangeArrowheads="1"/>
          </p:cNvPicPr>
          <p:nvPr/>
        </p:nvPicPr>
        <p:blipFill>
          <a:blip r:embed="rId12" cstate="print"/>
          <a:srcRect/>
          <a:stretch>
            <a:fillRect/>
          </a:stretch>
        </p:blipFill>
        <p:spPr bwMode="auto">
          <a:xfrm>
            <a:off x="35509200" y="2667000"/>
            <a:ext cx="1752600" cy="1425448"/>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566</TotalTime>
  <Words>789</Words>
  <Application>Microsoft Office PowerPoint</Application>
  <PresentationFormat>Custom</PresentationFormat>
  <Paragraphs>43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Majibri</dc:creator>
  <cp:lastModifiedBy>hqin</cp:lastModifiedBy>
  <cp:revision>126</cp:revision>
  <dcterms:created xsi:type="dcterms:W3CDTF">2011-04-07T19:04:28Z</dcterms:created>
  <dcterms:modified xsi:type="dcterms:W3CDTF">2011-04-13T16:20:56Z</dcterms:modified>
</cp:coreProperties>
</file>