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6858000" cy="91440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9C3"/>
    <a:srgbClr val="FCF6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652" autoAdjust="0"/>
  </p:normalViewPr>
  <p:slideViewPr>
    <p:cSldViewPr>
      <p:cViewPr>
        <p:scale>
          <a:sx n="20" d="100"/>
          <a:sy n="20" d="100"/>
        </p:scale>
        <p:origin x="-1776" y="-78"/>
      </p:cViewPr>
      <p:guideLst>
        <p:guide orient="horz" pos="10368"/>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CB9B4-1C6F-4700-98A3-4841B26071D9}" type="datetimeFigureOut">
              <a:rPr lang="en-US" smtClean="0"/>
              <a:pPr/>
              <a:t>4/11/2011</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A10ED-72F1-4EEA-A7FA-DD4062A5E1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284604" rtl="0" eaLnBrk="1" latinLnBrk="0" hangingPunct="1">
      <a:defRPr sz="5600" kern="1200">
        <a:solidFill>
          <a:schemeClr val="tx1"/>
        </a:solidFill>
        <a:latin typeface="+mn-lt"/>
        <a:ea typeface="+mn-ea"/>
        <a:cs typeface="+mn-cs"/>
      </a:defRPr>
    </a:lvl1pPr>
    <a:lvl2pPr marL="2142302" algn="l" defTabSz="4284604" rtl="0" eaLnBrk="1" latinLnBrk="0" hangingPunct="1">
      <a:defRPr sz="5600" kern="1200">
        <a:solidFill>
          <a:schemeClr val="tx1"/>
        </a:solidFill>
        <a:latin typeface="+mn-lt"/>
        <a:ea typeface="+mn-ea"/>
        <a:cs typeface="+mn-cs"/>
      </a:defRPr>
    </a:lvl2pPr>
    <a:lvl3pPr marL="4284604" algn="l" defTabSz="4284604" rtl="0" eaLnBrk="1" latinLnBrk="0" hangingPunct="1">
      <a:defRPr sz="5600" kern="1200">
        <a:solidFill>
          <a:schemeClr val="tx1"/>
        </a:solidFill>
        <a:latin typeface="+mn-lt"/>
        <a:ea typeface="+mn-ea"/>
        <a:cs typeface="+mn-cs"/>
      </a:defRPr>
    </a:lvl3pPr>
    <a:lvl4pPr marL="6426906" algn="l" defTabSz="4284604" rtl="0" eaLnBrk="1" latinLnBrk="0" hangingPunct="1">
      <a:defRPr sz="5600" kern="1200">
        <a:solidFill>
          <a:schemeClr val="tx1"/>
        </a:solidFill>
        <a:latin typeface="+mn-lt"/>
        <a:ea typeface="+mn-ea"/>
        <a:cs typeface="+mn-cs"/>
      </a:defRPr>
    </a:lvl4pPr>
    <a:lvl5pPr marL="8569208" algn="l" defTabSz="4284604" rtl="0" eaLnBrk="1" latinLnBrk="0" hangingPunct="1">
      <a:defRPr sz="5600" kern="1200">
        <a:solidFill>
          <a:schemeClr val="tx1"/>
        </a:solidFill>
        <a:latin typeface="+mn-lt"/>
        <a:ea typeface="+mn-ea"/>
        <a:cs typeface="+mn-cs"/>
      </a:defRPr>
    </a:lvl5pPr>
    <a:lvl6pPr marL="10711510" algn="l" defTabSz="4284604" rtl="0" eaLnBrk="1" latinLnBrk="0" hangingPunct="1">
      <a:defRPr sz="5600" kern="1200">
        <a:solidFill>
          <a:schemeClr val="tx1"/>
        </a:solidFill>
        <a:latin typeface="+mn-lt"/>
        <a:ea typeface="+mn-ea"/>
        <a:cs typeface="+mn-cs"/>
      </a:defRPr>
    </a:lvl6pPr>
    <a:lvl7pPr marL="12853812" algn="l" defTabSz="4284604" rtl="0" eaLnBrk="1" latinLnBrk="0" hangingPunct="1">
      <a:defRPr sz="5600" kern="1200">
        <a:solidFill>
          <a:schemeClr val="tx1"/>
        </a:solidFill>
        <a:latin typeface="+mn-lt"/>
        <a:ea typeface="+mn-ea"/>
        <a:cs typeface="+mn-cs"/>
      </a:defRPr>
    </a:lvl7pPr>
    <a:lvl8pPr marL="14996114" algn="l" defTabSz="4284604" rtl="0" eaLnBrk="1" latinLnBrk="0" hangingPunct="1">
      <a:defRPr sz="5600" kern="1200">
        <a:solidFill>
          <a:schemeClr val="tx1"/>
        </a:solidFill>
        <a:latin typeface="+mn-lt"/>
        <a:ea typeface="+mn-ea"/>
        <a:cs typeface="+mn-cs"/>
      </a:defRPr>
    </a:lvl8pPr>
    <a:lvl9pPr marL="17138416" algn="l" defTabSz="4284604"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BA10ED-72F1-4EEA-A7FA-DD4062A5E1E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4"/>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6"/>
            <a:ext cx="8641080" cy="280873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6"/>
            <a:ext cx="25283160" cy="280873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B8C12-EC90-4288-9752-81E9B6E1769E}" type="datetimeFigureOut">
              <a:rPr lang="en-US" smtClean="0"/>
              <a:pPr/>
              <a:t>4/11/2011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B8C12-EC90-4288-9752-81E9B6E1769E}" type="datetimeFigureOut">
              <a:rPr lang="en-US" smtClean="0"/>
              <a:pPr/>
              <a:t>4/11/2011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4"/>
            <a:ext cx="1696212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4"/>
            <a:ext cx="16962120" cy="21724622"/>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FB8C12-EC90-4288-9752-81E9B6E1769E}" type="datetimeFigureOut">
              <a:rPr lang="en-US" smtClean="0"/>
              <a:pPr/>
              <a:t>4/11/2011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3"/>
            <a:ext cx="16968790" cy="307085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3"/>
            <a:ext cx="16975455" cy="307085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FB8C12-EC90-4288-9752-81E9B6E1769E}" type="datetimeFigureOut">
              <a:rPr lang="en-US" smtClean="0"/>
              <a:pPr/>
              <a:t>4/11/2011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FB8C12-EC90-4288-9752-81E9B6E1769E}" type="datetimeFigureOut">
              <a:rPr lang="en-US" smtClean="0"/>
              <a:pPr/>
              <a:t>4/11/2011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B8C12-EC90-4288-9752-81E9B6E1769E}" type="datetimeFigureOut">
              <a:rPr lang="en-US" smtClean="0"/>
              <a:pPr/>
              <a:t>4/11/2011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310641"/>
            <a:ext cx="12634915" cy="557784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6888483"/>
            <a:ext cx="12634915" cy="22517102"/>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B8C12-EC90-4288-9752-81E9B6E1769E}" type="datetimeFigureOut">
              <a:rPr lang="en-US" smtClean="0"/>
              <a:pPr/>
              <a:t>4/11/2011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1"/>
            <a:ext cx="23042880" cy="272034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19"/>
            <a:ext cx="23042880" cy="1975104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a:p>
        </p:txBody>
      </p:sp>
      <p:sp>
        <p:nvSpPr>
          <p:cNvPr id="4" name="Text Placeholder 3"/>
          <p:cNvSpPr>
            <a:spLocks noGrp="1"/>
          </p:cNvSpPr>
          <p:nvPr>
            <p:ph type="body" sz="half" idx="2"/>
          </p:nvPr>
        </p:nvSpPr>
        <p:spPr>
          <a:xfrm>
            <a:off x="7527610" y="25763223"/>
            <a:ext cx="23042880" cy="3863338"/>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B8C12-EC90-4288-9752-81E9B6E1769E}" type="datetimeFigureOut">
              <a:rPr lang="en-US" smtClean="0"/>
              <a:pPr/>
              <a:t>4/11/2011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15ABD-11ED-48EB-99AA-90F08F7E8C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4"/>
            <a:ext cx="34564320" cy="21724622"/>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3"/>
            <a:ext cx="8961120" cy="1752599"/>
          </a:xfrm>
          <a:prstGeom prst="rect">
            <a:avLst/>
          </a:prstGeom>
        </p:spPr>
        <p:txBody>
          <a:bodyPr vert="horz" lIns="428460" tIns="214230" rIns="428460" bIns="214230" rtlCol="0" anchor="ctr"/>
          <a:lstStyle>
            <a:lvl1pPr algn="l">
              <a:defRPr sz="5600">
                <a:solidFill>
                  <a:schemeClr val="tx1">
                    <a:tint val="75000"/>
                  </a:schemeClr>
                </a:solidFill>
              </a:defRPr>
            </a:lvl1pPr>
          </a:lstStyle>
          <a:p>
            <a:fld id="{F1FB8C12-EC90-4288-9752-81E9B6E1769E}" type="datetimeFigureOut">
              <a:rPr lang="en-US" smtClean="0"/>
              <a:pPr/>
              <a:t>4/11/2011</a:t>
            </a:fld>
            <a:endParaRPr lang="en-US"/>
          </a:p>
        </p:txBody>
      </p:sp>
      <p:sp>
        <p:nvSpPr>
          <p:cNvPr id="5" name="Footer Placeholder 4"/>
          <p:cNvSpPr>
            <a:spLocks noGrp="1"/>
          </p:cNvSpPr>
          <p:nvPr>
            <p:ph type="ftr" sz="quarter" idx="3"/>
          </p:nvPr>
        </p:nvSpPr>
        <p:spPr>
          <a:xfrm>
            <a:off x="13121640" y="30510483"/>
            <a:ext cx="12161520" cy="1752599"/>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3"/>
            <a:ext cx="8961120" cy="1752599"/>
          </a:xfrm>
          <a:prstGeom prst="rect">
            <a:avLst/>
          </a:prstGeom>
        </p:spPr>
        <p:txBody>
          <a:bodyPr vert="horz" lIns="428460" tIns="214230" rIns="428460" bIns="214230" rtlCol="0" anchor="ctr"/>
          <a:lstStyle>
            <a:lvl1pPr algn="r">
              <a:defRPr sz="5600">
                <a:solidFill>
                  <a:schemeClr val="tx1">
                    <a:tint val="75000"/>
                  </a:schemeClr>
                </a:solidFill>
              </a:defRPr>
            </a:lvl1pPr>
          </a:lstStyle>
          <a:p>
            <a:fld id="{A2415ABD-11ED-48EB-99AA-90F08F7E8C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gif"/><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905000" y="5235207"/>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Introduction</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11" name="Rounded Rectangle 10"/>
          <p:cNvSpPr/>
          <p:nvPr/>
        </p:nvSpPr>
        <p:spPr>
          <a:xfrm>
            <a:off x="2590800" y="731520"/>
            <a:ext cx="32613600" cy="3535680"/>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7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The Effect of Rapamycin on Genomic Instability due to Oxidative Stress</a:t>
            </a:r>
          </a:p>
          <a:p>
            <a:pPr algn="ctr"/>
            <a:r>
              <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Brittni </a:t>
            </a:r>
            <a:r>
              <a:rPr lang="en-US"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Wilson, Hong Qin, PhD, Biology Department</a:t>
            </a:r>
            <a:endPar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19" name="TextBox 18"/>
          <p:cNvSpPr txBox="1"/>
          <p:nvPr/>
        </p:nvSpPr>
        <p:spPr>
          <a:xfrm>
            <a:off x="1524000" y="6248400"/>
            <a:ext cx="9982200" cy="8188614"/>
          </a:xfrm>
          <a:prstGeom prst="rect">
            <a:avLst/>
          </a:prstGeom>
          <a:noFill/>
        </p:spPr>
        <p:txBody>
          <a:bodyPr wrap="square" lIns="428460" tIns="214230" rIns="428460" bIns="214230" rtlCol="0">
            <a:spAutoFit/>
          </a:bodyPr>
          <a:lstStyle/>
          <a:p>
            <a:r>
              <a:rPr lang="en-US" sz="2800" dirty="0"/>
              <a:t>Rapamycin is an immunosuppressant drug first discovered on the mythological land of Easter Island. Since its first discovery, it has commonly been used to suppress the immune system of organ transplant patients. More recently, researchers have discovered its ability to lengthen the life span of a mouse by 9%-14</a:t>
            </a:r>
            <a:r>
              <a:rPr lang="en-US" sz="2800" dirty="0" smtClean="0"/>
              <a:t>%. (Yong) </a:t>
            </a:r>
            <a:r>
              <a:rPr lang="en-US" sz="2800" dirty="0"/>
              <a:t>As mice and other organisms age, molecular functions deteriorate due to oxidative stress, which can include toxins in the air that inhibit </a:t>
            </a:r>
            <a:r>
              <a:rPr lang="en-US" sz="2800" dirty="0" smtClean="0"/>
              <a:t>regular </a:t>
            </a:r>
            <a:r>
              <a:rPr lang="en-US" sz="2800" dirty="0"/>
              <a:t>function, thus causing diseases and death. However, Rapamycin may be the modern day “fountain of youth” that prolongs the oxidative stress effects. In this study, hydrogen peroxide is the oxidative stress that induces genomic instability in the test subject, </a:t>
            </a:r>
            <a:r>
              <a:rPr lang="en-US" sz="2800" i="1" dirty="0"/>
              <a:t>Saccharomyces </a:t>
            </a:r>
            <a:r>
              <a:rPr lang="en-US" sz="2800" dirty="0"/>
              <a:t>cerevisiae. The impact of Rapamycin is measured by observing how many black spots can be seen from the different yeast colonies. The results are change in mutations in Rapamycin treated plates versus the mutations in the non Rapamycin treated plates .</a:t>
            </a:r>
          </a:p>
          <a:p>
            <a:endParaRPr lang="en-US" sz="2800" dirty="0"/>
          </a:p>
        </p:txBody>
      </p:sp>
      <p:sp>
        <p:nvSpPr>
          <p:cNvPr id="20" name="TextBox 19"/>
          <p:cNvSpPr txBox="1"/>
          <p:nvPr/>
        </p:nvSpPr>
        <p:spPr>
          <a:xfrm>
            <a:off x="990600" y="19202400"/>
            <a:ext cx="9601200" cy="1294419"/>
          </a:xfrm>
          <a:prstGeom prst="rect">
            <a:avLst/>
          </a:prstGeom>
          <a:noFill/>
        </p:spPr>
        <p:txBody>
          <a:bodyPr wrap="square" lIns="428460" tIns="214230" rIns="428460" bIns="214230" rtlCol="0">
            <a:spAutoFit/>
          </a:bodyPr>
          <a:lstStyle/>
          <a:p>
            <a:r>
              <a:rPr lang="en-US" sz="2800" dirty="0" smtClean="0"/>
              <a:t>Rapamycin can mitigate the effect of oxidative stress on genomic stability in </a:t>
            </a:r>
            <a:r>
              <a:rPr lang="en-US" sz="2800" i="1" dirty="0" smtClean="0"/>
              <a:t>Saccharomyces</a:t>
            </a:r>
            <a:r>
              <a:rPr lang="en-US" sz="2800" dirty="0" smtClean="0"/>
              <a:t> cerevisiae.</a:t>
            </a:r>
            <a:endParaRPr lang="en-US" sz="2800" dirty="0"/>
          </a:p>
        </p:txBody>
      </p:sp>
      <p:sp>
        <p:nvSpPr>
          <p:cNvPr id="22" name="Rectangle 21"/>
          <p:cNvSpPr/>
          <p:nvPr/>
        </p:nvSpPr>
        <p:spPr>
          <a:xfrm>
            <a:off x="1066800" y="22021800"/>
            <a:ext cx="9281160" cy="2156193"/>
          </a:xfrm>
          <a:prstGeom prst="rect">
            <a:avLst/>
          </a:prstGeom>
        </p:spPr>
        <p:txBody>
          <a:bodyPr wrap="square" lIns="428460" tIns="214230" rIns="428460" bIns="214230">
            <a:spAutoFit/>
          </a:bodyPr>
          <a:lstStyle/>
          <a:p>
            <a:pPr>
              <a:buFont typeface="Arial" pitchFamily="34" charset="0"/>
              <a:buChar char="•"/>
            </a:pPr>
            <a:r>
              <a:rPr lang="nl-NL" sz="2800" dirty="0" smtClean="0"/>
              <a:t> Yeast strain: M8 Met15+/- </a:t>
            </a:r>
          </a:p>
          <a:p>
            <a:pPr>
              <a:buFont typeface="Arial" pitchFamily="34" charset="0"/>
              <a:buChar char="•"/>
            </a:pPr>
            <a:r>
              <a:rPr lang="nl-NL" sz="2800" dirty="0" smtClean="0"/>
              <a:t> Rapamycin</a:t>
            </a:r>
          </a:p>
          <a:p>
            <a:pPr>
              <a:buFont typeface="Arial" pitchFamily="34" charset="0"/>
              <a:buChar char="•"/>
            </a:pPr>
            <a:r>
              <a:rPr lang="nl-NL" sz="2800" dirty="0" smtClean="0"/>
              <a:t> Hydrogen Peroxide</a:t>
            </a:r>
          </a:p>
          <a:p>
            <a:pPr>
              <a:buFont typeface="Arial" pitchFamily="34" charset="0"/>
              <a:buChar char="•"/>
            </a:pPr>
            <a:r>
              <a:rPr lang="nl-NL" sz="2800" dirty="0" smtClean="0"/>
              <a:t> Yeast plate containing lead ions </a:t>
            </a:r>
            <a:endParaRPr lang="nl-NL" sz="2800" dirty="0"/>
          </a:p>
        </p:txBody>
      </p:sp>
      <p:sp>
        <p:nvSpPr>
          <p:cNvPr id="23" name="TextBox 22"/>
          <p:cNvSpPr txBox="1"/>
          <p:nvPr/>
        </p:nvSpPr>
        <p:spPr>
          <a:xfrm>
            <a:off x="26060400" y="6400800"/>
            <a:ext cx="9601200" cy="7326839"/>
          </a:xfrm>
          <a:prstGeom prst="rect">
            <a:avLst/>
          </a:prstGeom>
          <a:noFill/>
        </p:spPr>
        <p:txBody>
          <a:bodyPr wrap="square" lIns="428460" tIns="214230" rIns="428460" bIns="214230" rtlCol="0">
            <a:spAutoFit/>
          </a:bodyPr>
          <a:lstStyle/>
          <a:p>
            <a:r>
              <a:rPr lang="en-US" sz="2800" dirty="0"/>
              <a:t>Rapamycin has been proven to increase the lifespan of mice, so researchers want to test this immunosuppressant drug on </a:t>
            </a:r>
            <a:r>
              <a:rPr lang="en-US" sz="2800" i="1" dirty="0"/>
              <a:t>Saccharomyces </a:t>
            </a:r>
            <a:r>
              <a:rPr lang="en-US" sz="2800" dirty="0"/>
              <a:t>cerevisiae to investigate whether or not it will have similar effects. The aging in mice is equivalent to the oxidative stress, hydrogen peroxide. Therefore, yeast is exposed to both hydrogen peroxide and Rapamycin. This experiment is compared to an experiment where yeast is only exposed to hydrogen peroxide. Both sets of plates were incubated and observed. Mutations are distinguished by the black areas seen in the tan colored yeast colonies. After given time to grow, the Rapamycin treated plate did have fewer mutations than the non Rapamycin treated plate. These results indicate a reduction in mutation rates as the </a:t>
            </a:r>
            <a:r>
              <a:rPr lang="en-US" sz="2800" dirty="0" smtClean="0"/>
              <a:t>Rapamycin </a:t>
            </a:r>
            <a:r>
              <a:rPr lang="en-US" sz="2800" dirty="0"/>
              <a:t>concentrations increased, consequently supporting the hypothesis that </a:t>
            </a:r>
            <a:r>
              <a:rPr lang="en-US" sz="2800" dirty="0" smtClean="0"/>
              <a:t>Rapamycin </a:t>
            </a:r>
            <a:r>
              <a:rPr lang="en-US" sz="2800" dirty="0"/>
              <a:t>inhibits genomic instability</a:t>
            </a:r>
            <a:r>
              <a:rPr lang="en-US" sz="2800" dirty="0" smtClean="0"/>
              <a:t>.</a:t>
            </a:r>
            <a:endParaRPr lang="en-US" sz="2800" dirty="0"/>
          </a:p>
        </p:txBody>
      </p:sp>
      <p:sp>
        <p:nvSpPr>
          <p:cNvPr id="24" name="TextBox 23"/>
          <p:cNvSpPr txBox="1"/>
          <p:nvPr/>
        </p:nvSpPr>
        <p:spPr>
          <a:xfrm>
            <a:off x="14020800" y="28270200"/>
            <a:ext cx="9372600" cy="1725306"/>
          </a:xfrm>
          <a:prstGeom prst="rect">
            <a:avLst/>
          </a:prstGeom>
          <a:noFill/>
        </p:spPr>
        <p:txBody>
          <a:bodyPr wrap="square" lIns="428460" tIns="214230" rIns="428460" bIns="214230" rtlCol="0">
            <a:spAutoFit/>
          </a:bodyPr>
          <a:lstStyle/>
          <a:p>
            <a:r>
              <a:rPr lang="en-US" sz="2800" dirty="0"/>
              <a:t>Rapamycin </a:t>
            </a:r>
            <a:r>
              <a:rPr lang="en-US" sz="2800" dirty="0" smtClean="0"/>
              <a:t>significantly counter the mutational </a:t>
            </a:r>
            <a:r>
              <a:rPr lang="en-US" sz="2800" dirty="0"/>
              <a:t>effects of the oxidative </a:t>
            </a:r>
            <a:r>
              <a:rPr lang="en-US" sz="2800" dirty="0" smtClean="0"/>
              <a:t>stress induced by hydrogen </a:t>
            </a:r>
            <a:r>
              <a:rPr lang="en-US" sz="2800" dirty="0"/>
              <a:t>peroxide </a:t>
            </a:r>
            <a:r>
              <a:rPr lang="en-US" sz="2800" dirty="0" smtClean="0"/>
              <a:t>but not the toxic effort on viability in </a:t>
            </a:r>
            <a:r>
              <a:rPr lang="en-US" sz="2800" i="1" dirty="0"/>
              <a:t>Saccharomyces </a:t>
            </a:r>
            <a:r>
              <a:rPr lang="en-US" sz="2800" dirty="0"/>
              <a:t>cerevisiae. </a:t>
            </a:r>
          </a:p>
        </p:txBody>
      </p:sp>
      <p:pic>
        <p:nvPicPr>
          <p:cNvPr id="11266" name="Picture 2" descr="http://addiandcassi.com/wordpress/wp-content/uploads/hhmi_logo.jpg"/>
          <p:cNvPicPr>
            <a:picLocks noChangeAspect="1" noChangeArrowheads="1"/>
          </p:cNvPicPr>
          <p:nvPr/>
        </p:nvPicPr>
        <p:blipFill>
          <a:blip r:embed="rId3" cstate="print"/>
          <a:srcRect/>
          <a:stretch>
            <a:fillRect/>
          </a:stretch>
        </p:blipFill>
        <p:spPr bwMode="auto">
          <a:xfrm>
            <a:off x="35522539" y="3048000"/>
            <a:ext cx="1758311"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268" name="Picture 4" descr="http://www.logotypes101.com/files/363/8eab05ffc7806b292ed54184355bf7f9/lrg_Spelman_College49.gif"/>
          <p:cNvPicPr>
            <a:picLocks noChangeAspect="1" noChangeArrowheads="1"/>
          </p:cNvPicPr>
          <p:nvPr/>
        </p:nvPicPr>
        <p:blipFill>
          <a:blip r:embed="rId4" cstate="print"/>
          <a:srcRect/>
          <a:stretch>
            <a:fillRect/>
          </a:stretch>
        </p:blipFill>
        <p:spPr bwMode="auto">
          <a:xfrm>
            <a:off x="533400" y="1066800"/>
            <a:ext cx="1920240" cy="2560320"/>
          </a:xfrm>
          <a:prstGeom prst="rect">
            <a:avLst/>
          </a:prstGeom>
          <a:noFill/>
          <a:ln>
            <a:noFill/>
          </a:ln>
        </p:spPr>
      </p:pic>
      <p:sp>
        <p:nvSpPr>
          <p:cNvPr id="72" name="TextBox 71"/>
          <p:cNvSpPr txBox="1"/>
          <p:nvPr/>
        </p:nvSpPr>
        <p:spPr>
          <a:xfrm>
            <a:off x="13944600" y="24917400"/>
            <a:ext cx="9906000" cy="1725306"/>
          </a:xfrm>
          <a:prstGeom prst="rect">
            <a:avLst/>
          </a:prstGeom>
          <a:noFill/>
        </p:spPr>
        <p:txBody>
          <a:bodyPr wrap="square" lIns="428460" tIns="214230" rIns="428460" bIns="214230" rtlCol="0">
            <a:spAutoFit/>
          </a:bodyPr>
          <a:lstStyle/>
          <a:p>
            <a:r>
              <a:rPr lang="en-US" sz="2800" dirty="0" smtClean="0"/>
              <a:t>These are pictures of a Rapamycin treated and non Rapamycin treated plate. Both plates contain .1% of H2O2. The dark circles represent the genetic mutations.</a:t>
            </a:r>
            <a:endParaRPr lang="en-US" sz="2800" dirty="0"/>
          </a:p>
        </p:txBody>
      </p:sp>
      <p:sp>
        <p:nvSpPr>
          <p:cNvPr id="59" name="TextBox 58"/>
          <p:cNvSpPr txBox="1"/>
          <p:nvPr/>
        </p:nvSpPr>
        <p:spPr>
          <a:xfrm>
            <a:off x="20040600" y="10058400"/>
            <a:ext cx="3520440" cy="1725306"/>
          </a:xfrm>
          <a:prstGeom prst="rect">
            <a:avLst/>
          </a:prstGeom>
          <a:noFill/>
        </p:spPr>
        <p:txBody>
          <a:bodyPr wrap="square" lIns="428460" tIns="214230" rIns="428460" bIns="214230" rtlCol="0">
            <a:spAutoFit/>
          </a:bodyPr>
          <a:lstStyle/>
          <a:p>
            <a:pPr algn="ctr"/>
            <a:r>
              <a:rPr lang="en-US" sz="2800" b="1" dirty="0" smtClean="0"/>
              <a:t>M8* with 5ng/ml </a:t>
            </a:r>
            <a:r>
              <a:rPr lang="en-US" sz="2800" b="1" dirty="0" err="1" smtClean="0"/>
              <a:t>Rapamycin</a:t>
            </a:r>
            <a:r>
              <a:rPr lang="en-US" sz="2800" b="1" dirty="0" smtClean="0"/>
              <a:t> and 0.1% H202</a:t>
            </a:r>
            <a:endParaRPr lang="en-US" sz="2800" b="1" dirty="0"/>
          </a:p>
        </p:txBody>
      </p:sp>
      <p:sp>
        <p:nvSpPr>
          <p:cNvPr id="64" name="TextBox 63"/>
          <p:cNvSpPr txBox="1"/>
          <p:nvPr/>
        </p:nvSpPr>
        <p:spPr>
          <a:xfrm>
            <a:off x="19964400" y="15392400"/>
            <a:ext cx="3520440" cy="1725306"/>
          </a:xfrm>
          <a:prstGeom prst="rect">
            <a:avLst/>
          </a:prstGeom>
          <a:noFill/>
        </p:spPr>
        <p:txBody>
          <a:bodyPr wrap="square" lIns="428460" tIns="214230" rIns="428460" bIns="214230" rtlCol="0">
            <a:spAutoFit/>
          </a:bodyPr>
          <a:lstStyle/>
          <a:p>
            <a:pPr algn="ctr"/>
            <a:r>
              <a:rPr lang="en-US" sz="2800" b="1" dirty="0" smtClean="0"/>
              <a:t>M8* with 5ng/ml </a:t>
            </a:r>
            <a:r>
              <a:rPr lang="en-US" sz="2800" b="1" dirty="0" err="1" smtClean="0"/>
              <a:t>Rapamycin</a:t>
            </a:r>
            <a:r>
              <a:rPr lang="en-US" sz="2800" b="1" dirty="0" smtClean="0"/>
              <a:t> and 0.1% H202</a:t>
            </a:r>
            <a:endParaRPr lang="en-US" sz="2800" b="1" dirty="0"/>
          </a:p>
        </p:txBody>
      </p:sp>
      <p:sp>
        <p:nvSpPr>
          <p:cNvPr id="66" name="TextBox 65"/>
          <p:cNvSpPr txBox="1"/>
          <p:nvPr/>
        </p:nvSpPr>
        <p:spPr>
          <a:xfrm>
            <a:off x="14554200" y="10210800"/>
            <a:ext cx="2880360" cy="1294419"/>
          </a:xfrm>
          <a:prstGeom prst="rect">
            <a:avLst/>
          </a:prstGeom>
          <a:noFill/>
        </p:spPr>
        <p:txBody>
          <a:bodyPr wrap="square" lIns="428460" tIns="214230" rIns="428460" bIns="214230" rtlCol="0">
            <a:spAutoFit/>
          </a:bodyPr>
          <a:lstStyle/>
          <a:p>
            <a:pPr algn="ctr"/>
            <a:r>
              <a:rPr lang="en-US" sz="2800" b="1" dirty="0" smtClean="0"/>
              <a:t>M8* with 0.1% H202</a:t>
            </a:r>
            <a:endParaRPr lang="en-US" sz="2800" b="1" dirty="0"/>
          </a:p>
        </p:txBody>
      </p:sp>
      <p:sp>
        <p:nvSpPr>
          <p:cNvPr id="67" name="TextBox 66"/>
          <p:cNvSpPr txBox="1"/>
          <p:nvPr/>
        </p:nvSpPr>
        <p:spPr>
          <a:xfrm>
            <a:off x="14935200" y="15316200"/>
            <a:ext cx="2880360" cy="1294419"/>
          </a:xfrm>
          <a:prstGeom prst="rect">
            <a:avLst/>
          </a:prstGeom>
          <a:noFill/>
        </p:spPr>
        <p:txBody>
          <a:bodyPr wrap="square" lIns="428460" tIns="214230" rIns="428460" bIns="214230" rtlCol="0">
            <a:spAutoFit/>
          </a:bodyPr>
          <a:lstStyle/>
          <a:p>
            <a:r>
              <a:rPr lang="en-US" sz="2800" b="1" dirty="0" smtClean="0"/>
              <a:t>M8* with 0.1% H202</a:t>
            </a:r>
            <a:endParaRPr lang="en-US" sz="2800" b="1" dirty="0"/>
          </a:p>
        </p:txBody>
      </p:sp>
      <p:pic>
        <p:nvPicPr>
          <p:cNvPr id="1028" name="Picture 4"/>
          <p:cNvPicPr>
            <a:picLocks noChangeAspect="1" noChangeArrowheads="1"/>
          </p:cNvPicPr>
          <p:nvPr/>
        </p:nvPicPr>
        <p:blipFill>
          <a:blip r:embed="rId5" cstate="print"/>
          <a:srcRect l="19251" r="35294" b="54248"/>
          <a:stretch>
            <a:fillRect/>
          </a:stretch>
        </p:blipFill>
        <p:spPr bwMode="auto">
          <a:xfrm>
            <a:off x="13868400" y="6705600"/>
            <a:ext cx="4239495" cy="3657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l="21717" r="16667" b="36539"/>
          <a:stretch>
            <a:fillRect/>
          </a:stretch>
        </p:blipFill>
        <p:spPr bwMode="auto">
          <a:xfrm>
            <a:off x="13944600" y="11811000"/>
            <a:ext cx="4272580" cy="3657600"/>
          </a:xfrm>
          <a:prstGeom prst="rect">
            <a:avLst/>
          </a:prstGeom>
          <a:noFill/>
          <a:ln w="9525">
            <a:noFill/>
            <a:miter lim="800000"/>
            <a:headEnd/>
            <a:tailEnd/>
          </a:ln>
          <a:effectLst/>
        </p:spPr>
      </p:pic>
      <p:pic>
        <p:nvPicPr>
          <p:cNvPr id="1030" name="Picture 6" descr="C:\Documents and Settings\mayalew\Desktop\Qin-lab\MAR112011.M8.Rap.H2O2\5ngml.Rap.0.1.H2O2(3).JPG.JPG"/>
          <p:cNvPicPr>
            <a:picLocks noChangeAspect="1" noChangeArrowheads="1"/>
          </p:cNvPicPr>
          <p:nvPr/>
        </p:nvPicPr>
        <p:blipFill>
          <a:blip r:embed="rId7" cstate="print"/>
          <a:srcRect l="16667" r="13690" b="35714"/>
          <a:stretch>
            <a:fillRect/>
          </a:stretch>
        </p:blipFill>
        <p:spPr bwMode="auto">
          <a:xfrm>
            <a:off x="19507200" y="6629400"/>
            <a:ext cx="4622801" cy="3657600"/>
          </a:xfrm>
          <a:prstGeom prst="rect">
            <a:avLst/>
          </a:prstGeom>
          <a:noFill/>
        </p:spPr>
      </p:pic>
      <p:pic>
        <p:nvPicPr>
          <p:cNvPr id="1031" name="Picture 7" descr="C:\Documents and Settings\mayalew\Desktop\Qin-lab\MAR112011.M8.Rap.H2O2\5ngml.Rap.0.1.H2O2(1).JPG.JPG"/>
          <p:cNvPicPr>
            <a:picLocks noChangeAspect="1" noChangeArrowheads="1"/>
          </p:cNvPicPr>
          <p:nvPr/>
        </p:nvPicPr>
        <p:blipFill>
          <a:blip r:embed="rId8" cstate="print"/>
          <a:srcRect l="16667" r="16667" b="33333"/>
          <a:stretch>
            <a:fillRect/>
          </a:stretch>
        </p:blipFill>
        <p:spPr bwMode="auto">
          <a:xfrm>
            <a:off x="19659600" y="11811000"/>
            <a:ext cx="4267200" cy="3657600"/>
          </a:xfrm>
          <a:prstGeom prst="rect">
            <a:avLst/>
          </a:prstGeom>
          <a:noFill/>
        </p:spPr>
      </p:pic>
      <p:sp>
        <p:nvSpPr>
          <p:cNvPr id="105" name="Rounded Rectangle 104"/>
          <p:cNvSpPr/>
          <p:nvPr/>
        </p:nvSpPr>
        <p:spPr>
          <a:xfrm>
            <a:off x="1219200" y="18135600"/>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HYPOTHESIS</a:t>
            </a:r>
            <a:endParaRPr lang="en-US" sz="3200" b="1" cap="all" dirty="0">
              <a:solidFill>
                <a:schemeClr val="bg2"/>
              </a:solidFill>
              <a:effectLst/>
            </a:endParaRPr>
          </a:p>
        </p:txBody>
      </p:sp>
      <p:sp>
        <p:nvSpPr>
          <p:cNvPr id="106" name="Rounded Rectangle 105"/>
          <p:cNvSpPr/>
          <p:nvPr/>
        </p:nvSpPr>
        <p:spPr>
          <a:xfrm>
            <a:off x="13944600" y="5257800"/>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results</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107" name="Rounded Rectangle 106"/>
          <p:cNvSpPr/>
          <p:nvPr/>
        </p:nvSpPr>
        <p:spPr>
          <a:xfrm>
            <a:off x="1219200" y="24612600"/>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methods</a:t>
            </a:r>
            <a:endParaRPr lang="en-US" sz="3200" b="1" cap="all" dirty="0">
              <a:solidFill>
                <a:schemeClr val="bg2"/>
              </a:solidFill>
              <a:effectLst/>
            </a:endParaRPr>
          </a:p>
        </p:txBody>
      </p:sp>
      <p:sp>
        <p:nvSpPr>
          <p:cNvPr id="108" name="Rounded Rectangle 107"/>
          <p:cNvSpPr/>
          <p:nvPr/>
        </p:nvSpPr>
        <p:spPr>
          <a:xfrm>
            <a:off x="14173200" y="27355800"/>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conclusion</a:t>
            </a:r>
            <a:endParaRPr lang="en-US" sz="3200" b="1" cap="all" dirty="0">
              <a:solidFill>
                <a:schemeClr val="bg2"/>
              </a:solidFill>
              <a:effectLst/>
            </a:endParaRPr>
          </a:p>
        </p:txBody>
      </p:sp>
      <p:sp>
        <p:nvSpPr>
          <p:cNvPr id="109" name="Rounded Rectangle 108"/>
          <p:cNvSpPr/>
          <p:nvPr/>
        </p:nvSpPr>
        <p:spPr>
          <a:xfrm>
            <a:off x="26289000" y="5257800"/>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summary</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110" name="Rounded Rectangle 109"/>
          <p:cNvSpPr/>
          <p:nvPr/>
        </p:nvSpPr>
        <p:spPr>
          <a:xfrm>
            <a:off x="1143000" y="21031200"/>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materials</a:t>
            </a:r>
            <a:endParaRPr lang="en-US" sz="3200" b="1" cap="all" dirty="0">
              <a:solidFill>
                <a:schemeClr val="bg2"/>
              </a:solidFill>
              <a:effectLst/>
            </a:endParaRPr>
          </a:p>
        </p:txBody>
      </p:sp>
      <p:grpSp>
        <p:nvGrpSpPr>
          <p:cNvPr id="116" name="Group 115"/>
          <p:cNvGrpSpPr/>
          <p:nvPr/>
        </p:nvGrpSpPr>
        <p:grpSpPr>
          <a:xfrm>
            <a:off x="29641800" y="14401800"/>
            <a:ext cx="5714999" cy="5257800"/>
            <a:chOff x="3718289" y="2095698"/>
            <a:chExt cx="3196334" cy="2476302"/>
          </a:xfrm>
        </p:grpSpPr>
        <p:sp>
          <p:nvSpPr>
            <p:cNvPr id="117" name="Oval 116"/>
            <p:cNvSpPr/>
            <p:nvPr/>
          </p:nvSpPr>
          <p:spPr>
            <a:xfrm>
              <a:off x="4724400" y="2134988"/>
              <a:ext cx="1066800" cy="381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118" name="Oval 117"/>
            <p:cNvSpPr/>
            <p:nvPr/>
          </p:nvSpPr>
          <p:spPr>
            <a:xfrm>
              <a:off x="4648200" y="3429000"/>
              <a:ext cx="1066800" cy="381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119" name="TextBox 118"/>
            <p:cNvSpPr txBox="1"/>
            <p:nvPr/>
          </p:nvSpPr>
          <p:spPr>
            <a:xfrm>
              <a:off x="3718289" y="3474437"/>
              <a:ext cx="767120" cy="236532"/>
            </a:xfrm>
            <a:prstGeom prst="rect">
              <a:avLst/>
            </a:prstGeom>
            <a:noFill/>
          </p:spPr>
          <p:txBody>
            <a:bodyPr wrap="square" rtlCol="0">
              <a:spAutoFit/>
            </a:bodyPr>
            <a:lstStyle/>
            <a:p>
              <a:pPr algn="ctr"/>
              <a:r>
                <a:rPr lang="en-US" sz="2400" dirty="0" smtClean="0"/>
                <a:t>Inactive</a:t>
              </a:r>
              <a:endParaRPr lang="en-US" sz="2400" dirty="0"/>
            </a:p>
          </p:txBody>
        </p:sp>
        <p:sp>
          <p:nvSpPr>
            <p:cNvPr id="120" name="TextBox 119"/>
            <p:cNvSpPr txBox="1"/>
            <p:nvPr/>
          </p:nvSpPr>
          <p:spPr>
            <a:xfrm>
              <a:off x="3718289" y="2095698"/>
              <a:ext cx="699956" cy="229790"/>
            </a:xfrm>
            <a:prstGeom prst="rect">
              <a:avLst/>
            </a:prstGeom>
            <a:noFill/>
          </p:spPr>
          <p:txBody>
            <a:bodyPr wrap="square" rtlCol="0">
              <a:spAutoFit/>
            </a:bodyPr>
            <a:lstStyle/>
            <a:p>
              <a:pPr algn="ctr"/>
              <a:r>
                <a:rPr lang="en-US" sz="2400" dirty="0" smtClean="0"/>
                <a:t>Active</a:t>
              </a:r>
              <a:endParaRPr lang="en-US" sz="2400" dirty="0"/>
            </a:p>
          </p:txBody>
        </p:sp>
        <p:sp>
          <p:nvSpPr>
            <p:cNvPr id="121" name="TextBox 120"/>
            <p:cNvSpPr txBox="1"/>
            <p:nvPr/>
          </p:nvSpPr>
          <p:spPr>
            <a:xfrm>
              <a:off x="5508236" y="2631874"/>
              <a:ext cx="916810" cy="2320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err="1" smtClean="0"/>
                <a:t>Rapamycin</a:t>
              </a:r>
              <a:endParaRPr lang="en-US" sz="2400" dirty="0"/>
            </a:p>
          </p:txBody>
        </p:sp>
        <p:sp>
          <p:nvSpPr>
            <p:cNvPr id="122" name="Down Arrow 121"/>
            <p:cNvSpPr/>
            <p:nvPr/>
          </p:nvSpPr>
          <p:spPr>
            <a:xfrm>
              <a:off x="5105400" y="2590800"/>
              <a:ext cx="228600" cy="6858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3" name="Down Arrow 122"/>
            <p:cNvSpPr/>
            <p:nvPr/>
          </p:nvSpPr>
          <p:spPr>
            <a:xfrm>
              <a:off x="5105400" y="3886200"/>
              <a:ext cx="228600" cy="6858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5" name="TextBox 124"/>
            <p:cNvSpPr txBox="1"/>
            <p:nvPr/>
          </p:nvSpPr>
          <p:spPr>
            <a:xfrm>
              <a:off x="5508236" y="2938261"/>
              <a:ext cx="1406387" cy="2320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Calorie Restriction</a:t>
              </a:r>
              <a:endParaRPr lang="en-US" sz="2400" dirty="0"/>
            </a:p>
          </p:txBody>
        </p:sp>
      </p:grpSp>
      <p:sp>
        <p:nvSpPr>
          <p:cNvPr id="126" name="TextBox 125"/>
          <p:cNvSpPr txBox="1"/>
          <p:nvPr/>
        </p:nvSpPr>
        <p:spPr>
          <a:xfrm>
            <a:off x="26365200" y="19895403"/>
            <a:ext cx="3581400" cy="830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Reactive Oxygen Species</a:t>
            </a:r>
          </a:p>
          <a:p>
            <a:pPr algn="ctr"/>
            <a:r>
              <a:rPr lang="en-US" sz="2400" dirty="0" smtClean="0"/>
              <a:t>(cause of aging)</a:t>
            </a:r>
            <a:endParaRPr lang="en-US" sz="2400" dirty="0"/>
          </a:p>
        </p:txBody>
      </p:sp>
      <p:sp>
        <p:nvSpPr>
          <p:cNvPr id="128" name="TextBox 127"/>
          <p:cNvSpPr txBox="1"/>
          <p:nvPr/>
        </p:nvSpPr>
        <p:spPr>
          <a:xfrm>
            <a:off x="31013400" y="19895403"/>
            <a:ext cx="28194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DNA Damage (mutations)</a:t>
            </a:r>
            <a:endParaRPr lang="en-US" sz="2400" dirty="0"/>
          </a:p>
        </p:txBody>
      </p:sp>
      <p:sp>
        <p:nvSpPr>
          <p:cNvPr id="130" name="TextBox 129"/>
          <p:cNvSpPr txBox="1"/>
          <p:nvPr/>
        </p:nvSpPr>
        <p:spPr>
          <a:xfrm>
            <a:off x="31089600" y="21183600"/>
            <a:ext cx="914400" cy="457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Aging</a:t>
            </a:r>
            <a:endParaRPr lang="en-US" sz="2400" dirty="0"/>
          </a:p>
        </p:txBody>
      </p:sp>
      <p:sp>
        <p:nvSpPr>
          <p:cNvPr id="131" name="Right Arrow 130"/>
          <p:cNvSpPr/>
          <p:nvPr/>
        </p:nvSpPr>
        <p:spPr>
          <a:xfrm rot="1500621">
            <a:off x="30134956" y="20875063"/>
            <a:ext cx="779319" cy="3429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2" name="Right Arrow 131"/>
          <p:cNvSpPr/>
          <p:nvPr/>
        </p:nvSpPr>
        <p:spPr>
          <a:xfrm>
            <a:off x="30099000" y="20124003"/>
            <a:ext cx="779319" cy="3429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93" name="Group 92"/>
          <p:cNvGrpSpPr/>
          <p:nvPr/>
        </p:nvGrpSpPr>
        <p:grpSpPr>
          <a:xfrm>
            <a:off x="914400" y="25984200"/>
            <a:ext cx="11582400" cy="4724400"/>
            <a:chOff x="0" y="26700480"/>
            <a:chExt cx="12344400" cy="5684520"/>
          </a:xfrm>
        </p:grpSpPr>
        <p:sp>
          <p:nvSpPr>
            <p:cNvPr id="142" name="Right Arrow 141"/>
            <p:cNvSpPr/>
            <p:nvPr/>
          </p:nvSpPr>
          <p:spPr>
            <a:xfrm>
              <a:off x="5516880" y="29824680"/>
              <a:ext cx="3962400" cy="2057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140" name="Right Arrow 139"/>
            <p:cNvSpPr/>
            <p:nvPr/>
          </p:nvSpPr>
          <p:spPr>
            <a:xfrm>
              <a:off x="1859280" y="29824680"/>
              <a:ext cx="3581400" cy="19812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49" name="Right Arrow 48"/>
            <p:cNvSpPr/>
            <p:nvPr/>
          </p:nvSpPr>
          <p:spPr>
            <a:xfrm>
              <a:off x="1783080" y="26700480"/>
              <a:ext cx="3733800" cy="2057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30" name="TextBox 29"/>
            <p:cNvSpPr txBox="1"/>
            <p:nvPr/>
          </p:nvSpPr>
          <p:spPr>
            <a:xfrm>
              <a:off x="1325880" y="27081480"/>
              <a:ext cx="4343400" cy="1295400"/>
            </a:xfrm>
            <a:prstGeom prst="rect">
              <a:avLst/>
            </a:prstGeom>
            <a:noFill/>
          </p:spPr>
          <p:txBody>
            <a:bodyPr wrap="square" lIns="428460" tIns="214230" rIns="428460" bIns="214230" rtlCol="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Rapamycin Treatment </a:t>
              </a:r>
            </a:p>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(5ng/ml)</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2" name="TextBox 31"/>
            <p:cNvSpPr txBox="1"/>
            <p:nvPr/>
          </p:nvSpPr>
          <p:spPr>
            <a:xfrm>
              <a:off x="1554480" y="30205680"/>
              <a:ext cx="3124200" cy="1294419"/>
            </a:xfrm>
            <a:prstGeom prst="rect">
              <a:avLst/>
            </a:prstGeom>
            <a:noFill/>
          </p:spPr>
          <p:txBody>
            <a:bodyPr wrap="square" lIns="428460" tIns="214230" rIns="428460" bIns="214230" rtlCol="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No Rapamycin </a:t>
              </a:r>
            </a:p>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Treatment </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4" name="TextBox 43"/>
            <p:cNvSpPr txBox="1"/>
            <p:nvPr/>
          </p:nvSpPr>
          <p:spPr>
            <a:xfrm>
              <a:off x="4907280" y="30205680"/>
              <a:ext cx="4800600" cy="1294419"/>
            </a:xfrm>
            <a:prstGeom prst="rect">
              <a:avLst/>
            </a:prstGeom>
            <a:noFill/>
          </p:spPr>
          <p:txBody>
            <a:bodyPr wrap="square" lIns="428460" tIns="214230" rIns="428460" bIns="214230" rtlCol="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H2O2 Treatment </a:t>
              </a:r>
            </a:p>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(0%, 0.1%, 0.2%, 0.3%)</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0" name="Flowchart: Connector 49"/>
            <p:cNvSpPr/>
            <p:nvPr/>
          </p:nvSpPr>
          <p:spPr>
            <a:xfrm>
              <a:off x="9784080" y="26700480"/>
              <a:ext cx="2560320" cy="2560320"/>
            </a:xfrm>
            <a:prstGeom prst="flowChartConnector">
              <a:avLst/>
            </a:prstGeom>
            <a:solidFill>
              <a:srgbClr val="FDF9C3"/>
            </a:solidFill>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51" name="Flowchart: Connector 50"/>
            <p:cNvSpPr/>
            <p:nvPr/>
          </p:nvSpPr>
          <p:spPr>
            <a:xfrm>
              <a:off x="9707880" y="29824680"/>
              <a:ext cx="2560320" cy="2560320"/>
            </a:xfrm>
            <a:prstGeom prst="flowChartConnector">
              <a:avLst/>
            </a:prstGeom>
            <a:solidFill>
              <a:srgbClr val="FDF9C3"/>
            </a:solidFill>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52" name="Flowchart: Connector 51"/>
            <p:cNvSpPr/>
            <p:nvPr/>
          </p:nvSpPr>
          <p:spPr>
            <a:xfrm>
              <a:off x="10637520" y="2706624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53" name="Flowchart: Connector 52"/>
            <p:cNvSpPr/>
            <p:nvPr/>
          </p:nvSpPr>
          <p:spPr>
            <a:xfrm>
              <a:off x="11719560" y="3054096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54" name="Flowchart: Connector 53"/>
            <p:cNvSpPr/>
            <p:nvPr/>
          </p:nvSpPr>
          <p:spPr>
            <a:xfrm>
              <a:off x="10439400" y="3163824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55" name="Flowchart: Connector 54"/>
            <p:cNvSpPr/>
            <p:nvPr/>
          </p:nvSpPr>
          <p:spPr>
            <a:xfrm>
              <a:off x="10149840" y="3057144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56" name="Flowchart: Connector 55"/>
            <p:cNvSpPr/>
            <p:nvPr/>
          </p:nvSpPr>
          <p:spPr>
            <a:xfrm>
              <a:off x="11079480" y="3017520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57" name="Flowchart: Connector 56"/>
            <p:cNvSpPr/>
            <p:nvPr/>
          </p:nvSpPr>
          <p:spPr>
            <a:xfrm>
              <a:off x="10759440" y="3090672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58" name="Flowchart: Connector 57"/>
            <p:cNvSpPr/>
            <p:nvPr/>
          </p:nvSpPr>
          <p:spPr>
            <a:xfrm>
              <a:off x="11079480" y="3163824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60" name="Flowchart: Connector 59"/>
            <p:cNvSpPr/>
            <p:nvPr/>
          </p:nvSpPr>
          <p:spPr>
            <a:xfrm>
              <a:off x="10439400" y="3017520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61" name="Flowchart: Connector 60"/>
            <p:cNvSpPr/>
            <p:nvPr/>
          </p:nvSpPr>
          <p:spPr>
            <a:xfrm>
              <a:off x="10957560" y="2852928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62" name="Flowchart: Connector 61"/>
            <p:cNvSpPr/>
            <p:nvPr/>
          </p:nvSpPr>
          <p:spPr>
            <a:xfrm>
              <a:off x="11399520" y="31272480"/>
              <a:ext cx="320040" cy="365760"/>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grpSp>
          <p:nvGrpSpPr>
            <p:cNvPr id="75" name="Group 74"/>
            <p:cNvGrpSpPr/>
            <p:nvPr/>
          </p:nvGrpSpPr>
          <p:grpSpPr>
            <a:xfrm>
              <a:off x="792490" y="27005281"/>
              <a:ext cx="762001" cy="1832267"/>
              <a:chOff x="14142720" y="25374600"/>
              <a:chExt cx="1280160" cy="2560320"/>
            </a:xfrm>
          </p:grpSpPr>
          <p:sp>
            <p:nvSpPr>
              <p:cNvPr id="63" name="Pentagon 62"/>
              <p:cNvSpPr/>
              <p:nvPr/>
            </p:nvSpPr>
            <p:spPr>
              <a:xfrm rot="5400000">
                <a:off x="13685520" y="26197560"/>
                <a:ext cx="2194560" cy="1280160"/>
              </a:xfrm>
              <a:prstGeom prst="homePlate">
                <a:avLst/>
              </a:prstGeom>
              <a:solidFill>
                <a:schemeClr val="tx2">
                  <a:lumMod val="40000"/>
                  <a:lumOff val="60000"/>
                </a:schemeClr>
              </a:solidFill>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428460" tIns="214230" rIns="428460" bIns="214230" rtlCol="0" anchor="ctr"/>
              <a:lstStyle/>
              <a:p>
                <a:pPr algn="ctr"/>
                <a:endParaRPr lang="en-US" sz="2000"/>
              </a:p>
            </p:txBody>
          </p:sp>
          <p:sp>
            <p:nvSpPr>
              <p:cNvPr id="65" name="Oval 64"/>
              <p:cNvSpPr/>
              <p:nvPr/>
            </p:nvSpPr>
            <p:spPr>
              <a:xfrm>
                <a:off x="14142720" y="25374600"/>
                <a:ext cx="1280160" cy="731520"/>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grpSp>
        <p:sp>
          <p:nvSpPr>
            <p:cNvPr id="70" name="TextBox 69"/>
            <p:cNvSpPr txBox="1"/>
            <p:nvPr/>
          </p:nvSpPr>
          <p:spPr>
            <a:xfrm>
              <a:off x="0" y="28803600"/>
              <a:ext cx="4414555" cy="890894"/>
            </a:xfrm>
            <a:prstGeom prst="rect">
              <a:avLst/>
            </a:prstGeom>
            <a:noFill/>
          </p:spPr>
          <p:txBody>
            <a:bodyPr wrap="square" lIns="428460" tIns="214230" rIns="428460" bIns="214230" rtlCol="0">
              <a:spAutoFit/>
            </a:bodyPr>
            <a:lstStyle/>
            <a:p>
              <a:r>
                <a:rPr lang="en-US" sz="2000" b="1" dirty="0" smtClean="0"/>
                <a:t>Grow yeast cells in YPD</a:t>
              </a:r>
              <a:endParaRPr lang="en-US" sz="2000" b="1" dirty="0"/>
            </a:p>
          </p:txBody>
        </p:sp>
        <p:sp>
          <p:nvSpPr>
            <p:cNvPr id="71" name="Flowchart: Connector 70"/>
            <p:cNvSpPr/>
            <p:nvPr/>
          </p:nvSpPr>
          <p:spPr>
            <a:xfrm>
              <a:off x="11109960" y="27614880"/>
              <a:ext cx="320040" cy="365760"/>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73" name="Flowchart: Connector 72"/>
            <p:cNvSpPr/>
            <p:nvPr/>
          </p:nvSpPr>
          <p:spPr>
            <a:xfrm>
              <a:off x="11262360" y="28163520"/>
              <a:ext cx="320040" cy="365760"/>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74" name="Flowchart: Connector 73"/>
            <p:cNvSpPr/>
            <p:nvPr/>
          </p:nvSpPr>
          <p:spPr>
            <a:xfrm>
              <a:off x="10317480" y="27919680"/>
              <a:ext cx="320040" cy="365760"/>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111" name="Flowchart: Connector 110"/>
            <p:cNvSpPr/>
            <p:nvPr/>
          </p:nvSpPr>
          <p:spPr>
            <a:xfrm>
              <a:off x="10302240" y="31104840"/>
              <a:ext cx="320040" cy="365760"/>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112" name="Flowchart: Connector 111"/>
            <p:cNvSpPr/>
            <p:nvPr/>
          </p:nvSpPr>
          <p:spPr>
            <a:xfrm>
              <a:off x="11216640" y="30723840"/>
              <a:ext cx="320040" cy="365760"/>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135" name="Pentagon 134"/>
            <p:cNvSpPr/>
            <p:nvPr/>
          </p:nvSpPr>
          <p:spPr>
            <a:xfrm rot="5400000">
              <a:off x="388222" y="30609938"/>
              <a:ext cx="1570515" cy="762000"/>
            </a:xfrm>
            <a:prstGeom prst="homePlate">
              <a:avLst/>
            </a:prstGeom>
            <a:solidFill>
              <a:schemeClr val="tx2">
                <a:lumMod val="40000"/>
                <a:lumOff val="60000"/>
              </a:schemeClr>
            </a:solidFill>
            <a:ln>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428460" tIns="214230" rIns="428460" bIns="214230" rtlCol="0" anchor="ctr"/>
            <a:lstStyle/>
            <a:p>
              <a:pPr algn="ctr"/>
              <a:endParaRPr lang="en-US" sz="2000"/>
            </a:p>
          </p:txBody>
        </p:sp>
        <p:sp>
          <p:nvSpPr>
            <p:cNvPr id="136" name="Oval 135"/>
            <p:cNvSpPr/>
            <p:nvPr/>
          </p:nvSpPr>
          <p:spPr>
            <a:xfrm>
              <a:off x="792480" y="29900880"/>
              <a:ext cx="762000" cy="523505"/>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138" name="Right Arrow 137"/>
            <p:cNvSpPr/>
            <p:nvPr/>
          </p:nvSpPr>
          <p:spPr>
            <a:xfrm>
              <a:off x="5593080" y="26700480"/>
              <a:ext cx="3962400" cy="20574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endParaRPr lang="en-US" sz="2000"/>
            </a:p>
          </p:txBody>
        </p:sp>
        <p:sp>
          <p:nvSpPr>
            <p:cNvPr id="35" name="TextBox 34"/>
            <p:cNvSpPr txBox="1"/>
            <p:nvPr/>
          </p:nvSpPr>
          <p:spPr>
            <a:xfrm>
              <a:off x="5059680" y="27081480"/>
              <a:ext cx="4800600" cy="1294419"/>
            </a:xfrm>
            <a:prstGeom prst="rect">
              <a:avLst/>
            </a:prstGeom>
            <a:noFill/>
          </p:spPr>
          <p:txBody>
            <a:bodyPr wrap="square" lIns="428460" tIns="214230" rIns="428460" bIns="214230" rtlCol="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H2O2 Treatment </a:t>
              </a:r>
            </a:p>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(0%, 0.1%, 0.2%, 0.3%)</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43" name="Rectangle 142"/>
          <p:cNvSpPr/>
          <p:nvPr/>
        </p:nvSpPr>
        <p:spPr>
          <a:xfrm>
            <a:off x="31927800" y="19354800"/>
            <a:ext cx="762000" cy="304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9" cstate="print"/>
          <a:stretch>
            <a:fillRect/>
          </a:stretch>
        </p:blipFill>
        <p:spPr>
          <a:xfrm>
            <a:off x="13792200" y="16306800"/>
            <a:ext cx="10058400" cy="8648095"/>
          </a:xfrm>
          <a:prstGeom prst="rect">
            <a:avLst/>
          </a:prstGeom>
        </p:spPr>
      </p:pic>
      <p:sp>
        <p:nvSpPr>
          <p:cNvPr id="91" name="TextBox 90"/>
          <p:cNvSpPr txBox="1"/>
          <p:nvPr/>
        </p:nvSpPr>
        <p:spPr>
          <a:xfrm>
            <a:off x="20802600" y="21640800"/>
            <a:ext cx="1828800" cy="338554"/>
          </a:xfrm>
          <a:prstGeom prst="rect">
            <a:avLst/>
          </a:prstGeom>
          <a:noFill/>
        </p:spPr>
        <p:txBody>
          <a:bodyPr wrap="square" rtlCol="0">
            <a:spAutoFit/>
          </a:bodyPr>
          <a:lstStyle/>
          <a:p>
            <a:pPr algn="ctr"/>
            <a:r>
              <a:rPr lang="en-US" sz="1600" dirty="0" smtClean="0"/>
              <a:t>P value &lt; .001</a:t>
            </a:r>
            <a:endParaRPr lang="en-US" sz="1600" dirty="0"/>
          </a:p>
        </p:txBody>
      </p:sp>
      <p:pic>
        <p:nvPicPr>
          <p:cNvPr id="4098" name="Picture 2" descr="http://www.seas.gwu.edu/~cheng/NSFWorkshop09/nsf.gif"/>
          <p:cNvPicPr>
            <a:picLocks noChangeAspect="1" noChangeArrowheads="1"/>
          </p:cNvPicPr>
          <p:nvPr/>
        </p:nvPicPr>
        <p:blipFill>
          <a:blip r:embed="rId10" cstate="print"/>
          <a:srcRect/>
          <a:stretch>
            <a:fillRect/>
          </a:stretch>
        </p:blipFill>
        <p:spPr bwMode="auto">
          <a:xfrm>
            <a:off x="35509200" y="838200"/>
            <a:ext cx="1771650" cy="1771650"/>
          </a:xfrm>
          <a:prstGeom prst="rect">
            <a:avLst/>
          </a:prstGeom>
          <a:noFill/>
        </p:spPr>
      </p:pic>
      <p:grpSp>
        <p:nvGrpSpPr>
          <p:cNvPr id="97" name="Group 96"/>
          <p:cNvGrpSpPr/>
          <p:nvPr/>
        </p:nvGrpSpPr>
        <p:grpSpPr>
          <a:xfrm>
            <a:off x="2133605" y="14401802"/>
            <a:ext cx="8915398" cy="3037469"/>
            <a:chOff x="2133605" y="14401802"/>
            <a:chExt cx="8915398" cy="3037469"/>
          </a:xfrm>
        </p:grpSpPr>
        <p:sp>
          <p:nvSpPr>
            <p:cNvPr id="81" name="Oval 80"/>
            <p:cNvSpPr/>
            <p:nvPr/>
          </p:nvSpPr>
          <p:spPr>
            <a:xfrm>
              <a:off x="2133605" y="15598305"/>
              <a:ext cx="2288908" cy="9649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82" name="Oval 81"/>
            <p:cNvSpPr/>
            <p:nvPr/>
          </p:nvSpPr>
          <p:spPr>
            <a:xfrm>
              <a:off x="5638801" y="15621001"/>
              <a:ext cx="2288908" cy="96496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TORC1</a:t>
              </a:r>
              <a:endParaRPr lang="en-US" sz="2400" dirty="0"/>
            </a:p>
          </p:txBody>
        </p:sp>
        <p:sp>
          <p:nvSpPr>
            <p:cNvPr id="83" name="TextBox 82"/>
            <p:cNvSpPr txBox="1"/>
            <p:nvPr/>
          </p:nvSpPr>
          <p:spPr>
            <a:xfrm>
              <a:off x="5943607" y="16840203"/>
              <a:ext cx="1645919" cy="599068"/>
            </a:xfrm>
            <a:prstGeom prst="rect">
              <a:avLst/>
            </a:prstGeom>
            <a:noFill/>
          </p:spPr>
          <p:txBody>
            <a:bodyPr wrap="square" rtlCol="0">
              <a:spAutoFit/>
            </a:bodyPr>
            <a:lstStyle/>
            <a:p>
              <a:pPr algn="ctr"/>
              <a:r>
                <a:rPr lang="en-US" sz="2400" dirty="0" smtClean="0"/>
                <a:t>Inactive</a:t>
              </a:r>
              <a:endParaRPr lang="en-US" sz="2400" dirty="0"/>
            </a:p>
          </p:txBody>
        </p:sp>
        <p:sp>
          <p:nvSpPr>
            <p:cNvPr id="84" name="TextBox 83"/>
            <p:cNvSpPr txBox="1"/>
            <p:nvPr/>
          </p:nvSpPr>
          <p:spPr>
            <a:xfrm>
              <a:off x="2590805" y="16840202"/>
              <a:ext cx="1501815" cy="581994"/>
            </a:xfrm>
            <a:prstGeom prst="rect">
              <a:avLst/>
            </a:prstGeom>
            <a:noFill/>
          </p:spPr>
          <p:txBody>
            <a:bodyPr wrap="square" rtlCol="0">
              <a:spAutoFit/>
            </a:bodyPr>
            <a:lstStyle/>
            <a:p>
              <a:pPr algn="ctr"/>
              <a:r>
                <a:rPr lang="en-US" sz="2400" dirty="0" smtClean="0"/>
                <a:t>Active</a:t>
              </a:r>
              <a:endParaRPr lang="en-US" sz="2400" dirty="0"/>
            </a:p>
          </p:txBody>
        </p:sp>
        <p:sp>
          <p:nvSpPr>
            <p:cNvPr id="85" name="TextBox 84"/>
            <p:cNvSpPr txBox="1"/>
            <p:nvPr/>
          </p:nvSpPr>
          <p:spPr>
            <a:xfrm>
              <a:off x="3810000" y="15011401"/>
              <a:ext cx="1967093" cy="4708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err="1" smtClean="0"/>
                <a:t>Rapamycin</a:t>
              </a:r>
              <a:endParaRPr lang="en-US" sz="2400" dirty="0"/>
            </a:p>
          </p:txBody>
        </p:sp>
        <p:sp>
          <p:nvSpPr>
            <p:cNvPr id="86" name="Down Arrow 85"/>
            <p:cNvSpPr/>
            <p:nvPr/>
          </p:nvSpPr>
          <p:spPr>
            <a:xfrm rot="16200000">
              <a:off x="4794884" y="15626724"/>
              <a:ext cx="457200" cy="902955"/>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8" name="TextBox 87"/>
            <p:cNvSpPr txBox="1"/>
            <p:nvPr/>
          </p:nvSpPr>
          <p:spPr>
            <a:xfrm>
              <a:off x="9220201" y="15849601"/>
              <a:ext cx="1828802" cy="461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Life Span</a:t>
              </a:r>
              <a:endParaRPr lang="en-US" sz="2400" dirty="0"/>
            </a:p>
          </p:txBody>
        </p:sp>
        <p:sp>
          <p:nvSpPr>
            <p:cNvPr id="89" name="TextBox 88"/>
            <p:cNvSpPr txBox="1"/>
            <p:nvPr/>
          </p:nvSpPr>
          <p:spPr>
            <a:xfrm>
              <a:off x="3657600" y="14401802"/>
              <a:ext cx="301752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Calorie Restriction</a:t>
              </a:r>
              <a:endParaRPr lang="en-US" sz="2400" dirty="0"/>
            </a:p>
          </p:txBody>
        </p:sp>
        <p:sp>
          <p:nvSpPr>
            <p:cNvPr id="92" name="Down Arrow 91"/>
            <p:cNvSpPr/>
            <p:nvPr/>
          </p:nvSpPr>
          <p:spPr>
            <a:xfrm rot="16200000">
              <a:off x="8223877" y="15626723"/>
              <a:ext cx="457201" cy="902955"/>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94" name="Rounded Rectangle 93"/>
          <p:cNvSpPr/>
          <p:nvPr/>
        </p:nvSpPr>
        <p:spPr>
          <a:xfrm>
            <a:off x="26746200" y="27849493"/>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Acknowledgements</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95" name="Rounded Rectangle 94"/>
          <p:cNvSpPr/>
          <p:nvPr/>
        </p:nvSpPr>
        <p:spPr>
          <a:xfrm>
            <a:off x="26670000" y="22860000"/>
            <a:ext cx="9128760" cy="1022985"/>
          </a:xfrm>
          <a:prstGeom prst="roundRect">
            <a:avLst/>
          </a:prstGeom>
          <a:solidFill>
            <a:schemeClr val="accent5">
              <a:lumMod val="40000"/>
              <a:lumOff val="60000"/>
            </a:schemeClr>
          </a:solid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428460" tIns="214230" rIns="428460" bIns="214230"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Pr>
              <a:t>References</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endParaRPr>
          </a:p>
        </p:txBody>
      </p:sp>
      <p:sp>
        <p:nvSpPr>
          <p:cNvPr id="96" name="Rectangle 95"/>
          <p:cNvSpPr/>
          <p:nvPr/>
        </p:nvSpPr>
        <p:spPr>
          <a:xfrm>
            <a:off x="26822400" y="28992493"/>
            <a:ext cx="8839200" cy="954107"/>
          </a:xfrm>
          <a:prstGeom prst="rect">
            <a:avLst/>
          </a:prstGeom>
        </p:spPr>
        <p:txBody>
          <a:bodyPr wrap="square">
            <a:spAutoFit/>
          </a:bodyPr>
          <a:lstStyle/>
          <a:p>
            <a:pPr>
              <a:buFont typeface="Arial" pitchFamily="34" charset="0"/>
              <a:buChar char="•"/>
            </a:pPr>
            <a:r>
              <a:rPr lang="en-US" sz="2800" dirty="0" smtClean="0"/>
              <a:t>Howard Hughes Medical Institute : G5200613 </a:t>
            </a:r>
          </a:p>
          <a:p>
            <a:pPr>
              <a:buFont typeface="Arial" pitchFamily="34" charset="0"/>
              <a:buChar char="•"/>
            </a:pPr>
            <a:r>
              <a:rPr lang="en-US" sz="2800" dirty="0" smtClean="0"/>
              <a:t> NSF RUI: 1022294</a:t>
            </a:r>
            <a:endParaRPr lang="en-US" sz="2800" dirty="0"/>
          </a:p>
        </p:txBody>
      </p:sp>
      <p:sp>
        <p:nvSpPr>
          <p:cNvPr id="98" name="Rectangle 97"/>
          <p:cNvSpPr/>
          <p:nvPr/>
        </p:nvSpPr>
        <p:spPr>
          <a:xfrm>
            <a:off x="26746200" y="24231600"/>
            <a:ext cx="9372600" cy="4832092"/>
          </a:xfrm>
          <a:prstGeom prst="rect">
            <a:avLst/>
          </a:prstGeom>
        </p:spPr>
        <p:txBody>
          <a:bodyPr wrap="square">
            <a:spAutoFit/>
          </a:bodyPr>
          <a:lstStyle/>
          <a:p>
            <a:pPr>
              <a:buFont typeface="Arial" pitchFamily="34" charset="0"/>
              <a:buChar char="•"/>
            </a:pPr>
            <a:r>
              <a:rPr lang="en-US" sz="2800" dirty="0" smtClean="0"/>
              <a:t> Yong, Ed. "Rapamycin - the Easter Island Drug That Extends Lifespan of Old Mice : Not Exactly Rocket Science." </a:t>
            </a:r>
            <a:r>
              <a:rPr lang="en-US" sz="2800" i="1" dirty="0" err="1" smtClean="0"/>
              <a:t>ScienceBlogs</a:t>
            </a:r>
            <a:r>
              <a:rPr lang="en-US" sz="2800" dirty="0" smtClean="0"/>
              <a:t>. 8 June 2009. Web. 11 Apr. 2011. &lt;http://scienceblogs.com/notrocketscience/2009/07/rapamycin_-_the_easter_island_drug_that_extends_lifespan_of.php&gt;.</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573</Words>
  <Application>Microsoft Office PowerPoint</Application>
  <PresentationFormat>Custom</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Majibri</dc:creator>
  <cp:lastModifiedBy>hqin</cp:lastModifiedBy>
  <cp:revision>68</cp:revision>
  <dcterms:created xsi:type="dcterms:W3CDTF">2011-04-07T19:04:28Z</dcterms:created>
  <dcterms:modified xsi:type="dcterms:W3CDTF">2011-04-11T20:39:41Z</dcterms:modified>
</cp:coreProperties>
</file>