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6"/>
  </p:notesMasterIdLst>
  <p:sldIdLst>
    <p:sldId id="258" r:id="rId3"/>
    <p:sldId id="259"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06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82049D-5E7A-48A7-81B6-1986DBA96370}" type="datetimeFigureOut">
              <a:rPr lang="en-US" smtClean="0"/>
              <a:t>4/12/2011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D665E-EB01-428E-AD98-C92659DDC7C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AE62388-D355-49AB-93A6-5804BC29AD88}" type="slidenum">
              <a:rPr lang="en-US">
                <a:solidFill>
                  <a:srgbClr val="C0504D"/>
                </a:solidFill>
              </a:rPr>
              <a:pPr/>
              <a:t>1</a:t>
            </a:fld>
            <a:endParaRPr lang="en-US" dirty="0">
              <a:solidFill>
                <a:srgbClr val="C0504D"/>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r>
              <a:rPr lang="en-US" dirty="0" smtClean="0"/>
              <a:t>Gottschling’s review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6A58927-E6A4-47BD-8990-DD6E269FD794}" type="slidenum">
              <a:rPr lang="en-US">
                <a:solidFill>
                  <a:srgbClr val="C0504D"/>
                </a:solidFill>
              </a:rPr>
              <a:pPr/>
              <a:t>2</a:t>
            </a:fld>
            <a:endParaRPr lang="en-US" dirty="0">
              <a:solidFill>
                <a:srgbClr val="C0504D"/>
              </a:solidFill>
            </a:endParaRPr>
          </a:p>
        </p:txBody>
      </p:sp>
      <p:sp>
        <p:nvSpPr>
          <p:cNvPr id="157699" name="Rectangle 2"/>
          <p:cNvSpPr>
            <a:spLocks noGrp="1" noRot="1" noChangeAspect="1" noChangeArrowheads="1" noTextEdit="1"/>
          </p:cNvSpPr>
          <p:nvPr>
            <p:ph type="sldImg"/>
          </p:nvPr>
        </p:nvSpPr>
        <p:spPr>
          <a:xfrm>
            <a:off x="1156435" y="686112"/>
            <a:ext cx="4546681" cy="3430559"/>
          </a:xfrm>
          <a:ln/>
        </p:spPr>
      </p:sp>
      <p:sp>
        <p:nvSpPr>
          <p:cNvPr id="157700" name="Rectangle 3"/>
          <p:cNvSpPr>
            <a:spLocks noGrp="1" noChangeArrowheads="1"/>
          </p:cNvSpPr>
          <p:nvPr>
            <p:ph type="body" idx="1"/>
          </p:nvPr>
        </p:nvSpPr>
        <p:spPr>
          <a:xfrm>
            <a:off x="914607" y="4342777"/>
            <a:ext cx="5028787" cy="4115111"/>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D4A9BE5-2B97-4FFF-A52B-5AF37493E34E}" type="slidenum">
              <a:rPr lang="en-US">
                <a:solidFill>
                  <a:srgbClr val="C0504D"/>
                </a:solidFill>
              </a:rPr>
              <a:pPr/>
              <a:t>3</a:t>
            </a:fld>
            <a:endParaRPr lang="en-US" dirty="0">
              <a:solidFill>
                <a:srgbClr val="C0504D"/>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During aging, there is accumulation of oxidative damages in mother cells. Mother cells tend to keep these damages within themselves. Ideally, daughter cells should be born free of damages. Hence, the partition of cellular components is asymmetric. </a:t>
            </a:r>
          </a:p>
          <a:p>
            <a:pPr eaLnBrk="1" hangingPunct="1"/>
            <a:endParaRPr lang="en-US" dirty="0" smtClean="0"/>
          </a:p>
          <a:p>
            <a:pPr eaLnBrk="1" hangingPunct="1"/>
            <a:r>
              <a:rPr lang="en-US" dirty="0" smtClean="0"/>
              <a:t>The ratio of half blacks over full blacks measure how much oxidative damages are passed to the next generation. </a:t>
            </a:r>
          </a:p>
          <a:p>
            <a:pPr eaLnBrk="1" hangingPunct="1"/>
            <a:endParaRPr lang="en-US" dirty="0" smtClean="0"/>
          </a:p>
          <a:p>
            <a:pPr eaLnBrk="1" hangingPunct="1"/>
            <a:r>
              <a:rPr lang="en-US" dirty="0" smtClean="0"/>
              <a:t>This direction is related to DNA repair pathways.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fontAlgn="base">
              <a:spcBef>
                <a:spcPct val="0"/>
              </a:spcBef>
              <a:spcAft>
                <a:spcPct val="0"/>
              </a:spcAft>
              <a:defRPr/>
            </a:pPr>
            <a:endParaRPr lang="en-US">
              <a:solidFill>
                <a:srgbClr val="FFFFFF"/>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lgn="ctr" fontAlgn="base">
              <a:spcBef>
                <a:spcPct val="0"/>
              </a:spcBef>
              <a:spcAft>
                <a:spcPct val="0"/>
              </a:spcAft>
              <a:defRPr/>
            </a:pPr>
            <a:endParaRPr lang="en-US">
              <a:solidFill>
                <a:srgbClr val="FFFFFF"/>
              </a:solidFill>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lgn="ctr" fontAlgn="base">
              <a:spcBef>
                <a:spcPct val="0"/>
              </a:spcBef>
              <a:spcAft>
                <a:spcPct val="0"/>
              </a:spcAft>
              <a:defRPr/>
            </a:pPr>
            <a:fld id="{DCB6B150-1DC7-4283-9D8F-9A6D09796BE1}" type="slidenum">
              <a:rPr lang="en-US" sz="1400">
                <a:solidFill>
                  <a:srgbClr val="000000"/>
                </a:solidFill>
              </a:rPr>
              <a:pPr algn="ctr" fontAlgn="base">
                <a:spcBef>
                  <a:spcPct val="0"/>
                </a:spcBef>
                <a:spcAft>
                  <a:spcPct val="0"/>
                </a:spcAft>
                <a:defRPr/>
              </a:pPr>
              <a:t>‹#›</a:t>
            </a:fld>
            <a:endParaRPr lang="en-US" sz="1400">
              <a:solidFill>
                <a:srgbClr val="000000"/>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fontAlgn="base">
              <a:spcBef>
                <a:spcPct val="0"/>
              </a:spcBef>
              <a:spcAft>
                <a:spcPct val="0"/>
              </a:spcAft>
              <a:defRPr/>
            </a:pPr>
            <a:endParaRPr lang="en-US">
              <a:solidFill>
                <a:srgbClr val="FFFFFF"/>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lgn="ctr" fontAlgn="base">
              <a:spcBef>
                <a:spcPct val="0"/>
              </a:spcBef>
              <a:spcAft>
                <a:spcPct val="0"/>
              </a:spcAft>
              <a:defRPr/>
            </a:pPr>
            <a:endParaRPr lang="en-US">
              <a:solidFill>
                <a:srgbClr val="FFFFFF"/>
              </a:solidFill>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lgn="ctr" fontAlgn="base">
              <a:spcBef>
                <a:spcPct val="0"/>
              </a:spcBef>
              <a:spcAft>
                <a:spcPct val="0"/>
              </a:spcAft>
              <a:defRPr/>
            </a:pPr>
            <a:fld id="{DCB6B150-1DC7-4283-9D8F-9A6D09796BE1}" type="slidenum">
              <a:rPr lang="en-US" sz="1400">
                <a:solidFill>
                  <a:srgbClr val="000000"/>
                </a:solidFill>
              </a:rPr>
              <a:pPr algn="ctr" fontAlgn="base">
                <a:spcBef>
                  <a:spcPct val="0"/>
                </a:spcBef>
                <a:spcAft>
                  <a:spcPct val="0"/>
                </a:spcAft>
                <a:defRPr/>
              </a:pPr>
              <a:t>‹#›</a:t>
            </a:fld>
            <a:endParaRPr lang="en-US" sz="1400">
              <a:solidFill>
                <a:srgbClr val="000000"/>
              </a:solidFill>
            </a:endParaRPr>
          </a:p>
        </p:txBody>
      </p:sp>
    </p:spTree>
  </p:cSld>
  <p:clrMap bg1="dk2" tx1="lt1" bg2="dk1"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2137" y="157163"/>
            <a:ext cx="8447964" cy="1143000"/>
          </a:xfrm>
        </p:spPr>
        <p:txBody>
          <a:bodyPr/>
          <a:lstStyle/>
          <a:p>
            <a:pPr algn="ctr" eaLnBrk="1" hangingPunct="1"/>
            <a:r>
              <a:rPr lang="en-US" dirty="0" smtClean="0"/>
              <a:t>Yeast as a model of age-dependent increase of genomic instability, measured by loss of heterozygosity (LOH).</a:t>
            </a:r>
          </a:p>
        </p:txBody>
      </p:sp>
      <p:graphicFrame>
        <p:nvGraphicFramePr>
          <p:cNvPr id="6146" name="Object 3"/>
          <p:cNvGraphicFramePr>
            <a:graphicFrameLocks noChangeAspect="1"/>
          </p:cNvGraphicFramePr>
          <p:nvPr>
            <p:ph idx="1"/>
          </p:nvPr>
        </p:nvGraphicFramePr>
        <p:xfrm>
          <a:off x="1547813" y="1757363"/>
          <a:ext cx="5767387" cy="3983037"/>
        </p:xfrm>
        <a:graphic>
          <a:graphicData uri="http://schemas.openxmlformats.org/presentationml/2006/ole">
            <p:oleObj spid="_x0000_s2050" name="Image" r:id="rId4" imgW="4151384" imgH="2866286" progId="">
              <p:embed/>
            </p:oleObj>
          </a:graphicData>
        </a:graphic>
      </p:graphicFrame>
      <p:sp>
        <p:nvSpPr>
          <p:cNvPr id="6148" name="Text Box 4"/>
          <p:cNvSpPr txBox="1">
            <a:spLocks noChangeArrowheads="1"/>
          </p:cNvSpPr>
          <p:nvPr/>
        </p:nvSpPr>
        <p:spPr bwMode="auto">
          <a:xfrm>
            <a:off x="5756275" y="6438900"/>
            <a:ext cx="3387725" cy="396875"/>
          </a:xfrm>
          <a:prstGeom prst="rect">
            <a:avLst/>
          </a:prstGeom>
          <a:noFill/>
          <a:ln w="38100">
            <a:noFill/>
            <a:miter lim="800000"/>
            <a:headEnd/>
            <a:tailEnd/>
          </a:ln>
        </p:spPr>
        <p:txBody>
          <a:bodyPr lIns="0" rIns="0">
            <a:spAutoFit/>
          </a:bodyPr>
          <a:lstStyle/>
          <a:p>
            <a:pPr algn="ctr" fontAlgn="base">
              <a:spcBef>
                <a:spcPct val="0"/>
              </a:spcBef>
              <a:spcAft>
                <a:spcPct val="0"/>
              </a:spcAft>
            </a:pPr>
            <a:r>
              <a:rPr lang="en-US" sz="2000" i="1" dirty="0">
                <a:solidFill>
                  <a:srgbClr val="000000"/>
                </a:solidFill>
              </a:rPr>
              <a:t>McMurrary &amp; Gottschling, 04 </a:t>
            </a:r>
          </a:p>
        </p:txBody>
      </p:sp>
      <p:sp>
        <p:nvSpPr>
          <p:cNvPr id="6149" name="Text Box 5"/>
          <p:cNvSpPr txBox="1">
            <a:spLocks noChangeArrowheads="1"/>
          </p:cNvSpPr>
          <p:nvPr/>
        </p:nvSpPr>
        <p:spPr bwMode="auto">
          <a:xfrm>
            <a:off x="2689225" y="1970088"/>
            <a:ext cx="895350" cy="366712"/>
          </a:xfrm>
          <a:prstGeom prst="rect">
            <a:avLst/>
          </a:prstGeom>
          <a:noFill/>
          <a:ln w="38100">
            <a:noFill/>
            <a:miter lim="800000"/>
            <a:headEnd/>
            <a:tailEnd/>
          </a:ln>
        </p:spPr>
        <p:txBody>
          <a:bodyPr wrap="none">
            <a:spAutoFit/>
          </a:bodyPr>
          <a:lstStyle/>
          <a:p>
            <a:pPr algn="ctr" fontAlgn="base">
              <a:spcBef>
                <a:spcPct val="0"/>
              </a:spcBef>
              <a:spcAft>
                <a:spcPct val="0"/>
              </a:spcAft>
            </a:pPr>
            <a:r>
              <a:rPr lang="en-US" b="1" dirty="0">
                <a:solidFill>
                  <a:srgbClr val="000000"/>
                </a:solidFill>
              </a:rPr>
              <a:t>Cancer</a:t>
            </a:r>
          </a:p>
        </p:txBody>
      </p:sp>
      <p:sp>
        <p:nvSpPr>
          <p:cNvPr id="6150" name="Text Box 6"/>
          <p:cNvSpPr txBox="1">
            <a:spLocks noChangeArrowheads="1"/>
          </p:cNvSpPr>
          <p:nvPr/>
        </p:nvSpPr>
        <p:spPr bwMode="auto">
          <a:xfrm>
            <a:off x="5551488" y="2028825"/>
            <a:ext cx="692150" cy="366713"/>
          </a:xfrm>
          <a:prstGeom prst="rect">
            <a:avLst/>
          </a:prstGeom>
          <a:noFill/>
          <a:ln w="38100">
            <a:noFill/>
            <a:miter lim="800000"/>
            <a:headEnd/>
            <a:tailEnd/>
          </a:ln>
        </p:spPr>
        <p:txBody>
          <a:bodyPr wrap="none">
            <a:spAutoFit/>
          </a:bodyPr>
          <a:lstStyle/>
          <a:p>
            <a:pPr algn="ctr" fontAlgn="base">
              <a:spcBef>
                <a:spcPct val="0"/>
              </a:spcBef>
              <a:spcAft>
                <a:spcPct val="0"/>
              </a:spcAft>
            </a:pPr>
            <a:r>
              <a:rPr lang="en-US" b="1" dirty="0">
                <a:solidFill>
                  <a:srgbClr val="000000"/>
                </a:solidFill>
              </a:rPr>
              <a:t>LOH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78263" y="400050"/>
            <a:ext cx="5265737" cy="1566863"/>
          </a:xfrm>
          <a:noFill/>
        </p:spPr>
        <p:txBody>
          <a:bodyPr lIns="0" tIns="0" rIns="0" bIns="0"/>
          <a:lstStyle/>
          <a:p>
            <a:pPr eaLnBrk="1" hangingPunct="1"/>
            <a:r>
              <a:rPr lang="en-US" sz="2400" dirty="0" smtClean="0"/>
              <a:t>Mitotic asymmetry and hypothesized cause of LOH in aging: </a:t>
            </a:r>
            <a:r>
              <a:rPr lang="en-US" sz="2000" dirty="0" smtClean="0"/>
              <a:t/>
            </a:r>
            <a:br>
              <a:rPr lang="en-US" sz="2000" dirty="0" smtClean="0"/>
            </a:br>
            <a:endParaRPr lang="en-US" sz="2000" dirty="0" smtClean="0"/>
          </a:p>
        </p:txBody>
      </p:sp>
      <p:pic>
        <p:nvPicPr>
          <p:cNvPr id="37891" name="Picture 3" descr="mcmurray-model"/>
          <p:cNvPicPr>
            <a:picLocks noGrp="1" noChangeAspect="1" noChangeArrowheads="1"/>
          </p:cNvPicPr>
          <p:nvPr>
            <p:ph idx="1"/>
          </p:nvPr>
        </p:nvPicPr>
        <p:blipFill>
          <a:blip r:embed="rId3" cstate="print"/>
          <a:srcRect/>
          <a:stretch>
            <a:fillRect/>
          </a:stretch>
        </p:blipFill>
        <p:spPr>
          <a:xfrm>
            <a:off x="73025" y="188913"/>
            <a:ext cx="3449638" cy="6646862"/>
          </a:xfrm>
          <a:noFill/>
        </p:spPr>
      </p:pic>
      <p:sp>
        <p:nvSpPr>
          <p:cNvPr id="37892" name="Rectangle 4"/>
          <p:cNvSpPr>
            <a:spLocks noChangeArrowheads="1"/>
          </p:cNvSpPr>
          <p:nvPr/>
        </p:nvSpPr>
        <p:spPr bwMode="auto">
          <a:xfrm>
            <a:off x="5811838" y="6559550"/>
            <a:ext cx="3305175" cy="304800"/>
          </a:xfrm>
          <a:prstGeom prst="rect">
            <a:avLst/>
          </a:prstGeom>
          <a:noFill/>
          <a:ln w="38100">
            <a:noFill/>
            <a:miter lim="800000"/>
            <a:headEnd/>
            <a:tailEnd/>
          </a:ln>
        </p:spPr>
        <p:txBody>
          <a:bodyPr wrap="none">
            <a:spAutoFit/>
          </a:bodyPr>
          <a:lstStyle/>
          <a:p>
            <a:pPr algn="ctr" fontAlgn="base">
              <a:spcBef>
                <a:spcPct val="0"/>
              </a:spcBef>
              <a:spcAft>
                <a:spcPct val="0"/>
              </a:spcAft>
            </a:pPr>
            <a:r>
              <a:rPr lang="en-US" sz="1400" i="1" dirty="0">
                <a:solidFill>
                  <a:srgbClr val="000000"/>
                </a:solidFill>
                <a:cs typeface="Arial" charset="0"/>
              </a:rPr>
              <a:t>M. A. McMurray &amp; D. E. Gottschling, 2004</a:t>
            </a:r>
          </a:p>
        </p:txBody>
      </p:sp>
      <p:graphicFrame>
        <p:nvGraphicFramePr>
          <p:cNvPr id="1046572" name="Group 44"/>
          <p:cNvGraphicFramePr>
            <a:graphicFrameLocks noGrp="1"/>
          </p:cNvGraphicFramePr>
          <p:nvPr/>
        </p:nvGraphicFramePr>
        <p:xfrm>
          <a:off x="4138613" y="1495425"/>
          <a:ext cx="4538662" cy="1993392"/>
        </p:xfrm>
        <a:graphic>
          <a:graphicData uri="http://schemas.openxmlformats.org/drawingml/2006/table">
            <a:tbl>
              <a:tblPr/>
              <a:tblGrid>
                <a:gridCol w="4538662"/>
              </a:tblGrid>
              <a:tr h="4587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Char char="q"/>
                        <a:tabLst/>
                      </a:pPr>
                      <a:r>
                        <a:rPr kumimoji="0" lang="en-US" sz="2400" b="0" i="0" u="none" strike="noStrike" cap="none" normalizeH="0" baseline="0" dirty="0" smtClean="0">
                          <a:ln>
                            <a:noFill/>
                          </a:ln>
                          <a:solidFill>
                            <a:schemeClr val="bg2"/>
                          </a:solidFill>
                          <a:effectLst/>
                          <a:latin typeface="Times New Roman" pitchFamily="18" charset="0"/>
                        </a:rPr>
                        <a:t>Asymmetric partition of genotoxic damages between during mitosis.</a:t>
                      </a:r>
                    </a:p>
                    <a:p>
                      <a:pPr marL="0" marR="0" lvl="0" indent="0" algn="l" defTabSz="914400" rtl="0" eaLnBrk="1" fontAlgn="base" latinLnBrk="0" hangingPunct="1">
                        <a:lnSpc>
                          <a:spcPct val="100000"/>
                        </a:lnSpc>
                        <a:spcBef>
                          <a:spcPct val="20000"/>
                        </a:spcBef>
                        <a:spcAft>
                          <a:spcPct val="0"/>
                        </a:spcAft>
                        <a:buClrTx/>
                        <a:buSzTx/>
                        <a:buFont typeface="Wingdings" pitchFamily="2" charset="2"/>
                        <a:buChar char="q"/>
                        <a:tabLst/>
                      </a:pPr>
                      <a:r>
                        <a:rPr kumimoji="0" lang="en-US" sz="2400" b="0" i="0" u="none" strike="noStrike" cap="none" normalizeH="0" baseline="0" dirty="0" smtClean="0">
                          <a:ln>
                            <a:noFill/>
                          </a:ln>
                          <a:solidFill>
                            <a:schemeClr val="bg2"/>
                          </a:solidFill>
                          <a:effectLst/>
                          <a:latin typeface="Times New Roman" pitchFamily="18" charset="0"/>
                        </a:rPr>
                        <a:t>Accumulation of Reactive oxygen species (ROS) over time.</a:t>
                      </a:r>
                    </a:p>
                  </a:txBody>
                  <a:tcPr horzOverflow="overflow">
                    <a:lnL cap="flat">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sz="quarter"/>
          </p:nvPr>
        </p:nvSpPr>
        <p:spPr>
          <a:xfrm>
            <a:off x="0" y="141288"/>
            <a:ext cx="8528050" cy="671512"/>
          </a:xfrm>
          <a:noFill/>
        </p:spPr>
        <p:txBody>
          <a:bodyPr/>
          <a:lstStyle/>
          <a:p>
            <a:pPr algn="ctr" eaLnBrk="1" hangingPunct="1"/>
            <a:r>
              <a:rPr lang="en-US" sz="2400" dirty="0" smtClean="0"/>
              <a:t>Detection of aged-dependent change of genomic instability in yeast aging: Loss of heterozygosity at the </a:t>
            </a:r>
            <a:r>
              <a:rPr lang="en-US" sz="2400" i="1" dirty="0" smtClean="0"/>
              <a:t>MET15 </a:t>
            </a:r>
            <a:r>
              <a:rPr lang="en-US" sz="2400" dirty="0" smtClean="0"/>
              <a:t>locus </a:t>
            </a:r>
          </a:p>
        </p:txBody>
      </p:sp>
      <p:sp>
        <p:nvSpPr>
          <p:cNvPr id="34819" name="Text Box 3"/>
          <p:cNvSpPr txBox="1">
            <a:spLocks noChangeArrowheads="1"/>
          </p:cNvSpPr>
          <p:nvPr/>
        </p:nvSpPr>
        <p:spPr bwMode="auto">
          <a:xfrm>
            <a:off x="725488" y="2665413"/>
            <a:ext cx="12001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Mother Cells</a:t>
            </a:r>
          </a:p>
        </p:txBody>
      </p:sp>
      <p:sp>
        <p:nvSpPr>
          <p:cNvPr id="34820" name="Line 4"/>
          <p:cNvSpPr>
            <a:spLocks noChangeShapeType="1"/>
          </p:cNvSpPr>
          <p:nvPr/>
        </p:nvSpPr>
        <p:spPr bwMode="auto">
          <a:xfrm>
            <a:off x="3946525" y="2960688"/>
            <a:ext cx="1323975" cy="26352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21" name="Text Box 5"/>
          <p:cNvSpPr txBox="1">
            <a:spLocks noChangeArrowheads="1"/>
          </p:cNvSpPr>
          <p:nvPr/>
        </p:nvSpPr>
        <p:spPr bwMode="auto">
          <a:xfrm>
            <a:off x="4562475" y="2803525"/>
            <a:ext cx="469900" cy="274638"/>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LOH</a:t>
            </a:r>
          </a:p>
        </p:txBody>
      </p:sp>
      <p:pic>
        <p:nvPicPr>
          <p:cNvPr id="34822" name="Picture 6" descr="black"/>
          <p:cNvPicPr preferRelativeResize="0">
            <a:picLocks noChangeAspect="1" noChangeArrowheads="1"/>
          </p:cNvPicPr>
          <p:nvPr/>
        </p:nvPicPr>
        <p:blipFill>
          <a:blip r:embed="rId3" cstate="print"/>
          <a:srcRect/>
          <a:stretch>
            <a:fillRect/>
          </a:stretch>
        </p:blipFill>
        <p:spPr bwMode="auto">
          <a:xfrm>
            <a:off x="5649913" y="3086100"/>
            <a:ext cx="603250" cy="603250"/>
          </a:xfrm>
          <a:prstGeom prst="rect">
            <a:avLst/>
          </a:prstGeom>
          <a:noFill/>
          <a:ln w="9525">
            <a:noFill/>
            <a:miter lim="800000"/>
            <a:headEnd/>
            <a:tailEnd/>
          </a:ln>
        </p:spPr>
      </p:pic>
      <p:sp>
        <p:nvSpPr>
          <p:cNvPr id="34823" name="Text Box 7"/>
          <p:cNvSpPr txBox="1">
            <a:spLocks noChangeArrowheads="1"/>
          </p:cNvSpPr>
          <p:nvPr/>
        </p:nvSpPr>
        <p:spPr bwMode="auto">
          <a:xfrm>
            <a:off x="738188" y="6015038"/>
            <a:ext cx="134620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2</a:t>
            </a:r>
            <a:r>
              <a:rPr lang="en-US" baseline="30000" dirty="0">
                <a:solidFill>
                  <a:srgbClr val="000000"/>
                </a:solidFill>
              </a:rPr>
              <a:t>nd</a:t>
            </a:r>
            <a:r>
              <a:rPr lang="en-US" dirty="0">
                <a:solidFill>
                  <a:srgbClr val="000000"/>
                </a:solidFill>
              </a:rPr>
              <a:t>  generation</a:t>
            </a:r>
          </a:p>
        </p:txBody>
      </p:sp>
      <p:sp>
        <p:nvSpPr>
          <p:cNvPr id="34824" name="Line 8"/>
          <p:cNvSpPr>
            <a:spLocks noChangeShapeType="1"/>
          </p:cNvSpPr>
          <p:nvPr/>
        </p:nvSpPr>
        <p:spPr bwMode="auto">
          <a:xfrm flipH="1">
            <a:off x="2868613" y="4730750"/>
            <a:ext cx="11112" cy="484188"/>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25" name="Line 9"/>
          <p:cNvSpPr>
            <a:spLocks noChangeShapeType="1"/>
          </p:cNvSpPr>
          <p:nvPr/>
        </p:nvSpPr>
        <p:spPr bwMode="auto">
          <a:xfrm flipH="1">
            <a:off x="2844800" y="5273675"/>
            <a:ext cx="11113" cy="484188"/>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26" name="Text Box 10"/>
          <p:cNvSpPr txBox="1">
            <a:spLocks noChangeArrowheads="1"/>
          </p:cNvSpPr>
          <p:nvPr/>
        </p:nvSpPr>
        <p:spPr bwMode="auto">
          <a:xfrm>
            <a:off x="1154113" y="4814888"/>
            <a:ext cx="13906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Second mitosis</a:t>
            </a:r>
          </a:p>
        </p:txBody>
      </p:sp>
      <p:sp>
        <p:nvSpPr>
          <p:cNvPr id="34827" name="Text Box 11"/>
          <p:cNvSpPr txBox="1">
            <a:spLocks noChangeArrowheads="1"/>
          </p:cNvSpPr>
          <p:nvPr/>
        </p:nvSpPr>
        <p:spPr bwMode="auto">
          <a:xfrm>
            <a:off x="1544638" y="5387975"/>
            <a:ext cx="1111250" cy="274638"/>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Single LOH</a:t>
            </a:r>
          </a:p>
        </p:txBody>
      </p:sp>
      <p:sp>
        <p:nvSpPr>
          <p:cNvPr id="34828" name="Text Box 12"/>
          <p:cNvSpPr txBox="1">
            <a:spLocks noChangeArrowheads="1"/>
          </p:cNvSpPr>
          <p:nvPr/>
        </p:nvSpPr>
        <p:spPr bwMode="auto">
          <a:xfrm>
            <a:off x="6604000" y="5438775"/>
            <a:ext cx="1804988" cy="274638"/>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1</a:t>
            </a:r>
            <a:r>
              <a:rPr lang="en-US" baseline="30000" dirty="0">
                <a:solidFill>
                  <a:srgbClr val="000000"/>
                </a:solidFill>
              </a:rPr>
              <a:t>st</a:t>
            </a:r>
            <a:r>
              <a:rPr lang="en-US" dirty="0">
                <a:solidFill>
                  <a:srgbClr val="000000"/>
                </a:solidFill>
              </a:rPr>
              <a:t> + 2</a:t>
            </a:r>
            <a:r>
              <a:rPr lang="en-US" baseline="30000" dirty="0">
                <a:solidFill>
                  <a:srgbClr val="000000"/>
                </a:solidFill>
              </a:rPr>
              <a:t>nd</a:t>
            </a:r>
            <a:r>
              <a:rPr lang="en-US" dirty="0">
                <a:solidFill>
                  <a:srgbClr val="000000"/>
                </a:solidFill>
              </a:rPr>
              <a:t>  generation</a:t>
            </a:r>
          </a:p>
        </p:txBody>
      </p:sp>
      <p:pic>
        <p:nvPicPr>
          <p:cNvPr id="34829" name="Picture 13" descr="q-white"/>
          <p:cNvPicPr preferRelativeResize="0">
            <a:picLocks noChangeAspect="1" noChangeArrowheads="1"/>
          </p:cNvPicPr>
          <p:nvPr/>
        </p:nvPicPr>
        <p:blipFill>
          <a:blip r:embed="rId4" cstate="print"/>
          <a:srcRect/>
          <a:stretch>
            <a:fillRect/>
          </a:stretch>
        </p:blipFill>
        <p:spPr bwMode="auto">
          <a:xfrm>
            <a:off x="5632450" y="5295900"/>
            <a:ext cx="603250" cy="603250"/>
          </a:xfrm>
          <a:prstGeom prst="rect">
            <a:avLst/>
          </a:prstGeom>
          <a:noFill/>
          <a:ln w="9525">
            <a:noFill/>
            <a:miter lim="800000"/>
            <a:headEnd/>
            <a:tailEnd/>
          </a:ln>
        </p:spPr>
      </p:pic>
      <p:sp>
        <p:nvSpPr>
          <p:cNvPr id="34830" name="Line 14"/>
          <p:cNvSpPr>
            <a:spLocks noChangeShapeType="1"/>
          </p:cNvSpPr>
          <p:nvPr/>
        </p:nvSpPr>
        <p:spPr bwMode="auto">
          <a:xfrm>
            <a:off x="3956050" y="4692650"/>
            <a:ext cx="588963" cy="306388"/>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1" name="Line 15"/>
          <p:cNvSpPr>
            <a:spLocks noChangeShapeType="1"/>
          </p:cNvSpPr>
          <p:nvPr/>
        </p:nvSpPr>
        <p:spPr bwMode="auto">
          <a:xfrm>
            <a:off x="4719638" y="5095875"/>
            <a:ext cx="588962" cy="306388"/>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2" name="Oval 16"/>
          <p:cNvSpPr>
            <a:spLocks noChangeArrowheads="1"/>
          </p:cNvSpPr>
          <p:nvPr/>
        </p:nvSpPr>
        <p:spPr bwMode="auto">
          <a:xfrm>
            <a:off x="5680075" y="1752600"/>
            <a:ext cx="587375" cy="542925"/>
          </a:xfrm>
          <a:prstGeom prst="ellipse">
            <a:avLst/>
          </a:prstGeom>
          <a:solidFill>
            <a:schemeClr val="tx1"/>
          </a:solid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33" name="Line 17"/>
          <p:cNvSpPr>
            <a:spLocks noChangeShapeType="1"/>
          </p:cNvSpPr>
          <p:nvPr/>
        </p:nvSpPr>
        <p:spPr bwMode="auto">
          <a:xfrm flipV="1">
            <a:off x="3968750" y="2143125"/>
            <a:ext cx="1296988" cy="571500"/>
          </a:xfrm>
          <a:prstGeom prst="line">
            <a:avLst/>
          </a:prstGeom>
          <a:noFill/>
          <a:ln w="38100" cap="rnd">
            <a:solidFill>
              <a:schemeClr val="bg2"/>
            </a:solidFill>
            <a:prstDash val="sysDot"/>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4" name="Text Box 18"/>
          <p:cNvSpPr txBox="1">
            <a:spLocks noChangeArrowheads="1"/>
          </p:cNvSpPr>
          <p:nvPr/>
        </p:nvSpPr>
        <p:spPr bwMode="auto">
          <a:xfrm>
            <a:off x="4146550" y="1789113"/>
            <a:ext cx="8064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No LOH</a:t>
            </a:r>
          </a:p>
        </p:txBody>
      </p:sp>
      <p:sp>
        <p:nvSpPr>
          <p:cNvPr id="34835" name="Line 19"/>
          <p:cNvSpPr>
            <a:spLocks noChangeShapeType="1"/>
          </p:cNvSpPr>
          <p:nvPr/>
        </p:nvSpPr>
        <p:spPr bwMode="auto">
          <a:xfrm>
            <a:off x="3044825" y="3284538"/>
            <a:ext cx="3175" cy="51752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36" name="Text Box 20"/>
          <p:cNvSpPr txBox="1">
            <a:spLocks noChangeArrowheads="1"/>
          </p:cNvSpPr>
          <p:nvPr/>
        </p:nvSpPr>
        <p:spPr bwMode="auto">
          <a:xfrm>
            <a:off x="1560513" y="3395663"/>
            <a:ext cx="11366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First mitosis</a:t>
            </a:r>
          </a:p>
        </p:txBody>
      </p:sp>
      <p:sp>
        <p:nvSpPr>
          <p:cNvPr id="34837" name="Text Box 21"/>
          <p:cNvSpPr txBox="1">
            <a:spLocks noChangeArrowheads="1"/>
          </p:cNvSpPr>
          <p:nvPr/>
        </p:nvSpPr>
        <p:spPr bwMode="auto">
          <a:xfrm>
            <a:off x="4059238" y="4081463"/>
            <a:ext cx="11112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Single LOH</a:t>
            </a:r>
          </a:p>
        </p:txBody>
      </p:sp>
      <p:sp>
        <p:nvSpPr>
          <p:cNvPr id="34838" name="Line 22"/>
          <p:cNvSpPr>
            <a:spLocks noChangeShapeType="1"/>
          </p:cNvSpPr>
          <p:nvPr/>
        </p:nvSpPr>
        <p:spPr bwMode="auto">
          <a:xfrm>
            <a:off x="3778250" y="4467225"/>
            <a:ext cx="1490663" cy="79375"/>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pic>
        <p:nvPicPr>
          <p:cNvPr id="34839" name="Picture 23" descr="half-black"/>
          <p:cNvPicPr preferRelativeResize="0">
            <a:picLocks noChangeAspect="1" noChangeArrowheads="1"/>
          </p:cNvPicPr>
          <p:nvPr/>
        </p:nvPicPr>
        <p:blipFill>
          <a:blip r:embed="rId5" cstate="print"/>
          <a:srcRect/>
          <a:stretch>
            <a:fillRect/>
          </a:stretch>
        </p:blipFill>
        <p:spPr bwMode="auto">
          <a:xfrm>
            <a:off x="5635625" y="4324350"/>
            <a:ext cx="603250" cy="603250"/>
          </a:xfrm>
          <a:prstGeom prst="rect">
            <a:avLst/>
          </a:prstGeom>
          <a:noFill/>
          <a:ln w="9525">
            <a:noFill/>
            <a:miter lim="800000"/>
            <a:headEnd/>
            <a:tailEnd/>
          </a:ln>
        </p:spPr>
      </p:pic>
      <p:sp>
        <p:nvSpPr>
          <p:cNvPr id="34840" name="Line 24"/>
          <p:cNvSpPr>
            <a:spLocks noChangeShapeType="1"/>
          </p:cNvSpPr>
          <p:nvPr/>
        </p:nvSpPr>
        <p:spPr bwMode="auto">
          <a:xfrm>
            <a:off x="4032250" y="4076700"/>
            <a:ext cx="1223963" cy="377825"/>
          </a:xfrm>
          <a:prstGeom prst="line">
            <a:avLst/>
          </a:prstGeom>
          <a:noFill/>
          <a:ln w="38100">
            <a:no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41" name="Text Box 25"/>
          <p:cNvSpPr txBox="1">
            <a:spLocks noChangeArrowheads="1"/>
          </p:cNvSpPr>
          <p:nvPr/>
        </p:nvSpPr>
        <p:spPr bwMode="auto">
          <a:xfrm>
            <a:off x="6745288" y="4687888"/>
            <a:ext cx="1238250" cy="274637"/>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dirty="0">
                <a:solidFill>
                  <a:srgbClr val="000000"/>
                </a:solidFill>
              </a:rPr>
              <a:t>1</a:t>
            </a:r>
            <a:r>
              <a:rPr lang="en-US" baseline="30000" dirty="0">
                <a:solidFill>
                  <a:srgbClr val="000000"/>
                </a:solidFill>
              </a:rPr>
              <a:t>st</a:t>
            </a:r>
            <a:r>
              <a:rPr lang="en-US" dirty="0">
                <a:solidFill>
                  <a:srgbClr val="000000"/>
                </a:solidFill>
              </a:rPr>
              <a:t> generation</a:t>
            </a:r>
          </a:p>
        </p:txBody>
      </p:sp>
      <p:sp>
        <p:nvSpPr>
          <p:cNvPr id="34842" name="Text Box 26"/>
          <p:cNvSpPr txBox="1">
            <a:spLocks noChangeArrowheads="1"/>
          </p:cNvSpPr>
          <p:nvPr/>
        </p:nvSpPr>
        <p:spPr bwMode="auto">
          <a:xfrm>
            <a:off x="7508875" y="3148013"/>
            <a:ext cx="1257300" cy="396875"/>
          </a:xfrm>
          <a:prstGeom prst="rect">
            <a:avLst/>
          </a:prstGeom>
          <a:noFill/>
          <a:ln w="38100">
            <a:noFill/>
            <a:miter lim="800000"/>
            <a:headEnd/>
            <a:tailEnd/>
          </a:ln>
        </p:spPr>
        <p:txBody>
          <a:bodyPr>
            <a:spAutoFit/>
          </a:bodyPr>
          <a:lstStyle/>
          <a:p>
            <a:pPr algn="ctr" fontAlgn="base">
              <a:spcBef>
                <a:spcPct val="0"/>
              </a:spcBef>
              <a:spcAft>
                <a:spcPct val="0"/>
              </a:spcAft>
            </a:pPr>
            <a:r>
              <a:rPr lang="en-US" sz="2000" b="1" i="1" dirty="0">
                <a:solidFill>
                  <a:srgbClr val="000000"/>
                </a:solidFill>
              </a:rPr>
              <a:t>met15</a:t>
            </a:r>
            <a:r>
              <a:rPr lang="en-US" sz="2400" b="1" baseline="30000" dirty="0">
                <a:solidFill>
                  <a:srgbClr val="000000"/>
                </a:solidFill>
              </a:rPr>
              <a:t>-/-</a:t>
            </a:r>
          </a:p>
        </p:txBody>
      </p:sp>
      <p:sp>
        <p:nvSpPr>
          <p:cNvPr id="34843" name="Text Box 27"/>
          <p:cNvSpPr txBox="1">
            <a:spLocks noChangeArrowheads="1"/>
          </p:cNvSpPr>
          <p:nvPr/>
        </p:nvSpPr>
        <p:spPr bwMode="auto">
          <a:xfrm>
            <a:off x="7545388" y="1724025"/>
            <a:ext cx="1420812" cy="1098550"/>
          </a:xfrm>
          <a:prstGeom prst="rect">
            <a:avLst/>
          </a:prstGeom>
          <a:noFill/>
          <a:ln w="38100">
            <a:noFill/>
            <a:miter lim="800000"/>
            <a:headEnd/>
            <a:tailEnd/>
          </a:ln>
        </p:spPr>
        <p:txBody>
          <a:bodyPr>
            <a:spAutoFit/>
          </a:bodyPr>
          <a:lstStyle/>
          <a:p>
            <a:pPr fontAlgn="base">
              <a:spcBef>
                <a:spcPct val="0"/>
              </a:spcBef>
              <a:spcAft>
                <a:spcPct val="0"/>
              </a:spcAft>
            </a:pPr>
            <a:r>
              <a:rPr lang="en-US" sz="2000" b="1" i="1" dirty="0">
                <a:solidFill>
                  <a:srgbClr val="000000"/>
                </a:solidFill>
              </a:rPr>
              <a:t>MET15</a:t>
            </a:r>
            <a:r>
              <a:rPr lang="en-US" sz="2000" b="1" baseline="30000" dirty="0">
                <a:solidFill>
                  <a:srgbClr val="000000"/>
                </a:solidFill>
              </a:rPr>
              <a:t>+/- </a:t>
            </a:r>
          </a:p>
          <a:p>
            <a:pPr fontAlgn="base">
              <a:spcBef>
                <a:spcPct val="0"/>
              </a:spcBef>
              <a:spcAft>
                <a:spcPct val="0"/>
              </a:spcAft>
            </a:pPr>
            <a:endParaRPr lang="en-US" sz="2000" b="1" baseline="30000" dirty="0">
              <a:solidFill>
                <a:srgbClr val="000000"/>
              </a:solidFill>
            </a:endParaRPr>
          </a:p>
          <a:p>
            <a:pPr fontAlgn="base">
              <a:spcBef>
                <a:spcPct val="0"/>
              </a:spcBef>
              <a:spcAft>
                <a:spcPct val="0"/>
              </a:spcAft>
            </a:pPr>
            <a:endParaRPr lang="en-US" sz="2000" b="1" baseline="30000" dirty="0">
              <a:solidFill>
                <a:srgbClr val="000000"/>
              </a:solidFill>
            </a:endParaRPr>
          </a:p>
          <a:p>
            <a:pPr fontAlgn="base">
              <a:spcBef>
                <a:spcPct val="0"/>
              </a:spcBef>
              <a:spcAft>
                <a:spcPct val="0"/>
              </a:spcAft>
            </a:pPr>
            <a:r>
              <a:rPr lang="en-US" sz="2000" b="1" i="1" dirty="0">
                <a:solidFill>
                  <a:srgbClr val="000000"/>
                </a:solidFill>
              </a:rPr>
              <a:t>MET15</a:t>
            </a:r>
            <a:r>
              <a:rPr lang="en-US" sz="2000" b="1" baseline="30000" dirty="0">
                <a:solidFill>
                  <a:srgbClr val="000000"/>
                </a:solidFill>
              </a:rPr>
              <a:t>+/+</a:t>
            </a:r>
          </a:p>
        </p:txBody>
      </p:sp>
      <p:pic>
        <p:nvPicPr>
          <p:cNvPr id="34844" name="Picture 28" descr="q-black"/>
          <p:cNvPicPr preferRelativeResize="0">
            <a:picLocks noChangeAspect="1" noChangeArrowheads="1"/>
          </p:cNvPicPr>
          <p:nvPr/>
        </p:nvPicPr>
        <p:blipFill>
          <a:blip r:embed="rId6" cstate="print"/>
          <a:srcRect/>
          <a:stretch>
            <a:fillRect/>
          </a:stretch>
        </p:blipFill>
        <p:spPr bwMode="auto">
          <a:xfrm>
            <a:off x="2643188" y="5981700"/>
            <a:ext cx="603250" cy="606425"/>
          </a:xfrm>
          <a:prstGeom prst="rect">
            <a:avLst/>
          </a:prstGeom>
          <a:noFill/>
          <a:ln w="9525">
            <a:noFill/>
            <a:miter lim="800000"/>
            <a:headEnd/>
            <a:tailEnd/>
          </a:ln>
        </p:spPr>
      </p:pic>
      <p:sp>
        <p:nvSpPr>
          <p:cNvPr id="34845" name="Oval 29"/>
          <p:cNvSpPr>
            <a:spLocks noChangeArrowheads="1"/>
          </p:cNvSpPr>
          <p:nvPr/>
        </p:nvSpPr>
        <p:spPr bwMode="auto">
          <a:xfrm>
            <a:off x="2643188" y="5969000"/>
            <a:ext cx="601662" cy="598488"/>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46" name="Rectangle 30"/>
          <p:cNvSpPr>
            <a:spLocks noChangeArrowheads="1"/>
          </p:cNvSpPr>
          <p:nvPr/>
        </p:nvSpPr>
        <p:spPr bwMode="auto">
          <a:xfrm>
            <a:off x="6502400" y="3400425"/>
            <a:ext cx="1028700" cy="57150"/>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47" name="Rectangle 31"/>
          <p:cNvSpPr>
            <a:spLocks noChangeArrowheads="1"/>
          </p:cNvSpPr>
          <p:nvPr/>
        </p:nvSpPr>
        <p:spPr bwMode="auto">
          <a:xfrm>
            <a:off x="6773863" y="3400425"/>
            <a:ext cx="460375" cy="57150"/>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nvGrpSpPr>
          <p:cNvPr id="2" name="Group 32"/>
          <p:cNvGrpSpPr>
            <a:grpSpLocks/>
          </p:cNvGrpSpPr>
          <p:nvPr/>
        </p:nvGrpSpPr>
        <p:grpSpPr bwMode="auto">
          <a:xfrm>
            <a:off x="6456363" y="2649538"/>
            <a:ext cx="1039812" cy="66675"/>
            <a:chOff x="638" y="1166"/>
            <a:chExt cx="242" cy="17"/>
          </a:xfrm>
        </p:grpSpPr>
        <p:sp>
          <p:nvSpPr>
            <p:cNvPr id="34887" name="Rectangle 33"/>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8" name="Rectangle 34"/>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3" name="Group 35"/>
          <p:cNvGrpSpPr>
            <a:grpSpLocks/>
          </p:cNvGrpSpPr>
          <p:nvPr/>
        </p:nvGrpSpPr>
        <p:grpSpPr bwMode="auto">
          <a:xfrm>
            <a:off x="6456363" y="2538413"/>
            <a:ext cx="1039812" cy="66675"/>
            <a:chOff x="638" y="1166"/>
            <a:chExt cx="242" cy="17"/>
          </a:xfrm>
        </p:grpSpPr>
        <p:sp>
          <p:nvSpPr>
            <p:cNvPr id="34885" name="Rectangle 36"/>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6" name="Rectangle 37"/>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sp>
        <p:nvSpPr>
          <p:cNvPr id="34850" name="Rectangle 38"/>
          <p:cNvSpPr>
            <a:spLocks noChangeArrowheads="1"/>
          </p:cNvSpPr>
          <p:nvPr/>
        </p:nvSpPr>
        <p:spPr bwMode="auto">
          <a:xfrm>
            <a:off x="6491288" y="3303588"/>
            <a:ext cx="1047750" cy="6191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1" name="Rectangle 39"/>
          <p:cNvSpPr>
            <a:spLocks noChangeArrowheads="1"/>
          </p:cNvSpPr>
          <p:nvPr/>
        </p:nvSpPr>
        <p:spPr bwMode="auto">
          <a:xfrm>
            <a:off x="6769100" y="3303588"/>
            <a:ext cx="466725" cy="61912"/>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nvGrpSpPr>
          <p:cNvPr id="4" name="Group 40"/>
          <p:cNvGrpSpPr>
            <a:grpSpLocks/>
          </p:cNvGrpSpPr>
          <p:nvPr/>
        </p:nvGrpSpPr>
        <p:grpSpPr bwMode="auto">
          <a:xfrm>
            <a:off x="2390775" y="2403475"/>
            <a:ext cx="1274763" cy="673100"/>
            <a:chOff x="1506" y="1514"/>
            <a:chExt cx="803" cy="424"/>
          </a:xfrm>
        </p:grpSpPr>
        <p:sp>
          <p:nvSpPr>
            <p:cNvPr id="34880" name="Oval 41"/>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1" name="Rectangle 42"/>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2" name="Rectangle 43"/>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3" name="Rectangle 44"/>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84" name="Rectangle 45"/>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5" name="Group 46"/>
          <p:cNvGrpSpPr>
            <a:grpSpLocks/>
          </p:cNvGrpSpPr>
          <p:nvPr/>
        </p:nvGrpSpPr>
        <p:grpSpPr bwMode="auto">
          <a:xfrm>
            <a:off x="2257425" y="3933825"/>
            <a:ext cx="1274763" cy="673100"/>
            <a:chOff x="1506" y="1514"/>
            <a:chExt cx="803" cy="424"/>
          </a:xfrm>
        </p:grpSpPr>
        <p:sp>
          <p:nvSpPr>
            <p:cNvPr id="34875" name="Oval 47"/>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6" name="Rectangle 48"/>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7" name="Rectangle 49"/>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8" name="Rectangle 50"/>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9" name="Rectangle 51"/>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grpSp>
        <p:nvGrpSpPr>
          <p:cNvPr id="6" name="Group 52"/>
          <p:cNvGrpSpPr>
            <a:grpSpLocks/>
          </p:cNvGrpSpPr>
          <p:nvPr/>
        </p:nvGrpSpPr>
        <p:grpSpPr bwMode="auto">
          <a:xfrm>
            <a:off x="3170238" y="3575050"/>
            <a:ext cx="944562" cy="496888"/>
            <a:chOff x="1506" y="1514"/>
            <a:chExt cx="803" cy="424"/>
          </a:xfrm>
        </p:grpSpPr>
        <p:sp>
          <p:nvSpPr>
            <p:cNvPr id="34870" name="Oval 53"/>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1" name="Rectangle 54"/>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2" name="Rectangle 55"/>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3" name="Rectangle 56"/>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74" name="Rectangle 57"/>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grpSp>
      <p:sp>
        <p:nvSpPr>
          <p:cNvPr id="34855" name="Oval 58"/>
          <p:cNvSpPr>
            <a:spLocks noChangeArrowheads="1"/>
          </p:cNvSpPr>
          <p:nvPr/>
        </p:nvSpPr>
        <p:spPr bwMode="auto">
          <a:xfrm>
            <a:off x="5675004" y="2368550"/>
            <a:ext cx="587375" cy="542925"/>
          </a:xfrm>
          <a:prstGeom prst="ellipse">
            <a:avLst/>
          </a:prstGeom>
          <a:solidFill>
            <a:schemeClr val="tx1"/>
          </a:solid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6" name="Line 59"/>
          <p:cNvSpPr>
            <a:spLocks noChangeShapeType="1"/>
          </p:cNvSpPr>
          <p:nvPr/>
        </p:nvSpPr>
        <p:spPr bwMode="auto">
          <a:xfrm flipV="1">
            <a:off x="3967163" y="2740025"/>
            <a:ext cx="1416050" cy="76200"/>
          </a:xfrm>
          <a:prstGeom prst="line">
            <a:avLst/>
          </a:prstGeom>
          <a:noFill/>
          <a:ln w="38100">
            <a:solidFill>
              <a:schemeClr val="bg2"/>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sp>
        <p:nvSpPr>
          <p:cNvPr id="34857" name="Rectangle 60"/>
          <p:cNvSpPr>
            <a:spLocks noChangeArrowheads="1"/>
          </p:cNvSpPr>
          <p:nvPr/>
        </p:nvSpPr>
        <p:spPr bwMode="auto">
          <a:xfrm>
            <a:off x="6481763" y="2039938"/>
            <a:ext cx="1047750" cy="61912"/>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8" name="Rectangle 61"/>
          <p:cNvSpPr>
            <a:spLocks noChangeArrowheads="1"/>
          </p:cNvSpPr>
          <p:nvPr/>
        </p:nvSpPr>
        <p:spPr bwMode="auto">
          <a:xfrm>
            <a:off x="6759575" y="2039938"/>
            <a:ext cx="466725" cy="61912"/>
          </a:xfrm>
          <a:prstGeom prst="rect">
            <a:avLst/>
          </a:prstGeom>
          <a:solidFill>
            <a:schemeClr val="bg2"/>
          </a:solid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59" name="Rectangle 62"/>
          <p:cNvSpPr>
            <a:spLocks noChangeArrowheads="1"/>
          </p:cNvSpPr>
          <p:nvPr/>
        </p:nvSpPr>
        <p:spPr bwMode="auto">
          <a:xfrm>
            <a:off x="6477000" y="1943100"/>
            <a:ext cx="1039813" cy="66675"/>
          </a:xfrm>
          <a:prstGeom prst="rect">
            <a:avLst/>
          </a:prstGeom>
          <a:no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0" name="Rectangle 63"/>
          <p:cNvSpPr>
            <a:spLocks noChangeArrowheads="1"/>
          </p:cNvSpPr>
          <p:nvPr/>
        </p:nvSpPr>
        <p:spPr bwMode="auto">
          <a:xfrm>
            <a:off x="6751638" y="1943100"/>
            <a:ext cx="465137" cy="66675"/>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1" name="Oval 64"/>
          <p:cNvSpPr>
            <a:spLocks noChangeArrowheads="1"/>
          </p:cNvSpPr>
          <p:nvPr/>
        </p:nvSpPr>
        <p:spPr bwMode="auto">
          <a:xfrm>
            <a:off x="5632450" y="5291138"/>
            <a:ext cx="601663" cy="598487"/>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2" name="Oval 65"/>
          <p:cNvSpPr>
            <a:spLocks noChangeArrowheads="1"/>
          </p:cNvSpPr>
          <p:nvPr/>
        </p:nvSpPr>
        <p:spPr bwMode="auto">
          <a:xfrm>
            <a:off x="5632450" y="4324350"/>
            <a:ext cx="601663" cy="598488"/>
          </a:xfrm>
          <a:prstGeom prst="ellipse">
            <a:avLst/>
          </a:prstGeom>
          <a:noFill/>
          <a:ln w="38100">
            <a:solidFill>
              <a:schemeClr val="bg2"/>
            </a:solidFill>
            <a:round/>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3" name="Text Box 66"/>
          <p:cNvSpPr txBox="1">
            <a:spLocks noChangeArrowheads="1"/>
          </p:cNvSpPr>
          <p:nvPr/>
        </p:nvSpPr>
        <p:spPr bwMode="auto">
          <a:xfrm>
            <a:off x="2508250" y="1362075"/>
            <a:ext cx="1131888" cy="244475"/>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sz="1600" dirty="0">
                <a:solidFill>
                  <a:srgbClr val="000000"/>
                </a:solidFill>
                <a:ea typeface="MS PGothic" pitchFamily="34" charset="-128"/>
              </a:rPr>
              <a:t>Cells in water</a:t>
            </a:r>
          </a:p>
        </p:txBody>
      </p:sp>
      <p:sp>
        <p:nvSpPr>
          <p:cNvPr id="34864" name="AutoShape 67"/>
          <p:cNvSpPr>
            <a:spLocks noChangeArrowheads="1"/>
          </p:cNvSpPr>
          <p:nvPr/>
        </p:nvSpPr>
        <p:spPr bwMode="auto">
          <a:xfrm>
            <a:off x="2928938" y="1673225"/>
            <a:ext cx="127000" cy="479425"/>
          </a:xfrm>
          <a:prstGeom prst="downArrow">
            <a:avLst>
              <a:gd name="adj1" fmla="val 50000"/>
              <a:gd name="adj2" fmla="val 94375"/>
            </a:avLst>
          </a:prstGeom>
          <a:noFill/>
          <a:ln w="9525">
            <a:solidFill>
              <a:schemeClr val="bg2"/>
            </a:solidFill>
            <a:miter lim="800000"/>
            <a:headEnd/>
            <a:tailEnd/>
          </a:ln>
        </p:spPr>
        <p:txBody>
          <a:bodyPr wrap="none" anchor="ctr"/>
          <a:lstStyle/>
          <a:p>
            <a:pPr algn="ctr" fontAlgn="base">
              <a:spcBef>
                <a:spcPct val="0"/>
              </a:spcBef>
              <a:spcAft>
                <a:spcPct val="0"/>
              </a:spcAft>
            </a:pPr>
            <a:endParaRPr lang="en-US" sz="2800" b="1" dirty="0">
              <a:solidFill>
                <a:srgbClr val="00FFFF"/>
              </a:solidFill>
            </a:endParaRPr>
          </a:p>
        </p:txBody>
      </p:sp>
      <p:sp>
        <p:nvSpPr>
          <p:cNvPr id="34865" name="Text Box 68"/>
          <p:cNvSpPr txBox="1">
            <a:spLocks noChangeArrowheads="1"/>
          </p:cNvSpPr>
          <p:nvPr/>
        </p:nvSpPr>
        <p:spPr bwMode="auto">
          <a:xfrm>
            <a:off x="1474788" y="1747838"/>
            <a:ext cx="1427162" cy="244475"/>
          </a:xfrm>
          <a:prstGeom prst="rect">
            <a:avLst/>
          </a:prstGeom>
          <a:noFill/>
          <a:ln w="38100">
            <a:noFill/>
            <a:miter lim="800000"/>
            <a:headEnd/>
            <a:tailEnd/>
          </a:ln>
        </p:spPr>
        <p:txBody>
          <a:bodyPr wrap="none" lIns="0" tIns="0" rIns="0" bIns="0">
            <a:spAutoFit/>
          </a:bodyPr>
          <a:lstStyle/>
          <a:p>
            <a:pPr algn="ctr" fontAlgn="base">
              <a:spcBef>
                <a:spcPct val="0"/>
              </a:spcBef>
              <a:spcAft>
                <a:spcPct val="0"/>
              </a:spcAft>
            </a:pPr>
            <a:r>
              <a:rPr lang="en-US" sz="1600" dirty="0">
                <a:solidFill>
                  <a:srgbClr val="000000"/>
                </a:solidFill>
                <a:ea typeface="MS PGothic" pitchFamily="34" charset="-128"/>
              </a:rPr>
              <a:t>Transfer to plates</a:t>
            </a:r>
          </a:p>
        </p:txBody>
      </p:sp>
      <p:grpSp>
        <p:nvGrpSpPr>
          <p:cNvPr id="7" name="Group 69"/>
          <p:cNvGrpSpPr>
            <a:grpSpLocks/>
          </p:cNvGrpSpPr>
          <p:nvPr/>
        </p:nvGrpSpPr>
        <p:grpSpPr bwMode="auto">
          <a:xfrm>
            <a:off x="5562600" y="3014663"/>
            <a:ext cx="3275013" cy="2052637"/>
            <a:chOff x="3470" y="1912"/>
            <a:chExt cx="2063" cy="1293"/>
          </a:xfrm>
        </p:grpSpPr>
        <p:sp>
          <p:nvSpPr>
            <p:cNvPr id="34867" name="Text Box 70"/>
            <p:cNvSpPr txBox="1">
              <a:spLocks noChangeArrowheads="1"/>
            </p:cNvSpPr>
            <p:nvPr/>
          </p:nvSpPr>
          <p:spPr bwMode="auto">
            <a:xfrm>
              <a:off x="4286" y="2479"/>
              <a:ext cx="1247" cy="197"/>
            </a:xfrm>
            <a:prstGeom prst="rect">
              <a:avLst/>
            </a:prstGeom>
            <a:noFill/>
            <a:ln w="38100">
              <a:solidFill>
                <a:schemeClr val="bg1"/>
              </a:solidFill>
              <a:miter lim="800000"/>
              <a:headEnd/>
              <a:tailEnd/>
            </a:ln>
          </p:spPr>
          <p:txBody>
            <a:bodyPr lIns="0" tIns="0" rIns="0" bIns="0">
              <a:spAutoFit/>
            </a:bodyPr>
            <a:lstStyle/>
            <a:p>
              <a:pPr algn="ctr" fontAlgn="base">
                <a:spcBef>
                  <a:spcPct val="0"/>
                </a:spcBef>
                <a:spcAft>
                  <a:spcPct val="0"/>
                </a:spcAft>
              </a:pPr>
              <a:r>
                <a:rPr lang="en-US" b="1" dirty="0">
                  <a:solidFill>
                    <a:srgbClr val="0000FF"/>
                  </a:solidFill>
                </a:rPr>
                <a:t>Mitotic asymmetry</a:t>
              </a:r>
            </a:p>
          </p:txBody>
        </p:sp>
        <p:sp>
          <p:nvSpPr>
            <p:cNvPr id="34868" name="Rectangle 71"/>
            <p:cNvSpPr>
              <a:spLocks noChangeArrowheads="1"/>
            </p:cNvSpPr>
            <p:nvPr/>
          </p:nvSpPr>
          <p:spPr bwMode="auto">
            <a:xfrm>
              <a:off x="3470" y="1912"/>
              <a:ext cx="544" cy="1293"/>
            </a:xfrm>
            <a:prstGeom prst="rect">
              <a:avLst/>
            </a:prstGeom>
            <a:noFill/>
            <a:ln w="38100">
              <a:solidFill>
                <a:schemeClr val="bg1"/>
              </a:solidFill>
              <a:miter lim="800000"/>
              <a:headEnd/>
              <a:tailEnd/>
            </a:ln>
          </p:spPr>
          <p:txBody>
            <a:bodyPr anchor="ctr">
              <a:spAutoFit/>
            </a:bodyPr>
            <a:lstStyle/>
            <a:p>
              <a:pPr algn="ctr" fontAlgn="base">
                <a:spcBef>
                  <a:spcPct val="0"/>
                </a:spcBef>
                <a:spcAft>
                  <a:spcPct val="0"/>
                </a:spcAft>
              </a:pPr>
              <a:endParaRPr lang="en-US" sz="2800" b="1" dirty="0">
                <a:solidFill>
                  <a:srgbClr val="00FFFF"/>
                </a:solidFill>
              </a:endParaRPr>
            </a:p>
          </p:txBody>
        </p:sp>
        <p:sp>
          <p:nvSpPr>
            <p:cNvPr id="34869" name="Line 72"/>
            <p:cNvSpPr>
              <a:spLocks noChangeShapeType="1"/>
            </p:cNvSpPr>
            <p:nvPr/>
          </p:nvSpPr>
          <p:spPr bwMode="auto">
            <a:xfrm>
              <a:off x="4014" y="2558"/>
              <a:ext cx="272" cy="0"/>
            </a:xfrm>
            <a:prstGeom prst="line">
              <a:avLst/>
            </a:prstGeom>
            <a:noFill/>
            <a:ln w="38100">
              <a:solidFill>
                <a:schemeClr val="bg1"/>
              </a:solidFill>
              <a:round/>
              <a:headEnd/>
              <a:tailEnd type="triangle" w="med" len="med"/>
            </a:ln>
          </p:spPr>
          <p:txBody>
            <a:bodyPr>
              <a:spAutoFit/>
            </a:bodyPr>
            <a:lstStyle/>
            <a:p>
              <a:pPr algn="ctr" fontAlgn="base">
                <a:spcBef>
                  <a:spcPct val="0"/>
                </a:spcBef>
                <a:spcAft>
                  <a:spcPct val="0"/>
                </a:spcAft>
              </a:pPr>
              <a:endParaRPr lang="en-US" sz="2800" b="1" dirty="0">
                <a:solidFill>
                  <a:srgbClr val="00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200</Words>
  <Application>Microsoft Office PowerPoint</Application>
  <PresentationFormat>On-screen Show (4:3)</PresentationFormat>
  <Paragraphs>36</Paragraphs>
  <Slides>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6" baseType="lpstr">
      <vt:lpstr>Default Design</vt:lpstr>
      <vt:lpstr>1_Default Design</vt:lpstr>
      <vt:lpstr>Image</vt:lpstr>
      <vt:lpstr>Yeast as a model of age-dependent increase of genomic instability, measured by loss of heterozygosity (LOH).</vt:lpstr>
      <vt:lpstr>Mitotic asymmetry and hypothesized cause of LOH in aging:  </vt:lpstr>
      <vt:lpstr>Detection of aged-dependent change of genomic instability in yeast aging: Loss of heterozygosity at the MET15 locus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Yeast as a model of age-dependent increase of genomic instability, measured by loss of heterozygosity (LOH).</dc:title>
  <dc:creator>hqin</dc:creator>
  <cp:lastModifiedBy>hqin</cp:lastModifiedBy>
  <cp:revision>2</cp:revision>
  <dcterms:created xsi:type="dcterms:W3CDTF">2011-04-12T15:28:28Z</dcterms:created>
  <dcterms:modified xsi:type="dcterms:W3CDTF">2011-04-12T15:29:41Z</dcterms:modified>
</cp:coreProperties>
</file>