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8404800" cy="32918400"/>
  <p:notesSz cx="32099250" cy="3489325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60093"/>
    <a:srgbClr val="FF0066"/>
    <a:srgbClr val="FF33CC"/>
    <a:srgbClr val="66FF33"/>
    <a:srgbClr val="CC66FF"/>
    <a:srgbClr val="FF66CC"/>
    <a:srgbClr val="66FF99"/>
    <a:srgbClr val="CC99FF"/>
    <a:srgbClr val="66FF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9824" autoAdjust="0"/>
  </p:normalViewPr>
  <p:slideViewPr>
    <p:cSldViewPr>
      <p:cViewPr>
        <p:scale>
          <a:sx n="30" d="100"/>
          <a:sy n="30" d="100"/>
        </p:scale>
        <p:origin x="-1144" y="-112"/>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1744663"/>
          </a:xfrm>
          <a:prstGeom prst="rect">
            <a:avLst/>
          </a:prstGeom>
        </p:spPr>
        <p:txBody>
          <a:bodyPr vert="horz" lIns="382814" tIns="191407" rIns="382814" bIns="191407" rtlCol="0"/>
          <a:lstStyle>
            <a:lvl1pPr algn="l">
              <a:defRPr sz="5000"/>
            </a:lvl1pPr>
          </a:lstStyle>
          <a:p>
            <a:endParaRPr lang="en-US"/>
          </a:p>
        </p:txBody>
      </p:sp>
      <p:sp>
        <p:nvSpPr>
          <p:cNvPr id="3" name="Date Placeholder 2"/>
          <p:cNvSpPr>
            <a:spLocks noGrp="1"/>
          </p:cNvSpPr>
          <p:nvPr>
            <p:ph type="dt" idx="1"/>
          </p:nvPr>
        </p:nvSpPr>
        <p:spPr>
          <a:xfrm>
            <a:off x="18182147" y="0"/>
            <a:ext cx="13909675" cy="1744663"/>
          </a:xfrm>
          <a:prstGeom prst="rect">
            <a:avLst/>
          </a:prstGeom>
        </p:spPr>
        <p:txBody>
          <a:bodyPr vert="horz" lIns="382814" tIns="191407" rIns="382814" bIns="191407" rtlCol="0"/>
          <a:lstStyle>
            <a:lvl1pPr algn="r">
              <a:defRPr sz="5000"/>
            </a:lvl1pPr>
          </a:lstStyle>
          <a:p>
            <a:fld id="{59176CD6-00DA-5F4B-B345-50703BA39802}" type="datetimeFigureOut">
              <a:rPr lang="en-US" smtClean="0"/>
              <a:pPr/>
              <a:t>6/29/14</a:t>
            </a:fld>
            <a:endParaRPr lang="en-US"/>
          </a:p>
        </p:txBody>
      </p:sp>
      <p:sp>
        <p:nvSpPr>
          <p:cNvPr id="4" name="Slide Image Placeholder 3"/>
          <p:cNvSpPr>
            <a:spLocks noGrp="1" noRot="1" noChangeAspect="1"/>
          </p:cNvSpPr>
          <p:nvPr>
            <p:ph type="sldImg" idx="2"/>
          </p:nvPr>
        </p:nvSpPr>
        <p:spPr>
          <a:xfrm>
            <a:off x="8418513" y="2617788"/>
            <a:ext cx="15263812" cy="13084175"/>
          </a:xfrm>
          <a:prstGeom prst="rect">
            <a:avLst/>
          </a:prstGeom>
          <a:noFill/>
          <a:ln w="12700">
            <a:solidFill>
              <a:prstClr val="black"/>
            </a:solidFill>
          </a:ln>
        </p:spPr>
        <p:txBody>
          <a:bodyPr vert="horz" lIns="382814" tIns="191407" rIns="382814" bIns="191407" rtlCol="0" anchor="ctr"/>
          <a:lstStyle/>
          <a:p>
            <a:endParaRPr lang="en-US"/>
          </a:p>
        </p:txBody>
      </p:sp>
      <p:sp>
        <p:nvSpPr>
          <p:cNvPr id="5" name="Notes Placeholder 4"/>
          <p:cNvSpPr>
            <a:spLocks noGrp="1"/>
          </p:cNvSpPr>
          <p:nvPr>
            <p:ph type="body" sz="quarter" idx="3"/>
          </p:nvPr>
        </p:nvSpPr>
        <p:spPr>
          <a:xfrm>
            <a:off x="3209925" y="16574294"/>
            <a:ext cx="25679400" cy="15701963"/>
          </a:xfrm>
          <a:prstGeom prst="rect">
            <a:avLst/>
          </a:prstGeom>
        </p:spPr>
        <p:txBody>
          <a:bodyPr vert="horz" lIns="382814" tIns="191407" rIns="382814" bIns="1914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3142531"/>
            <a:ext cx="13909675" cy="1744663"/>
          </a:xfrm>
          <a:prstGeom prst="rect">
            <a:avLst/>
          </a:prstGeom>
        </p:spPr>
        <p:txBody>
          <a:bodyPr vert="horz" lIns="382814" tIns="191407" rIns="382814" bIns="191407" rtlCol="0" anchor="b"/>
          <a:lstStyle>
            <a:lvl1pPr algn="l">
              <a:defRPr sz="5000"/>
            </a:lvl1pPr>
          </a:lstStyle>
          <a:p>
            <a:endParaRPr lang="en-US"/>
          </a:p>
        </p:txBody>
      </p:sp>
      <p:sp>
        <p:nvSpPr>
          <p:cNvPr id="7" name="Slide Number Placeholder 6"/>
          <p:cNvSpPr>
            <a:spLocks noGrp="1"/>
          </p:cNvSpPr>
          <p:nvPr>
            <p:ph type="sldNum" sz="quarter" idx="5"/>
          </p:nvPr>
        </p:nvSpPr>
        <p:spPr>
          <a:xfrm>
            <a:off x="18182147" y="33142531"/>
            <a:ext cx="13909675" cy="1744663"/>
          </a:xfrm>
          <a:prstGeom prst="rect">
            <a:avLst/>
          </a:prstGeom>
        </p:spPr>
        <p:txBody>
          <a:bodyPr vert="horz" lIns="382814" tIns="191407" rIns="382814" bIns="191407" rtlCol="0" anchor="b"/>
          <a:lstStyle>
            <a:lvl1pPr algn="r">
              <a:defRPr sz="5000"/>
            </a:lvl1pPr>
          </a:lstStyle>
          <a:p>
            <a:fld id="{566BED06-EE23-F844-A192-C80EE2619933}" type="slidenum">
              <a:rPr lang="en-US" smtClean="0"/>
              <a:pPr/>
              <a:t>‹#›</a:t>
            </a:fld>
            <a:endParaRPr lang="en-US"/>
          </a:p>
        </p:txBody>
      </p:sp>
    </p:spTree>
    <p:extLst>
      <p:ext uri="{BB962C8B-B14F-4D97-AF65-F5344CB8AC3E}">
        <p14:creationId xmlns:p14="http://schemas.microsoft.com/office/powerpoint/2010/main" val="1968010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p>
          <a:p>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endParaRP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a:t>
            </a:r>
            <a:r>
              <a:rPr lang="en-US" baseline="0" dirty="0" err="1" smtClean="0"/>
              <a:t>p</a:t>
            </a:r>
            <a:r>
              <a:rPr lang="en-US" baseline="0" dirty="0" smtClean="0"/>
              <a:t> and </a:t>
            </a:r>
            <a:r>
              <a:rPr lang="en-US" baseline="0" dirty="0" err="1" smtClean="0"/>
              <a:t>q</a:t>
            </a:r>
            <a:r>
              <a:rPr lang="en-US" baseline="0" dirty="0" smtClean="0"/>
              <a:t>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6/29/14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6/29/14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6/29/14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6/29/14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6/29/14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6/29/14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6/29/14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6/29/14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6/29/14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6/29/14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6/29/14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6/29/14</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1219200" y="0"/>
            <a:ext cx="35814000" cy="4114800"/>
          </a:xfrm>
          <a:prstGeom prst="rect">
            <a:avLst/>
          </a:prstGeom>
          <a:solidFill>
            <a:srgbClr val="D60093">
              <a:alpha val="70000"/>
            </a:srgbClr>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7200" b="1" dirty="0" smtClean="0"/>
              <a:t>The interconnection of molecular evolution, gene network, and cellular aging</a:t>
            </a:r>
            <a:r>
              <a:rPr lang="en-US" sz="7200" dirty="0" smtClean="0"/>
              <a:t> </a:t>
            </a:r>
            <a:br>
              <a:rPr lang="en-US" sz="7200" dirty="0" smtClean="0"/>
            </a:br>
            <a:r>
              <a:rPr lang="en-US" sz="7200" b="1" i="1" dirty="0" smtClean="0">
                <a:solidFill>
                  <a:schemeClr val="bg1"/>
                </a:solidFill>
              </a:rPr>
              <a:t>    </a:t>
            </a:r>
            <a:r>
              <a:rPr lang="en-US" sz="6200" b="1" i="1" dirty="0" smtClean="0">
                <a:solidFill>
                  <a:schemeClr val="bg1"/>
                </a:solidFill>
              </a:rPr>
              <a:t>Alice Story, </a:t>
            </a:r>
            <a:r>
              <a:rPr lang="en-US" sz="6200" b="1" i="1" dirty="0" err="1" smtClean="0">
                <a:solidFill>
                  <a:schemeClr val="bg1"/>
                </a:solidFill>
              </a:rPr>
              <a:t>Charita</a:t>
            </a:r>
            <a:r>
              <a:rPr lang="en-US" sz="6200" b="1" i="1" dirty="0" smtClean="0">
                <a:solidFill>
                  <a:schemeClr val="bg1"/>
                </a:solidFill>
              </a:rPr>
              <a:t> Montgomery, and Hong Qin</a:t>
            </a:r>
            <a:endParaRPr lang="en-US" sz="6200" b="1" i="1" dirty="0">
              <a:solidFill>
                <a:schemeClr val="bg1"/>
              </a:solidFill>
            </a:endParaRPr>
          </a:p>
          <a:p>
            <a:pPr algn="ctr" defTabSz="4074904"/>
            <a:r>
              <a:rPr lang="en-US" sz="6200" b="1" i="1" dirty="0">
                <a:solidFill>
                  <a:schemeClr val="bg1"/>
                </a:solidFill>
              </a:rPr>
              <a:t>Biology Department, Spelman College, Atlanta, GA </a:t>
            </a:r>
            <a:r>
              <a:rPr lang="en-US" sz="6200" b="1" i="1" dirty="0" smtClean="0">
                <a:solidFill>
                  <a:schemeClr val="bg1"/>
                </a:solidFill>
              </a:rPr>
              <a:t>30314 </a:t>
            </a:r>
            <a:endParaRPr lang="en-US" sz="6200" b="1" i="1" dirty="0">
              <a:solidFill>
                <a:schemeClr val="bg1"/>
              </a:solidFill>
            </a:endParaRPr>
          </a:p>
        </p:txBody>
      </p:sp>
      <p:sp>
        <p:nvSpPr>
          <p:cNvPr id="2053" name="Rectangle 17"/>
          <p:cNvSpPr>
            <a:spLocks noChangeArrowheads="1"/>
          </p:cNvSpPr>
          <p:nvPr/>
        </p:nvSpPr>
        <p:spPr bwMode="auto">
          <a:xfrm>
            <a:off x="1371600" y="4876800"/>
            <a:ext cx="8305800" cy="21892265"/>
          </a:xfrm>
          <a:prstGeom prst="rect">
            <a:avLst/>
          </a:prstGeom>
          <a:noFill/>
          <a:ln w="9525">
            <a:noFill/>
            <a:miter lim="800000"/>
            <a:headEnd/>
            <a:tailEnd/>
          </a:ln>
        </p:spPr>
        <p:txBody>
          <a:bodyPr lIns="407468" tIns="203734" rIns="407468" bIns="203734"/>
          <a:lstStyle/>
          <a:p>
            <a:pPr marL="1527341" indent="-1527341" algn="ctr" defTabSz="4074904">
              <a:lnSpc>
                <a:spcPct val="80000"/>
              </a:lnSpc>
              <a:spcBef>
                <a:spcPct val="20000"/>
              </a:spcBef>
            </a:pPr>
            <a:r>
              <a:rPr lang="en-US" sz="4000" b="1" u="sng" dirty="0" smtClean="0">
                <a:solidFill>
                  <a:srgbClr val="D60093"/>
                </a:solidFill>
                <a:latin typeface="Biondi" pitchFamily="2" charset="0"/>
              </a:rPr>
              <a:t>OVERVIEW</a:t>
            </a:r>
          </a:p>
          <a:p>
            <a:r>
              <a:rPr lang="en-US" sz="4000" dirty="0" err="1" smtClean="0"/>
              <a:t>Pleiotropic</a:t>
            </a:r>
            <a:r>
              <a:rPr lang="en-US" sz="4000" dirty="0" smtClean="0"/>
              <a:t> traits, such as cellular aging, are shaped by gene networks which channeled the molecular evolution of individual genes into phenotypic manifestations.  We hypothesize that cellular aging is an emergent property of gene networks, and the characteristics of the aging process are linked to network robustness and gene interaction patterns. In this study, we aim to investigate the interaction among evolutions of genes, their roles on cellular robustness, and life-history traits in </a:t>
            </a:r>
            <a:r>
              <a:rPr lang="en-US" sz="4000" i="1" dirty="0" smtClean="0"/>
              <a:t>Saccharomyces</a:t>
            </a:r>
            <a:r>
              <a:rPr lang="en-US" sz="4000" dirty="0" smtClean="0"/>
              <a:t> </a:t>
            </a:r>
            <a:r>
              <a:rPr lang="en-US" sz="4000" i="1" dirty="0" smtClean="0"/>
              <a:t>cerevisiae</a:t>
            </a:r>
            <a:r>
              <a:rPr lang="en-US" sz="4000" dirty="0" smtClean="0"/>
              <a:t>.  </a:t>
            </a:r>
          </a:p>
          <a:p>
            <a:endParaRPr lang="en-US" sz="4000" dirty="0" smtClean="0"/>
          </a:p>
          <a:p>
            <a:r>
              <a:rPr lang="en-US" sz="4000" dirty="0" smtClean="0"/>
              <a:t>We </a:t>
            </a:r>
            <a:r>
              <a:rPr lang="en-US" sz="4000" dirty="0" smtClean="0"/>
              <a:t>used the model organism </a:t>
            </a:r>
            <a:r>
              <a:rPr lang="en-US" sz="4000" i="1" dirty="0" smtClean="0"/>
              <a:t>Saccharomyces </a:t>
            </a:r>
            <a:r>
              <a:rPr lang="en-US" sz="4000" i="1" dirty="0" err="1" smtClean="0"/>
              <a:t>cerevisiae</a:t>
            </a:r>
            <a:r>
              <a:rPr lang="en-US" sz="4000" i="1" dirty="0" smtClean="0"/>
              <a:t> </a:t>
            </a:r>
            <a:r>
              <a:rPr lang="en-US" sz="4000" dirty="0" smtClean="0"/>
              <a:t>to understand the mechanism of life span regulation and robustness. The life span of yeast cells is defined by the number of cell divisions that occur prior to senescence – the so called </a:t>
            </a:r>
            <a:r>
              <a:rPr lang="en-US" sz="4000" dirty="0" err="1" smtClean="0"/>
              <a:t>replicative</a:t>
            </a:r>
            <a:r>
              <a:rPr lang="en-US" sz="4000" dirty="0" smtClean="0"/>
              <a:t> life span (RLS). Our goal is to identify the casual factors that  directly influence life span. Several proxies of cellular robustness are present in the analysis which include network connectivity, plasticity ,mutational robustness, morphological robustness measured, and growth fitness . We conduct multiple regression to investigate the causal relationships in the R statistical environment. Principal component analysis is used to address correlated factors.  Robustness is a fundamental concepts in biology, therefore, our study can influence a broad range of biological questions.</a:t>
            </a:r>
            <a:r>
              <a:rPr lang="en-US" sz="3600" dirty="0" smtClean="0"/>
              <a:t> </a:t>
            </a:r>
            <a:endParaRPr lang="en-US" sz="3600" b="1" dirty="0" smtClean="0">
              <a:solidFill>
                <a:srgbClr val="0033CC"/>
              </a:solidFill>
            </a:endParaRPr>
          </a:p>
          <a:p>
            <a:endParaRPr lang="en-US" sz="4000" dirty="0" smtClean="0"/>
          </a:p>
          <a:p>
            <a:pPr marL="1040122" indent="-1040122" defTabSz="4074904">
              <a:spcBef>
                <a:spcPct val="20000"/>
              </a:spcBef>
            </a:pPr>
            <a:endParaRPr lang="en-US" sz="3900" b="1" dirty="0" smtClean="0">
              <a:solidFill>
                <a:srgbClr val="0000FF"/>
              </a:solidFill>
              <a:latin typeface="Arial" pitchFamily="34" charset="0"/>
              <a:cs typeface="Arial" pitchFamily="34" charset="0"/>
            </a:endParaRPr>
          </a:p>
          <a:p>
            <a:pPr marL="1040122" indent="-1040122" defTabSz="4074904">
              <a:spcBef>
                <a:spcPct val="20000"/>
              </a:spcBef>
            </a:pPr>
            <a:endParaRPr lang="en-US" sz="5300" b="1" dirty="0" smtClean="0">
              <a:solidFill>
                <a:srgbClr val="0000FF"/>
              </a:solidFill>
            </a:endParaRPr>
          </a:p>
          <a:p>
            <a:pPr marL="1040122" indent="-1040122" defTabSz="4074904">
              <a:spcBef>
                <a:spcPct val="20000"/>
              </a:spcBef>
            </a:pPr>
            <a:endParaRPr dirty="0"/>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527341" indent="-1527341" defTabSz="4074904">
              <a:lnSpc>
                <a:spcPct val="80000"/>
              </a:lnSpc>
              <a:spcBef>
                <a:spcPct val="20000"/>
              </a:spcBef>
            </a:pPr>
            <a:endParaRPr lang="en-US" sz="4500" b="1" dirty="0">
              <a:solidFill>
                <a:srgbClr val="0070C0"/>
              </a:solidFill>
            </a:endParaRPr>
          </a:p>
          <a:p>
            <a:pPr marL="1527341" indent="-1527341" defTabSz="4074904">
              <a:lnSpc>
                <a:spcPct val="80000"/>
              </a:lnSpc>
              <a:spcBef>
                <a:spcPct val="20000"/>
              </a:spcBef>
            </a:pPr>
            <a:endParaRPr lang="en-US" sz="4500" dirty="0">
              <a:solidFill>
                <a:srgbClr val="0033CC"/>
              </a:solidFill>
            </a:endParaRPr>
          </a:p>
          <a:p>
            <a:pPr marL="1040122" indent="-1040122" defTabSz="4074904">
              <a:lnSpc>
                <a:spcPct val="80000"/>
              </a:lnSpc>
              <a:spcBef>
                <a:spcPct val="20000"/>
              </a:spcBef>
            </a:pPr>
            <a:endParaRPr lang="en-US" sz="4500" dirty="0">
              <a:latin typeface="Arial" pitchFamily="34" charset="0"/>
              <a:cs typeface="Arial" pitchFamily="34" charset="0"/>
            </a:endParaRPr>
          </a:p>
          <a:p>
            <a:pPr marL="1527341" indent="-1527341" defTabSz="4074904">
              <a:lnSpc>
                <a:spcPct val="80000"/>
              </a:lnSpc>
              <a:spcBef>
                <a:spcPct val="20000"/>
              </a:spcBef>
            </a:pPr>
            <a:endParaRPr lang="en-US" sz="4500" dirty="0"/>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endParaRPr lang="en-US" sz="4000" b="1" dirty="0" smtClean="0"/>
          </a:p>
          <a:p>
            <a:pPr marL="1040122" indent="-1040122" defTabSz="4074904">
              <a:spcBef>
                <a:spcPct val="20000"/>
              </a:spcBef>
            </a:pPr>
            <a:endParaRPr lang="en-US" sz="3600" b="1" dirty="0"/>
          </a:p>
        </p:txBody>
      </p:sp>
      <p:sp>
        <p:nvSpPr>
          <p:cNvPr id="2055" name="Text Box 20"/>
          <p:cNvSpPr txBox="1">
            <a:spLocks noChangeArrowheads="1"/>
          </p:cNvSpPr>
          <p:nvPr/>
        </p:nvSpPr>
        <p:spPr bwMode="auto">
          <a:xfrm>
            <a:off x="13639800" y="4648200"/>
            <a:ext cx="11277600" cy="1027000"/>
          </a:xfrm>
          <a:prstGeom prst="rect">
            <a:avLst/>
          </a:prstGeom>
          <a:noFill/>
          <a:ln w="9525">
            <a:noFill/>
            <a:miter lim="800000"/>
            <a:headEnd/>
            <a:tailEnd/>
          </a:ln>
        </p:spPr>
        <p:txBody>
          <a:bodyPr wrap="square" lIns="407468" tIns="203734" rIns="407468" bIns="203734">
            <a:spAutoFit/>
          </a:bodyPr>
          <a:lstStyle/>
          <a:p>
            <a:pPr algn="ctr" defTabSz="4074904">
              <a:spcBef>
                <a:spcPct val="50000"/>
              </a:spcBef>
            </a:pPr>
            <a:r>
              <a:rPr lang="en-US" sz="4000" b="1" u="sng" dirty="0" smtClean="0">
                <a:solidFill>
                  <a:srgbClr val="D60093"/>
                </a:solidFill>
                <a:latin typeface="Biondi" pitchFamily="2" charset="0"/>
              </a:rPr>
              <a:t>RESULTS</a:t>
            </a:r>
            <a:endParaRPr lang="en-US" sz="4000" b="1" u="sng" dirty="0">
              <a:solidFill>
                <a:srgbClr val="D60093"/>
              </a:solidFill>
              <a:latin typeface="Biondi" pitchFamily="2" charset="0"/>
            </a:endParaRPr>
          </a:p>
        </p:txBody>
      </p:sp>
      <p:sp>
        <p:nvSpPr>
          <p:cNvPr id="2057" name="Text Box 28"/>
          <p:cNvSpPr txBox="1">
            <a:spLocks noChangeArrowheads="1"/>
          </p:cNvSpPr>
          <p:nvPr/>
        </p:nvSpPr>
        <p:spPr bwMode="auto">
          <a:xfrm>
            <a:off x="29032200" y="9208267"/>
            <a:ext cx="7315200" cy="24325686"/>
          </a:xfrm>
          <a:prstGeom prst="rect">
            <a:avLst/>
          </a:prstGeom>
          <a:noFill/>
          <a:ln w="9525">
            <a:noFill/>
            <a:miter lim="800000"/>
            <a:headEnd/>
            <a:tailEnd/>
          </a:ln>
        </p:spPr>
        <p:txBody>
          <a:bodyPr wrap="square" lIns="407468" tIns="203734" rIns="407468" bIns="203734">
            <a:spAutoFit/>
          </a:bodyPr>
          <a:lstStyle/>
          <a:p>
            <a:pPr algn="ctr" defTabSz="4074904"/>
            <a:r>
              <a:rPr lang="en-US" sz="4000" b="1" u="sng" cap="all" dirty="0" smtClean="0">
                <a:solidFill>
                  <a:srgbClr val="D60093"/>
                </a:solidFill>
                <a:latin typeface="Biondi" pitchFamily="2" charset="0"/>
              </a:rPr>
              <a:t>Conclusions</a:t>
            </a:r>
            <a:endParaRPr lang="en-US" sz="4000" b="1" dirty="0" smtClean="0">
              <a:solidFill>
                <a:srgbClr val="D60093"/>
              </a:solidFill>
              <a:latin typeface="Biondi" pitchFamily="2" charset="0"/>
            </a:endParaRPr>
          </a:p>
          <a:p>
            <a:pPr defTabSz="4074904">
              <a:buFont typeface="Arial" pitchFamily="34" charset="0"/>
              <a:buChar char="•"/>
            </a:pPr>
            <a:r>
              <a:rPr lang="en-US" sz="4000" dirty="0" smtClean="0"/>
              <a:t>There is significant positive association between growth fitness  and lifespan.</a:t>
            </a:r>
          </a:p>
          <a:p>
            <a:pPr defTabSz="4074904">
              <a:buFont typeface="Arial" pitchFamily="34" charset="0"/>
              <a:buChar char="•"/>
            </a:pPr>
            <a:r>
              <a:rPr lang="en-US" sz="4000" dirty="0" smtClean="0"/>
              <a:t> There is no statistical association between evolutionary rate and lifespan. </a:t>
            </a:r>
          </a:p>
          <a:p>
            <a:pPr defTabSz="4074904">
              <a:buFont typeface="Arial" pitchFamily="34" charset="0"/>
              <a:buChar char="•"/>
            </a:pPr>
            <a:endParaRPr lang="en-US" sz="4000" b="1" dirty="0" smtClean="0">
              <a:solidFill>
                <a:srgbClr val="0033CC"/>
              </a:solidFill>
            </a:endParaRPr>
          </a:p>
          <a:p>
            <a:pPr algn="ctr" defTabSz="4074904"/>
            <a:r>
              <a:rPr lang="en-US" sz="4000" b="1" u="sng" cap="all" dirty="0" smtClean="0">
                <a:solidFill>
                  <a:srgbClr val="D60093"/>
                </a:solidFill>
                <a:latin typeface="Biondi" pitchFamily="2" charset="0"/>
              </a:rPr>
              <a:t>Discussion and Future Directions</a:t>
            </a:r>
            <a:endParaRPr lang="en-US" sz="4000" b="1" dirty="0" smtClean="0">
              <a:solidFill>
                <a:srgbClr val="D60093"/>
              </a:solidFill>
              <a:latin typeface="Biondi" pitchFamily="2" charset="0"/>
            </a:endParaRPr>
          </a:p>
          <a:p>
            <a:pPr defTabSz="4074904">
              <a:buFont typeface="Arial" pitchFamily="34" charset="0"/>
              <a:buChar char="•"/>
            </a:pPr>
            <a:r>
              <a:rPr lang="en-US" sz="4000" dirty="0" smtClean="0"/>
              <a:t>Faster growth rate leads to more cell division which results in longer lifespan for YPD and YPE. </a:t>
            </a:r>
          </a:p>
          <a:p>
            <a:pPr defTabSz="4074904">
              <a:buFont typeface="Arial" pitchFamily="34" charset="0"/>
              <a:buChar char="•"/>
            </a:pPr>
            <a:r>
              <a:rPr lang="en-US" sz="4000" dirty="0" smtClean="0"/>
              <a:t>Yeast cells and human cells are similar in regards to structure and function to understand the mechanisms of cellular aging. </a:t>
            </a:r>
          </a:p>
          <a:p>
            <a:pPr defTabSz="4074904">
              <a:buFont typeface="Arial" pitchFamily="34" charset="0"/>
              <a:buChar char="•"/>
            </a:pPr>
            <a:r>
              <a:rPr lang="en-US" sz="4000" dirty="0" smtClean="0"/>
              <a:t>In continuing our studies, several proxies of cellular robustness ,network connectivity, plasticity ,mutational robustness, morphological robustness measured, and growth fitness will be analyzed.</a:t>
            </a:r>
            <a:endParaRPr lang="en-US" sz="40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8346400" y="26822400"/>
            <a:ext cx="8991600" cy="5335872"/>
          </a:xfrm>
          <a:prstGeom prst="rect">
            <a:avLst/>
          </a:prstGeom>
          <a:noFill/>
          <a:ln w="9525">
            <a:noFill/>
            <a:miter lim="800000"/>
            <a:headEnd/>
            <a:tailEnd/>
          </a:ln>
        </p:spPr>
        <p:txBody>
          <a:bodyPr wrap="square" lIns="407468" tIns="203734" rIns="407468" bIns="203734">
            <a:spAutoFit/>
          </a:bodyPr>
          <a:lstStyle/>
          <a:p>
            <a:pPr algn="ctr" defTabSz="4074904"/>
            <a:r>
              <a:rPr lang="en-US" sz="4000" b="1" u="sng" dirty="0" smtClean="0">
                <a:solidFill>
                  <a:srgbClr val="D60093"/>
                </a:solidFill>
                <a:latin typeface="Biondi" pitchFamily="2" charset="0"/>
              </a:rPr>
              <a:t>ACKNOWLEDGEMENTS</a:t>
            </a:r>
          </a:p>
          <a:p>
            <a:pPr defTabSz="4074904"/>
            <a:r>
              <a:rPr lang="en-US" sz="4000" dirty="0" smtClean="0"/>
              <a:t>We would like to thank Spelman RIMI for seed grant and NSF award #1022294 for support. </a:t>
            </a:r>
          </a:p>
          <a:p>
            <a:pPr defTabSz="4074904"/>
            <a:r>
              <a:rPr lang="en-US" sz="4000" dirty="0" smtClean="0"/>
              <a:t>AS thanks Minority Biomedical Research Support-Research Initiative for Scientific Enhancement (MBRS-RISE) for support. </a:t>
            </a:r>
          </a:p>
        </p:txBody>
      </p:sp>
      <p:sp>
        <p:nvSpPr>
          <p:cNvPr id="25" name="TextBox 24"/>
          <p:cNvSpPr txBox="1"/>
          <p:nvPr/>
        </p:nvSpPr>
        <p:spPr>
          <a:xfrm>
            <a:off x="10287000" y="5791200"/>
            <a:ext cx="9067800" cy="1088646"/>
          </a:xfrm>
          <a:prstGeom prst="rect">
            <a:avLst/>
          </a:prstGeom>
          <a:noFill/>
        </p:spPr>
        <p:txBody>
          <a:bodyPr wrap="square" lIns="407557" tIns="203779" rIns="407557" bIns="203779" rtlCol="0">
            <a:spAutoFit/>
          </a:bodyPr>
          <a:lstStyle/>
          <a:p>
            <a:pPr algn="ctr"/>
            <a:r>
              <a:rPr lang="en-US" sz="4400" b="1" dirty="0" smtClean="0">
                <a:cs typeface="Arial" pitchFamily="34" charset="0"/>
              </a:rPr>
              <a:t>Figure 1: YPD vs. Lifespan  </a:t>
            </a:r>
            <a:endParaRPr lang="en-US" sz="4400" b="1" dirty="0">
              <a:cs typeface="Arial" pitchFamily="34" charset="0"/>
            </a:endParaRPr>
          </a:p>
        </p:txBody>
      </p:sp>
      <p:sp>
        <p:nvSpPr>
          <p:cNvPr id="5121" name="Text Box 1"/>
          <p:cNvSpPr txBox="1">
            <a:spLocks noChangeArrowheads="1"/>
          </p:cNvSpPr>
          <p:nvPr/>
        </p:nvSpPr>
        <p:spPr bwMode="auto">
          <a:xfrm>
            <a:off x="18364200" y="579120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4400" b="1" dirty="0" smtClean="0">
                <a:cs typeface="Arial" pitchFamily="34" charset="0"/>
              </a:rPr>
              <a:t>Figure 2: YPE vs. Lifespan</a:t>
            </a:r>
            <a:endParaRPr lang="en-US" sz="4400" dirty="0" smtClean="0">
              <a:cs typeface="Arial" pitchFamily="34" charset="0"/>
            </a:endParaRPr>
          </a:p>
        </p:txBody>
      </p:sp>
      <p:sp>
        <p:nvSpPr>
          <p:cNvPr id="33" name="TextBox 32"/>
          <p:cNvSpPr txBox="1"/>
          <p:nvPr/>
        </p:nvSpPr>
        <p:spPr>
          <a:xfrm>
            <a:off x="9677400" y="12496800"/>
            <a:ext cx="8991600" cy="1088646"/>
          </a:xfrm>
          <a:prstGeom prst="rect">
            <a:avLst/>
          </a:prstGeom>
          <a:noFill/>
        </p:spPr>
        <p:txBody>
          <a:bodyPr wrap="square" lIns="407557" tIns="203779" rIns="407557" bIns="203779" rtlCol="0">
            <a:spAutoFit/>
          </a:bodyPr>
          <a:lstStyle/>
          <a:p>
            <a:pPr algn="ctr"/>
            <a:r>
              <a:rPr lang="en-US" sz="4400" b="1" dirty="0" smtClean="0">
                <a:cs typeface="Arial" pitchFamily="34" charset="0"/>
              </a:rPr>
              <a:t>Figure 3: Evolutionary Rate </a:t>
            </a:r>
            <a:endParaRPr lang="en-US" sz="4400" b="1" dirty="0">
              <a:cs typeface="Arial" pitchFamily="34" charset="0"/>
            </a:endParaRPr>
          </a:p>
        </p:txBody>
      </p:sp>
      <p:sp>
        <p:nvSpPr>
          <p:cNvPr id="24" name="TextBox 23"/>
          <p:cNvSpPr txBox="1"/>
          <p:nvPr/>
        </p:nvSpPr>
        <p:spPr>
          <a:xfrm>
            <a:off x="19431000" y="12649200"/>
            <a:ext cx="8153400" cy="2123658"/>
          </a:xfrm>
          <a:prstGeom prst="rect">
            <a:avLst/>
          </a:prstGeom>
          <a:noFill/>
        </p:spPr>
        <p:txBody>
          <a:bodyPr wrap="square" rtlCol="0">
            <a:spAutoFit/>
          </a:bodyPr>
          <a:lstStyle/>
          <a:p>
            <a:pPr algn="ctr"/>
            <a:r>
              <a:rPr lang="en-US" sz="4400" b="1" dirty="0" smtClean="0">
                <a:cs typeface="Arial" pitchFamily="34" charset="0"/>
              </a:rPr>
              <a:t>Script 1: R command to determine the correlation between YPD and lifespan.</a:t>
            </a:r>
            <a:endParaRPr lang="en-US" sz="4400" b="1" dirty="0">
              <a:cs typeface="Arial" pitchFamily="34" charset="0"/>
            </a:endParaRPr>
          </a:p>
        </p:txBody>
      </p:sp>
      <p:sp>
        <p:nvSpPr>
          <p:cNvPr id="20" name="TextBox 19"/>
          <p:cNvSpPr txBox="1"/>
          <p:nvPr/>
        </p:nvSpPr>
        <p:spPr>
          <a:xfrm>
            <a:off x="8915400" y="24765000"/>
            <a:ext cx="21945600" cy="1923604"/>
          </a:xfrm>
          <a:prstGeom prst="rect">
            <a:avLst/>
          </a:prstGeom>
          <a:noFill/>
        </p:spPr>
        <p:txBody>
          <a:bodyPr wrap="square" rtlCol="0">
            <a:spAutoFit/>
          </a:bodyPr>
          <a:lstStyle/>
          <a:p>
            <a:endParaRPr lang="en-US" sz="3900" dirty="0" smtClean="0">
              <a:latin typeface="Arial" pitchFamily="34" charset="0"/>
              <a:cs typeface="Arial" pitchFamily="34" charset="0"/>
            </a:endParaRPr>
          </a:p>
          <a:p>
            <a:pPr marL="241300" indent="-241300"/>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0896600" y="5791200"/>
            <a:ext cx="7162800" cy="646850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9583400" y="6096000"/>
            <a:ext cx="6705600" cy="6059453"/>
          </a:xfrm>
          <a:prstGeom prst="rect">
            <a:avLst/>
          </a:prstGeom>
          <a:noFill/>
          <a:ln w="9525">
            <a:noFill/>
            <a:miter lim="800000"/>
            <a:headEnd/>
            <a:tailEnd/>
          </a:ln>
          <a:effectLst/>
        </p:spPr>
      </p:pic>
      <p:pic>
        <p:nvPicPr>
          <p:cNvPr id="27" name="Picture 2"/>
          <p:cNvPicPr>
            <a:picLocks noChangeAspect="1" noChangeArrowheads="1"/>
          </p:cNvPicPr>
          <p:nvPr/>
        </p:nvPicPr>
        <p:blipFill>
          <a:blip r:embed="rId5" cstate="print"/>
          <a:srcRect r="56250" b="43000"/>
          <a:stretch>
            <a:fillRect/>
          </a:stretch>
        </p:blipFill>
        <p:spPr bwMode="auto">
          <a:xfrm>
            <a:off x="10058400" y="13563600"/>
            <a:ext cx="8458200" cy="6887392"/>
          </a:xfrm>
          <a:prstGeom prst="rect">
            <a:avLst/>
          </a:prstGeom>
          <a:noFill/>
          <a:ln w="9525">
            <a:noFill/>
            <a:miter lim="800000"/>
            <a:headEnd/>
            <a:tailEnd/>
          </a:ln>
          <a:effectLst/>
        </p:spPr>
      </p:pic>
      <p:sp>
        <p:nvSpPr>
          <p:cNvPr id="4098" name="AutoShape 2"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4"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http://www.ics.uci.edu/~welling/NSFcareer/NSF_logo.jpg"/>
          <p:cNvSpPr>
            <a:spLocks noChangeAspect="1" noChangeArrowheads="1"/>
          </p:cNvSpPr>
          <p:nvPr/>
        </p:nvSpPr>
        <p:spPr bwMode="auto">
          <a:xfrm>
            <a:off x="63500" y="-136525"/>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http://www.ics.uci.edu/~welling/NSFcareer/NSF_logo.jpg"/>
          <p:cNvSpPr>
            <a:spLocks noChangeAspect="1" noChangeArrowheads="1"/>
          </p:cNvSpPr>
          <p:nvPr/>
        </p:nvSpPr>
        <p:spPr bwMode="auto">
          <a:xfrm>
            <a:off x="0" y="0"/>
            <a:ext cx="6591300" cy="6591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http://www.brandeis.edu/mrsec/research/images/NSF_Logo.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6" cstate="print"/>
          <a:srcRect/>
          <a:stretch>
            <a:fillRect/>
          </a:stretch>
        </p:blipFill>
        <p:spPr bwMode="auto">
          <a:xfrm>
            <a:off x="33375600" y="2209800"/>
            <a:ext cx="1790700" cy="1790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cstate="print"/>
          <a:srcRect/>
          <a:stretch>
            <a:fillRect/>
          </a:stretch>
        </p:blipFill>
        <p:spPr bwMode="auto">
          <a:xfrm>
            <a:off x="5562600" y="2286000"/>
            <a:ext cx="1981200" cy="1634490"/>
          </a:xfrm>
          <a:prstGeom prst="rect">
            <a:avLst/>
          </a:prstGeom>
          <a:noFill/>
          <a:ln w="9525">
            <a:noFill/>
            <a:miter lim="800000"/>
            <a:headEnd/>
            <a:tailEnd/>
          </a:ln>
          <a:effectLst/>
        </p:spPr>
      </p:pic>
      <p:pic>
        <p:nvPicPr>
          <p:cNvPr id="1028" name="Picture 4"/>
          <p:cNvPicPr>
            <a:picLocks noChangeAspect="1" noChangeArrowheads="1"/>
          </p:cNvPicPr>
          <p:nvPr/>
        </p:nvPicPr>
        <p:blipFill>
          <a:blip r:embed="rId8" cstate="print"/>
          <a:srcRect/>
          <a:stretch>
            <a:fillRect/>
          </a:stretch>
        </p:blipFill>
        <p:spPr bwMode="auto">
          <a:xfrm>
            <a:off x="1752600" y="990600"/>
            <a:ext cx="1752600" cy="2937691"/>
          </a:xfrm>
          <a:prstGeom prst="rect">
            <a:avLst/>
          </a:prstGeom>
          <a:noFill/>
          <a:ln w="9525">
            <a:noFill/>
            <a:miter lim="800000"/>
            <a:headEnd/>
            <a:tailEnd/>
          </a:ln>
          <a:effectLst/>
        </p:spPr>
      </p:pic>
      <p:sp>
        <p:nvSpPr>
          <p:cNvPr id="31" name="Rectangle 30"/>
          <p:cNvSpPr/>
          <p:nvPr/>
        </p:nvSpPr>
        <p:spPr>
          <a:xfrm>
            <a:off x="19202400" y="15316200"/>
            <a:ext cx="7620000" cy="2862322"/>
          </a:xfrm>
          <a:prstGeom prst="rect">
            <a:avLst/>
          </a:prstGeom>
          <a:ln w="50800">
            <a:solidFill>
              <a:schemeClr val="tx1"/>
            </a:solidFill>
            <a:prstDash val="solid"/>
          </a:ln>
        </p:spPr>
        <p:txBody>
          <a:bodyPr wrap="square">
            <a:spAutoFit/>
          </a:bodyPr>
          <a:lstStyle/>
          <a:p>
            <a:r>
              <a:rPr lang="en-US" sz="3600" dirty="0" smtClean="0"/>
              <a:t>&gt; #match </a:t>
            </a:r>
            <a:r>
              <a:rPr lang="en-US" sz="3600" dirty="0" err="1" smtClean="0"/>
              <a:t>fit$YPD</a:t>
            </a:r>
            <a:r>
              <a:rPr lang="en-US" sz="3600" dirty="0" smtClean="0"/>
              <a:t> to lifespan</a:t>
            </a:r>
          </a:p>
          <a:p>
            <a:r>
              <a:rPr lang="en-US" sz="3600" dirty="0" smtClean="0"/>
              <a:t>&gt; </a:t>
            </a:r>
            <a:r>
              <a:rPr lang="en-US" sz="3600" dirty="0" err="1" smtClean="0"/>
              <a:t>lifespan$YPD</a:t>
            </a:r>
            <a:r>
              <a:rPr lang="en-US" sz="3600" dirty="0" smtClean="0"/>
              <a:t>= </a:t>
            </a:r>
            <a:r>
              <a:rPr lang="en-US" sz="3600" dirty="0" err="1" smtClean="0"/>
              <a:t>fit$YPD</a:t>
            </a:r>
            <a:r>
              <a:rPr lang="en-US" sz="3600" dirty="0" smtClean="0"/>
              <a:t>[match( </a:t>
            </a:r>
            <a:r>
              <a:rPr lang="en-US" sz="3600" dirty="0" err="1" smtClean="0"/>
              <a:t>lifespan$ORF,fit$orf</a:t>
            </a:r>
            <a:r>
              <a:rPr lang="en-US" sz="3600" dirty="0" smtClean="0"/>
              <a:t> )];</a:t>
            </a:r>
          </a:p>
          <a:p>
            <a:r>
              <a:rPr lang="en-US" sz="3600" dirty="0" smtClean="0"/>
              <a:t>&gt; summary (lm(</a:t>
            </a:r>
            <a:r>
              <a:rPr lang="en-US" sz="3600" dirty="0" err="1" smtClean="0"/>
              <a:t>lifespan$RLS_Del_alpha</a:t>
            </a:r>
            <a:r>
              <a:rPr lang="en-US" sz="3600" dirty="0" smtClean="0"/>
              <a:t> ~</a:t>
            </a:r>
            <a:r>
              <a:rPr lang="en-US" sz="3600" dirty="0" err="1" smtClean="0"/>
              <a:t>lifespan$YPD</a:t>
            </a:r>
            <a:r>
              <a:rPr lang="en-US" sz="3600" dirty="0" smtClean="0"/>
              <a:t>))</a:t>
            </a:r>
            <a:endParaRPr lang="en-US" sz="3600" dirty="0"/>
          </a:p>
        </p:txBody>
      </p:sp>
      <p:sp>
        <p:nvSpPr>
          <p:cNvPr id="34" name="Rectangle 33"/>
          <p:cNvSpPr/>
          <p:nvPr/>
        </p:nvSpPr>
        <p:spPr>
          <a:xfrm>
            <a:off x="10134600" y="20726400"/>
            <a:ext cx="17602200" cy="10002738"/>
          </a:xfrm>
          <a:prstGeom prst="rect">
            <a:avLst/>
          </a:prstGeom>
        </p:spPr>
        <p:txBody>
          <a:bodyPr wrap="square">
            <a:spAutoFit/>
          </a:bodyPr>
          <a:lstStyle/>
          <a:p>
            <a:pPr algn="ctr" defTabSz="4074904">
              <a:spcBef>
                <a:spcPct val="50000"/>
              </a:spcBef>
            </a:pPr>
            <a:r>
              <a:rPr lang="en-US" sz="4000" b="1" u="sng" dirty="0" smtClean="0">
                <a:solidFill>
                  <a:srgbClr val="D60093"/>
                </a:solidFill>
                <a:latin typeface="Biondi" pitchFamily="2" charset="0"/>
              </a:rPr>
              <a:t>MATERIALS AND METHODS</a:t>
            </a:r>
          </a:p>
          <a:p>
            <a:pPr lvl="0">
              <a:buFont typeface="Arial" pitchFamily="34" charset="0"/>
              <a:buChar char="•"/>
            </a:pPr>
            <a:r>
              <a:rPr lang="en-US" sz="4000" dirty="0" smtClean="0"/>
              <a:t>Lifespan measures of yeast strains were obtained from </a:t>
            </a:r>
            <a:r>
              <a:rPr lang="en-US" sz="4000" dirty="0" err="1" smtClean="0"/>
              <a:t>Managbanag</a:t>
            </a:r>
            <a:r>
              <a:rPr lang="en-US" sz="4000" dirty="0" smtClean="0"/>
              <a:t> et al. 2008, </a:t>
            </a:r>
            <a:r>
              <a:rPr lang="en-US" sz="4000" dirty="0" err="1" smtClean="0"/>
              <a:t>PLoS</a:t>
            </a:r>
            <a:r>
              <a:rPr lang="en-US" sz="4000" dirty="0" smtClean="0"/>
              <a:t> ONE 3(11): e3802. </a:t>
            </a:r>
          </a:p>
          <a:p>
            <a:pPr lvl="0">
              <a:buFont typeface="Arial" pitchFamily="34" charset="0"/>
              <a:buChar char="•"/>
            </a:pPr>
            <a:r>
              <a:rPr lang="en-US" sz="4000" dirty="0" smtClean="0"/>
              <a:t>We used </a:t>
            </a:r>
            <a:r>
              <a:rPr lang="en-US" sz="4000" dirty="0" err="1" smtClean="0"/>
              <a:t>nonsynomous</a:t>
            </a:r>
            <a:r>
              <a:rPr lang="en-US" sz="4000" dirty="0" smtClean="0"/>
              <a:t> </a:t>
            </a:r>
            <a:r>
              <a:rPr lang="en-US" sz="4000" dirty="0" err="1" smtClean="0"/>
              <a:t>substitutation</a:t>
            </a:r>
            <a:r>
              <a:rPr lang="en-US" sz="4000" dirty="0" smtClean="0"/>
              <a:t> rates (Ka) between </a:t>
            </a:r>
            <a:r>
              <a:rPr lang="en-US" sz="4000" i="1" dirty="0" smtClean="0"/>
              <a:t>S.</a:t>
            </a:r>
            <a:r>
              <a:rPr lang="en-US" sz="4000" dirty="0" smtClean="0"/>
              <a:t> </a:t>
            </a:r>
            <a:r>
              <a:rPr lang="en-US" sz="4000" i="1" dirty="0" err="1" smtClean="0"/>
              <a:t>cerevisiae</a:t>
            </a:r>
            <a:r>
              <a:rPr lang="en-US" sz="4000" dirty="0" smtClean="0"/>
              <a:t> and </a:t>
            </a:r>
            <a:r>
              <a:rPr lang="en-US" sz="4000" i="1" dirty="0" smtClean="0"/>
              <a:t>S. </a:t>
            </a:r>
            <a:r>
              <a:rPr lang="en-US" sz="4000" i="1" dirty="0" err="1" smtClean="0"/>
              <a:t>paradoxus</a:t>
            </a:r>
            <a:r>
              <a:rPr lang="en-US" sz="4000" dirty="0" smtClean="0"/>
              <a:t> as the evolutionary distances. </a:t>
            </a:r>
          </a:p>
          <a:p>
            <a:pPr lvl="0">
              <a:buFont typeface="Arial" pitchFamily="34" charset="0"/>
              <a:buChar char="•"/>
            </a:pPr>
            <a:r>
              <a:rPr lang="en-US" sz="4000" dirty="0" smtClean="0"/>
              <a:t>Protein interaction data were collected from the Database of Interaction Proteins (http://dip.doe-mbi.ucla.edu). </a:t>
            </a:r>
          </a:p>
          <a:p>
            <a:pPr lvl="0">
              <a:buFont typeface="Arial" pitchFamily="34" charset="0"/>
              <a:buChar char="•"/>
            </a:pPr>
            <a:r>
              <a:rPr lang="en-US" sz="4000" dirty="0" smtClean="0"/>
              <a:t>Growth fitness data were obtained from http://www-sequence.stanford.edu/group/yeast_deletion_project/</a:t>
            </a:r>
          </a:p>
          <a:p>
            <a:pPr lvl="0">
              <a:buFont typeface="Arial" pitchFamily="34" charset="0"/>
              <a:buChar char="•"/>
            </a:pPr>
            <a:r>
              <a:rPr lang="en-US" sz="4000" dirty="0" smtClean="0"/>
              <a:t>To understand the mechanism of cellular aging we investigate the statistical association of evolution distance, growth fitness and protein interaction to life span.   Performed multiple regression analysis to compare the protein robust factors to cellular aging. These results were each plotted for further analysis. </a:t>
            </a:r>
          </a:p>
          <a:p>
            <a:pPr lvl="0">
              <a:buFont typeface="Arial" pitchFamily="34" charset="0"/>
              <a:buChar char="•"/>
            </a:pPr>
            <a:r>
              <a:rPr lang="en-US" sz="4000" dirty="0" smtClean="0"/>
              <a:t>All of the regression test and plots were conducted using the computer program R 2.12.1. </a:t>
            </a:r>
          </a:p>
          <a:p>
            <a:pPr lvl="0"/>
            <a:r>
              <a:rPr lang="en-US" sz="4400" dirty="0" smtClean="0"/>
              <a:t> </a:t>
            </a:r>
            <a:endParaRPr lang="en-US" sz="4400" dirty="0"/>
          </a:p>
        </p:txBody>
      </p:sp>
      <p:grpSp>
        <p:nvGrpSpPr>
          <p:cNvPr id="29" name="Group 28"/>
          <p:cNvGrpSpPr/>
          <p:nvPr/>
        </p:nvGrpSpPr>
        <p:grpSpPr>
          <a:xfrm>
            <a:off x="27051000" y="4876800"/>
            <a:ext cx="11353800" cy="4659569"/>
            <a:chOff x="1143000" y="4191000"/>
            <a:chExt cx="15602299" cy="5715000"/>
          </a:xfrm>
        </p:grpSpPr>
        <p:grpSp>
          <p:nvGrpSpPr>
            <p:cNvPr id="30" name="Group 12"/>
            <p:cNvGrpSpPr/>
            <p:nvPr/>
          </p:nvGrpSpPr>
          <p:grpSpPr>
            <a:xfrm>
              <a:off x="2362200" y="6477000"/>
              <a:ext cx="1737397" cy="1905000"/>
              <a:chOff x="4419600" y="6477000"/>
              <a:chExt cx="1737397" cy="1905000"/>
            </a:xfrm>
          </p:grpSpPr>
          <p:sp>
            <p:nvSpPr>
              <p:cNvPr id="54" name="Oval 53"/>
              <p:cNvSpPr/>
              <p:nvPr/>
            </p:nvSpPr>
            <p:spPr>
              <a:xfrm>
                <a:off x="4419600" y="6477000"/>
                <a:ext cx="1676400" cy="19050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cxnSp>
            <p:nvCxnSpPr>
              <p:cNvPr id="55" name="Straight Connector 54"/>
              <p:cNvCxnSpPr>
                <a:stCxn id="54" idx="0"/>
              </p:cNvCxnSpPr>
              <p:nvPr/>
            </p:nvCxnSpPr>
            <p:spPr>
              <a:xfrm rot="16200000" flipH="1" flipV="1">
                <a:off x="4267200" y="7391400"/>
                <a:ext cx="1905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rot="10800000" flipH="1">
                <a:off x="4419600" y="7315200"/>
                <a:ext cx="160020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257800" y="7391400"/>
                <a:ext cx="899197" cy="717231"/>
              </a:xfrm>
              <a:prstGeom prst="rect">
                <a:avLst/>
              </a:prstGeom>
              <a:noFill/>
            </p:spPr>
            <p:txBody>
              <a:bodyPr wrap="none" rtlCol="0">
                <a:spAutoFit/>
              </a:bodyPr>
              <a:lstStyle/>
              <a:p>
                <a:r>
                  <a:rPr lang="en-US" sz="3200" b="1" dirty="0" smtClean="0"/>
                  <a:t>G1</a:t>
                </a:r>
                <a:endParaRPr lang="en-US" sz="3200" b="1" dirty="0"/>
              </a:p>
            </p:txBody>
          </p:sp>
          <p:sp>
            <p:nvSpPr>
              <p:cNvPr id="58" name="TextBox 9"/>
              <p:cNvSpPr txBox="1"/>
              <p:nvPr/>
            </p:nvSpPr>
            <p:spPr>
              <a:xfrm>
                <a:off x="5257800" y="6683515"/>
                <a:ext cx="747202" cy="717231"/>
              </a:xfrm>
              <a:prstGeom prst="rect">
                <a:avLst/>
              </a:prstGeom>
              <a:noFill/>
            </p:spPr>
            <p:txBody>
              <a:bodyPr wrap="none" rtlCol="0">
                <a:spAutoFit/>
              </a:bodyPr>
              <a:lstStyle/>
              <a:p>
                <a:r>
                  <a:rPr lang="en-US" sz="3200" b="1" dirty="0" smtClean="0"/>
                  <a:t>M</a:t>
                </a:r>
                <a:endParaRPr lang="en-US" sz="3200" b="1" dirty="0"/>
              </a:p>
            </p:txBody>
          </p:sp>
          <p:sp>
            <p:nvSpPr>
              <p:cNvPr id="59" name="TextBox 10"/>
              <p:cNvSpPr txBox="1"/>
              <p:nvPr/>
            </p:nvSpPr>
            <p:spPr>
              <a:xfrm>
                <a:off x="4495800" y="6705600"/>
                <a:ext cx="899197" cy="717231"/>
              </a:xfrm>
              <a:prstGeom prst="rect">
                <a:avLst/>
              </a:prstGeom>
              <a:noFill/>
            </p:spPr>
            <p:txBody>
              <a:bodyPr wrap="none" rtlCol="0">
                <a:spAutoFit/>
              </a:bodyPr>
              <a:lstStyle/>
              <a:p>
                <a:r>
                  <a:rPr lang="en-US" sz="3200" b="1" dirty="0" smtClean="0"/>
                  <a:t>G2</a:t>
                </a:r>
                <a:endParaRPr lang="en-US" sz="3200" b="1" dirty="0"/>
              </a:p>
            </p:txBody>
          </p:sp>
          <p:sp>
            <p:nvSpPr>
              <p:cNvPr id="60" name="TextBox 11"/>
              <p:cNvSpPr txBox="1"/>
              <p:nvPr/>
            </p:nvSpPr>
            <p:spPr>
              <a:xfrm>
                <a:off x="4648200" y="7391400"/>
                <a:ext cx="609507" cy="881360"/>
              </a:xfrm>
              <a:prstGeom prst="rect">
                <a:avLst/>
              </a:prstGeom>
              <a:noFill/>
            </p:spPr>
            <p:txBody>
              <a:bodyPr wrap="none" rtlCol="0">
                <a:spAutoFit/>
              </a:bodyPr>
              <a:lstStyle/>
              <a:p>
                <a:r>
                  <a:rPr lang="en-US" sz="3600" b="1" dirty="0" smtClean="0"/>
                  <a:t>S</a:t>
                </a:r>
                <a:endParaRPr lang="en-US" sz="3600" b="1" dirty="0"/>
              </a:p>
            </p:txBody>
          </p:sp>
        </p:grpSp>
        <p:sp>
          <p:nvSpPr>
            <p:cNvPr id="32" name="Circular Arrow 31"/>
            <p:cNvSpPr/>
            <p:nvPr/>
          </p:nvSpPr>
          <p:spPr>
            <a:xfrm>
              <a:off x="1143000" y="4953000"/>
              <a:ext cx="4038600" cy="4953000"/>
            </a:xfrm>
            <a:prstGeom prst="circularArrow">
              <a:avLst>
                <a:gd name="adj1" fmla="val 5481"/>
                <a:gd name="adj2" fmla="val 991343"/>
                <a:gd name="adj3" fmla="val 20377088"/>
                <a:gd name="adj4" fmla="val 1319144"/>
                <a:gd name="adj5" fmla="val 10107"/>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solidFill>
                  <a:schemeClr val="tx1"/>
                </a:solidFill>
              </a:endParaRPr>
            </a:p>
          </p:txBody>
        </p:sp>
        <p:sp>
          <p:nvSpPr>
            <p:cNvPr id="35" name="TextBox 34"/>
            <p:cNvSpPr txBox="1"/>
            <p:nvPr/>
          </p:nvSpPr>
          <p:spPr>
            <a:xfrm>
              <a:off x="2286001" y="4191000"/>
              <a:ext cx="1667986" cy="717231"/>
            </a:xfrm>
            <a:prstGeom prst="rect">
              <a:avLst/>
            </a:prstGeom>
            <a:noFill/>
          </p:spPr>
          <p:txBody>
            <a:bodyPr wrap="none" rtlCol="0">
              <a:spAutoFit/>
            </a:bodyPr>
            <a:lstStyle/>
            <a:p>
              <a:r>
                <a:rPr lang="en-US" sz="3200" b="1" dirty="0" smtClean="0"/>
                <a:t>Faster</a:t>
              </a:r>
              <a:endParaRPr lang="en-US" sz="3200" b="1" dirty="0"/>
            </a:p>
          </p:txBody>
        </p:sp>
        <p:sp>
          <p:nvSpPr>
            <p:cNvPr id="36" name="TextBox 35"/>
            <p:cNvSpPr txBox="1"/>
            <p:nvPr/>
          </p:nvSpPr>
          <p:spPr>
            <a:xfrm>
              <a:off x="8991600" y="5334000"/>
              <a:ext cx="7753699" cy="1321217"/>
            </a:xfrm>
            <a:prstGeom prst="rect">
              <a:avLst/>
            </a:prstGeom>
            <a:noFill/>
          </p:spPr>
          <p:txBody>
            <a:bodyPr wrap="square" rtlCol="0">
              <a:spAutoFit/>
            </a:bodyPr>
            <a:lstStyle/>
            <a:p>
              <a:r>
                <a:rPr lang="en-US" sz="3200" b="1" dirty="0" smtClean="0"/>
                <a:t>More cell divisions</a:t>
              </a:r>
            </a:p>
            <a:p>
              <a:r>
                <a:rPr lang="en-US" sz="3200" b="1" dirty="0" smtClean="0"/>
                <a:t>(longer </a:t>
              </a:r>
              <a:r>
                <a:rPr lang="en-US" sz="3200" b="1" dirty="0" err="1" smtClean="0"/>
                <a:t>replicative</a:t>
              </a:r>
              <a:r>
                <a:rPr lang="en-US" sz="3200" b="1" dirty="0" smtClean="0"/>
                <a:t> lifespan)</a:t>
              </a:r>
              <a:endParaRPr lang="en-US" sz="3200" b="1" dirty="0"/>
            </a:p>
          </p:txBody>
        </p:sp>
        <p:sp>
          <p:nvSpPr>
            <p:cNvPr id="37" name="TextBox 36"/>
            <p:cNvSpPr txBox="1"/>
            <p:nvPr/>
          </p:nvSpPr>
          <p:spPr>
            <a:xfrm>
              <a:off x="9067803" y="7772400"/>
              <a:ext cx="6365923" cy="1321217"/>
            </a:xfrm>
            <a:prstGeom prst="rect">
              <a:avLst/>
            </a:prstGeom>
            <a:noFill/>
          </p:spPr>
          <p:txBody>
            <a:bodyPr wrap="square" rtlCol="0">
              <a:spAutoFit/>
            </a:bodyPr>
            <a:lstStyle/>
            <a:p>
              <a:r>
                <a:rPr lang="en-US" sz="3200" b="1" dirty="0" smtClean="0"/>
                <a:t>Faster growth rate</a:t>
              </a:r>
            </a:p>
            <a:p>
              <a:r>
                <a:rPr lang="en-US" sz="3200" b="1" dirty="0" smtClean="0"/>
                <a:t>(Better growth fitness)</a:t>
              </a:r>
            </a:p>
          </p:txBody>
        </p:sp>
        <p:sp>
          <p:nvSpPr>
            <p:cNvPr id="38" name="Right Arrow 37"/>
            <p:cNvSpPr/>
            <p:nvPr/>
          </p:nvSpPr>
          <p:spPr>
            <a:xfrm>
              <a:off x="5029200" y="7239000"/>
              <a:ext cx="1447800" cy="8382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nvGrpSpPr>
            <p:cNvPr id="39" name="Group 32"/>
            <p:cNvGrpSpPr/>
            <p:nvPr/>
          </p:nvGrpSpPr>
          <p:grpSpPr>
            <a:xfrm rot="18143700">
              <a:off x="6564980" y="5876355"/>
              <a:ext cx="1371600" cy="1143000"/>
              <a:chOff x="8763000" y="6705600"/>
              <a:chExt cx="1371600" cy="1143000"/>
            </a:xfrm>
          </p:grpSpPr>
          <p:sp>
            <p:nvSpPr>
              <p:cNvPr id="52" name="Oval 51"/>
              <p:cNvSpPr/>
              <p:nvPr/>
            </p:nvSpPr>
            <p:spPr>
              <a:xfrm>
                <a:off x="9601200" y="6705600"/>
                <a:ext cx="533400" cy="609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53" name="Oval 52"/>
              <p:cNvSpPr/>
              <p:nvPr/>
            </p:nvSpPr>
            <p:spPr>
              <a:xfrm>
                <a:off x="8763000" y="6858000"/>
                <a:ext cx="914400" cy="990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grpSp>
          <p:nvGrpSpPr>
            <p:cNvPr id="40" name="Group 33"/>
            <p:cNvGrpSpPr/>
            <p:nvPr/>
          </p:nvGrpSpPr>
          <p:grpSpPr>
            <a:xfrm>
              <a:off x="6705606" y="8153400"/>
              <a:ext cx="1066801" cy="990600"/>
              <a:chOff x="8763000" y="6705600"/>
              <a:chExt cx="1371600" cy="1143000"/>
            </a:xfrm>
          </p:grpSpPr>
          <p:sp>
            <p:nvSpPr>
              <p:cNvPr id="50" name="Oval 49"/>
              <p:cNvSpPr/>
              <p:nvPr/>
            </p:nvSpPr>
            <p:spPr>
              <a:xfrm>
                <a:off x="9601200" y="6705600"/>
                <a:ext cx="533400" cy="609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51" name="Oval 50"/>
              <p:cNvSpPr/>
              <p:nvPr/>
            </p:nvSpPr>
            <p:spPr>
              <a:xfrm>
                <a:off x="8763000" y="6858000"/>
                <a:ext cx="914400" cy="990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grpSp>
          <p:nvGrpSpPr>
            <p:cNvPr id="41" name="Group 36"/>
            <p:cNvGrpSpPr/>
            <p:nvPr/>
          </p:nvGrpSpPr>
          <p:grpSpPr>
            <a:xfrm>
              <a:off x="6705600" y="7010400"/>
              <a:ext cx="1371600" cy="1143000"/>
              <a:chOff x="8763000" y="6705600"/>
              <a:chExt cx="1371600" cy="1143000"/>
            </a:xfrm>
          </p:grpSpPr>
          <p:sp>
            <p:nvSpPr>
              <p:cNvPr id="48" name="Oval 47"/>
              <p:cNvSpPr/>
              <p:nvPr/>
            </p:nvSpPr>
            <p:spPr>
              <a:xfrm>
                <a:off x="9601200" y="6705600"/>
                <a:ext cx="533400" cy="609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49" name="Oval 48"/>
              <p:cNvSpPr/>
              <p:nvPr/>
            </p:nvSpPr>
            <p:spPr>
              <a:xfrm>
                <a:off x="8763000" y="6858000"/>
                <a:ext cx="914400" cy="990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grpSp>
          <p:nvGrpSpPr>
            <p:cNvPr id="42" name="Group 39"/>
            <p:cNvGrpSpPr/>
            <p:nvPr/>
          </p:nvGrpSpPr>
          <p:grpSpPr>
            <a:xfrm rot="6193565">
              <a:off x="7757185" y="6289160"/>
              <a:ext cx="1115661" cy="907358"/>
              <a:chOff x="8763000" y="6705600"/>
              <a:chExt cx="1371600" cy="1143000"/>
            </a:xfrm>
          </p:grpSpPr>
          <p:sp>
            <p:nvSpPr>
              <p:cNvPr id="46" name="Oval 45"/>
              <p:cNvSpPr/>
              <p:nvPr/>
            </p:nvSpPr>
            <p:spPr>
              <a:xfrm>
                <a:off x="9601200" y="6705600"/>
                <a:ext cx="533400" cy="609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47" name="Oval 46"/>
              <p:cNvSpPr/>
              <p:nvPr/>
            </p:nvSpPr>
            <p:spPr>
              <a:xfrm>
                <a:off x="8763000" y="6858000"/>
                <a:ext cx="914400" cy="990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grpSp>
          <p:nvGrpSpPr>
            <p:cNvPr id="43" name="Group 42"/>
            <p:cNvGrpSpPr/>
            <p:nvPr/>
          </p:nvGrpSpPr>
          <p:grpSpPr>
            <a:xfrm rot="15165760">
              <a:off x="7567013" y="7850256"/>
              <a:ext cx="1133020" cy="883378"/>
              <a:chOff x="8763000" y="6705600"/>
              <a:chExt cx="1371600" cy="1143000"/>
            </a:xfrm>
          </p:grpSpPr>
          <p:sp>
            <p:nvSpPr>
              <p:cNvPr id="44" name="Oval 43"/>
              <p:cNvSpPr/>
              <p:nvPr/>
            </p:nvSpPr>
            <p:spPr>
              <a:xfrm>
                <a:off x="9601200" y="6705600"/>
                <a:ext cx="533400" cy="609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sp>
            <p:nvSpPr>
              <p:cNvPr id="45" name="Oval 44"/>
              <p:cNvSpPr/>
              <p:nvPr/>
            </p:nvSpPr>
            <p:spPr>
              <a:xfrm>
                <a:off x="8763000" y="6858000"/>
                <a:ext cx="914400" cy="990600"/>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grpSp>
      </p:grpSp>
      <p:sp>
        <p:nvSpPr>
          <p:cNvPr id="61" name="Rectangle 60"/>
          <p:cNvSpPr/>
          <p:nvPr/>
        </p:nvSpPr>
        <p:spPr>
          <a:xfrm>
            <a:off x="30784800" y="4876800"/>
            <a:ext cx="3540521" cy="707886"/>
          </a:xfrm>
          <a:prstGeom prst="rect">
            <a:avLst/>
          </a:prstGeom>
        </p:spPr>
        <p:txBody>
          <a:bodyPr wrap="none">
            <a:spAutoFit/>
          </a:bodyPr>
          <a:lstStyle/>
          <a:p>
            <a:pPr algn="ctr" defTabSz="4074904">
              <a:spcBef>
                <a:spcPct val="50000"/>
              </a:spcBef>
            </a:pPr>
            <a:r>
              <a:rPr lang="en-US" sz="4000" b="1" u="sng" dirty="0" smtClean="0">
                <a:solidFill>
                  <a:srgbClr val="D60093"/>
                </a:solidFill>
                <a:latin typeface="Biondi" pitchFamily="2" charset="0"/>
              </a:rPr>
              <a:t>SUMMARY</a:t>
            </a:r>
            <a:endParaRPr lang="en-US" sz="4000" b="1" u="sng" dirty="0">
              <a:solidFill>
                <a:srgbClr val="D60093"/>
              </a:solidFill>
              <a:latin typeface="Biondi" pitchFamily="2" charset="0"/>
            </a:endParaRPr>
          </a:p>
        </p:txBody>
      </p:sp>
      <p:pic>
        <p:nvPicPr>
          <p:cNvPr id="62" name="Picture 3"/>
          <p:cNvPicPr>
            <a:picLocks noChangeAspect="1" noChangeArrowheads="1"/>
          </p:cNvPicPr>
          <p:nvPr/>
        </p:nvPicPr>
        <p:blipFill>
          <a:blip r:embed="rId7" cstate="print"/>
          <a:srcRect/>
          <a:stretch>
            <a:fillRect/>
          </a:stretch>
        </p:blipFill>
        <p:spPr bwMode="auto">
          <a:xfrm>
            <a:off x="5486400" y="2438400"/>
            <a:ext cx="1981200" cy="163449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1127</TotalTime>
  <Words>779</Words>
  <Application>Microsoft Macintosh PowerPoint</Application>
  <PresentationFormat>Custom</PresentationFormat>
  <Paragraphs>90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Hong</cp:lastModifiedBy>
  <cp:revision>73</cp:revision>
  <dcterms:created xsi:type="dcterms:W3CDTF">2010-04-08T04:17:32Z</dcterms:created>
  <dcterms:modified xsi:type="dcterms:W3CDTF">2014-06-29T19:54:32Z</dcterms:modified>
</cp:coreProperties>
</file>