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36576000"/>
  <p:notesSz cx="7315200" cy="9601200"/>
  <p:defaultText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0" d="100"/>
          <a:sy n="20" d="100"/>
        </p:scale>
        <p:origin x="-1842" y="-120"/>
      </p:cViewPr>
      <p:guideLst>
        <p:guide orient="horz" pos="11520"/>
        <p:guide pos="12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70"/>
            <a:ext cx="3264408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302" indent="0" algn="ctr">
              <a:buNone/>
              <a:defRPr>
                <a:solidFill>
                  <a:schemeClr val="tx1">
                    <a:tint val="75000"/>
                  </a:schemeClr>
                </a:solidFill>
              </a:defRPr>
            </a:lvl2pPr>
            <a:lvl3pPr marL="4284604" indent="0" algn="ctr">
              <a:buNone/>
              <a:defRPr>
                <a:solidFill>
                  <a:schemeClr val="tx1">
                    <a:tint val="75000"/>
                  </a:schemeClr>
                </a:solidFill>
              </a:defRPr>
            </a:lvl3pPr>
            <a:lvl4pPr marL="6426906" indent="0" algn="ctr">
              <a:buNone/>
              <a:defRPr>
                <a:solidFill>
                  <a:schemeClr val="tx1">
                    <a:tint val="75000"/>
                  </a:schemeClr>
                </a:solidFill>
              </a:defRPr>
            </a:lvl4pPr>
            <a:lvl5pPr marL="8569208" indent="0" algn="ctr">
              <a:buNone/>
              <a:defRPr>
                <a:solidFill>
                  <a:schemeClr val="tx1">
                    <a:tint val="75000"/>
                  </a:schemeClr>
                </a:solidFill>
              </a:defRPr>
            </a:lvl5pPr>
            <a:lvl6pPr marL="10711510" indent="0" algn="ctr">
              <a:buNone/>
              <a:defRPr>
                <a:solidFill>
                  <a:schemeClr val="tx1">
                    <a:tint val="75000"/>
                  </a:schemeClr>
                </a:solidFill>
              </a:defRPr>
            </a:lvl6pPr>
            <a:lvl7pPr marL="12853812" indent="0" algn="ctr">
              <a:buNone/>
              <a:defRPr>
                <a:solidFill>
                  <a:schemeClr val="tx1">
                    <a:tint val="75000"/>
                  </a:schemeClr>
                </a:solidFill>
              </a:defRPr>
            </a:lvl7pPr>
            <a:lvl8pPr marL="14996114" indent="0" algn="ctr">
              <a:buNone/>
              <a:defRPr>
                <a:solidFill>
                  <a:schemeClr val="tx1">
                    <a:tint val="75000"/>
                  </a:schemeClr>
                </a:solidFill>
              </a:defRPr>
            </a:lvl8pPr>
            <a:lvl9pPr marL="171384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7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7"/>
          </a:xfrm>
        </p:spPr>
        <p:txBody>
          <a:bodyPr anchor="b"/>
          <a:lstStyle>
            <a:lvl1pPr marL="0" indent="0">
              <a:buNone/>
              <a:defRPr sz="9400">
                <a:solidFill>
                  <a:schemeClr val="tx1">
                    <a:tint val="75000"/>
                  </a:schemeClr>
                </a:solidFill>
              </a:defRPr>
            </a:lvl1pPr>
            <a:lvl2pPr marL="2142302" indent="0">
              <a:buNone/>
              <a:defRPr sz="8400">
                <a:solidFill>
                  <a:schemeClr val="tx1">
                    <a:tint val="75000"/>
                  </a:schemeClr>
                </a:solidFill>
              </a:defRPr>
            </a:lvl2pPr>
            <a:lvl3pPr marL="4284604" indent="0">
              <a:buNone/>
              <a:defRPr sz="7500">
                <a:solidFill>
                  <a:schemeClr val="tx1">
                    <a:tint val="75000"/>
                  </a:schemeClr>
                </a:solidFill>
              </a:defRPr>
            </a:lvl3pPr>
            <a:lvl4pPr marL="6426906" indent="0">
              <a:buNone/>
              <a:defRPr sz="6600">
                <a:solidFill>
                  <a:schemeClr val="tx1">
                    <a:tint val="75000"/>
                  </a:schemeClr>
                </a:solidFill>
              </a:defRPr>
            </a:lvl4pPr>
            <a:lvl5pPr marL="8569208" indent="0">
              <a:buNone/>
              <a:defRPr sz="6600">
                <a:solidFill>
                  <a:schemeClr val="tx1">
                    <a:tint val="75000"/>
                  </a:schemeClr>
                </a:solidFill>
              </a:defRPr>
            </a:lvl5pPr>
            <a:lvl6pPr marL="10711510" indent="0">
              <a:buNone/>
              <a:defRPr sz="6600">
                <a:solidFill>
                  <a:schemeClr val="tx1">
                    <a:tint val="75000"/>
                  </a:schemeClr>
                </a:solidFill>
              </a:defRPr>
            </a:lvl6pPr>
            <a:lvl7pPr marL="12853812" indent="0">
              <a:buNone/>
              <a:defRPr sz="6600">
                <a:solidFill>
                  <a:schemeClr val="tx1">
                    <a:tint val="75000"/>
                  </a:schemeClr>
                </a:solidFill>
              </a:defRPr>
            </a:lvl7pPr>
            <a:lvl8pPr marL="14996114" indent="0">
              <a:buNone/>
              <a:defRPr sz="6600">
                <a:solidFill>
                  <a:schemeClr val="tx1">
                    <a:tint val="75000"/>
                  </a:schemeClr>
                </a:solidFill>
              </a:defRPr>
            </a:lvl8pPr>
            <a:lvl9pPr marL="17138416"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F01C5-D5CD-49BC-8406-602CE9C003C9}" type="datetimeFigureOut">
              <a:rPr lang="en-US" smtClean="0"/>
              <a:pPr/>
              <a:t>7/30/2012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4F01C5-D5CD-49BC-8406-602CE9C003C9}" type="datetimeFigureOut">
              <a:rPr lang="en-US" smtClean="0"/>
              <a:pPr/>
              <a:t>7/30/2012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69"/>
            <a:ext cx="16968790"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3"/>
            <a:ext cx="16968790"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69"/>
            <a:ext cx="16975455"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3"/>
            <a:ext cx="16975455"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4F01C5-D5CD-49BC-8406-602CE9C003C9}" type="datetimeFigureOut">
              <a:rPr lang="en-US" smtClean="0"/>
              <a:pPr/>
              <a:t>7/30/2012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CBF50-20F3-4D53-8852-B6CD5E8C46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4F01C5-D5CD-49BC-8406-602CE9C003C9}" type="datetimeFigureOut">
              <a:rPr lang="en-US" smtClean="0"/>
              <a:pPr/>
              <a:t>7/30/2012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CBF50-20F3-4D53-8852-B6CD5E8C46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F01C5-D5CD-49BC-8406-602CE9C003C9}" type="datetimeFigureOut">
              <a:rPr lang="en-US" smtClean="0"/>
              <a:pPr/>
              <a:t>7/30/2012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CBF50-20F3-4D53-8852-B6CD5E8C46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456267"/>
            <a:ext cx="12634915" cy="6197600"/>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5015210" y="1456269"/>
            <a:ext cx="21469350" cy="3121660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7653869"/>
            <a:ext cx="12634915" cy="25019003"/>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F01C5-D5CD-49BC-8406-602CE9C003C9}" type="datetimeFigureOut">
              <a:rPr lang="en-US" smtClean="0"/>
              <a:pPr/>
              <a:t>7/30/2012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3"/>
            <a:ext cx="23042880" cy="21945600"/>
          </a:xfrm>
        </p:spPr>
        <p:txBody>
          <a:bodyPr/>
          <a:lstStyle>
            <a:lvl1pPr marL="0" indent="0">
              <a:buNone/>
              <a:defRPr sz="15000"/>
            </a:lvl1pPr>
            <a:lvl2pPr marL="2142302" indent="0">
              <a:buNone/>
              <a:defRPr sz="13100"/>
            </a:lvl2pPr>
            <a:lvl3pPr marL="4284604" indent="0">
              <a:buNone/>
              <a:defRPr sz="11200"/>
            </a:lvl3pPr>
            <a:lvl4pPr marL="6426906" indent="0">
              <a:buNone/>
              <a:defRPr sz="9400"/>
            </a:lvl4pPr>
            <a:lvl5pPr marL="8569208" indent="0">
              <a:buNone/>
              <a:defRPr sz="9400"/>
            </a:lvl5pPr>
            <a:lvl6pPr marL="10711510" indent="0">
              <a:buNone/>
              <a:defRPr sz="9400"/>
            </a:lvl6pPr>
            <a:lvl7pPr marL="12853812" indent="0">
              <a:buNone/>
              <a:defRPr sz="9400"/>
            </a:lvl7pPr>
            <a:lvl8pPr marL="14996114" indent="0">
              <a:buNone/>
              <a:defRPr sz="9400"/>
            </a:lvl8pPr>
            <a:lvl9pPr marL="17138416" indent="0">
              <a:buNone/>
              <a:defRPr sz="9400"/>
            </a:lvl9pPr>
          </a:lstStyle>
          <a:p>
            <a:endParaRPr lang="en-US"/>
          </a:p>
        </p:txBody>
      </p:sp>
      <p:sp>
        <p:nvSpPr>
          <p:cNvPr id="4" name="Text Placeholder 3"/>
          <p:cNvSpPr>
            <a:spLocks noGrp="1"/>
          </p:cNvSpPr>
          <p:nvPr>
            <p:ph type="body" sz="half" idx="2"/>
          </p:nvPr>
        </p:nvSpPr>
        <p:spPr>
          <a:xfrm>
            <a:off x="7527610" y="28625803"/>
            <a:ext cx="23042880" cy="4292597"/>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F01C5-D5CD-49BC-8406-602CE9C003C9}" type="datetimeFigureOut">
              <a:rPr lang="en-US" smtClean="0"/>
              <a:pPr/>
              <a:t>7/30/2012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464736"/>
            <a:ext cx="34564320" cy="6096000"/>
          </a:xfrm>
          <a:prstGeom prst="rect">
            <a:avLst/>
          </a:prstGeom>
        </p:spPr>
        <p:txBody>
          <a:bodyPr vert="horz" lIns="428460" tIns="214230" rIns="428460" bIns="21423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8534403"/>
            <a:ext cx="34564320" cy="24138469"/>
          </a:xfrm>
          <a:prstGeom prst="rect">
            <a:avLst/>
          </a:prstGeom>
        </p:spPr>
        <p:txBody>
          <a:bodyPr vert="horz" lIns="428460" tIns="214230" rIns="428460" bIns="2142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3900536"/>
            <a:ext cx="8961120" cy="1947333"/>
          </a:xfrm>
          <a:prstGeom prst="rect">
            <a:avLst/>
          </a:prstGeom>
        </p:spPr>
        <p:txBody>
          <a:bodyPr vert="horz" lIns="428460" tIns="214230" rIns="428460" bIns="214230" rtlCol="0" anchor="ctr"/>
          <a:lstStyle>
            <a:lvl1pPr algn="l">
              <a:defRPr sz="5600">
                <a:solidFill>
                  <a:schemeClr val="tx1">
                    <a:tint val="75000"/>
                  </a:schemeClr>
                </a:solidFill>
              </a:defRPr>
            </a:lvl1pPr>
          </a:lstStyle>
          <a:p>
            <a:fld id="{594F01C5-D5CD-49BC-8406-602CE9C003C9}" type="datetimeFigureOut">
              <a:rPr lang="en-US" smtClean="0"/>
              <a:pPr/>
              <a:t>7/30/2012</a:t>
            </a:fld>
            <a:endParaRPr lang="en-US"/>
          </a:p>
        </p:txBody>
      </p:sp>
      <p:sp>
        <p:nvSpPr>
          <p:cNvPr id="5" name="Footer Placeholder 4"/>
          <p:cNvSpPr>
            <a:spLocks noGrp="1"/>
          </p:cNvSpPr>
          <p:nvPr>
            <p:ph type="ftr" sz="quarter" idx="3"/>
          </p:nvPr>
        </p:nvSpPr>
        <p:spPr>
          <a:xfrm>
            <a:off x="13121640" y="33900536"/>
            <a:ext cx="12161520" cy="1947333"/>
          </a:xfrm>
          <a:prstGeom prst="rect">
            <a:avLst/>
          </a:prstGeom>
        </p:spPr>
        <p:txBody>
          <a:bodyPr vert="horz" lIns="428460" tIns="214230" rIns="428460" bIns="214230"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3900536"/>
            <a:ext cx="8961120" cy="1947333"/>
          </a:xfrm>
          <a:prstGeom prst="rect">
            <a:avLst/>
          </a:prstGeom>
        </p:spPr>
        <p:txBody>
          <a:bodyPr vert="horz" lIns="428460" tIns="214230" rIns="428460" bIns="214230" rtlCol="0" anchor="ctr"/>
          <a:lstStyle>
            <a:lvl1pPr algn="r">
              <a:defRPr sz="5600">
                <a:solidFill>
                  <a:schemeClr val="tx1">
                    <a:tint val="75000"/>
                  </a:schemeClr>
                </a:solidFill>
              </a:defRPr>
            </a:lvl1pPr>
          </a:lstStyle>
          <a:p>
            <a:fld id="{CE8CBF50-20F3-4D53-8852-B6CD5E8C46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04" rtl="0" eaLnBrk="1" latinLnBrk="0" hangingPunct="1">
        <a:spcBef>
          <a:spcPct val="0"/>
        </a:spcBef>
        <a:buNone/>
        <a:defRPr sz="20600" kern="1200">
          <a:solidFill>
            <a:schemeClr val="tx1"/>
          </a:solidFill>
          <a:latin typeface="+mj-lt"/>
          <a:ea typeface="+mj-ea"/>
          <a:cs typeface="+mj-cs"/>
        </a:defRPr>
      </a:lvl1pPr>
    </p:titleStyle>
    <p:bodyStyle>
      <a:lvl1pPr marL="1606727" indent="-1606727" algn="l" defTabSz="4284604" rtl="0" eaLnBrk="1" latinLnBrk="0" hangingPunct="1">
        <a:spcBef>
          <a:spcPct val="20000"/>
        </a:spcBef>
        <a:buFont typeface="Arial" pitchFamily="34" charset="0"/>
        <a:buChar char="•"/>
        <a:defRPr sz="15000" kern="1200">
          <a:solidFill>
            <a:schemeClr val="tx1"/>
          </a:solidFill>
          <a:latin typeface="+mn-lt"/>
          <a:ea typeface="+mn-ea"/>
          <a:cs typeface="+mn-cs"/>
        </a:defRPr>
      </a:lvl1pPr>
      <a:lvl2pPr marL="3481241" indent="-1338939" algn="l" defTabSz="4284604" rtl="0" eaLnBrk="1" latinLnBrk="0" hangingPunct="1">
        <a:spcBef>
          <a:spcPct val="20000"/>
        </a:spcBef>
        <a:buFont typeface="Arial" pitchFamily="34" charset="0"/>
        <a:buChar char="–"/>
        <a:defRPr sz="13100" kern="1200">
          <a:solidFill>
            <a:schemeClr val="tx1"/>
          </a:solidFill>
          <a:latin typeface="+mn-lt"/>
          <a:ea typeface="+mn-ea"/>
          <a:cs typeface="+mn-cs"/>
        </a:defRPr>
      </a:lvl2pPr>
      <a:lvl3pPr marL="5355755" indent="-1071151" algn="l" defTabSz="4284604" rtl="0" eaLnBrk="1" latinLnBrk="0" hangingPunct="1">
        <a:spcBef>
          <a:spcPct val="20000"/>
        </a:spcBef>
        <a:buFont typeface="Arial" pitchFamily="34" charset="0"/>
        <a:buChar char="•"/>
        <a:defRPr sz="11200" kern="1200">
          <a:solidFill>
            <a:schemeClr val="tx1"/>
          </a:solidFill>
          <a:latin typeface="+mn-lt"/>
          <a:ea typeface="+mn-ea"/>
          <a:cs typeface="+mn-cs"/>
        </a:defRPr>
      </a:lvl3pPr>
      <a:lvl4pPr marL="749805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640359"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782661"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4963"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7265"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956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emf"/><Relationship Id="rId7" Type="http://schemas.openxmlformats.org/officeDocument/2006/relationships/image" Target="../media/image6.tiff"/><Relationship Id="rId12" Type="http://schemas.openxmlformats.org/officeDocument/2006/relationships/image" Target="../media/image11.jpe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tiff"/><Relationship Id="rId11" Type="http://schemas.openxmlformats.org/officeDocument/2006/relationships/image" Target="../media/image10.tiff"/><Relationship Id="rId5" Type="http://schemas.openxmlformats.org/officeDocument/2006/relationships/image" Target="../media/image4.png"/><Relationship Id="rId10" Type="http://schemas.openxmlformats.org/officeDocument/2006/relationships/image" Target="../media/image9.tiff"/><Relationship Id="rId4" Type="http://schemas.openxmlformats.org/officeDocument/2006/relationships/image" Target="../media/image3.png"/><Relationship Id="rId9" Type="http://schemas.openxmlformats.org/officeDocument/2006/relationships/image" Target="../media/image8.tiff"/><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4020800" y="29337000"/>
            <a:ext cx="10896600" cy="6477000"/>
            <a:chOff x="756456" y="131781"/>
            <a:chExt cx="3282144" cy="4114800"/>
          </a:xfrm>
        </p:grpSpPr>
        <p:sp>
          <p:nvSpPr>
            <p:cNvPr id="5" name="Rectangle 4"/>
            <p:cNvSpPr/>
            <p:nvPr/>
          </p:nvSpPr>
          <p:spPr>
            <a:xfrm>
              <a:off x="756456" y="131781"/>
              <a:ext cx="3282144"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Rectangle 5"/>
            <p:cNvSpPr/>
            <p:nvPr/>
          </p:nvSpPr>
          <p:spPr>
            <a:xfrm>
              <a:off x="822986" y="277009"/>
              <a:ext cx="3149084" cy="387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7" name="Group 6"/>
          <p:cNvGrpSpPr/>
          <p:nvPr/>
        </p:nvGrpSpPr>
        <p:grpSpPr>
          <a:xfrm>
            <a:off x="838200" y="31699200"/>
            <a:ext cx="12420600" cy="4191000"/>
            <a:chOff x="756456" y="228600"/>
            <a:chExt cx="3282144" cy="4114800"/>
          </a:xfrm>
        </p:grpSpPr>
        <p:sp>
          <p:nvSpPr>
            <p:cNvPr id="8" name="Rectangle 7"/>
            <p:cNvSpPr/>
            <p:nvPr/>
          </p:nvSpPr>
          <p:spPr>
            <a:xfrm>
              <a:off x="756456" y="228600"/>
              <a:ext cx="3282144"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22986" y="463731"/>
              <a:ext cx="3149084" cy="3683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73"/>
          <p:cNvGrpSpPr/>
          <p:nvPr/>
        </p:nvGrpSpPr>
        <p:grpSpPr>
          <a:xfrm>
            <a:off x="25849625" y="21259800"/>
            <a:ext cx="11640775" cy="8001000"/>
            <a:chOff x="762000" y="228598"/>
            <a:chExt cx="3276600" cy="4661535"/>
          </a:xfrm>
        </p:grpSpPr>
        <p:sp>
          <p:nvSpPr>
            <p:cNvPr id="11" name="Rectangle 10"/>
            <p:cNvSpPr/>
            <p:nvPr/>
          </p:nvSpPr>
          <p:spPr>
            <a:xfrm>
              <a:off x="762000" y="228598"/>
              <a:ext cx="3276600" cy="466153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9203" y="279960"/>
              <a:ext cx="3125932" cy="4488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73"/>
          <p:cNvGrpSpPr/>
          <p:nvPr/>
        </p:nvGrpSpPr>
        <p:grpSpPr>
          <a:xfrm>
            <a:off x="25840712" y="12496800"/>
            <a:ext cx="11573488" cy="7924800"/>
            <a:chOff x="762000" y="228598"/>
            <a:chExt cx="3276600" cy="4661535"/>
          </a:xfrm>
        </p:grpSpPr>
        <p:sp>
          <p:nvSpPr>
            <p:cNvPr id="14" name="Rectangle 13"/>
            <p:cNvSpPr/>
            <p:nvPr/>
          </p:nvSpPr>
          <p:spPr>
            <a:xfrm>
              <a:off x="762000" y="228598"/>
              <a:ext cx="3276600" cy="466153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39203" y="279960"/>
              <a:ext cx="3125932" cy="4488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73"/>
          <p:cNvGrpSpPr/>
          <p:nvPr/>
        </p:nvGrpSpPr>
        <p:grpSpPr>
          <a:xfrm>
            <a:off x="13944600" y="15544800"/>
            <a:ext cx="11049000" cy="5867400"/>
            <a:chOff x="762000" y="228598"/>
            <a:chExt cx="3276600" cy="4661535"/>
          </a:xfrm>
        </p:grpSpPr>
        <p:sp>
          <p:nvSpPr>
            <p:cNvPr id="17" name="Rectangle 16"/>
            <p:cNvSpPr/>
            <p:nvPr/>
          </p:nvSpPr>
          <p:spPr>
            <a:xfrm>
              <a:off x="762000" y="228598"/>
              <a:ext cx="3276600" cy="466153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39203" y="279960"/>
              <a:ext cx="3125932" cy="4488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73"/>
          <p:cNvGrpSpPr/>
          <p:nvPr/>
        </p:nvGrpSpPr>
        <p:grpSpPr>
          <a:xfrm>
            <a:off x="14020800" y="22250400"/>
            <a:ext cx="10896600" cy="6781800"/>
            <a:chOff x="762000" y="228598"/>
            <a:chExt cx="3276600" cy="4661535"/>
          </a:xfrm>
        </p:grpSpPr>
        <p:sp>
          <p:nvSpPr>
            <p:cNvPr id="20" name="Rectangle 19"/>
            <p:cNvSpPr/>
            <p:nvPr/>
          </p:nvSpPr>
          <p:spPr>
            <a:xfrm>
              <a:off x="762000" y="228598"/>
              <a:ext cx="3276600" cy="466153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39203" y="279960"/>
              <a:ext cx="3125932" cy="4488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687701" y="4648200"/>
            <a:ext cx="12571099" cy="13487400"/>
            <a:chOff x="762000" y="228600"/>
            <a:chExt cx="3276600" cy="4114800"/>
          </a:xfrm>
        </p:grpSpPr>
        <p:sp>
          <p:nvSpPr>
            <p:cNvPr id="23" name="Rectangle 22"/>
            <p:cNvSpPr/>
            <p:nvPr/>
          </p:nvSpPr>
          <p:spPr>
            <a:xfrm>
              <a:off x="762000" y="228600"/>
              <a:ext cx="3276600"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38200" y="365760"/>
              <a:ext cx="3124200" cy="39014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944082" y="5029200"/>
            <a:ext cx="11861053" cy="12709417"/>
          </a:xfrm>
          <a:prstGeom prst="rect">
            <a:avLst/>
          </a:prstGeom>
          <a:noFill/>
        </p:spPr>
        <p:txBody>
          <a:bodyPr wrap="square" lIns="394503" tIns="197251" rIns="394503" bIns="197251" rtlCol="0">
            <a:spAutoFit/>
          </a:bodyPr>
          <a:lstStyle/>
          <a:p>
            <a:pPr algn="ctr"/>
            <a:r>
              <a:rPr lang="en-US" sz="4400" b="1" dirty="0" smtClean="0">
                <a:solidFill>
                  <a:schemeClr val="tx2">
                    <a:lumMod val="75000"/>
                  </a:schemeClr>
                </a:solidFill>
                <a:latin typeface="Arial" pitchFamily="34" charset="0"/>
                <a:cs typeface="Arial" pitchFamily="34" charset="0"/>
              </a:rPr>
              <a:t>Abstract</a:t>
            </a:r>
          </a:p>
          <a:p>
            <a:r>
              <a:rPr lang="en-US" sz="2800" dirty="0" smtClean="0">
                <a:latin typeface="Times New Roman" pitchFamily="18" charset="0"/>
                <a:cs typeface="Times New Roman" pitchFamily="18" charset="0"/>
              </a:rPr>
              <a:t>We </a:t>
            </a:r>
            <a:r>
              <a:rPr lang="en-US" sz="2800" dirty="0" smtClean="0">
                <a:latin typeface="Times New Roman" pitchFamily="18" charset="0"/>
                <a:cs typeface="Times New Roman" pitchFamily="18" charset="0"/>
              </a:rPr>
              <a:t>previously reported increasing incidences of loss of </a:t>
            </a:r>
            <a:r>
              <a:rPr lang="en-US" sz="2800" dirty="0" err="1" smtClean="0">
                <a:latin typeface="Times New Roman" pitchFamily="18" charset="0"/>
                <a:cs typeface="Times New Roman" pitchFamily="18" charset="0"/>
              </a:rPr>
              <a:t>heterozygosity</a:t>
            </a:r>
            <a:r>
              <a:rPr lang="en-US" sz="2800" dirty="0" smtClean="0">
                <a:latin typeface="Times New Roman" pitchFamily="18" charset="0"/>
                <a:cs typeface="Times New Roman" pitchFamily="18" charset="0"/>
              </a:rPr>
              <a:t> (LOH) during chronological aging of </a:t>
            </a:r>
            <a:r>
              <a:rPr lang="en-US" sz="2800" i="1" dirty="0" err="1" smtClean="0">
                <a:latin typeface="Times New Roman" pitchFamily="18" charset="0"/>
                <a:cs typeface="Times New Roman" pitchFamily="18" charset="0"/>
              </a:rPr>
              <a:t>Saccharomyces</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cerevisiae</a:t>
            </a:r>
            <a:r>
              <a:rPr lang="en-US" sz="2800" dirty="0" smtClean="0">
                <a:latin typeface="Times New Roman" pitchFamily="18" charset="0"/>
                <a:cs typeface="Times New Roman" pitchFamily="18" charset="0"/>
              </a:rPr>
              <a:t>. In order to understand the connections between oxidative stress, LOH, mitotic asymmetry and chronological aging, here, we treated exponentially grown yeast cells from a collection of natural isolates with hydrogen peroxide (H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O</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and monitored the frequencies of loss of </a:t>
            </a:r>
            <a:r>
              <a:rPr lang="en-US" sz="2800" dirty="0" err="1" smtClean="0">
                <a:latin typeface="Times New Roman" pitchFamily="18" charset="0"/>
                <a:cs typeface="Times New Roman" pitchFamily="18" charset="0"/>
              </a:rPr>
              <a:t>heterozygosity</a:t>
            </a:r>
            <a:r>
              <a:rPr lang="en-US" sz="2800" dirty="0" smtClean="0">
                <a:latin typeface="Times New Roman" pitchFamily="18" charset="0"/>
                <a:cs typeface="Times New Roman" pitchFamily="18" charset="0"/>
              </a:rPr>
              <a:t> (LOH) in response to 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O</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concentration. We found that the increase of 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O</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-dependent LOH generally occur before the dramatic drop of viability. This leadoff is inversely proportional to cells’ ability to maintain homeostasis despite substantial 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O</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-induced DNA damage.  We previously observed that elevation of LOH generally lags behind the drop in viability during chronological aging. Hence, hydrogen peroxide treatment and chronological aging lead to opposite timing of genomic instability with respect to viability. This contrast argues that oxidative damages on chromosome DNA ought to be well suppressed up to the dying-off phase during chronological aging. We also observed that asymmetric distribution of LOH peak before the drop of viability. Through regression analysis, we found that the leadoff of genomic instability to viability is negatively correlated with chronological life span, with an R-squared of 0.54 and a p-value of 0.024, indicating that cells’ ability to maintain homeostasis despite substantial 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O</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-induced DNA damage is positively correlated with chronological life span. Surprisingly, this leadoff is positively correlated with a measure of endogenous mitotic asymmetry with an R-squared of 0.43 and a p-value of 0.054, indicating a trade-off between mitotic asymmetry and cell’s ability to tolerate 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O</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-induced oxidative stress. Overall, our results demonstrate strong associations between oxidative stress, genomic instability, and mitotic asymmetry within the context of aging.</a:t>
            </a:r>
            <a:endParaRPr lang="en-US" sz="2800" dirty="0">
              <a:latin typeface="Times New Roman" pitchFamily="18" charset="0"/>
              <a:cs typeface="Times New Roman" pitchFamily="18" charset="0"/>
            </a:endParaRPr>
          </a:p>
        </p:txBody>
      </p:sp>
      <p:grpSp>
        <p:nvGrpSpPr>
          <p:cNvPr id="26" name="Group 25"/>
          <p:cNvGrpSpPr/>
          <p:nvPr/>
        </p:nvGrpSpPr>
        <p:grpSpPr>
          <a:xfrm>
            <a:off x="25755600" y="5181600"/>
            <a:ext cx="11506200" cy="6934200"/>
            <a:chOff x="762000" y="228600"/>
            <a:chExt cx="3276600" cy="4114800"/>
          </a:xfrm>
        </p:grpSpPr>
        <p:sp>
          <p:nvSpPr>
            <p:cNvPr id="27" name="Rectangle 26"/>
            <p:cNvSpPr/>
            <p:nvPr/>
          </p:nvSpPr>
          <p:spPr>
            <a:xfrm>
              <a:off x="762000" y="228600"/>
              <a:ext cx="3276600"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38200" y="304800"/>
              <a:ext cx="3124200" cy="396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8"/>
          <p:cNvPicPr/>
          <p:nvPr/>
        </p:nvPicPr>
        <p:blipFill>
          <a:blip r:embed="rId2" cstate="print"/>
          <a:srcRect/>
          <a:stretch>
            <a:fillRect/>
          </a:stretch>
        </p:blipFill>
        <p:spPr bwMode="auto">
          <a:xfrm>
            <a:off x="26136600" y="7162801"/>
            <a:ext cx="4844716" cy="4572000"/>
          </a:xfrm>
          <a:prstGeom prst="rect">
            <a:avLst/>
          </a:prstGeom>
          <a:noFill/>
          <a:ln w="9525">
            <a:noFill/>
            <a:miter lim="800000"/>
            <a:headEnd/>
            <a:tailEnd/>
          </a:ln>
        </p:spPr>
      </p:pic>
      <p:pic>
        <p:nvPicPr>
          <p:cNvPr id="30" name="Picture 29"/>
          <p:cNvPicPr/>
          <p:nvPr/>
        </p:nvPicPr>
        <p:blipFill>
          <a:blip r:embed="rId3" cstate="print"/>
          <a:srcRect/>
          <a:stretch>
            <a:fillRect/>
          </a:stretch>
        </p:blipFill>
        <p:spPr bwMode="auto">
          <a:xfrm>
            <a:off x="31546800" y="7162800"/>
            <a:ext cx="5046579" cy="4648200"/>
          </a:xfrm>
          <a:prstGeom prst="rect">
            <a:avLst/>
          </a:prstGeom>
          <a:noFill/>
          <a:ln w="9525">
            <a:noFill/>
            <a:miter lim="800000"/>
            <a:headEnd/>
            <a:tailEnd/>
          </a:ln>
        </p:spPr>
      </p:pic>
      <p:sp>
        <p:nvSpPr>
          <p:cNvPr id="31" name="TextBox 30"/>
          <p:cNvSpPr txBox="1"/>
          <p:nvPr/>
        </p:nvSpPr>
        <p:spPr>
          <a:xfrm>
            <a:off x="25828155" y="5181600"/>
            <a:ext cx="3704043" cy="1066587"/>
          </a:xfrm>
          <a:prstGeom prst="rect">
            <a:avLst/>
          </a:prstGeom>
          <a:noFill/>
        </p:spPr>
        <p:txBody>
          <a:bodyPr wrap="square" lIns="385712" tIns="192856" rIns="385712" bIns="192856" rtlCol="0">
            <a:spAutoFit/>
          </a:bodyPr>
          <a:lstStyle/>
          <a:p>
            <a:r>
              <a:rPr lang="en-US" sz="4400" b="1" dirty="0" smtClean="0">
                <a:solidFill>
                  <a:schemeClr val="tx2">
                    <a:lumMod val="75000"/>
                  </a:schemeClr>
                </a:solidFill>
                <a:latin typeface="Arial" pitchFamily="34" charset="0"/>
                <a:cs typeface="Arial" pitchFamily="34" charset="0"/>
              </a:rPr>
              <a:t>Results</a:t>
            </a:r>
            <a:endParaRPr lang="en-US" sz="4400" b="1" dirty="0">
              <a:solidFill>
                <a:schemeClr val="tx2">
                  <a:lumMod val="75000"/>
                </a:schemeClr>
              </a:solidFill>
              <a:latin typeface="Arial" pitchFamily="34" charset="0"/>
              <a:cs typeface="Arial" pitchFamily="34" charset="0"/>
            </a:endParaRPr>
          </a:p>
        </p:txBody>
      </p:sp>
      <p:grpSp>
        <p:nvGrpSpPr>
          <p:cNvPr id="32" name="Group 31"/>
          <p:cNvGrpSpPr/>
          <p:nvPr/>
        </p:nvGrpSpPr>
        <p:grpSpPr>
          <a:xfrm>
            <a:off x="13792200" y="4800600"/>
            <a:ext cx="11201400" cy="9829800"/>
            <a:chOff x="762000" y="246569"/>
            <a:chExt cx="3276600" cy="4578565"/>
          </a:xfrm>
        </p:grpSpPr>
        <p:sp>
          <p:nvSpPr>
            <p:cNvPr id="33" name="Rectangle 32"/>
            <p:cNvSpPr/>
            <p:nvPr/>
          </p:nvSpPr>
          <p:spPr>
            <a:xfrm>
              <a:off x="762000" y="246569"/>
              <a:ext cx="3276600" cy="457856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38199" y="360088"/>
              <a:ext cx="3125931" cy="438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13730252" y="4832236"/>
            <a:ext cx="11674140" cy="1912973"/>
          </a:xfrm>
          <a:prstGeom prst="rect">
            <a:avLst/>
          </a:prstGeom>
          <a:noFill/>
        </p:spPr>
        <p:txBody>
          <a:bodyPr wrap="square" lIns="385712" tIns="192856" rIns="385712" bIns="192856" rtlCol="0">
            <a:spAutoFit/>
          </a:bodyPr>
          <a:lstStyle/>
          <a:p>
            <a:r>
              <a:rPr lang="en-US" sz="4400" b="1" dirty="0" smtClean="0">
                <a:solidFill>
                  <a:schemeClr val="tx2">
                    <a:lumMod val="75000"/>
                  </a:schemeClr>
                </a:solidFill>
                <a:latin typeface="Arial" pitchFamily="34" charset="0"/>
                <a:cs typeface="Arial" pitchFamily="34" charset="0"/>
              </a:rPr>
              <a:t>Experimental Design</a:t>
            </a:r>
          </a:p>
          <a:p>
            <a:endParaRPr lang="en-US" sz="5500" b="1" dirty="0" smtClean="0">
              <a:solidFill>
                <a:schemeClr val="tx2">
                  <a:lumMod val="75000"/>
                </a:schemeClr>
              </a:solidFill>
              <a:latin typeface="Arial" pitchFamily="34" charset="0"/>
              <a:cs typeface="Arial" pitchFamily="34" charset="0"/>
            </a:endParaRPr>
          </a:p>
        </p:txBody>
      </p:sp>
      <p:sp>
        <p:nvSpPr>
          <p:cNvPr id="36" name="Rectangle 15"/>
          <p:cNvSpPr>
            <a:spLocks noChangeArrowheads="1"/>
          </p:cNvSpPr>
          <p:nvPr/>
        </p:nvSpPr>
        <p:spPr bwMode="auto">
          <a:xfrm>
            <a:off x="14249400" y="9601200"/>
            <a:ext cx="10134600" cy="4452129"/>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Detection of H2O2 induced LOH at MET15 locus</a:t>
            </a:r>
            <a:r>
              <a:rPr lang="en-US" sz="2400" dirty="0" smtClean="0">
                <a:latin typeface="Arial" pitchFamily="34" charset="0"/>
                <a:ea typeface="Calibri" pitchFamily="34" charset="0"/>
                <a:cs typeface="Arial" pitchFamily="34" charset="0"/>
              </a:rPr>
              <a:t>. </a:t>
            </a:r>
          </a:p>
          <a:p>
            <a:pPr defTabSz="3857122" fontAlgn="base">
              <a:spcBef>
                <a:spcPct val="0"/>
              </a:spcBef>
              <a:spcAft>
                <a:spcPct val="0"/>
              </a:spcAft>
            </a:pPr>
            <a:r>
              <a:rPr lang="en-US" sz="2400" dirty="0" smtClean="0">
                <a:latin typeface="Arial" pitchFamily="34" charset="0"/>
                <a:ea typeface="Calibri" pitchFamily="34" charset="0"/>
                <a:cs typeface="Arial" pitchFamily="34" charset="0"/>
              </a:rPr>
              <a:t>All yeast strains used are diploid. An </a:t>
            </a:r>
            <a:r>
              <a:rPr lang="en-US" sz="2400" dirty="0" err="1" smtClean="0">
                <a:latin typeface="Arial" pitchFamily="34" charset="0"/>
                <a:ea typeface="Calibri" pitchFamily="34" charset="0"/>
                <a:cs typeface="Arial" pitchFamily="34" charset="0"/>
              </a:rPr>
              <a:t>Kanamycin</a:t>
            </a:r>
            <a:r>
              <a:rPr lang="en-US" sz="2400" dirty="0" smtClean="0">
                <a:latin typeface="Arial" pitchFamily="34" charset="0"/>
                <a:ea typeface="Calibri" pitchFamily="34" charset="0"/>
                <a:cs typeface="Arial" pitchFamily="34" charset="0"/>
              </a:rPr>
              <a:t>-resistance marker was used to knock-out one copy of the Met15 gene. The shaded region represents the wild-type gene (WT) and the black region is the knock-out gene. Where there is a LOH, the colony will either be fully white, as a representation of </a:t>
            </a:r>
            <a:r>
              <a:rPr lang="en-US" sz="2400" dirty="0" err="1" smtClean="0">
                <a:latin typeface="Arial" pitchFamily="34" charset="0"/>
                <a:ea typeface="Calibri" pitchFamily="34" charset="0"/>
                <a:cs typeface="Arial" pitchFamily="34" charset="0"/>
              </a:rPr>
              <a:t>homozygosity</a:t>
            </a:r>
            <a:r>
              <a:rPr lang="en-US" sz="2400" dirty="0" smtClean="0">
                <a:latin typeface="Arial" pitchFamily="34" charset="0"/>
                <a:ea typeface="Calibri" pitchFamily="34" charset="0"/>
                <a:cs typeface="Arial" pitchFamily="34" charset="0"/>
              </a:rPr>
              <a:t> for the WT gene or </a:t>
            </a:r>
            <a:r>
              <a:rPr lang="en-US" sz="2400" dirty="0" err="1" smtClean="0">
                <a:latin typeface="Arial" pitchFamily="34" charset="0"/>
                <a:ea typeface="Calibri" pitchFamily="34" charset="0"/>
                <a:cs typeface="Arial" pitchFamily="34" charset="0"/>
              </a:rPr>
              <a:t>heterozygosity</a:t>
            </a:r>
            <a:r>
              <a:rPr lang="en-US" sz="2400" dirty="0" smtClean="0">
                <a:latin typeface="Arial" pitchFamily="34" charset="0"/>
                <a:ea typeface="Calibri" pitchFamily="34" charset="0"/>
                <a:cs typeface="Arial" pitchFamily="34" charset="0"/>
              </a:rPr>
              <a:t> for the knockout and WT genes, or fully black, as an indication of </a:t>
            </a:r>
            <a:r>
              <a:rPr lang="en-US" sz="2400" dirty="0" err="1" smtClean="0">
                <a:latin typeface="Arial" pitchFamily="34" charset="0"/>
                <a:ea typeface="Calibri" pitchFamily="34" charset="0"/>
                <a:cs typeface="Arial" pitchFamily="34" charset="0"/>
              </a:rPr>
              <a:t>homozygosity</a:t>
            </a:r>
            <a:r>
              <a:rPr lang="en-US" sz="2400" dirty="0" smtClean="0">
                <a:latin typeface="Arial" pitchFamily="34" charset="0"/>
                <a:ea typeface="Calibri" pitchFamily="34" charset="0"/>
                <a:cs typeface="Arial" pitchFamily="34" charset="0"/>
              </a:rPr>
              <a:t> for only the knock-out gene. Note that only half of the mutational events are observed because Met15 +/- and Met15 +/+ are indistinguishable.  Half-black colonies indicate a mutational event after budding has occurred </a:t>
            </a:r>
            <a:endParaRPr lang="en-US" sz="2400" dirty="0" smtClean="0">
              <a:latin typeface="Arial" pitchFamily="34" charset="0"/>
              <a:cs typeface="Arial" pitchFamily="34" charset="0"/>
            </a:endParaRPr>
          </a:p>
        </p:txBody>
      </p:sp>
      <p:sp>
        <p:nvSpPr>
          <p:cNvPr id="37" name="Rectangle 16"/>
          <p:cNvSpPr>
            <a:spLocks noChangeArrowheads="1"/>
          </p:cNvSpPr>
          <p:nvPr/>
        </p:nvSpPr>
        <p:spPr bwMode="auto">
          <a:xfrm>
            <a:off x="27127200" y="6204679"/>
            <a:ext cx="8612828" cy="881921"/>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3200" b="1" dirty="0" smtClean="0">
                <a:solidFill>
                  <a:srgbClr val="000000"/>
                </a:solidFill>
                <a:latin typeface="Arial" pitchFamily="34" charset="0"/>
                <a:ea typeface="Calibri" pitchFamily="34" charset="0"/>
                <a:cs typeface="Arial" pitchFamily="34" charset="0"/>
              </a:rPr>
              <a:t>Viability and LOH as a function of H2O2.</a:t>
            </a:r>
            <a:r>
              <a:rPr lang="en-US" sz="3200" dirty="0" smtClean="0">
                <a:solidFill>
                  <a:srgbClr val="000000"/>
                </a:solidFill>
                <a:latin typeface="Arial" pitchFamily="34" charset="0"/>
                <a:ea typeface="Calibri" pitchFamily="34" charset="0"/>
                <a:cs typeface="Arial" pitchFamily="34" charset="0"/>
              </a:rPr>
              <a:t> </a:t>
            </a:r>
          </a:p>
        </p:txBody>
      </p:sp>
      <p:grpSp>
        <p:nvGrpSpPr>
          <p:cNvPr id="38" name="Group 37"/>
          <p:cNvGrpSpPr/>
          <p:nvPr/>
        </p:nvGrpSpPr>
        <p:grpSpPr>
          <a:xfrm>
            <a:off x="609600" y="381000"/>
            <a:ext cx="37795200" cy="4038600"/>
            <a:chOff x="1066800" y="457200"/>
            <a:chExt cx="39526473" cy="3817113"/>
          </a:xfrm>
        </p:grpSpPr>
        <p:sp>
          <p:nvSpPr>
            <p:cNvPr id="39" name="Rectangle 38"/>
            <p:cNvSpPr/>
            <p:nvPr/>
          </p:nvSpPr>
          <p:spPr>
            <a:xfrm>
              <a:off x="1066800" y="457200"/>
              <a:ext cx="39210952" cy="3817113"/>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385712" tIns="192856" rIns="385712" bIns="192856" rtlCol="0" anchor="ctr"/>
            <a:lstStyle/>
            <a:p>
              <a:pPr algn="ctr"/>
              <a:endParaRPr lang="en-US"/>
            </a:p>
          </p:txBody>
        </p:sp>
        <p:sp>
          <p:nvSpPr>
            <p:cNvPr id="40" name="Text Box 16"/>
            <p:cNvSpPr txBox="1">
              <a:spLocks noChangeArrowheads="1"/>
            </p:cNvSpPr>
            <p:nvPr/>
          </p:nvSpPr>
          <p:spPr bwMode="auto">
            <a:xfrm>
              <a:off x="1066800" y="457200"/>
              <a:ext cx="39526473" cy="3805657"/>
            </a:xfrm>
            <a:prstGeom prst="rect">
              <a:avLst/>
            </a:prstGeom>
            <a:noFill/>
            <a:ln w="9525">
              <a:noFill/>
              <a:miter lim="800000"/>
              <a:headEnd/>
              <a:tailEnd/>
            </a:ln>
          </p:spPr>
          <p:txBody>
            <a:bodyPr wrap="square" lIns="0" tIns="0" rIns="0" bIns="0">
              <a:spAutoFit/>
            </a:bodyPr>
            <a:lstStyle/>
            <a:p>
              <a:pPr algn="ctr">
                <a:lnSpc>
                  <a:spcPct val="95000"/>
                </a:lnSpc>
              </a:pPr>
              <a:r>
                <a:rPr lang="en-US" sz="6700" b="1" dirty="0" smtClean="0">
                  <a:solidFill>
                    <a:srgbClr val="000000"/>
                  </a:solidFill>
                  <a:latin typeface="Arial" pitchFamily="34" charset="0"/>
                  <a:cs typeface="Arial" pitchFamily="34" charset="0"/>
                </a:rPr>
                <a:t>Hydrogen peroxide induced loss of </a:t>
              </a:r>
              <a:r>
                <a:rPr lang="en-US" sz="6700" b="1" dirty="0" err="1" smtClean="0">
                  <a:solidFill>
                    <a:srgbClr val="000000"/>
                  </a:solidFill>
                  <a:latin typeface="Arial" pitchFamily="34" charset="0"/>
                  <a:cs typeface="Arial" pitchFamily="34" charset="0"/>
                </a:rPr>
                <a:t>heterozygosity</a:t>
              </a:r>
              <a:r>
                <a:rPr lang="en-US" sz="6700" b="1" dirty="0" smtClean="0">
                  <a:solidFill>
                    <a:srgbClr val="000000"/>
                  </a:solidFill>
                  <a:latin typeface="Arial" pitchFamily="34" charset="0"/>
                  <a:cs typeface="Arial" pitchFamily="34" charset="0"/>
                </a:rPr>
                <a:t> offers insights on mitotic asymmetry </a:t>
              </a:r>
            </a:p>
            <a:p>
              <a:pPr algn="ctr">
                <a:lnSpc>
                  <a:spcPct val="95000"/>
                </a:lnSpc>
              </a:pPr>
              <a:r>
                <a:rPr lang="en-US" sz="6700" b="1" dirty="0" smtClean="0">
                  <a:solidFill>
                    <a:srgbClr val="000000"/>
                  </a:solidFill>
                  <a:latin typeface="Arial" pitchFamily="34" charset="0"/>
                  <a:cs typeface="Arial" pitchFamily="34" charset="0"/>
                </a:rPr>
                <a:t>and chronological aging in Saccharomyces cerevisiae.</a:t>
              </a:r>
            </a:p>
            <a:p>
              <a:pPr algn="ctr"/>
              <a:r>
                <a:rPr lang="en-US" sz="4000" dirty="0" smtClean="0"/>
                <a:t>Lindsay Parnell</a:t>
              </a:r>
              <a:r>
                <a:rPr lang="en-US" sz="4000" baseline="30000" dirty="0" smtClean="0"/>
                <a:t>1</a:t>
              </a:r>
              <a:r>
                <a:rPr lang="en-US" sz="4000" dirty="0" smtClean="0"/>
                <a:t>, Erin Jackson</a:t>
              </a:r>
              <a:r>
                <a:rPr lang="en-US" sz="4000" baseline="30000" dirty="0" smtClean="0"/>
                <a:t>1</a:t>
              </a:r>
              <a:r>
                <a:rPr lang="en-US" sz="4000" dirty="0" smtClean="0"/>
                <a:t>, </a:t>
              </a:r>
              <a:r>
                <a:rPr lang="en-US" sz="4000" dirty="0" err="1" smtClean="0"/>
                <a:t>Meighan</a:t>
              </a:r>
              <a:r>
                <a:rPr lang="en-US" sz="4000" dirty="0" smtClean="0"/>
                <a:t> Parker</a:t>
              </a:r>
              <a:r>
                <a:rPr lang="en-US" sz="4000" baseline="30000" dirty="0" smtClean="0"/>
                <a:t>1</a:t>
              </a:r>
              <a:r>
                <a:rPr lang="en-US" sz="4000" dirty="0" smtClean="0"/>
                <a:t>, Jenney Rodrigues</a:t>
              </a:r>
              <a:r>
                <a:rPr lang="en-US" sz="4000" baseline="30000" dirty="0" smtClean="0"/>
                <a:t>1</a:t>
              </a:r>
              <a:r>
                <a:rPr lang="en-US" sz="4000" dirty="0" smtClean="0"/>
                <a:t>, </a:t>
              </a:r>
              <a:r>
                <a:rPr lang="en-US" sz="4000" dirty="0" err="1" smtClean="0"/>
                <a:t>Nilin</a:t>
              </a:r>
              <a:r>
                <a:rPr lang="en-US" sz="4000" dirty="0" smtClean="0"/>
                <a:t> Gupta</a:t>
              </a:r>
              <a:r>
                <a:rPr lang="en-US" sz="4000" baseline="30000" dirty="0" smtClean="0"/>
                <a:t>1</a:t>
              </a:r>
              <a:r>
                <a:rPr lang="en-US" sz="4000" dirty="0" smtClean="0"/>
                <a:t>, </a:t>
              </a:r>
              <a:r>
                <a:rPr lang="en-US" sz="4000" dirty="0" err="1" smtClean="0"/>
                <a:t>Bidyut</a:t>
              </a:r>
              <a:r>
                <a:rPr lang="en-US" sz="4000" dirty="0" smtClean="0"/>
                <a:t> Mohanty</a:t>
              </a:r>
              <a:r>
                <a:rPr lang="en-US" sz="4000" baseline="30000" dirty="0" smtClean="0"/>
                <a:t>2</a:t>
              </a:r>
              <a:r>
                <a:rPr lang="en-US" sz="4000" dirty="0" smtClean="0"/>
                <a:t>, Hong Qin</a:t>
              </a:r>
              <a:r>
                <a:rPr lang="en-US" sz="4000" baseline="30000" dirty="0" smtClean="0"/>
                <a:t>1</a:t>
              </a:r>
              <a:endParaRPr lang="en-US" sz="4000" dirty="0" smtClean="0"/>
            </a:p>
            <a:p>
              <a:pPr marL="742950" indent="-742950" algn="ctr">
                <a:buAutoNum type="arabicParenR"/>
              </a:pPr>
              <a:r>
                <a:rPr lang="en-US" sz="4000" dirty="0" smtClean="0"/>
                <a:t>Department of Biology, Spelman College, Atlanta, GA 30314; </a:t>
              </a:r>
            </a:p>
            <a:p>
              <a:pPr marL="742950" indent="-742950" algn="ctr"/>
              <a:r>
                <a:rPr lang="en-US" sz="4000" dirty="0" smtClean="0"/>
                <a:t>2) Department of Biochemistry and Molecular Biology, Medical University of South Carolina, Charleston, SC 29425</a:t>
              </a:r>
              <a:endParaRPr lang="en-US" sz="4000" dirty="0"/>
            </a:p>
          </p:txBody>
        </p:sp>
        <p:pic>
          <p:nvPicPr>
            <p:cNvPr id="41" name="Picture 2"/>
            <p:cNvPicPr>
              <a:picLocks noChangeAspect="1" noChangeArrowheads="1"/>
            </p:cNvPicPr>
            <p:nvPr/>
          </p:nvPicPr>
          <p:blipFill>
            <a:blip r:embed="rId4" cstate="print"/>
            <a:srcRect/>
            <a:stretch>
              <a:fillRect/>
            </a:stretch>
          </p:blipFill>
          <p:spPr bwMode="auto">
            <a:xfrm>
              <a:off x="38084048" y="2041662"/>
              <a:ext cx="1981200" cy="1981200"/>
            </a:xfrm>
            <a:prstGeom prst="rect">
              <a:avLst/>
            </a:prstGeom>
            <a:noFill/>
            <a:ln w="9525">
              <a:noFill/>
              <a:miter lim="800000"/>
              <a:headEnd/>
              <a:tailEnd/>
            </a:ln>
          </p:spPr>
        </p:pic>
        <p:pic>
          <p:nvPicPr>
            <p:cNvPr id="42" name="Picture 3"/>
            <p:cNvPicPr>
              <a:picLocks noChangeAspect="1" noChangeArrowheads="1"/>
            </p:cNvPicPr>
            <p:nvPr/>
          </p:nvPicPr>
          <p:blipFill>
            <a:blip r:embed="rId5" cstate="print"/>
            <a:srcRect/>
            <a:stretch>
              <a:fillRect/>
            </a:stretch>
          </p:blipFill>
          <p:spPr bwMode="auto">
            <a:xfrm>
              <a:off x="1544943" y="1809633"/>
              <a:ext cx="3668176" cy="1528407"/>
            </a:xfrm>
            <a:prstGeom prst="rect">
              <a:avLst/>
            </a:prstGeom>
            <a:noFill/>
            <a:ln w="9525">
              <a:noFill/>
              <a:miter lim="800000"/>
              <a:headEnd/>
              <a:tailEnd/>
            </a:ln>
          </p:spPr>
        </p:pic>
      </p:grpSp>
      <p:grpSp>
        <p:nvGrpSpPr>
          <p:cNvPr id="43" name="Group 42"/>
          <p:cNvGrpSpPr/>
          <p:nvPr/>
        </p:nvGrpSpPr>
        <p:grpSpPr>
          <a:xfrm>
            <a:off x="762000" y="18440400"/>
            <a:ext cx="12496800" cy="12877800"/>
            <a:chOff x="1066800" y="15011400"/>
            <a:chExt cx="13411200" cy="12877800"/>
          </a:xfrm>
        </p:grpSpPr>
        <p:grpSp>
          <p:nvGrpSpPr>
            <p:cNvPr id="44" name="Group 73"/>
            <p:cNvGrpSpPr/>
            <p:nvPr/>
          </p:nvGrpSpPr>
          <p:grpSpPr>
            <a:xfrm>
              <a:off x="1066800" y="15011400"/>
              <a:ext cx="13411200" cy="12877800"/>
              <a:chOff x="762000" y="388422"/>
              <a:chExt cx="3276600" cy="4501711"/>
            </a:xfrm>
          </p:grpSpPr>
          <p:sp>
            <p:nvSpPr>
              <p:cNvPr id="86" name="Rectangle 85"/>
              <p:cNvSpPr/>
              <p:nvPr/>
            </p:nvSpPr>
            <p:spPr>
              <a:xfrm>
                <a:off x="762000" y="388422"/>
                <a:ext cx="3276600" cy="4501711"/>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839203" y="468334"/>
                <a:ext cx="3125932" cy="42998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2" descr="C:\Documents and Settings\hqin\My Documents\Dropbox\meetings_visits\Yeast2012Princeton\poster\diagram-TgTc.tiff"/>
            <p:cNvPicPr>
              <a:picLocks noChangeAspect="1" noChangeArrowheads="1"/>
            </p:cNvPicPr>
            <p:nvPr/>
          </p:nvPicPr>
          <p:blipFill>
            <a:blip r:embed="rId6" cstate="print"/>
            <a:srcRect t="6667"/>
            <a:stretch>
              <a:fillRect/>
            </a:stretch>
          </p:blipFill>
          <p:spPr bwMode="auto">
            <a:xfrm>
              <a:off x="7162800" y="15913606"/>
              <a:ext cx="6248400" cy="4772537"/>
            </a:xfrm>
            <a:prstGeom prst="rect">
              <a:avLst/>
            </a:prstGeom>
            <a:noFill/>
          </p:spPr>
        </p:pic>
        <p:pic>
          <p:nvPicPr>
            <p:cNvPr id="46" name="Picture 3" descr="C:\Documents and Settings\hqin\My Documents\Dropbox\meetings_visits\Yeast2012Princeton\poster\diagram-CbCv.tiff"/>
            <p:cNvPicPr>
              <a:picLocks noChangeAspect="1" noChangeArrowheads="1"/>
            </p:cNvPicPr>
            <p:nvPr/>
          </p:nvPicPr>
          <p:blipFill>
            <a:blip r:embed="rId7" cstate="print"/>
            <a:srcRect t="6840"/>
            <a:stretch>
              <a:fillRect/>
            </a:stretch>
          </p:blipFill>
          <p:spPr bwMode="auto">
            <a:xfrm>
              <a:off x="6781800" y="21323806"/>
              <a:ext cx="6248400" cy="4763660"/>
            </a:xfrm>
            <a:prstGeom prst="rect">
              <a:avLst/>
            </a:prstGeom>
            <a:noFill/>
          </p:spPr>
        </p:pic>
        <p:sp>
          <p:nvSpPr>
            <p:cNvPr id="47" name="TextBox 46"/>
            <p:cNvSpPr txBox="1"/>
            <p:nvPr/>
          </p:nvSpPr>
          <p:spPr>
            <a:xfrm>
              <a:off x="2362200" y="15913606"/>
              <a:ext cx="6104759" cy="443462"/>
            </a:xfrm>
            <a:prstGeom prst="rect">
              <a:avLst/>
            </a:prstGeom>
            <a:noFill/>
          </p:spPr>
          <p:txBody>
            <a:bodyPr wrap="square" lIns="76489" tIns="38242" rIns="76489" bIns="38242" rtlCol="0">
              <a:spAutoFit/>
            </a:bodyPr>
            <a:lstStyle/>
            <a:p>
              <a:r>
                <a:rPr lang="en-US" sz="2400" b="1" dirty="0" smtClean="0">
                  <a:solidFill>
                    <a:schemeClr val="tx2">
                      <a:lumMod val="75000"/>
                    </a:schemeClr>
                  </a:solidFill>
                  <a:latin typeface="Arial" pitchFamily="34" charset="0"/>
                  <a:cs typeface="Arial" pitchFamily="34" charset="0"/>
                </a:rPr>
                <a:t>(A) LOH in Chronological aging</a:t>
              </a:r>
              <a:endParaRPr lang="en-US" sz="2400" b="1" dirty="0">
                <a:latin typeface="Arial" pitchFamily="34" charset="0"/>
                <a:cs typeface="Arial" pitchFamily="34" charset="0"/>
              </a:endParaRPr>
            </a:p>
          </p:txBody>
        </p:sp>
        <p:sp>
          <p:nvSpPr>
            <p:cNvPr id="48" name="TextBox 47"/>
            <p:cNvSpPr txBox="1"/>
            <p:nvPr/>
          </p:nvSpPr>
          <p:spPr>
            <a:xfrm>
              <a:off x="2209800" y="21323806"/>
              <a:ext cx="6104759" cy="443462"/>
            </a:xfrm>
            <a:prstGeom prst="rect">
              <a:avLst/>
            </a:prstGeom>
            <a:noFill/>
          </p:spPr>
          <p:txBody>
            <a:bodyPr wrap="square" lIns="76489" tIns="38242" rIns="76489" bIns="38242" rtlCol="0">
              <a:spAutoFit/>
            </a:bodyPr>
            <a:lstStyle/>
            <a:p>
              <a:r>
                <a:rPr lang="en-US" sz="2400" b="1" dirty="0" smtClean="0">
                  <a:solidFill>
                    <a:schemeClr val="tx2">
                      <a:lumMod val="75000"/>
                    </a:schemeClr>
                  </a:solidFill>
                  <a:latin typeface="Arial" pitchFamily="34" charset="0"/>
                  <a:cs typeface="Arial" pitchFamily="34" charset="0"/>
                </a:rPr>
                <a:t>(B) LOH in H2O2 treatment</a:t>
              </a:r>
              <a:endParaRPr lang="en-US" sz="2400" b="1" dirty="0">
                <a:latin typeface="Arial" pitchFamily="34" charset="0"/>
                <a:cs typeface="Arial" pitchFamily="34" charset="0"/>
              </a:endParaRPr>
            </a:p>
          </p:txBody>
        </p:sp>
        <p:sp>
          <p:nvSpPr>
            <p:cNvPr id="49" name="TextBox 48"/>
            <p:cNvSpPr txBox="1"/>
            <p:nvPr/>
          </p:nvSpPr>
          <p:spPr>
            <a:xfrm>
              <a:off x="2286000" y="26060400"/>
              <a:ext cx="10439400" cy="1231393"/>
            </a:xfrm>
            <a:prstGeom prst="rect">
              <a:avLst/>
            </a:prstGeom>
            <a:noFill/>
          </p:spPr>
          <p:txBody>
            <a:bodyPr wrap="square" lIns="76489" tIns="38242" rIns="76489" bIns="38242" rtlCol="0">
              <a:spAutoFit/>
            </a:bodyPr>
            <a:lstStyle/>
            <a:p>
              <a:r>
                <a:rPr lang="en-US" sz="2500" dirty="0" smtClean="0">
                  <a:latin typeface="Times New Roman" pitchFamily="18" charset="0"/>
                  <a:cs typeface="Times New Roman" pitchFamily="18" charset="0"/>
                </a:rPr>
                <a:t>Change of loss of </a:t>
              </a:r>
              <a:r>
                <a:rPr lang="en-US" sz="2500" dirty="0" err="1" smtClean="0">
                  <a:latin typeface="Times New Roman" pitchFamily="18" charset="0"/>
                  <a:cs typeface="Times New Roman" pitchFamily="18" charset="0"/>
                </a:rPr>
                <a:t>heterozygosity</a:t>
              </a:r>
              <a:r>
                <a:rPr lang="en-US" sz="2500" dirty="0" smtClean="0">
                  <a:latin typeface="Times New Roman" pitchFamily="18" charset="0"/>
                  <a:cs typeface="Times New Roman" pitchFamily="18" charset="0"/>
                </a:rPr>
                <a:t> during chronological aging and H2O2 treatment. Changes of viability are blue curves, and changes of LOH are black curves. Mid-points are </a:t>
              </a:r>
              <a:r>
                <a:rPr lang="en-US" sz="2500" dirty="0" err="1" smtClean="0">
                  <a:latin typeface="Times New Roman" pitchFamily="18" charset="0"/>
                  <a:cs typeface="Times New Roman" pitchFamily="18" charset="0"/>
                </a:rPr>
                <a:t>Tc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Cv</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Tg</a:t>
              </a:r>
              <a:r>
                <a:rPr lang="en-US" sz="2500" dirty="0" smtClean="0">
                  <a:latin typeface="Times New Roman" pitchFamily="18" charset="0"/>
                  <a:cs typeface="Times New Roman" pitchFamily="18" charset="0"/>
                </a:rPr>
                <a:t>, and </a:t>
              </a:r>
              <a:r>
                <a:rPr lang="en-US" sz="2500" dirty="0" err="1" smtClean="0">
                  <a:latin typeface="Times New Roman" pitchFamily="18" charset="0"/>
                  <a:cs typeface="Times New Roman" pitchFamily="18" charset="0"/>
                </a:rPr>
                <a:t>Cb</a:t>
              </a:r>
              <a:r>
                <a:rPr lang="en-US" sz="2500" dirty="0" smtClean="0">
                  <a:latin typeface="Times New Roman" pitchFamily="18" charset="0"/>
                  <a:cs typeface="Times New Roman" pitchFamily="18" charset="0"/>
                </a:rPr>
                <a:t>, respectively.</a:t>
              </a:r>
              <a:endParaRPr lang="en-US" sz="4600" dirty="0">
                <a:latin typeface="Times New Roman" pitchFamily="18" charset="0"/>
                <a:cs typeface="Times New Roman" pitchFamily="18" charset="0"/>
              </a:endParaRPr>
            </a:p>
          </p:txBody>
        </p:sp>
        <p:grpSp>
          <p:nvGrpSpPr>
            <p:cNvPr id="50" name="Group 137"/>
            <p:cNvGrpSpPr/>
            <p:nvPr/>
          </p:nvGrpSpPr>
          <p:grpSpPr>
            <a:xfrm>
              <a:off x="2438398" y="16751806"/>
              <a:ext cx="4114802" cy="3505200"/>
              <a:chOff x="1371601" y="914401"/>
              <a:chExt cx="2895603" cy="2438401"/>
            </a:xfrm>
          </p:grpSpPr>
          <p:sp>
            <p:nvSpPr>
              <p:cNvPr id="69" name="Terminator 75"/>
              <p:cNvSpPr>
                <a:spLocks noChangeArrowheads="1"/>
              </p:cNvSpPr>
              <p:nvPr/>
            </p:nvSpPr>
            <p:spPr bwMode="auto">
              <a:xfrm>
                <a:off x="2362201" y="914401"/>
                <a:ext cx="1371600" cy="260429"/>
              </a:xfrm>
              <a:prstGeom prst="flowChartTerminator">
                <a:avLst/>
              </a:prstGeom>
              <a:noFill/>
              <a:ln w="3175">
                <a:noFill/>
                <a:round/>
                <a:headEnd/>
                <a:tailEnd/>
              </a:ln>
            </p:spPr>
            <p:txBody>
              <a:bodyPr wrap="none" lIns="0" tIns="0" rIns="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pitchFamily="34" charset="0"/>
                    <a:cs typeface="Arial" pitchFamily="34" charset="0"/>
                  </a:rPr>
                  <a:t>Chronological</a:t>
                </a:r>
                <a:r>
                  <a:rPr kumimoji="0" lang="en-US" sz="1600" b="0" i="0" u="none" strike="noStrike" kern="0" cap="none" spc="0" normalizeH="0" noProof="0" dirty="0" smtClean="0">
                    <a:ln>
                      <a:noFill/>
                    </a:ln>
                    <a:solidFill>
                      <a:srgbClr val="000000"/>
                    </a:solidFill>
                    <a:effectLst/>
                    <a:uLnTx/>
                    <a:uFillTx/>
                    <a:latin typeface="Arial" pitchFamily="34" charset="0"/>
                    <a:cs typeface="Arial" pitchFamily="34" charset="0"/>
                  </a:rPr>
                  <a:t> </a:t>
                </a:r>
                <a:r>
                  <a:rPr kumimoji="0" lang="en-US" sz="1600" b="0" i="0" u="none" strike="noStrike" kern="0" cap="none" spc="0" normalizeH="0" baseline="0" noProof="0" dirty="0" smtClean="0">
                    <a:ln>
                      <a:noFill/>
                    </a:ln>
                    <a:solidFill>
                      <a:srgbClr val="000000"/>
                    </a:solidFill>
                    <a:effectLst/>
                    <a:uLnTx/>
                    <a:uFillTx/>
                    <a:latin typeface="Arial" pitchFamily="34" charset="0"/>
                    <a:cs typeface="Arial" pitchFamily="34" charset="0"/>
                  </a:rPr>
                  <a:t>Aging</a:t>
                </a:r>
                <a:endParaRPr kumimoji="0" lang="en-US" sz="16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sp>
            <p:nvSpPr>
              <p:cNvPr id="70" name="Terminator 75"/>
              <p:cNvSpPr>
                <a:spLocks noChangeArrowheads="1"/>
              </p:cNvSpPr>
              <p:nvPr/>
            </p:nvSpPr>
            <p:spPr bwMode="auto">
              <a:xfrm>
                <a:off x="3711018" y="1676401"/>
                <a:ext cx="381000" cy="257075"/>
              </a:xfrm>
              <a:prstGeom prst="flowChartTerminator">
                <a:avLst/>
              </a:prstGeom>
              <a:noFill/>
              <a:ln w="3175">
                <a:solidFill>
                  <a:schemeClr val="accent1"/>
                </a:solidFill>
                <a:round/>
                <a:headEnd/>
                <a:tailEnd/>
              </a:ln>
            </p:spPr>
            <p:txBody>
              <a:bodyPr wrap="none" lIns="0" tIns="0" rIns="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pitchFamily="34" charset="0"/>
                    <a:cs typeface="Arial" pitchFamily="34" charset="0"/>
                  </a:rPr>
                  <a:t>O</a:t>
                </a:r>
                <a:r>
                  <a:rPr kumimoji="0" lang="en-US" sz="1600" b="0" i="0" u="none" strike="noStrike" kern="0" cap="none" spc="0" normalizeH="0" baseline="-25000" noProof="0" dirty="0" smtClean="0">
                    <a:ln>
                      <a:noFill/>
                    </a:ln>
                    <a:solidFill>
                      <a:srgbClr val="000000"/>
                    </a:solidFill>
                    <a:effectLst/>
                    <a:uLnTx/>
                    <a:uFillTx/>
                    <a:latin typeface="Arial" pitchFamily="34" charset="0"/>
                    <a:cs typeface="Arial" pitchFamily="34" charset="0"/>
                  </a:rPr>
                  <a:t>2</a:t>
                </a:r>
                <a:r>
                  <a:rPr kumimoji="0" lang="en-US" sz="1600" b="1" i="0" u="none" strike="noStrike" kern="0" cap="none" spc="0" normalizeH="0" baseline="30000" noProof="0" dirty="0" smtClean="0">
                    <a:ln>
                      <a:noFill/>
                    </a:ln>
                    <a:solidFill>
                      <a:srgbClr val="000000"/>
                    </a:solidFill>
                    <a:effectLst/>
                    <a:uLnTx/>
                    <a:uFillTx/>
                    <a:latin typeface="Arial" pitchFamily="34" charset="0"/>
                    <a:cs typeface="Arial" pitchFamily="34" charset="0"/>
                  </a:rPr>
                  <a:t>-</a:t>
                </a:r>
                <a:endParaRPr kumimoji="0" lang="en-US" sz="1600" b="1" i="0" u="none" strike="noStrike" kern="0" cap="none" spc="0" normalizeH="0" baseline="30000" noProof="0" dirty="0">
                  <a:ln>
                    <a:noFill/>
                  </a:ln>
                  <a:solidFill>
                    <a:srgbClr val="000000"/>
                  </a:solidFill>
                  <a:effectLst/>
                  <a:uLnTx/>
                  <a:uFillTx/>
                  <a:latin typeface="Arial" pitchFamily="34" charset="0"/>
                  <a:cs typeface="Arial" pitchFamily="34" charset="0"/>
                </a:endParaRPr>
              </a:p>
            </p:txBody>
          </p:sp>
          <p:sp>
            <p:nvSpPr>
              <p:cNvPr id="71" name="Terminator 75"/>
              <p:cNvSpPr>
                <a:spLocks noChangeArrowheads="1"/>
              </p:cNvSpPr>
              <p:nvPr/>
            </p:nvSpPr>
            <p:spPr bwMode="auto">
              <a:xfrm>
                <a:off x="2057402" y="1676401"/>
                <a:ext cx="457200" cy="257075"/>
              </a:xfrm>
              <a:prstGeom prst="flowChartTerminator">
                <a:avLst/>
              </a:prstGeom>
              <a:noFill/>
              <a:ln w="3175">
                <a:solidFill>
                  <a:schemeClr val="accent1"/>
                </a:solidFill>
                <a:round/>
                <a:headEnd/>
                <a:tailEnd/>
              </a:ln>
            </p:spPr>
            <p:txBody>
              <a:bodyPr wrap="none" lIns="0" tIns="0" rIns="0" bIns="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pitchFamily="34" charset="0"/>
                    <a:cs typeface="Arial" pitchFamily="34" charset="0"/>
                  </a:rPr>
                  <a:t>H2O2</a:t>
                </a:r>
                <a:endParaRPr kumimoji="0" lang="en-US" sz="16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cxnSp>
            <p:nvCxnSpPr>
              <p:cNvPr id="72" name="Straight Arrow Connector 74"/>
              <p:cNvCxnSpPr>
                <a:cxnSpLocks noChangeShapeType="1"/>
                <a:stCxn id="69" idx="2"/>
                <a:endCxn id="71" idx="0"/>
              </p:cNvCxnSpPr>
              <p:nvPr/>
            </p:nvCxnSpPr>
            <p:spPr bwMode="auto">
              <a:xfrm flipH="1">
                <a:off x="2286001" y="1174830"/>
                <a:ext cx="762000" cy="501571"/>
              </a:xfrm>
              <a:prstGeom prst="straightConnector1">
                <a:avLst/>
              </a:prstGeom>
              <a:noFill/>
              <a:ln w="15875">
                <a:solidFill>
                  <a:srgbClr val="000000"/>
                </a:solidFill>
                <a:round/>
                <a:headEnd/>
                <a:tailEnd type="triangle" w="med" len="med"/>
              </a:ln>
            </p:spPr>
          </p:cxnSp>
          <p:cxnSp>
            <p:nvCxnSpPr>
              <p:cNvPr id="73" name="Straight Arrow Connector 74"/>
              <p:cNvCxnSpPr>
                <a:cxnSpLocks noChangeShapeType="1"/>
                <a:stCxn id="70" idx="1"/>
                <a:endCxn id="71" idx="3"/>
              </p:cNvCxnSpPr>
              <p:nvPr/>
            </p:nvCxnSpPr>
            <p:spPr bwMode="auto">
              <a:xfrm flipH="1">
                <a:off x="2514602" y="1804940"/>
                <a:ext cx="1196416" cy="0"/>
              </a:xfrm>
              <a:prstGeom prst="straightConnector1">
                <a:avLst/>
              </a:prstGeom>
              <a:noFill/>
              <a:ln w="15875">
                <a:solidFill>
                  <a:srgbClr val="000000"/>
                </a:solidFill>
                <a:round/>
                <a:headEnd/>
                <a:tailEnd type="triangle" w="med" len="med"/>
              </a:ln>
            </p:spPr>
          </p:cxnSp>
          <p:sp>
            <p:nvSpPr>
              <p:cNvPr id="74" name="TextBox 73"/>
              <p:cNvSpPr txBox="1"/>
              <p:nvPr/>
            </p:nvSpPr>
            <p:spPr>
              <a:xfrm>
                <a:off x="2895602" y="1524001"/>
                <a:ext cx="533399" cy="282128"/>
              </a:xfrm>
              <a:prstGeom prst="rect">
                <a:avLst/>
              </a:prstGeom>
              <a:noFill/>
            </p:spPr>
            <p:txBody>
              <a:bodyPr wrap="square" rtlCol="0">
                <a:spAutoFit/>
              </a:bodyPr>
              <a:lstStyle/>
              <a:p>
                <a:r>
                  <a:rPr lang="en-US" sz="1600" b="1" dirty="0" smtClean="0">
                    <a:latin typeface="Arial" pitchFamily="34" charset="0"/>
                    <a:cs typeface="Arial" pitchFamily="34" charset="0"/>
                  </a:rPr>
                  <a:t>SOD</a:t>
                </a:r>
                <a:endParaRPr lang="en-US" sz="1600" b="1" dirty="0">
                  <a:latin typeface="Arial" pitchFamily="34" charset="0"/>
                  <a:cs typeface="Arial" pitchFamily="34" charset="0"/>
                </a:endParaRPr>
              </a:p>
            </p:txBody>
          </p:sp>
          <p:sp>
            <p:nvSpPr>
              <p:cNvPr id="75" name="Terminator 75"/>
              <p:cNvSpPr>
                <a:spLocks noChangeArrowheads="1"/>
              </p:cNvSpPr>
              <p:nvPr/>
            </p:nvSpPr>
            <p:spPr bwMode="auto">
              <a:xfrm>
                <a:off x="1371601" y="2514602"/>
                <a:ext cx="1828801" cy="228600"/>
              </a:xfrm>
              <a:prstGeom prst="flowChartTerminator">
                <a:avLst/>
              </a:prstGeom>
              <a:noFill/>
              <a:ln w="3175">
                <a:solidFill>
                  <a:schemeClr val="accent1"/>
                </a:solidFill>
                <a:round/>
                <a:headEnd/>
                <a:tailEnd/>
              </a:ln>
            </p:spPr>
            <p:txBody>
              <a:bodyPr wrap="none" lIns="0" tIns="0" rIns="0" bIns="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pitchFamily="34" charset="0"/>
                    <a:cs typeface="Arial" pitchFamily="34" charset="0"/>
                  </a:rPr>
                  <a:t>DSB in chromosomal</a:t>
                </a:r>
                <a:r>
                  <a:rPr kumimoji="0" lang="en-US" sz="1600" b="0" i="0" u="none" strike="noStrike" kern="0" cap="none" spc="0" normalizeH="0" noProof="0" dirty="0" smtClean="0">
                    <a:ln>
                      <a:noFill/>
                    </a:ln>
                    <a:solidFill>
                      <a:srgbClr val="000000"/>
                    </a:solidFill>
                    <a:effectLst/>
                    <a:uLnTx/>
                    <a:uFillTx/>
                    <a:latin typeface="Arial" pitchFamily="34" charset="0"/>
                    <a:cs typeface="Arial" pitchFamily="34" charset="0"/>
                  </a:rPr>
                  <a:t> DNA</a:t>
                </a:r>
                <a:endParaRPr kumimoji="0" lang="en-US" sz="16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cxnSp>
            <p:nvCxnSpPr>
              <p:cNvPr id="76" name="Straight Arrow Connector 74"/>
              <p:cNvCxnSpPr>
                <a:cxnSpLocks noChangeShapeType="1"/>
                <a:stCxn id="71" idx="2"/>
                <a:endCxn id="75" idx="0"/>
              </p:cNvCxnSpPr>
              <p:nvPr/>
            </p:nvCxnSpPr>
            <p:spPr bwMode="auto">
              <a:xfrm>
                <a:off x="2286001" y="1933476"/>
                <a:ext cx="0" cy="581125"/>
              </a:xfrm>
              <a:prstGeom prst="straightConnector1">
                <a:avLst/>
              </a:prstGeom>
              <a:noFill/>
              <a:ln w="15875">
                <a:solidFill>
                  <a:srgbClr val="000000"/>
                </a:solidFill>
                <a:round/>
                <a:headEnd/>
                <a:tailEnd type="triangle" w="med" len="med"/>
              </a:ln>
            </p:spPr>
          </p:cxnSp>
          <p:cxnSp>
            <p:nvCxnSpPr>
              <p:cNvPr id="77" name="Straight Arrow Connector 74"/>
              <p:cNvCxnSpPr>
                <a:cxnSpLocks noChangeShapeType="1"/>
                <a:stCxn id="70" idx="2"/>
                <a:endCxn id="75" idx="0"/>
              </p:cNvCxnSpPr>
              <p:nvPr/>
            </p:nvCxnSpPr>
            <p:spPr bwMode="auto">
              <a:xfrm flipH="1">
                <a:off x="2286001" y="1933476"/>
                <a:ext cx="1615517" cy="581125"/>
              </a:xfrm>
              <a:prstGeom prst="straightConnector1">
                <a:avLst/>
              </a:prstGeom>
              <a:noFill/>
              <a:ln w="15875">
                <a:solidFill>
                  <a:srgbClr val="000000"/>
                </a:solidFill>
                <a:round/>
                <a:headEnd/>
                <a:tailEnd type="triangle" w="med" len="med"/>
              </a:ln>
            </p:spPr>
          </p:cxnSp>
          <p:sp>
            <p:nvSpPr>
              <p:cNvPr id="78" name="Terminator 75"/>
              <p:cNvSpPr>
                <a:spLocks noChangeArrowheads="1"/>
              </p:cNvSpPr>
              <p:nvPr/>
            </p:nvSpPr>
            <p:spPr bwMode="auto">
              <a:xfrm>
                <a:off x="1638302" y="3124202"/>
                <a:ext cx="1295401" cy="228600"/>
              </a:xfrm>
              <a:prstGeom prst="flowChartTerminator">
                <a:avLst/>
              </a:prstGeom>
              <a:noFill/>
              <a:ln w="3175">
                <a:solidFill>
                  <a:schemeClr val="accent1"/>
                </a:solidFill>
                <a:round/>
                <a:headEnd/>
                <a:tailEnd/>
              </a:ln>
            </p:spPr>
            <p:txBody>
              <a:bodyPr wrap="none" lIns="0" tIns="0" rIns="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pitchFamily="34" charset="0"/>
                    <a:cs typeface="Arial" pitchFamily="34" charset="0"/>
                  </a:rPr>
                  <a:t>LOH at MET15</a:t>
                </a:r>
                <a:r>
                  <a:rPr kumimoji="0" lang="en-US" sz="1600" b="0" i="0" u="none" strike="noStrike" kern="0" cap="none" spc="0" normalizeH="0" baseline="30000" noProof="0" dirty="0" smtClean="0">
                    <a:ln>
                      <a:noFill/>
                    </a:ln>
                    <a:solidFill>
                      <a:srgbClr val="000000"/>
                    </a:solidFill>
                    <a:effectLst/>
                    <a:uLnTx/>
                    <a:uFillTx/>
                    <a:latin typeface="Arial" pitchFamily="34" charset="0"/>
                    <a:cs typeface="Arial" pitchFamily="34" charset="0"/>
                  </a:rPr>
                  <a:t>+/-</a:t>
                </a:r>
                <a:endParaRPr kumimoji="0" lang="en-US" sz="1600" b="0" i="0" u="none" strike="noStrike" kern="0" cap="none" spc="0" normalizeH="0" baseline="30000" noProof="0" dirty="0">
                  <a:ln>
                    <a:noFill/>
                  </a:ln>
                  <a:solidFill>
                    <a:srgbClr val="000000"/>
                  </a:solidFill>
                  <a:effectLst/>
                  <a:uLnTx/>
                  <a:uFillTx/>
                  <a:latin typeface="Arial" pitchFamily="34" charset="0"/>
                  <a:cs typeface="Arial" pitchFamily="34" charset="0"/>
                </a:endParaRPr>
              </a:p>
            </p:txBody>
          </p:sp>
          <p:cxnSp>
            <p:nvCxnSpPr>
              <p:cNvPr id="79" name="Straight Arrow Connector 74"/>
              <p:cNvCxnSpPr>
                <a:cxnSpLocks noChangeShapeType="1"/>
                <a:stCxn id="75" idx="2"/>
                <a:endCxn id="78" idx="0"/>
              </p:cNvCxnSpPr>
              <p:nvPr/>
            </p:nvCxnSpPr>
            <p:spPr bwMode="auto">
              <a:xfrm>
                <a:off x="2286002" y="2743201"/>
                <a:ext cx="0" cy="381000"/>
              </a:xfrm>
              <a:prstGeom prst="straightConnector1">
                <a:avLst/>
              </a:prstGeom>
              <a:noFill/>
              <a:ln w="15875">
                <a:solidFill>
                  <a:srgbClr val="000000"/>
                </a:solidFill>
                <a:round/>
                <a:headEnd/>
                <a:tailEnd type="triangle" w="med" len="med"/>
              </a:ln>
            </p:spPr>
          </p:cxnSp>
          <p:cxnSp>
            <p:nvCxnSpPr>
              <p:cNvPr id="80" name="Straight Arrow Connector 74"/>
              <p:cNvCxnSpPr>
                <a:cxnSpLocks noChangeShapeType="1"/>
                <a:stCxn id="69" idx="2"/>
                <a:endCxn id="70" idx="0"/>
              </p:cNvCxnSpPr>
              <p:nvPr/>
            </p:nvCxnSpPr>
            <p:spPr bwMode="auto">
              <a:xfrm>
                <a:off x="3048003" y="1174830"/>
                <a:ext cx="853517" cy="501571"/>
              </a:xfrm>
              <a:prstGeom prst="straightConnector1">
                <a:avLst/>
              </a:prstGeom>
              <a:noFill/>
              <a:ln w="15875">
                <a:solidFill>
                  <a:srgbClr val="000000"/>
                </a:solidFill>
                <a:round/>
                <a:headEnd/>
                <a:tailEnd type="triangle" w="med" len="med"/>
              </a:ln>
            </p:spPr>
          </p:cxnSp>
          <p:sp>
            <p:nvSpPr>
              <p:cNvPr id="81" name="Terminator 75"/>
              <p:cNvSpPr>
                <a:spLocks noChangeArrowheads="1"/>
              </p:cNvSpPr>
              <p:nvPr/>
            </p:nvSpPr>
            <p:spPr bwMode="auto">
              <a:xfrm>
                <a:off x="3581403" y="2514601"/>
                <a:ext cx="685801" cy="228600"/>
              </a:xfrm>
              <a:prstGeom prst="flowChartTerminator">
                <a:avLst/>
              </a:prstGeom>
              <a:noFill/>
              <a:ln w="3175">
                <a:solidFill>
                  <a:schemeClr val="accent1"/>
                </a:solidFill>
                <a:round/>
                <a:headEnd/>
                <a:tailEnd/>
              </a:ln>
            </p:spPr>
            <p:txBody>
              <a:bodyPr wrap="none" lIns="0" tIns="0" rIns="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pitchFamily="34" charset="0"/>
                    <a:cs typeface="Arial" pitchFamily="34" charset="0"/>
                  </a:rPr>
                  <a:t>Viability</a:t>
                </a:r>
                <a:endParaRPr kumimoji="0" lang="en-US" sz="16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cxnSp>
            <p:nvCxnSpPr>
              <p:cNvPr id="82" name="Straight Arrow Connector 74"/>
              <p:cNvCxnSpPr>
                <a:cxnSpLocks noChangeShapeType="1"/>
                <a:stCxn id="70" idx="2"/>
                <a:endCxn id="81" idx="0"/>
              </p:cNvCxnSpPr>
              <p:nvPr/>
            </p:nvCxnSpPr>
            <p:spPr bwMode="auto">
              <a:xfrm>
                <a:off x="3901519" y="1933476"/>
                <a:ext cx="22784" cy="581125"/>
              </a:xfrm>
              <a:prstGeom prst="straightConnector1">
                <a:avLst/>
              </a:prstGeom>
              <a:noFill/>
              <a:ln w="15875">
                <a:solidFill>
                  <a:srgbClr val="000000"/>
                </a:solidFill>
                <a:round/>
                <a:headEnd/>
                <a:tailEnd type="oval" w="med" len="med"/>
              </a:ln>
            </p:spPr>
          </p:cxnSp>
          <p:cxnSp>
            <p:nvCxnSpPr>
              <p:cNvPr id="83" name="Straight Arrow Connector 74"/>
              <p:cNvCxnSpPr>
                <a:cxnSpLocks noChangeShapeType="1"/>
                <a:stCxn id="71" idx="2"/>
                <a:endCxn id="81" idx="0"/>
              </p:cNvCxnSpPr>
              <p:nvPr/>
            </p:nvCxnSpPr>
            <p:spPr bwMode="auto">
              <a:xfrm>
                <a:off x="2286001" y="1933476"/>
                <a:ext cx="1638301" cy="581125"/>
              </a:xfrm>
              <a:prstGeom prst="straightConnector1">
                <a:avLst/>
              </a:prstGeom>
              <a:noFill/>
              <a:ln w="15875">
                <a:solidFill>
                  <a:srgbClr val="000000"/>
                </a:solidFill>
                <a:round/>
                <a:headEnd/>
                <a:tailEnd type="oval" w="med" len="med"/>
              </a:ln>
            </p:spPr>
          </p:cxnSp>
          <p:cxnSp>
            <p:nvCxnSpPr>
              <p:cNvPr id="84" name="Straight Arrow Connector 74"/>
              <p:cNvCxnSpPr>
                <a:cxnSpLocks noChangeShapeType="1"/>
                <a:stCxn id="75" idx="3"/>
                <a:endCxn id="81" idx="1"/>
              </p:cNvCxnSpPr>
              <p:nvPr/>
            </p:nvCxnSpPr>
            <p:spPr bwMode="auto">
              <a:xfrm>
                <a:off x="3200403" y="2628898"/>
                <a:ext cx="381000" cy="0"/>
              </a:xfrm>
              <a:prstGeom prst="straightConnector1">
                <a:avLst/>
              </a:prstGeom>
              <a:noFill/>
              <a:ln w="15875">
                <a:solidFill>
                  <a:srgbClr val="000000"/>
                </a:solidFill>
                <a:prstDash val="sysDash"/>
                <a:round/>
                <a:headEnd/>
                <a:tailEnd type="none" w="med" len="med"/>
              </a:ln>
            </p:spPr>
          </p:cxnSp>
          <p:sp>
            <p:nvSpPr>
              <p:cNvPr id="85" name="TextBox 84"/>
              <p:cNvSpPr txBox="1"/>
              <p:nvPr/>
            </p:nvSpPr>
            <p:spPr>
              <a:xfrm>
                <a:off x="3276601" y="2667000"/>
                <a:ext cx="304800" cy="282128"/>
              </a:xfrm>
              <a:prstGeom prst="rect">
                <a:avLst/>
              </a:prstGeom>
              <a:noFill/>
            </p:spPr>
            <p:txBody>
              <a:bodyPr wrap="square" rtlCol="0">
                <a:spAutoFit/>
              </a:bodyPr>
              <a:lstStyle/>
              <a:p>
                <a:r>
                  <a:rPr lang="en-US" sz="1600" b="1" dirty="0" smtClean="0">
                    <a:latin typeface="Arial" pitchFamily="34" charset="0"/>
                    <a:cs typeface="Arial" pitchFamily="34" charset="0"/>
                  </a:rPr>
                  <a:t>?</a:t>
                </a:r>
                <a:endParaRPr lang="en-US" sz="1600" b="1" dirty="0">
                  <a:latin typeface="Arial" pitchFamily="34" charset="0"/>
                  <a:cs typeface="Arial" pitchFamily="34" charset="0"/>
                </a:endParaRPr>
              </a:p>
            </p:txBody>
          </p:sp>
        </p:grpSp>
        <p:grpSp>
          <p:nvGrpSpPr>
            <p:cNvPr id="51" name="Group 160"/>
            <p:cNvGrpSpPr/>
            <p:nvPr/>
          </p:nvGrpSpPr>
          <p:grpSpPr>
            <a:xfrm>
              <a:off x="2590800" y="22238206"/>
              <a:ext cx="4114800" cy="3286125"/>
              <a:chOff x="1524000" y="3962400"/>
              <a:chExt cx="2895600" cy="2286000"/>
            </a:xfrm>
          </p:grpSpPr>
          <p:sp>
            <p:nvSpPr>
              <p:cNvPr id="53" name="Terminator 75"/>
              <p:cNvSpPr>
                <a:spLocks noChangeArrowheads="1"/>
              </p:cNvSpPr>
              <p:nvPr/>
            </p:nvSpPr>
            <p:spPr bwMode="auto">
              <a:xfrm>
                <a:off x="1752600" y="3962400"/>
                <a:ext cx="1371600" cy="260429"/>
              </a:xfrm>
              <a:prstGeom prst="flowChartTerminator">
                <a:avLst/>
              </a:prstGeom>
              <a:noFill/>
              <a:ln w="3175">
                <a:noFill/>
                <a:round/>
                <a:headEnd/>
                <a:tailEnd/>
              </a:ln>
            </p:spPr>
            <p:txBody>
              <a:bodyPr wrap="none" lIns="0" tIns="0" rIns="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0000"/>
                    </a:solidFill>
                    <a:effectLst/>
                    <a:uLnTx/>
                    <a:uFillTx/>
                    <a:latin typeface="Arial" pitchFamily="34" charset="0"/>
                    <a:cs typeface="Arial" pitchFamily="34" charset="0"/>
                  </a:rPr>
                  <a:t>Extra-cellular H2O2</a:t>
                </a:r>
                <a:endParaRPr kumimoji="0" lang="en-US" sz="1600" b="0" i="0" u="none" strike="noStrike" kern="0" cap="none" spc="0" normalizeH="0" baseline="0" noProof="0" dirty="0">
                  <a:ln>
                    <a:noFill/>
                  </a:ln>
                  <a:solidFill>
                    <a:srgbClr val="FF0000"/>
                  </a:solidFill>
                  <a:effectLst/>
                  <a:uLnTx/>
                  <a:uFillTx/>
                  <a:latin typeface="Arial" pitchFamily="34" charset="0"/>
                  <a:cs typeface="Arial" pitchFamily="34" charset="0"/>
                </a:endParaRPr>
              </a:p>
            </p:txBody>
          </p:sp>
          <p:sp>
            <p:nvSpPr>
              <p:cNvPr id="54" name="Terminator 75"/>
              <p:cNvSpPr>
                <a:spLocks noChangeArrowheads="1"/>
              </p:cNvSpPr>
              <p:nvPr/>
            </p:nvSpPr>
            <p:spPr bwMode="auto">
              <a:xfrm>
                <a:off x="3863416" y="4572000"/>
                <a:ext cx="381000" cy="257075"/>
              </a:xfrm>
              <a:prstGeom prst="flowChartTerminator">
                <a:avLst/>
              </a:prstGeom>
              <a:noFill/>
              <a:ln w="3175">
                <a:solidFill>
                  <a:schemeClr val="accent1"/>
                </a:solidFill>
                <a:round/>
                <a:headEnd/>
                <a:tailEnd/>
              </a:ln>
            </p:spPr>
            <p:txBody>
              <a:bodyPr wrap="none" lIns="0" tIns="0" rIns="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pitchFamily="34" charset="0"/>
                    <a:cs typeface="Arial" pitchFamily="34" charset="0"/>
                  </a:rPr>
                  <a:t>O</a:t>
                </a:r>
                <a:r>
                  <a:rPr kumimoji="0" lang="en-US" sz="1600" b="0" i="0" u="none" strike="noStrike" kern="0" cap="none" spc="0" normalizeH="0" baseline="-25000" noProof="0" dirty="0" smtClean="0">
                    <a:ln>
                      <a:noFill/>
                    </a:ln>
                    <a:solidFill>
                      <a:srgbClr val="000000"/>
                    </a:solidFill>
                    <a:effectLst/>
                    <a:uLnTx/>
                    <a:uFillTx/>
                    <a:latin typeface="Arial" pitchFamily="34" charset="0"/>
                    <a:cs typeface="Arial" pitchFamily="34" charset="0"/>
                  </a:rPr>
                  <a:t>2</a:t>
                </a:r>
                <a:r>
                  <a:rPr kumimoji="0" lang="en-US" sz="1600" b="1" i="0" u="none" strike="noStrike" kern="0" cap="none" spc="0" normalizeH="0" baseline="30000" noProof="0" dirty="0" smtClean="0">
                    <a:ln>
                      <a:noFill/>
                    </a:ln>
                    <a:solidFill>
                      <a:srgbClr val="000000"/>
                    </a:solidFill>
                    <a:effectLst/>
                    <a:uLnTx/>
                    <a:uFillTx/>
                    <a:latin typeface="Arial" pitchFamily="34" charset="0"/>
                    <a:cs typeface="Arial" pitchFamily="34" charset="0"/>
                  </a:rPr>
                  <a:t>-</a:t>
                </a:r>
                <a:endParaRPr kumimoji="0" lang="en-US" sz="1600" b="1" i="0" u="none" strike="noStrike" kern="0" cap="none" spc="0" normalizeH="0" baseline="30000" noProof="0" dirty="0">
                  <a:ln>
                    <a:noFill/>
                  </a:ln>
                  <a:solidFill>
                    <a:srgbClr val="000000"/>
                  </a:solidFill>
                  <a:effectLst/>
                  <a:uLnTx/>
                  <a:uFillTx/>
                  <a:latin typeface="Arial" pitchFamily="34" charset="0"/>
                  <a:cs typeface="Arial" pitchFamily="34" charset="0"/>
                </a:endParaRPr>
              </a:p>
            </p:txBody>
          </p:sp>
          <p:sp>
            <p:nvSpPr>
              <p:cNvPr id="55" name="Terminator 75"/>
              <p:cNvSpPr>
                <a:spLocks noChangeArrowheads="1"/>
              </p:cNvSpPr>
              <p:nvPr/>
            </p:nvSpPr>
            <p:spPr bwMode="auto">
              <a:xfrm>
                <a:off x="2209800" y="4572000"/>
                <a:ext cx="457200" cy="257075"/>
              </a:xfrm>
              <a:prstGeom prst="flowChartTerminator">
                <a:avLst/>
              </a:prstGeom>
              <a:noFill/>
              <a:ln w="3175">
                <a:solidFill>
                  <a:schemeClr val="accent1"/>
                </a:solidFill>
                <a:round/>
                <a:headEnd/>
                <a:tailEnd/>
              </a:ln>
            </p:spPr>
            <p:txBody>
              <a:bodyPr wrap="none" lIns="0" tIns="0" rIns="0" bIns="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0000"/>
                    </a:solidFill>
                    <a:effectLst/>
                    <a:uLnTx/>
                    <a:uFillTx/>
                    <a:latin typeface="Arial" pitchFamily="34" charset="0"/>
                    <a:cs typeface="Arial" pitchFamily="34" charset="0"/>
                  </a:rPr>
                  <a:t>H2O2</a:t>
                </a:r>
                <a:endParaRPr kumimoji="0" lang="en-US" sz="1600" b="0" i="0" u="none" strike="noStrike" kern="0" cap="none" spc="0" normalizeH="0" baseline="0" noProof="0" dirty="0">
                  <a:ln>
                    <a:noFill/>
                  </a:ln>
                  <a:solidFill>
                    <a:srgbClr val="FF0000"/>
                  </a:solidFill>
                  <a:effectLst/>
                  <a:uLnTx/>
                  <a:uFillTx/>
                  <a:latin typeface="Arial" pitchFamily="34" charset="0"/>
                  <a:cs typeface="Arial" pitchFamily="34" charset="0"/>
                </a:endParaRPr>
              </a:p>
            </p:txBody>
          </p:sp>
          <p:cxnSp>
            <p:nvCxnSpPr>
              <p:cNvPr id="56" name="Straight Arrow Connector 74"/>
              <p:cNvCxnSpPr>
                <a:cxnSpLocks noChangeShapeType="1"/>
                <a:stCxn id="53" idx="2"/>
                <a:endCxn id="55" idx="0"/>
              </p:cNvCxnSpPr>
              <p:nvPr/>
            </p:nvCxnSpPr>
            <p:spPr bwMode="auto">
              <a:xfrm>
                <a:off x="2438400" y="4222829"/>
                <a:ext cx="0" cy="349171"/>
              </a:xfrm>
              <a:prstGeom prst="straightConnector1">
                <a:avLst/>
              </a:prstGeom>
              <a:noFill/>
              <a:ln w="15875">
                <a:solidFill>
                  <a:srgbClr val="000000"/>
                </a:solidFill>
                <a:round/>
                <a:headEnd/>
                <a:tailEnd type="triangle" w="med" len="med"/>
              </a:ln>
            </p:spPr>
          </p:cxnSp>
          <p:cxnSp>
            <p:nvCxnSpPr>
              <p:cNvPr id="57" name="Straight Arrow Connector 74"/>
              <p:cNvCxnSpPr>
                <a:cxnSpLocks noChangeShapeType="1"/>
                <a:stCxn id="54" idx="1"/>
                <a:endCxn id="55" idx="3"/>
              </p:cNvCxnSpPr>
              <p:nvPr/>
            </p:nvCxnSpPr>
            <p:spPr bwMode="auto">
              <a:xfrm flipH="1">
                <a:off x="2667000" y="4700538"/>
                <a:ext cx="1196416" cy="0"/>
              </a:xfrm>
              <a:prstGeom prst="straightConnector1">
                <a:avLst/>
              </a:prstGeom>
              <a:noFill/>
              <a:ln w="15875">
                <a:solidFill>
                  <a:srgbClr val="000000"/>
                </a:solidFill>
                <a:round/>
                <a:headEnd/>
                <a:tailEnd type="triangle" w="med" len="med"/>
              </a:ln>
            </p:spPr>
          </p:cxnSp>
          <p:sp>
            <p:nvSpPr>
              <p:cNvPr id="58" name="TextBox 57"/>
              <p:cNvSpPr txBox="1"/>
              <p:nvPr/>
            </p:nvSpPr>
            <p:spPr>
              <a:xfrm>
                <a:off x="3048000" y="4419600"/>
                <a:ext cx="533399" cy="282128"/>
              </a:xfrm>
              <a:prstGeom prst="rect">
                <a:avLst/>
              </a:prstGeom>
              <a:noFill/>
            </p:spPr>
            <p:txBody>
              <a:bodyPr wrap="square" rtlCol="0">
                <a:spAutoFit/>
              </a:bodyPr>
              <a:lstStyle/>
              <a:p>
                <a:r>
                  <a:rPr lang="en-US" sz="1600" b="1" dirty="0" smtClean="0">
                    <a:latin typeface="Arial" pitchFamily="34" charset="0"/>
                    <a:cs typeface="Arial" pitchFamily="34" charset="0"/>
                  </a:rPr>
                  <a:t>SOD</a:t>
                </a:r>
                <a:endParaRPr lang="en-US" sz="1600" b="1" dirty="0">
                  <a:latin typeface="Arial" pitchFamily="34" charset="0"/>
                  <a:cs typeface="Arial" pitchFamily="34" charset="0"/>
                </a:endParaRPr>
              </a:p>
            </p:txBody>
          </p:sp>
          <p:sp>
            <p:nvSpPr>
              <p:cNvPr id="59" name="Terminator 75"/>
              <p:cNvSpPr>
                <a:spLocks noChangeArrowheads="1"/>
              </p:cNvSpPr>
              <p:nvPr/>
            </p:nvSpPr>
            <p:spPr bwMode="auto">
              <a:xfrm>
                <a:off x="1524000" y="5410200"/>
                <a:ext cx="1828800" cy="228600"/>
              </a:xfrm>
              <a:prstGeom prst="flowChartTerminator">
                <a:avLst/>
              </a:prstGeom>
              <a:noFill/>
              <a:ln w="3175">
                <a:solidFill>
                  <a:schemeClr val="accent1"/>
                </a:solidFill>
                <a:round/>
                <a:headEnd/>
                <a:tailEnd/>
              </a:ln>
            </p:spPr>
            <p:txBody>
              <a:bodyPr wrap="none" lIns="0" tIns="0" rIns="0" bIns="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pitchFamily="34" charset="0"/>
                    <a:cs typeface="Arial" pitchFamily="34" charset="0"/>
                  </a:rPr>
                  <a:t>DSB in chromosomal</a:t>
                </a:r>
                <a:r>
                  <a:rPr kumimoji="0" lang="en-US" sz="1600" b="0" i="0" u="none" strike="noStrike" kern="0" cap="none" spc="0" normalizeH="0" noProof="0" dirty="0" smtClean="0">
                    <a:ln>
                      <a:noFill/>
                    </a:ln>
                    <a:solidFill>
                      <a:srgbClr val="000000"/>
                    </a:solidFill>
                    <a:effectLst/>
                    <a:uLnTx/>
                    <a:uFillTx/>
                    <a:latin typeface="Arial" pitchFamily="34" charset="0"/>
                    <a:cs typeface="Arial" pitchFamily="34" charset="0"/>
                  </a:rPr>
                  <a:t> DNA</a:t>
                </a:r>
                <a:endParaRPr kumimoji="0" lang="en-US" sz="16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cxnSp>
            <p:nvCxnSpPr>
              <p:cNvPr id="60" name="Straight Arrow Connector 74"/>
              <p:cNvCxnSpPr>
                <a:cxnSpLocks noChangeShapeType="1"/>
                <a:stCxn id="55" idx="2"/>
                <a:endCxn id="59" idx="0"/>
              </p:cNvCxnSpPr>
              <p:nvPr/>
            </p:nvCxnSpPr>
            <p:spPr bwMode="auto">
              <a:xfrm>
                <a:off x="2438400" y="4829075"/>
                <a:ext cx="0" cy="581125"/>
              </a:xfrm>
              <a:prstGeom prst="straightConnector1">
                <a:avLst/>
              </a:prstGeom>
              <a:noFill/>
              <a:ln w="15875">
                <a:solidFill>
                  <a:srgbClr val="000000"/>
                </a:solidFill>
                <a:round/>
                <a:headEnd/>
                <a:tailEnd type="triangle" w="med" len="med"/>
              </a:ln>
            </p:spPr>
          </p:cxnSp>
          <p:cxnSp>
            <p:nvCxnSpPr>
              <p:cNvPr id="61" name="Straight Arrow Connector 74"/>
              <p:cNvCxnSpPr>
                <a:cxnSpLocks noChangeShapeType="1"/>
                <a:stCxn id="54" idx="2"/>
                <a:endCxn id="59" idx="0"/>
              </p:cNvCxnSpPr>
              <p:nvPr/>
            </p:nvCxnSpPr>
            <p:spPr bwMode="auto">
              <a:xfrm flipH="1">
                <a:off x="2438400" y="4829075"/>
                <a:ext cx="1615516" cy="581125"/>
              </a:xfrm>
              <a:prstGeom prst="straightConnector1">
                <a:avLst/>
              </a:prstGeom>
              <a:noFill/>
              <a:ln w="15875">
                <a:solidFill>
                  <a:srgbClr val="000000"/>
                </a:solidFill>
                <a:round/>
                <a:headEnd/>
                <a:tailEnd type="triangle" w="med" len="med"/>
              </a:ln>
            </p:spPr>
          </p:cxnSp>
          <p:sp>
            <p:nvSpPr>
              <p:cNvPr id="62" name="Terminator 75"/>
              <p:cNvSpPr>
                <a:spLocks noChangeArrowheads="1"/>
              </p:cNvSpPr>
              <p:nvPr/>
            </p:nvSpPr>
            <p:spPr bwMode="auto">
              <a:xfrm>
                <a:off x="1790700" y="6019800"/>
                <a:ext cx="1295400" cy="228600"/>
              </a:xfrm>
              <a:prstGeom prst="flowChartTerminator">
                <a:avLst/>
              </a:prstGeom>
              <a:noFill/>
              <a:ln w="3175">
                <a:solidFill>
                  <a:schemeClr val="accent1"/>
                </a:solidFill>
                <a:round/>
                <a:headEnd/>
                <a:tailEnd/>
              </a:ln>
            </p:spPr>
            <p:txBody>
              <a:bodyPr wrap="none" lIns="0" tIns="0" rIns="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pitchFamily="34" charset="0"/>
                    <a:cs typeface="Arial" pitchFamily="34" charset="0"/>
                  </a:rPr>
                  <a:t>LOH at MET15</a:t>
                </a:r>
                <a:r>
                  <a:rPr kumimoji="0" lang="en-US" sz="1600" b="0" i="0" u="none" strike="noStrike" kern="0" cap="none" spc="0" normalizeH="0" baseline="30000" noProof="0" dirty="0" smtClean="0">
                    <a:ln>
                      <a:noFill/>
                    </a:ln>
                    <a:solidFill>
                      <a:srgbClr val="000000"/>
                    </a:solidFill>
                    <a:effectLst/>
                    <a:uLnTx/>
                    <a:uFillTx/>
                    <a:latin typeface="Arial" pitchFamily="34" charset="0"/>
                    <a:cs typeface="Arial" pitchFamily="34" charset="0"/>
                  </a:rPr>
                  <a:t>+/-</a:t>
                </a:r>
                <a:endParaRPr kumimoji="0" lang="en-US" sz="1600" b="0" i="0" u="none" strike="noStrike" kern="0" cap="none" spc="0" normalizeH="0" baseline="30000" noProof="0" dirty="0">
                  <a:ln>
                    <a:noFill/>
                  </a:ln>
                  <a:solidFill>
                    <a:srgbClr val="000000"/>
                  </a:solidFill>
                  <a:effectLst/>
                  <a:uLnTx/>
                  <a:uFillTx/>
                  <a:latin typeface="Arial" pitchFamily="34" charset="0"/>
                  <a:cs typeface="Arial" pitchFamily="34" charset="0"/>
                </a:endParaRPr>
              </a:p>
            </p:txBody>
          </p:sp>
          <p:cxnSp>
            <p:nvCxnSpPr>
              <p:cNvPr id="63" name="Straight Arrow Connector 74"/>
              <p:cNvCxnSpPr>
                <a:cxnSpLocks noChangeShapeType="1"/>
                <a:stCxn id="59" idx="2"/>
                <a:endCxn id="62" idx="0"/>
              </p:cNvCxnSpPr>
              <p:nvPr/>
            </p:nvCxnSpPr>
            <p:spPr bwMode="auto">
              <a:xfrm>
                <a:off x="2438400" y="5638800"/>
                <a:ext cx="0" cy="381000"/>
              </a:xfrm>
              <a:prstGeom prst="straightConnector1">
                <a:avLst/>
              </a:prstGeom>
              <a:noFill/>
              <a:ln w="15875">
                <a:solidFill>
                  <a:srgbClr val="000000"/>
                </a:solidFill>
                <a:round/>
                <a:headEnd/>
                <a:tailEnd type="triangle" w="med" len="med"/>
              </a:ln>
            </p:spPr>
          </p:cxnSp>
          <p:sp>
            <p:nvSpPr>
              <p:cNvPr id="64" name="Terminator 75"/>
              <p:cNvSpPr>
                <a:spLocks noChangeArrowheads="1"/>
              </p:cNvSpPr>
              <p:nvPr/>
            </p:nvSpPr>
            <p:spPr bwMode="auto">
              <a:xfrm>
                <a:off x="3733800" y="5410200"/>
                <a:ext cx="685800" cy="228600"/>
              </a:xfrm>
              <a:prstGeom prst="flowChartTerminator">
                <a:avLst/>
              </a:prstGeom>
              <a:noFill/>
              <a:ln w="3175">
                <a:solidFill>
                  <a:schemeClr val="accent1"/>
                </a:solidFill>
                <a:round/>
                <a:headEnd/>
                <a:tailEnd/>
              </a:ln>
            </p:spPr>
            <p:txBody>
              <a:bodyPr wrap="none" lIns="0" tIns="0" rIns="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Arial" pitchFamily="34" charset="0"/>
                    <a:cs typeface="Arial" pitchFamily="34" charset="0"/>
                  </a:rPr>
                  <a:t>Viability</a:t>
                </a:r>
                <a:endParaRPr kumimoji="0" lang="en-US" sz="1600" b="0" i="0" u="none" strike="noStrike" kern="0" cap="none" spc="0" normalizeH="0" baseline="0" noProof="0" dirty="0">
                  <a:ln>
                    <a:noFill/>
                  </a:ln>
                  <a:solidFill>
                    <a:srgbClr val="000000"/>
                  </a:solidFill>
                  <a:effectLst/>
                  <a:uLnTx/>
                  <a:uFillTx/>
                  <a:latin typeface="Arial" pitchFamily="34" charset="0"/>
                  <a:cs typeface="Arial" pitchFamily="34" charset="0"/>
                </a:endParaRPr>
              </a:p>
            </p:txBody>
          </p:sp>
          <p:cxnSp>
            <p:nvCxnSpPr>
              <p:cNvPr id="65" name="Straight Arrow Connector 74"/>
              <p:cNvCxnSpPr>
                <a:cxnSpLocks noChangeShapeType="1"/>
                <a:stCxn id="54" idx="2"/>
                <a:endCxn id="64" idx="0"/>
              </p:cNvCxnSpPr>
              <p:nvPr/>
            </p:nvCxnSpPr>
            <p:spPr bwMode="auto">
              <a:xfrm>
                <a:off x="4053916" y="4829075"/>
                <a:ext cx="22784" cy="581125"/>
              </a:xfrm>
              <a:prstGeom prst="straightConnector1">
                <a:avLst/>
              </a:prstGeom>
              <a:noFill/>
              <a:ln w="15875">
                <a:solidFill>
                  <a:srgbClr val="000000"/>
                </a:solidFill>
                <a:round/>
                <a:headEnd/>
                <a:tailEnd type="oval" w="med" len="med"/>
              </a:ln>
            </p:spPr>
          </p:cxnSp>
          <p:cxnSp>
            <p:nvCxnSpPr>
              <p:cNvPr id="66" name="Straight Arrow Connector 74"/>
              <p:cNvCxnSpPr>
                <a:cxnSpLocks noChangeShapeType="1"/>
                <a:stCxn id="55" idx="2"/>
                <a:endCxn id="64" idx="0"/>
              </p:cNvCxnSpPr>
              <p:nvPr/>
            </p:nvCxnSpPr>
            <p:spPr bwMode="auto">
              <a:xfrm>
                <a:off x="2438400" y="4829075"/>
                <a:ext cx="1638300" cy="581125"/>
              </a:xfrm>
              <a:prstGeom prst="straightConnector1">
                <a:avLst/>
              </a:prstGeom>
              <a:noFill/>
              <a:ln w="15875">
                <a:solidFill>
                  <a:srgbClr val="000000"/>
                </a:solidFill>
                <a:round/>
                <a:headEnd/>
                <a:tailEnd type="oval" w="med" len="med"/>
              </a:ln>
            </p:spPr>
          </p:cxnSp>
          <p:cxnSp>
            <p:nvCxnSpPr>
              <p:cNvPr id="67" name="Straight Arrow Connector 74"/>
              <p:cNvCxnSpPr>
                <a:cxnSpLocks noChangeShapeType="1"/>
                <a:stCxn id="59" idx="3"/>
                <a:endCxn id="64" idx="1"/>
              </p:cNvCxnSpPr>
              <p:nvPr/>
            </p:nvCxnSpPr>
            <p:spPr bwMode="auto">
              <a:xfrm>
                <a:off x="3352800" y="5524500"/>
                <a:ext cx="381000" cy="0"/>
              </a:xfrm>
              <a:prstGeom prst="straightConnector1">
                <a:avLst/>
              </a:prstGeom>
              <a:noFill/>
              <a:ln w="15875">
                <a:solidFill>
                  <a:srgbClr val="000000"/>
                </a:solidFill>
                <a:prstDash val="sysDash"/>
                <a:round/>
                <a:headEnd/>
                <a:tailEnd type="none" w="med" len="med"/>
              </a:ln>
            </p:spPr>
          </p:cxnSp>
          <p:sp>
            <p:nvSpPr>
              <p:cNvPr id="68" name="TextBox 67"/>
              <p:cNvSpPr txBox="1"/>
              <p:nvPr/>
            </p:nvSpPr>
            <p:spPr>
              <a:xfrm>
                <a:off x="3429001" y="5562600"/>
                <a:ext cx="228600" cy="282128"/>
              </a:xfrm>
              <a:prstGeom prst="rect">
                <a:avLst/>
              </a:prstGeom>
              <a:noFill/>
            </p:spPr>
            <p:txBody>
              <a:bodyPr wrap="square" rtlCol="0">
                <a:spAutoFit/>
              </a:bodyPr>
              <a:lstStyle/>
              <a:p>
                <a:r>
                  <a:rPr lang="en-US" sz="1600" b="1" dirty="0" smtClean="0">
                    <a:latin typeface="Arial" pitchFamily="34" charset="0"/>
                    <a:cs typeface="Arial" pitchFamily="34" charset="0"/>
                  </a:rPr>
                  <a:t>?</a:t>
                </a:r>
                <a:endParaRPr lang="en-US" sz="1600" b="1" dirty="0">
                  <a:latin typeface="Arial" pitchFamily="34" charset="0"/>
                  <a:cs typeface="Arial" pitchFamily="34" charset="0"/>
                </a:endParaRPr>
              </a:p>
            </p:txBody>
          </p:sp>
        </p:grpSp>
        <p:sp>
          <p:nvSpPr>
            <p:cNvPr id="52" name="TextBox 51"/>
            <p:cNvSpPr txBox="1"/>
            <p:nvPr/>
          </p:nvSpPr>
          <p:spPr>
            <a:xfrm>
              <a:off x="1524000" y="15171461"/>
              <a:ext cx="6104759" cy="754339"/>
            </a:xfrm>
            <a:prstGeom prst="rect">
              <a:avLst/>
            </a:prstGeom>
            <a:noFill/>
          </p:spPr>
          <p:txBody>
            <a:bodyPr wrap="square" lIns="76489" tIns="38242" rIns="76489" bIns="38242" rtlCol="0">
              <a:spAutoFit/>
            </a:bodyPr>
            <a:lstStyle/>
            <a:p>
              <a:r>
                <a:rPr lang="en-US" sz="4400" b="1" dirty="0" smtClean="0">
                  <a:solidFill>
                    <a:schemeClr val="tx2">
                      <a:lumMod val="75000"/>
                    </a:schemeClr>
                  </a:solidFill>
                  <a:latin typeface="Arial" pitchFamily="34" charset="0"/>
                  <a:cs typeface="Arial" pitchFamily="34" charset="0"/>
                </a:rPr>
                <a:t>Overview</a:t>
              </a:r>
              <a:endParaRPr lang="en-US" sz="4400" b="1" dirty="0">
                <a:latin typeface="Arial" pitchFamily="34" charset="0"/>
                <a:cs typeface="Arial" pitchFamily="34" charset="0"/>
              </a:endParaRPr>
            </a:p>
          </p:txBody>
        </p:sp>
      </p:grpSp>
      <p:sp>
        <p:nvSpPr>
          <p:cNvPr id="88" name="Text Box 3"/>
          <p:cNvSpPr txBox="1">
            <a:spLocks noChangeArrowheads="1"/>
          </p:cNvSpPr>
          <p:nvPr/>
        </p:nvSpPr>
        <p:spPr bwMode="auto">
          <a:xfrm>
            <a:off x="15165806" y="7924800"/>
            <a:ext cx="1598194" cy="369332"/>
          </a:xfrm>
          <a:prstGeom prst="rect">
            <a:avLst/>
          </a:prstGeom>
          <a:noFill/>
          <a:ln w="38100">
            <a:noFill/>
            <a:miter lim="800000"/>
            <a:headEnd/>
            <a:tailEnd/>
          </a:ln>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rPr>
              <a:t>Mother Cells</a:t>
            </a:r>
          </a:p>
        </p:txBody>
      </p:sp>
      <p:sp>
        <p:nvSpPr>
          <p:cNvPr id="89" name="Line 4"/>
          <p:cNvSpPr>
            <a:spLocks noChangeShapeType="1"/>
          </p:cNvSpPr>
          <p:nvPr/>
        </p:nvSpPr>
        <p:spPr bwMode="auto">
          <a:xfrm>
            <a:off x="18764209" y="8470623"/>
            <a:ext cx="1542555" cy="353763"/>
          </a:xfrm>
          <a:prstGeom prst="line">
            <a:avLst/>
          </a:prstGeom>
          <a:noFill/>
          <a:ln w="38100">
            <a:solidFill>
              <a:srgbClr val="000000"/>
            </a:solidFill>
            <a:round/>
            <a:headEnd/>
            <a:tailEnd type="triangle" w="med" len="med"/>
          </a:ln>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rgbClr val="00FFFF"/>
              </a:solidFill>
              <a:effectLst/>
              <a:uLnTx/>
              <a:uFillTx/>
            </a:endParaRPr>
          </a:p>
        </p:txBody>
      </p:sp>
      <p:sp>
        <p:nvSpPr>
          <p:cNvPr id="90" name="Text Box 5"/>
          <p:cNvSpPr txBox="1">
            <a:spLocks noChangeArrowheads="1"/>
          </p:cNvSpPr>
          <p:nvPr/>
        </p:nvSpPr>
        <p:spPr bwMode="auto">
          <a:xfrm>
            <a:off x="19492695" y="8259643"/>
            <a:ext cx="525785" cy="369332"/>
          </a:xfrm>
          <a:prstGeom prst="rect">
            <a:avLst/>
          </a:prstGeom>
          <a:noFill/>
          <a:ln w="38100">
            <a:noFill/>
            <a:miter lim="800000"/>
            <a:headEnd/>
            <a:tailEnd/>
          </a:ln>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rPr>
              <a:t>LOH</a:t>
            </a:r>
          </a:p>
        </p:txBody>
      </p:sp>
      <p:pic>
        <p:nvPicPr>
          <p:cNvPr id="91" name="Picture 6" descr="black"/>
          <p:cNvPicPr preferRelativeResize="0">
            <a:picLocks noChangeAspect="1" noChangeArrowheads="1"/>
          </p:cNvPicPr>
          <p:nvPr/>
        </p:nvPicPr>
        <p:blipFill>
          <a:blip r:embed="rId8" cstate="print"/>
          <a:srcRect/>
          <a:stretch>
            <a:fillRect/>
          </a:stretch>
        </p:blipFill>
        <p:spPr bwMode="auto">
          <a:xfrm>
            <a:off x="20748816" y="8638980"/>
            <a:ext cx="702843" cy="809820"/>
          </a:xfrm>
          <a:prstGeom prst="rect">
            <a:avLst/>
          </a:prstGeom>
          <a:noFill/>
          <a:ln w="9525">
            <a:noFill/>
            <a:miter lim="800000"/>
            <a:headEnd/>
            <a:tailEnd/>
          </a:ln>
        </p:spPr>
      </p:pic>
      <p:sp>
        <p:nvSpPr>
          <p:cNvPr id="92" name="Oval 16"/>
          <p:cNvSpPr>
            <a:spLocks noChangeArrowheads="1"/>
          </p:cNvSpPr>
          <p:nvPr/>
        </p:nvSpPr>
        <p:spPr bwMode="auto">
          <a:xfrm>
            <a:off x="20783957" y="6848852"/>
            <a:ext cx="684347" cy="728838"/>
          </a:xfrm>
          <a:prstGeom prst="ellipse">
            <a:avLst/>
          </a:prstGeom>
          <a:solidFill>
            <a:srgbClr val="FFFFFF"/>
          </a:solidFill>
          <a:ln w="38100">
            <a:solidFill>
              <a:srgbClr val="000000"/>
            </a:solidFill>
            <a:round/>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FFFF"/>
              </a:solidFill>
              <a:effectLst/>
              <a:uLnTx/>
              <a:uFillTx/>
            </a:endParaRPr>
          </a:p>
        </p:txBody>
      </p:sp>
      <p:sp>
        <p:nvSpPr>
          <p:cNvPr id="93" name="Line 17"/>
          <p:cNvSpPr>
            <a:spLocks noChangeShapeType="1"/>
          </p:cNvSpPr>
          <p:nvPr/>
        </p:nvSpPr>
        <p:spPr bwMode="auto">
          <a:xfrm flipV="1">
            <a:off x="18790103" y="7373104"/>
            <a:ext cx="1511112" cy="767198"/>
          </a:xfrm>
          <a:prstGeom prst="line">
            <a:avLst/>
          </a:prstGeom>
          <a:noFill/>
          <a:ln w="38100" cap="rnd">
            <a:solidFill>
              <a:srgbClr val="000000"/>
            </a:solidFill>
            <a:prstDash val="sysDot"/>
            <a:round/>
            <a:headEnd/>
            <a:tailEnd type="triangle" w="med" len="med"/>
          </a:ln>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rgbClr val="00FFFF"/>
              </a:solidFill>
              <a:effectLst/>
              <a:uLnTx/>
              <a:uFillTx/>
            </a:endParaRPr>
          </a:p>
        </p:txBody>
      </p:sp>
      <p:sp>
        <p:nvSpPr>
          <p:cNvPr id="94" name="Text Box 18"/>
          <p:cNvSpPr txBox="1">
            <a:spLocks noChangeArrowheads="1"/>
          </p:cNvSpPr>
          <p:nvPr/>
        </p:nvSpPr>
        <p:spPr bwMode="auto">
          <a:xfrm>
            <a:off x="18989357" y="6897868"/>
            <a:ext cx="955390" cy="369332"/>
          </a:xfrm>
          <a:prstGeom prst="rect">
            <a:avLst/>
          </a:prstGeom>
          <a:noFill/>
          <a:ln w="38100">
            <a:noFill/>
            <a:miter lim="800000"/>
            <a:headEnd/>
            <a:tailEnd/>
          </a:ln>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rPr>
              <a:t>No LOH</a:t>
            </a:r>
          </a:p>
        </p:txBody>
      </p:sp>
      <p:sp>
        <p:nvSpPr>
          <p:cNvPr id="95" name="Text Box 26"/>
          <p:cNvSpPr txBox="1">
            <a:spLocks noChangeArrowheads="1"/>
          </p:cNvSpPr>
          <p:nvPr/>
        </p:nvSpPr>
        <p:spPr bwMode="auto">
          <a:xfrm>
            <a:off x="22914680" y="8722094"/>
            <a:ext cx="1464872" cy="461665"/>
          </a:xfrm>
          <a:prstGeom prst="rect">
            <a:avLst/>
          </a:prstGeom>
          <a:noFill/>
          <a:ln w="38100">
            <a:noFill/>
            <a:miter lim="800000"/>
            <a:headEnd/>
            <a:tailEnd/>
          </a:ln>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1" u="none" strike="noStrike" kern="0" cap="none" spc="0" normalizeH="0" baseline="0" noProof="0" dirty="0">
                <a:ln>
                  <a:noFill/>
                </a:ln>
                <a:solidFill>
                  <a:srgbClr val="000000"/>
                </a:solidFill>
                <a:effectLst/>
                <a:uLnTx/>
                <a:uFillTx/>
              </a:rPr>
              <a:t>met15</a:t>
            </a:r>
            <a:r>
              <a:rPr kumimoji="0" lang="en-US" sz="2400" b="1" i="0" u="none" strike="noStrike" kern="0" cap="none" spc="0" normalizeH="0" baseline="30000" noProof="0" dirty="0">
                <a:ln>
                  <a:noFill/>
                </a:ln>
                <a:solidFill>
                  <a:srgbClr val="000000"/>
                </a:solidFill>
                <a:effectLst/>
                <a:uLnTx/>
                <a:uFillTx/>
              </a:rPr>
              <a:t>-/-</a:t>
            </a:r>
          </a:p>
        </p:txBody>
      </p:sp>
      <p:sp>
        <p:nvSpPr>
          <p:cNvPr id="96" name="Text Box 27"/>
          <p:cNvSpPr txBox="1">
            <a:spLocks noChangeArrowheads="1"/>
          </p:cNvSpPr>
          <p:nvPr/>
        </p:nvSpPr>
        <p:spPr bwMode="auto">
          <a:xfrm>
            <a:off x="22957221" y="6810492"/>
            <a:ext cx="1655379" cy="1323439"/>
          </a:xfrm>
          <a:prstGeom prst="rect">
            <a:avLst/>
          </a:prstGeom>
          <a:noFill/>
          <a:ln w="38100">
            <a:noFill/>
            <a:miter lim="800000"/>
            <a:headEnd/>
            <a:tailEnd/>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400" b="1" i="1" u="none" strike="noStrike" kern="0" cap="none" spc="0" normalizeH="0" baseline="0" noProof="0" dirty="0">
                <a:ln>
                  <a:noFill/>
                </a:ln>
                <a:solidFill>
                  <a:srgbClr val="000000"/>
                </a:solidFill>
                <a:effectLst/>
                <a:uLnTx/>
                <a:uFillTx/>
              </a:rPr>
              <a:t>MET15</a:t>
            </a:r>
            <a:r>
              <a:rPr kumimoji="0" lang="en-US" sz="2400" b="1" i="0" u="none" strike="noStrike" kern="0" cap="none" spc="0" normalizeH="0" baseline="30000" noProof="0" dirty="0">
                <a:ln>
                  <a:noFill/>
                </a:ln>
                <a:solidFill>
                  <a:srgbClr val="000000"/>
                </a:solidFill>
                <a:effectLst/>
                <a:uLnTx/>
                <a:uFillTx/>
              </a:rPr>
              <a:t>+/- </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30000" noProof="0" dirty="0">
              <a:ln>
                <a:noFill/>
              </a:ln>
              <a:solidFill>
                <a:srgbClr val="000000"/>
              </a:solidFill>
              <a:effectLst/>
              <a:uLnTx/>
              <a:uFillTx/>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30000" noProof="0" dirty="0">
              <a:ln>
                <a:noFill/>
              </a:ln>
              <a:solidFill>
                <a:srgbClr val="000000"/>
              </a:solidFill>
              <a:effectLst/>
              <a:uLnTx/>
              <a:uFillTx/>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2400" b="1" i="1" u="none" strike="noStrike" kern="0" cap="none" spc="0" normalizeH="0" baseline="0" noProof="0" dirty="0">
                <a:ln>
                  <a:noFill/>
                </a:ln>
                <a:solidFill>
                  <a:srgbClr val="000000"/>
                </a:solidFill>
                <a:effectLst/>
                <a:uLnTx/>
                <a:uFillTx/>
              </a:rPr>
              <a:t>MET15</a:t>
            </a:r>
            <a:r>
              <a:rPr kumimoji="0" lang="en-US" sz="2400" b="1" i="0" u="none" strike="noStrike" kern="0" cap="none" spc="0" normalizeH="0" baseline="30000" noProof="0" dirty="0">
                <a:ln>
                  <a:noFill/>
                </a:ln>
                <a:solidFill>
                  <a:srgbClr val="000000"/>
                </a:solidFill>
                <a:effectLst/>
                <a:uLnTx/>
                <a:uFillTx/>
              </a:rPr>
              <a:t>+/+</a:t>
            </a:r>
          </a:p>
        </p:txBody>
      </p:sp>
      <p:sp>
        <p:nvSpPr>
          <p:cNvPr id="97" name="Rectangle 30"/>
          <p:cNvSpPr>
            <a:spLocks noChangeArrowheads="1"/>
          </p:cNvSpPr>
          <p:nvPr/>
        </p:nvSpPr>
        <p:spPr bwMode="auto">
          <a:xfrm>
            <a:off x="21742043" y="9060939"/>
            <a:ext cx="1198532" cy="76720"/>
          </a:xfrm>
          <a:prstGeom prst="rect">
            <a:avLst/>
          </a:prstGeom>
          <a:noFill/>
          <a:ln w="3175">
            <a:solidFill>
              <a:srgbClr val="000000"/>
            </a:solidFill>
            <a:miter lim="800000"/>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FFFF"/>
              </a:solidFill>
              <a:effectLst/>
              <a:uLnTx/>
              <a:uFillTx/>
            </a:endParaRPr>
          </a:p>
        </p:txBody>
      </p:sp>
      <p:sp>
        <p:nvSpPr>
          <p:cNvPr id="98" name="Rectangle 31"/>
          <p:cNvSpPr>
            <a:spLocks noChangeArrowheads="1"/>
          </p:cNvSpPr>
          <p:nvPr/>
        </p:nvSpPr>
        <p:spPr bwMode="auto">
          <a:xfrm>
            <a:off x="22058322" y="9060939"/>
            <a:ext cx="536380" cy="76720"/>
          </a:xfrm>
          <a:prstGeom prst="rect">
            <a:avLst/>
          </a:prstGeom>
          <a:solidFill>
            <a:srgbClr val="000000"/>
          </a:solidFill>
          <a:ln w="3175">
            <a:solidFill>
              <a:srgbClr val="000000"/>
            </a:solidFill>
            <a:miter lim="800000"/>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FFFF"/>
              </a:solidFill>
              <a:effectLst/>
              <a:uLnTx/>
              <a:uFillTx/>
            </a:endParaRPr>
          </a:p>
        </p:txBody>
      </p:sp>
      <p:grpSp>
        <p:nvGrpSpPr>
          <p:cNvPr id="99" name="Group 32"/>
          <p:cNvGrpSpPr>
            <a:grpSpLocks/>
          </p:cNvGrpSpPr>
          <p:nvPr/>
        </p:nvGrpSpPr>
        <p:grpSpPr bwMode="auto">
          <a:xfrm>
            <a:off x="21688406" y="8052927"/>
            <a:ext cx="1211478" cy="89506"/>
            <a:chOff x="638" y="1166"/>
            <a:chExt cx="242" cy="17"/>
          </a:xfrm>
        </p:grpSpPr>
        <p:sp>
          <p:nvSpPr>
            <p:cNvPr id="100" name="Rectangle 33"/>
            <p:cNvSpPr>
              <a:spLocks noChangeArrowheads="1"/>
            </p:cNvSpPr>
            <p:nvPr/>
          </p:nvSpPr>
          <p:spPr bwMode="auto">
            <a:xfrm>
              <a:off x="638" y="1166"/>
              <a:ext cx="242" cy="17"/>
            </a:xfrm>
            <a:prstGeom prst="rect">
              <a:avLst/>
            </a:prstGeom>
            <a:noFill/>
            <a:ln w="3175">
              <a:solidFill>
                <a:srgbClr val="000000"/>
              </a:solidFill>
              <a:miter lim="800000"/>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FFFF"/>
                </a:solidFill>
                <a:effectLst/>
                <a:uLnTx/>
                <a:uFillTx/>
              </a:endParaRPr>
            </a:p>
          </p:txBody>
        </p:sp>
        <p:sp>
          <p:nvSpPr>
            <p:cNvPr id="101" name="Rectangle 34"/>
            <p:cNvSpPr>
              <a:spLocks noChangeArrowheads="1"/>
            </p:cNvSpPr>
            <p:nvPr/>
          </p:nvSpPr>
          <p:spPr bwMode="auto">
            <a:xfrm>
              <a:off x="702" y="1166"/>
              <a:ext cx="108" cy="17"/>
            </a:xfrm>
            <a:prstGeom prst="rect">
              <a:avLst/>
            </a:prstGeom>
            <a:pattFill prst="ltUpDiag">
              <a:fgClr>
                <a:srgbClr val="000000"/>
              </a:fgClr>
              <a:bgClr>
                <a:srgbClr val="FFFFFF"/>
              </a:bgClr>
            </a:pattFill>
            <a:ln w="3175">
              <a:solidFill>
                <a:srgbClr val="000000"/>
              </a:solidFill>
              <a:miter lim="800000"/>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FFFF"/>
                </a:solidFill>
                <a:effectLst/>
                <a:uLnTx/>
                <a:uFillTx/>
              </a:endParaRPr>
            </a:p>
          </p:txBody>
        </p:sp>
      </p:grpSp>
      <p:grpSp>
        <p:nvGrpSpPr>
          <p:cNvPr id="102" name="Group 35"/>
          <p:cNvGrpSpPr>
            <a:grpSpLocks/>
          </p:cNvGrpSpPr>
          <p:nvPr/>
        </p:nvGrpSpPr>
        <p:grpSpPr bwMode="auto">
          <a:xfrm>
            <a:off x="21688406" y="7903750"/>
            <a:ext cx="1211478" cy="89506"/>
            <a:chOff x="638" y="1166"/>
            <a:chExt cx="242" cy="17"/>
          </a:xfrm>
        </p:grpSpPr>
        <p:sp>
          <p:nvSpPr>
            <p:cNvPr id="103" name="Rectangle 36"/>
            <p:cNvSpPr>
              <a:spLocks noChangeArrowheads="1"/>
            </p:cNvSpPr>
            <p:nvPr/>
          </p:nvSpPr>
          <p:spPr bwMode="auto">
            <a:xfrm>
              <a:off x="638" y="1166"/>
              <a:ext cx="242" cy="17"/>
            </a:xfrm>
            <a:prstGeom prst="rect">
              <a:avLst/>
            </a:prstGeom>
            <a:noFill/>
            <a:ln w="3175">
              <a:solidFill>
                <a:srgbClr val="000000"/>
              </a:solidFill>
              <a:miter lim="800000"/>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FFFF"/>
                </a:solidFill>
                <a:effectLst/>
                <a:uLnTx/>
                <a:uFillTx/>
              </a:endParaRPr>
            </a:p>
          </p:txBody>
        </p:sp>
        <p:sp>
          <p:nvSpPr>
            <p:cNvPr id="104" name="Rectangle 37"/>
            <p:cNvSpPr>
              <a:spLocks noChangeArrowheads="1"/>
            </p:cNvSpPr>
            <p:nvPr/>
          </p:nvSpPr>
          <p:spPr bwMode="auto">
            <a:xfrm>
              <a:off x="702" y="1166"/>
              <a:ext cx="108" cy="17"/>
            </a:xfrm>
            <a:prstGeom prst="rect">
              <a:avLst/>
            </a:prstGeom>
            <a:pattFill prst="ltUpDiag">
              <a:fgClr>
                <a:srgbClr val="000000"/>
              </a:fgClr>
              <a:bgClr>
                <a:srgbClr val="FFFFFF"/>
              </a:bgClr>
            </a:pattFill>
            <a:ln w="3175">
              <a:solidFill>
                <a:srgbClr val="000000"/>
              </a:solidFill>
              <a:miter lim="800000"/>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FFFF"/>
                </a:solidFill>
                <a:effectLst/>
                <a:uLnTx/>
                <a:uFillTx/>
              </a:endParaRPr>
            </a:p>
          </p:txBody>
        </p:sp>
      </p:grpSp>
      <p:sp>
        <p:nvSpPr>
          <p:cNvPr id="105" name="Rectangle 38"/>
          <p:cNvSpPr>
            <a:spLocks noChangeArrowheads="1"/>
          </p:cNvSpPr>
          <p:nvPr/>
        </p:nvSpPr>
        <p:spPr bwMode="auto">
          <a:xfrm>
            <a:off x="21729096" y="8930942"/>
            <a:ext cx="1220727" cy="83112"/>
          </a:xfrm>
          <a:prstGeom prst="rect">
            <a:avLst/>
          </a:prstGeom>
          <a:noFill/>
          <a:ln w="3175">
            <a:solidFill>
              <a:srgbClr val="000000"/>
            </a:solidFill>
            <a:miter lim="800000"/>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FFFF"/>
              </a:solidFill>
              <a:effectLst/>
              <a:uLnTx/>
              <a:uFillTx/>
            </a:endParaRPr>
          </a:p>
        </p:txBody>
      </p:sp>
      <p:sp>
        <p:nvSpPr>
          <p:cNvPr id="106" name="Rectangle 39"/>
          <p:cNvSpPr>
            <a:spLocks noChangeArrowheads="1"/>
          </p:cNvSpPr>
          <p:nvPr/>
        </p:nvSpPr>
        <p:spPr bwMode="auto">
          <a:xfrm>
            <a:off x="22052773" y="8930942"/>
            <a:ext cx="543778" cy="83112"/>
          </a:xfrm>
          <a:prstGeom prst="rect">
            <a:avLst/>
          </a:prstGeom>
          <a:solidFill>
            <a:srgbClr val="000000"/>
          </a:solidFill>
          <a:ln w="3175">
            <a:solidFill>
              <a:srgbClr val="000000"/>
            </a:solidFill>
            <a:miter lim="800000"/>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FFFF"/>
              </a:solidFill>
              <a:effectLst/>
              <a:uLnTx/>
              <a:uFillTx/>
            </a:endParaRPr>
          </a:p>
        </p:txBody>
      </p:sp>
      <p:grpSp>
        <p:nvGrpSpPr>
          <p:cNvPr id="107" name="Group 40"/>
          <p:cNvGrpSpPr>
            <a:grpSpLocks/>
          </p:cNvGrpSpPr>
          <p:nvPr/>
        </p:nvGrpSpPr>
        <p:grpSpPr bwMode="auto">
          <a:xfrm>
            <a:off x="16951616" y="7722614"/>
            <a:ext cx="1485218" cy="903591"/>
            <a:chOff x="1506" y="1514"/>
            <a:chExt cx="803" cy="424"/>
          </a:xfrm>
        </p:grpSpPr>
        <p:sp>
          <p:nvSpPr>
            <p:cNvPr id="108" name="Oval 41"/>
            <p:cNvSpPr>
              <a:spLocks noChangeArrowheads="1"/>
            </p:cNvSpPr>
            <p:nvPr/>
          </p:nvSpPr>
          <p:spPr bwMode="auto">
            <a:xfrm>
              <a:off x="1506" y="1514"/>
              <a:ext cx="803" cy="424"/>
            </a:xfrm>
            <a:prstGeom prst="ellipse">
              <a:avLst/>
            </a:prstGeom>
            <a:noFill/>
            <a:ln w="38100">
              <a:solidFill>
                <a:srgbClr val="000000"/>
              </a:solidFill>
              <a:round/>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FFFF"/>
                </a:solidFill>
                <a:effectLst/>
                <a:uLnTx/>
                <a:uFillTx/>
              </a:endParaRPr>
            </a:p>
          </p:txBody>
        </p:sp>
        <p:sp>
          <p:nvSpPr>
            <p:cNvPr id="109" name="Rectangle 42"/>
            <p:cNvSpPr>
              <a:spLocks noChangeArrowheads="1"/>
            </p:cNvSpPr>
            <p:nvPr/>
          </p:nvSpPr>
          <p:spPr bwMode="auto">
            <a:xfrm>
              <a:off x="1578" y="1738"/>
              <a:ext cx="660" cy="39"/>
            </a:xfrm>
            <a:prstGeom prst="rect">
              <a:avLst/>
            </a:prstGeom>
            <a:noFill/>
            <a:ln w="3175">
              <a:solidFill>
                <a:srgbClr val="000000"/>
              </a:solidFill>
              <a:miter lim="800000"/>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FFFF"/>
                </a:solidFill>
                <a:effectLst/>
                <a:uLnTx/>
                <a:uFillTx/>
              </a:endParaRPr>
            </a:p>
          </p:txBody>
        </p:sp>
        <p:sp>
          <p:nvSpPr>
            <p:cNvPr id="110" name="Rectangle 43"/>
            <p:cNvSpPr>
              <a:spLocks noChangeArrowheads="1"/>
            </p:cNvSpPr>
            <p:nvPr/>
          </p:nvSpPr>
          <p:spPr bwMode="auto">
            <a:xfrm>
              <a:off x="1753" y="1738"/>
              <a:ext cx="294" cy="39"/>
            </a:xfrm>
            <a:prstGeom prst="rect">
              <a:avLst/>
            </a:prstGeom>
            <a:solidFill>
              <a:srgbClr val="000000"/>
            </a:solidFill>
            <a:ln w="3175">
              <a:solidFill>
                <a:srgbClr val="000000"/>
              </a:solidFill>
              <a:miter lim="800000"/>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FFFF"/>
                </a:solidFill>
                <a:effectLst/>
                <a:uLnTx/>
                <a:uFillTx/>
              </a:endParaRPr>
            </a:p>
          </p:txBody>
        </p:sp>
        <p:sp>
          <p:nvSpPr>
            <p:cNvPr id="111" name="Rectangle 44"/>
            <p:cNvSpPr>
              <a:spLocks noChangeArrowheads="1"/>
            </p:cNvSpPr>
            <p:nvPr/>
          </p:nvSpPr>
          <p:spPr bwMode="auto">
            <a:xfrm>
              <a:off x="1575" y="1677"/>
              <a:ext cx="655" cy="42"/>
            </a:xfrm>
            <a:prstGeom prst="rect">
              <a:avLst/>
            </a:prstGeom>
            <a:noFill/>
            <a:ln w="3175">
              <a:solidFill>
                <a:srgbClr val="000000"/>
              </a:solidFill>
              <a:miter lim="800000"/>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FFFF"/>
                </a:solidFill>
                <a:effectLst/>
                <a:uLnTx/>
                <a:uFillTx/>
              </a:endParaRPr>
            </a:p>
          </p:txBody>
        </p:sp>
        <p:sp>
          <p:nvSpPr>
            <p:cNvPr id="112" name="Rectangle 45"/>
            <p:cNvSpPr>
              <a:spLocks noChangeArrowheads="1"/>
            </p:cNvSpPr>
            <p:nvPr/>
          </p:nvSpPr>
          <p:spPr bwMode="auto">
            <a:xfrm>
              <a:off x="1748" y="1677"/>
              <a:ext cx="293" cy="42"/>
            </a:xfrm>
            <a:prstGeom prst="rect">
              <a:avLst/>
            </a:prstGeom>
            <a:pattFill prst="ltUpDiag">
              <a:fgClr>
                <a:srgbClr val="000000"/>
              </a:fgClr>
              <a:bgClr>
                <a:srgbClr val="FFFFFF"/>
              </a:bgClr>
            </a:pattFill>
            <a:ln w="3175">
              <a:solidFill>
                <a:srgbClr val="000000"/>
              </a:solidFill>
              <a:miter lim="800000"/>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FFFF"/>
                </a:solidFill>
                <a:effectLst/>
                <a:uLnTx/>
                <a:uFillTx/>
              </a:endParaRPr>
            </a:p>
          </p:txBody>
        </p:sp>
      </p:grpSp>
      <p:sp>
        <p:nvSpPr>
          <p:cNvPr id="113" name="Oval 58"/>
          <p:cNvSpPr>
            <a:spLocks noChangeArrowheads="1"/>
          </p:cNvSpPr>
          <p:nvPr/>
        </p:nvSpPr>
        <p:spPr bwMode="auto">
          <a:xfrm>
            <a:off x="20778049" y="7675721"/>
            <a:ext cx="684347" cy="728838"/>
          </a:xfrm>
          <a:prstGeom prst="ellipse">
            <a:avLst/>
          </a:prstGeom>
          <a:solidFill>
            <a:srgbClr val="FFFFFF"/>
          </a:solidFill>
          <a:ln w="38100">
            <a:solidFill>
              <a:srgbClr val="000000"/>
            </a:solidFill>
            <a:round/>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FFFF"/>
              </a:solidFill>
              <a:effectLst/>
              <a:uLnTx/>
              <a:uFillTx/>
            </a:endParaRPr>
          </a:p>
        </p:txBody>
      </p:sp>
      <p:sp>
        <p:nvSpPr>
          <p:cNvPr id="114" name="Line 59"/>
          <p:cNvSpPr>
            <a:spLocks noChangeShapeType="1"/>
          </p:cNvSpPr>
          <p:nvPr/>
        </p:nvSpPr>
        <p:spPr bwMode="auto">
          <a:xfrm flipV="1">
            <a:off x="18788254" y="8174399"/>
            <a:ext cx="1649831" cy="102293"/>
          </a:xfrm>
          <a:prstGeom prst="line">
            <a:avLst/>
          </a:prstGeom>
          <a:noFill/>
          <a:ln w="38100">
            <a:solidFill>
              <a:srgbClr val="000000"/>
            </a:solidFill>
            <a:round/>
            <a:headEnd/>
            <a:tailEnd type="triangle" w="med" len="med"/>
          </a:ln>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rgbClr val="00FFFF"/>
              </a:solidFill>
              <a:effectLst/>
              <a:uLnTx/>
              <a:uFillTx/>
            </a:endParaRPr>
          </a:p>
        </p:txBody>
      </p:sp>
      <p:sp>
        <p:nvSpPr>
          <p:cNvPr id="115" name="Rectangle 60"/>
          <p:cNvSpPr>
            <a:spLocks noChangeArrowheads="1"/>
          </p:cNvSpPr>
          <p:nvPr/>
        </p:nvSpPr>
        <p:spPr bwMode="auto">
          <a:xfrm>
            <a:off x="21717999" y="7234583"/>
            <a:ext cx="1220727" cy="83112"/>
          </a:xfrm>
          <a:prstGeom prst="rect">
            <a:avLst/>
          </a:prstGeom>
          <a:noFill/>
          <a:ln w="3175">
            <a:solidFill>
              <a:srgbClr val="000000"/>
            </a:solidFill>
            <a:miter lim="800000"/>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FFFF"/>
              </a:solidFill>
              <a:effectLst/>
              <a:uLnTx/>
              <a:uFillTx/>
            </a:endParaRPr>
          </a:p>
        </p:txBody>
      </p:sp>
      <p:sp>
        <p:nvSpPr>
          <p:cNvPr id="116" name="Rectangle 61"/>
          <p:cNvSpPr>
            <a:spLocks noChangeArrowheads="1"/>
          </p:cNvSpPr>
          <p:nvPr/>
        </p:nvSpPr>
        <p:spPr bwMode="auto">
          <a:xfrm>
            <a:off x="22041676" y="7234583"/>
            <a:ext cx="543778" cy="83112"/>
          </a:xfrm>
          <a:prstGeom prst="rect">
            <a:avLst/>
          </a:prstGeom>
          <a:solidFill>
            <a:srgbClr val="000000"/>
          </a:solidFill>
          <a:ln w="3175">
            <a:solidFill>
              <a:srgbClr val="000000"/>
            </a:solidFill>
            <a:miter lim="800000"/>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FFFF"/>
              </a:solidFill>
              <a:effectLst/>
              <a:uLnTx/>
              <a:uFillTx/>
            </a:endParaRPr>
          </a:p>
        </p:txBody>
      </p:sp>
      <p:sp>
        <p:nvSpPr>
          <p:cNvPr id="117" name="Rectangle 62"/>
          <p:cNvSpPr>
            <a:spLocks noChangeArrowheads="1"/>
          </p:cNvSpPr>
          <p:nvPr/>
        </p:nvSpPr>
        <p:spPr bwMode="auto">
          <a:xfrm>
            <a:off x="21712449" y="7104584"/>
            <a:ext cx="1211479" cy="89506"/>
          </a:xfrm>
          <a:prstGeom prst="rect">
            <a:avLst/>
          </a:prstGeom>
          <a:noFill/>
          <a:ln w="3175">
            <a:solidFill>
              <a:srgbClr val="000000"/>
            </a:solidFill>
            <a:miter lim="800000"/>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FFFF"/>
              </a:solidFill>
              <a:effectLst/>
              <a:uLnTx/>
              <a:uFillTx/>
            </a:endParaRPr>
          </a:p>
        </p:txBody>
      </p:sp>
      <p:sp>
        <p:nvSpPr>
          <p:cNvPr id="118" name="Rectangle 63"/>
          <p:cNvSpPr>
            <a:spLocks noChangeArrowheads="1"/>
          </p:cNvSpPr>
          <p:nvPr/>
        </p:nvSpPr>
        <p:spPr bwMode="auto">
          <a:xfrm>
            <a:off x="22032428" y="7104584"/>
            <a:ext cx="541928" cy="89506"/>
          </a:xfrm>
          <a:prstGeom prst="rect">
            <a:avLst/>
          </a:prstGeom>
          <a:pattFill prst="ltUpDiag">
            <a:fgClr>
              <a:srgbClr val="000000"/>
            </a:fgClr>
            <a:bgClr>
              <a:srgbClr val="FFFFFF"/>
            </a:bgClr>
          </a:pattFill>
          <a:ln w="3175">
            <a:solidFill>
              <a:srgbClr val="000000"/>
            </a:solidFill>
            <a:miter lim="800000"/>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FFFF"/>
              </a:solidFill>
              <a:effectLst/>
              <a:uLnTx/>
              <a:uFillTx/>
            </a:endParaRPr>
          </a:p>
        </p:txBody>
      </p:sp>
      <p:sp>
        <p:nvSpPr>
          <p:cNvPr id="119" name="Text Box 66"/>
          <p:cNvSpPr txBox="1">
            <a:spLocks noChangeArrowheads="1"/>
          </p:cNvSpPr>
          <p:nvPr/>
        </p:nvSpPr>
        <p:spPr bwMode="auto">
          <a:xfrm>
            <a:off x="16259478" y="6324600"/>
            <a:ext cx="2976777" cy="369332"/>
          </a:xfrm>
          <a:prstGeom prst="rect">
            <a:avLst/>
          </a:prstGeom>
          <a:noFill/>
          <a:ln w="38100">
            <a:noFill/>
            <a:miter lim="800000"/>
            <a:headEnd/>
            <a:tailEnd/>
          </a:ln>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ea typeface="MS PGothic" pitchFamily="34" charset="-128"/>
              </a:rPr>
              <a:t>Cells </a:t>
            </a:r>
            <a:r>
              <a:rPr kumimoji="0" lang="en-US" sz="2400" b="0" i="0" u="none" strike="noStrike" kern="0" cap="none" spc="0" normalizeH="0" baseline="0" noProof="0" dirty="0" smtClean="0">
                <a:ln>
                  <a:noFill/>
                </a:ln>
                <a:solidFill>
                  <a:srgbClr val="000000"/>
                </a:solidFill>
                <a:effectLst/>
                <a:uLnTx/>
                <a:uFillTx/>
                <a:ea typeface="MS PGothic" pitchFamily="34" charset="-128"/>
              </a:rPr>
              <a:t>treated with H2O2</a:t>
            </a:r>
            <a:endParaRPr kumimoji="0" lang="en-US" sz="2400" b="0" i="0" u="none" strike="noStrike" kern="0" cap="none" spc="0" normalizeH="0" baseline="0" noProof="0" dirty="0">
              <a:ln>
                <a:noFill/>
              </a:ln>
              <a:solidFill>
                <a:srgbClr val="000000"/>
              </a:solidFill>
              <a:effectLst/>
              <a:uLnTx/>
              <a:uFillTx/>
              <a:ea typeface="MS PGothic" pitchFamily="34" charset="-128"/>
            </a:endParaRPr>
          </a:p>
        </p:txBody>
      </p:sp>
      <p:sp>
        <p:nvSpPr>
          <p:cNvPr id="120" name="AutoShape 67"/>
          <p:cNvSpPr>
            <a:spLocks noChangeArrowheads="1"/>
          </p:cNvSpPr>
          <p:nvPr/>
        </p:nvSpPr>
        <p:spPr bwMode="auto">
          <a:xfrm>
            <a:off x="17578625" y="6858000"/>
            <a:ext cx="147967" cy="643594"/>
          </a:xfrm>
          <a:prstGeom prst="downArrow">
            <a:avLst>
              <a:gd name="adj1" fmla="val 50000"/>
              <a:gd name="adj2" fmla="val 94375"/>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rgbClr val="00FFFF"/>
              </a:solidFill>
              <a:effectLst/>
              <a:uLnTx/>
              <a:uFillTx/>
            </a:endParaRPr>
          </a:p>
        </p:txBody>
      </p:sp>
      <p:sp>
        <p:nvSpPr>
          <p:cNvPr id="121" name="Text Box 68"/>
          <p:cNvSpPr txBox="1">
            <a:spLocks noChangeArrowheads="1"/>
          </p:cNvSpPr>
          <p:nvPr/>
        </p:nvSpPr>
        <p:spPr bwMode="auto">
          <a:xfrm>
            <a:off x="15240000" y="7022068"/>
            <a:ext cx="2202527" cy="369332"/>
          </a:xfrm>
          <a:prstGeom prst="rect">
            <a:avLst/>
          </a:prstGeom>
          <a:noFill/>
          <a:ln w="38100">
            <a:noFill/>
            <a:miter lim="800000"/>
            <a:headEnd/>
            <a:tailEnd/>
          </a:ln>
        </p:spPr>
        <p:txBody>
          <a:bodyPr wrap="non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ea typeface="MS PGothic" pitchFamily="34" charset="-128"/>
              </a:rPr>
              <a:t>Transfer to plates</a:t>
            </a:r>
          </a:p>
        </p:txBody>
      </p:sp>
      <p:grpSp>
        <p:nvGrpSpPr>
          <p:cNvPr id="122" name="Group 121"/>
          <p:cNvGrpSpPr/>
          <p:nvPr/>
        </p:nvGrpSpPr>
        <p:grpSpPr>
          <a:xfrm>
            <a:off x="14401800" y="16073735"/>
            <a:ext cx="9525000" cy="3738265"/>
            <a:chOff x="15392400" y="14549735"/>
            <a:chExt cx="10784492" cy="3990979"/>
          </a:xfrm>
        </p:grpSpPr>
        <p:grpSp>
          <p:nvGrpSpPr>
            <p:cNvPr id="123" name="Group 518"/>
            <p:cNvGrpSpPr/>
            <p:nvPr/>
          </p:nvGrpSpPr>
          <p:grpSpPr>
            <a:xfrm>
              <a:off x="15392400" y="15157531"/>
              <a:ext cx="10784492" cy="3383183"/>
              <a:chOff x="681205" y="1179784"/>
              <a:chExt cx="8205620" cy="2666047"/>
            </a:xfrm>
          </p:grpSpPr>
          <p:grpSp>
            <p:nvGrpSpPr>
              <p:cNvPr id="133" name="Group 317"/>
              <p:cNvGrpSpPr/>
              <p:nvPr/>
            </p:nvGrpSpPr>
            <p:grpSpPr>
              <a:xfrm>
                <a:off x="681205" y="1179784"/>
                <a:ext cx="8205620" cy="2666047"/>
                <a:chOff x="609600" y="2301240"/>
                <a:chExt cx="8305800" cy="2880360"/>
              </a:xfrm>
            </p:grpSpPr>
            <p:grpSp>
              <p:nvGrpSpPr>
                <p:cNvPr id="474" name="Group 263"/>
                <p:cNvGrpSpPr/>
                <p:nvPr/>
              </p:nvGrpSpPr>
              <p:grpSpPr>
                <a:xfrm>
                  <a:off x="1937053" y="2301240"/>
                  <a:ext cx="6673546" cy="1432560"/>
                  <a:chOff x="1251254" y="2377440"/>
                  <a:chExt cx="6673546" cy="1432560"/>
                </a:xfrm>
              </p:grpSpPr>
              <p:grpSp>
                <p:nvGrpSpPr>
                  <p:cNvPr id="497" name="Group 260"/>
                  <p:cNvGrpSpPr/>
                  <p:nvPr/>
                </p:nvGrpSpPr>
                <p:grpSpPr>
                  <a:xfrm>
                    <a:off x="1251254" y="2377440"/>
                    <a:ext cx="6673546" cy="1432560"/>
                    <a:chOff x="1251254" y="2377440"/>
                    <a:chExt cx="6673546" cy="1432560"/>
                  </a:xfrm>
                </p:grpSpPr>
                <p:grpSp>
                  <p:nvGrpSpPr>
                    <p:cNvPr id="499" name="Group 248"/>
                    <p:cNvGrpSpPr/>
                    <p:nvPr/>
                  </p:nvGrpSpPr>
                  <p:grpSpPr>
                    <a:xfrm>
                      <a:off x="1295400" y="2667000"/>
                      <a:ext cx="6629400" cy="1143000"/>
                      <a:chOff x="609600" y="2667000"/>
                      <a:chExt cx="6629400" cy="1143000"/>
                    </a:xfrm>
                  </p:grpSpPr>
                  <p:grpSp>
                    <p:nvGrpSpPr>
                      <p:cNvPr id="502" name="Group 163"/>
                      <p:cNvGrpSpPr/>
                      <p:nvPr/>
                    </p:nvGrpSpPr>
                    <p:grpSpPr>
                      <a:xfrm>
                        <a:off x="609600" y="2667000"/>
                        <a:ext cx="1143000" cy="1143000"/>
                        <a:chOff x="609600" y="2667000"/>
                        <a:chExt cx="1143000" cy="1143000"/>
                      </a:xfrm>
                    </p:grpSpPr>
                    <p:grpSp>
                      <p:nvGrpSpPr>
                        <p:cNvPr id="587" name="Group 29"/>
                        <p:cNvGrpSpPr/>
                        <p:nvPr/>
                      </p:nvGrpSpPr>
                      <p:grpSpPr>
                        <a:xfrm>
                          <a:off x="609600" y="2667000"/>
                          <a:ext cx="457200" cy="1143000"/>
                          <a:chOff x="1828800" y="3048000"/>
                          <a:chExt cx="457200" cy="1143000"/>
                        </a:xfrm>
                      </p:grpSpPr>
                      <p:grpSp>
                        <p:nvGrpSpPr>
                          <p:cNvPr id="598" name="Group 28"/>
                          <p:cNvGrpSpPr/>
                          <p:nvPr/>
                        </p:nvGrpSpPr>
                        <p:grpSpPr>
                          <a:xfrm>
                            <a:off x="1828800" y="3048000"/>
                            <a:ext cx="457200" cy="1143000"/>
                            <a:chOff x="3962400" y="3810000"/>
                            <a:chExt cx="457200" cy="1143000"/>
                          </a:xfrm>
                        </p:grpSpPr>
                        <p:sp>
                          <p:nvSpPr>
                            <p:cNvPr id="600" name="Trapezoid 2"/>
                            <p:cNvSpPr/>
                            <p:nvPr/>
                          </p:nvSpPr>
                          <p:spPr>
                            <a:xfrm rot="10800000">
                              <a:off x="3962400" y="3810000"/>
                              <a:ext cx="457200" cy="1143000"/>
                            </a:xfrm>
                            <a:prstGeom prst="trapezoid">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601" name="Oval 11"/>
                            <p:cNvSpPr/>
                            <p:nvPr/>
                          </p:nvSpPr>
                          <p:spPr>
                            <a:xfrm>
                              <a:off x="4114800" y="46482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602" name="Oval 17"/>
                            <p:cNvSpPr/>
                            <p:nvPr/>
                          </p:nvSpPr>
                          <p:spPr>
                            <a:xfrm>
                              <a:off x="4191000" y="45720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603" name="Oval 19"/>
                            <p:cNvSpPr/>
                            <p:nvPr/>
                          </p:nvSpPr>
                          <p:spPr>
                            <a:xfrm>
                              <a:off x="41910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604" name="Oval 20"/>
                            <p:cNvSpPr/>
                            <p:nvPr/>
                          </p:nvSpPr>
                          <p:spPr>
                            <a:xfrm>
                              <a:off x="41148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605" name="Oval 16"/>
                            <p:cNvSpPr/>
                            <p:nvPr/>
                          </p:nvSpPr>
                          <p:spPr>
                            <a:xfrm>
                              <a:off x="4191000" y="47244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cxnSp>
                          <p:nvCxnSpPr>
                            <p:cNvPr id="606" name="Straight Connector 25"/>
                            <p:cNvCxnSpPr/>
                            <p:nvPr/>
                          </p:nvCxnSpPr>
                          <p:spPr>
                            <a:xfrm>
                              <a:off x="4038600" y="4572000"/>
                              <a:ext cx="304800" cy="1588"/>
                            </a:xfrm>
                            <a:prstGeom prst="line">
                              <a:avLst/>
                            </a:prstGeom>
                            <a:noFill/>
                            <a:ln w="6350" cap="flat" cmpd="sng" algn="ctr">
                              <a:solidFill>
                                <a:sysClr val="windowText" lastClr="000000"/>
                              </a:solidFill>
                              <a:prstDash val="solid"/>
                            </a:ln>
                            <a:effectLst/>
                          </p:spPr>
                        </p:cxnSp>
                      </p:grpSp>
                      <p:sp>
                        <p:nvSpPr>
                          <p:cNvPr id="599" name="Oval 9"/>
                          <p:cNvSpPr/>
                          <p:nvPr/>
                        </p:nvSpPr>
                        <p:spPr>
                          <a:xfrm>
                            <a:off x="2057400" y="41148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nvGrpSpPr>
                        <p:cNvPr id="588" name="Group 30"/>
                        <p:cNvGrpSpPr/>
                        <p:nvPr/>
                      </p:nvGrpSpPr>
                      <p:grpSpPr>
                        <a:xfrm>
                          <a:off x="1295400" y="2667000"/>
                          <a:ext cx="457200" cy="1143000"/>
                          <a:chOff x="1828800" y="3048000"/>
                          <a:chExt cx="457200" cy="1143000"/>
                        </a:xfrm>
                      </p:grpSpPr>
                      <p:grpSp>
                        <p:nvGrpSpPr>
                          <p:cNvPr id="589" name="Group 28"/>
                          <p:cNvGrpSpPr/>
                          <p:nvPr/>
                        </p:nvGrpSpPr>
                        <p:grpSpPr>
                          <a:xfrm>
                            <a:off x="1828800" y="3048000"/>
                            <a:ext cx="457200" cy="1143000"/>
                            <a:chOff x="3962400" y="3810000"/>
                            <a:chExt cx="457200" cy="1143000"/>
                          </a:xfrm>
                        </p:grpSpPr>
                        <p:sp>
                          <p:nvSpPr>
                            <p:cNvPr id="591" name="Trapezoid 2"/>
                            <p:cNvSpPr/>
                            <p:nvPr/>
                          </p:nvSpPr>
                          <p:spPr>
                            <a:xfrm rot="10800000">
                              <a:off x="3962400" y="3810000"/>
                              <a:ext cx="457200" cy="1143000"/>
                            </a:xfrm>
                            <a:prstGeom prst="trapezoid">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92" name="Oval 591"/>
                            <p:cNvSpPr/>
                            <p:nvPr/>
                          </p:nvSpPr>
                          <p:spPr>
                            <a:xfrm>
                              <a:off x="4114800" y="46482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93" name="Oval 592"/>
                            <p:cNvSpPr/>
                            <p:nvPr/>
                          </p:nvSpPr>
                          <p:spPr>
                            <a:xfrm>
                              <a:off x="4191000" y="45720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94" name="Oval 593"/>
                            <p:cNvSpPr/>
                            <p:nvPr/>
                          </p:nvSpPr>
                          <p:spPr>
                            <a:xfrm>
                              <a:off x="41910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95" name="Oval 594"/>
                            <p:cNvSpPr/>
                            <p:nvPr/>
                          </p:nvSpPr>
                          <p:spPr>
                            <a:xfrm>
                              <a:off x="41148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96" name="Oval 595"/>
                            <p:cNvSpPr/>
                            <p:nvPr/>
                          </p:nvSpPr>
                          <p:spPr>
                            <a:xfrm>
                              <a:off x="4191000" y="47244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cxnSp>
                          <p:nvCxnSpPr>
                            <p:cNvPr id="597" name="Straight Connector 596"/>
                            <p:cNvCxnSpPr/>
                            <p:nvPr/>
                          </p:nvCxnSpPr>
                          <p:spPr>
                            <a:xfrm>
                              <a:off x="4038600" y="4572000"/>
                              <a:ext cx="304800" cy="1588"/>
                            </a:xfrm>
                            <a:prstGeom prst="line">
                              <a:avLst/>
                            </a:prstGeom>
                            <a:noFill/>
                            <a:ln w="6350" cap="flat" cmpd="sng" algn="ctr">
                              <a:solidFill>
                                <a:sysClr val="windowText" lastClr="000000"/>
                              </a:solidFill>
                              <a:prstDash val="solid"/>
                            </a:ln>
                            <a:effectLst/>
                          </p:spPr>
                        </p:cxnSp>
                      </p:grpSp>
                      <p:sp>
                        <p:nvSpPr>
                          <p:cNvPr id="590" name="Oval 589"/>
                          <p:cNvSpPr/>
                          <p:nvPr/>
                        </p:nvSpPr>
                        <p:spPr>
                          <a:xfrm>
                            <a:off x="2057400" y="41148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grpSp>
                    <p:nvGrpSpPr>
                      <p:cNvPr id="503" name="Group 164"/>
                      <p:cNvGrpSpPr/>
                      <p:nvPr/>
                    </p:nvGrpSpPr>
                    <p:grpSpPr>
                      <a:xfrm>
                        <a:off x="1981200" y="2667000"/>
                        <a:ext cx="1143000" cy="1143000"/>
                        <a:chOff x="609600" y="2667000"/>
                        <a:chExt cx="1143000" cy="1143000"/>
                      </a:xfrm>
                    </p:grpSpPr>
                    <p:grpSp>
                      <p:nvGrpSpPr>
                        <p:cNvPr id="567" name="Group 29"/>
                        <p:cNvGrpSpPr/>
                        <p:nvPr/>
                      </p:nvGrpSpPr>
                      <p:grpSpPr>
                        <a:xfrm>
                          <a:off x="609600" y="2667000"/>
                          <a:ext cx="457200" cy="1143000"/>
                          <a:chOff x="1828800" y="3048000"/>
                          <a:chExt cx="457200" cy="1143000"/>
                        </a:xfrm>
                      </p:grpSpPr>
                      <p:grpSp>
                        <p:nvGrpSpPr>
                          <p:cNvPr id="578" name="Group 28"/>
                          <p:cNvGrpSpPr/>
                          <p:nvPr/>
                        </p:nvGrpSpPr>
                        <p:grpSpPr>
                          <a:xfrm>
                            <a:off x="1828800" y="3048000"/>
                            <a:ext cx="457200" cy="1143000"/>
                            <a:chOff x="3962400" y="3810000"/>
                            <a:chExt cx="457200" cy="1143000"/>
                          </a:xfrm>
                        </p:grpSpPr>
                        <p:sp>
                          <p:nvSpPr>
                            <p:cNvPr id="580" name="Trapezoid 2"/>
                            <p:cNvSpPr/>
                            <p:nvPr/>
                          </p:nvSpPr>
                          <p:spPr>
                            <a:xfrm rot="10800000">
                              <a:off x="3962400" y="3810000"/>
                              <a:ext cx="457200" cy="1143000"/>
                            </a:xfrm>
                            <a:prstGeom prst="trapezoid">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81" name="Oval 580"/>
                            <p:cNvSpPr/>
                            <p:nvPr/>
                          </p:nvSpPr>
                          <p:spPr>
                            <a:xfrm>
                              <a:off x="4114800" y="46482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82" name="Oval 581"/>
                            <p:cNvSpPr/>
                            <p:nvPr/>
                          </p:nvSpPr>
                          <p:spPr>
                            <a:xfrm>
                              <a:off x="4191000" y="45720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83" name="Oval 582"/>
                            <p:cNvSpPr/>
                            <p:nvPr/>
                          </p:nvSpPr>
                          <p:spPr>
                            <a:xfrm>
                              <a:off x="41910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84" name="Oval 583"/>
                            <p:cNvSpPr/>
                            <p:nvPr/>
                          </p:nvSpPr>
                          <p:spPr>
                            <a:xfrm>
                              <a:off x="41148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85" name="Oval 584"/>
                            <p:cNvSpPr/>
                            <p:nvPr/>
                          </p:nvSpPr>
                          <p:spPr>
                            <a:xfrm>
                              <a:off x="4191000" y="47244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cxnSp>
                          <p:nvCxnSpPr>
                            <p:cNvPr id="586" name="Straight Connector 585"/>
                            <p:cNvCxnSpPr/>
                            <p:nvPr/>
                          </p:nvCxnSpPr>
                          <p:spPr>
                            <a:xfrm>
                              <a:off x="4038600" y="4572000"/>
                              <a:ext cx="304800" cy="1588"/>
                            </a:xfrm>
                            <a:prstGeom prst="line">
                              <a:avLst/>
                            </a:prstGeom>
                            <a:noFill/>
                            <a:ln w="6350" cap="flat" cmpd="sng" algn="ctr">
                              <a:solidFill>
                                <a:sysClr val="windowText" lastClr="000000"/>
                              </a:solidFill>
                              <a:prstDash val="solid"/>
                            </a:ln>
                            <a:effectLst/>
                          </p:spPr>
                        </p:cxnSp>
                      </p:grpSp>
                      <p:sp>
                        <p:nvSpPr>
                          <p:cNvPr id="579" name="Oval 578"/>
                          <p:cNvSpPr/>
                          <p:nvPr/>
                        </p:nvSpPr>
                        <p:spPr>
                          <a:xfrm>
                            <a:off x="2057400" y="41148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nvGrpSpPr>
                        <p:cNvPr id="568" name="Group 30"/>
                        <p:cNvGrpSpPr/>
                        <p:nvPr/>
                      </p:nvGrpSpPr>
                      <p:grpSpPr>
                        <a:xfrm>
                          <a:off x="1295400" y="2667000"/>
                          <a:ext cx="457200" cy="1143000"/>
                          <a:chOff x="1828800" y="3048000"/>
                          <a:chExt cx="457200" cy="1143000"/>
                        </a:xfrm>
                      </p:grpSpPr>
                      <p:grpSp>
                        <p:nvGrpSpPr>
                          <p:cNvPr id="569" name="Group 28"/>
                          <p:cNvGrpSpPr/>
                          <p:nvPr/>
                        </p:nvGrpSpPr>
                        <p:grpSpPr>
                          <a:xfrm>
                            <a:off x="1828800" y="3048000"/>
                            <a:ext cx="457200" cy="1143000"/>
                            <a:chOff x="3962400" y="3810000"/>
                            <a:chExt cx="457200" cy="1143000"/>
                          </a:xfrm>
                        </p:grpSpPr>
                        <p:sp>
                          <p:nvSpPr>
                            <p:cNvPr id="571" name="Trapezoid 2"/>
                            <p:cNvSpPr/>
                            <p:nvPr/>
                          </p:nvSpPr>
                          <p:spPr>
                            <a:xfrm rot="10800000">
                              <a:off x="3962400" y="3810000"/>
                              <a:ext cx="457200" cy="1143000"/>
                            </a:xfrm>
                            <a:prstGeom prst="trapezoid">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72" name="Oval 571"/>
                            <p:cNvSpPr/>
                            <p:nvPr/>
                          </p:nvSpPr>
                          <p:spPr>
                            <a:xfrm>
                              <a:off x="4114800" y="46482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73" name="Oval 171"/>
                            <p:cNvSpPr/>
                            <p:nvPr/>
                          </p:nvSpPr>
                          <p:spPr>
                            <a:xfrm>
                              <a:off x="4191000" y="45720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74" name="Oval 573"/>
                            <p:cNvSpPr/>
                            <p:nvPr/>
                          </p:nvSpPr>
                          <p:spPr>
                            <a:xfrm>
                              <a:off x="41910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75" name="Oval 173"/>
                            <p:cNvSpPr/>
                            <p:nvPr/>
                          </p:nvSpPr>
                          <p:spPr>
                            <a:xfrm>
                              <a:off x="41148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76" name="Oval 174"/>
                            <p:cNvSpPr/>
                            <p:nvPr/>
                          </p:nvSpPr>
                          <p:spPr>
                            <a:xfrm>
                              <a:off x="4191000" y="47244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cxnSp>
                          <p:nvCxnSpPr>
                            <p:cNvPr id="577" name="Straight Connector 576"/>
                            <p:cNvCxnSpPr/>
                            <p:nvPr/>
                          </p:nvCxnSpPr>
                          <p:spPr>
                            <a:xfrm>
                              <a:off x="4038600" y="4572000"/>
                              <a:ext cx="304800" cy="1588"/>
                            </a:xfrm>
                            <a:prstGeom prst="line">
                              <a:avLst/>
                            </a:prstGeom>
                            <a:noFill/>
                            <a:ln w="6350" cap="flat" cmpd="sng" algn="ctr">
                              <a:solidFill>
                                <a:sysClr val="windowText" lastClr="000000"/>
                              </a:solidFill>
                              <a:prstDash val="solid"/>
                            </a:ln>
                            <a:effectLst/>
                          </p:spPr>
                        </p:cxnSp>
                      </p:grpSp>
                      <p:sp>
                        <p:nvSpPr>
                          <p:cNvPr id="570" name="Oval 569"/>
                          <p:cNvSpPr/>
                          <p:nvPr/>
                        </p:nvSpPr>
                        <p:spPr>
                          <a:xfrm>
                            <a:off x="2057400" y="41148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grpSp>
                    <p:nvGrpSpPr>
                      <p:cNvPr id="504" name="Group 185"/>
                      <p:cNvGrpSpPr/>
                      <p:nvPr/>
                    </p:nvGrpSpPr>
                    <p:grpSpPr>
                      <a:xfrm>
                        <a:off x="3352800" y="2667000"/>
                        <a:ext cx="1143000" cy="1143000"/>
                        <a:chOff x="609600" y="2667000"/>
                        <a:chExt cx="1143000" cy="1143000"/>
                      </a:xfrm>
                    </p:grpSpPr>
                    <p:grpSp>
                      <p:nvGrpSpPr>
                        <p:cNvPr id="547" name="Group 29"/>
                        <p:cNvGrpSpPr/>
                        <p:nvPr/>
                      </p:nvGrpSpPr>
                      <p:grpSpPr>
                        <a:xfrm>
                          <a:off x="609600" y="2667000"/>
                          <a:ext cx="457200" cy="1143000"/>
                          <a:chOff x="1828800" y="3048000"/>
                          <a:chExt cx="457200" cy="1143000"/>
                        </a:xfrm>
                      </p:grpSpPr>
                      <p:grpSp>
                        <p:nvGrpSpPr>
                          <p:cNvPr id="558" name="Group 28"/>
                          <p:cNvGrpSpPr/>
                          <p:nvPr/>
                        </p:nvGrpSpPr>
                        <p:grpSpPr>
                          <a:xfrm>
                            <a:off x="1828800" y="3048000"/>
                            <a:ext cx="457200" cy="1143000"/>
                            <a:chOff x="3962400" y="3810000"/>
                            <a:chExt cx="457200" cy="1143000"/>
                          </a:xfrm>
                        </p:grpSpPr>
                        <p:sp>
                          <p:nvSpPr>
                            <p:cNvPr id="560" name="Trapezoid 2"/>
                            <p:cNvSpPr/>
                            <p:nvPr/>
                          </p:nvSpPr>
                          <p:spPr>
                            <a:xfrm rot="10800000">
                              <a:off x="3962400" y="3810000"/>
                              <a:ext cx="457200" cy="1143000"/>
                            </a:xfrm>
                            <a:prstGeom prst="trapezoid">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61" name="Oval 560"/>
                            <p:cNvSpPr/>
                            <p:nvPr/>
                          </p:nvSpPr>
                          <p:spPr>
                            <a:xfrm>
                              <a:off x="4114800" y="46482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62" name="Oval 561"/>
                            <p:cNvSpPr/>
                            <p:nvPr/>
                          </p:nvSpPr>
                          <p:spPr>
                            <a:xfrm>
                              <a:off x="4191000" y="45720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63" name="Oval 562"/>
                            <p:cNvSpPr/>
                            <p:nvPr/>
                          </p:nvSpPr>
                          <p:spPr>
                            <a:xfrm>
                              <a:off x="41910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64" name="Oval 563"/>
                            <p:cNvSpPr/>
                            <p:nvPr/>
                          </p:nvSpPr>
                          <p:spPr>
                            <a:xfrm>
                              <a:off x="41148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65" name="Oval 564"/>
                            <p:cNvSpPr/>
                            <p:nvPr/>
                          </p:nvSpPr>
                          <p:spPr>
                            <a:xfrm>
                              <a:off x="4191000" y="47244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cxnSp>
                          <p:nvCxnSpPr>
                            <p:cNvPr id="566" name="Straight Connector 565"/>
                            <p:cNvCxnSpPr/>
                            <p:nvPr/>
                          </p:nvCxnSpPr>
                          <p:spPr>
                            <a:xfrm>
                              <a:off x="4038600" y="4572000"/>
                              <a:ext cx="304800" cy="1588"/>
                            </a:xfrm>
                            <a:prstGeom prst="line">
                              <a:avLst/>
                            </a:prstGeom>
                            <a:noFill/>
                            <a:ln w="6350" cap="flat" cmpd="sng" algn="ctr">
                              <a:solidFill>
                                <a:sysClr val="windowText" lastClr="000000"/>
                              </a:solidFill>
                              <a:prstDash val="solid"/>
                            </a:ln>
                            <a:effectLst/>
                          </p:spPr>
                        </p:cxnSp>
                      </p:grpSp>
                      <p:sp>
                        <p:nvSpPr>
                          <p:cNvPr id="559" name="Oval 558"/>
                          <p:cNvSpPr/>
                          <p:nvPr/>
                        </p:nvSpPr>
                        <p:spPr>
                          <a:xfrm>
                            <a:off x="2057400" y="41148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nvGrpSpPr>
                        <p:cNvPr id="548" name="Group 30"/>
                        <p:cNvGrpSpPr/>
                        <p:nvPr/>
                      </p:nvGrpSpPr>
                      <p:grpSpPr>
                        <a:xfrm>
                          <a:off x="1295400" y="2667000"/>
                          <a:ext cx="457200" cy="1143000"/>
                          <a:chOff x="1828800" y="3048000"/>
                          <a:chExt cx="457200" cy="1143000"/>
                        </a:xfrm>
                      </p:grpSpPr>
                      <p:grpSp>
                        <p:nvGrpSpPr>
                          <p:cNvPr id="549" name="Group 28"/>
                          <p:cNvGrpSpPr/>
                          <p:nvPr/>
                        </p:nvGrpSpPr>
                        <p:grpSpPr>
                          <a:xfrm>
                            <a:off x="1828800" y="3048000"/>
                            <a:ext cx="457200" cy="1143000"/>
                            <a:chOff x="3962400" y="3810000"/>
                            <a:chExt cx="457200" cy="1143000"/>
                          </a:xfrm>
                        </p:grpSpPr>
                        <p:sp>
                          <p:nvSpPr>
                            <p:cNvPr id="551" name="Trapezoid 2"/>
                            <p:cNvSpPr/>
                            <p:nvPr/>
                          </p:nvSpPr>
                          <p:spPr>
                            <a:xfrm rot="10800000">
                              <a:off x="3962400" y="3810000"/>
                              <a:ext cx="457200" cy="1143000"/>
                            </a:xfrm>
                            <a:prstGeom prst="trapezoid">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52" name="Oval 191"/>
                            <p:cNvSpPr/>
                            <p:nvPr/>
                          </p:nvSpPr>
                          <p:spPr>
                            <a:xfrm>
                              <a:off x="4114800" y="46482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53" name="Oval 192"/>
                            <p:cNvSpPr/>
                            <p:nvPr/>
                          </p:nvSpPr>
                          <p:spPr>
                            <a:xfrm>
                              <a:off x="4191000" y="45720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54" name="Oval 553"/>
                            <p:cNvSpPr/>
                            <p:nvPr/>
                          </p:nvSpPr>
                          <p:spPr>
                            <a:xfrm>
                              <a:off x="41910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55" name="Oval 554"/>
                            <p:cNvSpPr/>
                            <p:nvPr/>
                          </p:nvSpPr>
                          <p:spPr>
                            <a:xfrm>
                              <a:off x="41148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56" name="Oval 555"/>
                            <p:cNvSpPr/>
                            <p:nvPr/>
                          </p:nvSpPr>
                          <p:spPr>
                            <a:xfrm>
                              <a:off x="4191000" y="47244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cxnSp>
                          <p:nvCxnSpPr>
                            <p:cNvPr id="557" name="Straight Connector 556"/>
                            <p:cNvCxnSpPr/>
                            <p:nvPr/>
                          </p:nvCxnSpPr>
                          <p:spPr>
                            <a:xfrm>
                              <a:off x="4038600" y="4572000"/>
                              <a:ext cx="304800" cy="1588"/>
                            </a:xfrm>
                            <a:prstGeom prst="line">
                              <a:avLst/>
                            </a:prstGeom>
                            <a:noFill/>
                            <a:ln w="6350" cap="flat" cmpd="sng" algn="ctr">
                              <a:solidFill>
                                <a:sysClr val="windowText" lastClr="000000"/>
                              </a:solidFill>
                              <a:prstDash val="solid"/>
                            </a:ln>
                            <a:effectLst/>
                          </p:spPr>
                        </p:cxnSp>
                      </p:grpSp>
                      <p:sp>
                        <p:nvSpPr>
                          <p:cNvPr id="550" name="Oval 189"/>
                          <p:cNvSpPr/>
                          <p:nvPr/>
                        </p:nvSpPr>
                        <p:spPr>
                          <a:xfrm>
                            <a:off x="2057400" y="41148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grpSp>
                    <p:nvGrpSpPr>
                      <p:cNvPr id="505" name="Group 206"/>
                      <p:cNvGrpSpPr/>
                      <p:nvPr/>
                    </p:nvGrpSpPr>
                    <p:grpSpPr>
                      <a:xfrm>
                        <a:off x="4724400" y="2667000"/>
                        <a:ext cx="1143000" cy="1143000"/>
                        <a:chOff x="609600" y="2667000"/>
                        <a:chExt cx="1143000" cy="1143000"/>
                      </a:xfrm>
                    </p:grpSpPr>
                    <p:grpSp>
                      <p:nvGrpSpPr>
                        <p:cNvPr id="527" name="Group 29"/>
                        <p:cNvGrpSpPr/>
                        <p:nvPr/>
                      </p:nvGrpSpPr>
                      <p:grpSpPr>
                        <a:xfrm>
                          <a:off x="609600" y="2667000"/>
                          <a:ext cx="457200" cy="1143000"/>
                          <a:chOff x="1828800" y="3048000"/>
                          <a:chExt cx="457200" cy="1143000"/>
                        </a:xfrm>
                      </p:grpSpPr>
                      <p:grpSp>
                        <p:nvGrpSpPr>
                          <p:cNvPr id="538" name="Group 28"/>
                          <p:cNvGrpSpPr/>
                          <p:nvPr/>
                        </p:nvGrpSpPr>
                        <p:grpSpPr>
                          <a:xfrm>
                            <a:off x="1828800" y="3048000"/>
                            <a:ext cx="457200" cy="1143000"/>
                            <a:chOff x="3962400" y="3810000"/>
                            <a:chExt cx="457200" cy="1143000"/>
                          </a:xfrm>
                        </p:grpSpPr>
                        <p:sp>
                          <p:nvSpPr>
                            <p:cNvPr id="540" name="Trapezoid 2"/>
                            <p:cNvSpPr/>
                            <p:nvPr/>
                          </p:nvSpPr>
                          <p:spPr>
                            <a:xfrm rot="10800000">
                              <a:off x="3962400" y="3810000"/>
                              <a:ext cx="457200" cy="1143000"/>
                            </a:xfrm>
                            <a:prstGeom prst="trapezoid">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41" name="Oval 540"/>
                            <p:cNvSpPr/>
                            <p:nvPr/>
                          </p:nvSpPr>
                          <p:spPr>
                            <a:xfrm>
                              <a:off x="4114800" y="46482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42" name="Oval 541"/>
                            <p:cNvSpPr/>
                            <p:nvPr/>
                          </p:nvSpPr>
                          <p:spPr>
                            <a:xfrm>
                              <a:off x="4191000" y="45720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43" name="Oval 542"/>
                            <p:cNvSpPr/>
                            <p:nvPr/>
                          </p:nvSpPr>
                          <p:spPr>
                            <a:xfrm>
                              <a:off x="41910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44" name="Oval 543"/>
                            <p:cNvSpPr/>
                            <p:nvPr/>
                          </p:nvSpPr>
                          <p:spPr>
                            <a:xfrm>
                              <a:off x="41148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45" name="Oval 544"/>
                            <p:cNvSpPr/>
                            <p:nvPr/>
                          </p:nvSpPr>
                          <p:spPr>
                            <a:xfrm>
                              <a:off x="4191000" y="47244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cxnSp>
                          <p:nvCxnSpPr>
                            <p:cNvPr id="546" name="Straight Connector 545"/>
                            <p:cNvCxnSpPr/>
                            <p:nvPr/>
                          </p:nvCxnSpPr>
                          <p:spPr>
                            <a:xfrm>
                              <a:off x="4038600" y="4572000"/>
                              <a:ext cx="304800" cy="1588"/>
                            </a:xfrm>
                            <a:prstGeom prst="line">
                              <a:avLst/>
                            </a:prstGeom>
                            <a:noFill/>
                            <a:ln w="6350" cap="flat" cmpd="sng" algn="ctr">
                              <a:solidFill>
                                <a:sysClr val="windowText" lastClr="000000"/>
                              </a:solidFill>
                              <a:prstDash val="solid"/>
                            </a:ln>
                            <a:effectLst/>
                          </p:spPr>
                        </p:cxnSp>
                      </p:grpSp>
                      <p:sp>
                        <p:nvSpPr>
                          <p:cNvPr id="539" name="Oval 538"/>
                          <p:cNvSpPr/>
                          <p:nvPr/>
                        </p:nvSpPr>
                        <p:spPr>
                          <a:xfrm>
                            <a:off x="2057400" y="41148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nvGrpSpPr>
                        <p:cNvPr id="528" name="Group 30"/>
                        <p:cNvGrpSpPr/>
                        <p:nvPr/>
                      </p:nvGrpSpPr>
                      <p:grpSpPr>
                        <a:xfrm>
                          <a:off x="1295400" y="2667000"/>
                          <a:ext cx="457200" cy="1143000"/>
                          <a:chOff x="1828800" y="3048000"/>
                          <a:chExt cx="457200" cy="1143000"/>
                        </a:xfrm>
                      </p:grpSpPr>
                      <p:grpSp>
                        <p:nvGrpSpPr>
                          <p:cNvPr id="529" name="Group 28"/>
                          <p:cNvGrpSpPr/>
                          <p:nvPr/>
                        </p:nvGrpSpPr>
                        <p:grpSpPr>
                          <a:xfrm>
                            <a:off x="1828800" y="3048000"/>
                            <a:ext cx="457200" cy="1143000"/>
                            <a:chOff x="3962400" y="3810000"/>
                            <a:chExt cx="457200" cy="1143000"/>
                          </a:xfrm>
                        </p:grpSpPr>
                        <p:sp>
                          <p:nvSpPr>
                            <p:cNvPr id="531" name="Trapezoid 2"/>
                            <p:cNvSpPr/>
                            <p:nvPr/>
                          </p:nvSpPr>
                          <p:spPr>
                            <a:xfrm rot="10800000">
                              <a:off x="3962400" y="3810000"/>
                              <a:ext cx="457200" cy="1143000"/>
                            </a:xfrm>
                            <a:prstGeom prst="trapezoid">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32" name="Oval 212"/>
                            <p:cNvSpPr/>
                            <p:nvPr/>
                          </p:nvSpPr>
                          <p:spPr>
                            <a:xfrm>
                              <a:off x="4114800" y="46482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33" name="Oval 213"/>
                            <p:cNvSpPr/>
                            <p:nvPr/>
                          </p:nvSpPr>
                          <p:spPr>
                            <a:xfrm>
                              <a:off x="4191000" y="45720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34" name="Oval 533"/>
                            <p:cNvSpPr/>
                            <p:nvPr/>
                          </p:nvSpPr>
                          <p:spPr>
                            <a:xfrm>
                              <a:off x="41910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35" name="Oval 534"/>
                            <p:cNvSpPr/>
                            <p:nvPr/>
                          </p:nvSpPr>
                          <p:spPr>
                            <a:xfrm>
                              <a:off x="41148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36" name="Oval 535"/>
                            <p:cNvSpPr/>
                            <p:nvPr/>
                          </p:nvSpPr>
                          <p:spPr>
                            <a:xfrm>
                              <a:off x="4191000" y="47244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cxnSp>
                          <p:nvCxnSpPr>
                            <p:cNvPr id="537" name="Straight Connector 536"/>
                            <p:cNvCxnSpPr/>
                            <p:nvPr/>
                          </p:nvCxnSpPr>
                          <p:spPr>
                            <a:xfrm>
                              <a:off x="4038600" y="4572000"/>
                              <a:ext cx="304800" cy="1588"/>
                            </a:xfrm>
                            <a:prstGeom prst="line">
                              <a:avLst/>
                            </a:prstGeom>
                            <a:noFill/>
                            <a:ln w="6350" cap="flat" cmpd="sng" algn="ctr">
                              <a:solidFill>
                                <a:sysClr val="windowText" lastClr="000000"/>
                              </a:solidFill>
                              <a:prstDash val="solid"/>
                            </a:ln>
                            <a:effectLst/>
                          </p:spPr>
                        </p:cxnSp>
                      </p:grpSp>
                      <p:sp>
                        <p:nvSpPr>
                          <p:cNvPr id="530" name="Oval 210"/>
                          <p:cNvSpPr/>
                          <p:nvPr/>
                        </p:nvSpPr>
                        <p:spPr>
                          <a:xfrm>
                            <a:off x="2057400" y="41148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grpSp>
                    <p:nvGrpSpPr>
                      <p:cNvPr id="506" name="Group 227"/>
                      <p:cNvGrpSpPr/>
                      <p:nvPr/>
                    </p:nvGrpSpPr>
                    <p:grpSpPr>
                      <a:xfrm>
                        <a:off x="6096000" y="2667000"/>
                        <a:ext cx="1143000" cy="1143000"/>
                        <a:chOff x="609600" y="2667000"/>
                        <a:chExt cx="1143000" cy="1143000"/>
                      </a:xfrm>
                    </p:grpSpPr>
                    <p:grpSp>
                      <p:nvGrpSpPr>
                        <p:cNvPr id="507" name="Group 29"/>
                        <p:cNvGrpSpPr/>
                        <p:nvPr/>
                      </p:nvGrpSpPr>
                      <p:grpSpPr>
                        <a:xfrm>
                          <a:off x="609600" y="2667000"/>
                          <a:ext cx="457200" cy="1143000"/>
                          <a:chOff x="1828800" y="3048000"/>
                          <a:chExt cx="457200" cy="1143000"/>
                        </a:xfrm>
                      </p:grpSpPr>
                      <p:grpSp>
                        <p:nvGrpSpPr>
                          <p:cNvPr id="518" name="Group 28"/>
                          <p:cNvGrpSpPr/>
                          <p:nvPr/>
                        </p:nvGrpSpPr>
                        <p:grpSpPr>
                          <a:xfrm>
                            <a:off x="1828800" y="3048000"/>
                            <a:ext cx="457200" cy="1143000"/>
                            <a:chOff x="3962400" y="3810000"/>
                            <a:chExt cx="457200" cy="1143000"/>
                          </a:xfrm>
                        </p:grpSpPr>
                        <p:sp>
                          <p:nvSpPr>
                            <p:cNvPr id="520" name="Trapezoid 2"/>
                            <p:cNvSpPr/>
                            <p:nvPr/>
                          </p:nvSpPr>
                          <p:spPr>
                            <a:xfrm rot="10800000">
                              <a:off x="3962400" y="3810000"/>
                              <a:ext cx="457200" cy="1143000"/>
                            </a:xfrm>
                            <a:prstGeom prst="trapezoid">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21" name="Oval 520"/>
                            <p:cNvSpPr/>
                            <p:nvPr/>
                          </p:nvSpPr>
                          <p:spPr>
                            <a:xfrm>
                              <a:off x="4114800" y="46482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22" name="Oval 521"/>
                            <p:cNvSpPr/>
                            <p:nvPr/>
                          </p:nvSpPr>
                          <p:spPr>
                            <a:xfrm>
                              <a:off x="4191000" y="45720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23" name="Oval 522"/>
                            <p:cNvSpPr/>
                            <p:nvPr/>
                          </p:nvSpPr>
                          <p:spPr>
                            <a:xfrm>
                              <a:off x="41910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24" name="Oval 523"/>
                            <p:cNvSpPr/>
                            <p:nvPr/>
                          </p:nvSpPr>
                          <p:spPr>
                            <a:xfrm>
                              <a:off x="41148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25" name="Oval 524"/>
                            <p:cNvSpPr/>
                            <p:nvPr/>
                          </p:nvSpPr>
                          <p:spPr>
                            <a:xfrm>
                              <a:off x="4191000" y="47244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cxnSp>
                          <p:nvCxnSpPr>
                            <p:cNvPr id="526" name="Straight Connector 525"/>
                            <p:cNvCxnSpPr/>
                            <p:nvPr/>
                          </p:nvCxnSpPr>
                          <p:spPr>
                            <a:xfrm>
                              <a:off x="4038600" y="4572000"/>
                              <a:ext cx="304800" cy="1588"/>
                            </a:xfrm>
                            <a:prstGeom prst="line">
                              <a:avLst/>
                            </a:prstGeom>
                            <a:noFill/>
                            <a:ln w="6350" cap="flat" cmpd="sng" algn="ctr">
                              <a:solidFill>
                                <a:sysClr val="windowText" lastClr="000000"/>
                              </a:solidFill>
                              <a:prstDash val="solid"/>
                            </a:ln>
                            <a:effectLst/>
                          </p:spPr>
                        </p:cxnSp>
                      </p:grpSp>
                      <p:sp>
                        <p:nvSpPr>
                          <p:cNvPr id="519" name="Oval 240"/>
                          <p:cNvSpPr/>
                          <p:nvPr/>
                        </p:nvSpPr>
                        <p:spPr>
                          <a:xfrm>
                            <a:off x="2057400" y="41148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nvGrpSpPr>
                        <p:cNvPr id="508" name="Group 30"/>
                        <p:cNvGrpSpPr/>
                        <p:nvPr/>
                      </p:nvGrpSpPr>
                      <p:grpSpPr>
                        <a:xfrm>
                          <a:off x="1295400" y="2667000"/>
                          <a:ext cx="457200" cy="1143000"/>
                          <a:chOff x="1828800" y="3048000"/>
                          <a:chExt cx="457200" cy="1143000"/>
                        </a:xfrm>
                      </p:grpSpPr>
                      <p:grpSp>
                        <p:nvGrpSpPr>
                          <p:cNvPr id="509" name="Group 28"/>
                          <p:cNvGrpSpPr/>
                          <p:nvPr/>
                        </p:nvGrpSpPr>
                        <p:grpSpPr>
                          <a:xfrm>
                            <a:off x="1828800" y="3048000"/>
                            <a:ext cx="457200" cy="1143000"/>
                            <a:chOff x="3962400" y="3810000"/>
                            <a:chExt cx="457200" cy="1143000"/>
                          </a:xfrm>
                        </p:grpSpPr>
                        <p:sp>
                          <p:nvSpPr>
                            <p:cNvPr id="511" name="Trapezoid 2"/>
                            <p:cNvSpPr/>
                            <p:nvPr/>
                          </p:nvSpPr>
                          <p:spPr>
                            <a:xfrm rot="10800000">
                              <a:off x="3962400" y="3810000"/>
                              <a:ext cx="457200" cy="1143000"/>
                            </a:xfrm>
                            <a:prstGeom prst="trapezoid">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12" name="Oval 511"/>
                            <p:cNvSpPr/>
                            <p:nvPr/>
                          </p:nvSpPr>
                          <p:spPr>
                            <a:xfrm>
                              <a:off x="4114800" y="46482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13" name="Oval 512"/>
                            <p:cNvSpPr/>
                            <p:nvPr/>
                          </p:nvSpPr>
                          <p:spPr>
                            <a:xfrm>
                              <a:off x="4191000" y="45720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14" name="Oval 235"/>
                            <p:cNvSpPr/>
                            <p:nvPr/>
                          </p:nvSpPr>
                          <p:spPr>
                            <a:xfrm>
                              <a:off x="41910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15" name="Oval 514"/>
                            <p:cNvSpPr/>
                            <p:nvPr/>
                          </p:nvSpPr>
                          <p:spPr>
                            <a:xfrm>
                              <a:off x="4114800" y="48006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516" name="Oval 515"/>
                            <p:cNvSpPr/>
                            <p:nvPr/>
                          </p:nvSpPr>
                          <p:spPr>
                            <a:xfrm>
                              <a:off x="4191000" y="4724400"/>
                              <a:ext cx="7620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cxnSp>
                          <p:nvCxnSpPr>
                            <p:cNvPr id="517" name="Straight Connector 516"/>
                            <p:cNvCxnSpPr/>
                            <p:nvPr/>
                          </p:nvCxnSpPr>
                          <p:spPr>
                            <a:xfrm>
                              <a:off x="4038600" y="4572000"/>
                              <a:ext cx="304800" cy="1588"/>
                            </a:xfrm>
                            <a:prstGeom prst="line">
                              <a:avLst/>
                            </a:prstGeom>
                            <a:noFill/>
                            <a:ln w="6350" cap="flat" cmpd="sng" algn="ctr">
                              <a:solidFill>
                                <a:sysClr val="windowText" lastClr="000000"/>
                              </a:solidFill>
                              <a:prstDash val="solid"/>
                            </a:ln>
                            <a:effectLst/>
                          </p:spPr>
                        </p:cxnSp>
                      </p:grpSp>
                      <p:sp>
                        <p:nvSpPr>
                          <p:cNvPr id="510" name="Oval 509"/>
                          <p:cNvSpPr/>
                          <p:nvPr/>
                        </p:nvSpPr>
                        <p:spPr>
                          <a:xfrm>
                            <a:off x="2057400" y="4114800"/>
                            <a:ext cx="91440" cy="76200"/>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grpSp>
                <p:sp>
                  <p:nvSpPr>
                    <p:cNvPr id="500" name="TextBox 499"/>
                    <p:cNvSpPr txBox="1"/>
                    <p:nvPr/>
                  </p:nvSpPr>
                  <p:spPr>
                    <a:xfrm>
                      <a:off x="1251254" y="2377440"/>
                      <a:ext cx="533400" cy="34168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0%</a:t>
                      </a:r>
                      <a:endParaRPr kumimoji="0" lang="en-US" sz="1800" b="0" i="0" u="none" strike="noStrike" kern="0" cap="none" spc="0" normalizeH="0" baseline="0" noProof="0" dirty="0">
                        <a:ln>
                          <a:noFill/>
                        </a:ln>
                        <a:solidFill>
                          <a:sysClr val="windowText" lastClr="000000"/>
                        </a:solidFill>
                        <a:effectLst/>
                        <a:uLnTx/>
                        <a:uFillTx/>
                      </a:endParaRPr>
                    </a:p>
                  </p:txBody>
                </p:sp>
                <p:sp>
                  <p:nvSpPr>
                    <p:cNvPr id="501" name="TextBox 500"/>
                    <p:cNvSpPr txBox="1"/>
                    <p:nvPr/>
                  </p:nvSpPr>
                  <p:spPr>
                    <a:xfrm>
                      <a:off x="1914981" y="2377441"/>
                      <a:ext cx="685800" cy="34168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0.005%</a:t>
                      </a: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498" name="TextBox 497"/>
                  <p:cNvSpPr txBox="1"/>
                  <p:nvPr/>
                </p:nvSpPr>
                <p:spPr>
                  <a:xfrm>
                    <a:off x="2578707" y="2377441"/>
                    <a:ext cx="609600" cy="34168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0.01%</a:t>
                    </a: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475" name="Group 316"/>
                <p:cNvGrpSpPr/>
                <p:nvPr/>
              </p:nvGrpSpPr>
              <p:grpSpPr>
                <a:xfrm>
                  <a:off x="609600" y="3821430"/>
                  <a:ext cx="8305800" cy="1360170"/>
                  <a:chOff x="609600" y="3821430"/>
                  <a:chExt cx="8305800" cy="1360170"/>
                </a:xfrm>
              </p:grpSpPr>
              <p:grpSp>
                <p:nvGrpSpPr>
                  <p:cNvPr id="476" name="Group 315"/>
                  <p:cNvGrpSpPr/>
                  <p:nvPr/>
                </p:nvGrpSpPr>
                <p:grpSpPr>
                  <a:xfrm>
                    <a:off x="609600" y="3821430"/>
                    <a:ext cx="7924800" cy="1360170"/>
                    <a:chOff x="609600" y="3821430"/>
                    <a:chExt cx="7924800" cy="1360170"/>
                  </a:xfrm>
                </p:grpSpPr>
                <p:cxnSp>
                  <p:nvCxnSpPr>
                    <p:cNvPr id="478" name="Straight Arrow Connector 477"/>
                    <p:cNvCxnSpPr/>
                    <p:nvPr/>
                  </p:nvCxnSpPr>
                  <p:spPr>
                    <a:xfrm rot="10800000" flipV="1">
                      <a:off x="1295400" y="3821430"/>
                      <a:ext cx="789147" cy="674370"/>
                    </a:xfrm>
                    <a:prstGeom prst="straightConnector1">
                      <a:avLst/>
                    </a:prstGeom>
                    <a:noFill/>
                    <a:ln w="19050" cap="flat" cmpd="sng" algn="ctr">
                      <a:solidFill>
                        <a:sysClr val="windowText" lastClr="000000"/>
                      </a:solidFill>
                      <a:prstDash val="solid"/>
                      <a:tailEnd type="arrow"/>
                    </a:ln>
                    <a:effectLst/>
                  </p:spPr>
                </p:cxnSp>
                <p:cxnSp>
                  <p:nvCxnSpPr>
                    <p:cNvPr id="479" name="Straight Arrow Connector 478"/>
                    <p:cNvCxnSpPr/>
                    <p:nvPr/>
                  </p:nvCxnSpPr>
                  <p:spPr>
                    <a:xfrm rot="10800000" flipV="1">
                      <a:off x="2057403" y="3821431"/>
                      <a:ext cx="690873" cy="674369"/>
                    </a:xfrm>
                    <a:prstGeom prst="straightConnector1">
                      <a:avLst/>
                    </a:prstGeom>
                    <a:noFill/>
                    <a:ln w="19050" cap="flat" cmpd="sng" algn="ctr">
                      <a:solidFill>
                        <a:sysClr val="windowText" lastClr="000000"/>
                      </a:solidFill>
                      <a:prstDash val="solid"/>
                      <a:tailEnd type="arrow"/>
                    </a:ln>
                    <a:effectLst/>
                  </p:spPr>
                </p:cxnSp>
                <p:cxnSp>
                  <p:nvCxnSpPr>
                    <p:cNvPr id="480" name="Straight Arrow Connector 270"/>
                    <p:cNvCxnSpPr/>
                    <p:nvPr/>
                  </p:nvCxnSpPr>
                  <p:spPr>
                    <a:xfrm rot="10800000" flipV="1">
                      <a:off x="2748274" y="3821430"/>
                      <a:ext cx="663727" cy="617220"/>
                    </a:xfrm>
                    <a:prstGeom prst="straightConnector1">
                      <a:avLst/>
                    </a:prstGeom>
                    <a:noFill/>
                    <a:ln w="19050" cap="flat" cmpd="sng" algn="ctr">
                      <a:solidFill>
                        <a:sysClr val="windowText" lastClr="000000"/>
                      </a:solidFill>
                      <a:prstDash val="solid"/>
                      <a:tailEnd type="arrow"/>
                    </a:ln>
                    <a:effectLst/>
                  </p:spPr>
                </p:cxnSp>
                <p:cxnSp>
                  <p:nvCxnSpPr>
                    <p:cNvPr id="481" name="Straight Arrow Connector 480"/>
                    <p:cNvCxnSpPr/>
                    <p:nvPr/>
                  </p:nvCxnSpPr>
                  <p:spPr>
                    <a:xfrm rot="10800000" flipV="1">
                      <a:off x="3559496" y="3821430"/>
                      <a:ext cx="589979" cy="617220"/>
                    </a:xfrm>
                    <a:prstGeom prst="straightConnector1">
                      <a:avLst/>
                    </a:prstGeom>
                    <a:noFill/>
                    <a:ln w="19050" cap="flat" cmpd="sng" algn="ctr">
                      <a:solidFill>
                        <a:sysClr val="windowText" lastClr="000000"/>
                      </a:solidFill>
                      <a:prstDash val="solid"/>
                      <a:tailEnd type="arrow"/>
                    </a:ln>
                    <a:effectLst/>
                  </p:spPr>
                </p:cxnSp>
                <p:cxnSp>
                  <p:nvCxnSpPr>
                    <p:cNvPr id="482" name="Straight Arrow Connector 481"/>
                    <p:cNvCxnSpPr/>
                    <p:nvPr/>
                  </p:nvCxnSpPr>
                  <p:spPr>
                    <a:xfrm rot="5400000">
                      <a:off x="4246477" y="3871926"/>
                      <a:ext cx="617220" cy="516231"/>
                    </a:xfrm>
                    <a:prstGeom prst="straightConnector1">
                      <a:avLst/>
                    </a:prstGeom>
                    <a:noFill/>
                    <a:ln w="19050" cap="flat" cmpd="sng" algn="ctr">
                      <a:solidFill>
                        <a:sysClr val="windowText" lastClr="000000"/>
                      </a:solidFill>
                      <a:prstDash val="solid"/>
                      <a:tailEnd type="arrow"/>
                    </a:ln>
                    <a:effectLst/>
                  </p:spPr>
                </p:cxnSp>
                <p:cxnSp>
                  <p:nvCxnSpPr>
                    <p:cNvPr id="483" name="Straight Arrow Connector 482"/>
                    <p:cNvCxnSpPr>
                      <a:endCxn id="493" idx="0"/>
                    </p:cNvCxnSpPr>
                    <p:nvPr/>
                  </p:nvCxnSpPr>
                  <p:spPr>
                    <a:xfrm rot="5400000">
                      <a:off x="5065828" y="3937205"/>
                      <a:ext cx="674370" cy="442822"/>
                    </a:xfrm>
                    <a:prstGeom prst="straightConnector1">
                      <a:avLst/>
                    </a:prstGeom>
                    <a:noFill/>
                    <a:ln w="19050" cap="flat" cmpd="sng" algn="ctr">
                      <a:solidFill>
                        <a:sysClr val="windowText" lastClr="000000"/>
                      </a:solidFill>
                      <a:prstDash val="solid"/>
                      <a:tailEnd type="arrow"/>
                    </a:ln>
                    <a:effectLst/>
                  </p:spPr>
                </p:cxnSp>
                <p:cxnSp>
                  <p:nvCxnSpPr>
                    <p:cNvPr id="484" name="Straight Arrow Connector 274"/>
                    <p:cNvCxnSpPr/>
                    <p:nvPr/>
                  </p:nvCxnSpPr>
                  <p:spPr>
                    <a:xfrm rot="5400000">
                      <a:off x="5816790" y="4024443"/>
                      <a:ext cx="674372" cy="268349"/>
                    </a:xfrm>
                    <a:prstGeom prst="straightConnector1">
                      <a:avLst/>
                    </a:prstGeom>
                    <a:noFill/>
                    <a:ln w="19050" cap="flat" cmpd="sng" algn="ctr">
                      <a:solidFill>
                        <a:sysClr val="windowText" lastClr="000000"/>
                      </a:solidFill>
                      <a:prstDash val="solid"/>
                      <a:tailEnd type="arrow"/>
                    </a:ln>
                    <a:effectLst/>
                  </p:spPr>
                </p:cxnSp>
                <p:cxnSp>
                  <p:nvCxnSpPr>
                    <p:cNvPr id="485" name="Straight Arrow Connector 275"/>
                    <p:cNvCxnSpPr/>
                    <p:nvPr/>
                  </p:nvCxnSpPr>
                  <p:spPr>
                    <a:xfrm rot="5400000">
                      <a:off x="6567753" y="4111677"/>
                      <a:ext cx="674370" cy="93876"/>
                    </a:xfrm>
                    <a:prstGeom prst="straightConnector1">
                      <a:avLst/>
                    </a:prstGeom>
                    <a:noFill/>
                    <a:ln w="19050" cap="flat" cmpd="sng" algn="ctr">
                      <a:solidFill>
                        <a:sysClr val="windowText" lastClr="000000"/>
                      </a:solidFill>
                      <a:prstDash val="solid"/>
                      <a:tailEnd type="arrow"/>
                    </a:ln>
                    <a:effectLst/>
                  </p:spPr>
                </p:cxnSp>
                <p:cxnSp>
                  <p:nvCxnSpPr>
                    <p:cNvPr id="486" name="Straight Arrow Connector 485"/>
                    <p:cNvCxnSpPr/>
                    <p:nvPr/>
                  </p:nvCxnSpPr>
                  <p:spPr>
                    <a:xfrm rot="16200000" flipH="1">
                      <a:off x="7355195" y="4155588"/>
                      <a:ext cx="674368" cy="6057"/>
                    </a:xfrm>
                    <a:prstGeom prst="straightConnector1">
                      <a:avLst/>
                    </a:prstGeom>
                    <a:noFill/>
                    <a:ln w="19050" cap="flat" cmpd="sng" algn="ctr">
                      <a:solidFill>
                        <a:sysClr val="windowText" lastClr="000000"/>
                      </a:solidFill>
                      <a:prstDash val="solid"/>
                      <a:tailEnd type="arrow"/>
                    </a:ln>
                    <a:effectLst/>
                  </p:spPr>
                </p:cxnSp>
                <p:cxnSp>
                  <p:nvCxnSpPr>
                    <p:cNvPr id="487" name="Straight Arrow Connector 486"/>
                    <p:cNvCxnSpPr>
                      <a:endCxn id="477" idx="0"/>
                    </p:cNvCxnSpPr>
                    <p:nvPr/>
                  </p:nvCxnSpPr>
                  <p:spPr>
                    <a:xfrm rot="16200000" flipH="1">
                      <a:off x="8143429" y="4104829"/>
                      <a:ext cx="674368" cy="107574"/>
                    </a:xfrm>
                    <a:prstGeom prst="straightConnector1">
                      <a:avLst/>
                    </a:prstGeom>
                    <a:noFill/>
                    <a:ln w="19050" cap="flat" cmpd="sng" algn="ctr">
                      <a:solidFill>
                        <a:sysClr val="windowText" lastClr="000000"/>
                      </a:solidFill>
                      <a:prstDash val="solid"/>
                      <a:tailEnd type="arrow"/>
                    </a:ln>
                    <a:effectLst/>
                  </p:spPr>
                </p:cxnSp>
                <p:sp>
                  <p:nvSpPr>
                    <p:cNvPr id="488" name="Oval 487"/>
                    <p:cNvSpPr/>
                    <p:nvPr/>
                  </p:nvSpPr>
                  <p:spPr>
                    <a:xfrm>
                      <a:off x="609600" y="4495800"/>
                      <a:ext cx="762000" cy="685800"/>
                    </a:xfrm>
                    <a:prstGeom prst="ellipse">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89" name="Oval 488"/>
                    <p:cNvSpPr/>
                    <p:nvPr/>
                  </p:nvSpPr>
                  <p:spPr>
                    <a:xfrm>
                      <a:off x="1447800" y="4495800"/>
                      <a:ext cx="762000" cy="685800"/>
                    </a:xfrm>
                    <a:prstGeom prst="ellipse">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90" name="Oval 489"/>
                    <p:cNvSpPr/>
                    <p:nvPr/>
                  </p:nvSpPr>
                  <p:spPr>
                    <a:xfrm>
                      <a:off x="2286000" y="4495800"/>
                      <a:ext cx="762000" cy="685800"/>
                    </a:xfrm>
                    <a:prstGeom prst="ellipse">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91" name="Oval 490"/>
                    <p:cNvSpPr/>
                    <p:nvPr/>
                  </p:nvSpPr>
                  <p:spPr>
                    <a:xfrm>
                      <a:off x="3124200" y="4495800"/>
                      <a:ext cx="762000" cy="685800"/>
                    </a:xfrm>
                    <a:prstGeom prst="ellipse">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92" name="Oval 491"/>
                    <p:cNvSpPr/>
                    <p:nvPr/>
                  </p:nvSpPr>
                  <p:spPr>
                    <a:xfrm>
                      <a:off x="3962400" y="4495800"/>
                      <a:ext cx="762000" cy="685800"/>
                    </a:xfrm>
                    <a:prstGeom prst="ellipse">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93" name="Oval 492"/>
                    <p:cNvSpPr/>
                    <p:nvPr/>
                  </p:nvSpPr>
                  <p:spPr>
                    <a:xfrm>
                      <a:off x="4800600" y="4495800"/>
                      <a:ext cx="762000" cy="685800"/>
                    </a:xfrm>
                    <a:prstGeom prst="ellipse">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94" name="Oval 296"/>
                    <p:cNvSpPr/>
                    <p:nvPr/>
                  </p:nvSpPr>
                  <p:spPr>
                    <a:xfrm>
                      <a:off x="5638800" y="4495800"/>
                      <a:ext cx="762000" cy="685800"/>
                    </a:xfrm>
                    <a:prstGeom prst="ellipse">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95" name="Oval 298"/>
                    <p:cNvSpPr/>
                    <p:nvPr/>
                  </p:nvSpPr>
                  <p:spPr>
                    <a:xfrm>
                      <a:off x="6477000" y="4495800"/>
                      <a:ext cx="762000" cy="685800"/>
                    </a:xfrm>
                    <a:prstGeom prst="ellipse">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96" name="Oval 495"/>
                    <p:cNvSpPr/>
                    <p:nvPr/>
                  </p:nvSpPr>
                  <p:spPr>
                    <a:xfrm>
                      <a:off x="7315200" y="4495800"/>
                      <a:ext cx="762000" cy="685800"/>
                    </a:xfrm>
                    <a:prstGeom prst="ellipse">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sp>
                <p:nvSpPr>
                  <p:cNvPr id="477" name="Oval 476"/>
                  <p:cNvSpPr/>
                  <p:nvPr/>
                </p:nvSpPr>
                <p:spPr>
                  <a:xfrm>
                    <a:off x="8153400" y="4495800"/>
                    <a:ext cx="762000" cy="685800"/>
                  </a:xfrm>
                  <a:prstGeom prst="ellipse">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sp>
            <p:nvSpPr>
              <p:cNvPr id="134" name="Oval 133"/>
              <p:cNvSpPr/>
              <p:nvPr/>
            </p:nvSpPr>
            <p:spPr>
              <a:xfrm flipV="1">
                <a:off x="1066800" y="36172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35" name="Oval 134"/>
              <p:cNvSpPr/>
              <p:nvPr/>
            </p:nvSpPr>
            <p:spPr>
              <a:xfrm flipV="1">
                <a:off x="1219200" y="36172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36" name="Oval 135"/>
              <p:cNvSpPr/>
              <p:nvPr/>
            </p:nvSpPr>
            <p:spPr>
              <a:xfrm flipV="1">
                <a:off x="1143000" y="35410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37" name="Oval 136"/>
              <p:cNvSpPr/>
              <p:nvPr/>
            </p:nvSpPr>
            <p:spPr>
              <a:xfrm flipV="1">
                <a:off x="914400" y="35410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38" name="Oval 137"/>
              <p:cNvSpPr/>
              <p:nvPr/>
            </p:nvSpPr>
            <p:spPr>
              <a:xfrm flipV="1">
                <a:off x="990600" y="35410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39" name="Oval 138"/>
              <p:cNvSpPr/>
              <p:nvPr/>
            </p:nvSpPr>
            <p:spPr>
              <a:xfrm flipV="1">
                <a:off x="1066800" y="34648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40" name="Oval 139"/>
              <p:cNvSpPr/>
              <p:nvPr/>
            </p:nvSpPr>
            <p:spPr>
              <a:xfrm flipV="1">
                <a:off x="914400" y="33886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41" name="Oval 140"/>
              <p:cNvSpPr/>
              <p:nvPr/>
            </p:nvSpPr>
            <p:spPr>
              <a:xfrm flipV="1">
                <a:off x="990600" y="33886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42" name="Oval 141"/>
              <p:cNvSpPr/>
              <p:nvPr/>
            </p:nvSpPr>
            <p:spPr>
              <a:xfrm flipV="1">
                <a:off x="857250" y="3298146"/>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43" name="Oval 142"/>
              <p:cNvSpPr/>
              <p:nvPr/>
            </p:nvSpPr>
            <p:spPr>
              <a:xfrm flipV="1">
                <a:off x="959644" y="32743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44" name="Oval 143"/>
              <p:cNvSpPr/>
              <p:nvPr/>
            </p:nvSpPr>
            <p:spPr>
              <a:xfrm flipV="1">
                <a:off x="1250157" y="336005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45" name="Oval 144"/>
              <p:cNvSpPr/>
              <p:nvPr/>
            </p:nvSpPr>
            <p:spPr>
              <a:xfrm flipV="1">
                <a:off x="1295400" y="35410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46" name="Oval 145"/>
              <p:cNvSpPr/>
              <p:nvPr/>
            </p:nvSpPr>
            <p:spPr>
              <a:xfrm flipV="1">
                <a:off x="1219200" y="34648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47" name="Oval 146"/>
              <p:cNvSpPr/>
              <p:nvPr/>
            </p:nvSpPr>
            <p:spPr>
              <a:xfrm flipV="1">
                <a:off x="1066800" y="33886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48" name="Oval 147"/>
              <p:cNvSpPr/>
              <p:nvPr/>
            </p:nvSpPr>
            <p:spPr>
              <a:xfrm flipV="1">
                <a:off x="990600" y="34648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49" name="Oval 148"/>
              <p:cNvSpPr/>
              <p:nvPr/>
            </p:nvSpPr>
            <p:spPr>
              <a:xfrm flipV="1">
                <a:off x="1143000" y="32362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50" name="Oval 149"/>
              <p:cNvSpPr/>
              <p:nvPr/>
            </p:nvSpPr>
            <p:spPr>
              <a:xfrm flipV="1">
                <a:off x="1202531" y="35791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51" name="Oval 150"/>
              <p:cNvSpPr/>
              <p:nvPr/>
            </p:nvSpPr>
            <p:spPr>
              <a:xfrm flipV="1">
                <a:off x="1126331" y="35029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52" name="Oval 151"/>
              <p:cNvSpPr/>
              <p:nvPr/>
            </p:nvSpPr>
            <p:spPr>
              <a:xfrm flipV="1">
                <a:off x="914400" y="3693433"/>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53" name="Oval 152"/>
              <p:cNvSpPr/>
              <p:nvPr/>
            </p:nvSpPr>
            <p:spPr>
              <a:xfrm flipV="1">
                <a:off x="1000125" y="3662477"/>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54" name="Oval 153"/>
              <p:cNvSpPr/>
              <p:nvPr/>
            </p:nvSpPr>
            <p:spPr>
              <a:xfrm flipV="1">
                <a:off x="1066800" y="36934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55" name="Oval 154"/>
              <p:cNvSpPr/>
              <p:nvPr/>
            </p:nvSpPr>
            <p:spPr>
              <a:xfrm flipV="1">
                <a:off x="1143000" y="36172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56" name="Oval 155"/>
              <p:cNvSpPr/>
              <p:nvPr/>
            </p:nvSpPr>
            <p:spPr>
              <a:xfrm flipV="1">
                <a:off x="838200" y="35410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57" name="Oval 156"/>
              <p:cNvSpPr/>
              <p:nvPr/>
            </p:nvSpPr>
            <p:spPr>
              <a:xfrm flipV="1">
                <a:off x="762000" y="34648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58" name="Oval 157"/>
              <p:cNvSpPr/>
              <p:nvPr/>
            </p:nvSpPr>
            <p:spPr>
              <a:xfrm flipV="1">
                <a:off x="940594" y="3576753"/>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59" name="Oval 158"/>
              <p:cNvSpPr/>
              <p:nvPr/>
            </p:nvSpPr>
            <p:spPr>
              <a:xfrm flipV="1">
                <a:off x="838200" y="363628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60" name="Oval 159"/>
              <p:cNvSpPr/>
              <p:nvPr/>
            </p:nvSpPr>
            <p:spPr>
              <a:xfrm flipV="1">
                <a:off x="1066800" y="36172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61" name="Oval 160"/>
              <p:cNvSpPr/>
              <p:nvPr/>
            </p:nvSpPr>
            <p:spPr>
              <a:xfrm flipV="1">
                <a:off x="1219200" y="36172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62" name="Oval 161"/>
              <p:cNvSpPr/>
              <p:nvPr/>
            </p:nvSpPr>
            <p:spPr>
              <a:xfrm flipV="1">
                <a:off x="838200" y="33886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63" name="Oval 162"/>
              <p:cNvSpPr/>
              <p:nvPr/>
            </p:nvSpPr>
            <p:spPr>
              <a:xfrm flipV="1">
                <a:off x="990600" y="33124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64" name="Oval 163"/>
              <p:cNvSpPr/>
              <p:nvPr/>
            </p:nvSpPr>
            <p:spPr>
              <a:xfrm flipV="1">
                <a:off x="914400" y="34648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65" name="Oval 164"/>
              <p:cNvSpPr/>
              <p:nvPr/>
            </p:nvSpPr>
            <p:spPr>
              <a:xfrm flipV="1">
                <a:off x="1295400" y="36172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66" name="Oval 165"/>
              <p:cNvSpPr/>
              <p:nvPr/>
            </p:nvSpPr>
            <p:spPr>
              <a:xfrm flipV="1">
                <a:off x="762000" y="33886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67" name="Oval 166"/>
              <p:cNvSpPr/>
              <p:nvPr/>
            </p:nvSpPr>
            <p:spPr>
              <a:xfrm flipV="1">
                <a:off x="914400" y="34648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68" name="Oval 167"/>
              <p:cNvSpPr/>
              <p:nvPr/>
            </p:nvSpPr>
            <p:spPr>
              <a:xfrm flipV="1">
                <a:off x="990600" y="34648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69" name="Oval 168"/>
              <p:cNvSpPr/>
              <p:nvPr/>
            </p:nvSpPr>
            <p:spPr>
              <a:xfrm flipV="1">
                <a:off x="857250" y="3374346"/>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70" name="Oval 169"/>
              <p:cNvSpPr/>
              <p:nvPr/>
            </p:nvSpPr>
            <p:spPr>
              <a:xfrm flipV="1">
                <a:off x="1143000" y="32362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nvGrpSpPr>
              <p:cNvPr id="171" name="Group 380"/>
              <p:cNvGrpSpPr/>
              <p:nvPr/>
            </p:nvGrpSpPr>
            <p:grpSpPr>
              <a:xfrm>
                <a:off x="762000" y="3283859"/>
                <a:ext cx="595788" cy="531494"/>
                <a:chOff x="609600" y="5686425"/>
                <a:chExt cx="595788" cy="531494"/>
              </a:xfrm>
            </p:grpSpPr>
            <p:grpSp>
              <p:nvGrpSpPr>
                <p:cNvPr id="444" name="Group 347"/>
                <p:cNvGrpSpPr/>
                <p:nvPr/>
              </p:nvGrpSpPr>
              <p:grpSpPr>
                <a:xfrm>
                  <a:off x="609600" y="5791200"/>
                  <a:ext cx="579119" cy="426719"/>
                  <a:chOff x="609600" y="5791200"/>
                  <a:chExt cx="579119" cy="426719"/>
                </a:xfrm>
              </p:grpSpPr>
              <p:sp>
                <p:nvSpPr>
                  <p:cNvPr id="459" name="Oval 458"/>
                  <p:cNvSpPr/>
                  <p:nvPr/>
                </p:nvSpPr>
                <p:spPr>
                  <a:xfrm flipV="1">
                    <a:off x="762000" y="617219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60" name="Oval 459"/>
                  <p:cNvSpPr/>
                  <p:nvPr/>
                </p:nvSpPr>
                <p:spPr>
                  <a:xfrm flipV="1">
                    <a:off x="847725" y="6141243"/>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61" name="Oval 460"/>
                  <p:cNvSpPr/>
                  <p:nvPr/>
                </p:nvSpPr>
                <p:spPr>
                  <a:xfrm flipV="1">
                    <a:off x="914400" y="6172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62" name="Oval 461"/>
                  <p:cNvSpPr/>
                  <p:nvPr/>
                </p:nvSpPr>
                <p:spPr>
                  <a:xfrm flipV="1">
                    <a:off x="9906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63" name="Oval 462"/>
                  <p:cNvSpPr/>
                  <p:nvPr/>
                </p:nvSpPr>
                <p:spPr>
                  <a:xfrm flipV="1">
                    <a:off x="685800" y="60198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64" name="Oval 463"/>
                  <p:cNvSpPr/>
                  <p:nvPr/>
                </p:nvSpPr>
                <p:spPr>
                  <a:xfrm flipV="1">
                    <a:off x="609600" y="59436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65" name="Oval 464"/>
                  <p:cNvSpPr/>
                  <p:nvPr/>
                </p:nvSpPr>
                <p:spPr>
                  <a:xfrm flipV="1">
                    <a:off x="788194" y="605551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66" name="Oval 465"/>
                  <p:cNvSpPr/>
                  <p:nvPr/>
                </p:nvSpPr>
                <p:spPr>
                  <a:xfrm flipV="1">
                    <a:off x="685800" y="611505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67" name="Oval 466"/>
                  <p:cNvSpPr/>
                  <p:nvPr/>
                </p:nvSpPr>
                <p:spPr>
                  <a:xfrm flipV="1">
                    <a:off x="9144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68" name="Oval 467"/>
                  <p:cNvSpPr/>
                  <p:nvPr/>
                </p:nvSpPr>
                <p:spPr>
                  <a:xfrm flipV="1">
                    <a:off x="10668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69" name="Oval 468"/>
                  <p:cNvSpPr/>
                  <p:nvPr/>
                </p:nvSpPr>
                <p:spPr>
                  <a:xfrm flipV="1">
                    <a:off x="685800" y="58674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70" name="Oval 469"/>
                  <p:cNvSpPr/>
                  <p:nvPr/>
                </p:nvSpPr>
                <p:spPr>
                  <a:xfrm flipV="1">
                    <a:off x="6096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71" name="Oval 470"/>
                  <p:cNvSpPr/>
                  <p:nvPr/>
                </p:nvSpPr>
                <p:spPr>
                  <a:xfrm flipV="1">
                    <a:off x="762000" y="59436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72" name="Oval 471"/>
                  <p:cNvSpPr/>
                  <p:nvPr/>
                </p:nvSpPr>
                <p:spPr>
                  <a:xfrm flipV="1">
                    <a:off x="11430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73" name="Oval 472"/>
                  <p:cNvSpPr/>
                  <p:nvPr/>
                </p:nvSpPr>
                <p:spPr>
                  <a:xfrm flipV="1">
                    <a:off x="609600" y="58674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nvGrpSpPr>
                <p:cNvPr id="445" name="Group 379"/>
                <p:cNvGrpSpPr/>
                <p:nvPr/>
              </p:nvGrpSpPr>
              <p:grpSpPr>
                <a:xfrm>
                  <a:off x="704850" y="5686425"/>
                  <a:ext cx="500538" cy="340994"/>
                  <a:chOff x="704850" y="5686425"/>
                  <a:chExt cx="500538" cy="340994"/>
                </a:xfrm>
              </p:grpSpPr>
              <p:sp>
                <p:nvSpPr>
                  <p:cNvPr id="446" name="Oval 445"/>
                  <p:cNvSpPr/>
                  <p:nvPr/>
                </p:nvSpPr>
                <p:spPr>
                  <a:xfrm flipV="1">
                    <a:off x="990600" y="5715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47" name="Oval 446"/>
                  <p:cNvSpPr/>
                  <p:nvPr/>
                </p:nvSpPr>
                <p:spPr>
                  <a:xfrm flipV="1">
                    <a:off x="1040606" y="5834062"/>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48" name="Oval 325"/>
                  <p:cNvSpPr/>
                  <p:nvPr/>
                </p:nvSpPr>
                <p:spPr>
                  <a:xfrm flipV="1">
                    <a:off x="1143000" y="58674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49" name="Oval 326"/>
                  <p:cNvSpPr/>
                  <p:nvPr/>
                </p:nvSpPr>
                <p:spPr>
                  <a:xfrm flipV="1">
                    <a:off x="1159669" y="59817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50" name="Oval 449"/>
                  <p:cNvSpPr/>
                  <p:nvPr/>
                </p:nvSpPr>
                <p:spPr>
                  <a:xfrm flipV="1">
                    <a:off x="1143000" y="59436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51" name="Oval 450"/>
                  <p:cNvSpPr/>
                  <p:nvPr/>
                </p:nvSpPr>
                <p:spPr>
                  <a:xfrm flipV="1">
                    <a:off x="9144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52" name="Oval 451"/>
                  <p:cNvSpPr/>
                  <p:nvPr/>
                </p:nvSpPr>
                <p:spPr>
                  <a:xfrm flipV="1">
                    <a:off x="1097757" y="5686425"/>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53" name="Oval 452"/>
                  <p:cNvSpPr/>
                  <p:nvPr/>
                </p:nvSpPr>
                <p:spPr>
                  <a:xfrm flipV="1">
                    <a:off x="10668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54" name="Oval 453"/>
                  <p:cNvSpPr/>
                  <p:nvPr/>
                </p:nvSpPr>
                <p:spPr>
                  <a:xfrm flipV="1">
                    <a:off x="914400" y="5715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55" name="Oval 454"/>
                  <p:cNvSpPr/>
                  <p:nvPr/>
                </p:nvSpPr>
                <p:spPr>
                  <a:xfrm flipV="1">
                    <a:off x="973931" y="58293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56" name="Oval 455"/>
                  <p:cNvSpPr/>
                  <p:nvPr/>
                </p:nvSpPr>
                <p:spPr>
                  <a:xfrm flipV="1">
                    <a:off x="7620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57" name="Oval 456"/>
                  <p:cNvSpPr/>
                  <p:nvPr/>
                </p:nvSpPr>
                <p:spPr>
                  <a:xfrm flipV="1">
                    <a:off x="8382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58" name="Oval 457"/>
                  <p:cNvSpPr/>
                  <p:nvPr/>
                </p:nvSpPr>
                <p:spPr>
                  <a:xfrm flipV="1">
                    <a:off x="704850" y="5700712"/>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grpSp>
            <p:nvGrpSpPr>
              <p:cNvPr id="172" name="Group 382"/>
              <p:cNvGrpSpPr/>
              <p:nvPr/>
            </p:nvGrpSpPr>
            <p:grpSpPr>
              <a:xfrm>
                <a:off x="1585912" y="3271953"/>
                <a:ext cx="595788" cy="531494"/>
                <a:chOff x="609600" y="5686425"/>
                <a:chExt cx="595788" cy="531494"/>
              </a:xfrm>
            </p:grpSpPr>
            <p:grpSp>
              <p:nvGrpSpPr>
                <p:cNvPr id="415" name="Group 347"/>
                <p:cNvGrpSpPr/>
                <p:nvPr/>
              </p:nvGrpSpPr>
              <p:grpSpPr>
                <a:xfrm>
                  <a:off x="609600" y="5791200"/>
                  <a:ext cx="502919" cy="426719"/>
                  <a:chOff x="609600" y="5791200"/>
                  <a:chExt cx="502919" cy="426719"/>
                </a:xfrm>
              </p:grpSpPr>
              <p:sp>
                <p:nvSpPr>
                  <p:cNvPr id="430" name="Oval 429"/>
                  <p:cNvSpPr/>
                  <p:nvPr/>
                </p:nvSpPr>
                <p:spPr>
                  <a:xfrm flipV="1">
                    <a:off x="762000" y="617219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31" name="Oval 430"/>
                  <p:cNvSpPr/>
                  <p:nvPr/>
                </p:nvSpPr>
                <p:spPr>
                  <a:xfrm flipV="1">
                    <a:off x="847725" y="6141243"/>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32" name="Oval 431"/>
                  <p:cNvSpPr/>
                  <p:nvPr/>
                </p:nvSpPr>
                <p:spPr>
                  <a:xfrm flipV="1">
                    <a:off x="914400" y="6172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33" name="Oval 432"/>
                  <p:cNvSpPr/>
                  <p:nvPr/>
                </p:nvSpPr>
                <p:spPr>
                  <a:xfrm flipV="1">
                    <a:off x="9906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34" name="Oval 433"/>
                  <p:cNvSpPr/>
                  <p:nvPr/>
                </p:nvSpPr>
                <p:spPr>
                  <a:xfrm flipV="1">
                    <a:off x="685800" y="60198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35" name="Oval 434"/>
                  <p:cNvSpPr/>
                  <p:nvPr/>
                </p:nvSpPr>
                <p:spPr>
                  <a:xfrm flipV="1">
                    <a:off x="609600" y="59436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36" name="Oval 435"/>
                  <p:cNvSpPr/>
                  <p:nvPr/>
                </p:nvSpPr>
                <p:spPr>
                  <a:xfrm flipV="1">
                    <a:off x="788194" y="605551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37" name="Oval 436"/>
                  <p:cNvSpPr/>
                  <p:nvPr/>
                </p:nvSpPr>
                <p:spPr>
                  <a:xfrm flipV="1">
                    <a:off x="685800" y="611505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38" name="Oval 437"/>
                  <p:cNvSpPr/>
                  <p:nvPr/>
                </p:nvSpPr>
                <p:spPr>
                  <a:xfrm flipV="1">
                    <a:off x="9144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39" name="Oval 438"/>
                  <p:cNvSpPr/>
                  <p:nvPr/>
                </p:nvSpPr>
                <p:spPr>
                  <a:xfrm flipV="1">
                    <a:off x="10668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40" name="Oval 439"/>
                  <p:cNvSpPr/>
                  <p:nvPr/>
                </p:nvSpPr>
                <p:spPr>
                  <a:xfrm flipV="1">
                    <a:off x="685800" y="58674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41" name="Oval 440"/>
                  <p:cNvSpPr/>
                  <p:nvPr/>
                </p:nvSpPr>
                <p:spPr>
                  <a:xfrm flipV="1">
                    <a:off x="6096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42" name="Oval 441"/>
                  <p:cNvSpPr/>
                  <p:nvPr/>
                </p:nvSpPr>
                <p:spPr>
                  <a:xfrm flipV="1">
                    <a:off x="762000" y="59436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43" name="Oval 442"/>
                  <p:cNvSpPr/>
                  <p:nvPr/>
                </p:nvSpPr>
                <p:spPr>
                  <a:xfrm flipV="1">
                    <a:off x="609600" y="58674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nvGrpSpPr>
                <p:cNvPr id="416" name="Group 379"/>
                <p:cNvGrpSpPr/>
                <p:nvPr/>
              </p:nvGrpSpPr>
              <p:grpSpPr>
                <a:xfrm>
                  <a:off x="704850" y="5686425"/>
                  <a:ext cx="500538" cy="340994"/>
                  <a:chOff x="704850" y="5686425"/>
                  <a:chExt cx="500538" cy="340994"/>
                </a:xfrm>
              </p:grpSpPr>
              <p:sp>
                <p:nvSpPr>
                  <p:cNvPr id="417" name="Oval 416"/>
                  <p:cNvSpPr/>
                  <p:nvPr/>
                </p:nvSpPr>
                <p:spPr>
                  <a:xfrm flipV="1">
                    <a:off x="990600" y="5715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18" name="Oval 417"/>
                  <p:cNvSpPr/>
                  <p:nvPr/>
                </p:nvSpPr>
                <p:spPr>
                  <a:xfrm flipV="1">
                    <a:off x="1040606" y="5834062"/>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19" name="Oval 418"/>
                  <p:cNvSpPr/>
                  <p:nvPr/>
                </p:nvSpPr>
                <p:spPr>
                  <a:xfrm flipV="1">
                    <a:off x="1143000" y="58674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20" name="Oval 419"/>
                  <p:cNvSpPr/>
                  <p:nvPr/>
                </p:nvSpPr>
                <p:spPr>
                  <a:xfrm flipV="1">
                    <a:off x="1159669" y="59817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21" name="Oval 420"/>
                  <p:cNvSpPr/>
                  <p:nvPr/>
                </p:nvSpPr>
                <p:spPr>
                  <a:xfrm flipV="1">
                    <a:off x="1143000" y="59436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22" name="Oval 421"/>
                  <p:cNvSpPr/>
                  <p:nvPr/>
                </p:nvSpPr>
                <p:spPr>
                  <a:xfrm flipV="1">
                    <a:off x="9144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23" name="Oval 422"/>
                  <p:cNvSpPr/>
                  <p:nvPr/>
                </p:nvSpPr>
                <p:spPr>
                  <a:xfrm flipV="1">
                    <a:off x="1097757" y="5686425"/>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24" name="Oval 423"/>
                  <p:cNvSpPr/>
                  <p:nvPr/>
                </p:nvSpPr>
                <p:spPr>
                  <a:xfrm flipV="1">
                    <a:off x="10668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25" name="Oval 424"/>
                  <p:cNvSpPr/>
                  <p:nvPr/>
                </p:nvSpPr>
                <p:spPr>
                  <a:xfrm flipV="1">
                    <a:off x="914400" y="5715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26" name="Oval 425"/>
                  <p:cNvSpPr/>
                  <p:nvPr/>
                </p:nvSpPr>
                <p:spPr>
                  <a:xfrm flipV="1">
                    <a:off x="973931" y="58293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27" name="Oval 426"/>
                  <p:cNvSpPr/>
                  <p:nvPr/>
                </p:nvSpPr>
                <p:spPr>
                  <a:xfrm flipV="1">
                    <a:off x="7620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28" name="Oval 427"/>
                  <p:cNvSpPr/>
                  <p:nvPr/>
                </p:nvSpPr>
                <p:spPr>
                  <a:xfrm flipV="1">
                    <a:off x="8382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29" name="Oval 428"/>
                  <p:cNvSpPr/>
                  <p:nvPr/>
                </p:nvSpPr>
                <p:spPr>
                  <a:xfrm flipV="1">
                    <a:off x="704850" y="5700712"/>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sp>
            <p:nvSpPr>
              <p:cNvPr id="173" name="Oval 172"/>
              <p:cNvSpPr/>
              <p:nvPr/>
            </p:nvSpPr>
            <p:spPr>
              <a:xfrm flipV="1">
                <a:off x="1905000" y="35410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74" name="Oval 173"/>
              <p:cNvSpPr/>
              <p:nvPr/>
            </p:nvSpPr>
            <p:spPr>
              <a:xfrm flipV="1">
                <a:off x="2057400" y="35410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75" name="Oval 174"/>
              <p:cNvSpPr/>
              <p:nvPr/>
            </p:nvSpPr>
            <p:spPr>
              <a:xfrm flipV="1">
                <a:off x="1981200" y="36172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76" name="Oval 175"/>
              <p:cNvSpPr/>
              <p:nvPr/>
            </p:nvSpPr>
            <p:spPr>
              <a:xfrm flipV="1">
                <a:off x="1828800" y="3541034"/>
                <a:ext cx="45719" cy="45719"/>
              </a:xfrm>
              <a:prstGeom prst="ellipse">
                <a:avLst/>
              </a:prstGeom>
              <a:solidFill>
                <a:sysClr val="windowText" lastClr="000000">
                  <a:lumMod val="95000"/>
                  <a:lumOff val="5000"/>
                </a:sys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77" name="Oval 176"/>
              <p:cNvSpPr/>
              <p:nvPr/>
            </p:nvSpPr>
            <p:spPr>
              <a:xfrm flipV="1">
                <a:off x="2438400" y="36172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78" name="Oval 177"/>
              <p:cNvSpPr/>
              <p:nvPr/>
            </p:nvSpPr>
            <p:spPr>
              <a:xfrm flipV="1">
                <a:off x="2667000" y="33124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79" name="Oval 178"/>
              <p:cNvSpPr/>
              <p:nvPr/>
            </p:nvSpPr>
            <p:spPr>
              <a:xfrm flipV="1">
                <a:off x="2819400" y="35410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80" name="Oval 179"/>
              <p:cNvSpPr/>
              <p:nvPr/>
            </p:nvSpPr>
            <p:spPr>
              <a:xfrm flipV="1">
                <a:off x="2895600" y="36172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nvGrpSpPr>
              <p:cNvPr id="181" name="Group 459"/>
              <p:cNvGrpSpPr/>
              <p:nvPr/>
            </p:nvGrpSpPr>
            <p:grpSpPr>
              <a:xfrm>
                <a:off x="2438400" y="3312434"/>
                <a:ext cx="595788" cy="531494"/>
                <a:chOff x="2264569" y="5684044"/>
                <a:chExt cx="595788" cy="531494"/>
              </a:xfrm>
            </p:grpSpPr>
            <p:grpSp>
              <p:nvGrpSpPr>
                <p:cNvPr id="389" name="Group 413"/>
                <p:cNvGrpSpPr/>
                <p:nvPr/>
              </p:nvGrpSpPr>
              <p:grpSpPr>
                <a:xfrm>
                  <a:off x="2264569" y="5684044"/>
                  <a:ext cx="595788" cy="531494"/>
                  <a:chOff x="609600" y="5686425"/>
                  <a:chExt cx="595788" cy="531494"/>
                </a:xfrm>
              </p:grpSpPr>
              <p:grpSp>
                <p:nvGrpSpPr>
                  <p:cNvPr id="393" name="Group 347"/>
                  <p:cNvGrpSpPr/>
                  <p:nvPr/>
                </p:nvGrpSpPr>
                <p:grpSpPr>
                  <a:xfrm>
                    <a:off x="609600" y="5791200"/>
                    <a:ext cx="350519" cy="426719"/>
                    <a:chOff x="609600" y="5791200"/>
                    <a:chExt cx="350519" cy="426719"/>
                  </a:xfrm>
                </p:grpSpPr>
                <p:sp>
                  <p:nvSpPr>
                    <p:cNvPr id="406" name="Oval 405"/>
                    <p:cNvSpPr/>
                    <p:nvPr/>
                  </p:nvSpPr>
                  <p:spPr>
                    <a:xfrm flipV="1">
                      <a:off x="847725" y="6141243"/>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07" name="Oval 406"/>
                    <p:cNvSpPr/>
                    <p:nvPr/>
                  </p:nvSpPr>
                  <p:spPr>
                    <a:xfrm flipV="1">
                      <a:off x="914400" y="6172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08" name="Oval 407"/>
                    <p:cNvSpPr/>
                    <p:nvPr/>
                  </p:nvSpPr>
                  <p:spPr>
                    <a:xfrm flipV="1">
                      <a:off x="685800" y="60198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09" name="Oval 408"/>
                    <p:cNvSpPr/>
                    <p:nvPr/>
                  </p:nvSpPr>
                  <p:spPr>
                    <a:xfrm flipV="1">
                      <a:off x="609600" y="59436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10" name="Oval 409"/>
                    <p:cNvSpPr/>
                    <p:nvPr/>
                  </p:nvSpPr>
                  <p:spPr>
                    <a:xfrm flipV="1">
                      <a:off x="788194" y="605551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11" name="Oval 410"/>
                    <p:cNvSpPr/>
                    <p:nvPr/>
                  </p:nvSpPr>
                  <p:spPr>
                    <a:xfrm flipV="1">
                      <a:off x="685800" y="611505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12" name="Oval 411"/>
                    <p:cNvSpPr/>
                    <p:nvPr/>
                  </p:nvSpPr>
                  <p:spPr>
                    <a:xfrm flipV="1">
                      <a:off x="9144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13" name="Oval 412"/>
                    <p:cNvSpPr/>
                    <p:nvPr/>
                  </p:nvSpPr>
                  <p:spPr>
                    <a:xfrm flipV="1">
                      <a:off x="6096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14" name="Oval 413"/>
                    <p:cNvSpPr/>
                    <p:nvPr/>
                  </p:nvSpPr>
                  <p:spPr>
                    <a:xfrm flipV="1">
                      <a:off x="762000" y="59436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nvGrpSpPr>
                  <p:cNvPr id="394" name="Group 379"/>
                  <p:cNvGrpSpPr/>
                  <p:nvPr/>
                </p:nvGrpSpPr>
                <p:grpSpPr>
                  <a:xfrm>
                    <a:off x="704850" y="5686425"/>
                    <a:ext cx="500538" cy="340994"/>
                    <a:chOff x="704850" y="5686425"/>
                    <a:chExt cx="500538" cy="340994"/>
                  </a:xfrm>
                </p:grpSpPr>
                <p:sp>
                  <p:nvSpPr>
                    <p:cNvPr id="395" name="Oval 394"/>
                    <p:cNvSpPr/>
                    <p:nvPr/>
                  </p:nvSpPr>
                  <p:spPr>
                    <a:xfrm flipV="1">
                      <a:off x="990600" y="5715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96" name="Oval 395"/>
                    <p:cNvSpPr/>
                    <p:nvPr/>
                  </p:nvSpPr>
                  <p:spPr>
                    <a:xfrm flipV="1">
                      <a:off x="1040606" y="5834062"/>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97" name="Oval 396"/>
                    <p:cNvSpPr/>
                    <p:nvPr/>
                  </p:nvSpPr>
                  <p:spPr>
                    <a:xfrm flipV="1">
                      <a:off x="1143000" y="58674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98" name="Oval 397"/>
                    <p:cNvSpPr/>
                    <p:nvPr/>
                  </p:nvSpPr>
                  <p:spPr>
                    <a:xfrm flipV="1">
                      <a:off x="1159669" y="59817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99" name="Oval 398"/>
                    <p:cNvSpPr/>
                    <p:nvPr/>
                  </p:nvSpPr>
                  <p:spPr>
                    <a:xfrm flipV="1">
                      <a:off x="1143000" y="59436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00" name="Oval 399"/>
                    <p:cNvSpPr/>
                    <p:nvPr/>
                  </p:nvSpPr>
                  <p:spPr>
                    <a:xfrm flipV="1">
                      <a:off x="9144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01" name="Oval 400"/>
                    <p:cNvSpPr/>
                    <p:nvPr/>
                  </p:nvSpPr>
                  <p:spPr>
                    <a:xfrm flipV="1">
                      <a:off x="1097757" y="5686425"/>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02" name="Oval 401"/>
                    <p:cNvSpPr/>
                    <p:nvPr/>
                  </p:nvSpPr>
                  <p:spPr>
                    <a:xfrm flipV="1">
                      <a:off x="914400" y="5715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03" name="Oval 402"/>
                    <p:cNvSpPr/>
                    <p:nvPr/>
                  </p:nvSpPr>
                  <p:spPr>
                    <a:xfrm flipV="1">
                      <a:off x="7620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04" name="Oval 403"/>
                    <p:cNvSpPr/>
                    <p:nvPr/>
                  </p:nvSpPr>
                  <p:spPr>
                    <a:xfrm flipV="1">
                      <a:off x="8382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405" name="Oval 404"/>
                    <p:cNvSpPr/>
                    <p:nvPr/>
                  </p:nvSpPr>
                  <p:spPr>
                    <a:xfrm flipV="1">
                      <a:off x="704850" y="5700712"/>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sp>
              <p:nvSpPr>
                <p:cNvPr id="390" name="Oval 389"/>
                <p:cNvSpPr/>
                <p:nvPr/>
              </p:nvSpPr>
              <p:spPr>
                <a:xfrm flipV="1">
                  <a:off x="2514600" y="60198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91" name="Oval 390"/>
                <p:cNvSpPr/>
                <p:nvPr/>
              </p:nvSpPr>
              <p:spPr>
                <a:xfrm flipV="1">
                  <a:off x="2667000" y="59436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92" name="Oval 391"/>
                <p:cNvSpPr/>
                <p:nvPr/>
              </p:nvSpPr>
              <p:spPr>
                <a:xfrm flipV="1">
                  <a:off x="2566987" y="593169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sp>
            <p:nvSpPr>
              <p:cNvPr id="182" name="Oval 181"/>
              <p:cNvSpPr/>
              <p:nvPr/>
            </p:nvSpPr>
            <p:spPr>
              <a:xfrm flipV="1">
                <a:off x="2819400" y="36172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nvGrpSpPr>
              <p:cNvPr id="183" name="Group 461"/>
              <p:cNvGrpSpPr/>
              <p:nvPr/>
            </p:nvGrpSpPr>
            <p:grpSpPr>
              <a:xfrm>
                <a:off x="3200400" y="3312434"/>
                <a:ext cx="649472" cy="457200"/>
                <a:chOff x="2177194" y="5684044"/>
                <a:chExt cx="744720" cy="531494"/>
              </a:xfrm>
            </p:grpSpPr>
            <p:grpSp>
              <p:nvGrpSpPr>
                <p:cNvPr id="354" name="Group 413"/>
                <p:cNvGrpSpPr/>
                <p:nvPr/>
              </p:nvGrpSpPr>
              <p:grpSpPr>
                <a:xfrm>
                  <a:off x="2177194" y="5684044"/>
                  <a:ext cx="744720" cy="531494"/>
                  <a:chOff x="522225" y="5686425"/>
                  <a:chExt cx="744720" cy="531494"/>
                </a:xfrm>
              </p:grpSpPr>
              <p:grpSp>
                <p:nvGrpSpPr>
                  <p:cNvPr id="359" name="Group 347"/>
                  <p:cNvGrpSpPr/>
                  <p:nvPr/>
                </p:nvGrpSpPr>
                <p:grpSpPr>
                  <a:xfrm>
                    <a:off x="522225" y="5791200"/>
                    <a:ext cx="744720" cy="426719"/>
                    <a:chOff x="522225" y="5791200"/>
                    <a:chExt cx="744720" cy="426719"/>
                  </a:xfrm>
                </p:grpSpPr>
                <p:sp>
                  <p:nvSpPr>
                    <p:cNvPr id="374" name="Oval 373"/>
                    <p:cNvSpPr/>
                    <p:nvPr/>
                  </p:nvSpPr>
                  <p:spPr>
                    <a:xfrm flipV="1">
                      <a:off x="762000" y="617219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75" name="Oval 374"/>
                    <p:cNvSpPr/>
                    <p:nvPr/>
                  </p:nvSpPr>
                  <p:spPr>
                    <a:xfrm flipV="1">
                      <a:off x="847725" y="6141243"/>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76" name="Oval 375"/>
                    <p:cNvSpPr/>
                    <p:nvPr/>
                  </p:nvSpPr>
                  <p:spPr>
                    <a:xfrm flipV="1">
                      <a:off x="914400" y="6172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77" name="Oval 376"/>
                    <p:cNvSpPr/>
                    <p:nvPr/>
                  </p:nvSpPr>
                  <p:spPr>
                    <a:xfrm flipV="1">
                      <a:off x="9906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78" name="Oval 377"/>
                    <p:cNvSpPr/>
                    <p:nvPr/>
                  </p:nvSpPr>
                  <p:spPr>
                    <a:xfrm flipV="1">
                      <a:off x="685800" y="60198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79" name="Oval 378"/>
                    <p:cNvSpPr/>
                    <p:nvPr/>
                  </p:nvSpPr>
                  <p:spPr>
                    <a:xfrm flipV="1">
                      <a:off x="609600" y="59436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80" name="Oval 379"/>
                    <p:cNvSpPr/>
                    <p:nvPr/>
                  </p:nvSpPr>
                  <p:spPr>
                    <a:xfrm flipV="1">
                      <a:off x="788194" y="605551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81" name="Oval 380"/>
                    <p:cNvSpPr/>
                    <p:nvPr/>
                  </p:nvSpPr>
                  <p:spPr>
                    <a:xfrm flipV="1">
                      <a:off x="685800" y="611505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82" name="Oval 381"/>
                    <p:cNvSpPr/>
                    <p:nvPr/>
                  </p:nvSpPr>
                  <p:spPr>
                    <a:xfrm flipV="1">
                      <a:off x="9144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83" name="Oval 382"/>
                    <p:cNvSpPr/>
                    <p:nvPr/>
                  </p:nvSpPr>
                  <p:spPr>
                    <a:xfrm flipV="1">
                      <a:off x="1133850" y="6129341"/>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84" name="Oval 383"/>
                    <p:cNvSpPr/>
                    <p:nvPr/>
                  </p:nvSpPr>
                  <p:spPr>
                    <a:xfrm flipV="1">
                      <a:off x="685800" y="58674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85" name="Oval 384"/>
                    <p:cNvSpPr/>
                    <p:nvPr/>
                  </p:nvSpPr>
                  <p:spPr>
                    <a:xfrm flipV="1">
                      <a:off x="6096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86" name="Oval 385"/>
                    <p:cNvSpPr/>
                    <p:nvPr/>
                  </p:nvSpPr>
                  <p:spPr>
                    <a:xfrm flipV="1">
                      <a:off x="762000" y="59436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87" name="Oval 386"/>
                    <p:cNvSpPr/>
                    <p:nvPr/>
                  </p:nvSpPr>
                  <p:spPr>
                    <a:xfrm flipV="1">
                      <a:off x="1221226" y="6040753"/>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88" name="Oval 387"/>
                    <p:cNvSpPr/>
                    <p:nvPr/>
                  </p:nvSpPr>
                  <p:spPr>
                    <a:xfrm flipV="1">
                      <a:off x="522225" y="586359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nvGrpSpPr>
                  <p:cNvPr id="360" name="Group 379"/>
                  <p:cNvGrpSpPr/>
                  <p:nvPr/>
                </p:nvGrpSpPr>
                <p:grpSpPr>
                  <a:xfrm>
                    <a:off x="704850" y="5686425"/>
                    <a:ext cx="562095" cy="340994"/>
                    <a:chOff x="704850" y="5686425"/>
                    <a:chExt cx="562095" cy="340994"/>
                  </a:xfrm>
                </p:grpSpPr>
                <p:sp>
                  <p:nvSpPr>
                    <p:cNvPr id="361" name="Oval 360"/>
                    <p:cNvSpPr/>
                    <p:nvPr/>
                  </p:nvSpPr>
                  <p:spPr>
                    <a:xfrm flipV="1">
                      <a:off x="990600" y="5715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62" name="Oval 361"/>
                    <p:cNvSpPr/>
                    <p:nvPr/>
                  </p:nvSpPr>
                  <p:spPr>
                    <a:xfrm flipV="1">
                      <a:off x="1046475" y="586358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63" name="Oval 362"/>
                    <p:cNvSpPr/>
                    <p:nvPr/>
                  </p:nvSpPr>
                  <p:spPr>
                    <a:xfrm flipV="1">
                      <a:off x="1143000" y="58674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64" name="Oval 363"/>
                    <p:cNvSpPr/>
                    <p:nvPr/>
                  </p:nvSpPr>
                  <p:spPr>
                    <a:xfrm flipV="1">
                      <a:off x="1159669" y="59817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65" name="Oval 364"/>
                    <p:cNvSpPr/>
                    <p:nvPr/>
                  </p:nvSpPr>
                  <p:spPr>
                    <a:xfrm flipV="1">
                      <a:off x="1221226" y="5775007"/>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66" name="Oval 365"/>
                    <p:cNvSpPr/>
                    <p:nvPr/>
                  </p:nvSpPr>
                  <p:spPr>
                    <a:xfrm flipV="1">
                      <a:off x="9144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67" name="Oval 366"/>
                    <p:cNvSpPr/>
                    <p:nvPr/>
                  </p:nvSpPr>
                  <p:spPr>
                    <a:xfrm flipV="1">
                      <a:off x="1097757" y="5686425"/>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68" name="Oval 367"/>
                    <p:cNvSpPr/>
                    <p:nvPr/>
                  </p:nvSpPr>
                  <p:spPr>
                    <a:xfrm flipV="1">
                      <a:off x="10668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69" name="Oval 368"/>
                    <p:cNvSpPr/>
                    <p:nvPr/>
                  </p:nvSpPr>
                  <p:spPr>
                    <a:xfrm flipV="1">
                      <a:off x="914400" y="5715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70" name="Oval 369"/>
                    <p:cNvSpPr/>
                    <p:nvPr/>
                  </p:nvSpPr>
                  <p:spPr>
                    <a:xfrm flipV="1">
                      <a:off x="973931" y="58293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71" name="Oval 370"/>
                    <p:cNvSpPr/>
                    <p:nvPr/>
                  </p:nvSpPr>
                  <p:spPr>
                    <a:xfrm flipV="1">
                      <a:off x="7620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72" name="Oval 371"/>
                    <p:cNvSpPr/>
                    <p:nvPr/>
                  </p:nvSpPr>
                  <p:spPr>
                    <a:xfrm flipV="1">
                      <a:off x="838200" y="5762625"/>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73" name="Oval 372"/>
                    <p:cNvSpPr/>
                    <p:nvPr/>
                  </p:nvSpPr>
                  <p:spPr>
                    <a:xfrm flipV="1">
                      <a:off x="704850" y="5700712"/>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sp>
              <p:nvSpPr>
                <p:cNvPr id="355" name="Oval 354"/>
                <p:cNvSpPr/>
                <p:nvPr/>
              </p:nvSpPr>
              <p:spPr>
                <a:xfrm flipV="1">
                  <a:off x="2514600" y="60198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56" name="Oval 355"/>
                <p:cNvSpPr/>
                <p:nvPr/>
              </p:nvSpPr>
              <p:spPr>
                <a:xfrm flipV="1">
                  <a:off x="2514600" y="58674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57" name="Oval 356"/>
                <p:cNvSpPr/>
                <p:nvPr/>
              </p:nvSpPr>
              <p:spPr>
                <a:xfrm flipV="1">
                  <a:off x="2667000" y="59436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58" name="Oval 357"/>
                <p:cNvSpPr/>
                <p:nvPr/>
              </p:nvSpPr>
              <p:spPr>
                <a:xfrm flipV="1">
                  <a:off x="2566987" y="593169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sp>
            <p:nvSpPr>
              <p:cNvPr id="184" name="Oval 183"/>
              <p:cNvSpPr/>
              <p:nvPr/>
            </p:nvSpPr>
            <p:spPr>
              <a:xfrm flipV="1">
                <a:off x="3429000" y="3236234"/>
                <a:ext cx="39872" cy="39328"/>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85" name="Oval 184"/>
              <p:cNvSpPr/>
              <p:nvPr/>
            </p:nvSpPr>
            <p:spPr>
              <a:xfrm flipV="1">
                <a:off x="3200400" y="3617234"/>
                <a:ext cx="39872" cy="39328"/>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nvGrpSpPr>
              <p:cNvPr id="186" name="Group 351"/>
              <p:cNvGrpSpPr/>
              <p:nvPr/>
            </p:nvGrpSpPr>
            <p:grpSpPr>
              <a:xfrm>
                <a:off x="4114800" y="3312433"/>
                <a:ext cx="573272" cy="496528"/>
                <a:chOff x="2264569" y="5684044"/>
                <a:chExt cx="657345" cy="577213"/>
              </a:xfrm>
            </p:grpSpPr>
            <p:grpSp>
              <p:nvGrpSpPr>
                <p:cNvPr id="329" name="Group 413"/>
                <p:cNvGrpSpPr/>
                <p:nvPr/>
              </p:nvGrpSpPr>
              <p:grpSpPr>
                <a:xfrm>
                  <a:off x="2264569" y="5684044"/>
                  <a:ext cx="657345" cy="577213"/>
                  <a:chOff x="609600" y="5686425"/>
                  <a:chExt cx="657345" cy="577213"/>
                </a:xfrm>
              </p:grpSpPr>
              <p:grpSp>
                <p:nvGrpSpPr>
                  <p:cNvPr id="331" name="Group 347"/>
                  <p:cNvGrpSpPr/>
                  <p:nvPr/>
                </p:nvGrpSpPr>
                <p:grpSpPr>
                  <a:xfrm>
                    <a:off x="609600" y="5791200"/>
                    <a:ext cx="579119" cy="472438"/>
                    <a:chOff x="609600" y="5791200"/>
                    <a:chExt cx="579119" cy="472438"/>
                  </a:xfrm>
                </p:grpSpPr>
                <p:sp>
                  <p:nvSpPr>
                    <p:cNvPr id="343" name="Oval 342"/>
                    <p:cNvSpPr/>
                    <p:nvPr/>
                  </p:nvSpPr>
                  <p:spPr>
                    <a:xfrm flipV="1">
                      <a:off x="762000" y="617219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44" name="Oval 343"/>
                    <p:cNvSpPr/>
                    <p:nvPr/>
                  </p:nvSpPr>
                  <p:spPr>
                    <a:xfrm flipV="1">
                      <a:off x="609600" y="6129338"/>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45" name="Oval 344"/>
                    <p:cNvSpPr/>
                    <p:nvPr/>
                  </p:nvSpPr>
                  <p:spPr>
                    <a:xfrm flipV="1">
                      <a:off x="959100" y="621791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46" name="Oval 345"/>
                    <p:cNvSpPr/>
                    <p:nvPr/>
                  </p:nvSpPr>
                  <p:spPr>
                    <a:xfrm flipV="1">
                      <a:off x="685800" y="60198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47" name="Oval 346"/>
                    <p:cNvSpPr/>
                    <p:nvPr/>
                  </p:nvSpPr>
                  <p:spPr>
                    <a:xfrm flipV="1">
                      <a:off x="609600" y="6040756"/>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48" name="Oval 347"/>
                    <p:cNvSpPr/>
                    <p:nvPr/>
                  </p:nvSpPr>
                  <p:spPr>
                    <a:xfrm flipV="1">
                      <a:off x="788194" y="605551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49" name="Oval 348"/>
                    <p:cNvSpPr/>
                    <p:nvPr/>
                  </p:nvSpPr>
                  <p:spPr>
                    <a:xfrm flipV="1">
                      <a:off x="9144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50" name="Oval 349"/>
                    <p:cNvSpPr/>
                    <p:nvPr/>
                  </p:nvSpPr>
                  <p:spPr>
                    <a:xfrm flipV="1">
                      <a:off x="10668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51" name="Oval 350"/>
                    <p:cNvSpPr/>
                    <p:nvPr/>
                  </p:nvSpPr>
                  <p:spPr>
                    <a:xfrm flipV="1">
                      <a:off x="6096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52" name="Oval 351"/>
                    <p:cNvSpPr/>
                    <p:nvPr/>
                  </p:nvSpPr>
                  <p:spPr>
                    <a:xfrm flipV="1">
                      <a:off x="11430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53" name="Oval 352"/>
                    <p:cNvSpPr/>
                    <p:nvPr/>
                  </p:nvSpPr>
                  <p:spPr>
                    <a:xfrm flipV="1">
                      <a:off x="609600" y="58674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nvGrpSpPr>
                  <p:cNvPr id="332" name="Group 379"/>
                  <p:cNvGrpSpPr/>
                  <p:nvPr/>
                </p:nvGrpSpPr>
                <p:grpSpPr>
                  <a:xfrm>
                    <a:off x="696976" y="5686425"/>
                    <a:ext cx="569969" cy="311467"/>
                    <a:chOff x="696976" y="5686425"/>
                    <a:chExt cx="569969" cy="311467"/>
                  </a:xfrm>
                </p:grpSpPr>
                <p:sp>
                  <p:nvSpPr>
                    <p:cNvPr id="333" name="Oval 332"/>
                    <p:cNvSpPr/>
                    <p:nvPr/>
                  </p:nvSpPr>
                  <p:spPr>
                    <a:xfrm flipV="1">
                      <a:off x="871725" y="5686426"/>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34" name="Oval 333"/>
                    <p:cNvSpPr/>
                    <p:nvPr/>
                  </p:nvSpPr>
                  <p:spPr>
                    <a:xfrm flipV="1">
                      <a:off x="1221226" y="5775008"/>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35" name="Oval 334"/>
                    <p:cNvSpPr/>
                    <p:nvPr/>
                  </p:nvSpPr>
                  <p:spPr>
                    <a:xfrm flipV="1">
                      <a:off x="1046475" y="5952173"/>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36" name="Oval 335"/>
                    <p:cNvSpPr/>
                    <p:nvPr/>
                  </p:nvSpPr>
                  <p:spPr>
                    <a:xfrm flipV="1">
                      <a:off x="1143000" y="59436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37" name="Oval 336"/>
                    <p:cNvSpPr/>
                    <p:nvPr/>
                  </p:nvSpPr>
                  <p:spPr>
                    <a:xfrm flipV="1">
                      <a:off x="696976" y="5686425"/>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38" name="Oval 337"/>
                    <p:cNvSpPr/>
                    <p:nvPr/>
                  </p:nvSpPr>
                  <p:spPr>
                    <a:xfrm flipV="1">
                      <a:off x="1097757" y="5686425"/>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39" name="Oval 338"/>
                    <p:cNvSpPr/>
                    <p:nvPr/>
                  </p:nvSpPr>
                  <p:spPr>
                    <a:xfrm flipV="1">
                      <a:off x="10668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40" name="Oval 339"/>
                    <p:cNvSpPr/>
                    <p:nvPr/>
                  </p:nvSpPr>
                  <p:spPr>
                    <a:xfrm flipV="1">
                      <a:off x="871725" y="5863591"/>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41" name="Oval 340"/>
                    <p:cNvSpPr/>
                    <p:nvPr/>
                  </p:nvSpPr>
                  <p:spPr>
                    <a:xfrm flipV="1">
                      <a:off x="7620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42" name="Oval 341"/>
                    <p:cNvSpPr/>
                    <p:nvPr/>
                  </p:nvSpPr>
                  <p:spPr>
                    <a:xfrm flipV="1">
                      <a:off x="959100" y="5952172"/>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sp>
              <p:nvSpPr>
                <p:cNvPr id="330" name="Oval 329"/>
                <p:cNvSpPr/>
                <p:nvPr/>
              </p:nvSpPr>
              <p:spPr>
                <a:xfrm flipV="1">
                  <a:off x="2439319" y="5949791"/>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sp>
            <p:nvSpPr>
              <p:cNvPr id="187" name="Oval 186"/>
              <p:cNvSpPr/>
              <p:nvPr/>
            </p:nvSpPr>
            <p:spPr>
              <a:xfrm flipV="1">
                <a:off x="3276600" y="33124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88" name="Oval 187"/>
              <p:cNvSpPr/>
              <p:nvPr/>
            </p:nvSpPr>
            <p:spPr>
              <a:xfrm flipV="1">
                <a:off x="3733800" y="36172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89" name="Oval 188"/>
              <p:cNvSpPr/>
              <p:nvPr/>
            </p:nvSpPr>
            <p:spPr>
              <a:xfrm flipV="1">
                <a:off x="3657600" y="37696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90" name="Oval 189"/>
              <p:cNvSpPr/>
              <p:nvPr/>
            </p:nvSpPr>
            <p:spPr>
              <a:xfrm flipV="1">
                <a:off x="4038600" y="34648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91" name="Oval 190"/>
              <p:cNvSpPr/>
              <p:nvPr/>
            </p:nvSpPr>
            <p:spPr>
              <a:xfrm flipV="1">
                <a:off x="3810000" y="35410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92" name="Oval 191"/>
              <p:cNvSpPr/>
              <p:nvPr/>
            </p:nvSpPr>
            <p:spPr>
              <a:xfrm flipV="1">
                <a:off x="4343400" y="32362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93" name="Oval 192"/>
              <p:cNvSpPr/>
              <p:nvPr/>
            </p:nvSpPr>
            <p:spPr>
              <a:xfrm flipV="1">
                <a:off x="4648200" y="36172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94" name="Oval 193"/>
              <p:cNvSpPr/>
              <p:nvPr/>
            </p:nvSpPr>
            <p:spPr>
              <a:xfrm flipV="1">
                <a:off x="4648200" y="34648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95" name="Oval 194"/>
              <p:cNvSpPr/>
              <p:nvPr/>
            </p:nvSpPr>
            <p:spPr>
              <a:xfrm flipV="1">
                <a:off x="4953000" y="36172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96" name="Oval 195"/>
              <p:cNvSpPr/>
              <p:nvPr/>
            </p:nvSpPr>
            <p:spPr>
              <a:xfrm flipV="1">
                <a:off x="5334000" y="36934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97" name="Oval 196"/>
              <p:cNvSpPr/>
              <p:nvPr/>
            </p:nvSpPr>
            <p:spPr>
              <a:xfrm flipV="1">
                <a:off x="5181600" y="32362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98" name="Oval 197"/>
              <p:cNvSpPr/>
              <p:nvPr/>
            </p:nvSpPr>
            <p:spPr>
              <a:xfrm flipV="1">
                <a:off x="5105400" y="37696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99" name="Oval 198"/>
              <p:cNvSpPr/>
              <p:nvPr/>
            </p:nvSpPr>
            <p:spPr>
              <a:xfrm flipV="1">
                <a:off x="5715000" y="35410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00" name="Oval 199"/>
              <p:cNvSpPr/>
              <p:nvPr/>
            </p:nvSpPr>
            <p:spPr>
              <a:xfrm flipV="1">
                <a:off x="5791200" y="36934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01" name="Oval 200"/>
              <p:cNvSpPr/>
              <p:nvPr/>
            </p:nvSpPr>
            <p:spPr>
              <a:xfrm flipV="1">
                <a:off x="6096000" y="37696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02" name="Oval 201"/>
              <p:cNvSpPr/>
              <p:nvPr/>
            </p:nvSpPr>
            <p:spPr>
              <a:xfrm flipV="1">
                <a:off x="6019800" y="32362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03" name="Oval 202"/>
              <p:cNvSpPr/>
              <p:nvPr/>
            </p:nvSpPr>
            <p:spPr>
              <a:xfrm flipV="1">
                <a:off x="6553200" y="33886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04" name="Oval 203"/>
              <p:cNvSpPr/>
              <p:nvPr/>
            </p:nvSpPr>
            <p:spPr>
              <a:xfrm flipV="1">
                <a:off x="6858000" y="32362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05" name="Oval 204"/>
              <p:cNvSpPr/>
              <p:nvPr/>
            </p:nvSpPr>
            <p:spPr>
              <a:xfrm flipV="1">
                <a:off x="6553200" y="35410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06" name="Oval 205"/>
              <p:cNvSpPr/>
              <p:nvPr/>
            </p:nvSpPr>
            <p:spPr>
              <a:xfrm flipV="1">
                <a:off x="6629400" y="36934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07" name="Oval 206"/>
              <p:cNvSpPr/>
              <p:nvPr/>
            </p:nvSpPr>
            <p:spPr>
              <a:xfrm flipV="1">
                <a:off x="8229600" y="36172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08" name="Oval 207"/>
              <p:cNvSpPr/>
              <p:nvPr/>
            </p:nvSpPr>
            <p:spPr>
              <a:xfrm flipV="1">
                <a:off x="8458200" y="32362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09" name="Oval 208"/>
              <p:cNvSpPr/>
              <p:nvPr/>
            </p:nvSpPr>
            <p:spPr>
              <a:xfrm flipV="1">
                <a:off x="8839200" y="34648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10" name="Oval 209"/>
              <p:cNvSpPr/>
              <p:nvPr/>
            </p:nvSpPr>
            <p:spPr>
              <a:xfrm flipV="1">
                <a:off x="8763000" y="36172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11" name="Oval 210"/>
              <p:cNvSpPr/>
              <p:nvPr/>
            </p:nvSpPr>
            <p:spPr>
              <a:xfrm flipV="1">
                <a:off x="8534400" y="37696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12" name="Oval 211"/>
              <p:cNvSpPr/>
              <p:nvPr/>
            </p:nvSpPr>
            <p:spPr>
              <a:xfrm flipV="1">
                <a:off x="8229600" y="33124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13" name="Oval 212"/>
              <p:cNvSpPr/>
              <p:nvPr/>
            </p:nvSpPr>
            <p:spPr>
              <a:xfrm flipV="1">
                <a:off x="6934200" y="37696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14" name="Oval 213"/>
              <p:cNvSpPr/>
              <p:nvPr/>
            </p:nvSpPr>
            <p:spPr>
              <a:xfrm flipV="1">
                <a:off x="8001000" y="34648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15" name="Oval 214"/>
              <p:cNvSpPr/>
              <p:nvPr/>
            </p:nvSpPr>
            <p:spPr>
              <a:xfrm flipV="1">
                <a:off x="7772400" y="37696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16" name="Oval 215"/>
              <p:cNvSpPr/>
              <p:nvPr/>
            </p:nvSpPr>
            <p:spPr>
              <a:xfrm flipV="1">
                <a:off x="7696200" y="33124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17" name="Oval 216"/>
              <p:cNvSpPr/>
              <p:nvPr/>
            </p:nvSpPr>
            <p:spPr>
              <a:xfrm flipV="1">
                <a:off x="7391400" y="36172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18" name="Oval 217"/>
              <p:cNvSpPr/>
              <p:nvPr/>
            </p:nvSpPr>
            <p:spPr>
              <a:xfrm flipV="1">
                <a:off x="7391400" y="33124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19" name="Oval 218"/>
              <p:cNvSpPr/>
              <p:nvPr/>
            </p:nvSpPr>
            <p:spPr>
              <a:xfrm flipV="1">
                <a:off x="7924800" y="36172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20" name="Oval 219"/>
              <p:cNvSpPr/>
              <p:nvPr/>
            </p:nvSpPr>
            <p:spPr>
              <a:xfrm flipV="1">
                <a:off x="2133600" y="33886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21" name="Oval 220"/>
              <p:cNvSpPr/>
              <p:nvPr/>
            </p:nvSpPr>
            <p:spPr>
              <a:xfrm flipV="1">
                <a:off x="3581400" y="32362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22" name="Oval 221"/>
              <p:cNvSpPr/>
              <p:nvPr/>
            </p:nvSpPr>
            <p:spPr>
              <a:xfrm flipV="1">
                <a:off x="3276600" y="36934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23" name="Oval 222"/>
              <p:cNvSpPr/>
              <p:nvPr/>
            </p:nvSpPr>
            <p:spPr>
              <a:xfrm flipV="1">
                <a:off x="1828800" y="34648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24" name="Oval 223"/>
              <p:cNvSpPr/>
              <p:nvPr/>
            </p:nvSpPr>
            <p:spPr>
              <a:xfrm flipV="1">
                <a:off x="1981200" y="34648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25" name="Oval 224"/>
              <p:cNvSpPr/>
              <p:nvPr/>
            </p:nvSpPr>
            <p:spPr>
              <a:xfrm flipV="1">
                <a:off x="1219200" y="35410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26" name="Oval 225"/>
              <p:cNvSpPr/>
              <p:nvPr/>
            </p:nvSpPr>
            <p:spPr>
              <a:xfrm flipV="1">
                <a:off x="2057400" y="36172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27" name="Oval 226"/>
              <p:cNvSpPr/>
              <p:nvPr/>
            </p:nvSpPr>
            <p:spPr>
              <a:xfrm flipV="1">
                <a:off x="1905000" y="36172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28" name="Oval 227"/>
              <p:cNvSpPr/>
              <p:nvPr/>
            </p:nvSpPr>
            <p:spPr>
              <a:xfrm flipV="1">
                <a:off x="1600200" y="36172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29" name="Oval 228"/>
              <p:cNvSpPr/>
              <p:nvPr/>
            </p:nvSpPr>
            <p:spPr>
              <a:xfrm flipV="1">
                <a:off x="1981200" y="35410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30" name="Oval 229"/>
              <p:cNvSpPr/>
              <p:nvPr/>
            </p:nvSpPr>
            <p:spPr>
              <a:xfrm flipV="1">
                <a:off x="1752600" y="32362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31" name="Oval 230"/>
              <p:cNvSpPr/>
              <p:nvPr/>
            </p:nvSpPr>
            <p:spPr>
              <a:xfrm flipV="1">
                <a:off x="1752600" y="34648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32" name="Oval 231"/>
              <p:cNvSpPr/>
              <p:nvPr/>
            </p:nvSpPr>
            <p:spPr>
              <a:xfrm flipV="1">
                <a:off x="1828800" y="36172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33" name="Oval 232"/>
              <p:cNvSpPr/>
              <p:nvPr/>
            </p:nvSpPr>
            <p:spPr>
              <a:xfrm flipV="1">
                <a:off x="1066800" y="35410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34" name="Oval 233"/>
              <p:cNvSpPr/>
              <p:nvPr/>
            </p:nvSpPr>
            <p:spPr>
              <a:xfrm flipV="1">
                <a:off x="762000" y="36172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35" name="Oval 234"/>
              <p:cNvSpPr/>
              <p:nvPr/>
            </p:nvSpPr>
            <p:spPr>
              <a:xfrm flipV="1">
                <a:off x="2871787" y="3681528"/>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36" name="Oval 235"/>
              <p:cNvSpPr/>
              <p:nvPr/>
            </p:nvSpPr>
            <p:spPr>
              <a:xfrm flipV="1">
                <a:off x="1295400" y="33886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37" name="Oval 236"/>
              <p:cNvSpPr/>
              <p:nvPr/>
            </p:nvSpPr>
            <p:spPr>
              <a:xfrm flipV="1">
                <a:off x="1828800" y="33124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38" name="Oval 237"/>
              <p:cNvSpPr/>
              <p:nvPr/>
            </p:nvSpPr>
            <p:spPr>
              <a:xfrm flipV="1">
                <a:off x="2514600" y="34648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39" name="Oval 238"/>
              <p:cNvSpPr/>
              <p:nvPr/>
            </p:nvSpPr>
            <p:spPr>
              <a:xfrm flipV="1">
                <a:off x="2667000" y="34648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40" name="Oval 239"/>
              <p:cNvSpPr/>
              <p:nvPr/>
            </p:nvSpPr>
            <p:spPr>
              <a:xfrm flipV="1">
                <a:off x="2590800" y="32362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41" name="Oval 240"/>
              <p:cNvSpPr/>
              <p:nvPr/>
            </p:nvSpPr>
            <p:spPr>
              <a:xfrm flipV="1">
                <a:off x="2514600" y="35410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42" name="Oval 241"/>
              <p:cNvSpPr/>
              <p:nvPr/>
            </p:nvSpPr>
            <p:spPr>
              <a:xfrm flipV="1">
                <a:off x="2819400" y="37696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43" name="Oval 242"/>
              <p:cNvSpPr/>
              <p:nvPr/>
            </p:nvSpPr>
            <p:spPr>
              <a:xfrm flipV="1">
                <a:off x="2133600" y="36934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44" name="Oval 243"/>
              <p:cNvSpPr/>
              <p:nvPr/>
            </p:nvSpPr>
            <p:spPr>
              <a:xfrm flipV="1">
                <a:off x="2209800" y="34648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45" name="Oval 244"/>
              <p:cNvSpPr/>
              <p:nvPr/>
            </p:nvSpPr>
            <p:spPr>
              <a:xfrm flipV="1">
                <a:off x="1752600" y="33124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46" name="Oval 245"/>
              <p:cNvSpPr/>
              <p:nvPr/>
            </p:nvSpPr>
            <p:spPr>
              <a:xfrm flipV="1">
                <a:off x="2667000" y="35410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47" name="Oval 246"/>
              <p:cNvSpPr/>
              <p:nvPr/>
            </p:nvSpPr>
            <p:spPr>
              <a:xfrm flipV="1">
                <a:off x="2057400" y="34648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48" name="Oval 247"/>
              <p:cNvSpPr/>
              <p:nvPr/>
            </p:nvSpPr>
            <p:spPr>
              <a:xfrm flipV="1">
                <a:off x="2362200" y="35410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49" name="Oval 248"/>
              <p:cNvSpPr/>
              <p:nvPr/>
            </p:nvSpPr>
            <p:spPr>
              <a:xfrm flipV="1">
                <a:off x="2438400" y="331243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50" name="Oval 249"/>
              <p:cNvSpPr/>
              <p:nvPr/>
            </p:nvSpPr>
            <p:spPr>
              <a:xfrm flipV="1">
                <a:off x="2743200" y="3236234"/>
                <a:ext cx="39872" cy="39328"/>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51" name="Oval 250"/>
              <p:cNvSpPr/>
              <p:nvPr/>
            </p:nvSpPr>
            <p:spPr>
              <a:xfrm flipV="1">
                <a:off x="2971800" y="3388634"/>
                <a:ext cx="39872" cy="39328"/>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52" name="Oval 251"/>
              <p:cNvSpPr/>
              <p:nvPr/>
            </p:nvSpPr>
            <p:spPr>
              <a:xfrm flipV="1">
                <a:off x="2895600" y="3388634"/>
                <a:ext cx="39872" cy="39328"/>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53" name="Oval 252"/>
              <p:cNvSpPr/>
              <p:nvPr/>
            </p:nvSpPr>
            <p:spPr>
              <a:xfrm flipV="1">
                <a:off x="2895600" y="3541034"/>
                <a:ext cx="39872" cy="39328"/>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nvGrpSpPr>
              <p:cNvPr id="254" name="Group 784"/>
              <p:cNvGrpSpPr/>
              <p:nvPr/>
            </p:nvGrpSpPr>
            <p:grpSpPr>
              <a:xfrm>
                <a:off x="4953000" y="3312434"/>
                <a:ext cx="573272" cy="496528"/>
                <a:chOff x="2264569" y="5684044"/>
                <a:chExt cx="657345" cy="577213"/>
              </a:xfrm>
            </p:grpSpPr>
            <p:grpSp>
              <p:nvGrpSpPr>
                <p:cNvPr id="308" name="Group 413"/>
                <p:cNvGrpSpPr/>
                <p:nvPr/>
              </p:nvGrpSpPr>
              <p:grpSpPr>
                <a:xfrm>
                  <a:off x="2264569" y="5684044"/>
                  <a:ext cx="657345" cy="577213"/>
                  <a:chOff x="609600" y="5686425"/>
                  <a:chExt cx="657345" cy="577213"/>
                </a:xfrm>
              </p:grpSpPr>
              <p:grpSp>
                <p:nvGrpSpPr>
                  <p:cNvPr id="310" name="Group 347"/>
                  <p:cNvGrpSpPr/>
                  <p:nvPr/>
                </p:nvGrpSpPr>
                <p:grpSpPr>
                  <a:xfrm>
                    <a:off x="609600" y="5867400"/>
                    <a:ext cx="579119" cy="396238"/>
                    <a:chOff x="609600" y="5867400"/>
                    <a:chExt cx="579119" cy="396238"/>
                  </a:xfrm>
                </p:grpSpPr>
                <p:sp>
                  <p:nvSpPr>
                    <p:cNvPr id="320" name="Oval 319"/>
                    <p:cNvSpPr/>
                    <p:nvPr/>
                  </p:nvSpPr>
                  <p:spPr>
                    <a:xfrm flipV="1">
                      <a:off x="762000" y="617219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21" name="Oval 320"/>
                    <p:cNvSpPr/>
                    <p:nvPr/>
                  </p:nvSpPr>
                  <p:spPr>
                    <a:xfrm flipV="1">
                      <a:off x="609600" y="6129338"/>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22" name="Oval 321"/>
                    <p:cNvSpPr/>
                    <p:nvPr/>
                  </p:nvSpPr>
                  <p:spPr>
                    <a:xfrm flipV="1">
                      <a:off x="959100" y="621791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23" name="Oval 322"/>
                    <p:cNvSpPr/>
                    <p:nvPr/>
                  </p:nvSpPr>
                  <p:spPr>
                    <a:xfrm flipV="1">
                      <a:off x="685800" y="60198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24" name="Oval 323"/>
                    <p:cNvSpPr/>
                    <p:nvPr/>
                  </p:nvSpPr>
                  <p:spPr>
                    <a:xfrm flipV="1">
                      <a:off x="788194" y="605551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25" name="Oval 324"/>
                    <p:cNvSpPr/>
                    <p:nvPr/>
                  </p:nvSpPr>
                  <p:spPr>
                    <a:xfrm flipV="1">
                      <a:off x="9144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26" name="Oval 325"/>
                    <p:cNvSpPr/>
                    <p:nvPr/>
                  </p:nvSpPr>
                  <p:spPr>
                    <a:xfrm flipV="1">
                      <a:off x="10668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27" name="Oval 326"/>
                    <p:cNvSpPr/>
                    <p:nvPr/>
                  </p:nvSpPr>
                  <p:spPr>
                    <a:xfrm flipV="1">
                      <a:off x="11430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28" name="Oval 327"/>
                    <p:cNvSpPr/>
                    <p:nvPr/>
                  </p:nvSpPr>
                  <p:spPr>
                    <a:xfrm flipV="1">
                      <a:off x="609600" y="58674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nvGrpSpPr>
                  <p:cNvPr id="311" name="Group 379"/>
                  <p:cNvGrpSpPr/>
                  <p:nvPr/>
                </p:nvGrpSpPr>
                <p:grpSpPr>
                  <a:xfrm>
                    <a:off x="696976" y="5686425"/>
                    <a:ext cx="569969" cy="311466"/>
                    <a:chOff x="696976" y="5686425"/>
                    <a:chExt cx="569969" cy="311466"/>
                  </a:xfrm>
                </p:grpSpPr>
                <p:sp>
                  <p:nvSpPr>
                    <p:cNvPr id="312" name="Oval 311"/>
                    <p:cNvSpPr/>
                    <p:nvPr/>
                  </p:nvSpPr>
                  <p:spPr>
                    <a:xfrm flipV="1">
                      <a:off x="871725" y="5686426"/>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13" name="Oval 312"/>
                    <p:cNvSpPr/>
                    <p:nvPr/>
                  </p:nvSpPr>
                  <p:spPr>
                    <a:xfrm flipV="1">
                      <a:off x="1221226" y="5775008"/>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14" name="Oval 313"/>
                    <p:cNvSpPr/>
                    <p:nvPr/>
                  </p:nvSpPr>
                  <p:spPr>
                    <a:xfrm flipV="1">
                      <a:off x="1143000" y="59436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15" name="Oval 314"/>
                    <p:cNvSpPr/>
                    <p:nvPr/>
                  </p:nvSpPr>
                  <p:spPr>
                    <a:xfrm flipV="1">
                      <a:off x="696976" y="5686425"/>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16" name="Oval 315"/>
                    <p:cNvSpPr/>
                    <p:nvPr/>
                  </p:nvSpPr>
                  <p:spPr>
                    <a:xfrm flipV="1">
                      <a:off x="10668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17" name="Oval 316"/>
                    <p:cNvSpPr/>
                    <p:nvPr/>
                  </p:nvSpPr>
                  <p:spPr>
                    <a:xfrm flipV="1">
                      <a:off x="871725" y="5863591"/>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18" name="Oval 317"/>
                    <p:cNvSpPr/>
                    <p:nvPr/>
                  </p:nvSpPr>
                  <p:spPr>
                    <a:xfrm flipV="1">
                      <a:off x="7620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19" name="Oval 318"/>
                    <p:cNvSpPr/>
                    <p:nvPr/>
                  </p:nvSpPr>
                  <p:spPr>
                    <a:xfrm flipV="1">
                      <a:off x="959100" y="5952172"/>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sp>
              <p:nvSpPr>
                <p:cNvPr id="309" name="Oval 308"/>
                <p:cNvSpPr/>
                <p:nvPr/>
              </p:nvSpPr>
              <p:spPr>
                <a:xfrm flipV="1">
                  <a:off x="2439319" y="5949791"/>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nvGrpSpPr>
              <p:cNvPr id="255" name="Group 810"/>
              <p:cNvGrpSpPr/>
              <p:nvPr/>
            </p:nvGrpSpPr>
            <p:grpSpPr>
              <a:xfrm>
                <a:off x="5715000" y="3312435"/>
                <a:ext cx="649472" cy="457199"/>
                <a:chOff x="2177194" y="5684044"/>
                <a:chExt cx="744720" cy="531493"/>
              </a:xfrm>
            </p:grpSpPr>
            <p:grpSp>
              <p:nvGrpSpPr>
                <p:cNvPr id="290" name="Group 413"/>
                <p:cNvGrpSpPr/>
                <p:nvPr/>
              </p:nvGrpSpPr>
              <p:grpSpPr>
                <a:xfrm>
                  <a:off x="2177194" y="5684044"/>
                  <a:ext cx="744720" cy="531493"/>
                  <a:chOff x="522225" y="5686425"/>
                  <a:chExt cx="744720" cy="531493"/>
                </a:xfrm>
              </p:grpSpPr>
              <p:grpSp>
                <p:nvGrpSpPr>
                  <p:cNvPr id="292" name="Group 347"/>
                  <p:cNvGrpSpPr/>
                  <p:nvPr/>
                </p:nvGrpSpPr>
                <p:grpSpPr>
                  <a:xfrm>
                    <a:off x="522225" y="5867400"/>
                    <a:ext cx="590294" cy="350518"/>
                    <a:chOff x="522225" y="5867400"/>
                    <a:chExt cx="590294" cy="350518"/>
                  </a:xfrm>
                </p:grpSpPr>
                <p:sp>
                  <p:nvSpPr>
                    <p:cNvPr id="300" name="Oval 299"/>
                    <p:cNvSpPr/>
                    <p:nvPr/>
                  </p:nvSpPr>
                  <p:spPr>
                    <a:xfrm flipV="1">
                      <a:off x="762000" y="617219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01" name="Oval 300"/>
                    <p:cNvSpPr/>
                    <p:nvPr/>
                  </p:nvSpPr>
                  <p:spPr>
                    <a:xfrm flipV="1">
                      <a:off x="522225" y="6040753"/>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02" name="Oval 301"/>
                    <p:cNvSpPr/>
                    <p:nvPr/>
                  </p:nvSpPr>
                  <p:spPr>
                    <a:xfrm flipV="1">
                      <a:off x="959100" y="6129337"/>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03" name="Oval 302"/>
                    <p:cNvSpPr/>
                    <p:nvPr/>
                  </p:nvSpPr>
                  <p:spPr>
                    <a:xfrm flipV="1">
                      <a:off x="685800" y="60198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04" name="Oval 303"/>
                    <p:cNvSpPr/>
                    <p:nvPr/>
                  </p:nvSpPr>
                  <p:spPr>
                    <a:xfrm flipV="1">
                      <a:off x="788194" y="605551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05" name="Oval 304"/>
                    <p:cNvSpPr/>
                    <p:nvPr/>
                  </p:nvSpPr>
                  <p:spPr>
                    <a:xfrm flipV="1">
                      <a:off x="9144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06" name="Oval 305"/>
                    <p:cNvSpPr/>
                    <p:nvPr/>
                  </p:nvSpPr>
                  <p:spPr>
                    <a:xfrm flipV="1">
                      <a:off x="10668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307" name="Oval 306"/>
                    <p:cNvSpPr/>
                    <p:nvPr/>
                  </p:nvSpPr>
                  <p:spPr>
                    <a:xfrm flipV="1">
                      <a:off x="609600" y="58674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nvGrpSpPr>
                  <p:cNvPr id="293" name="Group 379"/>
                  <p:cNvGrpSpPr/>
                  <p:nvPr/>
                </p:nvGrpSpPr>
                <p:grpSpPr>
                  <a:xfrm>
                    <a:off x="696976" y="5686425"/>
                    <a:ext cx="569969" cy="311466"/>
                    <a:chOff x="696976" y="5686425"/>
                    <a:chExt cx="569969" cy="311466"/>
                  </a:xfrm>
                </p:grpSpPr>
                <p:sp>
                  <p:nvSpPr>
                    <p:cNvPr id="294" name="Oval 293"/>
                    <p:cNvSpPr/>
                    <p:nvPr/>
                  </p:nvSpPr>
                  <p:spPr>
                    <a:xfrm flipV="1">
                      <a:off x="871725" y="5686426"/>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95" name="Oval 294"/>
                    <p:cNvSpPr/>
                    <p:nvPr/>
                  </p:nvSpPr>
                  <p:spPr>
                    <a:xfrm flipV="1">
                      <a:off x="1221226" y="5775008"/>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96" name="Oval 295"/>
                    <p:cNvSpPr/>
                    <p:nvPr/>
                  </p:nvSpPr>
                  <p:spPr>
                    <a:xfrm flipV="1">
                      <a:off x="696976" y="5686425"/>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97" name="Oval 296"/>
                    <p:cNvSpPr/>
                    <p:nvPr/>
                  </p:nvSpPr>
                  <p:spPr>
                    <a:xfrm flipV="1">
                      <a:off x="10668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98" name="Oval 297"/>
                    <p:cNvSpPr/>
                    <p:nvPr/>
                  </p:nvSpPr>
                  <p:spPr>
                    <a:xfrm flipV="1">
                      <a:off x="871725" y="5863591"/>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99" name="Oval 298"/>
                    <p:cNvSpPr/>
                    <p:nvPr/>
                  </p:nvSpPr>
                  <p:spPr>
                    <a:xfrm flipV="1">
                      <a:off x="959100" y="5952172"/>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sp>
              <p:nvSpPr>
                <p:cNvPr id="291" name="Oval 290"/>
                <p:cNvSpPr/>
                <p:nvPr/>
              </p:nvSpPr>
              <p:spPr>
                <a:xfrm flipV="1">
                  <a:off x="2439319" y="5949791"/>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sp>
            <p:nvSpPr>
              <p:cNvPr id="256" name="Oval 255"/>
              <p:cNvSpPr/>
              <p:nvPr/>
            </p:nvSpPr>
            <p:spPr>
              <a:xfrm flipV="1">
                <a:off x="6934200" y="3541034"/>
                <a:ext cx="45719" cy="45719"/>
              </a:xfrm>
              <a:prstGeom prst="ellipse">
                <a:avLst/>
              </a:prstGeom>
              <a:solidFill>
                <a:sysClr val="windowText" lastClr="000000"/>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nvGrpSpPr>
              <p:cNvPr id="257" name="Group 413"/>
              <p:cNvGrpSpPr/>
              <p:nvPr/>
            </p:nvGrpSpPr>
            <p:grpSpPr>
              <a:xfrm>
                <a:off x="6553200" y="3312433"/>
                <a:ext cx="573271" cy="457198"/>
                <a:chOff x="522225" y="5686426"/>
                <a:chExt cx="657344" cy="531492"/>
              </a:xfrm>
            </p:grpSpPr>
            <p:grpSp>
              <p:nvGrpSpPr>
                <p:cNvPr id="278" name="Group 347"/>
                <p:cNvGrpSpPr/>
                <p:nvPr/>
              </p:nvGrpSpPr>
              <p:grpSpPr>
                <a:xfrm>
                  <a:off x="522225" y="5867400"/>
                  <a:ext cx="657344" cy="350518"/>
                  <a:chOff x="522225" y="5867400"/>
                  <a:chExt cx="657344" cy="350518"/>
                </a:xfrm>
              </p:grpSpPr>
              <p:sp>
                <p:nvSpPr>
                  <p:cNvPr id="283" name="Oval 282"/>
                  <p:cNvSpPr/>
                  <p:nvPr/>
                </p:nvSpPr>
                <p:spPr>
                  <a:xfrm flipV="1">
                    <a:off x="762000" y="617219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84" name="Oval 283"/>
                  <p:cNvSpPr/>
                  <p:nvPr/>
                </p:nvSpPr>
                <p:spPr>
                  <a:xfrm flipV="1">
                    <a:off x="522225" y="6040753"/>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85" name="Oval 284"/>
                  <p:cNvSpPr/>
                  <p:nvPr/>
                </p:nvSpPr>
                <p:spPr>
                  <a:xfrm flipV="1">
                    <a:off x="685800" y="60198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86" name="Oval 285"/>
                  <p:cNvSpPr/>
                  <p:nvPr/>
                </p:nvSpPr>
                <p:spPr>
                  <a:xfrm flipV="1">
                    <a:off x="784350" y="5952174"/>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87" name="Oval 286"/>
                  <p:cNvSpPr/>
                  <p:nvPr/>
                </p:nvSpPr>
                <p:spPr>
                  <a:xfrm flipV="1">
                    <a:off x="9144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88" name="Oval 287"/>
                  <p:cNvSpPr/>
                  <p:nvPr/>
                </p:nvSpPr>
                <p:spPr>
                  <a:xfrm flipV="1">
                    <a:off x="1133850" y="5952172"/>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89" name="Oval 288"/>
                  <p:cNvSpPr/>
                  <p:nvPr/>
                </p:nvSpPr>
                <p:spPr>
                  <a:xfrm flipV="1">
                    <a:off x="609600" y="58674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nvGrpSpPr>
                <p:cNvPr id="279" name="Group 379"/>
                <p:cNvGrpSpPr/>
                <p:nvPr/>
              </p:nvGrpSpPr>
              <p:grpSpPr>
                <a:xfrm>
                  <a:off x="784350" y="5686426"/>
                  <a:ext cx="328169" cy="150493"/>
                  <a:chOff x="784350" y="5686426"/>
                  <a:chExt cx="328169" cy="150493"/>
                </a:xfrm>
              </p:grpSpPr>
              <p:sp>
                <p:nvSpPr>
                  <p:cNvPr id="280" name="Oval 279"/>
                  <p:cNvSpPr/>
                  <p:nvPr/>
                </p:nvSpPr>
                <p:spPr>
                  <a:xfrm flipV="1">
                    <a:off x="871725" y="5686426"/>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81" name="Oval 280"/>
                  <p:cNvSpPr/>
                  <p:nvPr/>
                </p:nvSpPr>
                <p:spPr>
                  <a:xfrm flipV="1">
                    <a:off x="10668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82" name="Oval 281"/>
                  <p:cNvSpPr/>
                  <p:nvPr/>
                </p:nvSpPr>
                <p:spPr>
                  <a:xfrm flipV="1">
                    <a:off x="784350" y="577501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grpSp>
            <p:nvGrpSpPr>
              <p:cNvPr id="258" name="Group 413"/>
              <p:cNvGrpSpPr/>
              <p:nvPr/>
            </p:nvGrpSpPr>
            <p:grpSpPr>
              <a:xfrm>
                <a:off x="7391400" y="3388640"/>
                <a:ext cx="573271" cy="380997"/>
                <a:chOff x="522225" y="5775010"/>
                <a:chExt cx="657344" cy="442908"/>
              </a:xfrm>
            </p:grpSpPr>
            <p:grpSp>
              <p:nvGrpSpPr>
                <p:cNvPr id="268" name="Group 347"/>
                <p:cNvGrpSpPr/>
                <p:nvPr/>
              </p:nvGrpSpPr>
              <p:grpSpPr>
                <a:xfrm>
                  <a:off x="522225" y="5867400"/>
                  <a:ext cx="657344" cy="350518"/>
                  <a:chOff x="522225" y="5867400"/>
                  <a:chExt cx="657344" cy="350518"/>
                </a:xfrm>
              </p:grpSpPr>
              <p:sp>
                <p:nvSpPr>
                  <p:cNvPr id="272" name="Oval 271"/>
                  <p:cNvSpPr/>
                  <p:nvPr/>
                </p:nvSpPr>
                <p:spPr>
                  <a:xfrm flipV="1">
                    <a:off x="762000" y="617219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73" name="Oval 272"/>
                  <p:cNvSpPr/>
                  <p:nvPr/>
                </p:nvSpPr>
                <p:spPr>
                  <a:xfrm flipV="1">
                    <a:off x="522225" y="5952173"/>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74" name="Oval 273"/>
                  <p:cNvSpPr/>
                  <p:nvPr/>
                </p:nvSpPr>
                <p:spPr>
                  <a:xfrm flipV="1">
                    <a:off x="784350" y="5952168"/>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75" name="Oval 274"/>
                  <p:cNvSpPr/>
                  <p:nvPr/>
                </p:nvSpPr>
                <p:spPr>
                  <a:xfrm flipV="1">
                    <a:off x="9144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76" name="Oval 275"/>
                  <p:cNvSpPr/>
                  <p:nvPr/>
                </p:nvSpPr>
                <p:spPr>
                  <a:xfrm flipV="1">
                    <a:off x="1133850" y="5952172"/>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77" name="Oval 276"/>
                  <p:cNvSpPr/>
                  <p:nvPr/>
                </p:nvSpPr>
                <p:spPr>
                  <a:xfrm flipV="1">
                    <a:off x="609600" y="58674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nvGrpSpPr>
                <p:cNvPr id="269" name="Group 379"/>
                <p:cNvGrpSpPr/>
                <p:nvPr/>
              </p:nvGrpSpPr>
              <p:grpSpPr>
                <a:xfrm>
                  <a:off x="784350" y="5775010"/>
                  <a:ext cx="328169" cy="61909"/>
                  <a:chOff x="784350" y="5775010"/>
                  <a:chExt cx="328169" cy="61909"/>
                </a:xfrm>
              </p:grpSpPr>
              <p:sp>
                <p:nvSpPr>
                  <p:cNvPr id="270" name="Oval 269"/>
                  <p:cNvSpPr/>
                  <p:nvPr/>
                </p:nvSpPr>
                <p:spPr>
                  <a:xfrm flipV="1">
                    <a:off x="1066800" y="57912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71" name="Oval 270"/>
                  <p:cNvSpPr/>
                  <p:nvPr/>
                </p:nvSpPr>
                <p:spPr>
                  <a:xfrm flipV="1">
                    <a:off x="784350" y="577501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grpSp>
            <p:nvGrpSpPr>
              <p:cNvPr id="259" name="Group 413"/>
              <p:cNvGrpSpPr/>
              <p:nvPr/>
            </p:nvGrpSpPr>
            <p:grpSpPr>
              <a:xfrm>
                <a:off x="8229600" y="3388631"/>
                <a:ext cx="497071" cy="380994"/>
                <a:chOff x="609600" y="5775013"/>
                <a:chExt cx="569969" cy="442905"/>
              </a:xfrm>
            </p:grpSpPr>
            <p:grpSp>
              <p:nvGrpSpPr>
                <p:cNvPr id="260" name="Group 347"/>
                <p:cNvGrpSpPr/>
                <p:nvPr/>
              </p:nvGrpSpPr>
              <p:grpSpPr>
                <a:xfrm>
                  <a:off x="609600" y="5775013"/>
                  <a:ext cx="569969" cy="442905"/>
                  <a:chOff x="609600" y="5775013"/>
                  <a:chExt cx="569969" cy="442905"/>
                </a:xfrm>
              </p:grpSpPr>
              <p:sp>
                <p:nvSpPr>
                  <p:cNvPr id="262" name="Oval 261"/>
                  <p:cNvSpPr/>
                  <p:nvPr/>
                </p:nvSpPr>
                <p:spPr>
                  <a:xfrm flipV="1">
                    <a:off x="762000" y="617219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63" name="Oval 262"/>
                  <p:cNvSpPr/>
                  <p:nvPr/>
                </p:nvSpPr>
                <p:spPr>
                  <a:xfrm flipV="1">
                    <a:off x="609600" y="5863599"/>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64" name="Oval 263"/>
                  <p:cNvSpPr/>
                  <p:nvPr/>
                </p:nvSpPr>
                <p:spPr>
                  <a:xfrm flipV="1">
                    <a:off x="784350" y="5952168"/>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65" name="Oval 264"/>
                  <p:cNvSpPr/>
                  <p:nvPr/>
                </p:nvSpPr>
                <p:spPr>
                  <a:xfrm flipV="1">
                    <a:off x="914400" y="6096000"/>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66" name="Oval 265"/>
                  <p:cNvSpPr/>
                  <p:nvPr/>
                </p:nvSpPr>
                <p:spPr>
                  <a:xfrm flipV="1">
                    <a:off x="1133850" y="5952172"/>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267" name="Oval 266"/>
                  <p:cNvSpPr/>
                  <p:nvPr/>
                </p:nvSpPr>
                <p:spPr>
                  <a:xfrm flipV="1">
                    <a:off x="784350" y="5775013"/>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sp>
              <p:nvSpPr>
                <p:cNvPr id="261" name="Oval 260"/>
                <p:cNvSpPr/>
                <p:nvPr/>
              </p:nvSpPr>
              <p:spPr>
                <a:xfrm flipV="1">
                  <a:off x="1066800" y="5791201"/>
                  <a:ext cx="45719" cy="45719"/>
                </a:xfrm>
                <a:prstGeom prst="ellipse">
                  <a:avLst/>
                </a:prstGeom>
                <a:solidFill>
                  <a:srgbClr val="7E848D">
                    <a:lumMod val="20000"/>
                    <a:lumOff val="80000"/>
                  </a:srgbClr>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grpSp>
        </p:grpSp>
        <p:sp>
          <p:nvSpPr>
            <p:cNvPr id="124" name="TextBox 123"/>
            <p:cNvSpPr txBox="1"/>
            <p:nvPr/>
          </p:nvSpPr>
          <p:spPr>
            <a:xfrm>
              <a:off x="15697200" y="14549735"/>
              <a:ext cx="3466088"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latin typeface="Century Schoolbook"/>
                  <a:cs typeface="Arial" pitchFamily="34" charset="0"/>
                </a:rPr>
                <a:t>H</a:t>
              </a:r>
              <a:r>
                <a:rPr kumimoji="0" lang="en-US" sz="2400" b="1" i="0" u="none" strike="noStrike" kern="0" cap="none" spc="0" normalizeH="0" baseline="-25000" noProof="0" dirty="0" smtClean="0">
                  <a:ln>
                    <a:noFill/>
                  </a:ln>
                  <a:solidFill>
                    <a:sysClr val="windowText" lastClr="000000"/>
                  </a:solidFill>
                  <a:effectLst/>
                  <a:uLnTx/>
                  <a:uFillTx/>
                  <a:latin typeface="Century Schoolbook"/>
                  <a:cs typeface="Arial" pitchFamily="34" charset="0"/>
                </a:rPr>
                <a:t>2</a:t>
              </a:r>
              <a:r>
                <a:rPr kumimoji="0" lang="en-US" sz="2400" b="1" i="0" u="none" strike="noStrike" kern="0" cap="none" spc="0" normalizeH="0" baseline="0" noProof="0" dirty="0" smtClean="0">
                  <a:ln>
                    <a:noFill/>
                  </a:ln>
                  <a:solidFill>
                    <a:sysClr val="windowText" lastClr="000000"/>
                  </a:solidFill>
                  <a:effectLst/>
                  <a:uLnTx/>
                  <a:uFillTx/>
                  <a:latin typeface="Century Schoolbook"/>
                  <a:cs typeface="Arial" pitchFamily="34" charset="0"/>
                </a:rPr>
                <a:t>O</a:t>
              </a:r>
              <a:r>
                <a:rPr kumimoji="0" lang="en-US" sz="2400" b="1" i="0" u="none" strike="noStrike" kern="0" cap="none" spc="0" normalizeH="0" baseline="-25000" noProof="0" dirty="0" smtClean="0">
                  <a:ln>
                    <a:noFill/>
                  </a:ln>
                  <a:solidFill>
                    <a:sysClr val="windowText" lastClr="000000"/>
                  </a:solidFill>
                  <a:effectLst/>
                  <a:uLnTx/>
                  <a:uFillTx/>
                  <a:latin typeface="Century Schoolbook"/>
                  <a:cs typeface="Arial" pitchFamily="34" charset="0"/>
                </a:rPr>
                <a:t>2 </a:t>
              </a:r>
              <a:r>
                <a:rPr kumimoji="0" lang="en-US" sz="2400" b="1" i="0" u="none" strike="noStrike" kern="0" cap="none" spc="0" normalizeH="0" baseline="0" noProof="0" dirty="0" smtClean="0">
                  <a:ln>
                    <a:noFill/>
                  </a:ln>
                  <a:solidFill>
                    <a:sysClr val="windowText" lastClr="000000"/>
                  </a:solidFill>
                  <a:effectLst/>
                  <a:uLnTx/>
                  <a:uFillTx/>
                  <a:latin typeface="Century Schoolbook"/>
                </a:rPr>
                <a:t>Concentration</a:t>
              </a:r>
              <a:endParaRPr kumimoji="0" lang="en-US" sz="2400" b="1" i="0" u="none" strike="noStrike" kern="0" cap="none" spc="0" normalizeH="0" baseline="-25000" noProof="0" dirty="0">
                <a:ln>
                  <a:noFill/>
                </a:ln>
                <a:solidFill>
                  <a:sysClr val="windowText" lastClr="000000"/>
                </a:solidFill>
                <a:effectLst/>
                <a:uLnTx/>
                <a:uFillTx/>
                <a:latin typeface="Century Schoolbook"/>
              </a:endParaRPr>
            </a:p>
          </p:txBody>
        </p:sp>
        <p:sp>
          <p:nvSpPr>
            <p:cNvPr id="125" name="Right Triangle 124"/>
            <p:cNvSpPr/>
            <p:nvPr/>
          </p:nvSpPr>
          <p:spPr>
            <a:xfrm flipH="1">
              <a:off x="17116004" y="14593669"/>
              <a:ext cx="8809529" cy="469887"/>
            </a:xfrm>
            <a:prstGeom prst="rtTriangle">
              <a:avLst/>
            </a:prstGeom>
            <a:solidFill>
              <a:srgbClr val="6EA0B0">
                <a:lumMod val="40000"/>
                <a:lumOff val="60000"/>
              </a:srgbClr>
            </a:solidFill>
            <a:ln w="25400" cap="flat" cmpd="sng" algn="ctr">
              <a:solidFill>
                <a:srgbClr val="6EA0B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entury Schoolbook"/>
                <a:ea typeface="+mn-ea"/>
                <a:cs typeface="+mn-cs"/>
              </a:endParaRPr>
            </a:p>
          </p:txBody>
        </p:sp>
        <p:sp>
          <p:nvSpPr>
            <p:cNvPr id="126" name="TextBox 125"/>
            <p:cNvSpPr txBox="1"/>
            <p:nvPr/>
          </p:nvSpPr>
          <p:spPr>
            <a:xfrm>
              <a:off x="19717770" y="15157533"/>
              <a:ext cx="890463" cy="401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0.025%</a:t>
              </a:r>
              <a:endParaRPr kumimoji="0" lang="en-US" sz="1800" b="0" i="0" u="none" strike="noStrike" kern="0" cap="none" spc="0" normalizeH="0" baseline="0" noProof="0" dirty="0">
                <a:ln>
                  <a:noFill/>
                </a:ln>
                <a:solidFill>
                  <a:sysClr val="windowText" lastClr="000000"/>
                </a:solidFill>
                <a:effectLst/>
                <a:uLnTx/>
                <a:uFillTx/>
              </a:endParaRPr>
            </a:p>
          </p:txBody>
        </p:sp>
        <p:sp>
          <p:nvSpPr>
            <p:cNvPr id="127" name="TextBox 126"/>
            <p:cNvSpPr txBox="1"/>
            <p:nvPr/>
          </p:nvSpPr>
          <p:spPr>
            <a:xfrm>
              <a:off x="20707173" y="15157533"/>
              <a:ext cx="791522" cy="401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0.05%</a:t>
              </a:r>
              <a:endParaRPr kumimoji="0" lang="en-US" sz="1800" b="0" i="0" u="none" strike="noStrike" kern="0" cap="none" spc="0" normalizeH="0" baseline="0" noProof="0" dirty="0">
                <a:ln>
                  <a:noFill/>
                </a:ln>
                <a:solidFill>
                  <a:sysClr val="windowText" lastClr="000000"/>
                </a:solidFill>
                <a:effectLst/>
                <a:uLnTx/>
                <a:uFillTx/>
              </a:endParaRPr>
            </a:p>
          </p:txBody>
        </p:sp>
        <p:sp>
          <p:nvSpPr>
            <p:cNvPr id="128" name="TextBox 127"/>
            <p:cNvSpPr txBox="1"/>
            <p:nvPr/>
          </p:nvSpPr>
          <p:spPr>
            <a:xfrm>
              <a:off x="21498695" y="15157533"/>
              <a:ext cx="890463" cy="401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0.075%</a:t>
              </a:r>
              <a:endParaRPr kumimoji="0" lang="en-US" sz="1800" b="0" i="0" u="none" strike="noStrike" kern="0" cap="none" spc="0" normalizeH="0" baseline="0" noProof="0" dirty="0">
                <a:ln>
                  <a:noFill/>
                </a:ln>
                <a:solidFill>
                  <a:sysClr val="windowText" lastClr="000000"/>
                </a:solidFill>
                <a:effectLst/>
                <a:uLnTx/>
                <a:uFillTx/>
              </a:endParaRPr>
            </a:p>
          </p:txBody>
        </p:sp>
        <p:sp>
          <p:nvSpPr>
            <p:cNvPr id="129" name="TextBox 128"/>
            <p:cNvSpPr txBox="1"/>
            <p:nvPr/>
          </p:nvSpPr>
          <p:spPr>
            <a:xfrm>
              <a:off x="22488099" y="15157533"/>
              <a:ext cx="692582" cy="401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0.1%</a:t>
              </a:r>
              <a:endParaRPr kumimoji="0" lang="en-US" sz="1800" b="0" i="0" u="none" strike="noStrike" kern="0" cap="none" spc="0" normalizeH="0" baseline="0" noProof="0" dirty="0">
                <a:ln>
                  <a:noFill/>
                </a:ln>
                <a:solidFill>
                  <a:sysClr val="windowText" lastClr="000000"/>
                </a:solidFill>
                <a:effectLst/>
                <a:uLnTx/>
                <a:uFillTx/>
              </a:endParaRPr>
            </a:p>
          </p:txBody>
        </p:sp>
        <p:sp>
          <p:nvSpPr>
            <p:cNvPr id="130" name="TextBox 129"/>
            <p:cNvSpPr txBox="1"/>
            <p:nvPr/>
          </p:nvSpPr>
          <p:spPr>
            <a:xfrm>
              <a:off x="23378562" y="15157533"/>
              <a:ext cx="791522" cy="401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0.15%</a:t>
              </a:r>
              <a:endParaRPr kumimoji="0" lang="en-US" sz="1800" b="0" i="0" u="none" strike="noStrike" kern="0" cap="none" spc="0" normalizeH="0" baseline="0" noProof="0" dirty="0">
                <a:ln>
                  <a:noFill/>
                </a:ln>
                <a:solidFill>
                  <a:sysClr val="windowText" lastClr="000000"/>
                </a:solidFill>
                <a:effectLst/>
                <a:uLnTx/>
                <a:uFillTx/>
              </a:endParaRPr>
            </a:p>
          </p:txBody>
        </p:sp>
        <p:sp>
          <p:nvSpPr>
            <p:cNvPr id="131" name="TextBox 130"/>
            <p:cNvSpPr txBox="1"/>
            <p:nvPr/>
          </p:nvSpPr>
          <p:spPr>
            <a:xfrm>
              <a:off x="24269024" y="15157533"/>
              <a:ext cx="692582" cy="401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0.2%</a:t>
              </a:r>
              <a:endParaRPr kumimoji="0" lang="en-US" sz="1800" b="0" i="0" u="none" strike="noStrike" kern="0" cap="none" spc="0" normalizeH="0" baseline="0" noProof="0" dirty="0">
                <a:ln>
                  <a:noFill/>
                </a:ln>
                <a:solidFill>
                  <a:sysClr val="windowText" lastClr="000000"/>
                </a:solidFill>
                <a:effectLst/>
                <a:uLnTx/>
                <a:uFillTx/>
              </a:endParaRPr>
            </a:p>
          </p:txBody>
        </p:sp>
        <p:sp>
          <p:nvSpPr>
            <p:cNvPr id="132" name="TextBox 131"/>
            <p:cNvSpPr txBox="1"/>
            <p:nvPr/>
          </p:nvSpPr>
          <p:spPr>
            <a:xfrm>
              <a:off x="25159487" y="15157533"/>
              <a:ext cx="692582" cy="401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0.3%</a:t>
              </a: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607" name="TextBox 606"/>
          <p:cNvSpPr txBox="1"/>
          <p:nvPr/>
        </p:nvSpPr>
        <p:spPr>
          <a:xfrm>
            <a:off x="14630400" y="20116800"/>
            <a:ext cx="10363200" cy="400110"/>
          </a:xfrm>
          <a:prstGeom prst="rect">
            <a:avLst/>
          </a:prstGeom>
          <a:noFill/>
        </p:spPr>
        <p:txBody>
          <a:bodyPr wrap="square" rtlCol="0">
            <a:spAutoFit/>
          </a:bodyPr>
          <a:lstStyle/>
          <a:p>
            <a:r>
              <a:rPr lang="en-US" sz="2000" b="1" dirty="0" smtClean="0">
                <a:latin typeface="Arial" pitchFamily="34" charset="0"/>
                <a:cs typeface="Arial" pitchFamily="34" charset="0"/>
              </a:rPr>
              <a:t>Experimental procedure. </a:t>
            </a:r>
            <a:endParaRPr lang="en-US" sz="2000" dirty="0">
              <a:latin typeface="Arial" pitchFamily="34" charset="0"/>
              <a:cs typeface="Arial" pitchFamily="34" charset="0"/>
            </a:endParaRPr>
          </a:p>
        </p:txBody>
      </p:sp>
      <p:pic>
        <p:nvPicPr>
          <p:cNvPr id="608" name="Picture 607" descr="C:\Documents and Settings\hqin\My Documents\Dropbox\meetings_visits\Yeast2012Princeton\poster\plots,analysis\Figure_sideBYside.tiff"/>
          <p:cNvPicPr>
            <a:picLocks noChangeAspect="1" noChangeArrowheads="1"/>
          </p:cNvPicPr>
          <p:nvPr/>
        </p:nvPicPr>
        <p:blipFill>
          <a:blip r:embed="rId9" cstate="print"/>
          <a:srcRect t="4478" r="4851" b="4478"/>
          <a:stretch>
            <a:fillRect/>
          </a:stretch>
        </p:blipFill>
        <p:spPr bwMode="auto">
          <a:xfrm>
            <a:off x="15773400" y="23164800"/>
            <a:ext cx="7772400" cy="4648200"/>
          </a:xfrm>
          <a:prstGeom prst="rect">
            <a:avLst/>
          </a:prstGeom>
          <a:noFill/>
        </p:spPr>
      </p:pic>
      <p:sp>
        <p:nvSpPr>
          <p:cNvPr id="609" name="TextBox 608"/>
          <p:cNvSpPr txBox="1"/>
          <p:nvPr/>
        </p:nvSpPr>
        <p:spPr>
          <a:xfrm>
            <a:off x="14478000" y="27943314"/>
            <a:ext cx="10820400" cy="707886"/>
          </a:xfrm>
          <a:prstGeom prst="rect">
            <a:avLst/>
          </a:prstGeom>
          <a:noFill/>
        </p:spPr>
        <p:txBody>
          <a:bodyPr wrap="square" rtlCol="0">
            <a:spAutoFit/>
          </a:bodyPr>
          <a:lstStyle/>
          <a:p>
            <a:r>
              <a:rPr lang="en-US" sz="2000" b="1" dirty="0" smtClean="0">
                <a:latin typeface="Arial" pitchFamily="34" charset="0"/>
                <a:cs typeface="Arial" pitchFamily="34" charset="0"/>
              </a:rPr>
              <a:t>H2O2 treatment tends to switch on LOH before the drop of viability, whereas chronological aging process tends to switch on LOH mostly after  drop of viability. </a:t>
            </a:r>
            <a:endParaRPr lang="en-US" sz="2000" b="1" dirty="0">
              <a:latin typeface="Arial" pitchFamily="34" charset="0"/>
              <a:cs typeface="Arial" pitchFamily="34" charset="0"/>
            </a:endParaRPr>
          </a:p>
        </p:txBody>
      </p:sp>
      <p:sp>
        <p:nvSpPr>
          <p:cNvPr id="610" name="TextBox 609"/>
          <p:cNvSpPr txBox="1"/>
          <p:nvPr/>
        </p:nvSpPr>
        <p:spPr>
          <a:xfrm>
            <a:off x="14020800" y="22174200"/>
            <a:ext cx="2895600" cy="1066587"/>
          </a:xfrm>
          <a:prstGeom prst="rect">
            <a:avLst/>
          </a:prstGeom>
          <a:noFill/>
        </p:spPr>
        <p:txBody>
          <a:bodyPr wrap="square" lIns="385712" tIns="192856" rIns="385712" bIns="192856" rtlCol="0">
            <a:spAutoFit/>
          </a:bodyPr>
          <a:lstStyle/>
          <a:p>
            <a:r>
              <a:rPr lang="en-US" sz="4400" b="1" dirty="0" smtClean="0">
                <a:solidFill>
                  <a:schemeClr val="tx2">
                    <a:lumMod val="75000"/>
                  </a:schemeClr>
                </a:solidFill>
                <a:latin typeface="Arial" pitchFamily="34" charset="0"/>
                <a:cs typeface="Arial" pitchFamily="34" charset="0"/>
              </a:rPr>
              <a:t>Results</a:t>
            </a:r>
            <a:endParaRPr lang="en-US" sz="4400" b="1" dirty="0">
              <a:solidFill>
                <a:schemeClr val="tx2">
                  <a:lumMod val="75000"/>
                </a:schemeClr>
              </a:solidFill>
              <a:latin typeface="Arial" pitchFamily="34" charset="0"/>
              <a:cs typeface="Arial" pitchFamily="34" charset="0"/>
            </a:endParaRPr>
          </a:p>
        </p:txBody>
      </p:sp>
      <p:grpSp>
        <p:nvGrpSpPr>
          <p:cNvPr id="611" name="Group 610"/>
          <p:cNvGrpSpPr/>
          <p:nvPr/>
        </p:nvGrpSpPr>
        <p:grpSpPr>
          <a:xfrm>
            <a:off x="26180269" y="22440302"/>
            <a:ext cx="6827532" cy="6439498"/>
            <a:chOff x="27659594" y="19925702"/>
            <a:chExt cx="7731843" cy="6439498"/>
          </a:xfrm>
        </p:grpSpPr>
        <p:pic>
          <p:nvPicPr>
            <p:cNvPr id="612" name="Picture 611" descr="C:\Documents and Settings\hqin\My Documents\Dropbox\meetings_visits\Yeast2012Princeton\poster\plots,analysis\Figure_L0-CbCv.tiff"/>
            <p:cNvPicPr>
              <a:picLocks noChangeAspect="1" noChangeArrowheads="1"/>
            </p:cNvPicPr>
            <p:nvPr/>
          </p:nvPicPr>
          <p:blipFill>
            <a:blip r:embed="rId10" cstate="print"/>
            <a:srcRect t="6667" r="3333"/>
            <a:stretch>
              <a:fillRect/>
            </a:stretch>
          </p:blipFill>
          <p:spPr bwMode="auto">
            <a:xfrm>
              <a:off x="28879800" y="19925702"/>
              <a:ext cx="6511637" cy="6287098"/>
            </a:xfrm>
            <a:prstGeom prst="rect">
              <a:avLst/>
            </a:prstGeom>
            <a:noFill/>
          </p:spPr>
        </p:pic>
        <p:sp>
          <p:nvSpPr>
            <p:cNvPr id="613" name="TextBox 612"/>
            <p:cNvSpPr txBox="1"/>
            <p:nvPr/>
          </p:nvSpPr>
          <p:spPr>
            <a:xfrm>
              <a:off x="27683619" y="19971603"/>
              <a:ext cx="1652376" cy="830997"/>
            </a:xfrm>
            <a:prstGeom prst="rect">
              <a:avLst/>
            </a:prstGeom>
            <a:noFill/>
          </p:spPr>
          <p:txBody>
            <a:bodyPr wrap="none" rtlCol="0">
              <a:spAutoFit/>
            </a:bodyPr>
            <a:lstStyle/>
            <a:p>
              <a:r>
                <a:rPr lang="en-US" sz="2400" b="1" dirty="0" smtClean="0"/>
                <a:t>Better </a:t>
              </a:r>
            </a:p>
            <a:p>
              <a:r>
                <a:rPr lang="en-US" sz="2400" b="1" dirty="0" smtClean="0"/>
                <a:t>Asymmetry</a:t>
              </a:r>
              <a:endParaRPr lang="en-US" sz="2400" b="1" dirty="0"/>
            </a:p>
          </p:txBody>
        </p:sp>
        <p:sp>
          <p:nvSpPr>
            <p:cNvPr id="614" name="TextBox 613"/>
            <p:cNvSpPr txBox="1"/>
            <p:nvPr/>
          </p:nvSpPr>
          <p:spPr>
            <a:xfrm>
              <a:off x="27659594" y="24315003"/>
              <a:ext cx="1652376" cy="830997"/>
            </a:xfrm>
            <a:prstGeom prst="rect">
              <a:avLst/>
            </a:prstGeom>
            <a:noFill/>
          </p:spPr>
          <p:txBody>
            <a:bodyPr wrap="none" rtlCol="0">
              <a:spAutoFit/>
            </a:bodyPr>
            <a:lstStyle/>
            <a:p>
              <a:r>
                <a:rPr lang="en-US" sz="2400" b="1" dirty="0" smtClean="0"/>
                <a:t>Poor</a:t>
              </a:r>
            </a:p>
            <a:p>
              <a:r>
                <a:rPr lang="en-US" sz="2400" b="1" dirty="0" smtClean="0"/>
                <a:t>Asymmetry</a:t>
              </a:r>
              <a:endParaRPr lang="en-US" sz="2400" b="1" dirty="0"/>
            </a:p>
          </p:txBody>
        </p:sp>
        <p:grpSp>
          <p:nvGrpSpPr>
            <p:cNvPr id="615" name="Group 1343"/>
            <p:cNvGrpSpPr/>
            <p:nvPr/>
          </p:nvGrpSpPr>
          <p:grpSpPr>
            <a:xfrm rot="16200000">
              <a:off x="27470100" y="22517100"/>
              <a:ext cx="2514600" cy="457200"/>
              <a:chOff x="26974800" y="20650200"/>
              <a:chExt cx="2514600" cy="457200"/>
            </a:xfrm>
          </p:grpSpPr>
          <p:sp>
            <p:nvSpPr>
              <p:cNvPr id="622" name="Right Arrow 621"/>
              <p:cNvSpPr/>
              <p:nvPr/>
            </p:nvSpPr>
            <p:spPr>
              <a:xfrm>
                <a:off x="28346400" y="20650200"/>
                <a:ext cx="1143000" cy="4572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Right Arrow 622"/>
              <p:cNvSpPr/>
              <p:nvPr/>
            </p:nvSpPr>
            <p:spPr>
              <a:xfrm flipH="1">
                <a:off x="26974800" y="20650200"/>
                <a:ext cx="1143000" cy="4572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6" name="TextBox 615"/>
            <p:cNvSpPr txBox="1"/>
            <p:nvPr/>
          </p:nvSpPr>
          <p:spPr>
            <a:xfrm>
              <a:off x="29641800" y="25827335"/>
              <a:ext cx="1331134" cy="461665"/>
            </a:xfrm>
            <a:prstGeom prst="rect">
              <a:avLst/>
            </a:prstGeom>
            <a:noFill/>
          </p:spPr>
          <p:txBody>
            <a:bodyPr wrap="none" rtlCol="0">
              <a:spAutoFit/>
            </a:bodyPr>
            <a:lstStyle/>
            <a:p>
              <a:r>
                <a:rPr lang="en-US" sz="2400" b="1" dirty="0" smtClean="0"/>
                <a:t>Sensitive</a:t>
              </a:r>
              <a:endParaRPr lang="en-US" sz="2400" b="1" dirty="0"/>
            </a:p>
          </p:txBody>
        </p:sp>
        <p:sp>
          <p:nvSpPr>
            <p:cNvPr id="617" name="TextBox 616"/>
            <p:cNvSpPr txBox="1"/>
            <p:nvPr/>
          </p:nvSpPr>
          <p:spPr>
            <a:xfrm>
              <a:off x="33985200" y="25751135"/>
              <a:ext cx="1230465" cy="461665"/>
            </a:xfrm>
            <a:prstGeom prst="rect">
              <a:avLst/>
            </a:prstGeom>
            <a:noFill/>
          </p:spPr>
          <p:txBody>
            <a:bodyPr wrap="none" rtlCol="0">
              <a:spAutoFit/>
            </a:bodyPr>
            <a:lstStyle/>
            <a:p>
              <a:r>
                <a:rPr lang="en-US" sz="2400" b="1" dirty="0" smtClean="0"/>
                <a:t>Tolerant</a:t>
              </a:r>
              <a:endParaRPr lang="en-US" sz="2400" b="1" dirty="0"/>
            </a:p>
          </p:txBody>
        </p:sp>
        <p:grpSp>
          <p:nvGrpSpPr>
            <p:cNvPr id="618" name="Group 1346"/>
            <p:cNvGrpSpPr/>
            <p:nvPr/>
          </p:nvGrpSpPr>
          <p:grpSpPr>
            <a:xfrm>
              <a:off x="31318200" y="25908000"/>
              <a:ext cx="2514600" cy="457200"/>
              <a:chOff x="26974800" y="20726400"/>
              <a:chExt cx="2514600" cy="457200"/>
            </a:xfrm>
          </p:grpSpPr>
          <p:sp>
            <p:nvSpPr>
              <p:cNvPr id="620" name="Right Arrow 619"/>
              <p:cNvSpPr/>
              <p:nvPr/>
            </p:nvSpPr>
            <p:spPr>
              <a:xfrm>
                <a:off x="28346400" y="20726400"/>
                <a:ext cx="1143000" cy="4572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1" name="Right Arrow 620"/>
              <p:cNvSpPr/>
              <p:nvPr/>
            </p:nvSpPr>
            <p:spPr>
              <a:xfrm flipH="1">
                <a:off x="26974800" y="20726400"/>
                <a:ext cx="1143000" cy="4572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9" name="TextBox 618"/>
            <p:cNvSpPr txBox="1"/>
            <p:nvPr/>
          </p:nvSpPr>
          <p:spPr>
            <a:xfrm>
              <a:off x="31851600" y="25460980"/>
              <a:ext cx="1371600" cy="523220"/>
            </a:xfrm>
            <a:prstGeom prst="rect">
              <a:avLst/>
            </a:prstGeom>
            <a:solidFill>
              <a:schemeClr val="bg1"/>
            </a:solidFill>
          </p:spPr>
          <p:txBody>
            <a:bodyPr wrap="square" rtlCol="0">
              <a:spAutoFit/>
            </a:bodyPr>
            <a:lstStyle/>
            <a:p>
              <a:r>
                <a:rPr lang="en-US" sz="2800" b="1" dirty="0" err="1" smtClean="0"/>
                <a:t>Cb</a:t>
              </a:r>
              <a:r>
                <a:rPr lang="en-US" sz="2800" b="1" dirty="0" smtClean="0"/>
                <a:t>/</a:t>
              </a:r>
              <a:r>
                <a:rPr lang="en-US" sz="2800" b="1" dirty="0" err="1" smtClean="0"/>
                <a:t>Cv</a:t>
              </a:r>
              <a:endParaRPr lang="en-US" sz="2800" b="1" dirty="0"/>
            </a:p>
          </p:txBody>
        </p:sp>
      </p:grpSp>
      <p:grpSp>
        <p:nvGrpSpPr>
          <p:cNvPr id="624" name="Group 623"/>
          <p:cNvGrpSpPr/>
          <p:nvPr/>
        </p:nvGrpSpPr>
        <p:grpSpPr>
          <a:xfrm>
            <a:off x="26983712" y="14018173"/>
            <a:ext cx="5951903" cy="6174827"/>
            <a:chOff x="28346401" y="11658600"/>
            <a:chExt cx="6740235" cy="6174827"/>
          </a:xfrm>
        </p:grpSpPr>
        <p:pic>
          <p:nvPicPr>
            <p:cNvPr id="625" name="Picture 624" descr="C:\Documents and Settings\hqin\My Documents\Dropbox\meetings_visits\Yeast2012Princeton\poster\plots,analysis\Figure_CLS-CbCv.tiff"/>
            <p:cNvPicPr>
              <a:picLocks noChangeAspect="1" noChangeArrowheads="1"/>
            </p:cNvPicPr>
            <p:nvPr/>
          </p:nvPicPr>
          <p:blipFill>
            <a:blip r:embed="rId11" cstate="print"/>
            <a:srcRect t="8333" r="3333"/>
            <a:stretch>
              <a:fillRect/>
            </a:stretch>
          </p:blipFill>
          <p:spPr bwMode="auto">
            <a:xfrm>
              <a:off x="28575000" y="11658600"/>
              <a:ext cx="6511636" cy="6174827"/>
            </a:xfrm>
            <a:prstGeom prst="rect">
              <a:avLst/>
            </a:prstGeom>
            <a:noFill/>
          </p:spPr>
        </p:pic>
        <p:sp>
          <p:nvSpPr>
            <p:cNvPr id="626" name="TextBox 625"/>
            <p:cNvSpPr txBox="1"/>
            <p:nvPr/>
          </p:nvSpPr>
          <p:spPr>
            <a:xfrm>
              <a:off x="31318200" y="17221200"/>
              <a:ext cx="1371600" cy="523220"/>
            </a:xfrm>
            <a:prstGeom prst="rect">
              <a:avLst/>
            </a:prstGeom>
            <a:solidFill>
              <a:schemeClr val="bg1"/>
            </a:solidFill>
          </p:spPr>
          <p:txBody>
            <a:bodyPr wrap="square" rtlCol="0">
              <a:spAutoFit/>
            </a:bodyPr>
            <a:lstStyle/>
            <a:p>
              <a:r>
                <a:rPr lang="en-US" sz="2800" b="1" dirty="0" err="1" smtClean="0"/>
                <a:t>Cb</a:t>
              </a:r>
              <a:r>
                <a:rPr lang="en-US" sz="2800" b="1" dirty="0" smtClean="0"/>
                <a:t>/</a:t>
              </a:r>
              <a:r>
                <a:rPr lang="en-US" sz="2800" b="1" dirty="0" err="1" smtClean="0"/>
                <a:t>Cv</a:t>
              </a:r>
              <a:endParaRPr lang="en-US" sz="2800" b="1" dirty="0"/>
            </a:p>
          </p:txBody>
        </p:sp>
        <p:sp>
          <p:nvSpPr>
            <p:cNvPr id="627" name="TextBox 626"/>
            <p:cNvSpPr txBox="1"/>
            <p:nvPr/>
          </p:nvSpPr>
          <p:spPr>
            <a:xfrm rot="16200000">
              <a:off x="26588711" y="14025889"/>
              <a:ext cx="4038599" cy="523220"/>
            </a:xfrm>
            <a:prstGeom prst="rect">
              <a:avLst/>
            </a:prstGeom>
            <a:solidFill>
              <a:schemeClr val="bg1"/>
            </a:solidFill>
          </p:spPr>
          <p:txBody>
            <a:bodyPr wrap="square" rtlCol="0">
              <a:spAutoFit/>
            </a:bodyPr>
            <a:lstStyle/>
            <a:p>
              <a:r>
                <a:rPr lang="en-US" sz="2800" b="1" dirty="0" smtClean="0"/>
                <a:t>Chorological Life span </a:t>
              </a:r>
              <a:endParaRPr lang="en-US" sz="2800" b="1" dirty="0"/>
            </a:p>
          </p:txBody>
        </p:sp>
      </p:grpSp>
      <p:sp>
        <p:nvSpPr>
          <p:cNvPr id="628" name="Rectangle 627"/>
          <p:cNvSpPr/>
          <p:nvPr/>
        </p:nvSpPr>
        <p:spPr>
          <a:xfrm>
            <a:off x="26678912" y="12877800"/>
            <a:ext cx="10058400" cy="1077218"/>
          </a:xfrm>
          <a:prstGeom prst="rect">
            <a:avLst/>
          </a:prstGeom>
        </p:spPr>
        <p:txBody>
          <a:bodyPr wrap="square">
            <a:spAutoFit/>
          </a:bodyPr>
          <a:lstStyle/>
          <a:p>
            <a:r>
              <a:rPr lang="en-US" sz="3200" b="1" dirty="0" smtClean="0">
                <a:latin typeface="Arial" pitchFamily="34" charset="0"/>
                <a:cs typeface="Arial" pitchFamily="34" charset="0"/>
              </a:rPr>
              <a:t>A trade-off between CLS and tolerance </a:t>
            </a:r>
          </a:p>
          <a:p>
            <a:r>
              <a:rPr lang="en-US" sz="3200" b="1" dirty="0" smtClean="0">
                <a:latin typeface="Arial" pitchFamily="34" charset="0"/>
                <a:cs typeface="Arial" pitchFamily="34" charset="0"/>
              </a:rPr>
              <a:t>to H2O2-induced genomic instability.</a:t>
            </a:r>
            <a:endParaRPr lang="en-US" sz="3200" b="1" dirty="0">
              <a:latin typeface="Arial" pitchFamily="34" charset="0"/>
              <a:cs typeface="Arial" pitchFamily="34" charset="0"/>
            </a:endParaRPr>
          </a:p>
        </p:txBody>
      </p:sp>
      <p:sp>
        <p:nvSpPr>
          <p:cNvPr id="629" name="Rectangle 628"/>
          <p:cNvSpPr/>
          <p:nvPr/>
        </p:nvSpPr>
        <p:spPr>
          <a:xfrm>
            <a:off x="27221225" y="21488400"/>
            <a:ext cx="9820279" cy="1077218"/>
          </a:xfrm>
          <a:prstGeom prst="rect">
            <a:avLst/>
          </a:prstGeom>
        </p:spPr>
        <p:txBody>
          <a:bodyPr wrap="square">
            <a:spAutoFit/>
          </a:bodyPr>
          <a:lstStyle/>
          <a:p>
            <a:r>
              <a:rPr lang="en-US" sz="3200" b="1" dirty="0" smtClean="0">
                <a:latin typeface="Arial" pitchFamily="34" charset="0"/>
                <a:cs typeface="Arial" pitchFamily="34" charset="0"/>
              </a:rPr>
              <a:t>A trade-off between mitotic asymmetry and </a:t>
            </a:r>
            <a:r>
              <a:rPr lang="en-US" sz="3200" b="1" dirty="0" smtClean="0">
                <a:latin typeface="Arial" pitchFamily="34" charset="0"/>
                <a:cs typeface="Arial" pitchFamily="34" charset="0"/>
              </a:rPr>
              <a:t>tolerance to </a:t>
            </a:r>
            <a:r>
              <a:rPr lang="en-US" sz="3200" b="1" dirty="0" smtClean="0">
                <a:latin typeface="Arial" pitchFamily="34" charset="0"/>
                <a:cs typeface="Arial" pitchFamily="34" charset="0"/>
              </a:rPr>
              <a:t>H2O2-induced genomic instability.</a:t>
            </a:r>
            <a:endParaRPr lang="en-US" sz="3200" b="1" dirty="0">
              <a:latin typeface="Arial" pitchFamily="34" charset="0"/>
              <a:cs typeface="Arial" pitchFamily="34" charset="0"/>
            </a:endParaRPr>
          </a:p>
        </p:txBody>
      </p:sp>
      <p:sp>
        <p:nvSpPr>
          <p:cNvPr id="630" name="Rectangle 15"/>
          <p:cNvSpPr>
            <a:spLocks noChangeArrowheads="1"/>
          </p:cNvSpPr>
          <p:nvPr/>
        </p:nvSpPr>
        <p:spPr bwMode="auto">
          <a:xfrm>
            <a:off x="33241025" y="23622000"/>
            <a:ext cx="3733800" cy="1866806"/>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dirty="0" smtClean="0">
                <a:latin typeface="Arial" pitchFamily="34" charset="0"/>
                <a:ea typeface="Calibri" pitchFamily="34" charset="0"/>
                <a:cs typeface="Arial" pitchFamily="34" charset="0"/>
              </a:rPr>
              <a:t> The ratio of </a:t>
            </a:r>
            <a:r>
              <a:rPr lang="en-US" sz="2400" dirty="0" err="1" smtClean="0">
                <a:latin typeface="Arial" pitchFamily="34" charset="0"/>
                <a:ea typeface="Calibri" pitchFamily="34" charset="0"/>
                <a:cs typeface="Arial" pitchFamily="34" charset="0"/>
              </a:rPr>
              <a:t>Cb</a:t>
            </a:r>
            <a:r>
              <a:rPr lang="en-US" sz="2400" dirty="0" smtClean="0">
                <a:latin typeface="Arial" pitchFamily="34" charset="0"/>
                <a:ea typeface="Calibri" pitchFamily="34" charset="0"/>
                <a:cs typeface="Arial" pitchFamily="34" charset="0"/>
              </a:rPr>
              <a:t>/</a:t>
            </a:r>
            <a:r>
              <a:rPr lang="en-US" sz="2400" dirty="0" err="1" smtClean="0">
                <a:latin typeface="Arial" pitchFamily="34" charset="0"/>
                <a:ea typeface="Calibri" pitchFamily="34" charset="0"/>
                <a:cs typeface="Arial" pitchFamily="34" charset="0"/>
              </a:rPr>
              <a:t>Cv</a:t>
            </a:r>
            <a:r>
              <a:rPr lang="en-US" sz="2400" dirty="0" smtClean="0">
                <a:latin typeface="Arial" pitchFamily="34" charset="0"/>
                <a:ea typeface="Calibri" pitchFamily="34" charset="0"/>
                <a:cs typeface="Arial" pitchFamily="34" charset="0"/>
              </a:rPr>
              <a:t> is negatively associated with mitotic asymmetry.  </a:t>
            </a:r>
            <a:endParaRPr lang="en-US" sz="2400" dirty="0" smtClean="0">
              <a:latin typeface="Arial" pitchFamily="34" charset="0"/>
              <a:cs typeface="Arial" pitchFamily="34" charset="0"/>
            </a:endParaRPr>
          </a:p>
        </p:txBody>
      </p:sp>
      <p:sp>
        <p:nvSpPr>
          <p:cNvPr id="631" name="Rectangle 15"/>
          <p:cNvSpPr>
            <a:spLocks noChangeArrowheads="1"/>
          </p:cNvSpPr>
          <p:nvPr/>
        </p:nvSpPr>
        <p:spPr bwMode="auto">
          <a:xfrm>
            <a:off x="33232112" y="14782800"/>
            <a:ext cx="3835400" cy="1866806"/>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dirty="0" smtClean="0">
                <a:latin typeface="Arial" pitchFamily="34" charset="0"/>
                <a:ea typeface="Calibri" pitchFamily="34" charset="0"/>
                <a:cs typeface="Arial" pitchFamily="34" charset="0"/>
              </a:rPr>
              <a:t>The ratio of </a:t>
            </a:r>
            <a:r>
              <a:rPr lang="en-US" sz="2400" dirty="0" err="1" smtClean="0">
                <a:latin typeface="Arial" pitchFamily="34" charset="0"/>
                <a:ea typeface="Calibri" pitchFamily="34" charset="0"/>
                <a:cs typeface="Arial" pitchFamily="34" charset="0"/>
              </a:rPr>
              <a:t>Cb</a:t>
            </a:r>
            <a:r>
              <a:rPr lang="en-US" sz="2400" dirty="0" smtClean="0">
                <a:latin typeface="Arial" pitchFamily="34" charset="0"/>
                <a:ea typeface="Calibri" pitchFamily="34" charset="0"/>
                <a:cs typeface="Arial" pitchFamily="34" charset="0"/>
              </a:rPr>
              <a:t>/</a:t>
            </a:r>
            <a:r>
              <a:rPr lang="en-US" sz="2400" dirty="0" err="1" smtClean="0">
                <a:latin typeface="Arial" pitchFamily="34" charset="0"/>
                <a:ea typeface="Calibri" pitchFamily="34" charset="0"/>
                <a:cs typeface="Arial" pitchFamily="34" charset="0"/>
              </a:rPr>
              <a:t>Cv</a:t>
            </a:r>
            <a:r>
              <a:rPr lang="en-US" sz="2400" dirty="0" smtClean="0">
                <a:latin typeface="Arial" pitchFamily="34" charset="0"/>
                <a:ea typeface="Calibri" pitchFamily="34" charset="0"/>
                <a:cs typeface="Arial" pitchFamily="34" charset="0"/>
              </a:rPr>
              <a:t> is negatively correlated with chronological lifespan. </a:t>
            </a:r>
            <a:endParaRPr lang="en-US" sz="2400" dirty="0" smtClean="0">
              <a:latin typeface="Arial" pitchFamily="34" charset="0"/>
              <a:cs typeface="Arial" pitchFamily="34" charset="0"/>
            </a:endParaRPr>
          </a:p>
        </p:txBody>
      </p:sp>
      <p:sp>
        <p:nvSpPr>
          <p:cNvPr id="632" name="TextBox 631"/>
          <p:cNvSpPr txBox="1"/>
          <p:nvPr/>
        </p:nvSpPr>
        <p:spPr>
          <a:xfrm>
            <a:off x="14551602" y="29870400"/>
            <a:ext cx="9984798" cy="5494098"/>
          </a:xfrm>
          <a:prstGeom prst="rect">
            <a:avLst/>
          </a:prstGeom>
          <a:noFill/>
        </p:spPr>
        <p:txBody>
          <a:bodyPr wrap="square" lIns="76489" tIns="38242" rIns="76489" bIns="38242" rtlCol="0">
            <a:spAutoFit/>
          </a:bodyPr>
          <a:lstStyle/>
          <a:p>
            <a:r>
              <a:rPr lang="en-US" sz="4400" b="1" dirty="0" smtClean="0">
                <a:solidFill>
                  <a:schemeClr val="tx2">
                    <a:lumMod val="75000"/>
                  </a:schemeClr>
                </a:solidFill>
                <a:latin typeface="Arial" pitchFamily="34" charset="0"/>
                <a:cs typeface="Arial" pitchFamily="34" charset="0"/>
              </a:rPr>
              <a:t>References</a:t>
            </a:r>
          </a:p>
          <a:p>
            <a:endParaRPr lang="en-US" sz="2800" b="1" dirty="0" smtClean="0">
              <a:solidFill>
                <a:schemeClr val="tx2">
                  <a:lumMod val="75000"/>
                </a:schemeClr>
              </a:solidFill>
              <a:latin typeface="Arial" pitchFamily="34" charset="0"/>
              <a:cs typeface="Arial" pitchFamily="34" charset="0"/>
            </a:endParaRPr>
          </a:p>
          <a:p>
            <a:pPr marL="457200" indent="-457200">
              <a:buFont typeface="+mj-lt"/>
              <a:buAutoNum type="arabicPeriod"/>
            </a:pPr>
            <a:r>
              <a:rPr lang="en-US" sz="2800" dirty="0" smtClean="0">
                <a:latin typeface="Arial" pitchFamily="34" charset="0"/>
                <a:cs typeface="Arial" pitchFamily="34" charset="0"/>
              </a:rPr>
              <a:t>Richter C, 1995 Oxidative Damage to Mitochondrial DNA and its Relationship to Ageing. </a:t>
            </a:r>
            <a:r>
              <a:rPr lang="en-US" sz="2800" i="1" dirty="0" smtClean="0">
                <a:latin typeface="Arial" pitchFamily="34" charset="0"/>
                <a:cs typeface="Arial" pitchFamily="34" charset="0"/>
              </a:rPr>
              <a:t>Science Direct: The International Journal of Biochemistry and Cell Biology.</a:t>
            </a:r>
            <a:r>
              <a:rPr lang="en-US" sz="2800" dirty="0" smtClean="0">
                <a:latin typeface="Arial" pitchFamily="34" charset="0"/>
                <a:cs typeface="Arial" pitchFamily="34" charset="0"/>
              </a:rPr>
              <a:t>  647-653.</a:t>
            </a:r>
          </a:p>
          <a:p>
            <a:pPr marL="457200" indent="-457200">
              <a:buFont typeface="+mj-lt"/>
              <a:buAutoNum type="arabicPeriod"/>
            </a:pPr>
            <a:r>
              <a:rPr lang="en-US" sz="2800" dirty="0" smtClean="0">
                <a:latin typeface="Arial" pitchFamily="34" charset="0"/>
                <a:cs typeface="Arial" pitchFamily="34" charset="0"/>
              </a:rPr>
              <a:t>McMurray MA, </a:t>
            </a:r>
            <a:r>
              <a:rPr lang="en-US" sz="2800" dirty="0" err="1" smtClean="0">
                <a:latin typeface="Arial" pitchFamily="34" charset="0"/>
                <a:cs typeface="Arial" pitchFamily="34" charset="0"/>
              </a:rPr>
              <a:t>Gottschling</a:t>
            </a:r>
            <a:r>
              <a:rPr lang="en-US" sz="2800" dirty="0" smtClean="0">
                <a:latin typeface="Arial" pitchFamily="34" charset="0"/>
                <a:cs typeface="Arial" pitchFamily="34" charset="0"/>
              </a:rPr>
              <a:t> DE, 2003 An Age-Induced Switch to a Hyper-</a:t>
            </a:r>
            <a:r>
              <a:rPr lang="en-US" sz="2800" dirty="0" err="1" smtClean="0">
                <a:latin typeface="Arial" pitchFamily="34" charset="0"/>
                <a:cs typeface="Arial" pitchFamily="34" charset="0"/>
              </a:rPr>
              <a:t>Recombinational</a:t>
            </a:r>
            <a:r>
              <a:rPr lang="en-US" sz="2800" dirty="0" smtClean="0">
                <a:latin typeface="Arial" pitchFamily="34" charset="0"/>
                <a:cs typeface="Arial" pitchFamily="34" charset="0"/>
              </a:rPr>
              <a:t> State. </a:t>
            </a:r>
            <a:r>
              <a:rPr lang="en-US" sz="2800" i="1" dirty="0" smtClean="0">
                <a:latin typeface="Arial" pitchFamily="34" charset="0"/>
                <a:cs typeface="Arial" pitchFamily="34" charset="0"/>
              </a:rPr>
              <a:t>Science. </a:t>
            </a:r>
            <a:r>
              <a:rPr lang="en-US" sz="2800" dirty="0" smtClean="0">
                <a:latin typeface="Arial" pitchFamily="34" charset="0"/>
                <a:cs typeface="Arial" pitchFamily="34" charset="0"/>
              </a:rPr>
              <a:t>1908 -1911.</a:t>
            </a:r>
          </a:p>
          <a:p>
            <a:pPr marL="457200" indent="-457200">
              <a:buFont typeface="+mj-lt"/>
              <a:buAutoNum type="arabicPeriod"/>
            </a:pPr>
            <a:r>
              <a:rPr lang="en-US" sz="2800" dirty="0" smtClean="0">
                <a:latin typeface="Arial" pitchFamily="34" charset="0"/>
                <a:cs typeface="Arial" pitchFamily="34" charset="0"/>
              </a:rPr>
              <a:t>Qin H, Lu M, Goldfarb DS, 2008 Genomic Instability Is Associated with Natural Life Span Variation in </a:t>
            </a:r>
            <a:r>
              <a:rPr lang="en-US" sz="2800" i="1" dirty="0" err="1" smtClean="0">
                <a:latin typeface="Arial" pitchFamily="34" charset="0"/>
                <a:cs typeface="Arial" pitchFamily="34" charset="0"/>
              </a:rPr>
              <a:t>Saccharomyces</a:t>
            </a:r>
            <a:r>
              <a:rPr lang="en-US" sz="2800" i="1" dirty="0" smtClean="0">
                <a:latin typeface="Arial" pitchFamily="34" charset="0"/>
                <a:cs typeface="Arial" pitchFamily="34" charset="0"/>
              </a:rPr>
              <a:t> </a:t>
            </a:r>
            <a:r>
              <a:rPr lang="en-US" sz="2800" i="1" dirty="0" err="1" smtClean="0">
                <a:latin typeface="Arial" pitchFamily="34" charset="0"/>
                <a:cs typeface="Arial" pitchFamily="34" charset="0"/>
              </a:rPr>
              <a:t>cerevisiae</a:t>
            </a: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PLoS</a:t>
            </a:r>
            <a:r>
              <a:rPr lang="en-US" sz="2800" dirty="0" smtClean="0">
                <a:latin typeface="Arial" pitchFamily="34" charset="0"/>
                <a:cs typeface="Arial" pitchFamily="34" charset="0"/>
              </a:rPr>
              <a:t> ONE 3(7): </a:t>
            </a:r>
            <a:endParaRPr lang="en-US" sz="2800" dirty="0"/>
          </a:p>
        </p:txBody>
      </p:sp>
      <p:sp>
        <p:nvSpPr>
          <p:cNvPr id="633" name="TextBox 632"/>
          <p:cNvSpPr txBox="1"/>
          <p:nvPr/>
        </p:nvSpPr>
        <p:spPr>
          <a:xfrm>
            <a:off x="1295400" y="32080200"/>
            <a:ext cx="11277600" cy="3216552"/>
          </a:xfrm>
          <a:prstGeom prst="rect">
            <a:avLst/>
          </a:prstGeom>
          <a:noFill/>
        </p:spPr>
        <p:txBody>
          <a:bodyPr wrap="square" lIns="76489" tIns="38242" rIns="76489" bIns="38242" rtlCol="0">
            <a:spAutoFit/>
          </a:bodyPr>
          <a:lstStyle/>
          <a:p>
            <a:r>
              <a:rPr lang="en-US" sz="4400" b="1" dirty="0" smtClean="0">
                <a:solidFill>
                  <a:schemeClr val="tx2">
                    <a:lumMod val="75000"/>
                  </a:schemeClr>
                </a:solidFill>
                <a:latin typeface="Arial" pitchFamily="34" charset="0"/>
                <a:cs typeface="Arial" pitchFamily="34" charset="0"/>
              </a:rPr>
              <a:t>Acknowledgement</a:t>
            </a:r>
          </a:p>
          <a:p>
            <a:endParaRPr lang="en-US" sz="3200" dirty="0" smtClean="0">
              <a:latin typeface="Arial" pitchFamily="34" charset="0"/>
              <a:cs typeface="Arial" pitchFamily="34" charset="0"/>
            </a:endParaRPr>
          </a:p>
          <a:p>
            <a:r>
              <a:rPr lang="en-US" sz="3200" dirty="0" smtClean="0">
                <a:latin typeface="Times New Roman" pitchFamily="18" charset="0"/>
                <a:cs typeface="Times New Roman" pitchFamily="18" charset="0"/>
              </a:rPr>
              <a:t>H Qin thanks a seed grant from the Spelman CHDRE Award from the NCMHD (Grant number 5P20MD000315-05), NSF RUI 1022294 and a QEM fellowship. M. Parker thanks the support from the Spelman HHMI program. </a:t>
            </a:r>
            <a:endParaRPr lang="en-US" sz="3200" b="1" dirty="0" smtClean="0">
              <a:solidFill>
                <a:schemeClr val="tx2">
                  <a:lumMod val="75000"/>
                </a:schemeClr>
              </a:solidFill>
              <a:latin typeface="Arial" pitchFamily="34" charset="0"/>
              <a:cs typeface="Arial" pitchFamily="34" charset="0"/>
            </a:endParaRPr>
          </a:p>
        </p:txBody>
      </p:sp>
      <p:grpSp>
        <p:nvGrpSpPr>
          <p:cNvPr id="634" name="Group 633"/>
          <p:cNvGrpSpPr/>
          <p:nvPr/>
        </p:nvGrpSpPr>
        <p:grpSpPr>
          <a:xfrm>
            <a:off x="25831800" y="30099000"/>
            <a:ext cx="11887200" cy="5334000"/>
            <a:chOff x="756456" y="228600"/>
            <a:chExt cx="3282144" cy="4114800"/>
          </a:xfrm>
        </p:grpSpPr>
        <p:sp>
          <p:nvSpPr>
            <p:cNvPr id="635" name="Rectangle 634"/>
            <p:cNvSpPr/>
            <p:nvPr/>
          </p:nvSpPr>
          <p:spPr>
            <a:xfrm>
              <a:off x="756456" y="228600"/>
              <a:ext cx="3282144" cy="411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Rectangle 635"/>
            <p:cNvSpPr/>
            <p:nvPr/>
          </p:nvSpPr>
          <p:spPr>
            <a:xfrm>
              <a:off x="822986" y="463731"/>
              <a:ext cx="3149084" cy="3683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7" name="TextBox 636"/>
          <p:cNvSpPr txBox="1"/>
          <p:nvPr/>
        </p:nvSpPr>
        <p:spPr>
          <a:xfrm>
            <a:off x="26365200" y="30632399"/>
            <a:ext cx="10668000" cy="3708994"/>
          </a:xfrm>
          <a:prstGeom prst="rect">
            <a:avLst/>
          </a:prstGeom>
          <a:noFill/>
        </p:spPr>
        <p:txBody>
          <a:bodyPr wrap="square" lIns="76489" tIns="38242" rIns="76489" bIns="38242" rtlCol="0">
            <a:spAutoFit/>
          </a:bodyPr>
          <a:lstStyle/>
          <a:p>
            <a:r>
              <a:rPr lang="en-US" sz="4400" b="1" dirty="0" smtClean="0">
                <a:solidFill>
                  <a:schemeClr val="tx2">
                    <a:lumMod val="75000"/>
                  </a:schemeClr>
                </a:solidFill>
                <a:latin typeface="Arial" pitchFamily="34" charset="0"/>
                <a:cs typeface="Arial" pitchFamily="34" charset="0"/>
              </a:rPr>
              <a:t>Summary</a:t>
            </a:r>
          </a:p>
          <a:p>
            <a:endParaRPr lang="en-US" sz="3200" b="1" dirty="0" smtClean="0">
              <a:solidFill>
                <a:schemeClr val="tx2">
                  <a:lumMod val="75000"/>
                </a:schemeClr>
              </a:solidFill>
              <a:latin typeface="Arial" pitchFamily="34" charset="0"/>
              <a:cs typeface="Arial" pitchFamily="34" charset="0"/>
            </a:endParaRPr>
          </a:p>
          <a:p>
            <a:pPr marL="514350" indent="-514350">
              <a:buFont typeface="+mj-lt"/>
              <a:buAutoNum type="arabicPeriod"/>
            </a:pPr>
            <a:r>
              <a:rPr lang="en-US" sz="3200" dirty="0" smtClean="0">
                <a:latin typeface="Times New Roman" pitchFamily="18" charset="0"/>
                <a:cs typeface="Times New Roman" pitchFamily="18" charset="0"/>
              </a:rPr>
              <a:t> Oxidative stress must be well suppressed during chorological aging, based on the opposite LOH </a:t>
            </a:r>
            <a:r>
              <a:rPr lang="en-US" sz="3200" dirty="0" err="1" smtClean="0">
                <a:latin typeface="Times New Roman" pitchFamily="18" charset="0"/>
                <a:cs typeface="Times New Roman" pitchFamily="18" charset="0"/>
              </a:rPr>
              <a:t>swithing</a:t>
            </a:r>
            <a:r>
              <a:rPr lang="en-US" sz="3200" dirty="0" smtClean="0">
                <a:latin typeface="Times New Roman" pitchFamily="18" charset="0"/>
                <a:cs typeface="Times New Roman" pitchFamily="18" charset="0"/>
              </a:rPr>
              <a:t> patterns during chorological aging and H</a:t>
            </a:r>
            <a:r>
              <a:rPr lang="en-US" sz="3200" baseline="-25000" dirty="0" smtClean="0">
                <a:latin typeface="Times New Roman" pitchFamily="18" charset="0"/>
                <a:cs typeface="Times New Roman" pitchFamily="18" charset="0"/>
              </a:rPr>
              <a:t>2</a:t>
            </a:r>
            <a:r>
              <a:rPr lang="en-US" sz="3200" dirty="0" smtClean="0">
                <a:latin typeface="Times New Roman" pitchFamily="18" charset="0"/>
                <a:cs typeface="Times New Roman" pitchFamily="18" charset="0"/>
              </a:rPr>
              <a:t>O</a:t>
            </a:r>
            <a:r>
              <a:rPr lang="en-US" sz="3200" baseline="-25000" dirty="0" smtClean="0">
                <a:latin typeface="Times New Roman" pitchFamily="18" charset="0"/>
                <a:cs typeface="Times New Roman" pitchFamily="18" charset="0"/>
              </a:rPr>
              <a:t>2</a:t>
            </a:r>
            <a:r>
              <a:rPr lang="en-US" sz="3200" dirty="0" smtClean="0">
                <a:latin typeface="Times New Roman" pitchFamily="18" charset="0"/>
                <a:cs typeface="Times New Roman" pitchFamily="18" charset="0"/>
              </a:rPr>
              <a:t> treatment. </a:t>
            </a:r>
          </a:p>
          <a:p>
            <a:pPr marL="514350" indent="-514350">
              <a:buFont typeface="+mj-lt"/>
              <a:buAutoNum type="arabicPeriod"/>
            </a:pPr>
            <a:r>
              <a:rPr lang="en-US" sz="3200" dirty="0" smtClean="0">
                <a:latin typeface="Times New Roman" pitchFamily="18" charset="0"/>
                <a:cs typeface="Times New Roman" pitchFamily="18" charset="0"/>
              </a:rPr>
              <a:t> There are trade-offs of tolerance to H</a:t>
            </a:r>
            <a:r>
              <a:rPr lang="en-US" sz="3200" baseline="-25000" dirty="0" smtClean="0">
                <a:latin typeface="Times New Roman" pitchFamily="18" charset="0"/>
                <a:cs typeface="Times New Roman" pitchFamily="18" charset="0"/>
              </a:rPr>
              <a:t>2</a:t>
            </a:r>
            <a:r>
              <a:rPr lang="en-US" sz="3200" dirty="0" smtClean="0">
                <a:latin typeface="Times New Roman" pitchFamily="18" charset="0"/>
                <a:cs typeface="Times New Roman" pitchFamily="18" charset="0"/>
              </a:rPr>
              <a:t>O</a:t>
            </a:r>
            <a:r>
              <a:rPr lang="en-US" sz="3200" baseline="-25000" dirty="0" smtClean="0">
                <a:latin typeface="Times New Roman" pitchFamily="18" charset="0"/>
                <a:cs typeface="Times New Roman" pitchFamily="18" charset="0"/>
              </a:rPr>
              <a:t>2</a:t>
            </a:r>
            <a:r>
              <a:rPr lang="en-US" sz="3200" dirty="0" smtClean="0">
                <a:latin typeface="Times New Roman" pitchFamily="18" charset="0"/>
                <a:cs typeface="Times New Roman" pitchFamily="18" charset="0"/>
              </a:rPr>
              <a:t>-induced genomic instability and mitotic to asymmetry and CLS </a:t>
            </a:r>
            <a:endParaRPr lang="en-US" sz="3200" dirty="0" smtClean="0">
              <a:latin typeface="Arial" pitchFamily="34" charset="0"/>
              <a:cs typeface="Arial" pitchFamily="34" charset="0"/>
            </a:endParaRPr>
          </a:p>
        </p:txBody>
      </p:sp>
      <p:pic>
        <p:nvPicPr>
          <p:cNvPr id="638" name="Picture 8" descr="https://encrypted-tbn1.google.com/images?q=tbn:ANd9GcRvhms-DDr8QgQRXSKqOlNt2QeXRfHQeZn-zN_BcRqvp284GasE"/>
          <p:cNvPicPr>
            <a:picLocks noChangeAspect="1" noChangeArrowheads="1"/>
          </p:cNvPicPr>
          <p:nvPr/>
        </p:nvPicPr>
        <p:blipFill>
          <a:blip r:embed="rId12" cstate="print"/>
          <a:srcRect/>
          <a:stretch>
            <a:fillRect/>
          </a:stretch>
        </p:blipFill>
        <p:spPr bwMode="auto">
          <a:xfrm>
            <a:off x="32651706" y="2057400"/>
            <a:ext cx="3162294" cy="990600"/>
          </a:xfrm>
          <a:prstGeom prst="rect">
            <a:avLst/>
          </a:prstGeom>
          <a:noFill/>
        </p:spPr>
      </p:pic>
      <p:pic>
        <p:nvPicPr>
          <p:cNvPr id="639" name="Picture 10" descr="https://encrypted-tbn1.google.com/images?q=tbn:ANd9GcSqEjux3-wrgrFyNbpJmj0zopc8BrpaGzmkdZ7QKZ7fjN_Fd6la"/>
          <p:cNvPicPr>
            <a:picLocks noChangeAspect="1" noChangeArrowheads="1"/>
          </p:cNvPicPr>
          <p:nvPr/>
        </p:nvPicPr>
        <p:blipFill>
          <a:blip r:embed="rId13" cstate="print"/>
          <a:srcRect/>
          <a:stretch>
            <a:fillRect/>
          </a:stretch>
        </p:blipFill>
        <p:spPr bwMode="auto">
          <a:xfrm>
            <a:off x="32918400" y="3346225"/>
            <a:ext cx="2819400" cy="692375"/>
          </a:xfrm>
          <a:prstGeom prst="rect">
            <a:avLst/>
          </a:prstGeom>
          <a:noFill/>
        </p:spPr>
      </p:pic>
      <p:pic>
        <p:nvPicPr>
          <p:cNvPr id="640" name="Picture 12" descr="https://encrypted-tbn1.google.com/images?q=tbn:ANd9GcRfxujxyG3sg4bQzjN2pPC6vQPJXyxutbrrHsCyntsWLzj0qQsMrQ"/>
          <p:cNvPicPr>
            <a:picLocks noChangeAspect="1" noChangeArrowheads="1"/>
          </p:cNvPicPr>
          <p:nvPr/>
        </p:nvPicPr>
        <p:blipFill>
          <a:blip r:embed="rId14" cstate="print"/>
          <a:srcRect/>
          <a:stretch>
            <a:fillRect/>
          </a:stretch>
        </p:blipFill>
        <p:spPr bwMode="auto">
          <a:xfrm>
            <a:off x="1245176" y="3505200"/>
            <a:ext cx="3479223" cy="74230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883</Words>
  <Application>Microsoft Office PowerPoint</Application>
  <PresentationFormat>Custom</PresentationFormat>
  <Paragraphs>82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hqin</dc:creator>
  <cp:lastModifiedBy>hong qin</cp:lastModifiedBy>
  <cp:revision>8</cp:revision>
  <dcterms:created xsi:type="dcterms:W3CDTF">2012-07-30T19:42:39Z</dcterms:created>
  <dcterms:modified xsi:type="dcterms:W3CDTF">2012-07-30T19:58:32Z</dcterms:modified>
</cp:coreProperties>
</file>