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2" r:id="rId7"/>
    <p:sldId id="263" r:id="rId8"/>
    <p:sldId id="268" r:id="rId9"/>
    <p:sldId id="269" r:id="rId10"/>
    <p:sldId id="270" r:id="rId11"/>
    <p:sldId id="271"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EABC0-68F2-45FF-ADDB-A869164F26F1}" type="doc">
      <dgm:prSet loTypeId="urn:microsoft.com/office/officeart/2005/8/layout/hProcess9" loCatId="process" qsTypeId="urn:microsoft.com/office/officeart/2005/8/quickstyle/simple1" qsCatId="simple" csTypeId="urn:microsoft.com/office/officeart/2005/8/colors/accent1_2" csCatId="accent1" phldr="1"/>
      <dgm:spPr/>
    </dgm:pt>
    <dgm:pt modelId="{EC29B311-951D-4C5E-AAA4-640A88ABB6CD}">
      <dgm:prSet phldrT="[Text]" custT="1"/>
      <dgm:spPr>
        <a:solidFill>
          <a:schemeClr val="tx2">
            <a:lumMod val="60000"/>
            <a:lumOff val="40000"/>
          </a:schemeClr>
        </a:solidFill>
      </dgm:spPr>
      <dgm:t>
        <a:bodyPr/>
        <a:lstStyle/>
        <a:p>
          <a:r>
            <a:rPr lang="en-US" sz="1800" dirty="0" smtClean="0"/>
            <a:t>HIGH GLUCOSE</a:t>
          </a:r>
          <a:endParaRPr lang="en-US" sz="1800" dirty="0"/>
        </a:p>
      </dgm:t>
    </dgm:pt>
    <dgm:pt modelId="{336399C9-AF50-40EB-B821-B54ED22EE233}" type="parTrans" cxnId="{6C143642-6B74-47B8-AB00-B5006CCD53E9}">
      <dgm:prSet/>
      <dgm:spPr/>
      <dgm:t>
        <a:bodyPr/>
        <a:lstStyle/>
        <a:p>
          <a:endParaRPr lang="en-US"/>
        </a:p>
      </dgm:t>
    </dgm:pt>
    <dgm:pt modelId="{DC867D81-B093-4C5A-8179-E44D4D3EBD0E}" type="sibTrans" cxnId="{6C143642-6B74-47B8-AB00-B5006CCD53E9}">
      <dgm:prSet/>
      <dgm:spPr/>
      <dgm:t>
        <a:bodyPr/>
        <a:lstStyle/>
        <a:p>
          <a:endParaRPr lang="en-US"/>
        </a:p>
      </dgm:t>
    </dgm:pt>
    <dgm:pt modelId="{B08CF0AA-8A9E-4BD0-AD89-07FBC4A81F36}">
      <dgm:prSet phldrT="[Text]" custT="1"/>
      <dgm:spPr/>
      <dgm:t>
        <a:bodyPr/>
        <a:lstStyle/>
        <a:p>
          <a:r>
            <a:rPr lang="en-US" sz="1800" dirty="0" smtClean="0"/>
            <a:t>FERMENTATION PATHWAY</a:t>
          </a:r>
        </a:p>
        <a:p>
          <a:r>
            <a:rPr lang="en-US" sz="1800" dirty="0" smtClean="0"/>
            <a:t>(FOR ATP)</a:t>
          </a:r>
          <a:endParaRPr lang="en-US" sz="1800" dirty="0"/>
        </a:p>
      </dgm:t>
    </dgm:pt>
    <dgm:pt modelId="{079BE4FF-E968-4932-8531-D4530161D722}" type="parTrans" cxnId="{969F9D43-8AEB-4A2B-8EBA-BCD68A3162C5}">
      <dgm:prSet/>
      <dgm:spPr/>
      <dgm:t>
        <a:bodyPr/>
        <a:lstStyle/>
        <a:p>
          <a:endParaRPr lang="en-US"/>
        </a:p>
      </dgm:t>
    </dgm:pt>
    <dgm:pt modelId="{2D6F5A6E-EC3A-402E-8185-06E76B118F0F}" type="sibTrans" cxnId="{969F9D43-8AEB-4A2B-8EBA-BCD68A3162C5}">
      <dgm:prSet/>
      <dgm:spPr/>
      <dgm:t>
        <a:bodyPr/>
        <a:lstStyle/>
        <a:p>
          <a:endParaRPr lang="en-US"/>
        </a:p>
      </dgm:t>
    </dgm:pt>
    <dgm:pt modelId="{B83E76F2-2E83-477F-B10C-EC1606B20627}">
      <dgm:prSet phldrT="[Text]" custT="1"/>
      <dgm:spPr>
        <a:solidFill>
          <a:schemeClr val="tx2">
            <a:lumMod val="60000"/>
            <a:lumOff val="40000"/>
          </a:schemeClr>
        </a:solidFill>
      </dgm:spPr>
      <dgm:t>
        <a:bodyPr/>
        <a:lstStyle/>
        <a:p>
          <a:r>
            <a:rPr lang="en-US" sz="1800" dirty="0" smtClean="0"/>
            <a:t>LOW 02-</a:t>
          </a:r>
          <a:endParaRPr lang="en-US" sz="1800" dirty="0"/>
        </a:p>
      </dgm:t>
    </dgm:pt>
    <dgm:pt modelId="{1702E28B-1528-474F-AB9B-430BA3182D32}" type="parTrans" cxnId="{04386016-42F2-4018-9301-2929F8A25EE0}">
      <dgm:prSet/>
      <dgm:spPr/>
      <dgm:t>
        <a:bodyPr/>
        <a:lstStyle/>
        <a:p>
          <a:endParaRPr lang="en-US"/>
        </a:p>
      </dgm:t>
    </dgm:pt>
    <dgm:pt modelId="{3A33A656-FB91-4F99-96E0-D0B21C17CE63}" type="sibTrans" cxnId="{04386016-42F2-4018-9301-2929F8A25EE0}">
      <dgm:prSet/>
      <dgm:spPr/>
      <dgm:t>
        <a:bodyPr/>
        <a:lstStyle/>
        <a:p>
          <a:endParaRPr lang="en-US"/>
        </a:p>
      </dgm:t>
    </dgm:pt>
    <dgm:pt modelId="{AB5AA70C-BAD9-429A-8F3B-11A3F1B825B3}" type="pres">
      <dgm:prSet presAssocID="{B7EEABC0-68F2-45FF-ADDB-A869164F26F1}" presName="CompostProcess" presStyleCnt="0">
        <dgm:presLayoutVars>
          <dgm:dir/>
          <dgm:resizeHandles val="exact"/>
        </dgm:presLayoutVars>
      </dgm:prSet>
      <dgm:spPr/>
    </dgm:pt>
    <dgm:pt modelId="{5AB27600-2C89-4DAA-AC37-887772808A85}" type="pres">
      <dgm:prSet presAssocID="{B7EEABC0-68F2-45FF-ADDB-A869164F26F1}" presName="arrow" presStyleLbl="bgShp" presStyleIdx="0" presStyleCnt="1" custLinFactNeighborX="1471"/>
      <dgm:spPr>
        <a:solidFill>
          <a:schemeClr val="tx1">
            <a:lumMod val="50000"/>
            <a:lumOff val="50000"/>
          </a:schemeClr>
        </a:solidFill>
      </dgm:spPr>
      <dgm:t>
        <a:bodyPr/>
        <a:lstStyle/>
        <a:p>
          <a:endParaRPr lang="en-US"/>
        </a:p>
      </dgm:t>
    </dgm:pt>
    <dgm:pt modelId="{E12B2EC6-B36D-4C13-A725-A32630001681}" type="pres">
      <dgm:prSet presAssocID="{B7EEABC0-68F2-45FF-ADDB-A869164F26F1}" presName="linearProcess" presStyleCnt="0"/>
      <dgm:spPr/>
    </dgm:pt>
    <dgm:pt modelId="{94192536-23A4-4170-9DE6-7DE3BA1553AE}" type="pres">
      <dgm:prSet presAssocID="{EC29B311-951D-4C5E-AAA4-640A88ABB6CD}" presName="textNode" presStyleLbl="node1" presStyleIdx="0" presStyleCnt="3">
        <dgm:presLayoutVars>
          <dgm:bulletEnabled val="1"/>
        </dgm:presLayoutVars>
      </dgm:prSet>
      <dgm:spPr/>
      <dgm:t>
        <a:bodyPr/>
        <a:lstStyle/>
        <a:p>
          <a:endParaRPr lang="en-US"/>
        </a:p>
      </dgm:t>
    </dgm:pt>
    <dgm:pt modelId="{DD57B2F6-A3E4-4DDF-BD19-70EF1A800113}" type="pres">
      <dgm:prSet presAssocID="{DC867D81-B093-4C5A-8179-E44D4D3EBD0E}" presName="sibTrans" presStyleCnt="0"/>
      <dgm:spPr/>
    </dgm:pt>
    <dgm:pt modelId="{25F3D6E1-17CF-4317-A132-E6B3E82073A3}" type="pres">
      <dgm:prSet presAssocID="{B08CF0AA-8A9E-4BD0-AD89-07FBC4A81F36}" presName="textNode" presStyleLbl="node1" presStyleIdx="1" presStyleCnt="3">
        <dgm:presLayoutVars>
          <dgm:bulletEnabled val="1"/>
        </dgm:presLayoutVars>
      </dgm:prSet>
      <dgm:spPr/>
      <dgm:t>
        <a:bodyPr/>
        <a:lstStyle/>
        <a:p>
          <a:endParaRPr lang="en-US"/>
        </a:p>
      </dgm:t>
    </dgm:pt>
    <dgm:pt modelId="{D97333D3-1884-45A9-8582-904F72A54155}" type="pres">
      <dgm:prSet presAssocID="{2D6F5A6E-EC3A-402E-8185-06E76B118F0F}" presName="sibTrans" presStyleCnt="0"/>
      <dgm:spPr/>
    </dgm:pt>
    <dgm:pt modelId="{91DEA59F-341C-4071-B217-0615F266780B}" type="pres">
      <dgm:prSet presAssocID="{B83E76F2-2E83-477F-B10C-EC1606B20627}" presName="textNode" presStyleLbl="node1" presStyleIdx="2" presStyleCnt="3">
        <dgm:presLayoutVars>
          <dgm:bulletEnabled val="1"/>
        </dgm:presLayoutVars>
      </dgm:prSet>
      <dgm:spPr/>
      <dgm:t>
        <a:bodyPr/>
        <a:lstStyle/>
        <a:p>
          <a:endParaRPr lang="en-US"/>
        </a:p>
      </dgm:t>
    </dgm:pt>
  </dgm:ptLst>
  <dgm:cxnLst>
    <dgm:cxn modelId="{04386016-42F2-4018-9301-2929F8A25EE0}" srcId="{B7EEABC0-68F2-45FF-ADDB-A869164F26F1}" destId="{B83E76F2-2E83-477F-B10C-EC1606B20627}" srcOrd="2" destOrd="0" parTransId="{1702E28B-1528-474F-AB9B-430BA3182D32}" sibTransId="{3A33A656-FB91-4F99-96E0-D0B21C17CE63}"/>
    <dgm:cxn modelId="{029B4B94-428F-4D75-80D3-AADD9C480C79}" type="presOf" srcId="{B08CF0AA-8A9E-4BD0-AD89-07FBC4A81F36}" destId="{25F3D6E1-17CF-4317-A132-E6B3E82073A3}" srcOrd="0" destOrd="0" presId="urn:microsoft.com/office/officeart/2005/8/layout/hProcess9"/>
    <dgm:cxn modelId="{6C143642-6B74-47B8-AB00-B5006CCD53E9}" srcId="{B7EEABC0-68F2-45FF-ADDB-A869164F26F1}" destId="{EC29B311-951D-4C5E-AAA4-640A88ABB6CD}" srcOrd="0" destOrd="0" parTransId="{336399C9-AF50-40EB-B821-B54ED22EE233}" sibTransId="{DC867D81-B093-4C5A-8179-E44D4D3EBD0E}"/>
    <dgm:cxn modelId="{39B8F907-2513-437A-8845-0BD1708BEF7F}" type="presOf" srcId="{EC29B311-951D-4C5E-AAA4-640A88ABB6CD}" destId="{94192536-23A4-4170-9DE6-7DE3BA1553AE}" srcOrd="0" destOrd="0" presId="urn:microsoft.com/office/officeart/2005/8/layout/hProcess9"/>
    <dgm:cxn modelId="{969F9D43-8AEB-4A2B-8EBA-BCD68A3162C5}" srcId="{B7EEABC0-68F2-45FF-ADDB-A869164F26F1}" destId="{B08CF0AA-8A9E-4BD0-AD89-07FBC4A81F36}" srcOrd="1" destOrd="0" parTransId="{079BE4FF-E968-4932-8531-D4530161D722}" sibTransId="{2D6F5A6E-EC3A-402E-8185-06E76B118F0F}"/>
    <dgm:cxn modelId="{2842A43E-DE6A-4A36-8D7C-5C1F74EC65EB}" type="presOf" srcId="{B83E76F2-2E83-477F-B10C-EC1606B20627}" destId="{91DEA59F-341C-4071-B217-0615F266780B}" srcOrd="0" destOrd="0" presId="urn:microsoft.com/office/officeart/2005/8/layout/hProcess9"/>
    <dgm:cxn modelId="{96D2BD2E-213C-4C46-BE8A-2700A912BD6B}" type="presOf" srcId="{B7EEABC0-68F2-45FF-ADDB-A869164F26F1}" destId="{AB5AA70C-BAD9-429A-8F3B-11A3F1B825B3}" srcOrd="0" destOrd="0" presId="urn:microsoft.com/office/officeart/2005/8/layout/hProcess9"/>
    <dgm:cxn modelId="{B143B851-941C-48FD-85E2-5B46FE2F66C4}" type="presParOf" srcId="{AB5AA70C-BAD9-429A-8F3B-11A3F1B825B3}" destId="{5AB27600-2C89-4DAA-AC37-887772808A85}" srcOrd="0" destOrd="0" presId="urn:microsoft.com/office/officeart/2005/8/layout/hProcess9"/>
    <dgm:cxn modelId="{F753EE53-B4CA-432D-B438-6885F97A74AD}" type="presParOf" srcId="{AB5AA70C-BAD9-429A-8F3B-11A3F1B825B3}" destId="{E12B2EC6-B36D-4C13-A725-A32630001681}" srcOrd="1" destOrd="0" presId="urn:microsoft.com/office/officeart/2005/8/layout/hProcess9"/>
    <dgm:cxn modelId="{0F9CE490-71EB-4F6D-B723-43D924525A31}" type="presParOf" srcId="{E12B2EC6-B36D-4C13-A725-A32630001681}" destId="{94192536-23A4-4170-9DE6-7DE3BA1553AE}" srcOrd="0" destOrd="0" presId="urn:microsoft.com/office/officeart/2005/8/layout/hProcess9"/>
    <dgm:cxn modelId="{3D4FE73D-E78A-432F-82F6-3A10EF9FD257}" type="presParOf" srcId="{E12B2EC6-B36D-4C13-A725-A32630001681}" destId="{DD57B2F6-A3E4-4DDF-BD19-70EF1A800113}" srcOrd="1" destOrd="0" presId="urn:microsoft.com/office/officeart/2005/8/layout/hProcess9"/>
    <dgm:cxn modelId="{706556DE-237D-43D6-B29D-582719C561B4}" type="presParOf" srcId="{E12B2EC6-B36D-4C13-A725-A32630001681}" destId="{25F3D6E1-17CF-4317-A132-E6B3E82073A3}" srcOrd="2" destOrd="0" presId="urn:microsoft.com/office/officeart/2005/8/layout/hProcess9"/>
    <dgm:cxn modelId="{5B7BD966-0889-40B2-B408-41637902EBB5}" type="presParOf" srcId="{E12B2EC6-B36D-4C13-A725-A32630001681}" destId="{D97333D3-1884-45A9-8582-904F72A54155}" srcOrd="3" destOrd="0" presId="urn:microsoft.com/office/officeart/2005/8/layout/hProcess9"/>
    <dgm:cxn modelId="{1416FCD4-EC9B-4B0F-BE65-03654689EB1D}" type="presParOf" srcId="{E12B2EC6-B36D-4C13-A725-A32630001681}" destId="{91DEA59F-341C-4071-B217-0615F266780B}" srcOrd="4"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5891BA-8ACD-4473-8F32-68E3C24F7B3F}" type="datetimeFigureOut">
              <a:rPr lang="en-US" smtClean="0"/>
              <a:pPr/>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891BA-8ACD-4473-8F32-68E3C24F7B3F}" type="datetimeFigureOut">
              <a:rPr lang="en-US" smtClean="0"/>
              <a:pPr/>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891BA-8ACD-4473-8F32-68E3C24F7B3F}" type="datetimeFigureOut">
              <a:rPr lang="en-US" smtClean="0"/>
              <a:pPr/>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891BA-8ACD-4473-8F32-68E3C24F7B3F}" type="datetimeFigureOut">
              <a:rPr lang="en-US" smtClean="0"/>
              <a:pPr/>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891BA-8ACD-4473-8F32-68E3C24F7B3F}" type="datetimeFigureOut">
              <a:rPr lang="en-US" smtClean="0"/>
              <a:pPr/>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5891BA-8ACD-4473-8F32-68E3C24F7B3F}" type="datetimeFigureOut">
              <a:rPr lang="en-US" smtClean="0"/>
              <a:pPr/>
              <a:t>4/12/2012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5891BA-8ACD-4473-8F32-68E3C24F7B3F}" type="datetimeFigureOut">
              <a:rPr lang="en-US" smtClean="0"/>
              <a:pPr/>
              <a:t>4/12/2012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5891BA-8ACD-4473-8F32-68E3C24F7B3F}" type="datetimeFigureOut">
              <a:rPr lang="en-US" smtClean="0"/>
              <a:pPr/>
              <a:t>4/12/2012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891BA-8ACD-4473-8F32-68E3C24F7B3F}" type="datetimeFigureOut">
              <a:rPr lang="en-US" smtClean="0"/>
              <a:pPr/>
              <a:t>4/12/2012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891BA-8ACD-4473-8F32-68E3C24F7B3F}" type="datetimeFigureOut">
              <a:rPr lang="en-US" smtClean="0"/>
              <a:pPr/>
              <a:t>4/12/2012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891BA-8ACD-4473-8F32-68E3C24F7B3F}" type="datetimeFigureOut">
              <a:rPr lang="en-US" smtClean="0"/>
              <a:pPr/>
              <a:t>4/12/2012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359C4-6E38-4EF7-9644-5C9467BED3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891BA-8ACD-4473-8F32-68E3C24F7B3F}" type="datetimeFigureOut">
              <a:rPr lang="en-US" smtClean="0"/>
              <a:pPr/>
              <a:t>4/12/2012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359C4-6E38-4EF7-9644-5C9467BED3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PCP1 </a:t>
            </a:r>
            <a:r>
              <a:rPr lang="en-US" b="1" dirty="0"/>
              <a:t>function and its connection to CR and aging. </a:t>
            </a:r>
          </a:p>
        </p:txBody>
      </p:sp>
      <p:sp>
        <p:nvSpPr>
          <p:cNvPr id="3" name="Subtitle 2"/>
          <p:cNvSpPr>
            <a:spLocks noGrp="1"/>
          </p:cNvSpPr>
          <p:nvPr>
            <p:ph type="subTitle" idx="1"/>
          </p:nvPr>
        </p:nvSpPr>
        <p:spPr/>
        <p:txBody>
          <a:bodyPr/>
          <a:lstStyle/>
          <a:p>
            <a:r>
              <a:rPr lang="en-US" dirty="0" err="1" smtClean="0"/>
              <a:t>Yamisha</a:t>
            </a:r>
            <a:r>
              <a:rPr lang="en-US" dirty="0" smtClean="0"/>
              <a:t> Rutherford</a:t>
            </a:r>
          </a:p>
          <a:p>
            <a:r>
              <a:rPr lang="en-US" dirty="0" smtClean="0"/>
              <a:t>Hong Qin</a:t>
            </a:r>
          </a:p>
          <a:p>
            <a:r>
              <a:rPr lang="en-US" dirty="0" err="1" smtClean="0"/>
              <a:t>Ninlin</a:t>
            </a:r>
            <a:r>
              <a:rPr lang="en-US" dirty="0" smtClean="0"/>
              <a:t> Gupta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953000" cy="792162"/>
          </a:xfrm>
        </p:spPr>
        <p:txBody>
          <a:bodyPr>
            <a:normAutofit fontScale="90000"/>
          </a:bodyPr>
          <a:lstStyle/>
          <a:p>
            <a:r>
              <a:rPr lang="en-US" dirty="0" smtClean="0"/>
              <a:t>Wild type 2% glucose</a:t>
            </a:r>
            <a:endParaRPr lang="en-US" dirty="0"/>
          </a:p>
        </p:txBody>
      </p:sp>
      <p:graphicFrame>
        <p:nvGraphicFramePr>
          <p:cNvPr id="7" name="Diagram 6"/>
          <p:cNvGraphicFramePr/>
          <p:nvPr/>
        </p:nvGraphicFramePr>
        <p:xfrm>
          <a:off x="1524000" y="685800"/>
          <a:ext cx="60960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own Arrow 7"/>
          <p:cNvSpPr/>
          <p:nvPr/>
        </p:nvSpPr>
        <p:spPr>
          <a:xfrm flipH="1">
            <a:off x="6705600" y="838200"/>
            <a:ext cx="76201"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19800" y="304800"/>
            <a:ext cx="1600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TOR1 Pathway</a:t>
            </a:r>
            <a:endParaRPr lang="en-US" dirty="0"/>
          </a:p>
        </p:txBody>
      </p:sp>
      <p:sp>
        <p:nvSpPr>
          <p:cNvPr id="10" name="Down Arrow 9"/>
          <p:cNvSpPr/>
          <p:nvPr/>
        </p:nvSpPr>
        <p:spPr>
          <a:xfrm>
            <a:off x="6781800" y="3276600"/>
            <a:ext cx="45719"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24600" y="4648200"/>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CELLULAR </a:t>
            </a:r>
          </a:p>
          <a:p>
            <a:pPr algn="ctr"/>
            <a:r>
              <a:rPr lang="en-US" sz="1200" dirty="0" smtClean="0">
                <a:solidFill>
                  <a:schemeClr val="tx1"/>
                </a:solidFill>
              </a:rPr>
              <a:t>AGING</a:t>
            </a:r>
            <a:endParaRPr lang="en-US" sz="1200" dirty="0">
              <a:solidFill>
                <a:schemeClr val="tx1"/>
              </a:solidFill>
            </a:endParaRPr>
          </a:p>
        </p:txBody>
      </p:sp>
      <p:sp>
        <p:nvSpPr>
          <p:cNvPr id="18" name="Rectangle 17"/>
          <p:cNvSpPr/>
          <p:nvPr/>
        </p:nvSpPr>
        <p:spPr>
          <a:xfrm>
            <a:off x="6324600" y="3657600"/>
            <a:ext cx="990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OXIDATIVE DAMAGE</a:t>
            </a:r>
            <a:endParaRPr lang="en-US" sz="1200" dirty="0">
              <a:solidFill>
                <a:schemeClr val="tx1"/>
              </a:solidFill>
            </a:endParaRPr>
          </a:p>
        </p:txBody>
      </p:sp>
      <p:sp>
        <p:nvSpPr>
          <p:cNvPr id="20" name="Down Arrow 19"/>
          <p:cNvSpPr/>
          <p:nvPr/>
        </p:nvSpPr>
        <p:spPr>
          <a:xfrm>
            <a:off x="6781800" y="4114800"/>
            <a:ext cx="76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5943600" cy="639762"/>
          </a:xfrm>
        </p:spPr>
        <p:txBody>
          <a:bodyPr>
            <a:normAutofit fontScale="90000"/>
          </a:bodyPr>
          <a:lstStyle/>
          <a:p>
            <a:r>
              <a:rPr lang="en-US" dirty="0" smtClean="0"/>
              <a:t>PCP1∆ 0.5% and 2% glucose</a:t>
            </a:r>
            <a:endParaRPr lang="en-US" dirty="0"/>
          </a:p>
        </p:txBody>
      </p:sp>
      <p:sp>
        <p:nvSpPr>
          <p:cNvPr id="3" name="Right Arrow 2"/>
          <p:cNvSpPr/>
          <p:nvPr/>
        </p:nvSpPr>
        <p:spPr>
          <a:xfrm>
            <a:off x="1981200" y="1638300"/>
            <a:ext cx="5181600" cy="3581400"/>
          </a:xfrm>
          <a:prstGeom prst="rightArrow">
            <a:avLst/>
          </a:prstGeom>
          <a:solidFill>
            <a:schemeClr val="tx1">
              <a:lumMod val="50000"/>
              <a:lumOff val="5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762000" y="2514600"/>
            <a:ext cx="1828800" cy="838200"/>
            <a:chOff x="0" y="1074420"/>
            <a:chExt cx="1828800" cy="1432560"/>
          </a:xfrm>
        </p:grpSpPr>
        <p:sp>
          <p:nvSpPr>
            <p:cNvPr id="5" name="Rounded Rectangle 4"/>
            <p:cNvSpPr/>
            <p:nvPr/>
          </p:nvSpPr>
          <p:spPr>
            <a:xfrm>
              <a:off x="0" y="1074420"/>
              <a:ext cx="1828800" cy="1432560"/>
            </a:xfrm>
            <a:prstGeom prst="round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p:cNvSpPr/>
            <p:nvPr/>
          </p:nvSpPr>
          <p:spPr>
            <a:xfrm>
              <a:off x="69932" y="1144352"/>
              <a:ext cx="1688936" cy="12926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HIGH </a:t>
              </a:r>
              <a:r>
                <a:rPr lang="en-US" sz="1800" kern="1200" dirty="0" smtClean="0"/>
                <a:t>GLUCOSE </a:t>
              </a:r>
              <a:endParaRPr lang="en-US" sz="1800" kern="1200" dirty="0"/>
            </a:p>
          </p:txBody>
        </p:sp>
      </p:grpSp>
      <p:grpSp>
        <p:nvGrpSpPr>
          <p:cNvPr id="7" name="Group 6"/>
          <p:cNvGrpSpPr/>
          <p:nvPr/>
        </p:nvGrpSpPr>
        <p:grpSpPr>
          <a:xfrm>
            <a:off x="3352800" y="2743200"/>
            <a:ext cx="1828800" cy="1432560"/>
            <a:chOff x="2133600" y="1074420"/>
            <a:chExt cx="1828800" cy="1432560"/>
          </a:xfrm>
        </p:grpSpPr>
        <p:sp>
          <p:nvSpPr>
            <p:cNvPr id="8" name="Rounded Rectangle 7"/>
            <p:cNvSpPr/>
            <p:nvPr/>
          </p:nvSpPr>
          <p:spPr>
            <a:xfrm>
              <a:off x="2133600" y="1074420"/>
              <a:ext cx="1828800" cy="14325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2203532" y="1144352"/>
              <a:ext cx="1688936" cy="12926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FERMENTATION PATHWAY</a:t>
              </a:r>
            </a:p>
            <a:p>
              <a:pPr lvl="0" algn="ctr" defTabSz="800100">
                <a:lnSpc>
                  <a:spcPct val="90000"/>
                </a:lnSpc>
                <a:spcBef>
                  <a:spcPct val="0"/>
                </a:spcBef>
                <a:spcAft>
                  <a:spcPct val="35000"/>
                </a:spcAft>
              </a:pPr>
              <a:r>
                <a:rPr lang="en-US" sz="1800" kern="1200" dirty="0" smtClean="0"/>
                <a:t>(FOR ATP)</a:t>
              </a:r>
              <a:endParaRPr lang="en-US" sz="1800" kern="1200" dirty="0"/>
            </a:p>
          </p:txBody>
        </p:sp>
      </p:grpSp>
      <p:grpSp>
        <p:nvGrpSpPr>
          <p:cNvPr id="10" name="Group 9"/>
          <p:cNvGrpSpPr/>
          <p:nvPr/>
        </p:nvGrpSpPr>
        <p:grpSpPr>
          <a:xfrm>
            <a:off x="5562600" y="2743200"/>
            <a:ext cx="1828800" cy="1432560"/>
            <a:chOff x="4267200" y="1074420"/>
            <a:chExt cx="1828800" cy="1432560"/>
          </a:xfrm>
        </p:grpSpPr>
        <p:sp>
          <p:nvSpPr>
            <p:cNvPr id="11" name="Rounded Rectangle 10"/>
            <p:cNvSpPr/>
            <p:nvPr/>
          </p:nvSpPr>
          <p:spPr>
            <a:xfrm>
              <a:off x="4267200" y="1074420"/>
              <a:ext cx="1828800" cy="1432560"/>
            </a:xfrm>
            <a:prstGeom prst="round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p:cNvSpPr/>
            <p:nvPr/>
          </p:nvSpPr>
          <p:spPr>
            <a:xfrm>
              <a:off x="4337132" y="1144352"/>
              <a:ext cx="1688936" cy="12926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LOW 02-</a:t>
              </a:r>
              <a:endParaRPr lang="en-US" sz="1800" kern="1200" dirty="0"/>
            </a:p>
          </p:txBody>
        </p:sp>
      </p:grpSp>
      <p:grpSp>
        <p:nvGrpSpPr>
          <p:cNvPr id="13" name="Group 12"/>
          <p:cNvGrpSpPr/>
          <p:nvPr/>
        </p:nvGrpSpPr>
        <p:grpSpPr>
          <a:xfrm>
            <a:off x="762000" y="3429000"/>
            <a:ext cx="1828800" cy="838200"/>
            <a:chOff x="0" y="1074420"/>
            <a:chExt cx="1828800" cy="1432560"/>
          </a:xfrm>
        </p:grpSpPr>
        <p:sp>
          <p:nvSpPr>
            <p:cNvPr id="14" name="Rounded Rectangle 13"/>
            <p:cNvSpPr/>
            <p:nvPr/>
          </p:nvSpPr>
          <p:spPr>
            <a:xfrm>
              <a:off x="0" y="1074420"/>
              <a:ext cx="1828800" cy="1432560"/>
            </a:xfrm>
            <a:prstGeom prst="round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ounded Rectangle 4"/>
            <p:cNvSpPr/>
            <p:nvPr/>
          </p:nvSpPr>
          <p:spPr>
            <a:xfrm>
              <a:off x="69932" y="1144352"/>
              <a:ext cx="1688936" cy="12926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dirty="0" smtClean="0"/>
                <a:t>LOW</a:t>
              </a:r>
              <a:r>
                <a:rPr lang="en-US" sz="1800" kern="1200" dirty="0" smtClean="0"/>
                <a:t> GLUCOSE </a:t>
              </a:r>
              <a:endParaRPr lang="en-US" sz="1800" kern="1200" dirty="0"/>
            </a:p>
          </p:txBody>
        </p:sp>
      </p:grpSp>
      <p:sp>
        <p:nvSpPr>
          <p:cNvPr id="16" name="Down Arrow 15"/>
          <p:cNvSpPr/>
          <p:nvPr/>
        </p:nvSpPr>
        <p:spPr>
          <a:xfrm>
            <a:off x="1524000" y="4343400"/>
            <a:ext cx="45719"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5800" y="548640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TCA </a:t>
            </a:r>
          </a:p>
          <a:p>
            <a:pPr algn="ctr"/>
            <a:r>
              <a:rPr lang="en-US" dirty="0" smtClean="0"/>
              <a:t>ETC</a:t>
            </a:r>
          </a:p>
          <a:p>
            <a:pPr algn="ctr"/>
            <a:r>
              <a:rPr lang="en-US" sz="1400" dirty="0" smtClean="0"/>
              <a:t>(for ATP)</a:t>
            </a:r>
            <a:endParaRPr lang="en-US" sz="1400" dirty="0"/>
          </a:p>
        </p:txBody>
      </p:sp>
      <p:sp>
        <p:nvSpPr>
          <p:cNvPr id="19" name="Multiply 18"/>
          <p:cNvSpPr/>
          <p:nvPr/>
        </p:nvSpPr>
        <p:spPr>
          <a:xfrm>
            <a:off x="990600" y="4572000"/>
            <a:ext cx="990600" cy="4572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715000" y="1219200"/>
            <a:ext cx="1600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TOR1 Pathway</a:t>
            </a:r>
            <a:endParaRPr lang="en-US" dirty="0"/>
          </a:p>
        </p:txBody>
      </p:sp>
      <p:sp>
        <p:nvSpPr>
          <p:cNvPr id="21" name="Down Arrow 20"/>
          <p:cNvSpPr/>
          <p:nvPr/>
        </p:nvSpPr>
        <p:spPr>
          <a:xfrm flipH="1">
            <a:off x="6477000" y="1752600"/>
            <a:ext cx="76201"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flipH="1">
            <a:off x="6553200" y="4191000"/>
            <a:ext cx="76201"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96000" y="5181600"/>
            <a:ext cx="990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OXIDATIVE DAMAGE</a:t>
            </a:r>
            <a:endParaRPr lang="en-US" sz="1200" dirty="0">
              <a:solidFill>
                <a:schemeClr val="tx1"/>
              </a:solidFill>
            </a:endParaRPr>
          </a:p>
        </p:txBody>
      </p:sp>
      <p:sp>
        <p:nvSpPr>
          <p:cNvPr id="24" name="Down Arrow 23"/>
          <p:cNvSpPr/>
          <p:nvPr/>
        </p:nvSpPr>
        <p:spPr>
          <a:xfrm flipH="1">
            <a:off x="6553200" y="5562600"/>
            <a:ext cx="76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096000" y="6248400"/>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CELLULAR </a:t>
            </a:r>
          </a:p>
          <a:p>
            <a:pPr algn="ctr"/>
            <a:r>
              <a:rPr lang="en-US" sz="1200" dirty="0" smtClean="0">
                <a:solidFill>
                  <a:schemeClr val="tx1"/>
                </a:solidFill>
              </a:rPr>
              <a:t>AGING</a:t>
            </a:r>
            <a:endParaRPr lang="en-US" sz="1200" dirty="0">
              <a:solidFill>
                <a:schemeClr val="tx1"/>
              </a:solidFill>
            </a:endParaRPr>
          </a:p>
        </p:txBody>
      </p:sp>
      <p:sp>
        <p:nvSpPr>
          <p:cNvPr id="27" name="Explosion 1 26"/>
          <p:cNvSpPr/>
          <p:nvPr/>
        </p:nvSpPr>
        <p:spPr>
          <a:xfrm>
            <a:off x="2362200" y="4495800"/>
            <a:ext cx="2133600" cy="762000"/>
          </a:xfrm>
          <a:prstGeom prst="irregularSeal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PCP1∆</a:t>
            </a:r>
            <a:endParaRPr lang="en-US" dirty="0"/>
          </a:p>
        </p:txBody>
      </p:sp>
      <p:sp>
        <p:nvSpPr>
          <p:cNvPr id="28" name="Left Arrow 27"/>
          <p:cNvSpPr/>
          <p:nvPr/>
        </p:nvSpPr>
        <p:spPr>
          <a:xfrm>
            <a:off x="1828800" y="4800600"/>
            <a:ext cx="4572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References</a:t>
            </a:r>
            <a:br>
              <a:rPr lang="en-US" b="1" dirty="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abstract</a:t>
            </a:r>
            <a:endParaRPr lang="en-US" u="sng" dirty="0"/>
          </a:p>
        </p:txBody>
      </p:sp>
      <p:sp>
        <p:nvSpPr>
          <p:cNvPr id="3" name="Content Placeholder 2"/>
          <p:cNvSpPr>
            <a:spLocks noGrp="1"/>
          </p:cNvSpPr>
          <p:nvPr>
            <p:ph idx="1"/>
          </p:nvPr>
        </p:nvSpPr>
        <p:spPr/>
        <p:txBody>
          <a:bodyPr>
            <a:normAutofit fontScale="55000" lnSpcReduction="20000"/>
          </a:bodyPr>
          <a:lstStyle/>
          <a:p>
            <a:r>
              <a:rPr lang="en-US" dirty="0" smtClean="0"/>
              <a:t>Mitochondria play a central role in life span extension effects of calorie restriction (CR). PCP1, a mitochondrial rhomboid serine protease, participates in mitochondrial dynamics and the processing of </a:t>
            </a:r>
            <a:r>
              <a:rPr lang="en-US" dirty="0" err="1" smtClean="0"/>
              <a:t>cytochrome</a:t>
            </a:r>
            <a:r>
              <a:rPr lang="en-US" dirty="0" smtClean="0"/>
              <a:t> c </a:t>
            </a:r>
            <a:r>
              <a:rPr lang="en-US" dirty="0" err="1" smtClean="0"/>
              <a:t>peroxidase</a:t>
            </a:r>
            <a:r>
              <a:rPr lang="en-US" dirty="0" smtClean="0"/>
              <a:t> (CCP1) which is involved in degradation of ROS such as peroxides. Additionally PCP1 partakes in the processing of MGM1 a </a:t>
            </a:r>
            <a:r>
              <a:rPr lang="en-US" dirty="0" err="1" smtClean="0"/>
              <a:t>dynamin</a:t>
            </a:r>
            <a:r>
              <a:rPr lang="en-US" dirty="0" smtClean="0"/>
              <a:t>- like </a:t>
            </a:r>
            <a:r>
              <a:rPr lang="en-US" dirty="0" err="1" smtClean="0"/>
              <a:t>GTPase</a:t>
            </a:r>
            <a:r>
              <a:rPr lang="en-US" dirty="0" smtClean="0"/>
              <a:t> involved in mitochondrial fusion, fission and </a:t>
            </a:r>
            <a:r>
              <a:rPr lang="en-US" dirty="0" err="1" smtClean="0"/>
              <a:t>cristae</a:t>
            </a:r>
            <a:r>
              <a:rPr lang="en-US" dirty="0" smtClean="0"/>
              <a:t> formation. Deletion of PCP1 leads to extended </a:t>
            </a:r>
            <a:r>
              <a:rPr lang="en-US" dirty="0" err="1" smtClean="0"/>
              <a:t>replicative</a:t>
            </a:r>
            <a:r>
              <a:rPr lang="en-US" dirty="0" smtClean="0"/>
              <a:t> life span (RLS) and lower growth fitness. Therefore, we focused on the role of PCP1 to better understand the role of mitochondria in CR. We hypothesize that the effect of PCP1 on life span is due to its influences on the endogenous levels of superoxide. We test this hypothesis by comparing the superoxide levels between cells grown in normal conditions and calorie-restricted media, and then monitored the superoxide levels by </a:t>
            </a:r>
            <a:r>
              <a:rPr lang="en-US" dirty="0" err="1" smtClean="0"/>
              <a:t>dihydroethidium</a:t>
            </a:r>
            <a:r>
              <a:rPr lang="en-US" dirty="0" smtClean="0"/>
              <a:t> staining.  Using flow </a:t>
            </a:r>
            <a:r>
              <a:rPr lang="en-US" dirty="0" err="1" smtClean="0"/>
              <a:t>cytometer</a:t>
            </a:r>
            <a:r>
              <a:rPr lang="en-US" dirty="0" smtClean="0"/>
              <a:t>, we found that CR induced higher superoxide levels in wild type cells  during exponential growth. In contrast, cells of PCP1 deletion mutant show extremely low superoxide levels in both normal and CR media. These preliminary results suggest that the long RLS of pcp1∆ is due to its low levels of O</a:t>
            </a:r>
            <a:r>
              <a:rPr lang="en-US" baseline="-25000" dirty="0" smtClean="0"/>
              <a:t>2</a:t>
            </a:r>
            <a:r>
              <a:rPr lang="en-US" baseline="30000" dirty="0" smtClean="0"/>
              <a:t>·-</a:t>
            </a:r>
            <a:r>
              <a:rPr lang="en-US" dirty="0" smtClean="0"/>
              <a:t>, and also suggest that CR would have no effect on the lifespan of pcp1∆. This study can potentially lead to more insights on ageing-related diseases in humans.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*Introduction </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 	Aging </a:t>
            </a:r>
            <a:r>
              <a:rPr lang="en-US" dirty="0"/>
              <a:t>of  </a:t>
            </a:r>
            <a:r>
              <a:rPr lang="en-US" dirty="0" err="1"/>
              <a:t>Saccharomyces</a:t>
            </a:r>
            <a:r>
              <a:rPr lang="en-US" dirty="0"/>
              <a:t> </a:t>
            </a:r>
            <a:r>
              <a:rPr lang="en-US" dirty="0" err="1"/>
              <a:t>cerevisiae</a:t>
            </a:r>
            <a:r>
              <a:rPr lang="en-US" dirty="0"/>
              <a:t> cells is an invasive aspect of research that can potentially lead to several implications related to human aging diseases. There are many factors that may influence cellular aging in yeast such as reactive oxidative species (</a:t>
            </a:r>
            <a:r>
              <a:rPr lang="en-US" dirty="0" smtClean="0"/>
              <a:t>ROS) and </a:t>
            </a:r>
            <a:r>
              <a:rPr lang="en-US" dirty="0"/>
              <a:t>calorie restriction (CR). It has been proposed that a reduction in calorie intake slows aging and increases lifespan by suppressing the TOR signaling pathway.</a:t>
            </a:r>
            <a:r>
              <a:rPr lang="en-US" b="1" dirty="0"/>
              <a:t> </a:t>
            </a:r>
            <a:r>
              <a:rPr lang="en-US" dirty="0" smtClean="0"/>
              <a:t>TOR1 </a:t>
            </a:r>
            <a:r>
              <a:rPr lang="en-US" dirty="0"/>
              <a:t>is a protein </a:t>
            </a:r>
            <a:r>
              <a:rPr lang="en-US" dirty="0" err="1"/>
              <a:t>kinase</a:t>
            </a:r>
            <a:r>
              <a:rPr lang="en-US" dirty="0"/>
              <a:t> and </a:t>
            </a:r>
            <a:r>
              <a:rPr lang="en-US" dirty="0" err="1"/>
              <a:t>rapamycin</a:t>
            </a:r>
            <a:r>
              <a:rPr lang="en-US" dirty="0"/>
              <a:t> target that controls growth in response to nutrients by regulating translation, transcription, ribosome biogenesis, nutrient transport and </a:t>
            </a:r>
            <a:r>
              <a:rPr lang="en-US" dirty="0" err="1"/>
              <a:t>autophagy</a:t>
            </a:r>
            <a:r>
              <a:rPr lang="en-US" dirty="0"/>
              <a:t>. Suppressing the TOR pathway consequently reduces endogenous ROS levels which are known to be  the causative agents of cellular protein, lipid, and DNA damage as well as fragmentation of the </a:t>
            </a:r>
            <a:r>
              <a:rPr lang="en-US" dirty="0" smtClean="0"/>
              <a:t>mitochondria. CR is essential because the concentration of glucose the cell is exposed to determines the energy production pathway the cell will venture</a:t>
            </a:r>
            <a:r>
              <a:rPr lang="en-US" dirty="0" smtClean="0"/>
              <a:t>. </a:t>
            </a:r>
            <a:r>
              <a:rPr lang="en-US" dirty="0" smtClean="0"/>
              <a:t>I</a:t>
            </a:r>
            <a:r>
              <a:rPr lang="en-US" dirty="0" smtClean="0"/>
              <a:t>n </a:t>
            </a:r>
            <a:r>
              <a:rPr lang="en-US" dirty="0" smtClean="0"/>
              <a:t>high glucose media the cell will participate in the fermentation pathway to produce ATP this process occurs in the </a:t>
            </a:r>
            <a:r>
              <a:rPr lang="en-US" dirty="0" err="1" smtClean="0"/>
              <a:t>cytosol</a:t>
            </a:r>
            <a:r>
              <a:rPr lang="en-US" dirty="0" smtClean="0"/>
              <a:t>. In contrast low glucose media promotes the cell to produce ATP via the CAC which is a mitochondrial process. </a:t>
            </a:r>
            <a:r>
              <a:rPr lang="en-US" dirty="0" smtClean="0"/>
              <a:t>The fermentation pathway produces 2ATP per molecule of glucose while the Citric Acid Cycle (CAC) produces 36 to 38ATP per molecule of glucose The </a:t>
            </a:r>
            <a:r>
              <a:rPr lang="en-US" dirty="0" smtClean="0"/>
              <a:t>CAC </a:t>
            </a:r>
            <a:r>
              <a:rPr lang="en-US" dirty="0"/>
              <a:t>play a critical role in life span extension effects of CR because it houses the electron transport chain which has been found to be the center of superoxide production. The research under study focuses on how CR alters the level of superoxide anions (O</a:t>
            </a:r>
            <a:r>
              <a:rPr lang="en-US" baseline="-25000" dirty="0"/>
              <a:t>2</a:t>
            </a:r>
            <a:r>
              <a:rPr lang="en-US" baseline="30000" dirty="0"/>
              <a:t>-</a:t>
            </a:r>
            <a:r>
              <a:rPr lang="en-US" dirty="0"/>
              <a:t>) in the ∆PCP1 cells and in turn how it affects the longevity of yeast cells. PCP1, a rhomboid serine protease, participates in mitochondrial dynamics and the processing of </a:t>
            </a:r>
            <a:r>
              <a:rPr lang="en-US" dirty="0" err="1"/>
              <a:t>cytochrome</a:t>
            </a:r>
            <a:r>
              <a:rPr lang="en-US" dirty="0"/>
              <a:t> c </a:t>
            </a:r>
            <a:r>
              <a:rPr lang="en-US" dirty="0" err="1"/>
              <a:t>peroxidase</a:t>
            </a:r>
            <a:r>
              <a:rPr lang="en-US" dirty="0"/>
              <a:t> (CCP1) which is involved in degradation of hydrogen peroxide species. Additionally PCP1 partakes in the processing of MGM1 a </a:t>
            </a:r>
            <a:r>
              <a:rPr lang="en-US" dirty="0" err="1"/>
              <a:t>dynamin</a:t>
            </a:r>
            <a:r>
              <a:rPr lang="en-US" dirty="0"/>
              <a:t>- like </a:t>
            </a:r>
            <a:r>
              <a:rPr lang="en-US" dirty="0" err="1"/>
              <a:t>GTPase</a:t>
            </a:r>
            <a:r>
              <a:rPr lang="en-US" dirty="0"/>
              <a:t> involved in mitochondrial fusion, fission and </a:t>
            </a:r>
            <a:r>
              <a:rPr lang="en-US" dirty="0" err="1"/>
              <a:t>cristae</a:t>
            </a:r>
            <a:r>
              <a:rPr lang="en-US" dirty="0"/>
              <a:t> formation.</a:t>
            </a:r>
            <a:r>
              <a:rPr lang="en-US" b="1" dirty="0"/>
              <a:t> </a:t>
            </a:r>
            <a:r>
              <a:rPr lang="en-US" dirty="0" smtClean="0"/>
              <a:t>We </a:t>
            </a:r>
            <a:r>
              <a:rPr lang="en-US" dirty="0"/>
              <a:t>hypothesize that</a:t>
            </a:r>
            <a:r>
              <a:rPr lang="en-US" b="1" dirty="0"/>
              <a:t> </a:t>
            </a:r>
            <a:r>
              <a:rPr lang="en-US" dirty="0"/>
              <a:t>deletion of PCP1 will lead to an extended </a:t>
            </a:r>
            <a:r>
              <a:rPr lang="en-US" dirty="0" err="1"/>
              <a:t>replicative</a:t>
            </a:r>
            <a:r>
              <a:rPr lang="en-US" dirty="0"/>
              <a:t> life span (RLS)  and lower growth fitness due to its influences on the endogenous levels of superoxide. If there is a ∆PCP1 gene then the cell will be dysfunctional in processing MGM1. Improper processing of MGM1 can lead to an irregular formation of the inner membrane of the mitochondria and thus affecting the function of the electron transport chain ETC. Ultimately an inefficient ETC along with CR should together decrease ROS levels and consequently increase the longevity of the cell.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*Materials </a:t>
            </a:r>
            <a:r>
              <a:rPr lang="en-US" u="sng" dirty="0"/>
              <a:t>and </a:t>
            </a:r>
            <a:r>
              <a:rPr lang="en-US" u="sng" dirty="0" smtClean="0"/>
              <a:t>Methods bullet</a:t>
            </a:r>
            <a:r>
              <a:rPr lang="en-US" b="1" dirty="0"/>
              <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Grow ∆</a:t>
            </a:r>
            <a:r>
              <a:rPr lang="en-US" dirty="0"/>
              <a:t>Pcp1 </a:t>
            </a:r>
            <a:r>
              <a:rPr lang="en-US" dirty="0" smtClean="0"/>
              <a:t>mutant </a:t>
            </a:r>
            <a:r>
              <a:rPr lang="en-US" dirty="0"/>
              <a:t>cells as well as BY4743 cells which served as the wild type control. </a:t>
            </a:r>
            <a:endParaRPr lang="en-US" dirty="0" smtClean="0"/>
          </a:p>
          <a:p>
            <a:r>
              <a:rPr lang="en-US" dirty="0" smtClean="0"/>
              <a:t>Using </a:t>
            </a:r>
            <a:r>
              <a:rPr lang="en-US" dirty="0"/>
              <a:t>two test tubes 5µl of the ∆Pcp1 culture was exposed to both 5ml of the 2% glucose which is normal nutrient conditions and 5ml of .05% glucose which is calorie restricted conditions</a:t>
            </a:r>
            <a:r>
              <a:rPr lang="en-US" dirty="0" smtClean="0"/>
              <a:t>. </a:t>
            </a:r>
            <a:r>
              <a:rPr lang="en-US" dirty="0"/>
              <a:t>The same was done </a:t>
            </a:r>
            <a:r>
              <a:rPr lang="en-US" dirty="0" smtClean="0"/>
              <a:t>for BY4743</a:t>
            </a:r>
            <a:r>
              <a:rPr lang="en-US" dirty="0"/>
              <a:t>. </a:t>
            </a:r>
            <a:endParaRPr lang="en-US" dirty="0" smtClean="0"/>
          </a:p>
          <a:p>
            <a:r>
              <a:rPr lang="en-US" dirty="0" smtClean="0"/>
              <a:t>From </a:t>
            </a:r>
            <a:r>
              <a:rPr lang="en-US" dirty="0"/>
              <a:t>each </a:t>
            </a:r>
            <a:r>
              <a:rPr lang="en-US" dirty="0" smtClean="0"/>
              <a:t>media 1ml </a:t>
            </a:r>
            <a:r>
              <a:rPr lang="en-US" dirty="0"/>
              <a:t>of cells was placed in </a:t>
            </a:r>
            <a:r>
              <a:rPr lang="en-US" dirty="0" err="1"/>
              <a:t>eppendorf</a:t>
            </a:r>
            <a:r>
              <a:rPr lang="en-US" dirty="0"/>
              <a:t> tubes, spun down and </a:t>
            </a:r>
            <a:r>
              <a:rPr lang="en-US" dirty="0" smtClean="0"/>
              <a:t>washed with 1.0 ml of PBS. Then add 1ml of PBS to the pallet in </a:t>
            </a:r>
            <a:r>
              <a:rPr lang="en-US" dirty="0" err="1" smtClean="0"/>
              <a:t>eppendorf</a:t>
            </a:r>
            <a:r>
              <a:rPr lang="en-US" dirty="0" smtClean="0"/>
              <a:t> tube. </a:t>
            </a:r>
          </a:p>
          <a:p>
            <a:r>
              <a:rPr lang="en-US" dirty="0" smtClean="0"/>
              <a:t>Prepare fresh </a:t>
            </a:r>
            <a:r>
              <a:rPr lang="en-US" dirty="0" err="1" smtClean="0"/>
              <a:t>eppendorf</a:t>
            </a:r>
            <a:r>
              <a:rPr lang="en-US" dirty="0" smtClean="0"/>
              <a:t> tubes, label the strains , media concentration, OD value and mark them DHE stained. Transfer 0.1 ml cells from the </a:t>
            </a:r>
            <a:r>
              <a:rPr lang="en-US" dirty="0" err="1" smtClean="0"/>
              <a:t>eppendorf</a:t>
            </a:r>
            <a:r>
              <a:rPr lang="en-US" dirty="0" smtClean="0"/>
              <a:t> tubes into the fresh tubes. </a:t>
            </a:r>
          </a:p>
          <a:p>
            <a:r>
              <a:rPr lang="en-US" dirty="0" smtClean="0"/>
              <a:t>Make a master mix of PBS and DHE (12ml of PBS and 14 µl of DHE). Add 901µl of the master mix to the fresh </a:t>
            </a:r>
            <a:r>
              <a:rPr lang="en-US" dirty="0" err="1" smtClean="0"/>
              <a:t>eppendorf</a:t>
            </a:r>
            <a:r>
              <a:rPr lang="en-US" dirty="0" smtClean="0"/>
              <a:t> tubes containing the 0.1ml of cells then vortex.</a:t>
            </a:r>
          </a:p>
          <a:p>
            <a:r>
              <a:rPr lang="en-US" dirty="0" smtClean="0"/>
              <a:t> Wrap all of the tubes in foil then put on rotation for 10 minutes at 30°. Then spin down and decant carefully. Finally add 1 ml of PBS then point </a:t>
            </a:r>
            <a:r>
              <a:rPr lang="en-US" dirty="0" err="1" smtClean="0"/>
              <a:t>sonicate</a:t>
            </a:r>
            <a:r>
              <a:rPr lang="en-US" dirty="0" smtClean="0"/>
              <a:t> </a:t>
            </a:r>
            <a:r>
              <a:rPr lang="en-US" dirty="0"/>
              <a:t>the </a:t>
            </a:r>
            <a:r>
              <a:rPr lang="en-US" dirty="0" smtClean="0"/>
              <a:t>suspension.</a:t>
            </a:r>
          </a:p>
          <a:p>
            <a:r>
              <a:rPr lang="en-US" dirty="0" smtClean="0"/>
              <a:t>FACS analyze each sample. Intracellular </a:t>
            </a:r>
            <a:r>
              <a:rPr lang="en-US" dirty="0"/>
              <a:t>superoxide anions were measured via </a:t>
            </a:r>
            <a:r>
              <a:rPr lang="en-US" dirty="0" err="1"/>
              <a:t>dihydroethidium</a:t>
            </a:r>
            <a:r>
              <a:rPr lang="en-US" dirty="0"/>
              <a:t> DHE (Molecular Probes) signals using a FACSCaliber2 flow </a:t>
            </a:r>
            <a:r>
              <a:rPr lang="en-US" dirty="0" err="1"/>
              <a:t>cytometer</a:t>
            </a:r>
            <a:r>
              <a:rPr lang="en-US" dirty="0"/>
              <a:t> (BD-Biosciences) with a 488-nm excitation laser. Signals from 25,000 cells/sample were captured in FL3 (&gt;670 nm) at a flow rate of 5,000 cells/s. The DHE signals Data collected with the FACSCaliber2 flow </a:t>
            </a:r>
            <a:r>
              <a:rPr lang="en-US" dirty="0" err="1"/>
              <a:t>cytometer</a:t>
            </a:r>
            <a:r>
              <a:rPr lang="en-US" dirty="0"/>
              <a:t> were processed with </a:t>
            </a:r>
            <a:r>
              <a:rPr lang="en-US" dirty="0" err="1"/>
              <a:t>Flowjo</a:t>
            </a:r>
            <a:r>
              <a:rPr lang="en-US" dirty="0"/>
              <a:t> software (Tree Star) and quantified with </a:t>
            </a:r>
            <a:r>
              <a:rPr lang="en-US" dirty="0" err="1"/>
              <a:t>WinList</a:t>
            </a:r>
            <a:r>
              <a:rPr lang="en-US" dirty="0"/>
              <a:t> software (Verity Software House</a:t>
            </a:r>
            <a:r>
              <a:rPr lang="en-US" dirty="0" smtClean="0"/>
              <a:t>). DHE is oxidized by the superoxides into </a:t>
            </a:r>
            <a:r>
              <a:rPr lang="en-US" dirty="0" err="1" smtClean="0"/>
              <a:t>ethodine</a:t>
            </a:r>
            <a:r>
              <a:rPr lang="en-US" dirty="0" smtClean="0"/>
              <a:t>. </a:t>
            </a:r>
            <a:r>
              <a:rPr lang="en-US" dirty="0" err="1" smtClean="0"/>
              <a:t>Ethodine</a:t>
            </a:r>
            <a:r>
              <a:rPr lang="en-US" dirty="0" smtClean="0"/>
              <a:t> can then bind to DNA which allows for a red fluorescence to be seen.</a:t>
            </a: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Results</a:t>
            </a:r>
            <a:endParaRPr lang="en-US" u="sng" dirty="0"/>
          </a:p>
        </p:txBody>
      </p:sp>
      <p:sp>
        <p:nvSpPr>
          <p:cNvPr id="3" name="Content Placeholder 2"/>
          <p:cNvSpPr>
            <a:spLocks noGrp="1"/>
          </p:cNvSpPr>
          <p:nvPr>
            <p:ph idx="1"/>
          </p:nvPr>
        </p:nvSpPr>
        <p:spPr/>
        <p:txBody>
          <a:bodyPr>
            <a:normAutofit lnSpcReduction="10000"/>
          </a:bodyPr>
          <a:lstStyle/>
          <a:p>
            <a:r>
              <a:rPr lang="en-US" dirty="0"/>
              <a:t>When comparing the BY4743 wild type cells grown in normal medium with 2% glucose and restricted nutrient  concentrations .5% glucose results indicate that CR suppress DHE </a:t>
            </a:r>
            <a:r>
              <a:rPr lang="en-US" dirty="0" smtClean="0"/>
              <a:t>signals at log phase. </a:t>
            </a:r>
            <a:r>
              <a:rPr lang="en-US" dirty="0"/>
              <a:t>Contrarily Pcp1D has low DHE signals regardless of glucose concentration which indicates that CR does not work in ∆Pcp1 cells. </a:t>
            </a:r>
            <a:endParaRPr lang="en-US" b="1" dirty="0"/>
          </a:p>
          <a:p>
            <a:pPr>
              <a:buNone/>
            </a:pPr>
            <a:r>
              <a:rPr lang="en-US" dirty="0"/>
              <a:t>  </a:t>
            </a:r>
            <a:endParaRPr lang="en-US" b="1"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u="sng" dirty="0" smtClean="0"/>
              <a:t>*Figures </a:t>
            </a:r>
            <a:r>
              <a:rPr lang="en-US" b="1" dirty="0"/>
              <a:t/>
            </a:r>
            <a:br>
              <a:rPr lang="en-US" b="1" dirty="0"/>
            </a:br>
            <a:endParaRPr lang="en-US" dirty="0"/>
          </a:p>
        </p:txBody>
      </p:sp>
      <p:sp>
        <p:nvSpPr>
          <p:cNvPr id="5" name="Text Placeholder 4"/>
          <p:cNvSpPr>
            <a:spLocks noGrp="1"/>
          </p:cNvSpPr>
          <p:nvPr>
            <p:ph type="body" idx="1"/>
          </p:nvPr>
        </p:nvSpPr>
        <p:spPr>
          <a:xfrm>
            <a:off x="457200" y="1371600"/>
            <a:ext cx="4040188" cy="639762"/>
          </a:xfrm>
        </p:spPr>
        <p:txBody>
          <a:bodyPr>
            <a:normAutofit fontScale="92500" lnSpcReduction="20000"/>
          </a:bodyPr>
          <a:lstStyle/>
          <a:p>
            <a:pPr algn="ctr"/>
            <a:r>
              <a:rPr lang="en-US" dirty="0" smtClean="0"/>
              <a:t>DHE stain FACS data for BY4743 2% glucose </a:t>
            </a:r>
            <a:endParaRPr lang="en-US" dirty="0"/>
          </a:p>
        </p:txBody>
      </p:sp>
      <p:sp>
        <p:nvSpPr>
          <p:cNvPr id="7" name="Text Placeholder 6"/>
          <p:cNvSpPr>
            <a:spLocks noGrp="1"/>
          </p:cNvSpPr>
          <p:nvPr>
            <p:ph type="body" sz="quarter" idx="3"/>
          </p:nvPr>
        </p:nvSpPr>
        <p:spPr>
          <a:xfrm>
            <a:off x="4648200" y="1371600"/>
            <a:ext cx="4041775" cy="639762"/>
          </a:xfrm>
        </p:spPr>
        <p:txBody>
          <a:bodyPr>
            <a:normAutofit fontScale="92500" lnSpcReduction="20000"/>
          </a:bodyPr>
          <a:lstStyle/>
          <a:p>
            <a:pPr algn="ctr"/>
            <a:r>
              <a:rPr lang="en-US" dirty="0"/>
              <a:t>DHE stain FACS </a:t>
            </a:r>
            <a:r>
              <a:rPr lang="en-US" dirty="0" smtClean="0"/>
              <a:t>data for BY4743 .5% glucose </a:t>
            </a:r>
            <a:endParaRPr lang="en-US" dirty="0"/>
          </a:p>
        </p:txBody>
      </p:sp>
      <p:sp>
        <p:nvSpPr>
          <p:cNvPr id="8" name="TextBox 7"/>
          <p:cNvSpPr txBox="1"/>
          <p:nvPr/>
        </p:nvSpPr>
        <p:spPr>
          <a:xfrm>
            <a:off x="838200" y="5750004"/>
            <a:ext cx="320040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 wild type cell in 2% glucose presented a high level of DHE signals which indicates the presence of an elevated superoxide ion concentration. The TOR1 pathway is active in the WT cell under normal nutrient condition and therefore contributes to 02- production. </a:t>
            </a:r>
            <a:endParaRPr lang="en-US" sz="1100" dirty="0">
              <a:latin typeface="Times New Roman" pitchFamily="18" charset="0"/>
              <a:cs typeface="Times New Roman" pitchFamily="18" charset="0"/>
            </a:endParaRPr>
          </a:p>
        </p:txBody>
      </p:sp>
      <p:sp>
        <p:nvSpPr>
          <p:cNvPr id="12" name="TextBox 11"/>
          <p:cNvSpPr txBox="1"/>
          <p:nvPr/>
        </p:nvSpPr>
        <p:spPr>
          <a:xfrm>
            <a:off x="5181600" y="5242173"/>
            <a:ext cx="3276600" cy="1615827"/>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 wild type cell in .05% glucose initially presented a high then low level of DHE signals which indicates CR suppresses  superoxide ions at log phase. The initial high in DHE signals indicates that CR first prompts the cell to use the CAC as its energy producing pathway which leads to a high O2- production. Soon after CR is then effective in inactivating the TOR1 pathway and consequently minimizing 02- production. </a:t>
            </a:r>
            <a:endParaRPr lang="en-US" sz="1100" dirty="0">
              <a:latin typeface="Times New Roman" pitchFamily="18" charset="0"/>
              <a:cs typeface="Times New Roman" pitchFamily="18" charset="0"/>
            </a:endParaRPr>
          </a:p>
        </p:txBody>
      </p:sp>
      <p:sp>
        <p:nvSpPr>
          <p:cNvPr id="13" name="Content Placeholder 12"/>
          <p:cNvSpPr>
            <a:spLocks noGrp="1"/>
          </p:cNvSpPr>
          <p:nvPr>
            <p:ph sz="half" idx="2"/>
          </p:nvPr>
        </p:nvSpPr>
        <p:spPr>
          <a:xfrm>
            <a:off x="457200" y="2174875"/>
            <a:ext cx="3810000" cy="2930525"/>
          </a:xfrm>
        </p:spPr>
        <p:txBody>
          <a:bodyPr/>
          <a:lstStyle/>
          <a:p>
            <a:endParaRPr lang="en-US" dirty="0"/>
          </a:p>
        </p:txBody>
      </p:sp>
      <p:sp>
        <p:nvSpPr>
          <p:cNvPr id="14" name="Content Placeholder 13"/>
          <p:cNvSpPr>
            <a:spLocks noGrp="1"/>
          </p:cNvSpPr>
          <p:nvPr>
            <p:ph sz="quarter" idx="4"/>
          </p:nvPr>
        </p:nvSpPr>
        <p:spPr>
          <a:xfrm>
            <a:off x="5105400" y="2174875"/>
            <a:ext cx="3581400" cy="2930525"/>
          </a:xfrm>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*Figures</a:t>
            </a:r>
            <a:r>
              <a:rPr lang="en-US" dirty="0" smtClean="0"/>
              <a:t> </a:t>
            </a:r>
            <a:endParaRPr lang="en-US" dirty="0"/>
          </a:p>
        </p:txBody>
      </p:sp>
      <p:sp>
        <p:nvSpPr>
          <p:cNvPr id="3" name="Text Placeholder 2"/>
          <p:cNvSpPr>
            <a:spLocks noGrp="1"/>
          </p:cNvSpPr>
          <p:nvPr>
            <p:ph type="body" idx="1"/>
          </p:nvPr>
        </p:nvSpPr>
        <p:spPr>
          <a:xfrm>
            <a:off x="457200" y="1143000"/>
            <a:ext cx="4040188" cy="639762"/>
          </a:xfrm>
        </p:spPr>
        <p:txBody>
          <a:bodyPr>
            <a:normAutofit fontScale="25000" lnSpcReduction="20000"/>
          </a:bodyPr>
          <a:lstStyle/>
          <a:p>
            <a:endParaRPr lang="en-US" sz="7200" dirty="0" smtClean="0"/>
          </a:p>
          <a:p>
            <a:pPr algn="ctr"/>
            <a:r>
              <a:rPr lang="en-US" sz="7200" dirty="0" smtClean="0"/>
              <a:t>DHE stain FACS data for pcp1D</a:t>
            </a:r>
          </a:p>
          <a:p>
            <a:pPr algn="ctr"/>
            <a:r>
              <a:rPr lang="en-US" sz="7200" dirty="0" smtClean="0"/>
              <a:t>2% Glucose</a:t>
            </a:r>
          </a:p>
          <a:p>
            <a:endParaRPr lang="en-US" dirty="0"/>
          </a:p>
        </p:txBody>
      </p:sp>
      <p:sp>
        <p:nvSpPr>
          <p:cNvPr id="5" name="Text Placeholder 4"/>
          <p:cNvSpPr>
            <a:spLocks noGrp="1"/>
          </p:cNvSpPr>
          <p:nvPr>
            <p:ph type="body" sz="quarter" idx="3"/>
          </p:nvPr>
        </p:nvSpPr>
        <p:spPr>
          <a:xfrm>
            <a:off x="4572000" y="1143000"/>
            <a:ext cx="4041775" cy="639762"/>
          </a:xfrm>
        </p:spPr>
        <p:txBody>
          <a:bodyPr>
            <a:normAutofit fontScale="92500" lnSpcReduction="10000"/>
          </a:bodyPr>
          <a:lstStyle/>
          <a:p>
            <a:pPr algn="ctr"/>
            <a:r>
              <a:rPr lang="en-US" sz="2000" dirty="0" smtClean="0"/>
              <a:t>DHE stain FACS data for pcp1D 0.5% Glucose </a:t>
            </a:r>
            <a:endParaRPr lang="en-US" sz="2000" dirty="0"/>
          </a:p>
        </p:txBody>
      </p:sp>
      <p:sp>
        <p:nvSpPr>
          <p:cNvPr id="11" name="TextBox 10"/>
          <p:cNvSpPr txBox="1"/>
          <p:nvPr/>
        </p:nvSpPr>
        <p:spPr>
          <a:xfrm>
            <a:off x="685800" y="4953000"/>
            <a:ext cx="3505200" cy="1446550"/>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 mutant pcp1 cell in 2% glucose presented a low level of DHE signals which is directly correlated to the low superoxide ion concentration. I</a:t>
            </a:r>
            <a:r>
              <a:rPr lang="en-US" sz="1100" dirty="0" smtClean="0"/>
              <a:t>n normal nutrient conditions deleting PCP1 is of no importance because the energy producing pathway is fermentation and this process occurs in the </a:t>
            </a:r>
            <a:r>
              <a:rPr lang="en-US" sz="1100" dirty="0" err="1" smtClean="0"/>
              <a:t>cytosol</a:t>
            </a:r>
            <a:r>
              <a:rPr lang="en-US" sz="1100" dirty="0" smtClean="0"/>
              <a:t> and does not contribute to O2- production. </a:t>
            </a:r>
          </a:p>
          <a:p>
            <a:endParaRPr lang="en-US" sz="1100" dirty="0"/>
          </a:p>
        </p:txBody>
      </p:sp>
      <p:sp>
        <p:nvSpPr>
          <p:cNvPr id="13" name="TextBox 12"/>
          <p:cNvSpPr txBox="1"/>
          <p:nvPr/>
        </p:nvSpPr>
        <p:spPr>
          <a:xfrm>
            <a:off x="5334000" y="4724400"/>
            <a:ext cx="3048000" cy="2123658"/>
          </a:xfrm>
          <a:prstGeom prst="rect">
            <a:avLst/>
          </a:prstGeom>
          <a:noFill/>
        </p:spPr>
        <p:txBody>
          <a:bodyPr wrap="square" rtlCol="0">
            <a:spAutoFit/>
          </a:bodyPr>
          <a:lstStyle/>
          <a:p>
            <a:r>
              <a:rPr lang="en-US" sz="1100" dirty="0" smtClean="0">
                <a:latin typeface="Times New Roman" pitchFamily="18" charset="0"/>
                <a:cs typeface="Times New Roman" pitchFamily="18" charset="0"/>
              </a:rPr>
              <a:t>When comparing the mutant pcp1 cell in 0.5% glucose to the cell in 2% glucose there was also a low level of DHE signals. Under CR the cell attempts to use the CAC to make ATP from glucose but deleting PCP1 gene ultimately hinders the processing of MGM1. Without a properly processed MGM1 gene the structure of the  inner membrane of the mitochondria tainted. Tainting the inner membrane of the mitochondria alters the function of the CAC and ETC . In result the ETC can not produce superoxide anions. When the mitochondria is inactive CR does not work. </a:t>
            </a:r>
            <a:endParaRPr lang="en-US" sz="1100" dirty="0"/>
          </a:p>
        </p:txBody>
      </p:sp>
      <p:sp>
        <p:nvSpPr>
          <p:cNvPr id="9" name="Content Placeholder 8"/>
          <p:cNvSpPr>
            <a:spLocks noGrp="1"/>
          </p:cNvSpPr>
          <p:nvPr>
            <p:ph sz="half" idx="2"/>
          </p:nvPr>
        </p:nvSpPr>
        <p:spPr/>
        <p:txBody>
          <a:bodyPr/>
          <a:lstStyle/>
          <a:p>
            <a:endParaRPr lang="en-US" dirty="0"/>
          </a:p>
        </p:txBody>
      </p:sp>
      <p:sp>
        <p:nvSpPr>
          <p:cNvPr id="10" name="Content Placeholder 9"/>
          <p:cNvSpPr>
            <a:spLocks noGrp="1"/>
          </p:cNvSpPr>
          <p:nvPr>
            <p:ph sz="quarter" idx="4"/>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*Discussion</a:t>
            </a:r>
            <a:endParaRPr lang="en-US" u="sng" dirty="0"/>
          </a:p>
        </p:txBody>
      </p:sp>
      <p:sp>
        <p:nvSpPr>
          <p:cNvPr id="3" name="Content Placeholder 2"/>
          <p:cNvSpPr>
            <a:spLocks noGrp="1"/>
          </p:cNvSpPr>
          <p:nvPr>
            <p:ph idx="1"/>
          </p:nvPr>
        </p:nvSpPr>
        <p:spPr/>
        <p:txBody>
          <a:bodyPr>
            <a:normAutofit fontScale="47500" lnSpcReduction="20000"/>
          </a:bodyPr>
          <a:lstStyle/>
          <a:p>
            <a:r>
              <a:rPr lang="en-US" dirty="0" smtClean="0"/>
              <a:t>Results indicate that when the BY4743 is under calorie restricted conditions the cell uses the CAC to oxidize and convert glucose into energy. Using the CAC produces a high level of superoxide anions which explains why DHE signals are initially high. When observing DHE levels days later there is a decrease which indicates that CR has finally inactivated the TOR1 pathway. When comparing the wild type exposed to normal nutrient the TOR1 pathway is active and thus contributes to the generation of superoxide anions which explains why the DHE signals were high but the cell partakes in the fermentation pathway to convert glucose into useful energy rather than the CAC and so there is not a production of more O2- thus DHE signals are not as high they are in CR BY4743 cells. DHE levels are consistent even days later because there is no CR to inactivate the TOR1 pathway. Data for pcp1D illustrated low DHE signals regardless of the glucose concentration. These results indicate that when the pcp1d cell is in 5% glucose media it would normally use the CAC to convert glucose into energy but deleting PCP1 seems to impair the function of the mitochondria. Deleting PCP1 inhibits the processing of MGM1 which disturbs the structure of the inner member of the mitochondria where the CAC and electron transport chain is. Consequently the CAC can not produce O2- and DHE are low. Without a functional mitochondria CR does not work. When the pcp1d cells are in normal nutrient conditions deleting PCP1 is of no importance because the energy producing pathway is fermentation and so DHE signals are low as well.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6781800" cy="639762"/>
          </a:xfrm>
        </p:spPr>
        <p:txBody>
          <a:bodyPr>
            <a:normAutofit fontScale="90000"/>
          </a:bodyPr>
          <a:lstStyle/>
          <a:p>
            <a:r>
              <a:rPr lang="en-US" dirty="0" smtClean="0"/>
              <a:t>Wild type 0.5% glucose</a:t>
            </a:r>
            <a:endParaRPr lang="en-US" dirty="0"/>
          </a:p>
        </p:txBody>
      </p:sp>
      <p:sp>
        <p:nvSpPr>
          <p:cNvPr id="9" name="Rectangle 8"/>
          <p:cNvSpPr/>
          <p:nvPr/>
        </p:nvSpPr>
        <p:spPr>
          <a:xfrm>
            <a:off x="3581400" y="838200"/>
            <a:ext cx="1828800"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LOW GLUCOSE</a:t>
            </a:r>
            <a:endParaRPr lang="en-US" sz="1200" dirty="0"/>
          </a:p>
        </p:txBody>
      </p:sp>
      <p:sp>
        <p:nvSpPr>
          <p:cNvPr id="11" name="Down Arrow 10"/>
          <p:cNvSpPr/>
          <p:nvPr/>
        </p:nvSpPr>
        <p:spPr>
          <a:xfrm flipH="1">
            <a:off x="4572000" y="1219200"/>
            <a:ext cx="45719"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8200" y="2133600"/>
            <a:ext cx="7696200" cy="2743200"/>
          </a:xfrm>
          <a:prstGeom prst="ellipse">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2438400"/>
            <a:ext cx="4648200" cy="1600200"/>
          </a:xfrm>
          <a:prstGeom prst="ellipse">
            <a:avLst/>
          </a:prstGeom>
          <a:solidFill>
            <a:schemeClr val="accent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3886200" y="2971800"/>
            <a:ext cx="1447800" cy="369332"/>
          </a:xfrm>
          <a:prstGeom prst="rect">
            <a:avLst/>
          </a:prstGeom>
          <a:noFill/>
        </p:spPr>
        <p:txBody>
          <a:bodyPr wrap="square" rtlCol="0">
            <a:spAutoFit/>
          </a:bodyPr>
          <a:lstStyle/>
          <a:p>
            <a:pPr algn="ctr"/>
            <a:r>
              <a:rPr lang="en-US" dirty="0" smtClean="0">
                <a:solidFill>
                  <a:schemeClr val="bg1"/>
                </a:solidFill>
              </a:rPr>
              <a:t>TCA (For ATP)</a:t>
            </a:r>
            <a:endParaRPr lang="en-US" dirty="0">
              <a:solidFill>
                <a:schemeClr val="bg1"/>
              </a:solidFill>
            </a:endParaRPr>
          </a:p>
        </p:txBody>
      </p:sp>
      <p:sp>
        <p:nvSpPr>
          <p:cNvPr id="18" name="Rectangle 17"/>
          <p:cNvSpPr/>
          <p:nvPr/>
        </p:nvSpPr>
        <p:spPr>
          <a:xfrm>
            <a:off x="5410200" y="2667000"/>
            <a:ext cx="685800" cy="152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MATRIX</a:t>
            </a:r>
            <a:endParaRPr lang="en-US" sz="900" dirty="0"/>
          </a:p>
        </p:txBody>
      </p:sp>
      <p:sp>
        <p:nvSpPr>
          <p:cNvPr id="19" name="Rectangle 18"/>
          <p:cNvSpPr/>
          <p:nvPr/>
        </p:nvSpPr>
        <p:spPr>
          <a:xfrm>
            <a:off x="6553200" y="3276600"/>
            <a:ext cx="1295400" cy="152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INNER MEMBRANE </a:t>
            </a:r>
            <a:endParaRPr lang="en-US" sz="900" dirty="0"/>
          </a:p>
        </p:txBody>
      </p:sp>
      <p:sp>
        <p:nvSpPr>
          <p:cNvPr id="20" name="Down Arrow 19"/>
          <p:cNvSpPr/>
          <p:nvPr/>
        </p:nvSpPr>
        <p:spPr>
          <a:xfrm>
            <a:off x="4572000" y="3276600"/>
            <a:ext cx="45719" cy="533400"/>
          </a:xfrm>
          <a:prstGeom prst="downArrow">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91000" y="3886200"/>
            <a:ext cx="7620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ETC</a:t>
            </a:r>
            <a:endParaRPr lang="en-US" sz="900" dirty="0"/>
          </a:p>
        </p:txBody>
      </p:sp>
      <p:sp>
        <p:nvSpPr>
          <p:cNvPr id="24" name="Bent-Up Arrow 23"/>
          <p:cNvSpPr/>
          <p:nvPr/>
        </p:nvSpPr>
        <p:spPr>
          <a:xfrm>
            <a:off x="5105400" y="3733800"/>
            <a:ext cx="121919" cy="304800"/>
          </a:xfrm>
          <a:prstGeom prst="bentUp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029200" y="3276600"/>
            <a:ext cx="533400" cy="369332"/>
          </a:xfrm>
          <a:prstGeom prst="rect">
            <a:avLst/>
          </a:prstGeom>
          <a:solidFill>
            <a:srgbClr val="FFFF00"/>
          </a:solidFill>
        </p:spPr>
        <p:txBody>
          <a:bodyPr wrap="square" rtlCol="0">
            <a:spAutoFit/>
          </a:bodyPr>
          <a:lstStyle/>
          <a:p>
            <a:pPr algn="ctr"/>
            <a:r>
              <a:rPr lang="en-US" sz="900" dirty="0" smtClean="0"/>
              <a:t>HIGH 02-</a:t>
            </a:r>
            <a:endParaRPr lang="en-US" sz="900" dirty="0"/>
          </a:p>
        </p:txBody>
      </p:sp>
      <p:sp>
        <p:nvSpPr>
          <p:cNvPr id="28" name="Right Arrow 27"/>
          <p:cNvSpPr/>
          <p:nvPr/>
        </p:nvSpPr>
        <p:spPr>
          <a:xfrm>
            <a:off x="5562600" y="3505200"/>
            <a:ext cx="304800" cy="45719"/>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943600" y="3352800"/>
            <a:ext cx="533400" cy="230832"/>
          </a:xfrm>
          <a:prstGeom prst="rect">
            <a:avLst/>
          </a:prstGeom>
          <a:solidFill>
            <a:srgbClr val="FFFF00"/>
          </a:solidFill>
        </p:spPr>
        <p:txBody>
          <a:bodyPr wrap="square" rtlCol="0">
            <a:spAutoFit/>
          </a:bodyPr>
          <a:lstStyle/>
          <a:p>
            <a:pPr algn="ctr"/>
            <a:r>
              <a:rPr lang="en-US" sz="900" dirty="0" smtClean="0"/>
              <a:t>H2O2</a:t>
            </a:r>
            <a:endParaRPr lang="en-US" sz="900" dirty="0"/>
          </a:p>
        </p:txBody>
      </p:sp>
      <p:sp>
        <p:nvSpPr>
          <p:cNvPr id="31" name="Down Arrow Callout 30"/>
          <p:cNvSpPr/>
          <p:nvPr/>
        </p:nvSpPr>
        <p:spPr>
          <a:xfrm>
            <a:off x="2133600" y="3124200"/>
            <a:ext cx="685800" cy="304800"/>
          </a:xfrm>
          <a:prstGeom prst="downArrowCallou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PCP1</a:t>
            </a:r>
            <a:endParaRPr lang="en-US" sz="900" dirty="0"/>
          </a:p>
        </p:txBody>
      </p:sp>
      <p:sp>
        <p:nvSpPr>
          <p:cNvPr id="32" name="Down Arrow Callout 31"/>
          <p:cNvSpPr/>
          <p:nvPr/>
        </p:nvSpPr>
        <p:spPr>
          <a:xfrm>
            <a:off x="2209800" y="3429000"/>
            <a:ext cx="685800" cy="304800"/>
          </a:xfrm>
          <a:prstGeom prst="downArrowCallou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MGM1</a:t>
            </a:r>
            <a:endParaRPr lang="en-US" sz="900" dirty="0"/>
          </a:p>
        </p:txBody>
      </p:sp>
      <p:sp>
        <p:nvSpPr>
          <p:cNvPr id="34" name="Rectangle 33"/>
          <p:cNvSpPr/>
          <p:nvPr/>
        </p:nvSpPr>
        <p:spPr>
          <a:xfrm>
            <a:off x="2514600" y="3733800"/>
            <a:ext cx="685800" cy="3048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FUSION &amp; FISSION</a:t>
            </a:r>
            <a:endParaRPr lang="en-US" sz="900" dirty="0"/>
          </a:p>
        </p:txBody>
      </p:sp>
      <p:sp>
        <p:nvSpPr>
          <p:cNvPr id="35" name="Right Arrow 34"/>
          <p:cNvSpPr/>
          <p:nvPr/>
        </p:nvSpPr>
        <p:spPr>
          <a:xfrm flipV="1">
            <a:off x="3276600" y="3962400"/>
            <a:ext cx="762000" cy="45719"/>
          </a:xfrm>
          <a:prstGeom prst="rightArrow">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5562600" y="990600"/>
            <a:ext cx="1600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315200" y="914400"/>
            <a:ext cx="914400"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TOR1 PATHWAY</a:t>
            </a:r>
            <a:endParaRPr lang="en-US" sz="900" dirty="0"/>
          </a:p>
        </p:txBody>
      </p:sp>
      <p:sp>
        <p:nvSpPr>
          <p:cNvPr id="45" name="Down Arrow 44"/>
          <p:cNvSpPr/>
          <p:nvPr/>
        </p:nvSpPr>
        <p:spPr>
          <a:xfrm flipH="1">
            <a:off x="5333998" y="3733800"/>
            <a:ext cx="45719"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6172200" y="3657600"/>
            <a:ext cx="45719" cy="16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105400" y="5334000"/>
            <a:ext cx="12192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OXIDATIVE DAMAGE</a:t>
            </a:r>
            <a:endParaRPr lang="en-US" sz="1200" dirty="0">
              <a:solidFill>
                <a:schemeClr val="tx1"/>
              </a:solidFill>
            </a:endParaRPr>
          </a:p>
        </p:txBody>
      </p:sp>
      <p:sp>
        <p:nvSpPr>
          <p:cNvPr id="51" name="Rectangle 50"/>
          <p:cNvSpPr/>
          <p:nvPr/>
        </p:nvSpPr>
        <p:spPr>
          <a:xfrm>
            <a:off x="5257800" y="6096000"/>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CELLULAR </a:t>
            </a:r>
          </a:p>
          <a:p>
            <a:pPr algn="ctr"/>
            <a:r>
              <a:rPr lang="en-US" sz="1200" dirty="0" smtClean="0">
                <a:solidFill>
                  <a:schemeClr val="tx1"/>
                </a:solidFill>
              </a:rPr>
              <a:t>AGING</a:t>
            </a:r>
            <a:endParaRPr lang="en-US" sz="1200" dirty="0">
              <a:solidFill>
                <a:schemeClr val="tx1"/>
              </a:solidFill>
            </a:endParaRPr>
          </a:p>
        </p:txBody>
      </p:sp>
      <p:sp>
        <p:nvSpPr>
          <p:cNvPr id="56" name="Rectangle 55"/>
          <p:cNvSpPr/>
          <p:nvPr/>
        </p:nvSpPr>
        <p:spPr>
          <a:xfrm>
            <a:off x="0" y="3733800"/>
            <a:ext cx="13716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OUTER MEMBRANE</a:t>
            </a:r>
            <a:endParaRPr lang="en-US" sz="900" dirty="0"/>
          </a:p>
        </p:txBody>
      </p:sp>
      <p:sp>
        <p:nvSpPr>
          <p:cNvPr id="58" name="Down Arrow 57"/>
          <p:cNvSpPr/>
          <p:nvPr/>
        </p:nvSpPr>
        <p:spPr>
          <a:xfrm>
            <a:off x="5715000" y="5715000"/>
            <a:ext cx="45719"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Multiply 58"/>
          <p:cNvSpPr/>
          <p:nvPr/>
        </p:nvSpPr>
        <p:spPr>
          <a:xfrm>
            <a:off x="6096000" y="685800"/>
            <a:ext cx="609600" cy="6096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1341</Words>
  <Application>Microsoft Office PowerPoint</Application>
  <PresentationFormat>On-screen Show (4:3)</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PCP1 function and its connection to CR and aging. </vt:lpstr>
      <vt:lpstr>abstract</vt:lpstr>
      <vt:lpstr>*Introduction </vt:lpstr>
      <vt:lpstr>*Materials and Methods bullet </vt:lpstr>
      <vt:lpstr>Results</vt:lpstr>
      <vt:lpstr>*Figures  </vt:lpstr>
      <vt:lpstr>*Figures </vt:lpstr>
      <vt:lpstr>*Discussion</vt:lpstr>
      <vt:lpstr>Wild type 0.5% glucose</vt:lpstr>
      <vt:lpstr>Wild type 2% glucose</vt:lpstr>
      <vt:lpstr>PCP1∆ 0.5% and 2% glucose</vt:lpstr>
      <vt:lpstr>References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Cellular aging and ROS, TOR 1 pathway, PCP1 function and its connection to CR and aging.</dc:title>
  <dc:creator>yrutherf</dc:creator>
  <cp:lastModifiedBy>yrutherf</cp:lastModifiedBy>
  <cp:revision>122</cp:revision>
  <dcterms:created xsi:type="dcterms:W3CDTF">2012-03-27T16:17:59Z</dcterms:created>
  <dcterms:modified xsi:type="dcterms:W3CDTF">2012-04-13T00:02:17Z</dcterms:modified>
</cp:coreProperties>
</file>