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924" autoAdjust="0"/>
    <p:restoredTop sz="94660"/>
  </p:normalViewPr>
  <p:slideViewPr>
    <p:cSldViewPr>
      <p:cViewPr varScale="1">
        <p:scale>
          <a:sx n="19" d="100"/>
          <a:sy n="19" d="100"/>
        </p:scale>
        <p:origin x="-1566" y="-138"/>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4/13/2012</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4/13/2012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4/13/2012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4/13/2012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4/13/2012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4/13/2012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4/13/2012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4/13/2012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4/13/2012</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80110" y="1333500"/>
            <a:ext cx="36404550" cy="4877594"/>
          </a:xfrm>
          <a:solidFill>
            <a:schemeClr val="accent4">
              <a:lumMod val="40000"/>
              <a:lumOff val="60000"/>
            </a:schemeClr>
          </a:solidFill>
          <a:ln w="127000">
            <a:solidFill>
              <a:schemeClr val="accent4">
                <a:lumMod val="50000"/>
              </a:schemeClr>
            </a:solidFill>
          </a:ln>
        </p:spPr>
        <p:txBody>
          <a:bodyPr/>
          <a:lstStyle/>
          <a:p>
            <a:pPr eaLnBrk="1" hangingPunct="1"/>
            <a:r>
              <a:rPr lang="en-US" sz="9600" dirty="0" smtClean="0"/>
              <a:t>The affect of CR and the mechanism of mutant PCP1 gene cells on the </a:t>
            </a:r>
            <a:r>
              <a:rPr lang="en-US" sz="9600" dirty="0" smtClean="0"/>
              <a:t>longevity of yeast </a:t>
            </a:r>
            <a:r>
              <a:rPr lang="en-US" sz="9600" dirty="0" smtClean="0"/>
              <a:t>cells</a:t>
            </a:r>
            <a:r>
              <a:rPr lang="en-US" sz="7500" dirty="0" smtClean="0"/>
              <a:t/>
            </a:r>
            <a:br>
              <a:rPr lang="en-US" sz="7500" dirty="0" smtClean="0"/>
            </a:br>
            <a:r>
              <a:rPr lang="en-US" sz="5600" i="1" dirty="0" smtClean="0"/>
              <a:t>Yamisha Rutherford</a:t>
            </a:r>
            <a:r>
              <a:rPr lang="en-US" sz="5600" i="1" dirty="0" smtClean="0"/>
              <a:t/>
            </a:r>
            <a:br>
              <a:rPr lang="en-US" sz="5600" i="1" dirty="0" smtClean="0"/>
            </a:br>
            <a:r>
              <a:rPr lang="en-US" sz="5600" i="1" dirty="0" smtClean="0"/>
              <a:t>Dr. Hong Qin</a:t>
            </a:r>
            <a:r>
              <a:rPr lang="en-US" sz="5600" i="1" dirty="0" smtClean="0"/>
              <a:t>, </a:t>
            </a:r>
            <a:r>
              <a:rPr lang="en-US" sz="5600" i="1" dirty="0" err="1" smtClean="0"/>
              <a:t>Nilin</a:t>
            </a:r>
            <a:r>
              <a:rPr lang="en-US" sz="5600" i="1" dirty="0" smtClean="0"/>
              <a:t> Gupta  </a:t>
            </a:r>
            <a:r>
              <a:rPr lang="en-US" sz="5600" i="1" dirty="0" smtClean="0"/>
              <a:t>Biology </a:t>
            </a:r>
            <a:r>
              <a:rPr lang="en-US" sz="5600" i="1" dirty="0" smtClean="0"/>
              <a:t>Department</a:t>
            </a:r>
            <a:endParaRPr lang="en-US" sz="75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040130" y="2667000"/>
            <a:ext cx="2922270" cy="2743200"/>
          </a:xfrm>
          <a:prstGeom prst="rect">
            <a:avLst/>
          </a:prstGeom>
          <a:solidFill>
            <a:schemeClr val="accent4">
              <a:lumMod val="40000"/>
              <a:lumOff val="60000"/>
            </a:schemeClr>
          </a:solidFill>
          <a:ln w="127000">
            <a:noFill/>
            <a:miter lim="800000"/>
            <a:headEnd/>
            <a:tailEnd/>
          </a:ln>
        </p:spPr>
      </p:pic>
      <p:grpSp>
        <p:nvGrpSpPr>
          <p:cNvPr id="221" name="Group 220"/>
          <p:cNvGrpSpPr/>
          <p:nvPr/>
        </p:nvGrpSpPr>
        <p:grpSpPr>
          <a:xfrm>
            <a:off x="762000" y="20955000"/>
            <a:ext cx="12954000" cy="14935199"/>
            <a:chOff x="514012" y="33210626"/>
            <a:chExt cx="13307483" cy="2499204"/>
          </a:xfrm>
        </p:grpSpPr>
        <p:sp>
          <p:nvSpPr>
            <p:cNvPr id="202" name="Rectangle 201"/>
            <p:cNvSpPr/>
            <p:nvPr/>
          </p:nvSpPr>
          <p:spPr>
            <a:xfrm>
              <a:off x="514012" y="33210626"/>
              <a:ext cx="13307483" cy="24992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868680" y="33263479"/>
              <a:ext cx="12561570" cy="2407858"/>
            </a:xfrm>
            <a:prstGeom prst="rect">
              <a:avLst/>
            </a:prstGeom>
            <a:solidFill>
              <a:schemeClr val="bg1"/>
            </a:solidFill>
            <a:ln w="127000">
              <a:solidFill>
                <a:schemeClr val="accent4">
                  <a:lumMod val="50000"/>
                </a:schemeClr>
              </a:solidFill>
            </a:ln>
          </p:spPr>
          <p:txBody>
            <a:bodyPr wrap="square" lIns="376202" tIns="188101" rIns="376202" bIns="188101">
              <a:spAutoFit/>
            </a:bodyPr>
            <a:lstStyle/>
            <a:p>
              <a:pPr algn="just">
                <a:defRPr/>
              </a:pPr>
              <a:endParaRPr lang="en-US" sz="3200" dirty="0" smtClean="0"/>
            </a:p>
            <a:p>
              <a:pPr algn="just">
                <a:defRPr/>
              </a:pPr>
              <a:r>
                <a:rPr lang="en-US" sz="3200" dirty="0" smtClean="0"/>
                <a:t>The CAC coupled with the ETC is effective in producing 36 to 38 ATP per molecule of glucose while fermentation only produces 2 ATP per molecule of glucose. </a:t>
              </a:r>
              <a:endParaRPr lang="en-US" sz="3200" dirty="0" smtClean="0"/>
            </a:p>
            <a:p>
              <a:pPr algn="just">
                <a:defRPr/>
              </a:pPr>
              <a:endParaRPr lang="en-US" sz="3200" dirty="0" smtClean="0"/>
            </a:p>
            <a:p>
              <a:pPr algn="just">
                <a:defRPr/>
              </a:pPr>
              <a:r>
                <a:rPr lang="en-US" sz="3200" b="1" u="sng" dirty="0" smtClean="0"/>
                <a:t>Figure A) </a:t>
              </a:r>
              <a:r>
                <a:rPr lang="en-US" sz="3200" dirty="0" smtClean="0"/>
                <a:t>When  </a:t>
              </a:r>
              <a:r>
                <a:rPr lang="en-US" sz="3200" dirty="0" smtClean="0"/>
                <a:t>the </a:t>
              </a:r>
              <a:r>
                <a:rPr lang="en-US" sz="3200" dirty="0" smtClean="0"/>
                <a:t>wild type </a:t>
              </a:r>
              <a:r>
                <a:rPr lang="en-US" sz="3200" dirty="0" smtClean="0"/>
                <a:t>cell is under calorie restricted </a:t>
              </a:r>
              <a:r>
                <a:rPr lang="en-US" sz="3200" dirty="0" smtClean="0"/>
                <a:t>conditions (0.5% glucose ) </a:t>
              </a:r>
              <a:r>
                <a:rPr lang="en-US" sz="3200" dirty="0" smtClean="0"/>
                <a:t>the cell uses the </a:t>
              </a:r>
              <a:r>
                <a:rPr lang="en-US" sz="3200" dirty="0" smtClean="0"/>
                <a:t>CAC and ETC </a:t>
              </a:r>
              <a:r>
                <a:rPr lang="en-US" sz="3200" dirty="0" smtClean="0"/>
                <a:t>to oxidize and convert glucose into energy</a:t>
              </a:r>
              <a:r>
                <a:rPr lang="en-US" sz="3200" dirty="0" smtClean="0"/>
                <a:t>. The goal is to compensate for the energy output when there is a low level of glucose.  Although this pathway generates more ATP it contributes more </a:t>
              </a:r>
              <a:r>
                <a:rPr lang="en-US" sz="3200" dirty="0" smtClean="0"/>
                <a:t>(O</a:t>
              </a:r>
              <a:r>
                <a:rPr lang="en-US" sz="3200" baseline="-25000" dirty="0" smtClean="0"/>
                <a:t>2</a:t>
              </a:r>
              <a:r>
                <a:rPr lang="en-US" sz="3200" baseline="30000" dirty="0" smtClean="0"/>
                <a:t>-</a:t>
              </a:r>
              <a:r>
                <a:rPr lang="en-US" sz="3200" dirty="0" smtClean="0"/>
                <a:t>) </a:t>
              </a:r>
              <a:r>
                <a:rPr lang="en-US" sz="3200" dirty="0" smtClean="0"/>
                <a:t> which is detrimental to the cells lifespan. </a:t>
              </a:r>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r>
                <a:rPr lang="en-US" sz="3200" b="1" u="sng" dirty="0" smtClean="0"/>
                <a:t>Figure B) </a:t>
              </a:r>
              <a:r>
                <a:rPr lang="en-US" sz="3200" dirty="0" smtClean="0"/>
                <a:t>While the wild type cell exposed to normal nutrient (2% glucose) partakes in the fermentation pathway to convert glucose into useful energy. When comparing this pathway to the CAC it contributes very little to the </a:t>
              </a:r>
              <a:r>
                <a:rPr lang="en-US" sz="3200" dirty="0" smtClean="0"/>
                <a:t>(O</a:t>
              </a:r>
              <a:r>
                <a:rPr lang="en-US" sz="3200" baseline="-25000" dirty="0" smtClean="0"/>
                <a:t>2</a:t>
              </a:r>
              <a:r>
                <a:rPr lang="en-US" sz="3200" baseline="30000" dirty="0" smtClean="0"/>
                <a:t>-</a:t>
              </a:r>
              <a:r>
                <a:rPr lang="en-US" sz="3200" dirty="0" smtClean="0"/>
                <a:t>) </a:t>
              </a:r>
              <a:r>
                <a:rPr lang="en-US" sz="3200" dirty="0" smtClean="0"/>
                <a:t> content.</a:t>
              </a:r>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a:p>
              <a:pPr algn="just">
                <a:defRPr/>
              </a:pPr>
              <a:endParaRPr lang="en-US" sz="3200" dirty="0" smtClean="0"/>
            </a:p>
          </p:txBody>
        </p:sp>
      </p:grpSp>
      <p:grpSp>
        <p:nvGrpSpPr>
          <p:cNvPr id="218" name="Group 217"/>
          <p:cNvGrpSpPr/>
          <p:nvPr/>
        </p:nvGrpSpPr>
        <p:grpSpPr>
          <a:xfrm>
            <a:off x="685800" y="6477000"/>
            <a:ext cx="12961620" cy="14325600"/>
            <a:chOff x="685800" y="6324600"/>
            <a:chExt cx="12961620" cy="14325600"/>
          </a:xfrm>
        </p:grpSpPr>
        <p:sp>
          <p:nvSpPr>
            <p:cNvPr id="198" name="Rectangle 197"/>
            <p:cNvSpPr/>
            <p:nvPr/>
          </p:nvSpPr>
          <p:spPr>
            <a:xfrm>
              <a:off x="685800" y="6324600"/>
              <a:ext cx="12961620" cy="14325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TextBox 95"/>
            <p:cNvSpPr txBox="1">
              <a:spLocks noChangeArrowheads="1"/>
            </p:cNvSpPr>
            <p:nvPr/>
          </p:nvSpPr>
          <p:spPr bwMode="auto">
            <a:xfrm>
              <a:off x="914400" y="6553200"/>
              <a:ext cx="12481560" cy="13845100"/>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Mitochondria </a:t>
              </a:r>
              <a:r>
                <a:rPr lang="en-US" sz="3200" dirty="0" smtClean="0"/>
                <a:t>play a central role in life span extension effects of calorie restriction (CR). PCP1, a mitochondrial rhomboid serine protease, participates in mitochondrial dynamics and the processing of MGM1 a </a:t>
              </a:r>
              <a:r>
                <a:rPr lang="en-US" sz="3200" dirty="0" err="1" smtClean="0"/>
                <a:t>dynamin</a:t>
              </a:r>
              <a:r>
                <a:rPr lang="en-US" sz="3200" dirty="0" smtClean="0"/>
                <a:t>- like </a:t>
              </a:r>
              <a:r>
                <a:rPr lang="en-US" sz="3200" dirty="0" err="1" smtClean="0"/>
                <a:t>GTPase</a:t>
              </a:r>
              <a:r>
                <a:rPr lang="en-US" sz="3200" dirty="0" smtClean="0"/>
                <a:t> involved in mitochondrial fusion, fission and </a:t>
              </a:r>
              <a:r>
                <a:rPr lang="en-US" sz="3200" dirty="0" err="1" smtClean="0"/>
                <a:t>cristae</a:t>
              </a:r>
              <a:r>
                <a:rPr lang="en-US" sz="3200" dirty="0" smtClean="0"/>
                <a:t> formation. Deletion of PCP1 leads to extended </a:t>
              </a:r>
              <a:r>
                <a:rPr lang="en-US" sz="3200" dirty="0" err="1" smtClean="0"/>
                <a:t>replicative</a:t>
              </a:r>
              <a:r>
                <a:rPr lang="en-US" sz="3200" dirty="0" smtClean="0"/>
                <a:t> life span (RLS) and lower growth fitness. Therefore, we focused on the role of PCP1 to better understand the role of mitochondria in CR. We hypothesize that the effect of PCP1 on life span is due to its influences on the endogenous levels of superoxide. We test this hypothesis by comparing the superoxide levels between cells grown in normal conditions and calorie-restricted media, and then monitored the superoxide levels by </a:t>
              </a:r>
              <a:r>
                <a:rPr lang="en-US" sz="3200" dirty="0" err="1" smtClean="0"/>
                <a:t>dihydroethidium</a:t>
              </a:r>
              <a:r>
                <a:rPr lang="en-US" sz="3200" dirty="0" smtClean="0"/>
                <a:t> staining.  Using flow </a:t>
              </a:r>
              <a:r>
                <a:rPr lang="en-US" sz="3200" dirty="0" err="1" smtClean="0"/>
                <a:t>cytometer</a:t>
              </a:r>
              <a:r>
                <a:rPr lang="en-US" sz="3200" dirty="0" smtClean="0"/>
                <a:t>, we found that CR induced higher superoxide levels in wild type cells  during exponential growth. In contrast, cells of PCP1 deletion mutant show extremely low superoxide levels in both normal and CR media. These preliminary results suggest that the long RLS of pcp1∆ is due to its role in hindering the CAC and ETC’s ability to oxidize glucose and generate energy which then eliminates their healthy contribution to the production of high levels of  O</a:t>
              </a:r>
              <a:r>
                <a:rPr lang="en-US" sz="3200" baseline="-25000" dirty="0" smtClean="0"/>
                <a:t>2</a:t>
              </a:r>
              <a:r>
                <a:rPr lang="en-US" sz="3200" baseline="30000" dirty="0" smtClean="0"/>
                <a:t>·-</a:t>
              </a:r>
              <a:r>
                <a:rPr lang="en-US" sz="3200" dirty="0" smtClean="0"/>
                <a:t> . Results also suggest that CR would have no effect on the lifespan of pcp1∆. This study can potentially lead to more insights on ageing-related diseases in humans.</a:t>
              </a:r>
            </a:p>
            <a:p>
              <a:pPr algn="just"/>
              <a:endParaRPr lang="en-US" sz="3200" dirty="0"/>
            </a:p>
          </p:txBody>
        </p:sp>
      </p:grpSp>
      <p:grpSp>
        <p:nvGrpSpPr>
          <p:cNvPr id="222" name="Group 221"/>
          <p:cNvGrpSpPr/>
          <p:nvPr/>
        </p:nvGrpSpPr>
        <p:grpSpPr>
          <a:xfrm>
            <a:off x="13944600" y="6477000"/>
            <a:ext cx="12268200" cy="9753600"/>
            <a:chOff x="36796980" y="4686300"/>
            <a:chExt cx="11601450" cy="9753600"/>
          </a:xfrm>
        </p:grpSpPr>
        <p:sp>
          <p:nvSpPr>
            <p:cNvPr id="206" name="Rectangle 205"/>
            <p:cNvSpPr/>
            <p:nvPr/>
          </p:nvSpPr>
          <p:spPr>
            <a:xfrm>
              <a:off x="36796980" y="4686300"/>
              <a:ext cx="11601450" cy="9753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7025580" y="5067300"/>
              <a:ext cx="11121390" cy="8756243"/>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 &amp; Results</a:t>
              </a:r>
            </a:p>
            <a:p>
              <a:pPr algn="just"/>
              <a:endParaRPr lang="en-US" sz="3600" b="1" u="sng" dirty="0" smtClean="0"/>
            </a:p>
            <a:p>
              <a:pPr algn="just">
                <a:buFont typeface="Arial" pitchFamily="34" charset="0"/>
                <a:buChar char="•"/>
              </a:pPr>
              <a:r>
                <a:rPr lang="en-US" sz="3200" dirty="0" smtClean="0"/>
                <a:t>.∆Pcp1 and By4743 cells were exposed to 2% glucose and 0/5% glucose (CR). </a:t>
              </a:r>
            </a:p>
            <a:p>
              <a:pPr algn="just">
                <a:buFont typeface="Arial" pitchFamily="34" charset="0"/>
                <a:buChar char="•"/>
              </a:pPr>
              <a:r>
                <a:rPr lang="en-US" sz="3200" dirty="0" smtClean="0"/>
                <a:t>Add PBS and DHE </a:t>
              </a:r>
              <a:r>
                <a:rPr lang="en-US" sz="3200" dirty="0" err="1" smtClean="0"/>
                <a:t>dihydroethidium</a:t>
              </a:r>
              <a:r>
                <a:rPr lang="en-US" sz="3200" dirty="0" smtClean="0"/>
                <a:t> </a:t>
              </a:r>
              <a:r>
                <a:rPr lang="en-US" sz="3200" dirty="0" smtClean="0"/>
                <a:t>to each sample.</a:t>
              </a:r>
            </a:p>
            <a:p>
              <a:pPr algn="just">
                <a:buFont typeface="Arial" pitchFamily="34" charset="0"/>
                <a:buChar char="•"/>
              </a:pPr>
              <a:r>
                <a:rPr lang="en-US" sz="3200" dirty="0" smtClean="0"/>
                <a:t> Intracellular superoxide anions were measured via </a:t>
              </a:r>
              <a:r>
                <a:rPr lang="en-US" sz="3200" dirty="0" err="1" smtClean="0"/>
                <a:t>dihydroethidium</a:t>
              </a:r>
              <a:r>
                <a:rPr lang="en-US" sz="3200" dirty="0" smtClean="0"/>
                <a:t> DHE (Molecular Probes) signals using a FACSCaliber2 flow </a:t>
              </a:r>
              <a:r>
                <a:rPr lang="en-US" sz="3200" dirty="0" err="1" smtClean="0"/>
                <a:t>cytometer</a:t>
              </a:r>
              <a:r>
                <a:rPr lang="en-US" sz="3200" dirty="0" smtClean="0"/>
                <a:t> (BD-Biosciences) with a 488-nm excitation laser. Signals from 25,000 cells/sample were captured in FL3 (&gt;670 nm) at a flow rate of 5,000 cells/s. In this step DHE is oxidized by the superoxide anions into </a:t>
              </a:r>
              <a:r>
                <a:rPr lang="en-US" sz="3200" dirty="0" err="1" smtClean="0"/>
                <a:t>ethodine</a:t>
              </a:r>
              <a:r>
                <a:rPr lang="en-US" sz="3200" dirty="0" smtClean="0"/>
                <a:t>. </a:t>
              </a:r>
              <a:r>
                <a:rPr lang="en-US" sz="3200" dirty="0" err="1" smtClean="0"/>
                <a:t>Ethodine</a:t>
              </a:r>
              <a:r>
                <a:rPr lang="en-US" sz="3200" dirty="0" smtClean="0"/>
                <a:t> can then bind to DNA which allows for the red fluoresce to be visualized. </a:t>
              </a:r>
            </a:p>
            <a:p>
              <a:pPr algn="just">
                <a:buFont typeface="Arial" pitchFamily="34" charset="0"/>
                <a:buChar char="•"/>
              </a:pPr>
              <a:endParaRPr lang="en-US" sz="3200" dirty="0" smtClean="0"/>
            </a:p>
            <a:p>
              <a:pPr algn="just">
                <a:buFont typeface="Arial" pitchFamily="34" charset="0"/>
                <a:buChar char="•"/>
              </a:pPr>
              <a:endParaRPr lang="en-US" sz="3200" dirty="0" smtClean="0"/>
            </a:p>
          </p:txBody>
        </p:sp>
      </p:grpSp>
      <p:grpSp>
        <p:nvGrpSpPr>
          <p:cNvPr id="226" name="Group 225"/>
          <p:cNvGrpSpPr/>
          <p:nvPr/>
        </p:nvGrpSpPr>
        <p:grpSpPr>
          <a:xfrm>
            <a:off x="26517600" y="6477000"/>
            <a:ext cx="11201400" cy="19278600"/>
            <a:chOff x="26365200" y="20878800"/>
            <a:chExt cx="11201400" cy="15919062"/>
          </a:xfrm>
        </p:grpSpPr>
        <p:sp>
          <p:nvSpPr>
            <p:cNvPr id="214" name="Rectangle 213"/>
            <p:cNvSpPr/>
            <p:nvPr/>
          </p:nvSpPr>
          <p:spPr>
            <a:xfrm>
              <a:off x="26365200" y="20878800"/>
              <a:ext cx="11201400" cy="159190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6670000" y="21219315"/>
              <a:ext cx="10439400" cy="15210436"/>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Conclusion </a:t>
              </a:r>
            </a:p>
            <a:p>
              <a:pPr algn="just"/>
              <a:r>
                <a:rPr lang="en-US" sz="3600" dirty="0" smtClean="0"/>
                <a:t>W</a:t>
              </a:r>
              <a:r>
                <a:rPr lang="en-US" sz="3600" dirty="0" smtClean="0"/>
                <a:t>hen </a:t>
              </a:r>
              <a:r>
                <a:rPr lang="en-US" sz="3600" dirty="0" smtClean="0"/>
                <a:t>the pcp1d </a:t>
              </a:r>
              <a:r>
                <a:rPr lang="en-US" sz="3600" dirty="0" smtClean="0"/>
                <a:t>cells are </a:t>
              </a:r>
              <a:r>
                <a:rPr lang="en-US" sz="3600" dirty="0" smtClean="0"/>
                <a:t>in 0.5% glucose media </a:t>
              </a:r>
              <a:r>
                <a:rPr lang="en-US" sz="3600" dirty="0" smtClean="0"/>
                <a:t>they </a:t>
              </a:r>
              <a:r>
                <a:rPr lang="en-US" sz="3600" dirty="0" smtClean="0"/>
                <a:t>would normally use the CAC to convert glucose into energy but deleting PCP1 seems to impair the function of the mitochondria. Deleting PCP1 inhibits the processing of MGM1 which disturbs the structure of the inner member of the mitochondria where the CAC and ETC is. Consequently the CAC can not produce energy or (O</a:t>
              </a:r>
              <a:r>
                <a:rPr lang="en-US" sz="3600" baseline="-25000" dirty="0" smtClean="0"/>
                <a:t>2</a:t>
              </a:r>
              <a:r>
                <a:rPr lang="en-US" sz="3600" baseline="30000" dirty="0" smtClean="0"/>
                <a:t>-</a:t>
              </a:r>
              <a:r>
                <a:rPr lang="en-US" sz="3600" dirty="0" smtClean="0"/>
                <a:t>) and so even under low glucose condition the cell is forced to use fermentation  to produce energy instead. Without a functional mitochondria CR does not work. When the pcp1d cells are in normal nutrient conditions deleting PCP1 is of no importance because the energy producing pathway is fermentation and so </a:t>
              </a:r>
              <a:r>
                <a:rPr lang="en-US" sz="3600" dirty="0" smtClean="0"/>
                <a:t>superoxide anion levels </a:t>
              </a:r>
              <a:r>
                <a:rPr lang="en-US" sz="3600" dirty="0" smtClean="0"/>
                <a:t>are low as well. In retrospect deleting PCP1 increases the longevity of the cells under calorie restricted conditions because it forces the cell to oxidize glucose by a pathway that </a:t>
              </a:r>
              <a:r>
                <a:rPr lang="en-US" sz="3600" dirty="0" smtClean="0"/>
                <a:t>produces </a:t>
              </a:r>
              <a:r>
                <a:rPr lang="en-US" sz="3600" dirty="0" smtClean="0"/>
                <a:t>less superoxide </a:t>
              </a:r>
              <a:r>
                <a:rPr lang="en-US" sz="3600" dirty="0" smtClean="0"/>
                <a:t>anions oppose to more. </a:t>
              </a:r>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a:p>
              <a:pPr algn="just"/>
              <a:endParaRPr lang="en-US" sz="3600" dirty="0" smtClean="0"/>
            </a:p>
          </p:txBody>
        </p:sp>
      </p:grpSp>
      <p:grpSp>
        <p:nvGrpSpPr>
          <p:cNvPr id="227" name="Group 226"/>
          <p:cNvGrpSpPr/>
          <p:nvPr/>
        </p:nvGrpSpPr>
        <p:grpSpPr>
          <a:xfrm>
            <a:off x="13944600" y="32613600"/>
            <a:ext cx="12268198" cy="3124200"/>
            <a:chOff x="26060401" y="30003750"/>
            <a:chExt cx="11582400" cy="5715000"/>
          </a:xfrm>
        </p:grpSpPr>
        <p:sp>
          <p:nvSpPr>
            <p:cNvPr id="216" name="Rectangle 215"/>
            <p:cNvSpPr/>
            <p:nvPr/>
          </p:nvSpPr>
          <p:spPr>
            <a:xfrm>
              <a:off x="26060401" y="30003750"/>
              <a:ext cx="11582400" cy="5715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6365200" y="31118872"/>
              <a:ext cx="10961370" cy="4081793"/>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Acknowledgements</a:t>
              </a:r>
            </a:p>
            <a:p>
              <a:pPr algn="just"/>
              <a:endParaRPr lang="en-US" sz="3200" dirty="0" smtClean="0"/>
            </a:p>
            <a:p>
              <a:pPr algn="just"/>
              <a:endParaRPr lang="en-US" sz="3200" dirty="0" smtClean="0"/>
            </a:p>
          </p:txBody>
        </p:sp>
      </p:grpSp>
      <p:grpSp>
        <p:nvGrpSpPr>
          <p:cNvPr id="224" name="Group 223"/>
          <p:cNvGrpSpPr/>
          <p:nvPr/>
        </p:nvGrpSpPr>
        <p:grpSpPr>
          <a:xfrm>
            <a:off x="13868400" y="16535398"/>
            <a:ext cx="12496800" cy="10591799"/>
            <a:chOff x="13753871" y="24288750"/>
            <a:chExt cx="11601450" cy="4549042"/>
          </a:xfrm>
        </p:grpSpPr>
        <p:sp>
          <p:nvSpPr>
            <p:cNvPr id="208" name="Rectangle 207"/>
            <p:cNvSpPr/>
            <p:nvPr/>
          </p:nvSpPr>
          <p:spPr>
            <a:xfrm>
              <a:off x="13753871" y="24288750"/>
              <a:ext cx="11601450" cy="454904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14036833" y="24550565"/>
              <a:ext cx="11121390" cy="3965583"/>
            </a:xfrm>
            <a:prstGeom prst="rect">
              <a:avLst/>
            </a:prstGeom>
            <a:solidFill>
              <a:schemeClr val="bg1"/>
            </a:solidFill>
            <a:ln w="127000">
              <a:solidFill>
                <a:schemeClr val="accent4">
                  <a:lumMod val="50000"/>
                </a:schemeClr>
              </a:solidFill>
            </a:ln>
          </p:spPr>
          <p:txBody>
            <a:bodyPr wrap="square" rtlCol="0">
              <a:spAutoFit/>
            </a:bodyPr>
            <a:lstStyle/>
            <a:p>
              <a:pPr algn="just"/>
              <a:r>
                <a:rPr lang="en-US" sz="3600" dirty="0" smtClean="0"/>
                <a:t>When </a:t>
              </a:r>
              <a:r>
                <a:rPr lang="en-US" sz="3600" dirty="0" smtClean="0"/>
                <a:t>comparing the BY4743 wild type cells grown in normal medium with 2% glucose and.5% glucose there are</a:t>
              </a:r>
              <a:r>
                <a:rPr lang="en-US" sz="3600" dirty="0" smtClean="0">
                  <a:latin typeface="Times New Roman" pitchFamily="18" charset="0"/>
                  <a:cs typeface="Times New Roman" pitchFamily="18" charset="0"/>
                </a:rPr>
                <a:t> higher DHE signals in those cells exposed to CR </a:t>
              </a:r>
              <a:r>
                <a:rPr lang="en-US" sz="3600" dirty="0" smtClean="0">
                  <a:latin typeface="Times New Roman" pitchFamily="18" charset="0"/>
                  <a:cs typeface="Times New Roman" pitchFamily="18" charset="0"/>
                </a:rPr>
                <a:t>conditions. </a:t>
              </a:r>
              <a:r>
                <a:rPr lang="en-US" sz="3600" dirty="0" smtClean="0"/>
                <a:t>Contrarily Pcp1D </a:t>
              </a:r>
              <a:r>
                <a:rPr lang="en-US" sz="3600" dirty="0" smtClean="0"/>
                <a:t>has low DHE signals regardless of glucose concentration which indicates that CR does not work in ∆Pcp1 cells. </a:t>
              </a:r>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pPr algn="just"/>
              <a:endParaRPr lang="en-US" sz="3600" b="1" dirty="0" smtClean="0"/>
            </a:p>
            <a:p>
              <a:endParaRPr lang="en-US" sz="3600" dirty="0" smtClean="0"/>
            </a:p>
            <a:p>
              <a:endParaRPr lang="en-US" dirty="0"/>
            </a:p>
          </p:txBody>
        </p:sp>
      </p:grpSp>
      <p:grpSp>
        <p:nvGrpSpPr>
          <p:cNvPr id="213" name="Group 212"/>
          <p:cNvGrpSpPr/>
          <p:nvPr/>
        </p:nvGrpSpPr>
        <p:grpSpPr>
          <a:xfrm>
            <a:off x="14020800" y="27889200"/>
            <a:ext cx="12344400" cy="2971800"/>
            <a:chOff x="13716000" y="25407142"/>
            <a:chExt cx="10668000" cy="2743200"/>
          </a:xfrm>
        </p:grpSpPr>
        <p:sp>
          <p:nvSpPr>
            <p:cNvPr id="210" name="Rectangle 209"/>
            <p:cNvSpPr/>
            <p:nvPr/>
          </p:nvSpPr>
          <p:spPr>
            <a:xfrm>
              <a:off x="13716000" y="25407142"/>
              <a:ext cx="10668000" cy="2743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13861143" y="25894822"/>
              <a:ext cx="10138383" cy="1957459"/>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pPr algn="ctr"/>
              <a:endParaRPr lang="en-US" sz="4600" b="1" u="sng" dirty="0" smtClean="0"/>
            </a:p>
            <a:p>
              <a:r>
                <a:rPr lang="en-US" sz="3200" dirty="0" smtClean="0"/>
                <a:t>. </a:t>
              </a:r>
              <a:endParaRPr lang="en-US" sz="3200" dirty="0" smtClean="0"/>
            </a:p>
          </p:txBody>
        </p:sp>
      </p:grpSp>
      <p:pic>
        <p:nvPicPr>
          <p:cNvPr id="1027" name="Picture 3"/>
          <p:cNvPicPr>
            <a:picLocks noChangeAspect="1" noChangeArrowheads="1"/>
          </p:cNvPicPr>
          <p:nvPr/>
        </p:nvPicPr>
        <p:blipFill>
          <a:blip r:embed="rId4"/>
          <a:srcRect l="26791" t="14159" r="18584" b="28318"/>
          <a:stretch>
            <a:fillRect/>
          </a:stretch>
        </p:blipFill>
        <p:spPr bwMode="auto">
          <a:xfrm>
            <a:off x="1066800" y="32232600"/>
            <a:ext cx="121158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5"/>
          <a:srcRect l="27144" t="16475" r="12381" b="12667"/>
          <a:stretch>
            <a:fillRect/>
          </a:stretch>
        </p:blipFill>
        <p:spPr bwMode="auto">
          <a:xfrm>
            <a:off x="27584400" y="19507200"/>
            <a:ext cx="8991600" cy="525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6"/>
          <a:srcRect l="19048" t="15238" r="17931" b="4762"/>
          <a:stretch>
            <a:fillRect/>
          </a:stretch>
        </p:blipFill>
        <p:spPr bwMode="auto">
          <a:xfrm>
            <a:off x="14401800" y="20726400"/>
            <a:ext cx="51816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1" name="Picture 7"/>
          <p:cNvPicPr>
            <a:picLocks noChangeAspect="1" noChangeArrowheads="1"/>
          </p:cNvPicPr>
          <p:nvPr/>
        </p:nvPicPr>
        <p:blipFill>
          <a:blip r:embed="rId7"/>
          <a:srcRect l="37619" t="32000" r="16666" b="11619"/>
          <a:stretch>
            <a:fillRect/>
          </a:stretch>
        </p:blipFill>
        <p:spPr bwMode="auto">
          <a:xfrm>
            <a:off x="20345400" y="20802600"/>
            <a:ext cx="5257800" cy="487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2" name="Picture 8"/>
          <p:cNvPicPr>
            <a:picLocks noChangeAspect="1" noChangeArrowheads="1"/>
          </p:cNvPicPr>
          <p:nvPr/>
        </p:nvPicPr>
        <p:blipFill>
          <a:blip r:embed="rId8"/>
          <a:srcRect l="25238" t="30477" r="41905" b="19238"/>
          <a:stretch>
            <a:fillRect/>
          </a:stretch>
        </p:blipFill>
        <p:spPr bwMode="auto">
          <a:xfrm>
            <a:off x="33985200" y="3429000"/>
            <a:ext cx="2895600" cy="22098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9"/>
          <a:srcRect l="9048" r="10952" b="4000"/>
          <a:stretch>
            <a:fillRect/>
          </a:stretch>
        </p:blipFill>
        <p:spPr bwMode="auto">
          <a:xfrm>
            <a:off x="1219200" y="26822400"/>
            <a:ext cx="11963400" cy="259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7" name="Rectangle 206"/>
          <p:cNvSpPr/>
          <p:nvPr/>
        </p:nvSpPr>
        <p:spPr>
          <a:xfrm>
            <a:off x="26670000" y="26136600"/>
            <a:ext cx="10972800" cy="9448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26974800" y="26441400"/>
            <a:ext cx="10287000" cy="876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a:t>
            </a:r>
            <a:endParaRPr lang="en-US" dirty="0"/>
          </a:p>
        </p:txBody>
      </p:sp>
      <p:sp>
        <p:nvSpPr>
          <p:cNvPr id="212" name="TextBox 211"/>
          <p:cNvSpPr txBox="1"/>
          <p:nvPr/>
        </p:nvSpPr>
        <p:spPr>
          <a:xfrm>
            <a:off x="28956000" y="26593800"/>
            <a:ext cx="5320687" cy="1246495"/>
          </a:xfrm>
          <a:prstGeom prst="rect">
            <a:avLst/>
          </a:prstGeom>
          <a:noFill/>
        </p:spPr>
        <p:txBody>
          <a:bodyPr wrap="none" rtlCol="0">
            <a:spAutoFit/>
          </a:bodyPr>
          <a:lstStyle/>
          <a:p>
            <a:r>
              <a:rPr lang="en-US" sz="7500" b="1" u="sng" dirty="0" smtClean="0"/>
              <a:t>Discussion</a:t>
            </a:r>
            <a:endParaRPr lang="en-US" sz="7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746</Words>
  <Application>Microsoft Macintosh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The affect of CR and the mechanism of mutant PCP1 gene cells on the longevity of yeast cells Yamisha Rutherford Dr. Hong Qin, Nilin Gupta  Biology Department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yrutherf</cp:lastModifiedBy>
  <cp:revision>93</cp:revision>
  <dcterms:created xsi:type="dcterms:W3CDTF">2012-03-12T19:16:32Z</dcterms:created>
  <dcterms:modified xsi:type="dcterms:W3CDTF">2012-04-13T20:49:49Z</dcterms:modified>
</cp:coreProperties>
</file>