
<file path=[Content_Types].xml><?xml version="1.0" encoding="utf-8"?>
<Types xmlns="http://schemas.openxmlformats.org/package/2006/content-types">
  <Default Extension="jpeg" ContentType="image/jpeg"/>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Default Extension="wmf" ContentType="image/x-wmf"/>
  <Override PartName="/ppt/embeddings/Microsoft_Equation1.bin" ContentType="application/vnd.openxmlformats-officedocument.oleObject"/>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vml" ContentType="application/vnd.openxmlformats-officedocument.vmlDrawin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40233600" cy="32918400"/>
  <p:notesSz cx="35756850" cy="376364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C"/>
    <a:srgbClr val="000062"/>
    <a:srgbClr val="0033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99571" autoAdjust="0"/>
  </p:normalViewPr>
  <p:slideViewPr>
    <p:cSldViewPr>
      <p:cViewPr>
        <p:scale>
          <a:sx n="40" d="100"/>
          <a:sy n="40" d="100"/>
        </p:scale>
        <p:origin x="-1448" y="-88"/>
      </p:cViewPr>
      <p:guideLst>
        <p:guide orient="horz" pos="10368"/>
        <p:guide pos="25343"/>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811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3/12/12</a:t>
            </a:fld>
            <a:endParaRPr lang="en-US"/>
          </a:p>
        </p:txBody>
      </p:sp>
      <p:sp>
        <p:nvSpPr>
          <p:cNvPr id="4" name="Slide Image Placeholder 3"/>
          <p:cNvSpPr>
            <a:spLocks noGrp="1" noRot="1" noChangeAspect="1"/>
          </p:cNvSpPr>
          <p:nvPr>
            <p:ph type="sldImg" idx="2"/>
          </p:nvPr>
        </p:nvSpPr>
        <p:spPr>
          <a:xfrm>
            <a:off x="9253538" y="2822575"/>
            <a:ext cx="17249775" cy="14114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5747325"/>
            <a:ext cx="15494000" cy="188277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9253538" y="2822575"/>
            <a:ext cx="17249775" cy="14114463"/>
          </a:xfrm>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6855" y="10225564"/>
            <a:ext cx="34199890" cy="7056596"/>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374" y="18653760"/>
            <a:ext cx="28162855" cy="84124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66774" y="2926080"/>
            <a:ext cx="8549972" cy="263347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6855" y="2926080"/>
            <a:ext cx="25490261" cy="2633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1152644"/>
            <a:ext cx="34198227" cy="653796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3951744"/>
            <a:ext cx="34198227"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6855" y="9509760"/>
            <a:ext cx="17020117" cy="197510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196629" y="9509760"/>
            <a:ext cx="17020117" cy="197510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2345" y="1318737"/>
            <a:ext cx="3620891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2345" y="7368064"/>
            <a:ext cx="17776826"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012345" y="10439877"/>
            <a:ext cx="17776826" cy="189652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7778" y="7368064"/>
            <a:ext cx="17783477"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0437778" y="10439877"/>
            <a:ext cx="17783477" cy="189652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2346" y="1310164"/>
            <a:ext cx="13236576" cy="55778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729555" y="1310164"/>
            <a:ext cx="22491700" cy="280949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2346" y="6888004"/>
            <a:ext cx="13236576"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398" y="23042880"/>
            <a:ext cx="24139828" cy="272034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886398" y="2941797"/>
            <a:ext cx="24139828" cy="19751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886398" y="25763220"/>
            <a:ext cx="24139828" cy="38633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855" y="2926080"/>
            <a:ext cx="34199890" cy="54864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016855" y="9509760"/>
            <a:ext cx="34199890" cy="1975104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016855" y="29992320"/>
            <a:ext cx="8382000" cy="219456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747145" y="29992320"/>
            <a:ext cx="12739310" cy="219456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8834745" y="29992320"/>
            <a:ext cx="8382000" cy="219456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7.png"/><Relationship Id="rId21" Type="http://schemas.openxmlformats.org/officeDocument/2006/relationships/image" Target="../media/image18.jpeg"/><Relationship Id="rId22" Type="http://schemas.openxmlformats.org/officeDocument/2006/relationships/image" Target="../media/image19.jpeg"/><Relationship Id="rId23" Type="http://schemas.openxmlformats.org/officeDocument/2006/relationships/image" Target="../media/image20.jpe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oleObject" Target="../embeddings/Microsoft_Equation1.bin"/><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jpeg"/><Relationship Id="rId19" Type="http://schemas.openxmlformats.org/officeDocument/2006/relationships/image" Target="../media/image16.jpe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7" name="Picture 2"/>
          <p:cNvPicPr>
            <a:picLocks noChangeAspect="1" noChangeArrowheads="1"/>
          </p:cNvPicPr>
          <p:nvPr/>
        </p:nvPicPr>
        <p:blipFill>
          <a:blip r:embed="rId4" cstate="print"/>
          <a:srcRect l="36400" t="60928" r="36160" b="9951"/>
          <a:stretch>
            <a:fillRect/>
          </a:stretch>
        </p:blipFill>
        <p:spPr bwMode="auto">
          <a:xfrm>
            <a:off x="20040600" y="23241000"/>
            <a:ext cx="3763690" cy="2496325"/>
          </a:xfrm>
          <a:prstGeom prst="rect">
            <a:avLst/>
          </a:prstGeom>
          <a:noFill/>
          <a:ln w="9525">
            <a:noFill/>
            <a:miter lim="800000"/>
            <a:headEnd/>
            <a:tailEnd/>
          </a:ln>
        </p:spPr>
      </p:pic>
      <p:sp>
        <p:nvSpPr>
          <p:cNvPr id="14340" name="Line 10"/>
          <p:cNvSpPr>
            <a:spLocks noChangeShapeType="1"/>
          </p:cNvSpPr>
          <p:nvPr/>
        </p:nvSpPr>
        <p:spPr bwMode="auto">
          <a:xfrm flipH="1">
            <a:off x="12420600" y="3657600"/>
            <a:ext cx="76200" cy="268986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660600" y="3505200"/>
            <a:ext cx="76200" cy="256794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9" name="Rectangle 59"/>
          <p:cNvSpPr>
            <a:spLocks noChangeArrowheads="1"/>
          </p:cNvSpPr>
          <p:nvPr/>
        </p:nvSpPr>
        <p:spPr bwMode="auto">
          <a:xfrm>
            <a:off x="30383087" y="19888200"/>
            <a:ext cx="6226629" cy="48006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2113" name="Text Box 65"/>
          <p:cNvSpPr txBox="1">
            <a:spLocks noChangeArrowheads="1"/>
          </p:cNvSpPr>
          <p:nvPr/>
        </p:nvSpPr>
        <p:spPr bwMode="auto">
          <a:xfrm>
            <a:off x="9220200" y="891540"/>
            <a:ext cx="20497800" cy="2185214"/>
          </a:xfrm>
          <a:prstGeom prst="rect">
            <a:avLst/>
          </a:prstGeom>
          <a:noFill/>
          <a:ln w="9525">
            <a:noFill/>
            <a:miter lim="800000"/>
            <a:headEnd/>
            <a:tailEnd/>
          </a:ln>
          <a:effectLst/>
        </p:spPr>
        <p:txBody>
          <a:bodyPr wrap="square">
            <a:prstTxWarp prst="textNoShape">
              <a:avLst/>
            </a:prstTxWarp>
            <a:spAutoFit/>
          </a:bodyPr>
          <a:lstStyle/>
          <a:p>
            <a:pPr algn="ctr"/>
            <a:r>
              <a:rPr lang="en-US" sz="7200" b="1" dirty="0" smtClean="0">
                <a:latin typeface="+mn-lt"/>
              </a:rPr>
              <a:t>Emergence of Cellular Aging from Gene Networks</a:t>
            </a:r>
            <a:endParaRPr lang="en-US" sz="7200" b="1" dirty="0">
              <a:effectLst>
                <a:outerShdw blurRad="38100" dist="38100" dir="2700000" algn="tl">
                  <a:srgbClr val="DDDDDD"/>
                </a:outerShdw>
              </a:effectLst>
              <a:latin typeface="+mn-lt"/>
            </a:endParaRPr>
          </a:p>
          <a:p>
            <a:pPr algn="ctr"/>
            <a:r>
              <a:rPr lang="en-US" sz="3200" b="1" dirty="0" smtClean="0">
                <a:latin typeface="Calibri" pitchFamily="34" charset="0"/>
              </a:rPr>
              <a:t>Hong Qin</a:t>
            </a:r>
            <a:endParaRPr lang="en-US" sz="3200" b="1" baseline="30000" dirty="0" smtClean="0">
              <a:latin typeface="Calibri" pitchFamily="34" charset="0"/>
            </a:endParaRPr>
          </a:p>
          <a:p>
            <a:pPr algn="ctr"/>
            <a:r>
              <a:rPr lang="en-US" sz="3200" b="1" dirty="0" smtClean="0">
                <a:latin typeface="Calibri" pitchFamily="34" charset="0"/>
              </a:rPr>
              <a:t>Biology Department, Spelman College, Atlanta, GA 30314</a:t>
            </a:r>
            <a:endParaRPr lang="en-US" sz="3200" dirty="0">
              <a:latin typeface="Calibri" pitchFamily="34" charset="0"/>
            </a:endParaRPr>
          </a:p>
        </p:txBody>
      </p:sp>
      <p:sp>
        <p:nvSpPr>
          <p:cNvPr id="14358" name="Text Box 73"/>
          <p:cNvSpPr txBox="1">
            <a:spLocks noChangeArrowheads="1"/>
          </p:cNvSpPr>
          <p:nvPr/>
        </p:nvSpPr>
        <p:spPr bwMode="auto">
          <a:xfrm>
            <a:off x="27813001" y="3352801"/>
            <a:ext cx="10668000" cy="1015663"/>
          </a:xfrm>
          <a:prstGeom prst="rect">
            <a:avLst/>
          </a:prstGeom>
          <a:noFill/>
          <a:ln w="9525">
            <a:noFill/>
            <a:miter lim="800000"/>
            <a:headEnd/>
            <a:tailEnd/>
          </a:ln>
        </p:spPr>
        <p:txBody>
          <a:bodyPr wrap="square">
            <a:prstTxWarp prst="textNoShape">
              <a:avLst/>
            </a:prstTxWarp>
            <a:spAutoFit/>
          </a:bodyPr>
          <a:lstStyle/>
          <a:p>
            <a:pPr algn="ctr" eaLnBrk="0" hangingPunct="0"/>
            <a:r>
              <a:rPr lang="en-US" sz="6000" b="1" i="1" dirty="0" smtClean="0">
                <a:solidFill>
                  <a:schemeClr val="accent2"/>
                </a:solidFill>
                <a:latin typeface="Arial" pitchFamily="34" charset="0"/>
                <a:cs typeface="Arial" pitchFamily="34" charset="0"/>
              </a:rPr>
              <a:t>Educational Component</a:t>
            </a:r>
            <a:endParaRPr lang="en-US" sz="6000" b="1" dirty="0">
              <a:solidFill>
                <a:schemeClr val="accent2"/>
              </a:solidFill>
              <a:latin typeface="Arial" pitchFamily="34" charset="0"/>
              <a:cs typeface="Arial" pitchFamily="34" charset="0"/>
            </a:endParaRPr>
          </a:p>
        </p:txBody>
      </p:sp>
      <p:sp>
        <p:nvSpPr>
          <p:cNvPr id="14362" name="Text Box 406"/>
          <p:cNvSpPr txBox="1">
            <a:spLocks noChangeArrowheads="1"/>
          </p:cNvSpPr>
          <p:nvPr/>
        </p:nvSpPr>
        <p:spPr bwMode="auto">
          <a:xfrm>
            <a:off x="2556178" y="18440400"/>
            <a:ext cx="184731" cy="461665"/>
          </a:xfrm>
          <a:prstGeom prst="rect">
            <a:avLst/>
          </a:prstGeom>
          <a:noFill/>
          <a:ln w="9525">
            <a:noFill/>
            <a:miter lim="800000"/>
            <a:headEnd/>
            <a:tailEnd/>
          </a:ln>
        </p:spPr>
        <p:txBody>
          <a:bodyPr wrap="none">
            <a:prstTxWarp prst="textNoShape">
              <a:avLst/>
            </a:prstTxWarp>
            <a:spAutoFit/>
          </a:bodyPr>
          <a:lstStyle/>
          <a:p>
            <a:endParaRPr lang="en-US"/>
          </a:p>
        </p:txBody>
      </p:sp>
      <p:sp>
        <p:nvSpPr>
          <p:cNvPr id="14365" name="Text Box 382"/>
          <p:cNvSpPr txBox="1">
            <a:spLocks noChangeArrowheads="1"/>
          </p:cNvSpPr>
          <p:nvPr/>
        </p:nvSpPr>
        <p:spPr bwMode="auto">
          <a:xfrm>
            <a:off x="15472229" y="28613100"/>
            <a:ext cx="2649311" cy="707886"/>
          </a:xfrm>
          <a:prstGeom prst="rect">
            <a:avLst/>
          </a:prstGeom>
          <a:noFill/>
          <a:ln w="9525">
            <a:noFill/>
            <a:miter lim="800000"/>
            <a:headEnd/>
            <a:tailEnd/>
          </a:ln>
        </p:spPr>
        <p:txBody>
          <a:bodyPr>
            <a:prstTxWarp prst="textNoShape">
              <a:avLst/>
            </a:prstTxWarp>
            <a:spAutoFit/>
          </a:bodyPr>
          <a:lstStyle/>
          <a:p>
            <a:pPr>
              <a:spcBef>
                <a:spcPct val="50000"/>
              </a:spcBef>
            </a:pPr>
            <a:endParaRPr lang="en-US" sz="4000" b="1">
              <a:latin typeface="Arial" charset="0"/>
            </a:endParaRPr>
          </a:p>
        </p:txBody>
      </p:sp>
      <p:sp>
        <p:nvSpPr>
          <p:cNvPr id="14367" name="TextBox 76"/>
          <p:cNvSpPr txBox="1">
            <a:spLocks noChangeArrowheads="1"/>
          </p:cNvSpPr>
          <p:nvPr/>
        </p:nvSpPr>
        <p:spPr bwMode="auto">
          <a:xfrm>
            <a:off x="9978571" y="17007840"/>
            <a:ext cx="10776857" cy="1938992"/>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349029" y="9154954"/>
            <a:ext cx="399143" cy="3429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188714" y="14478000"/>
            <a:ext cx="399143" cy="3429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5" name="Text Box 66"/>
          <p:cNvSpPr txBox="1">
            <a:spLocks noChangeArrowheads="1"/>
          </p:cNvSpPr>
          <p:nvPr/>
        </p:nvSpPr>
        <p:spPr bwMode="auto">
          <a:xfrm>
            <a:off x="2286000" y="3512403"/>
            <a:ext cx="8305800" cy="1015663"/>
          </a:xfrm>
          <a:prstGeom prst="rect">
            <a:avLst/>
          </a:prstGeom>
          <a:noFill/>
          <a:ln w="9525">
            <a:noFill/>
            <a:miter lim="800000"/>
            <a:headEnd/>
            <a:tailEnd/>
          </a:ln>
        </p:spPr>
        <p:txBody>
          <a:bodyPr wrap="square">
            <a:prstTxWarp prst="textNoShape">
              <a:avLst/>
            </a:prstTxWarp>
            <a:spAutoFit/>
          </a:bodyPr>
          <a:lstStyle/>
          <a:p>
            <a:pPr algn="ctr" eaLnBrk="0" hangingPunct="0"/>
            <a:r>
              <a:rPr lang="en-US" sz="6000" b="1" i="1" dirty="0" smtClean="0">
                <a:solidFill>
                  <a:schemeClr val="accent2"/>
                </a:solidFill>
                <a:latin typeface="Arial" pitchFamily="34" charset="0"/>
                <a:cs typeface="Arial" pitchFamily="34" charset="0"/>
              </a:rPr>
              <a:t>Theoretic Component</a:t>
            </a:r>
            <a:endParaRPr lang="en-US" sz="6000" b="1" dirty="0">
              <a:solidFill>
                <a:schemeClr val="accent2"/>
              </a:solidFill>
              <a:latin typeface="Arial" pitchFamily="34" charset="0"/>
              <a:cs typeface="Arial" pitchFamily="34" charset="0"/>
            </a:endParaRPr>
          </a:p>
        </p:txBody>
      </p:sp>
      <p:sp>
        <p:nvSpPr>
          <p:cNvPr id="62" name="Text Box 66"/>
          <p:cNvSpPr txBox="1">
            <a:spLocks noChangeArrowheads="1"/>
          </p:cNvSpPr>
          <p:nvPr/>
        </p:nvSpPr>
        <p:spPr bwMode="auto">
          <a:xfrm>
            <a:off x="14706599" y="3512403"/>
            <a:ext cx="9534513" cy="1015663"/>
          </a:xfrm>
          <a:prstGeom prst="rect">
            <a:avLst/>
          </a:prstGeom>
          <a:noFill/>
          <a:ln w="9525">
            <a:noFill/>
            <a:miter lim="800000"/>
            <a:headEnd/>
            <a:tailEnd/>
          </a:ln>
        </p:spPr>
        <p:txBody>
          <a:bodyPr wrap="square">
            <a:prstTxWarp prst="textNoShape">
              <a:avLst/>
            </a:prstTxWarp>
            <a:spAutoFit/>
          </a:bodyPr>
          <a:lstStyle/>
          <a:p>
            <a:pPr algn="ctr" eaLnBrk="0" hangingPunct="0"/>
            <a:r>
              <a:rPr lang="en-US" sz="6000" b="1" i="1" dirty="0" smtClean="0">
                <a:solidFill>
                  <a:schemeClr val="accent2"/>
                </a:solidFill>
                <a:latin typeface="Arial" pitchFamily="34" charset="0"/>
                <a:cs typeface="Arial" pitchFamily="34" charset="0"/>
              </a:rPr>
              <a:t>Empirical Component</a:t>
            </a:r>
            <a:endParaRPr lang="en-US" sz="6000" b="1" dirty="0">
              <a:solidFill>
                <a:schemeClr val="accent2"/>
              </a:solidFill>
              <a:latin typeface="Arial" pitchFamily="34" charset="0"/>
              <a:cs typeface="Arial" pitchFamily="34" charset="0"/>
            </a:endParaRPr>
          </a:p>
        </p:txBody>
      </p:sp>
      <p:pic>
        <p:nvPicPr>
          <p:cNvPr id="64" name="Picture 189" descr="http://pavm.spelman.edu/about_us/images/logos/VERT2748.jpg"/>
          <p:cNvPicPr>
            <a:picLocks noChangeAspect="1" noChangeArrowheads="1"/>
          </p:cNvPicPr>
          <p:nvPr/>
        </p:nvPicPr>
        <p:blipFill>
          <a:blip r:embed="rId5" cstate="print"/>
          <a:srcRect/>
          <a:stretch>
            <a:fillRect/>
          </a:stretch>
        </p:blipFill>
        <p:spPr bwMode="auto">
          <a:xfrm>
            <a:off x="1161505" y="762000"/>
            <a:ext cx="895895" cy="2209800"/>
          </a:xfrm>
          <a:prstGeom prst="rect">
            <a:avLst/>
          </a:prstGeom>
          <a:noFill/>
          <a:ln w="9525">
            <a:noFill/>
            <a:miter lim="800000"/>
            <a:headEnd/>
            <a:tailEnd/>
          </a:ln>
        </p:spPr>
      </p:pic>
      <p:pic>
        <p:nvPicPr>
          <p:cNvPr id="65" name="Picture 6"/>
          <p:cNvPicPr>
            <a:picLocks noChangeAspect="1" noChangeArrowheads="1"/>
          </p:cNvPicPr>
          <p:nvPr/>
        </p:nvPicPr>
        <p:blipFill>
          <a:blip r:embed="rId6" cstate="print"/>
          <a:srcRect/>
          <a:stretch>
            <a:fillRect/>
          </a:stretch>
        </p:blipFill>
        <p:spPr bwMode="auto">
          <a:xfrm>
            <a:off x="33528000" y="1143000"/>
            <a:ext cx="3526612" cy="1025153"/>
          </a:xfrm>
          <a:prstGeom prst="rect">
            <a:avLst/>
          </a:prstGeom>
          <a:noFill/>
          <a:ln w="9525" algn="ctr">
            <a:noFill/>
            <a:miter lim="800000"/>
            <a:headEnd/>
            <a:tailEnd/>
          </a:ln>
        </p:spPr>
      </p:pic>
      <p:pic>
        <p:nvPicPr>
          <p:cNvPr id="66" name="Picture 2"/>
          <p:cNvPicPr>
            <a:picLocks noChangeAspect="1" noChangeArrowheads="1"/>
          </p:cNvPicPr>
          <p:nvPr/>
        </p:nvPicPr>
        <p:blipFill>
          <a:blip r:embed="rId7" cstate="print"/>
          <a:srcRect/>
          <a:stretch>
            <a:fillRect/>
          </a:stretch>
        </p:blipFill>
        <p:spPr bwMode="auto">
          <a:xfrm>
            <a:off x="37185600" y="838200"/>
            <a:ext cx="1981200" cy="1981200"/>
          </a:xfrm>
          <a:prstGeom prst="rect">
            <a:avLst/>
          </a:prstGeom>
          <a:noFill/>
          <a:ln w="9525" algn="ctr">
            <a:noFill/>
            <a:miter lim="800000"/>
            <a:headEnd/>
            <a:tailEnd/>
          </a:ln>
        </p:spPr>
      </p:pic>
      <p:pic>
        <p:nvPicPr>
          <p:cNvPr id="67" name="Picture 4"/>
          <p:cNvPicPr>
            <a:picLocks noChangeAspect="1" noChangeArrowheads="1"/>
          </p:cNvPicPr>
          <p:nvPr/>
        </p:nvPicPr>
        <p:blipFill>
          <a:blip r:embed="rId8" cstate="print"/>
          <a:srcRect/>
          <a:stretch>
            <a:fillRect/>
          </a:stretch>
        </p:blipFill>
        <p:spPr bwMode="auto">
          <a:xfrm>
            <a:off x="3657600" y="1676400"/>
            <a:ext cx="2680417" cy="838200"/>
          </a:xfrm>
          <a:prstGeom prst="rect">
            <a:avLst/>
          </a:prstGeom>
          <a:noFill/>
          <a:ln w="9525" algn="ctr">
            <a:noFill/>
            <a:miter lim="800000"/>
            <a:headEnd/>
            <a:tailEnd/>
          </a:ln>
        </p:spPr>
      </p:pic>
      <p:pic>
        <p:nvPicPr>
          <p:cNvPr id="3" name="Picture 2"/>
          <p:cNvPicPr>
            <a:picLocks noChangeAspect="1" noChangeArrowheads="1"/>
          </p:cNvPicPr>
          <p:nvPr/>
        </p:nvPicPr>
        <p:blipFill>
          <a:blip r:embed="rId9" cstate="print"/>
          <a:srcRect/>
          <a:stretch>
            <a:fillRect/>
          </a:stretch>
        </p:blipFill>
        <p:spPr bwMode="auto">
          <a:xfrm>
            <a:off x="2286000" y="762000"/>
            <a:ext cx="1177932" cy="1754238"/>
          </a:xfrm>
          <a:prstGeom prst="rect">
            <a:avLst/>
          </a:prstGeom>
          <a:noFill/>
          <a:ln w="9525">
            <a:noFill/>
            <a:miter lim="800000"/>
            <a:headEnd/>
            <a:tailEnd/>
          </a:ln>
        </p:spPr>
      </p:pic>
      <p:pic>
        <p:nvPicPr>
          <p:cNvPr id="68" name="Picture 8"/>
          <p:cNvPicPr>
            <a:picLocks noChangeAspect="1" noChangeArrowheads="1"/>
          </p:cNvPicPr>
          <p:nvPr/>
        </p:nvPicPr>
        <p:blipFill>
          <a:blip r:embed="rId10" cstate="print"/>
          <a:srcRect/>
          <a:stretch>
            <a:fillRect/>
          </a:stretch>
        </p:blipFill>
        <p:spPr bwMode="auto">
          <a:xfrm>
            <a:off x="30251400" y="1066800"/>
            <a:ext cx="3137647" cy="1066800"/>
          </a:xfrm>
          <a:prstGeom prst="rect">
            <a:avLst/>
          </a:prstGeom>
          <a:noFill/>
          <a:ln w="9525">
            <a:noFill/>
            <a:miter lim="800000"/>
            <a:headEnd/>
            <a:tailEnd/>
          </a:ln>
        </p:spPr>
      </p:pic>
      <p:pic>
        <p:nvPicPr>
          <p:cNvPr id="69" name="Picture 2"/>
          <p:cNvPicPr>
            <a:picLocks noChangeAspect="1" noChangeArrowheads="1"/>
          </p:cNvPicPr>
          <p:nvPr/>
        </p:nvPicPr>
        <p:blipFill>
          <a:blip r:embed="rId11" cstate="print"/>
          <a:srcRect r="26154"/>
          <a:stretch>
            <a:fillRect/>
          </a:stretch>
        </p:blipFill>
        <p:spPr bwMode="auto">
          <a:xfrm>
            <a:off x="4648200" y="990600"/>
            <a:ext cx="2813538" cy="762000"/>
          </a:xfrm>
          <a:prstGeom prst="rect">
            <a:avLst/>
          </a:prstGeom>
          <a:noFill/>
          <a:ln w="9525">
            <a:noFill/>
            <a:miter lim="800000"/>
            <a:headEnd/>
            <a:tailEnd/>
          </a:ln>
        </p:spPr>
      </p:pic>
      <p:sp>
        <p:nvSpPr>
          <p:cNvPr id="41" name="TextBox 4"/>
          <p:cNvSpPr txBox="1">
            <a:spLocks noChangeArrowheads="1"/>
          </p:cNvSpPr>
          <p:nvPr/>
        </p:nvSpPr>
        <p:spPr bwMode="auto">
          <a:xfrm>
            <a:off x="1435353" y="4724401"/>
            <a:ext cx="10528047" cy="8063746"/>
          </a:xfrm>
          <a:prstGeom prst="rect">
            <a:avLst/>
          </a:prstGeom>
          <a:noFill/>
          <a:ln w="9525" cap="rnd" cmpd="sng">
            <a:solidFill>
              <a:srgbClr val="4BACC6">
                <a:lumMod val="40000"/>
                <a:lumOff val="60000"/>
              </a:srgbClr>
            </a:solidFill>
            <a:round/>
            <a:headEnd/>
            <a:tailEnd/>
          </a:ln>
        </p:spPr>
        <p:txBody>
          <a:bodyPr wrap="square" lIns="91440" tIns="91440" rIns="91440" bIns="91440">
            <a:spAutoFit/>
          </a:bodyPr>
          <a:lstStyle/>
          <a:p>
            <a:pPr algn="ctr"/>
            <a:r>
              <a:rPr lang="en-US" sz="3600" b="1" dirty="0" smtClean="0"/>
              <a:t>Abstract </a:t>
            </a:r>
          </a:p>
          <a:p>
            <a:r>
              <a:rPr lang="en-US" sz="2800" dirty="0" smtClean="0"/>
              <a:t>What is aging? Why would a homozygous population of cells live to different ages? To understand the fundamental mechanisms of aging, we propose a mathematical model of cellular aging based on gene interaction network.  This model network is made of only non-aging components, and interactions among genes are inherently stochastic. Death of a cell occurs in the model when an essential gene loses all of its interactions. The key characteristic of aging, the exponential increase of mortality rate over time, can arise from this model network with non-aging components. Hence, cellular aging is an emergent property of this model network. The model predicts that the rate of aging, defined by the Gompertz coefficient, is proportional to the average number of interactions per gene and that stochastic heterogeneity is an important factor in shaping the dynamics of the aging process. Preliminary experimental results to test the model predictions will then be presented. Finally, We also developed a prototype cell cycle based model of cellular aging that has the potential to connect nutrient sensing pathways to the non-proliferation model of cellular aging. </a:t>
            </a:r>
            <a:endParaRPr kumimoji="0" lang="en-US" sz="2800" b="0" i="0" u="none" strike="noStrike" kern="0" cap="none" spc="0" normalizeH="0" baseline="0" noProof="0" dirty="0" smtClean="0">
              <a:ln>
                <a:noFill/>
              </a:ln>
              <a:solidFill>
                <a:sysClr val="windowText" lastClr="000000"/>
              </a:solidFill>
              <a:effectLst/>
              <a:uLnTx/>
              <a:uFillTx/>
            </a:endParaRPr>
          </a:p>
        </p:txBody>
      </p:sp>
      <p:sp>
        <p:nvSpPr>
          <p:cNvPr id="98" name="TextBox 4"/>
          <p:cNvSpPr txBox="1">
            <a:spLocks noChangeArrowheads="1"/>
          </p:cNvSpPr>
          <p:nvPr/>
        </p:nvSpPr>
        <p:spPr bwMode="auto">
          <a:xfrm>
            <a:off x="1447800" y="13639800"/>
            <a:ext cx="10515600" cy="4436904"/>
          </a:xfrm>
          <a:prstGeom prst="rect">
            <a:avLst/>
          </a:prstGeom>
          <a:noFill/>
          <a:ln w="9525" cap="rnd" cmpd="sng">
            <a:solidFill>
              <a:srgbClr val="4BACC6">
                <a:lumMod val="40000"/>
                <a:lumOff val="60000"/>
              </a:srgbClr>
            </a:solidFill>
            <a:round/>
            <a:headEnd/>
            <a:tailEnd/>
          </a:ln>
        </p:spPr>
        <p:txBody>
          <a:bodyPr wrap="square" lIns="65834" tIns="32917" rIns="65834" bIns="32917">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ysClr val="windowText" lastClr="000000"/>
                </a:solidFill>
                <a:effectLst/>
                <a:uLnTx/>
                <a:uFillTx/>
              </a:rPr>
              <a:t>A Stochastic Network Model on Cellular Aging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endParaRPr>
          </a:p>
        </p:txBody>
      </p:sp>
      <p:grpSp>
        <p:nvGrpSpPr>
          <p:cNvPr id="100" name="Group 104"/>
          <p:cNvGrpSpPr>
            <a:grpSpLocks/>
          </p:cNvGrpSpPr>
          <p:nvPr/>
        </p:nvGrpSpPr>
        <p:grpSpPr bwMode="auto">
          <a:xfrm>
            <a:off x="2077030" y="14706600"/>
            <a:ext cx="3561770" cy="1534675"/>
            <a:chOff x="961929" y="1547153"/>
            <a:chExt cx="3226013" cy="1067405"/>
          </a:xfrm>
        </p:grpSpPr>
        <p:grpSp>
          <p:nvGrpSpPr>
            <p:cNvPr id="104" name="Group 91"/>
            <p:cNvGrpSpPr>
              <a:grpSpLocks/>
            </p:cNvGrpSpPr>
            <p:nvPr/>
          </p:nvGrpSpPr>
          <p:grpSpPr bwMode="auto">
            <a:xfrm>
              <a:off x="961929" y="1547153"/>
              <a:ext cx="3226013" cy="1067405"/>
              <a:chOff x="577880" y="1412738"/>
              <a:chExt cx="3456450" cy="1305770"/>
            </a:xfrm>
          </p:grpSpPr>
          <p:sp>
            <p:nvSpPr>
              <p:cNvPr id="115" name="Oval 24"/>
              <p:cNvSpPr>
                <a:spLocks noChangeArrowheads="1"/>
              </p:cNvSpPr>
              <p:nvPr/>
            </p:nvSpPr>
            <p:spPr bwMode="auto">
              <a:xfrm>
                <a:off x="1181112" y="1412738"/>
                <a:ext cx="218909" cy="228543"/>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16"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17"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18"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19"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120" name="Straight Connector 37"/>
              <p:cNvCxnSpPr>
                <a:cxnSpLocks noChangeShapeType="1"/>
                <a:stCxn id="115" idx="4"/>
                <a:endCxn id="118" idx="7"/>
              </p:cNvCxnSpPr>
              <p:nvPr/>
            </p:nvCxnSpPr>
            <p:spPr bwMode="auto">
              <a:xfrm rot="5400000">
                <a:off x="849720" y="1556292"/>
                <a:ext cx="355858" cy="525837"/>
              </a:xfrm>
              <a:prstGeom prst="line">
                <a:avLst/>
              </a:prstGeom>
              <a:noFill/>
              <a:ln w="38100">
                <a:solidFill>
                  <a:srgbClr val="000000"/>
                </a:solidFill>
                <a:round/>
                <a:headEnd/>
                <a:tailEnd/>
              </a:ln>
            </p:spPr>
          </p:cxnSp>
          <p:cxnSp>
            <p:nvCxnSpPr>
              <p:cNvPr id="121" name="Straight Connector 38"/>
              <p:cNvCxnSpPr>
                <a:cxnSpLocks noChangeShapeType="1"/>
                <a:stCxn id="115" idx="4"/>
                <a:endCxn id="117" idx="0"/>
              </p:cNvCxnSpPr>
              <p:nvPr/>
            </p:nvCxnSpPr>
            <p:spPr bwMode="auto">
              <a:xfrm rot="5400000">
                <a:off x="740621" y="1940019"/>
                <a:ext cx="848684" cy="251209"/>
              </a:xfrm>
              <a:prstGeom prst="line">
                <a:avLst/>
              </a:prstGeom>
              <a:noFill/>
              <a:ln w="38100">
                <a:solidFill>
                  <a:srgbClr val="000000"/>
                </a:solidFill>
                <a:round/>
                <a:headEnd/>
                <a:tailEnd/>
              </a:ln>
            </p:spPr>
          </p:cxnSp>
          <p:cxnSp>
            <p:nvCxnSpPr>
              <p:cNvPr id="122" name="Straight Connector 41"/>
              <p:cNvCxnSpPr>
                <a:cxnSpLocks noChangeShapeType="1"/>
                <a:stCxn id="115" idx="4"/>
                <a:endCxn id="116" idx="0"/>
              </p:cNvCxnSpPr>
              <p:nvPr/>
            </p:nvCxnSpPr>
            <p:spPr bwMode="auto">
              <a:xfrm rot="16200000" flipH="1">
                <a:off x="1018295" y="1913552"/>
                <a:ext cx="851858" cy="307315"/>
              </a:xfrm>
              <a:prstGeom prst="line">
                <a:avLst/>
              </a:prstGeom>
              <a:noFill/>
              <a:ln w="38100">
                <a:solidFill>
                  <a:srgbClr val="000000"/>
                </a:solidFill>
                <a:round/>
                <a:headEnd/>
                <a:tailEnd/>
              </a:ln>
            </p:spPr>
          </p:cxnSp>
          <p:cxnSp>
            <p:nvCxnSpPr>
              <p:cNvPr id="123" name="Straight Connector 44"/>
              <p:cNvCxnSpPr>
                <a:cxnSpLocks noChangeShapeType="1"/>
                <a:stCxn id="115" idx="4"/>
                <a:endCxn id="119" idx="1"/>
              </p:cNvCxnSpPr>
              <p:nvPr/>
            </p:nvCxnSpPr>
            <p:spPr bwMode="auto">
              <a:xfrm rot="16200000" flipH="1">
                <a:off x="1411767" y="1520081"/>
                <a:ext cx="355858" cy="598258"/>
              </a:xfrm>
              <a:prstGeom prst="line">
                <a:avLst/>
              </a:prstGeom>
              <a:noFill/>
              <a:ln w="38100">
                <a:solidFill>
                  <a:srgbClr val="000000"/>
                </a:solidFill>
                <a:round/>
                <a:headEnd/>
                <a:tailEnd/>
              </a:ln>
            </p:spPr>
          </p:cxnSp>
          <p:cxnSp>
            <p:nvCxnSpPr>
              <p:cNvPr id="124" name="Straight Connector 63"/>
              <p:cNvCxnSpPr>
                <a:cxnSpLocks noChangeShapeType="1"/>
                <a:stCxn id="116" idx="7"/>
                <a:endCxn id="119"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125"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126"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127" name="Straight Connector 75"/>
              <p:cNvCxnSpPr>
                <a:cxnSpLocks noChangeShapeType="1"/>
                <a:stCxn id="118" idx="5"/>
                <a:endCxn id="117"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128" name="Oval 39"/>
              <p:cNvSpPr>
                <a:spLocks noChangeArrowheads="1"/>
              </p:cNvSpPr>
              <p:nvPr/>
            </p:nvSpPr>
            <p:spPr bwMode="auto">
              <a:xfrm>
                <a:off x="3139767" y="1412738"/>
                <a:ext cx="218909" cy="228543"/>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29"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30"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31"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132"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133" name="Straight Connector 46"/>
              <p:cNvCxnSpPr>
                <a:cxnSpLocks noChangeShapeType="1"/>
                <a:stCxn id="128" idx="4"/>
                <a:endCxn id="131" idx="7"/>
              </p:cNvCxnSpPr>
              <p:nvPr/>
            </p:nvCxnSpPr>
            <p:spPr bwMode="auto">
              <a:xfrm rot="5400000">
                <a:off x="2808375" y="1556292"/>
                <a:ext cx="355858" cy="525837"/>
              </a:xfrm>
              <a:prstGeom prst="line">
                <a:avLst/>
              </a:prstGeom>
              <a:noFill/>
              <a:ln w="38100">
                <a:solidFill>
                  <a:srgbClr val="000000"/>
                </a:solidFill>
                <a:round/>
                <a:headEnd/>
                <a:tailEnd/>
              </a:ln>
            </p:spPr>
          </p:cxnSp>
          <p:cxnSp>
            <p:nvCxnSpPr>
              <p:cNvPr id="134" name="Straight Connector 47"/>
              <p:cNvCxnSpPr>
                <a:cxnSpLocks noChangeShapeType="1"/>
                <a:stCxn id="128" idx="4"/>
                <a:endCxn id="130" idx="0"/>
              </p:cNvCxnSpPr>
              <p:nvPr/>
            </p:nvCxnSpPr>
            <p:spPr bwMode="auto">
              <a:xfrm rot="5400000">
                <a:off x="2699276" y="1940019"/>
                <a:ext cx="848684" cy="251209"/>
              </a:xfrm>
              <a:prstGeom prst="line">
                <a:avLst/>
              </a:prstGeom>
              <a:noFill/>
              <a:ln w="38100">
                <a:solidFill>
                  <a:srgbClr val="000000"/>
                </a:solidFill>
                <a:round/>
                <a:headEnd/>
                <a:tailEnd/>
              </a:ln>
            </p:spPr>
          </p:cxnSp>
          <p:cxnSp>
            <p:nvCxnSpPr>
              <p:cNvPr id="135" name="Straight Connector 48"/>
              <p:cNvCxnSpPr>
                <a:cxnSpLocks noChangeShapeType="1"/>
                <a:stCxn id="128" idx="4"/>
                <a:endCxn id="129" idx="0"/>
              </p:cNvCxnSpPr>
              <p:nvPr/>
            </p:nvCxnSpPr>
            <p:spPr bwMode="auto">
              <a:xfrm rot="16200000" flipH="1">
                <a:off x="2976950" y="1913552"/>
                <a:ext cx="851858" cy="307315"/>
              </a:xfrm>
              <a:prstGeom prst="line">
                <a:avLst/>
              </a:prstGeom>
              <a:noFill/>
              <a:ln w="38100">
                <a:solidFill>
                  <a:srgbClr val="000000"/>
                </a:solidFill>
                <a:round/>
                <a:headEnd/>
                <a:tailEnd/>
              </a:ln>
            </p:spPr>
          </p:cxnSp>
          <p:cxnSp>
            <p:nvCxnSpPr>
              <p:cNvPr id="136" name="Straight Connector 49"/>
              <p:cNvCxnSpPr>
                <a:cxnSpLocks noChangeShapeType="1"/>
                <a:stCxn id="128" idx="4"/>
                <a:endCxn id="132" idx="1"/>
              </p:cNvCxnSpPr>
              <p:nvPr/>
            </p:nvCxnSpPr>
            <p:spPr bwMode="auto">
              <a:xfrm rot="16200000" flipH="1">
                <a:off x="3370422" y="1520081"/>
                <a:ext cx="355858" cy="598258"/>
              </a:xfrm>
              <a:prstGeom prst="line">
                <a:avLst/>
              </a:prstGeom>
              <a:noFill/>
              <a:ln w="38100">
                <a:solidFill>
                  <a:srgbClr val="000000"/>
                </a:solidFill>
                <a:round/>
                <a:headEnd/>
                <a:tailEnd/>
              </a:ln>
            </p:spPr>
          </p:cxnSp>
          <p:cxnSp>
            <p:nvCxnSpPr>
              <p:cNvPr id="137" name="Straight Connector 50"/>
              <p:cNvCxnSpPr>
                <a:cxnSpLocks noChangeShapeType="1"/>
                <a:stCxn id="129" idx="7"/>
                <a:endCxn id="132"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138"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139"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140" name="Straight Connector 53"/>
              <p:cNvCxnSpPr>
                <a:cxnSpLocks noChangeShapeType="1"/>
                <a:stCxn id="131" idx="5"/>
                <a:endCxn id="130"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141"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142"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105" name="TextBox 72"/>
            <p:cNvSpPr txBox="1">
              <a:spLocks noChangeArrowheads="1"/>
            </p:cNvSpPr>
            <p:nvPr/>
          </p:nvSpPr>
          <p:spPr bwMode="auto">
            <a:xfrm>
              <a:off x="3674218"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107" name="TextBox 74"/>
            <p:cNvSpPr txBox="1">
              <a:spLocks noChangeArrowheads="1"/>
            </p:cNvSpPr>
            <p:nvPr/>
          </p:nvSpPr>
          <p:spPr bwMode="auto">
            <a:xfrm>
              <a:off x="3494995" y="1861099"/>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109" name="TextBox 76"/>
            <p:cNvSpPr txBox="1">
              <a:spLocks noChangeArrowheads="1"/>
            </p:cNvSpPr>
            <p:nvPr/>
          </p:nvSpPr>
          <p:spPr bwMode="auto">
            <a:xfrm>
              <a:off x="3208237" y="1923888"/>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110" name="TextBox 77"/>
            <p:cNvSpPr txBox="1">
              <a:spLocks noChangeArrowheads="1"/>
            </p:cNvSpPr>
            <p:nvPr/>
          </p:nvSpPr>
          <p:spPr bwMode="auto">
            <a:xfrm>
              <a:off x="3047538" y="1704127"/>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111" name="TextBox 78"/>
            <p:cNvSpPr txBox="1">
              <a:spLocks noChangeArrowheads="1"/>
            </p:cNvSpPr>
            <p:nvPr/>
          </p:nvSpPr>
          <p:spPr bwMode="auto">
            <a:xfrm>
              <a:off x="1846140"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112" name="TextBox 89"/>
            <p:cNvSpPr txBox="1">
              <a:spLocks noChangeArrowheads="1"/>
            </p:cNvSpPr>
            <p:nvPr/>
          </p:nvSpPr>
          <p:spPr bwMode="auto">
            <a:xfrm>
              <a:off x="1631072" y="1892494"/>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113" name="TextBox 90"/>
            <p:cNvSpPr txBox="1">
              <a:spLocks noChangeArrowheads="1"/>
            </p:cNvSpPr>
            <p:nvPr/>
          </p:nvSpPr>
          <p:spPr bwMode="auto">
            <a:xfrm>
              <a:off x="1380159" y="1923888"/>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114" name="TextBox 91"/>
            <p:cNvSpPr txBox="1">
              <a:spLocks noChangeArrowheads="1"/>
            </p:cNvSpPr>
            <p:nvPr/>
          </p:nvSpPr>
          <p:spPr bwMode="auto">
            <a:xfrm>
              <a:off x="1165091"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grpSp>
      <p:graphicFrame>
        <p:nvGraphicFramePr>
          <p:cNvPr id="102" name="Object 2"/>
          <p:cNvGraphicFramePr>
            <a:graphicFrameLocks noChangeAspect="1"/>
          </p:cNvGraphicFramePr>
          <p:nvPr/>
        </p:nvGraphicFramePr>
        <p:xfrm>
          <a:off x="6781800" y="14782800"/>
          <a:ext cx="3687763" cy="1601787"/>
        </p:xfrm>
        <a:graphic>
          <a:graphicData uri="http://schemas.openxmlformats.org/presentationml/2006/ole">
            <p:oleObj spid="_x0000_s1027" name="Equation" r:id="rId12" imgW="1498600" imgH="647700" progId="Equation.3">
              <p:embed/>
            </p:oleObj>
          </a:graphicData>
        </a:graphic>
      </p:graphicFrame>
      <p:sp>
        <p:nvSpPr>
          <p:cNvPr id="103" name="Content Placeholder 2"/>
          <p:cNvSpPr txBox="1">
            <a:spLocks/>
          </p:cNvSpPr>
          <p:nvPr/>
        </p:nvSpPr>
        <p:spPr bwMode="auto">
          <a:xfrm>
            <a:off x="4191000" y="16306800"/>
            <a:ext cx="5991225" cy="1689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m</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number of modules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n</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number of links per essential gene (essential module)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k</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exponential decay rate (constant aging rate)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q</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chance of a link to be functional (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q</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avg</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func</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links/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n</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c</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a normalization constant</a:t>
            </a:r>
            <a:endParaRPr kumimoji="0" lang="en-US" sz="1800" b="0" i="0" u="none" strike="noStrike" kern="0" cap="none" spc="0" normalizeH="0" baseline="0" noProof="0" dirty="0">
              <a:ln>
                <a:noFill/>
              </a:ln>
              <a:solidFill>
                <a:srgbClr val="000000"/>
              </a:solidFill>
              <a:effectLst/>
              <a:uLnTx/>
              <a:uFillTx/>
              <a:latin typeface="Times New Roman"/>
              <a:ea typeface="+mn-ea"/>
              <a:cs typeface="+mn-cs"/>
            </a:endParaRPr>
          </a:p>
        </p:txBody>
      </p:sp>
      <p:pic>
        <p:nvPicPr>
          <p:cNvPr id="149" name="Picture 2"/>
          <p:cNvPicPr>
            <a:picLocks noChangeAspect="1" noChangeArrowheads="1"/>
          </p:cNvPicPr>
          <p:nvPr/>
        </p:nvPicPr>
        <p:blipFill>
          <a:blip r:embed="rId13" cstate="print"/>
          <a:srcRect/>
          <a:stretch>
            <a:fillRect/>
          </a:stretch>
        </p:blipFill>
        <p:spPr bwMode="auto">
          <a:xfrm>
            <a:off x="4572000" y="19217818"/>
            <a:ext cx="2471069" cy="2209800"/>
          </a:xfrm>
          <a:prstGeom prst="rect">
            <a:avLst/>
          </a:prstGeom>
          <a:noFill/>
          <a:ln w="9525">
            <a:noFill/>
            <a:miter lim="800000"/>
            <a:headEnd/>
            <a:tailEnd/>
          </a:ln>
        </p:spPr>
      </p:pic>
      <p:pic>
        <p:nvPicPr>
          <p:cNvPr id="150" name="Picture 3"/>
          <p:cNvPicPr>
            <a:picLocks noChangeAspect="1" noChangeArrowheads="1"/>
          </p:cNvPicPr>
          <p:nvPr/>
        </p:nvPicPr>
        <p:blipFill>
          <a:blip r:embed="rId14" cstate="print"/>
          <a:srcRect/>
          <a:stretch>
            <a:fillRect/>
          </a:stretch>
        </p:blipFill>
        <p:spPr bwMode="auto">
          <a:xfrm>
            <a:off x="2011902" y="19217818"/>
            <a:ext cx="2407698" cy="2153129"/>
          </a:xfrm>
          <a:prstGeom prst="rect">
            <a:avLst/>
          </a:prstGeom>
          <a:noFill/>
          <a:ln w="9525">
            <a:noFill/>
            <a:miter lim="800000"/>
            <a:headEnd/>
            <a:tailEnd/>
          </a:ln>
        </p:spPr>
      </p:pic>
      <p:sp>
        <p:nvSpPr>
          <p:cNvPr id="152" name="TextBox 4"/>
          <p:cNvSpPr txBox="1">
            <a:spLocks noChangeArrowheads="1"/>
          </p:cNvSpPr>
          <p:nvPr/>
        </p:nvSpPr>
        <p:spPr bwMode="auto">
          <a:xfrm>
            <a:off x="1524001" y="18532018"/>
            <a:ext cx="10363200" cy="3231654"/>
          </a:xfrm>
          <a:prstGeom prst="rect">
            <a:avLst/>
          </a:prstGeom>
          <a:noFill/>
          <a:ln w="9525" cap="rnd" cmpd="sng">
            <a:solidFill>
              <a:srgbClr val="4BACC6">
                <a:lumMod val="40000"/>
                <a:lumOff val="60000"/>
              </a:srgbClr>
            </a:solidFill>
            <a:round/>
            <a:headEnd/>
            <a:tailEnd/>
          </a:ln>
        </p:spPr>
        <p:txBody>
          <a:bodyPr wrap="square" lIns="91440" tIns="91440" rIns="91440" bIns="91440">
            <a:spAutoFit/>
          </a:bodyPr>
          <a:lstStyle/>
          <a:p>
            <a:r>
              <a:rPr lang="en-US" sz="3600" b="1" kern="0" dirty="0" smtClean="0">
                <a:solidFill>
                  <a:sysClr val="windowText" lastClr="000000"/>
                </a:solidFill>
              </a:rPr>
              <a:t>Model Predictions</a:t>
            </a: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p:txBody>
      </p:sp>
      <p:grpSp>
        <p:nvGrpSpPr>
          <p:cNvPr id="161" name="Group 11"/>
          <p:cNvGrpSpPr>
            <a:grpSpLocks/>
          </p:cNvGrpSpPr>
          <p:nvPr/>
        </p:nvGrpSpPr>
        <p:grpSpPr bwMode="auto">
          <a:xfrm>
            <a:off x="7391400" y="18608218"/>
            <a:ext cx="4191000" cy="3048000"/>
            <a:chOff x="261938" y="1484313"/>
            <a:chExt cx="5627687" cy="3740150"/>
          </a:xfrm>
        </p:grpSpPr>
        <p:grpSp>
          <p:nvGrpSpPr>
            <p:cNvPr id="162" name="Group 9"/>
            <p:cNvGrpSpPr>
              <a:grpSpLocks/>
            </p:cNvGrpSpPr>
            <p:nvPr/>
          </p:nvGrpSpPr>
          <p:grpSpPr bwMode="auto">
            <a:xfrm>
              <a:off x="261938" y="1484313"/>
              <a:ext cx="5627687" cy="3740150"/>
              <a:chOff x="427511" y="3051959"/>
              <a:chExt cx="2676525" cy="1619250"/>
            </a:xfrm>
          </p:grpSpPr>
          <p:pic>
            <p:nvPicPr>
              <p:cNvPr id="165" name="Picture 7" descr="Gchange"/>
              <p:cNvPicPr>
                <a:picLocks noChangeAspect="1" noChangeArrowheads="1"/>
              </p:cNvPicPr>
              <p:nvPr/>
            </p:nvPicPr>
            <p:blipFill>
              <a:blip r:embed="rId15" cstate="print"/>
              <a:srcRect/>
              <a:stretch>
                <a:fillRect/>
              </a:stretch>
            </p:blipFill>
            <p:spPr bwMode="auto">
              <a:xfrm>
                <a:off x="427511" y="3051959"/>
                <a:ext cx="2676525" cy="1619250"/>
              </a:xfrm>
              <a:prstGeom prst="rect">
                <a:avLst/>
              </a:prstGeom>
              <a:noFill/>
              <a:ln w="9525">
                <a:noFill/>
                <a:miter lim="800000"/>
                <a:headEnd/>
                <a:tailEnd/>
              </a:ln>
            </p:spPr>
          </p:pic>
          <p:cxnSp>
            <p:nvCxnSpPr>
              <p:cNvPr id="166" name="AutoShape 2"/>
              <p:cNvCxnSpPr>
                <a:cxnSpLocks noChangeShapeType="1"/>
              </p:cNvCxnSpPr>
              <p:nvPr/>
            </p:nvCxnSpPr>
            <p:spPr bwMode="auto">
              <a:xfrm flipH="1">
                <a:off x="1240661" y="3586669"/>
                <a:ext cx="183469" cy="142956"/>
              </a:xfrm>
              <a:prstGeom prst="straightConnector1">
                <a:avLst/>
              </a:prstGeom>
              <a:noFill/>
              <a:ln w="9525">
                <a:solidFill>
                  <a:srgbClr val="000000"/>
                </a:solidFill>
                <a:round/>
                <a:headEnd/>
                <a:tailEnd type="triangle" w="med" len="med"/>
              </a:ln>
            </p:spPr>
          </p:cxnSp>
          <p:sp>
            <p:nvSpPr>
              <p:cNvPr id="167" name="Text Box 3"/>
              <p:cNvSpPr txBox="1">
                <a:spLocks noChangeArrowheads="1"/>
              </p:cNvSpPr>
              <p:nvPr/>
            </p:nvSpPr>
            <p:spPr bwMode="auto">
              <a:xfrm>
                <a:off x="783122" y="3794917"/>
                <a:ext cx="1016249" cy="147767"/>
              </a:xfrm>
              <a:prstGeom prst="rect">
                <a:avLst/>
              </a:prstGeom>
              <a:solidFill>
                <a:srgbClr val="FFFFFF"/>
              </a:solidFill>
              <a:ln w="9525">
                <a:solidFill>
                  <a:srgbClr val="FFFFFF"/>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cxnSp>
            <p:nvCxnSpPr>
              <p:cNvPr id="168" name="AutoShape 4"/>
              <p:cNvCxnSpPr>
                <a:cxnSpLocks noChangeShapeType="1"/>
              </p:cNvCxnSpPr>
              <p:nvPr/>
            </p:nvCxnSpPr>
            <p:spPr bwMode="auto">
              <a:xfrm flipV="1">
                <a:off x="1703485" y="3337871"/>
                <a:ext cx="212914" cy="63230"/>
              </a:xfrm>
              <a:prstGeom prst="straightConnector1">
                <a:avLst/>
              </a:prstGeom>
              <a:noFill/>
              <a:ln w="9525">
                <a:solidFill>
                  <a:srgbClr val="000000"/>
                </a:solidFill>
                <a:round/>
                <a:headEnd/>
                <a:tailEnd type="triangle" w="med" len="med"/>
              </a:ln>
            </p:spPr>
          </p:cxnSp>
        </p:grpSp>
        <p:sp>
          <p:nvSpPr>
            <p:cNvPr id="163" name="TextBox 8"/>
            <p:cNvSpPr txBox="1">
              <a:spLocks noChangeArrowheads="1"/>
            </p:cNvSpPr>
            <p:nvPr/>
          </p:nvSpPr>
          <p:spPr bwMode="auto">
            <a:xfrm>
              <a:off x="3381445" y="1931205"/>
              <a:ext cx="2020681" cy="3385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0000"/>
                  </a:solidFill>
                  <a:effectLst/>
                  <a:uLnTx/>
                  <a:uFillTx/>
                </a:rPr>
                <a:t>Increased robustness</a:t>
              </a:r>
            </a:p>
          </p:txBody>
        </p:sp>
        <p:sp>
          <p:nvSpPr>
            <p:cNvPr id="164" name="TextBox 9"/>
            <p:cNvSpPr txBox="1">
              <a:spLocks noChangeArrowheads="1"/>
            </p:cNvSpPr>
            <p:nvPr/>
          </p:nvSpPr>
          <p:spPr bwMode="auto">
            <a:xfrm>
              <a:off x="939490" y="3083355"/>
              <a:ext cx="2065565" cy="3385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FF"/>
                  </a:solidFill>
                  <a:effectLst/>
                  <a:uLnTx/>
                  <a:uFillTx/>
                </a:rPr>
                <a:t>Decreased robustness</a:t>
              </a:r>
            </a:p>
          </p:txBody>
        </p:sp>
      </p:grpSp>
      <p:sp>
        <p:nvSpPr>
          <p:cNvPr id="193" name="Terminator 3"/>
          <p:cNvSpPr>
            <a:spLocks noChangeArrowheads="1"/>
          </p:cNvSpPr>
          <p:nvPr/>
        </p:nvSpPr>
        <p:spPr bwMode="auto">
          <a:xfrm>
            <a:off x="5867400" y="23545800"/>
            <a:ext cx="990600" cy="633413"/>
          </a:xfrm>
          <a:prstGeom prst="flowChartTerminator">
            <a:avLst/>
          </a:prstGeom>
          <a:noFill/>
          <a:ln w="317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CLN3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(CycD)</a:t>
            </a:r>
          </a:p>
        </p:txBody>
      </p:sp>
      <p:sp>
        <p:nvSpPr>
          <p:cNvPr id="194" name="Terminator 4"/>
          <p:cNvSpPr>
            <a:spLocks noChangeArrowheads="1"/>
          </p:cNvSpPr>
          <p:nvPr/>
        </p:nvSpPr>
        <p:spPr bwMode="auto">
          <a:xfrm>
            <a:off x="7620000" y="23469600"/>
            <a:ext cx="1066800" cy="838200"/>
          </a:xfrm>
          <a:prstGeom prst="flowChartTerminator">
            <a:avLst/>
          </a:prstGeom>
          <a:noFill/>
          <a:ln w="3175">
            <a:noFill/>
            <a:round/>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WHI5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a:t>
            </a:r>
            <a:r>
              <a:rPr kumimoji="0" lang="en-US" sz="1800" b="0" i="0" u="none" strike="noStrike" kern="0" cap="none" spc="0" normalizeH="0" baseline="0" noProof="0" dirty="0" err="1">
                <a:ln>
                  <a:noFill/>
                </a:ln>
                <a:solidFill>
                  <a:srgbClr val="000000"/>
                </a:solidFill>
                <a:effectLst/>
                <a:uLnTx/>
                <a:uFillTx/>
              </a:rPr>
              <a:t>Rb</a:t>
            </a:r>
            <a:r>
              <a:rPr kumimoji="0" lang="en-US" sz="1800" b="0" i="0" u="none" strike="noStrike" kern="0" cap="none" spc="0" normalizeH="0" baseline="0" noProof="0" dirty="0">
                <a:ln>
                  <a:noFill/>
                </a:ln>
                <a:solidFill>
                  <a:srgbClr val="000000"/>
                </a:solidFill>
                <a:effectLst/>
                <a:uLnTx/>
                <a:uFillTx/>
              </a:rPr>
              <a:t>)</a:t>
            </a:r>
          </a:p>
        </p:txBody>
      </p:sp>
      <p:sp>
        <p:nvSpPr>
          <p:cNvPr id="195" name="Terminator 5"/>
          <p:cNvSpPr>
            <a:spLocks noChangeArrowheads="1"/>
          </p:cNvSpPr>
          <p:nvPr/>
        </p:nvSpPr>
        <p:spPr bwMode="auto">
          <a:xfrm>
            <a:off x="9525000" y="23545800"/>
            <a:ext cx="1295400" cy="762000"/>
          </a:xfrm>
          <a:prstGeom prst="flowChartTerminator">
            <a:avLst/>
          </a:prstGeom>
          <a:noFill/>
          <a:ln w="3175">
            <a:noFill/>
            <a:round/>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SBF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(E2F)</a:t>
            </a:r>
          </a:p>
        </p:txBody>
      </p:sp>
      <p:cxnSp>
        <p:nvCxnSpPr>
          <p:cNvPr id="196" name="Straight Connector 6"/>
          <p:cNvCxnSpPr>
            <a:cxnSpLocks noChangeShapeType="1"/>
          </p:cNvCxnSpPr>
          <p:nvPr/>
        </p:nvCxnSpPr>
        <p:spPr bwMode="auto">
          <a:xfrm>
            <a:off x="6945313" y="24076025"/>
            <a:ext cx="822325" cy="823913"/>
          </a:xfrm>
          <a:prstGeom prst="line">
            <a:avLst/>
          </a:prstGeom>
          <a:noFill/>
          <a:ln w="9525">
            <a:noFill/>
            <a:round/>
            <a:headEnd/>
            <a:tailEnd/>
          </a:ln>
        </p:spPr>
      </p:cxnSp>
      <p:grpSp>
        <p:nvGrpSpPr>
          <p:cNvPr id="197" name="Group 12"/>
          <p:cNvGrpSpPr>
            <a:grpSpLocks/>
          </p:cNvGrpSpPr>
          <p:nvPr/>
        </p:nvGrpSpPr>
        <p:grpSpPr bwMode="auto">
          <a:xfrm>
            <a:off x="6858000" y="23950613"/>
            <a:ext cx="609600" cy="152400"/>
            <a:chOff x="2819400" y="3581400"/>
            <a:chExt cx="609600" cy="152400"/>
          </a:xfrm>
        </p:grpSpPr>
        <p:cxnSp>
          <p:nvCxnSpPr>
            <p:cNvPr id="213" name="Straight Connector 8"/>
            <p:cNvCxnSpPr>
              <a:cxnSpLocks noChangeShapeType="1"/>
            </p:cNvCxnSpPr>
            <p:nvPr/>
          </p:nvCxnSpPr>
          <p:spPr bwMode="auto">
            <a:xfrm>
              <a:off x="2819400" y="3657600"/>
              <a:ext cx="609600" cy="1588"/>
            </a:xfrm>
            <a:prstGeom prst="line">
              <a:avLst/>
            </a:prstGeom>
            <a:noFill/>
            <a:ln w="9525">
              <a:solidFill>
                <a:srgbClr val="000000"/>
              </a:solidFill>
              <a:round/>
              <a:headEnd/>
              <a:tailEnd/>
            </a:ln>
          </p:spPr>
        </p:cxnSp>
        <p:cxnSp>
          <p:nvCxnSpPr>
            <p:cNvPr id="214" name="Straight Connector 10"/>
            <p:cNvCxnSpPr>
              <a:cxnSpLocks noChangeShapeType="1"/>
            </p:cNvCxnSpPr>
            <p:nvPr/>
          </p:nvCxnSpPr>
          <p:spPr bwMode="auto">
            <a:xfrm rot="5400000" flipH="1" flipV="1">
              <a:off x="3352006" y="3656806"/>
              <a:ext cx="152400" cy="1588"/>
            </a:xfrm>
            <a:prstGeom prst="line">
              <a:avLst/>
            </a:prstGeom>
            <a:noFill/>
            <a:ln w="9525">
              <a:solidFill>
                <a:srgbClr val="000000"/>
              </a:solidFill>
              <a:round/>
              <a:headEnd/>
              <a:tailEnd/>
            </a:ln>
          </p:spPr>
        </p:cxnSp>
      </p:grpSp>
      <p:grpSp>
        <p:nvGrpSpPr>
          <p:cNvPr id="198" name="Group 13"/>
          <p:cNvGrpSpPr>
            <a:grpSpLocks/>
          </p:cNvGrpSpPr>
          <p:nvPr/>
        </p:nvGrpSpPr>
        <p:grpSpPr bwMode="auto">
          <a:xfrm>
            <a:off x="8686800" y="23950613"/>
            <a:ext cx="609600" cy="152400"/>
            <a:chOff x="2819400" y="3581400"/>
            <a:chExt cx="609600" cy="152400"/>
          </a:xfrm>
        </p:grpSpPr>
        <p:cxnSp>
          <p:nvCxnSpPr>
            <p:cNvPr id="211" name="Straight Connector 14"/>
            <p:cNvCxnSpPr>
              <a:cxnSpLocks noChangeShapeType="1"/>
            </p:cNvCxnSpPr>
            <p:nvPr/>
          </p:nvCxnSpPr>
          <p:spPr bwMode="auto">
            <a:xfrm>
              <a:off x="2819400" y="3657600"/>
              <a:ext cx="609600" cy="1588"/>
            </a:xfrm>
            <a:prstGeom prst="line">
              <a:avLst/>
            </a:prstGeom>
            <a:noFill/>
            <a:ln w="9525">
              <a:solidFill>
                <a:srgbClr val="000000"/>
              </a:solidFill>
              <a:round/>
              <a:headEnd/>
              <a:tailEnd/>
            </a:ln>
          </p:spPr>
        </p:cxnSp>
        <p:cxnSp>
          <p:nvCxnSpPr>
            <p:cNvPr id="212" name="Straight Connector 15"/>
            <p:cNvCxnSpPr>
              <a:cxnSpLocks noChangeShapeType="1"/>
            </p:cNvCxnSpPr>
            <p:nvPr/>
          </p:nvCxnSpPr>
          <p:spPr bwMode="auto">
            <a:xfrm rot="5400000" flipH="1" flipV="1">
              <a:off x="3352006" y="3656806"/>
              <a:ext cx="152400" cy="1588"/>
            </a:xfrm>
            <a:prstGeom prst="line">
              <a:avLst/>
            </a:prstGeom>
            <a:noFill/>
            <a:ln w="9525">
              <a:solidFill>
                <a:srgbClr val="000000"/>
              </a:solidFill>
              <a:round/>
              <a:headEnd/>
              <a:tailEnd/>
            </a:ln>
          </p:spPr>
        </p:cxnSp>
      </p:grpSp>
      <p:cxnSp>
        <p:nvCxnSpPr>
          <p:cNvPr id="199" name="Elbow Connector 22"/>
          <p:cNvCxnSpPr>
            <a:cxnSpLocks noChangeShapeType="1"/>
            <a:stCxn id="203" idx="0"/>
            <a:endCxn id="195" idx="0"/>
          </p:cNvCxnSpPr>
          <p:nvPr/>
        </p:nvCxnSpPr>
        <p:spPr bwMode="auto">
          <a:xfrm rot="5400000" flipH="1" flipV="1">
            <a:off x="7384257" y="20885944"/>
            <a:ext cx="128587" cy="5448300"/>
          </a:xfrm>
          <a:prstGeom prst="bentConnector3">
            <a:avLst>
              <a:gd name="adj1" fmla="val 277778"/>
            </a:avLst>
          </a:prstGeom>
          <a:noFill/>
          <a:ln w="9525">
            <a:solidFill>
              <a:srgbClr val="000000"/>
            </a:solidFill>
            <a:round/>
            <a:headEnd/>
            <a:tailEnd type="arrow" w="med" len="med"/>
          </a:ln>
        </p:spPr>
      </p:cxnSp>
      <p:cxnSp>
        <p:nvCxnSpPr>
          <p:cNvPr id="200" name="Elbow Connector 66"/>
          <p:cNvCxnSpPr>
            <a:cxnSpLocks noChangeShapeType="1"/>
            <a:stCxn id="195" idx="2"/>
            <a:endCxn id="194" idx="2"/>
          </p:cNvCxnSpPr>
          <p:nvPr/>
        </p:nvCxnSpPr>
        <p:spPr bwMode="auto">
          <a:xfrm rot="5400000">
            <a:off x="9163050" y="23298150"/>
            <a:ext cx="1588" cy="2019300"/>
          </a:xfrm>
          <a:prstGeom prst="bentConnector3">
            <a:avLst>
              <a:gd name="adj1" fmla="val 14395466"/>
            </a:avLst>
          </a:prstGeom>
          <a:noFill/>
          <a:ln w="9525">
            <a:solidFill>
              <a:srgbClr val="000000"/>
            </a:solidFill>
            <a:round/>
            <a:headEnd/>
            <a:tailEnd/>
          </a:ln>
        </p:spPr>
      </p:cxnSp>
      <p:cxnSp>
        <p:nvCxnSpPr>
          <p:cNvPr id="201" name="Straight Connector 69"/>
          <p:cNvCxnSpPr>
            <a:cxnSpLocks noChangeShapeType="1"/>
          </p:cNvCxnSpPr>
          <p:nvPr/>
        </p:nvCxnSpPr>
        <p:spPr bwMode="auto">
          <a:xfrm>
            <a:off x="8001000" y="24307800"/>
            <a:ext cx="304800" cy="1588"/>
          </a:xfrm>
          <a:prstGeom prst="line">
            <a:avLst/>
          </a:prstGeom>
          <a:noFill/>
          <a:ln w="9525">
            <a:solidFill>
              <a:srgbClr val="000000"/>
            </a:solidFill>
            <a:round/>
            <a:headEnd/>
            <a:tailEnd/>
          </a:ln>
        </p:spPr>
      </p:cxnSp>
      <p:cxnSp>
        <p:nvCxnSpPr>
          <p:cNvPr id="202" name="Straight Arrow Connector 74"/>
          <p:cNvCxnSpPr>
            <a:cxnSpLocks noChangeShapeType="1"/>
          </p:cNvCxnSpPr>
          <p:nvPr/>
        </p:nvCxnSpPr>
        <p:spPr bwMode="auto">
          <a:xfrm flipV="1">
            <a:off x="5029200" y="24028400"/>
            <a:ext cx="685800" cy="9525"/>
          </a:xfrm>
          <a:prstGeom prst="straightConnector1">
            <a:avLst/>
          </a:prstGeom>
          <a:noFill/>
          <a:ln w="9525">
            <a:solidFill>
              <a:srgbClr val="000000"/>
            </a:solidFill>
            <a:round/>
            <a:headEnd/>
            <a:tailEnd type="arrow" w="med" len="med"/>
          </a:ln>
        </p:spPr>
      </p:cxnSp>
      <p:sp>
        <p:nvSpPr>
          <p:cNvPr id="203" name="Terminator 75"/>
          <p:cNvSpPr>
            <a:spLocks noChangeArrowheads="1"/>
          </p:cNvSpPr>
          <p:nvPr/>
        </p:nvSpPr>
        <p:spPr bwMode="auto">
          <a:xfrm>
            <a:off x="3962400" y="23674387"/>
            <a:ext cx="1524000" cy="557213"/>
          </a:xfrm>
          <a:prstGeom prst="flowChartTerminator">
            <a:avLst/>
          </a:prstGeom>
          <a:noFill/>
          <a:ln w="317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Growth</a:t>
            </a:r>
          </a:p>
        </p:txBody>
      </p:sp>
      <p:sp>
        <p:nvSpPr>
          <p:cNvPr id="204" name="Terminator 76"/>
          <p:cNvSpPr>
            <a:spLocks noChangeArrowheads="1"/>
          </p:cNvSpPr>
          <p:nvPr/>
        </p:nvSpPr>
        <p:spPr bwMode="auto">
          <a:xfrm>
            <a:off x="9067800" y="25298400"/>
            <a:ext cx="2133600" cy="762000"/>
          </a:xfrm>
          <a:prstGeom prst="flowChartTerminator">
            <a:avLst/>
          </a:prstGeom>
          <a:noFill/>
          <a:ln w="317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Aging </a:t>
            </a:r>
            <a:r>
              <a:rPr kumimoji="0" lang="en-US" sz="1800" b="0" i="0" u="none" strike="noStrike" kern="0" cap="none" spc="0" normalizeH="0" baseline="0" noProof="0" dirty="0" smtClean="0">
                <a:ln>
                  <a:noFill/>
                </a:ln>
                <a:solidFill>
                  <a:srgbClr val="000000"/>
                </a:solidFill>
                <a:effectLst/>
                <a:uLnTx/>
                <a:uFillTx/>
              </a:rPr>
              <a:t>effect</a:t>
            </a:r>
            <a:endParaRPr kumimoji="0" lang="en-US" sz="1800" b="0" i="0" u="none" strike="noStrike" kern="0" cap="none" spc="0" normalizeH="0" baseline="0" noProof="0" dirty="0">
              <a:ln>
                <a:noFill/>
              </a:ln>
              <a:solidFill>
                <a:srgbClr val="000000"/>
              </a:solidFill>
              <a:effectLst/>
              <a:uLnTx/>
              <a:uFillTx/>
            </a:endParaRPr>
          </a:p>
        </p:txBody>
      </p:sp>
      <p:cxnSp>
        <p:nvCxnSpPr>
          <p:cNvPr id="205" name="Curved Connector 78"/>
          <p:cNvCxnSpPr>
            <a:cxnSpLocks noChangeShapeType="1"/>
          </p:cNvCxnSpPr>
          <p:nvPr/>
        </p:nvCxnSpPr>
        <p:spPr bwMode="auto">
          <a:xfrm rot="16200000" flipV="1">
            <a:off x="8809831" y="24794369"/>
            <a:ext cx="744538" cy="685800"/>
          </a:xfrm>
          <a:prstGeom prst="curvedConnector3">
            <a:avLst>
              <a:gd name="adj1" fmla="val 50000"/>
            </a:avLst>
          </a:prstGeom>
          <a:noFill/>
          <a:ln w="9525">
            <a:solidFill>
              <a:srgbClr val="000000"/>
            </a:solidFill>
            <a:prstDash val="dash"/>
            <a:round/>
            <a:headEnd/>
            <a:tailEnd type="arrow" w="med" len="med"/>
          </a:ln>
        </p:spPr>
      </p:cxnSp>
      <p:cxnSp>
        <p:nvCxnSpPr>
          <p:cNvPr id="206" name="Curved Connector 85"/>
          <p:cNvCxnSpPr>
            <a:cxnSpLocks noChangeShapeType="1"/>
          </p:cNvCxnSpPr>
          <p:nvPr/>
        </p:nvCxnSpPr>
        <p:spPr bwMode="auto">
          <a:xfrm rot="16200000" flipV="1">
            <a:off x="8534400" y="24518938"/>
            <a:ext cx="1447800" cy="533400"/>
          </a:xfrm>
          <a:prstGeom prst="curvedConnector3">
            <a:avLst>
              <a:gd name="adj1" fmla="val 50000"/>
            </a:avLst>
          </a:prstGeom>
          <a:noFill/>
          <a:ln w="9525">
            <a:solidFill>
              <a:srgbClr val="000000"/>
            </a:solidFill>
            <a:prstDash val="dash"/>
            <a:round/>
            <a:headEnd/>
            <a:tailEnd type="arrow" w="med" len="med"/>
          </a:ln>
        </p:spPr>
      </p:cxnSp>
      <p:cxnSp>
        <p:nvCxnSpPr>
          <p:cNvPr id="207" name="Curved Connector 88"/>
          <p:cNvCxnSpPr>
            <a:cxnSpLocks noChangeShapeType="1"/>
          </p:cNvCxnSpPr>
          <p:nvPr/>
        </p:nvCxnSpPr>
        <p:spPr bwMode="auto">
          <a:xfrm rot="10800000">
            <a:off x="7086600" y="24114125"/>
            <a:ext cx="2438400" cy="1295400"/>
          </a:xfrm>
          <a:prstGeom prst="curvedConnector3">
            <a:avLst>
              <a:gd name="adj1" fmla="val 100190"/>
            </a:avLst>
          </a:prstGeom>
          <a:noFill/>
          <a:ln w="9525">
            <a:solidFill>
              <a:srgbClr val="000000"/>
            </a:solidFill>
            <a:prstDash val="dash"/>
            <a:round/>
            <a:headEnd/>
            <a:tailEnd type="arrow" w="med" len="med"/>
          </a:ln>
        </p:spPr>
      </p:cxnSp>
      <p:sp>
        <p:nvSpPr>
          <p:cNvPr id="208" name="Terminator 5"/>
          <p:cNvSpPr>
            <a:spLocks noChangeArrowheads="1"/>
          </p:cNvSpPr>
          <p:nvPr/>
        </p:nvSpPr>
        <p:spPr bwMode="auto">
          <a:xfrm rot="18352811">
            <a:off x="10071894" y="23952994"/>
            <a:ext cx="215900" cy="144462"/>
          </a:xfrm>
          <a:prstGeom prst="flowChartTerminator">
            <a:avLst/>
          </a:prstGeom>
          <a:noFill/>
          <a:ln w="317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cxnSp>
        <p:nvCxnSpPr>
          <p:cNvPr id="209" name="Curved Connector 88"/>
          <p:cNvCxnSpPr>
            <a:cxnSpLocks noChangeShapeType="1"/>
          </p:cNvCxnSpPr>
          <p:nvPr/>
        </p:nvCxnSpPr>
        <p:spPr bwMode="auto">
          <a:xfrm flipH="1" flipV="1">
            <a:off x="8382000" y="23088600"/>
            <a:ext cx="2514600" cy="2362200"/>
          </a:xfrm>
          <a:prstGeom prst="curvedConnector4">
            <a:avLst>
              <a:gd name="adj1" fmla="val -9093"/>
              <a:gd name="adj2" fmla="val 109676"/>
            </a:avLst>
          </a:prstGeom>
          <a:noFill/>
          <a:ln w="9525">
            <a:solidFill>
              <a:srgbClr val="000000"/>
            </a:solidFill>
            <a:prstDash val="dash"/>
            <a:round/>
            <a:headEnd/>
            <a:tailEnd type="arrow" w="med" len="med"/>
          </a:ln>
        </p:spPr>
      </p:cxnSp>
      <p:sp>
        <p:nvSpPr>
          <p:cNvPr id="210" name="TextBox 24"/>
          <p:cNvSpPr txBox="1">
            <a:spLocks noChangeArrowheads="1"/>
          </p:cNvSpPr>
          <p:nvPr/>
        </p:nvSpPr>
        <p:spPr bwMode="auto">
          <a:xfrm>
            <a:off x="1600200" y="25146000"/>
            <a:ext cx="5529262" cy="707886"/>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rPr>
              <a:t>Senescence: arrest in good growth conditions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rPr>
              <a:t>Quiescence: arrest in the poor growth conditions</a:t>
            </a:r>
          </a:p>
        </p:txBody>
      </p:sp>
      <p:sp>
        <p:nvSpPr>
          <p:cNvPr id="215" name="TextBox 4"/>
          <p:cNvSpPr txBox="1">
            <a:spLocks noChangeArrowheads="1"/>
          </p:cNvSpPr>
          <p:nvPr/>
        </p:nvSpPr>
        <p:spPr bwMode="auto">
          <a:xfrm>
            <a:off x="1371600" y="22326600"/>
            <a:ext cx="10515600" cy="5170646"/>
          </a:xfrm>
          <a:prstGeom prst="rect">
            <a:avLst/>
          </a:prstGeom>
          <a:noFill/>
          <a:ln w="9525" cap="rnd" cmpd="sng">
            <a:solidFill>
              <a:srgbClr val="4BACC6">
                <a:lumMod val="40000"/>
                <a:lumOff val="60000"/>
              </a:srgbClr>
            </a:solidFill>
            <a:round/>
            <a:headEnd/>
            <a:tailEnd/>
          </a:ln>
        </p:spPr>
        <p:txBody>
          <a:bodyPr wrap="square" lIns="91440" tIns="91440" rIns="91440" bIns="91440">
            <a:spAutoFit/>
          </a:bodyPr>
          <a:lstStyle/>
          <a:p>
            <a:r>
              <a:rPr lang="en-US" sz="3600" b="1" kern="0" dirty="0" smtClean="0">
                <a:solidFill>
                  <a:sysClr val="windowText" lastClr="000000"/>
                </a:solidFill>
              </a:rPr>
              <a:t>Cell Cycle Based Aging Model</a:t>
            </a: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p:txBody>
      </p:sp>
      <p:pic>
        <p:nvPicPr>
          <p:cNvPr id="218" name="Picture 26"/>
          <p:cNvPicPr>
            <a:picLocks noChangeAspect="1"/>
          </p:cNvPicPr>
          <p:nvPr/>
        </p:nvPicPr>
        <p:blipFill>
          <a:blip r:embed="rId16" cstate="print"/>
          <a:srcRect/>
          <a:stretch>
            <a:fillRect/>
          </a:stretch>
        </p:blipFill>
        <p:spPr bwMode="auto">
          <a:xfrm>
            <a:off x="1752600" y="25968314"/>
            <a:ext cx="5029200" cy="1311286"/>
          </a:xfrm>
          <a:prstGeom prst="rect">
            <a:avLst/>
          </a:prstGeom>
          <a:noFill/>
          <a:ln w="9525">
            <a:noFill/>
            <a:miter lim="800000"/>
            <a:headEnd/>
            <a:tailEnd/>
          </a:ln>
        </p:spPr>
      </p:pic>
      <p:graphicFrame>
        <p:nvGraphicFramePr>
          <p:cNvPr id="220" name="Table 219"/>
          <p:cNvGraphicFramePr>
            <a:graphicFrameLocks noGrp="1"/>
          </p:cNvGraphicFramePr>
          <p:nvPr/>
        </p:nvGraphicFramePr>
        <p:xfrm>
          <a:off x="13487400" y="9281955"/>
          <a:ext cx="8458200" cy="4373638"/>
        </p:xfrm>
        <a:graphic>
          <a:graphicData uri="http://schemas.openxmlformats.org/drawingml/2006/table">
            <a:tbl>
              <a:tblPr/>
              <a:tblGrid>
                <a:gridCol w="5263632"/>
                <a:gridCol w="906109"/>
                <a:gridCol w="2288459"/>
              </a:tblGrid>
              <a:tr h="591457">
                <a:tc gridSpan="3">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宋体" charset="-122"/>
                        </a:rPr>
                        <a:t>Table </a:t>
                      </a:r>
                      <a:endParaRPr kumimoji="0" lang="en-US" sz="1600" b="0" i="0" u="none" strike="noStrike" cap="none" normalizeH="0" baseline="0" dirty="0" smtClean="0">
                        <a:ln>
                          <a:noFill/>
                        </a:ln>
                        <a:solidFill>
                          <a:schemeClr val="tx1"/>
                        </a:solidFill>
                        <a:effectLst/>
                        <a:latin typeface="Times New Roman"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       Aging rate is faster in diploid BY4743 than in haploid strains based on nest model tests.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97152">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Models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    lnL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0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H0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BY4741 </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BY4742  </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BY4743</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BY4742</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BY4743</a:t>
                      </a:r>
                      <a:endParaRPr kumimoji="0" lang="en-US" sz="1600" b="0" i="0" u="none" strike="noStrike" cap="none" normalizeH="0" baseline="0" dirty="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-952.7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0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H1</a:t>
                      </a:r>
                      <a:r>
                        <a:rPr kumimoji="0" lang="en-US" sz="1600" b="0" i="0" u="none" strike="noStrike" cap="none" normalizeH="0" baseline="-25000" dirty="0" smtClean="0">
                          <a:ln>
                            <a:noFill/>
                          </a:ln>
                          <a:solidFill>
                            <a:schemeClr val="tx1"/>
                          </a:solidFill>
                          <a:effectLst/>
                          <a:latin typeface="Times New Roman" charset="0"/>
                          <a:ea typeface="宋体" charset="-122"/>
                        </a:rPr>
                        <a:t>g2</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BY4741 </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BY4742 </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BY4743</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BY4742</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BY4743</a:t>
                      </a:r>
                      <a:endParaRPr kumimoji="0" lang="en-US" sz="1600" b="0" i="0" u="none" strike="noStrike" cap="none" normalizeH="0" baseline="0" dirty="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-946.1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0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H1</a:t>
                      </a:r>
                      <a:r>
                        <a:rPr kumimoji="0" lang="en-US" sz="1600" b="0" i="0" u="none" strike="noStrike" cap="none" normalizeH="0" baseline="-25000" dirty="0" smtClean="0">
                          <a:ln>
                            <a:noFill/>
                          </a:ln>
                          <a:solidFill>
                            <a:schemeClr val="tx1"/>
                          </a:solidFill>
                          <a:effectLst/>
                          <a:latin typeface="Times New Roman" charset="0"/>
                          <a:ea typeface="宋体" charset="-122"/>
                        </a:rPr>
                        <a:t>i2</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BY4741 </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BY4742  </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BY4743</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BY4742 </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BY4743</a:t>
                      </a:r>
                      <a:endParaRPr kumimoji="0" lang="en-US" sz="1600" b="0" i="0" u="none" strike="noStrike" cap="none" normalizeH="0" baseline="0" dirty="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-939.4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0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H2</a:t>
                      </a:r>
                      <a:r>
                        <a:rPr kumimoji="0" lang="en-US" sz="1600" b="0" i="0" u="none" strike="noStrike" cap="none" normalizeH="0" baseline="-25000" dirty="0" smtClean="0">
                          <a:ln>
                            <a:noFill/>
                          </a:ln>
                          <a:solidFill>
                            <a:schemeClr val="tx1"/>
                          </a:solidFill>
                          <a:effectLst/>
                          <a:latin typeface="Times New Roman" charset="0"/>
                          <a:ea typeface="宋体" charset="-122"/>
                        </a:rPr>
                        <a:t>ig2</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BY4741 </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BY4742 </a:t>
                      </a:r>
                      <a:r>
                        <a:rPr kumimoji="0" lang="zh-CN"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BY4743</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BY4742</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BY4743</a:t>
                      </a:r>
                      <a:endParaRPr kumimoji="0" lang="en-US" sz="1600" b="0" i="0" u="none" strike="noStrike" cap="none" normalizeH="0" baseline="0" dirty="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-937.2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80066">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H3</a:t>
                      </a:r>
                      <a:r>
                        <a:rPr kumimoji="0" lang="en-US" sz="1600" b="0" i="0" u="none" strike="noStrike" cap="none" normalizeH="0" baseline="-25000" dirty="0" smtClean="0">
                          <a:ln>
                            <a:noFill/>
                          </a:ln>
                          <a:solidFill>
                            <a:schemeClr val="tx1"/>
                          </a:solidFill>
                          <a:effectLst/>
                          <a:latin typeface="Times New Roman" charset="0"/>
                          <a:ea typeface="宋体" charset="-122"/>
                        </a:rPr>
                        <a:t>i3ig2</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zh-CN"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BY4742</a:t>
                      </a:r>
                      <a:r>
                        <a:rPr kumimoji="0" lang="zh-CN"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BY4743</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BY4742</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BY4743</a:t>
                      </a:r>
                      <a:endParaRPr kumimoji="0" lang="en-US" sz="1600" b="0" i="0" u="none" strike="noStrike" cap="none" normalizeH="0" baseline="0" dirty="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-929.3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Best parsimonious model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p-value=3.6x10</a:t>
                      </a:r>
                      <a:r>
                        <a:rPr kumimoji="0" lang="en-US" sz="1600" b="0" i="0" u="none" strike="noStrike" cap="none" normalizeH="0" baseline="30000" smtClean="0">
                          <a:ln>
                            <a:noFill/>
                          </a:ln>
                          <a:solidFill>
                            <a:schemeClr val="tx1"/>
                          </a:solidFill>
                          <a:effectLst/>
                          <a:latin typeface="Times New Roman" charset="0"/>
                          <a:ea typeface="宋体" charset="-122"/>
                        </a:rPr>
                        <a:t>-10  </a:t>
                      </a:r>
                      <a:r>
                        <a:rPr kumimoji="0" lang="en-US" sz="1600" b="0" i="0" u="none" strike="noStrike" cap="none" normalizeH="0" baseline="0" smtClean="0">
                          <a:ln>
                            <a:noFill/>
                          </a:ln>
                          <a:solidFill>
                            <a:schemeClr val="tx1"/>
                          </a:solidFill>
                          <a:effectLst/>
                          <a:latin typeface="Times New Roman" charset="0"/>
                          <a:ea typeface="宋体" charset="-122"/>
                        </a:rPr>
                        <a:t>(chi-square, df=3)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charset="0"/>
                          <a:ea typeface="宋体" charset="-122"/>
                        </a:rPr>
                        <a:t>G</a:t>
                      </a:r>
                      <a:r>
                        <a:rPr kumimoji="0" lang="en-US" sz="1600" b="0" i="0" u="none" strike="noStrike" cap="none" normalizeH="0" baseline="-25000" smtClean="0">
                          <a:ln>
                            <a:noFill/>
                          </a:ln>
                          <a:solidFill>
                            <a:schemeClr val="tx1"/>
                          </a:solidFill>
                          <a:effectLst/>
                          <a:latin typeface="Times New Roman" charset="0"/>
                          <a:ea typeface="宋体" charset="-122"/>
                        </a:rPr>
                        <a:t>BY4741</a:t>
                      </a:r>
                      <a:r>
                        <a:rPr kumimoji="0" lang="en-US" sz="1600" b="0" i="0" u="none" strike="noStrike" cap="none" normalizeH="0" baseline="0" smtClean="0">
                          <a:ln>
                            <a:noFill/>
                          </a:ln>
                          <a:solidFill>
                            <a:schemeClr val="tx1"/>
                          </a:solidFill>
                          <a:effectLst/>
                          <a:latin typeface="Times New Roman" charset="0"/>
                          <a:ea typeface="宋体" charset="-122"/>
                        </a:rPr>
                        <a:t>= </a:t>
                      </a:r>
                      <a:r>
                        <a:rPr kumimoji="0" lang="en-US" sz="1600" b="0" i="1" u="none" strike="noStrike" cap="none" normalizeH="0" baseline="0" smtClean="0">
                          <a:ln>
                            <a:noFill/>
                          </a:ln>
                          <a:solidFill>
                            <a:schemeClr val="tx1"/>
                          </a:solidFill>
                          <a:effectLst/>
                          <a:latin typeface="Times New Roman" charset="0"/>
                          <a:ea typeface="宋体" charset="-122"/>
                        </a:rPr>
                        <a:t>G</a:t>
                      </a:r>
                      <a:r>
                        <a:rPr kumimoji="0" lang="en-US" sz="1600" b="0" i="0" u="none" strike="noStrike" cap="none" normalizeH="0" baseline="-25000" smtClean="0">
                          <a:ln>
                            <a:noFill/>
                          </a:ln>
                          <a:solidFill>
                            <a:schemeClr val="tx1"/>
                          </a:solidFill>
                          <a:effectLst/>
                          <a:latin typeface="Times New Roman" charset="0"/>
                          <a:ea typeface="宋体" charset="-122"/>
                        </a:rPr>
                        <a:t>BY4742</a:t>
                      </a:r>
                      <a:r>
                        <a:rPr kumimoji="0" lang="en-US" sz="1600" b="0" i="0" u="none" strike="noStrike" cap="none" normalizeH="0" baseline="0" smtClean="0">
                          <a:ln>
                            <a:noFill/>
                          </a:ln>
                          <a:solidFill>
                            <a:schemeClr val="tx1"/>
                          </a:solidFill>
                          <a:effectLst/>
                          <a:latin typeface="Times New Roman" charset="0"/>
                          <a:ea typeface="宋体" charset="-122"/>
                        </a:rPr>
                        <a:t> = 0.0653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charset="0"/>
                          <a:ea typeface="宋体" charset="-122"/>
                        </a:rPr>
                        <a:t>G</a:t>
                      </a:r>
                      <a:r>
                        <a:rPr kumimoji="0" lang="en-US" sz="1600" b="0" i="0" u="none" strike="noStrike" cap="none" normalizeH="0" baseline="-25000" smtClean="0">
                          <a:ln>
                            <a:noFill/>
                          </a:ln>
                          <a:solidFill>
                            <a:schemeClr val="tx1"/>
                          </a:solidFill>
                          <a:effectLst/>
                          <a:latin typeface="Times New Roman" charset="0"/>
                          <a:ea typeface="宋体" charset="-122"/>
                        </a:rPr>
                        <a:t>BY4743 </a:t>
                      </a:r>
                      <a:r>
                        <a:rPr kumimoji="0" lang="en-US" sz="1600" b="0" i="0" u="none" strike="noStrike" cap="none" normalizeH="0" baseline="0" smtClean="0">
                          <a:ln>
                            <a:noFill/>
                          </a:ln>
                          <a:solidFill>
                            <a:schemeClr val="tx1"/>
                          </a:solidFill>
                          <a:effectLst/>
                          <a:latin typeface="Times New Roman" charset="0"/>
                          <a:ea typeface="宋体" charset="-122"/>
                        </a:rPr>
                        <a:t>= 0.0786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0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122"/>
                        </a:rPr>
                        <a:t>H6      </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BY4742</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R</a:t>
                      </a:r>
                      <a:r>
                        <a:rPr kumimoji="0" lang="en-US" sz="1600" b="0" i="0" u="none" strike="noStrike" cap="none" normalizeH="0" baseline="-25000" dirty="0" smtClean="0">
                          <a:ln>
                            <a:noFill/>
                          </a:ln>
                          <a:solidFill>
                            <a:schemeClr val="tx1"/>
                          </a:solidFill>
                          <a:effectLst/>
                          <a:latin typeface="Times New Roman" charset="0"/>
                          <a:ea typeface="宋体" charset="-122"/>
                        </a:rPr>
                        <a:t>BY4743</a:t>
                      </a:r>
                      <a:r>
                        <a:rPr kumimoji="0" lang="en-US" sz="1600" b="0" i="0" u="none" strike="noStrike" cap="none" normalizeH="0" baseline="0" dirty="0" smtClean="0">
                          <a:ln>
                            <a:noFill/>
                          </a:ln>
                          <a:solidFill>
                            <a:schemeClr val="tx1"/>
                          </a:solidFill>
                          <a:effectLst/>
                          <a:latin typeface="Times New Roman" charset="0"/>
                          <a:ea typeface="宋体" charset="-122"/>
                        </a:rPr>
                        <a:t>,    </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BY4741</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BY4742</a:t>
                      </a:r>
                      <a:r>
                        <a:rPr kumimoji="0" lang="zh-CN" sz="1600" b="0" i="0" u="none" strike="noStrike" cap="none" normalizeH="0" baseline="0" dirty="0" smtClean="0">
                          <a:ln>
                            <a:noFill/>
                          </a:ln>
                          <a:solidFill>
                            <a:schemeClr val="tx1"/>
                          </a:solidFill>
                          <a:effectLst/>
                          <a:latin typeface="Times New Roman" charset="0"/>
                          <a:ea typeface="宋体" charset="-122"/>
                        </a:rPr>
                        <a:t>≠</a:t>
                      </a:r>
                      <a:r>
                        <a:rPr kumimoji="0" lang="en-US" sz="1600" b="0" i="1" u="none" strike="noStrike" cap="none" normalizeH="0" baseline="0" dirty="0" smtClean="0">
                          <a:ln>
                            <a:noFill/>
                          </a:ln>
                          <a:solidFill>
                            <a:schemeClr val="tx1"/>
                          </a:solidFill>
                          <a:effectLst/>
                          <a:latin typeface="Times New Roman" charset="0"/>
                          <a:ea typeface="宋体" charset="-122"/>
                        </a:rPr>
                        <a:t>G</a:t>
                      </a:r>
                      <a:r>
                        <a:rPr kumimoji="0" lang="en-US" sz="1600" b="0" i="0" u="none" strike="noStrike" cap="none" normalizeH="0" baseline="-25000" dirty="0" smtClean="0">
                          <a:ln>
                            <a:noFill/>
                          </a:ln>
                          <a:solidFill>
                            <a:schemeClr val="tx1"/>
                          </a:solidFill>
                          <a:effectLst/>
                          <a:latin typeface="Times New Roman" charset="0"/>
                          <a:ea typeface="宋体" charset="-122"/>
                        </a:rPr>
                        <a:t>BY4743</a:t>
                      </a:r>
                      <a:endParaRPr kumimoji="0" lang="en-US" sz="1600" b="0" i="0" u="none" strike="noStrike" cap="none" normalizeH="0" baseline="0" dirty="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宋体" charset="-122"/>
                        </a:rPr>
                        <a:t>-929.3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1" name="TextBox 4"/>
          <p:cNvSpPr txBox="1">
            <a:spLocks noChangeArrowheads="1"/>
          </p:cNvSpPr>
          <p:nvPr/>
        </p:nvSpPr>
        <p:spPr bwMode="auto">
          <a:xfrm>
            <a:off x="28422601" y="16089154"/>
            <a:ext cx="10820399" cy="5170646"/>
          </a:xfrm>
          <a:prstGeom prst="rect">
            <a:avLst/>
          </a:prstGeom>
          <a:noFill/>
          <a:ln w="9525" cap="rnd" cmpd="sng">
            <a:solidFill>
              <a:srgbClr val="4BACC6">
                <a:lumMod val="40000"/>
                <a:lumOff val="60000"/>
              </a:srgbClr>
            </a:solidFill>
            <a:round/>
            <a:headEnd/>
            <a:tailEnd/>
          </a:ln>
        </p:spPr>
        <p:txBody>
          <a:bodyPr wrap="square" lIns="91440" tIns="91440" rIns="91440" bIns="91440">
            <a:spAutoFit/>
          </a:bodyPr>
          <a:lstStyle/>
          <a:p>
            <a:r>
              <a:rPr lang="en-US" sz="3600" b="1" kern="0" dirty="0" smtClean="0">
                <a:solidFill>
                  <a:sysClr val="windowText" lastClr="000000"/>
                </a:solidFill>
              </a:rPr>
              <a:t>Gene network simulation in </a:t>
            </a:r>
            <a:r>
              <a:rPr lang="en-US" sz="3600" b="1" kern="0" dirty="0" err="1" smtClean="0">
                <a:solidFill>
                  <a:sysClr val="windowText" lastClr="000000"/>
                </a:solidFill>
              </a:rPr>
              <a:t>VCell</a:t>
            </a:r>
            <a:r>
              <a:rPr lang="en-US" sz="3600" b="1" kern="0" dirty="0" smtClean="0">
                <a:solidFill>
                  <a:sysClr val="windowText" lastClr="000000"/>
                </a:solidFill>
              </a:rPr>
              <a:t> </a:t>
            </a: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p:txBody>
      </p:sp>
      <p:pic>
        <p:nvPicPr>
          <p:cNvPr id="224" name="Picture 2"/>
          <p:cNvPicPr>
            <a:picLocks noChangeAspect="1" noChangeArrowheads="1"/>
          </p:cNvPicPr>
          <p:nvPr/>
        </p:nvPicPr>
        <p:blipFill>
          <a:blip r:embed="rId17" cstate="print"/>
          <a:srcRect t="5241"/>
          <a:stretch>
            <a:fillRect/>
          </a:stretch>
        </p:blipFill>
        <p:spPr bwMode="auto">
          <a:xfrm>
            <a:off x="22479000" y="9144000"/>
            <a:ext cx="4876800" cy="4560485"/>
          </a:xfrm>
          <a:prstGeom prst="rect">
            <a:avLst/>
          </a:prstGeom>
          <a:noFill/>
          <a:ln w="9525">
            <a:noFill/>
            <a:miter lim="800000"/>
            <a:headEnd/>
            <a:tailEnd/>
          </a:ln>
        </p:spPr>
      </p:pic>
      <p:sp>
        <p:nvSpPr>
          <p:cNvPr id="225" name="TextBox 6"/>
          <p:cNvSpPr txBox="1">
            <a:spLocks noChangeArrowheads="1"/>
          </p:cNvSpPr>
          <p:nvPr/>
        </p:nvSpPr>
        <p:spPr bwMode="auto">
          <a:xfrm>
            <a:off x="24841200" y="9372600"/>
            <a:ext cx="2189897" cy="400110"/>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000000"/>
                </a:solidFill>
                <a:effectLst/>
                <a:uLnTx/>
                <a:uFillTx/>
                <a:latin typeface="Arial" charset="0"/>
                <a:cs typeface="Arial" charset="0"/>
              </a:rPr>
              <a:t>P-value = 0.027</a:t>
            </a:r>
          </a:p>
        </p:txBody>
      </p:sp>
      <p:grpSp>
        <p:nvGrpSpPr>
          <p:cNvPr id="268" name="Group 267"/>
          <p:cNvGrpSpPr/>
          <p:nvPr/>
        </p:nvGrpSpPr>
        <p:grpSpPr>
          <a:xfrm>
            <a:off x="23317200" y="18745200"/>
            <a:ext cx="3962400" cy="3993099"/>
            <a:chOff x="13241497" y="21995476"/>
            <a:chExt cx="3120705" cy="3697416"/>
          </a:xfrm>
        </p:grpSpPr>
        <p:sp>
          <p:nvSpPr>
            <p:cNvPr id="247" name="TextBox 246"/>
            <p:cNvSpPr txBox="1"/>
            <p:nvPr/>
          </p:nvSpPr>
          <p:spPr>
            <a:xfrm>
              <a:off x="13241497" y="21995476"/>
              <a:ext cx="3120705" cy="59847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rPr>
                <a:t>Sequenced Sanger Strains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rPr>
                <a:t>(200K SNPs) </a:t>
              </a:r>
              <a:endParaRPr kumimoji="0" lang="en-US" sz="1800" b="1" i="0" u="none" strike="noStrike" kern="0" cap="none" spc="0" normalizeH="0" baseline="0" noProof="0" dirty="0">
                <a:ln>
                  <a:noFill/>
                </a:ln>
                <a:solidFill>
                  <a:srgbClr val="000000"/>
                </a:solidFill>
                <a:effectLst/>
                <a:uLnTx/>
                <a:uFillTx/>
              </a:endParaRPr>
            </a:p>
          </p:txBody>
        </p:sp>
        <p:sp>
          <p:nvSpPr>
            <p:cNvPr id="248" name="TextBox 247"/>
            <p:cNvSpPr txBox="1"/>
            <p:nvPr/>
          </p:nvSpPr>
          <p:spPr>
            <a:xfrm>
              <a:off x="13241497" y="22882927"/>
              <a:ext cx="3120705" cy="3419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rPr>
                <a:t>CLS by PI and Flow Cytometry </a:t>
              </a:r>
              <a:endParaRPr kumimoji="0" lang="en-US" sz="1800" b="1" i="0" u="none" strike="noStrike" kern="0" cap="none" spc="0" normalizeH="0" baseline="0" noProof="0" dirty="0">
                <a:ln>
                  <a:noFill/>
                </a:ln>
                <a:solidFill>
                  <a:srgbClr val="000000"/>
                </a:solidFill>
                <a:effectLst/>
                <a:uLnTx/>
                <a:uFillTx/>
              </a:endParaRPr>
            </a:p>
          </p:txBody>
        </p:sp>
        <p:sp>
          <p:nvSpPr>
            <p:cNvPr id="249" name="TextBox 248"/>
            <p:cNvSpPr txBox="1"/>
            <p:nvPr/>
          </p:nvSpPr>
          <p:spPr>
            <a:xfrm>
              <a:off x="13241497" y="23568663"/>
              <a:ext cx="3120705" cy="59847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rPr>
                <a:t>Partition strains to short, average, long-lived groups </a:t>
              </a:r>
              <a:endParaRPr kumimoji="0" lang="en-US" sz="1800" b="1" i="0" u="none" strike="noStrike" kern="0" cap="none" spc="0" normalizeH="0" baseline="0" noProof="0" dirty="0">
                <a:ln>
                  <a:noFill/>
                </a:ln>
                <a:solidFill>
                  <a:srgbClr val="000000"/>
                </a:solidFill>
                <a:effectLst/>
                <a:uLnTx/>
                <a:uFillTx/>
              </a:endParaRPr>
            </a:p>
          </p:txBody>
        </p:sp>
        <p:sp>
          <p:nvSpPr>
            <p:cNvPr id="250" name="TextBox 249"/>
            <p:cNvSpPr txBox="1"/>
            <p:nvPr/>
          </p:nvSpPr>
          <p:spPr>
            <a:xfrm>
              <a:off x="13335000" y="25350908"/>
              <a:ext cx="2667000" cy="3419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rPr>
                <a:t>37K SNPs with q&lt;=0.1</a:t>
              </a:r>
            </a:p>
          </p:txBody>
        </p:sp>
        <p:cxnSp>
          <p:nvCxnSpPr>
            <p:cNvPr id="251" name="Straight Arrow Connector 250"/>
            <p:cNvCxnSpPr/>
            <p:nvPr/>
          </p:nvCxnSpPr>
          <p:spPr bwMode="auto">
            <a:xfrm rot="5400000">
              <a:off x="14644742" y="22729454"/>
              <a:ext cx="314214" cy="672"/>
            </a:xfrm>
            <a:prstGeom prst="straightConnector1">
              <a:avLst/>
            </a:prstGeom>
            <a:noFill/>
            <a:ln w="9525" cap="flat" cmpd="sng" algn="ctr">
              <a:solidFill>
                <a:srgbClr val="000000"/>
              </a:solidFill>
              <a:prstDash val="solid"/>
              <a:round/>
              <a:headEnd type="none" w="med" len="med"/>
              <a:tailEnd type="arrow"/>
            </a:ln>
            <a:effectLst/>
          </p:spPr>
        </p:cxnSp>
        <p:cxnSp>
          <p:nvCxnSpPr>
            <p:cNvPr id="252" name="Straight Arrow Connector 251"/>
            <p:cNvCxnSpPr/>
            <p:nvPr/>
          </p:nvCxnSpPr>
          <p:spPr bwMode="auto">
            <a:xfrm rot="5400000">
              <a:off x="14619258" y="23389369"/>
              <a:ext cx="365182" cy="1344"/>
            </a:xfrm>
            <a:prstGeom prst="straightConnector1">
              <a:avLst/>
            </a:prstGeom>
            <a:noFill/>
            <a:ln w="9525" cap="flat" cmpd="sng" algn="ctr">
              <a:solidFill>
                <a:srgbClr val="000000"/>
              </a:solidFill>
              <a:prstDash val="solid"/>
              <a:round/>
              <a:headEnd type="none" w="med" len="med"/>
              <a:tailEnd type="arrow"/>
            </a:ln>
            <a:effectLst/>
          </p:spPr>
        </p:cxnSp>
        <p:cxnSp>
          <p:nvCxnSpPr>
            <p:cNvPr id="253" name="Straight Arrow Connector 252"/>
            <p:cNvCxnSpPr/>
            <p:nvPr/>
          </p:nvCxnSpPr>
          <p:spPr bwMode="auto">
            <a:xfrm rot="16200000" flipH="1">
              <a:off x="14666555" y="25219585"/>
              <a:ext cx="270590" cy="1"/>
            </a:xfrm>
            <a:prstGeom prst="straightConnector1">
              <a:avLst/>
            </a:prstGeom>
            <a:noFill/>
            <a:ln w="9525" cap="flat" cmpd="sng" algn="ctr">
              <a:solidFill>
                <a:srgbClr val="000000"/>
              </a:solidFill>
              <a:prstDash val="solid"/>
              <a:round/>
              <a:headEnd type="none" w="med" len="med"/>
              <a:tailEnd type="arrow"/>
            </a:ln>
            <a:effectLst/>
          </p:spPr>
        </p:cxnSp>
        <p:sp>
          <p:nvSpPr>
            <p:cNvPr id="259" name="TextBox 258"/>
            <p:cNvSpPr txBox="1"/>
            <p:nvPr/>
          </p:nvSpPr>
          <p:spPr>
            <a:xfrm>
              <a:off x="13241497" y="24507081"/>
              <a:ext cx="3120705" cy="59847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rPr>
                <a:t>Fisher’s exact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rPr>
                <a:t>(pop structure is ignored)</a:t>
              </a:r>
            </a:p>
          </p:txBody>
        </p:sp>
        <p:cxnSp>
          <p:nvCxnSpPr>
            <p:cNvPr id="260" name="Straight Arrow Connector 259"/>
            <p:cNvCxnSpPr/>
            <p:nvPr/>
          </p:nvCxnSpPr>
          <p:spPr bwMode="auto">
            <a:xfrm rot="5400000">
              <a:off x="14619258" y="24429337"/>
              <a:ext cx="365182" cy="1344"/>
            </a:xfrm>
            <a:prstGeom prst="straightConnector1">
              <a:avLst/>
            </a:prstGeom>
            <a:noFill/>
            <a:ln w="9525" cap="flat" cmpd="sng" algn="ctr">
              <a:solidFill>
                <a:srgbClr val="000000"/>
              </a:solidFill>
              <a:prstDash val="solid"/>
              <a:round/>
              <a:headEnd type="none" w="med" len="med"/>
              <a:tailEnd type="arrow"/>
            </a:ln>
            <a:effectLst/>
          </p:spPr>
        </p:cxnSp>
      </p:grpSp>
      <p:pic>
        <p:nvPicPr>
          <p:cNvPr id="265" name="Picture 1" descr="C:\Users\hqin\Dropbox\yeast-aging-working-draft.dropbox\rapamycin.M8.041111.overlay.jpg"/>
          <p:cNvPicPr>
            <a:picLocks noChangeAspect="1" noChangeArrowheads="1"/>
          </p:cNvPicPr>
          <p:nvPr/>
        </p:nvPicPr>
        <p:blipFill>
          <a:blip r:embed="rId18" cstate="print"/>
          <a:srcRect t="12320"/>
          <a:stretch>
            <a:fillRect/>
          </a:stretch>
        </p:blipFill>
        <p:spPr bwMode="auto">
          <a:xfrm>
            <a:off x="13411200" y="15240000"/>
            <a:ext cx="5967422" cy="3548455"/>
          </a:xfrm>
          <a:prstGeom prst="rect">
            <a:avLst/>
          </a:prstGeom>
          <a:noFill/>
        </p:spPr>
      </p:pic>
      <p:sp>
        <p:nvSpPr>
          <p:cNvPr id="266" name="Rectangle 265"/>
          <p:cNvSpPr/>
          <p:nvPr/>
        </p:nvSpPr>
        <p:spPr>
          <a:xfrm>
            <a:off x="13335000" y="14249400"/>
            <a:ext cx="7010400" cy="830997"/>
          </a:xfrm>
          <a:prstGeom prst="rect">
            <a:avLst/>
          </a:prstGeom>
        </p:spPr>
        <p:txBody>
          <a:bodyPr wrap="square">
            <a:spAutoFit/>
          </a:bodyPr>
          <a:lstStyle/>
          <a:p>
            <a:r>
              <a:rPr lang="en-US" b="1" dirty="0" smtClean="0"/>
              <a:t>Hydrogen peroxide can induce LOH and its effect can be mitigated by rapamycin pre-treatment. </a:t>
            </a:r>
            <a:endParaRPr lang="en-US" b="1" dirty="0"/>
          </a:p>
        </p:txBody>
      </p:sp>
      <p:pic>
        <p:nvPicPr>
          <p:cNvPr id="267" name="Picture 2" descr="C:\Users\hqin\Dropbox\yeast-aging-working-draft.dropbox\A3.jpg"/>
          <p:cNvPicPr>
            <a:picLocks noChangeAspect="1" noChangeArrowheads="1"/>
          </p:cNvPicPr>
          <p:nvPr/>
        </p:nvPicPr>
        <p:blipFill>
          <a:blip r:embed="rId19" cstate="print"/>
          <a:srcRect r="34693"/>
          <a:stretch>
            <a:fillRect/>
          </a:stretch>
        </p:blipFill>
        <p:spPr bwMode="auto">
          <a:xfrm>
            <a:off x="13155516" y="18745200"/>
            <a:ext cx="6199284" cy="9907556"/>
          </a:xfrm>
          <a:prstGeom prst="rect">
            <a:avLst/>
          </a:prstGeom>
          <a:noFill/>
        </p:spPr>
      </p:pic>
      <p:pic>
        <p:nvPicPr>
          <p:cNvPr id="226" name="Picture 2"/>
          <p:cNvPicPr>
            <a:picLocks noChangeAspect="1" noChangeArrowheads="1"/>
          </p:cNvPicPr>
          <p:nvPr/>
        </p:nvPicPr>
        <p:blipFill>
          <a:blip r:embed="rId20" cstate="print"/>
          <a:srcRect/>
          <a:stretch>
            <a:fillRect/>
          </a:stretch>
        </p:blipFill>
        <p:spPr bwMode="auto">
          <a:xfrm>
            <a:off x="19583400" y="18669000"/>
            <a:ext cx="3886200" cy="4062028"/>
          </a:xfrm>
          <a:prstGeom prst="rect">
            <a:avLst/>
          </a:prstGeom>
          <a:noFill/>
          <a:ln w="9525">
            <a:noFill/>
            <a:miter lim="800000"/>
            <a:headEnd/>
            <a:tailEnd/>
          </a:ln>
        </p:spPr>
      </p:pic>
      <p:graphicFrame>
        <p:nvGraphicFramePr>
          <p:cNvPr id="145" name="Group 35"/>
          <p:cNvGraphicFramePr>
            <a:graphicFrameLocks noGrp="1"/>
          </p:cNvGraphicFramePr>
          <p:nvPr/>
        </p:nvGraphicFramePr>
        <p:xfrm>
          <a:off x="28270200" y="4724400"/>
          <a:ext cx="10591800" cy="4273296"/>
        </p:xfrm>
        <a:graphic>
          <a:graphicData uri="http://schemas.openxmlformats.org/drawingml/2006/table">
            <a:tbl>
              <a:tblPr/>
              <a:tblGrid>
                <a:gridCol w="10591800"/>
              </a:tblGrid>
              <a:tr h="2057400">
                <a:tc>
                  <a:txBody>
                    <a:bodyPr/>
                    <a:lstStyle/>
                    <a:p>
                      <a:pPr marL="284163" marR="0" lvl="0"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Undergraduate-based interdisciplinary research. The project provides intensive training on mathematical biology, genomics, genetics, cell biology, and computing. </a:t>
                      </a:r>
                    </a:p>
                    <a:p>
                      <a:pPr marL="284163" marR="0" lvl="0"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Integration interdisciplinary research into courses</a:t>
                      </a:r>
                    </a:p>
                    <a:p>
                      <a:pPr marL="284163" marR="0" lvl="0"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Develop computer labs on gene networks.</a:t>
                      </a:r>
                    </a:p>
                    <a:p>
                      <a:pPr marL="284163" marR="0" lvl="0" indent="-284163" algn="l" defTabSz="914400" rtl="0" eaLnBrk="1" fontAlgn="base" latinLnBrk="0" hangingPunct="1">
                        <a:lnSpc>
                          <a:spcPct val="100000"/>
                        </a:lnSpc>
                        <a:spcBef>
                          <a:spcPct val="20000"/>
                        </a:spcBef>
                        <a:spcAft>
                          <a:spcPct val="0"/>
                        </a:spcAft>
                        <a:buClrTx/>
                        <a:buSzTx/>
                        <a:buFont typeface="Wingdings" charset="2"/>
                        <a:buChar char="q"/>
                        <a:tabLst/>
                        <a:defRPr/>
                      </a:pPr>
                      <a:r>
                        <a:rPr kumimoji="0" lang="en-US" sz="2800" b="0" i="0" u="none" strike="noStrike" cap="none" normalizeH="0" baseline="0" dirty="0" smtClean="0">
                          <a:ln>
                            <a:noFill/>
                          </a:ln>
                          <a:solidFill>
                            <a:schemeClr val="tx1"/>
                          </a:solidFill>
                          <a:effectLst/>
                          <a:latin typeface="Times New Roman" charset="0"/>
                          <a:ea typeface="ＭＳ Ｐゴシック" charset="-128"/>
                        </a:rPr>
                        <a:t>Outreach to high-schools: Collaboration with teachers to develop interdisciplinary STEM curriculum. The lab will host a high-school teacher and students over the summer. </a:t>
                      </a:r>
                    </a:p>
                    <a:p>
                      <a:pPr marL="284163" marR="0" lvl="0" indent="-284163" algn="l" defTabSz="914400" rtl="0" eaLnBrk="1" fontAlgn="base" latinLnBrk="0" hangingPunct="1">
                        <a:lnSpc>
                          <a:spcPct val="100000"/>
                        </a:lnSpc>
                        <a:spcBef>
                          <a:spcPct val="20000"/>
                        </a:spcBef>
                        <a:spcAft>
                          <a:spcPct val="0"/>
                        </a:spcAft>
                        <a:buClrTx/>
                        <a:buSzTx/>
                        <a:buFont typeface="Wingdings" charset="2"/>
                        <a:buChar char="q"/>
                        <a:tabLst/>
                        <a:defRPr/>
                      </a:pPr>
                      <a:r>
                        <a:rPr kumimoji="0" lang="en-US" sz="2800" b="0" i="0" u="none" strike="noStrike" cap="none" normalizeH="0" baseline="0" dirty="0" smtClean="0">
                          <a:ln>
                            <a:noFill/>
                          </a:ln>
                          <a:solidFill>
                            <a:schemeClr val="tx1"/>
                          </a:solidFill>
                          <a:effectLst/>
                          <a:latin typeface="Times New Roman" charset="0"/>
                          <a:ea typeface="ＭＳ Ｐゴシック" charset="-128"/>
                        </a:rPr>
                        <a:t>Outreach to children’s summer camps: Science is cool. </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pic>
        <p:nvPicPr>
          <p:cNvPr id="1028" name="Picture 4" descr="C:\Users\hqin\Dropbox\screen-vcell1.jpg"/>
          <p:cNvPicPr>
            <a:picLocks noChangeAspect="1" noChangeArrowheads="1"/>
          </p:cNvPicPr>
          <p:nvPr/>
        </p:nvPicPr>
        <p:blipFill>
          <a:blip r:embed="rId21" cstate="print"/>
          <a:srcRect r="50353" b="29209"/>
          <a:stretch>
            <a:fillRect/>
          </a:stretch>
        </p:blipFill>
        <p:spPr bwMode="auto">
          <a:xfrm>
            <a:off x="28803601" y="16774954"/>
            <a:ext cx="4804317" cy="4191000"/>
          </a:xfrm>
          <a:prstGeom prst="rect">
            <a:avLst/>
          </a:prstGeom>
          <a:noFill/>
        </p:spPr>
      </p:pic>
      <p:pic>
        <p:nvPicPr>
          <p:cNvPr id="1029" name="Picture 5" descr="C:\Users\hqin\Dropbox\vcell2.jpg"/>
          <p:cNvPicPr>
            <a:picLocks noChangeAspect="1" noChangeArrowheads="1"/>
          </p:cNvPicPr>
          <p:nvPr/>
        </p:nvPicPr>
        <p:blipFill>
          <a:blip r:embed="rId22" cstate="print"/>
          <a:srcRect/>
          <a:stretch>
            <a:fillRect/>
          </a:stretch>
        </p:blipFill>
        <p:spPr bwMode="auto">
          <a:xfrm>
            <a:off x="33976108" y="17003554"/>
            <a:ext cx="4657293" cy="3581400"/>
          </a:xfrm>
          <a:prstGeom prst="rect">
            <a:avLst/>
          </a:prstGeom>
          <a:noFill/>
        </p:spPr>
      </p:pic>
      <p:sp>
        <p:nvSpPr>
          <p:cNvPr id="146" name="TextBox 4"/>
          <p:cNvSpPr txBox="1">
            <a:spLocks noChangeArrowheads="1"/>
          </p:cNvSpPr>
          <p:nvPr/>
        </p:nvSpPr>
        <p:spPr bwMode="auto">
          <a:xfrm>
            <a:off x="13182600" y="8621554"/>
            <a:ext cx="8915400" cy="5170646"/>
          </a:xfrm>
          <a:prstGeom prst="rect">
            <a:avLst/>
          </a:prstGeom>
          <a:noFill/>
          <a:ln w="9525" cap="rnd" cmpd="sng">
            <a:solidFill>
              <a:srgbClr val="4BACC6">
                <a:lumMod val="40000"/>
                <a:lumOff val="60000"/>
              </a:srgbClr>
            </a:solidFill>
            <a:round/>
            <a:headEnd/>
            <a:tailEnd/>
          </a:ln>
        </p:spPr>
        <p:txBody>
          <a:bodyPr wrap="square" lIns="91440" tIns="91440" rIns="91440" bIns="91440">
            <a:spAutoFit/>
          </a:bodyPr>
          <a:lstStyle/>
          <a:p>
            <a:r>
              <a:rPr lang="en-US" sz="3600" b="1" kern="0" dirty="0" smtClean="0">
                <a:solidFill>
                  <a:sysClr val="windowText" lastClr="000000"/>
                </a:solidFill>
              </a:rPr>
              <a:t>  Testing predictions</a:t>
            </a: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p:txBody>
      </p:sp>
      <p:pic>
        <p:nvPicPr>
          <p:cNvPr id="147" name="Content Placeholder 4" descr="R-heatmap.screenshot.jpg"/>
          <p:cNvPicPr>
            <a:picLocks noChangeAspect="1"/>
          </p:cNvPicPr>
          <p:nvPr/>
        </p:nvPicPr>
        <p:blipFill>
          <a:blip r:embed="rId23" cstate="print"/>
          <a:srcRect l="-2573" r="596"/>
          <a:stretch>
            <a:fillRect/>
          </a:stretch>
        </p:blipFill>
        <p:spPr>
          <a:xfrm>
            <a:off x="34366200" y="10591800"/>
            <a:ext cx="4903648" cy="3657600"/>
          </a:xfrm>
          <a:prstGeom prst="rect">
            <a:avLst/>
          </a:prstGeom>
        </p:spPr>
      </p:pic>
      <p:pic>
        <p:nvPicPr>
          <p:cNvPr id="1030" name="Picture 6"/>
          <p:cNvPicPr>
            <a:picLocks noChangeAspect="1" noChangeArrowheads="1"/>
          </p:cNvPicPr>
          <p:nvPr/>
        </p:nvPicPr>
        <p:blipFill>
          <a:blip r:embed="rId24" cstate="print"/>
          <a:srcRect l="17015" t="4667" r="21874" b="15333"/>
          <a:stretch>
            <a:fillRect/>
          </a:stretch>
        </p:blipFill>
        <p:spPr bwMode="auto">
          <a:xfrm>
            <a:off x="28194000" y="10287000"/>
            <a:ext cx="6248400" cy="5112327"/>
          </a:xfrm>
          <a:prstGeom prst="rect">
            <a:avLst/>
          </a:prstGeom>
          <a:noFill/>
          <a:ln w="9525">
            <a:noFill/>
            <a:miter lim="800000"/>
            <a:headEnd/>
            <a:tailEnd/>
          </a:ln>
        </p:spPr>
      </p:pic>
      <p:pic>
        <p:nvPicPr>
          <p:cNvPr id="1031" name="Picture 7" descr="C:\Users\hqin\Dropbox\tiling.png"/>
          <p:cNvPicPr>
            <a:picLocks noChangeAspect="1" noChangeArrowheads="1"/>
          </p:cNvPicPr>
          <p:nvPr/>
        </p:nvPicPr>
        <p:blipFill>
          <a:blip r:embed="rId25" cstate="print"/>
          <a:srcRect/>
          <a:stretch>
            <a:fillRect/>
          </a:stretch>
        </p:blipFill>
        <p:spPr bwMode="auto">
          <a:xfrm>
            <a:off x="20726400" y="15316200"/>
            <a:ext cx="6267844" cy="2819400"/>
          </a:xfrm>
          <a:prstGeom prst="rect">
            <a:avLst/>
          </a:prstGeom>
          <a:noFill/>
        </p:spPr>
      </p:pic>
      <p:pic>
        <p:nvPicPr>
          <p:cNvPr id="1032" name="Picture 8"/>
          <p:cNvPicPr>
            <a:picLocks noChangeAspect="1" noChangeArrowheads="1"/>
          </p:cNvPicPr>
          <p:nvPr/>
        </p:nvPicPr>
        <p:blipFill>
          <a:blip r:embed="rId26" cstate="print"/>
          <a:srcRect/>
          <a:stretch>
            <a:fillRect/>
          </a:stretch>
        </p:blipFill>
        <p:spPr bwMode="auto">
          <a:xfrm>
            <a:off x="34366200" y="22090796"/>
            <a:ext cx="4191000" cy="2783086"/>
          </a:xfrm>
          <a:prstGeom prst="rect">
            <a:avLst/>
          </a:prstGeom>
          <a:noFill/>
          <a:ln w="9525">
            <a:noFill/>
            <a:miter lim="800000"/>
            <a:headEnd/>
            <a:tailEnd/>
          </a:ln>
        </p:spPr>
      </p:pic>
      <p:sp>
        <p:nvSpPr>
          <p:cNvPr id="151" name="Rectangle 150"/>
          <p:cNvSpPr/>
          <p:nvPr/>
        </p:nvSpPr>
        <p:spPr>
          <a:xfrm>
            <a:off x="34594800" y="24986396"/>
            <a:ext cx="3810000" cy="838200"/>
          </a:xfrm>
          <a:prstGeom prst="rect">
            <a:avLst/>
          </a:prstGeom>
        </p:spPr>
        <p:txBody>
          <a:bodyPr wrap="square">
            <a:spAutoFit/>
          </a:bodyPr>
          <a:lstStyle/>
          <a:p>
            <a:pPr algn="ctr"/>
            <a:r>
              <a:rPr lang="en-US" b="1" dirty="0" smtClean="0"/>
              <a:t>Cedar Grove High School, </a:t>
            </a:r>
          </a:p>
          <a:p>
            <a:pPr algn="ctr"/>
            <a:r>
              <a:rPr lang="en-US" b="1" dirty="0" smtClean="0"/>
              <a:t>Ellenwood, GA </a:t>
            </a:r>
            <a:endParaRPr lang="en-US" b="1" dirty="0"/>
          </a:p>
        </p:txBody>
      </p:sp>
      <p:sp>
        <p:nvSpPr>
          <p:cNvPr id="154" name="Rectangle 153"/>
          <p:cNvSpPr/>
          <p:nvPr/>
        </p:nvSpPr>
        <p:spPr>
          <a:xfrm>
            <a:off x="29032200" y="24529196"/>
            <a:ext cx="4953000" cy="1200329"/>
          </a:xfrm>
          <a:prstGeom prst="rect">
            <a:avLst/>
          </a:prstGeom>
        </p:spPr>
        <p:txBody>
          <a:bodyPr wrap="square">
            <a:spAutoFit/>
          </a:bodyPr>
          <a:lstStyle/>
          <a:p>
            <a:r>
              <a:rPr lang="en-US" b="1" dirty="0" smtClean="0"/>
              <a:t>Kaleidoscope Kids Camp of GA</a:t>
            </a:r>
            <a:br>
              <a:rPr lang="en-US" b="1" dirty="0" smtClean="0"/>
            </a:br>
            <a:r>
              <a:rPr lang="en-US" b="1" dirty="0" smtClean="0"/>
              <a:t>(Math &amp; Science Enrichment for Youth ages 5-17)</a:t>
            </a:r>
            <a:endParaRPr lang="en-US" b="1" dirty="0"/>
          </a:p>
        </p:txBody>
      </p:sp>
      <p:pic>
        <p:nvPicPr>
          <p:cNvPr id="1035" name="Picture 11"/>
          <p:cNvPicPr>
            <a:picLocks noChangeAspect="1" noChangeArrowheads="1"/>
          </p:cNvPicPr>
          <p:nvPr/>
        </p:nvPicPr>
        <p:blipFill>
          <a:blip r:embed="rId27" cstate="print"/>
          <a:srcRect/>
          <a:stretch>
            <a:fillRect/>
          </a:stretch>
        </p:blipFill>
        <p:spPr bwMode="auto">
          <a:xfrm>
            <a:off x="29565600" y="22283213"/>
            <a:ext cx="3962400" cy="2080883"/>
          </a:xfrm>
          <a:prstGeom prst="rect">
            <a:avLst/>
          </a:prstGeom>
          <a:noFill/>
          <a:ln w="9525">
            <a:noFill/>
            <a:miter lim="800000"/>
            <a:headEnd/>
            <a:tailEnd/>
          </a:ln>
        </p:spPr>
      </p:pic>
      <p:graphicFrame>
        <p:nvGraphicFramePr>
          <p:cNvPr id="143" name="Group 35"/>
          <p:cNvGraphicFramePr>
            <a:graphicFrameLocks noGrp="1"/>
          </p:cNvGraphicFramePr>
          <p:nvPr/>
        </p:nvGraphicFramePr>
        <p:xfrm>
          <a:off x="13639800" y="4648200"/>
          <a:ext cx="13030200" cy="2993136"/>
        </p:xfrm>
        <a:graphic>
          <a:graphicData uri="http://schemas.openxmlformats.org/drawingml/2006/table">
            <a:tbl>
              <a:tblPr/>
              <a:tblGrid>
                <a:gridCol w="13030200"/>
              </a:tblGrid>
              <a:tr h="2057400">
                <a:tc>
                  <a:txBody>
                    <a:bodyPr/>
                    <a:lstStyle/>
                    <a:p>
                      <a:pPr marL="284163" marR="0" lvl="0"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Testing the predicted connections between cellular aging and network robustness. </a:t>
                      </a:r>
                    </a:p>
                    <a:p>
                      <a:pPr marL="741363" marR="0" lvl="1"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Diploid versus haploid genomes</a:t>
                      </a:r>
                    </a:p>
                    <a:p>
                      <a:pPr marL="741363" marR="0" lvl="1"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Connection between genetic capacitors and cellular aging </a:t>
                      </a:r>
                    </a:p>
                    <a:p>
                      <a:pPr marL="741363" marR="0" lvl="1"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Oxidative stress and cellular aging</a:t>
                      </a:r>
                    </a:p>
                    <a:p>
                      <a:pPr marL="284163" marR="0" lvl="0" indent="-284163" algn="l" defTabSz="914400" rtl="0" eaLnBrk="1" fontAlgn="base" latinLnBrk="0" hangingPunct="1">
                        <a:lnSpc>
                          <a:spcPct val="100000"/>
                        </a:lnSpc>
                        <a:spcBef>
                          <a:spcPct val="20000"/>
                        </a:spcBef>
                        <a:spcAft>
                          <a:spcPct val="0"/>
                        </a:spcAft>
                        <a:buClrTx/>
                        <a:buSzTx/>
                        <a:buFont typeface="Wingdings" charset="2"/>
                        <a:buChar char="q"/>
                        <a:tabLst/>
                      </a:pPr>
                      <a:r>
                        <a:rPr kumimoji="0" lang="en-US" sz="2800" b="0" i="0" u="none" strike="noStrike" cap="none" normalizeH="0" baseline="0" dirty="0" smtClean="0">
                          <a:ln>
                            <a:noFill/>
                          </a:ln>
                          <a:solidFill>
                            <a:schemeClr val="tx1"/>
                          </a:solidFill>
                          <a:effectLst/>
                          <a:latin typeface="Times New Roman" charset="0"/>
                          <a:ea typeface="ＭＳ Ｐゴシック" charset="-128"/>
                        </a:rPr>
                        <a:t> Uncover genetic mechanisms underlying natural life span variation by genome-wide association study. </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144" name="Group 35"/>
          <p:cNvGraphicFramePr>
            <a:graphicFrameLocks noGrp="1"/>
          </p:cNvGraphicFramePr>
          <p:nvPr/>
        </p:nvGraphicFramePr>
        <p:xfrm>
          <a:off x="1447800" y="28526232"/>
          <a:ext cx="10439400" cy="2334768"/>
        </p:xfrm>
        <a:graphic>
          <a:graphicData uri="http://schemas.openxmlformats.org/drawingml/2006/table">
            <a:tbl>
              <a:tblPr/>
              <a:tblGrid>
                <a:gridCol w="10439400"/>
              </a:tblGrid>
              <a:tr h="1676400">
                <a:tc>
                  <a:txBody>
                    <a:bodyPr/>
                    <a:lstStyle/>
                    <a:p>
                      <a:pPr marL="284163" marR="0" lvl="0" indent="-284163" algn="l" defTabSz="914400" rtl="0" eaLnBrk="1" fontAlgn="base" latinLnBrk="0" hangingPunct="1">
                        <a:lnSpc>
                          <a:spcPct val="100000"/>
                        </a:lnSpc>
                        <a:spcBef>
                          <a:spcPct val="20000"/>
                        </a:spcBef>
                        <a:spcAft>
                          <a:spcPct val="0"/>
                        </a:spcAft>
                        <a:buClrTx/>
                        <a:buSzTx/>
                        <a:buFont typeface="Wingdings" charset="2"/>
                        <a:buNone/>
                        <a:tabLst/>
                      </a:pPr>
                      <a:r>
                        <a:rPr kumimoji="0" lang="en-US" sz="3200" b="1" i="0" u="none" strike="noStrike" cap="none" normalizeH="0" baseline="0" dirty="0" smtClean="0">
                          <a:ln>
                            <a:noFill/>
                          </a:ln>
                          <a:solidFill>
                            <a:schemeClr val="tx1"/>
                          </a:solidFill>
                          <a:effectLst/>
                          <a:latin typeface="Times New Roman" charset="0"/>
                          <a:ea typeface="ＭＳ Ｐゴシック" charset="-128"/>
                        </a:rPr>
                        <a:t>Implications</a:t>
                      </a:r>
                    </a:p>
                    <a:p>
                      <a:pPr marL="284163" marR="0" lvl="0" indent="3175" algn="l" defTabSz="914400" rtl="0" eaLnBrk="1" fontAlgn="base" latinLnBrk="0" hangingPunct="1">
                        <a:lnSpc>
                          <a:spcPct val="100000"/>
                        </a:lnSpc>
                        <a:spcBef>
                          <a:spcPct val="20000"/>
                        </a:spcBef>
                        <a:spcAft>
                          <a:spcPct val="0"/>
                        </a:spcAft>
                        <a:buClrTx/>
                        <a:buSzTx/>
                        <a:buFont typeface="Wingdings" charset="2"/>
                        <a:buChar char="q"/>
                        <a:tabLst/>
                      </a:pPr>
                      <a:r>
                        <a:rPr kumimoji="0" lang="en-US" sz="2400" b="0" i="0" u="none" strike="noStrike" cap="none" normalizeH="0" baseline="0" dirty="0" smtClean="0">
                          <a:ln>
                            <a:noFill/>
                          </a:ln>
                          <a:solidFill>
                            <a:schemeClr val="tx1"/>
                          </a:solidFill>
                          <a:effectLst/>
                          <a:latin typeface="Times New Roman" charset="0"/>
                          <a:ea typeface="ＭＳ Ｐゴシック" charset="-128"/>
                        </a:rPr>
                        <a:t>The reliability model predicts a negative correlation between </a:t>
                      </a:r>
                      <a:r>
                        <a:rPr kumimoji="0" lang="en-US" sz="2400" b="0" i="1" u="none" strike="noStrike" cap="none" normalizeH="0" baseline="0" dirty="0" smtClean="0">
                          <a:ln>
                            <a:noFill/>
                          </a:ln>
                          <a:solidFill>
                            <a:schemeClr val="tx1"/>
                          </a:solidFill>
                          <a:effectLst/>
                          <a:latin typeface="Times New Roman" charset="0"/>
                          <a:ea typeface="ＭＳ Ｐゴシック" charset="-128"/>
                        </a:rPr>
                        <a:t>R0 </a:t>
                      </a:r>
                      <a:r>
                        <a:rPr kumimoji="0" lang="en-US" sz="2400" b="0" i="0" u="none" strike="noStrike" cap="none" normalizeH="0" baseline="0" dirty="0" smtClean="0">
                          <a:ln>
                            <a:noFill/>
                          </a:ln>
                          <a:solidFill>
                            <a:schemeClr val="tx1"/>
                          </a:solidFill>
                          <a:effectLst/>
                          <a:latin typeface="Times New Roman" charset="0"/>
                          <a:ea typeface="ＭＳ Ｐゴシック" charset="-128"/>
                        </a:rPr>
                        <a:t>and </a:t>
                      </a:r>
                      <a:r>
                        <a:rPr kumimoji="0" lang="en-US" sz="2400" b="0" i="1" u="none" strike="noStrike" cap="none" normalizeH="0" baseline="0" dirty="0" smtClean="0">
                          <a:ln>
                            <a:noFill/>
                          </a:ln>
                          <a:solidFill>
                            <a:schemeClr val="tx1"/>
                          </a:solidFill>
                          <a:effectLst/>
                          <a:latin typeface="Times New Roman" charset="0"/>
                          <a:ea typeface="ＭＳ Ｐゴシック" charset="-128"/>
                        </a:rPr>
                        <a:t>G</a:t>
                      </a:r>
                      <a:r>
                        <a:rPr kumimoji="0" lang="en-US" sz="2400" b="0" i="0" u="none" strike="noStrike" cap="none" normalizeH="0" baseline="0" dirty="0" smtClean="0">
                          <a:ln>
                            <a:noFill/>
                          </a:ln>
                          <a:solidFill>
                            <a:schemeClr val="tx1"/>
                          </a:solidFill>
                          <a:effectLst/>
                          <a:latin typeface="Times New Roman" charset="0"/>
                          <a:ea typeface="ＭＳ Ｐゴシック" charset="-128"/>
                        </a:rPr>
                        <a:t>. </a:t>
                      </a:r>
                    </a:p>
                    <a:p>
                      <a:pPr marL="284163" marR="0" lvl="0" indent="3175" algn="l" defTabSz="914400" rtl="0" eaLnBrk="1" fontAlgn="base" latinLnBrk="0" hangingPunct="1">
                        <a:lnSpc>
                          <a:spcPct val="100000"/>
                        </a:lnSpc>
                        <a:spcBef>
                          <a:spcPct val="20000"/>
                        </a:spcBef>
                        <a:spcAft>
                          <a:spcPct val="0"/>
                        </a:spcAft>
                        <a:buClrTx/>
                        <a:buSzTx/>
                        <a:buFont typeface="Wingdings" charset="2"/>
                        <a:buChar char="q"/>
                        <a:tabLst/>
                      </a:pPr>
                      <a:r>
                        <a:rPr kumimoji="0" lang="en-US" sz="2400" b="0" i="0" u="none" strike="noStrike" cap="none" normalizeH="0" baseline="0" dirty="0" smtClean="0">
                          <a:ln>
                            <a:noFill/>
                          </a:ln>
                          <a:solidFill>
                            <a:schemeClr val="tx1"/>
                          </a:solidFill>
                          <a:effectLst/>
                          <a:latin typeface="Times New Roman" charset="0"/>
                          <a:ea typeface="ＭＳ Ｐゴシック" charset="-128"/>
                        </a:rPr>
                        <a:t>Increase of network robustness/redundancy leads to smaller </a:t>
                      </a:r>
                      <a:r>
                        <a:rPr kumimoji="0" lang="en-US" sz="2400" b="0" i="1" u="none" strike="noStrike" cap="none" normalizeH="0" baseline="0" dirty="0" smtClean="0">
                          <a:ln>
                            <a:noFill/>
                          </a:ln>
                          <a:solidFill>
                            <a:schemeClr val="tx1"/>
                          </a:solidFill>
                          <a:effectLst/>
                          <a:latin typeface="Times New Roman" charset="0"/>
                          <a:ea typeface="ＭＳ Ｐゴシック" charset="-128"/>
                        </a:rPr>
                        <a:t>R0</a:t>
                      </a:r>
                      <a:r>
                        <a:rPr kumimoji="0" lang="en-US" sz="2400" b="0" i="0" u="none" strike="noStrike" cap="none" normalizeH="0" baseline="0" dirty="0" smtClean="0">
                          <a:ln>
                            <a:noFill/>
                          </a:ln>
                          <a:solidFill>
                            <a:schemeClr val="tx1"/>
                          </a:solidFill>
                          <a:effectLst/>
                          <a:latin typeface="Times New Roman" charset="0"/>
                          <a:ea typeface="ＭＳ Ｐゴシック" charset="-128"/>
                        </a:rPr>
                        <a:t> and higher </a:t>
                      </a:r>
                      <a:r>
                        <a:rPr kumimoji="0" lang="en-US" sz="2400" b="0" i="1" u="none" strike="noStrike" cap="none" normalizeH="0" baseline="0" dirty="0" smtClean="0">
                          <a:ln>
                            <a:noFill/>
                          </a:ln>
                          <a:solidFill>
                            <a:schemeClr val="tx1"/>
                          </a:solidFill>
                          <a:effectLst/>
                          <a:latin typeface="Times New Roman" charset="0"/>
                          <a:ea typeface="ＭＳ Ｐゴシック" charset="-128"/>
                        </a:rPr>
                        <a:t>G</a:t>
                      </a:r>
                      <a:r>
                        <a:rPr kumimoji="0" lang="en-US" sz="2400" b="0" i="0" u="none" strike="noStrike" cap="none" normalizeH="0" baseline="0" dirty="0" smtClean="0">
                          <a:ln>
                            <a:noFill/>
                          </a:ln>
                          <a:solidFill>
                            <a:schemeClr val="tx1"/>
                          </a:solidFill>
                          <a:effectLst/>
                          <a:latin typeface="Times New Roman" charset="0"/>
                          <a:ea typeface="ＭＳ Ｐゴシック" charset="-128"/>
                        </a:rPr>
                        <a:t>. </a:t>
                      </a:r>
                    </a:p>
                    <a:p>
                      <a:pPr marL="284163" marR="0" lvl="0" indent="3175" algn="l" defTabSz="914400" rtl="0" eaLnBrk="1" fontAlgn="base" latinLnBrk="0" hangingPunct="1">
                        <a:lnSpc>
                          <a:spcPct val="100000"/>
                        </a:lnSpc>
                        <a:spcBef>
                          <a:spcPct val="20000"/>
                        </a:spcBef>
                        <a:spcAft>
                          <a:spcPct val="0"/>
                        </a:spcAft>
                        <a:buClrTx/>
                        <a:buSzTx/>
                        <a:buFont typeface="Wingdings" charset="2"/>
                        <a:buChar char="q"/>
                        <a:tabLst/>
                      </a:pPr>
                      <a:r>
                        <a:rPr kumimoji="0" lang="en-US" sz="2400" b="0" i="0" u="none" strike="noStrike" cap="none" normalizeH="0" baseline="0" dirty="0" smtClean="0">
                          <a:ln>
                            <a:noFill/>
                          </a:ln>
                          <a:solidFill>
                            <a:schemeClr val="tx1"/>
                          </a:solidFill>
                          <a:effectLst/>
                          <a:latin typeface="Times New Roman" charset="0"/>
                          <a:ea typeface="ＭＳ Ｐゴシック" charset="-128"/>
                        </a:rPr>
                        <a:t>The </a:t>
                      </a:r>
                      <a:r>
                        <a:rPr kumimoji="0" lang="en-US" sz="2400" b="0" i="1" u="none" strike="noStrike" cap="none" normalizeH="0" baseline="0" dirty="0" smtClean="0">
                          <a:ln>
                            <a:noFill/>
                          </a:ln>
                          <a:solidFill>
                            <a:schemeClr val="tx1"/>
                          </a:solidFill>
                          <a:effectLst/>
                          <a:latin typeface="Times New Roman" charset="0"/>
                          <a:ea typeface="ＭＳ Ｐゴシック" charset="-128"/>
                        </a:rPr>
                        <a:t>G </a:t>
                      </a:r>
                      <a:r>
                        <a:rPr kumimoji="0" lang="en-US" sz="2400" b="0" i="0" u="none" strike="noStrike" cap="none" normalizeH="0" baseline="0" dirty="0" smtClean="0">
                          <a:ln>
                            <a:noFill/>
                          </a:ln>
                          <a:solidFill>
                            <a:schemeClr val="tx1"/>
                          </a:solidFill>
                          <a:effectLst/>
                          <a:latin typeface="Times New Roman" charset="0"/>
                          <a:ea typeface="ＭＳ Ｐゴシック" charset="-128"/>
                        </a:rPr>
                        <a:t>parameter is a proxy of gene network robustness. </a:t>
                      </a:r>
                    </a:p>
                    <a:p>
                      <a:pPr marL="284163" marR="0" lvl="0" indent="3175" algn="l" defTabSz="914400" rtl="0" eaLnBrk="1" fontAlgn="base" latinLnBrk="0" hangingPunct="1">
                        <a:lnSpc>
                          <a:spcPct val="100000"/>
                        </a:lnSpc>
                        <a:spcBef>
                          <a:spcPct val="20000"/>
                        </a:spcBef>
                        <a:spcAft>
                          <a:spcPct val="0"/>
                        </a:spcAft>
                        <a:buClrTx/>
                        <a:buSzTx/>
                        <a:buFont typeface="Wingdings" charset="2"/>
                        <a:buChar char="q"/>
                        <a:tabLst/>
                        <a:defRPr/>
                      </a:pPr>
                      <a:r>
                        <a:rPr lang="en-US" sz="2400" dirty="0" smtClean="0"/>
                        <a:t>Heterogeneity and stochasticity are important features of life. </a:t>
                      </a:r>
                      <a:endParaRPr kumimoji="0" lang="en-US" sz="2400" b="0" i="0" u="none" strike="noStrike" cap="none" normalizeH="0" baseline="0" dirty="0" smtClean="0">
                        <a:ln>
                          <a:noFill/>
                        </a:ln>
                        <a:solidFill>
                          <a:schemeClr val="tx1"/>
                        </a:solidFill>
                        <a:effectLst/>
                        <a:latin typeface="Times New Roman"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158" name="TextBox 6"/>
          <p:cNvSpPr txBox="1">
            <a:spLocks noChangeArrowheads="1"/>
          </p:cNvSpPr>
          <p:nvPr/>
        </p:nvSpPr>
        <p:spPr bwMode="auto">
          <a:xfrm>
            <a:off x="22479000" y="8610600"/>
            <a:ext cx="5029200" cy="646331"/>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u="none" strike="noStrike" kern="0" cap="none" spc="0" normalizeH="0" baseline="0" noProof="0" dirty="0" err="1" smtClean="0">
                <a:ln>
                  <a:noFill/>
                </a:ln>
                <a:solidFill>
                  <a:srgbClr val="000000"/>
                </a:solidFill>
                <a:effectLst/>
                <a:uLnTx/>
                <a:uFillTx/>
                <a:latin typeface="+mj-lt"/>
                <a:cs typeface="Arial" charset="0"/>
              </a:rPr>
              <a:t>Radicicol</a:t>
            </a:r>
            <a:r>
              <a:rPr kumimoji="0" lang="en-US" sz="3600" b="1" u="none" strike="noStrike" kern="0" cap="none" spc="0" normalizeH="0" baseline="0" noProof="0" dirty="0" smtClean="0">
                <a:ln>
                  <a:noFill/>
                </a:ln>
                <a:solidFill>
                  <a:srgbClr val="000000"/>
                </a:solidFill>
                <a:effectLst/>
                <a:uLnTx/>
                <a:uFillTx/>
                <a:latin typeface="+mj-lt"/>
                <a:cs typeface="Arial" charset="0"/>
              </a:rPr>
              <a:t> effect on CLS</a:t>
            </a:r>
            <a:endParaRPr kumimoji="0" lang="en-US" sz="3600" b="1" u="none" strike="noStrike" kern="0" cap="none" spc="0" normalizeH="0" baseline="0" noProof="0" dirty="0">
              <a:ln>
                <a:noFill/>
              </a:ln>
              <a:solidFill>
                <a:srgbClr val="000000"/>
              </a:solidFill>
              <a:effectLst/>
              <a:uLnTx/>
              <a:uFillTx/>
              <a:latin typeface="+mj-lt"/>
              <a:cs typeface="Arial" charset="0"/>
            </a:endParaRPr>
          </a:p>
        </p:txBody>
      </p:sp>
      <p:sp>
        <p:nvSpPr>
          <p:cNvPr id="159" name="Rectangle 158"/>
          <p:cNvSpPr/>
          <p:nvPr/>
        </p:nvSpPr>
        <p:spPr>
          <a:xfrm>
            <a:off x="21564600" y="14249400"/>
            <a:ext cx="5181600" cy="830997"/>
          </a:xfrm>
          <a:prstGeom prst="rect">
            <a:avLst/>
          </a:prstGeom>
        </p:spPr>
        <p:txBody>
          <a:bodyPr wrap="square">
            <a:spAutoFit/>
          </a:bodyPr>
          <a:lstStyle/>
          <a:p>
            <a:r>
              <a:rPr lang="en-US" b="1" dirty="0" smtClean="0"/>
              <a:t>Tiling array to compare long- and </a:t>
            </a:r>
          </a:p>
          <a:p>
            <a:r>
              <a:rPr lang="en-US" b="1" dirty="0" smtClean="0"/>
              <a:t>short-lived </a:t>
            </a:r>
            <a:r>
              <a:rPr lang="en-US" b="1" dirty="0" err="1" smtClean="0"/>
              <a:t>segregants</a:t>
            </a:r>
            <a:r>
              <a:rPr lang="en-US" b="1" dirty="0" smtClean="0"/>
              <a:t>. </a:t>
            </a:r>
            <a:endParaRPr lang="en-US" b="1" dirty="0"/>
          </a:p>
        </p:txBody>
      </p:sp>
      <p:sp>
        <p:nvSpPr>
          <p:cNvPr id="160" name="Line 11"/>
          <p:cNvSpPr>
            <a:spLocks noChangeShapeType="1"/>
          </p:cNvSpPr>
          <p:nvPr/>
        </p:nvSpPr>
        <p:spPr bwMode="auto">
          <a:xfrm>
            <a:off x="12877800" y="29184600"/>
            <a:ext cx="148590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69" name="TextBox 4"/>
          <p:cNvSpPr txBox="1">
            <a:spLocks noChangeArrowheads="1"/>
          </p:cNvSpPr>
          <p:nvPr/>
        </p:nvSpPr>
        <p:spPr bwMode="auto">
          <a:xfrm>
            <a:off x="28498800" y="21568350"/>
            <a:ext cx="10820399" cy="4339650"/>
          </a:xfrm>
          <a:prstGeom prst="rect">
            <a:avLst/>
          </a:prstGeom>
          <a:noFill/>
          <a:ln w="9525" cap="rnd" cmpd="sng">
            <a:solidFill>
              <a:srgbClr val="4BACC6">
                <a:lumMod val="40000"/>
                <a:lumOff val="60000"/>
              </a:srgbClr>
            </a:solidFill>
            <a:round/>
            <a:headEnd/>
            <a:tailEnd/>
          </a:ln>
        </p:spPr>
        <p:txBody>
          <a:bodyPr wrap="square" lIns="91440" tIns="91440" rIns="91440" bIns="91440">
            <a:spAutoFit/>
          </a:bodyPr>
          <a:lstStyle/>
          <a:p>
            <a:r>
              <a:rPr lang="en-US" sz="3600" b="1" kern="0" dirty="0" smtClean="0">
                <a:solidFill>
                  <a:sysClr val="windowText" lastClr="000000"/>
                </a:solidFill>
              </a:rPr>
              <a:t>Outreach</a:t>
            </a: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p:txBody>
      </p:sp>
      <p:sp>
        <p:nvSpPr>
          <p:cNvPr id="170" name="Line 11"/>
          <p:cNvSpPr>
            <a:spLocks noChangeShapeType="1"/>
          </p:cNvSpPr>
          <p:nvPr/>
        </p:nvSpPr>
        <p:spPr bwMode="auto">
          <a:xfrm flipV="1">
            <a:off x="28041600" y="26365200"/>
            <a:ext cx="112776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71" name="TextBox 4"/>
          <p:cNvSpPr txBox="1">
            <a:spLocks noChangeArrowheads="1"/>
          </p:cNvSpPr>
          <p:nvPr/>
        </p:nvSpPr>
        <p:spPr bwMode="auto">
          <a:xfrm>
            <a:off x="27965400" y="9677400"/>
            <a:ext cx="11430000" cy="6001643"/>
          </a:xfrm>
          <a:prstGeom prst="rect">
            <a:avLst/>
          </a:prstGeom>
          <a:noFill/>
          <a:ln w="9525" cap="rnd" cmpd="sng">
            <a:solidFill>
              <a:srgbClr val="4BACC6">
                <a:lumMod val="40000"/>
                <a:lumOff val="60000"/>
              </a:srgbClr>
            </a:solidFill>
            <a:round/>
            <a:headEnd/>
            <a:tailEnd/>
          </a:ln>
        </p:spPr>
        <p:txBody>
          <a:bodyPr wrap="square" lIns="91440" tIns="91440" rIns="91440" bIns="91440">
            <a:spAutoFit/>
          </a:bodyPr>
          <a:lstStyle/>
          <a:p>
            <a:r>
              <a:rPr lang="en-US" sz="3600" b="1" kern="0" dirty="0" smtClean="0">
                <a:solidFill>
                  <a:sysClr val="windowText" lastClr="000000"/>
                </a:solidFill>
              </a:rPr>
              <a:t> Interdisciplinary training of students</a:t>
            </a: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a:p>
            <a:endParaRPr lang="en-US" sz="1800" b="1" kern="0" dirty="0" smtClean="0">
              <a:solidFill>
                <a:sysClr val="windowText" lastClr="000000"/>
              </a:solidFill>
            </a:endParaRPr>
          </a:p>
        </p:txBody>
      </p:sp>
      <p:sp>
        <p:nvSpPr>
          <p:cNvPr id="172" name="Rectangle 171"/>
          <p:cNvSpPr/>
          <p:nvPr/>
        </p:nvSpPr>
        <p:spPr>
          <a:xfrm>
            <a:off x="34899600" y="26517600"/>
            <a:ext cx="3886200" cy="5324535"/>
          </a:xfrm>
          <a:prstGeom prst="rect">
            <a:avLst/>
          </a:prstGeom>
        </p:spPr>
        <p:txBody>
          <a:bodyPr wrap="square" numCol="1">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Spelman Students</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Shyla</a:t>
            </a:r>
            <a:r>
              <a:rPr lang="en-US" kern="0" dirty="0" smtClean="0">
                <a:solidFill>
                  <a:srgbClr val="000000"/>
                </a:solidFill>
                <a:latin typeface="Arial" pitchFamily="34" charset="0"/>
                <a:ea typeface="ＭＳ Ｐゴシック" charset="-128"/>
                <a:cs typeface="Arial" pitchFamily="34" charset="0"/>
              </a:rPr>
              <a:t> Hardwick</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Janella</a:t>
            </a:r>
            <a:r>
              <a:rPr lang="en-US" kern="0" dirty="0" smtClean="0">
                <a:solidFill>
                  <a:srgbClr val="000000"/>
                </a:solidFill>
                <a:latin typeface="Arial" pitchFamily="34" charset="0"/>
                <a:ea typeface="ＭＳ Ｐゴシック" charset="-128"/>
                <a:cs typeface="Arial" pitchFamily="34" charset="0"/>
              </a:rPr>
              <a:t> </a:t>
            </a:r>
            <a:r>
              <a:rPr lang="en-US" kern="0" dirty="0" err="1" smtClean="0">
                <a:solidFill>
                  <a:srgbClr val="000000"/>
                </a:solidFill>
                <a:latin typeface="Arial" pitchFamily="34" charset="0"/>
                <a:ea typeface="ＭＳ Ｐゴシック" charset="-128"/>
                <a:cs typeface="Arial" pitchFamily="34" charset="0"/>
              </a:rPr>
              <a:t>Wynter</a:t>
            </a:r>
            <a:endParaRPr lang="en-US" kern="0" dirty="0" smtClean="0">
              <a:solidFill>
                <a:srgbClr val="000000"/>
              </a:solidFill>
              <a:latin typeface="Arial" pitchFamily="34" charset="0"/>
              <a:ea typeface="ＭＳ Ｐゴシック" charset="-128"/>
              <a:cs typeface="Arial" pitchFamily="34" charset="0"/>
            </a:endParaRP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Erin Jackson</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Alice Story</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Meighan</a:t>
            </a:r>
            <a:r>
              <a:rPr lang="en-US" kern="0" dirty="0" smtClean="0">
                <a:solidFill>
                  <a:srgbClr val="000000"/>
                </a:solidFill>
                <a:latin typeface="Arial" pitchFamily="34" charset="0"/>
                <a:ea typeface="ＭＳ Ｐゴシック" charset="-128"/>
                <a:cs typeface="Arial" pitchFamily="34" charset="0"/>
              </a:rPr>
              <a:t> Parker</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Domminique</a:t>
            </a:r>
            <a:r>
              <a:rPr lang="en-US" kern="0" dirty="0" smtClean="0">
                <a:solidFill>
                  <a:srgbClr val="000000"/>
                </a:solidFill>
                <a:latin typeface="Arial" pitchFamily="34" charset="0"/>
                <a:ea typeface="ＭＳ Ｐゴシック" charset="-128"/>
                <a:cs typeface="Arial" pitchFamily="34" charset="0"/>
              </a:rPr>
              <a:t> Parker</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Ericka </a:t>
            </a:r>
            <a:r>
              <a:rPr lang="en-US" kern="0" dirty="0" err="1" smtClean="0">
                <a:solidFill>
                  <a:srgbClr val="000000"/>
                </a:solidFill>
                <a:latin typeface="Arial" pitchFamily="34" charset="0"/>
                <a:ea typeface="ＭＳ Ｐゴシック" charset="-128"/>
                <a:cs typeface="Arial" pitchFamily="34" charset="0"/>
              </a:rPr>
              <a:t>Dommond</a:t>
            </a:r>
            <a:endParaRPr lang="en-US" kern="0" dirty="0" smtClean="0">
              <a:solidFill>
                <a:srgbClr val="000000"/>
              </a:solidFill>
              <a:latin typeface="Arial" pitchFamily="34" charset="0"/>
              <a:ea typeface="ＭＳ Ｐゴシック" charset="-128"/>
              <a:cs typeface="Arial" pitchFamily="34" charset="0"/>
            </a:endParaRP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Alisha </a:t>
            </a:r>
            <a:r>
              <a:rPr lang="en-US" kern="0" dirty="0" err="1" smtClean="0">
                <a:solidFill>
                  <a:srgbClr val="000000"/>
                </a:solidFill>
                <a:latin typeface="Arial" pitchFamily="34" charset="0"/>
                <a:ea typeface="ＭＳ Ｐゴシック" charset="-128"/>
                <a:cs typeface="Arial" pitchFamily="34" charset="0"/>
              </a:rPr>
              <a:t>Caliman</a:t>
            </a:r>
            <a:endParaRPr lang="en-US" kern="0" dirty="0" smtClean="0">
              <a:solidFill>
                <a:srgbClr val="000000"/>
              </a:solidFill>
              <a:latin typeface="Arial" pitchFamily="34" charset="0"/>
              <a:ea typeface="ＭＳ Ｐゴシック" charset="-128"/>
              <a:cs typeface="Arial" pitchFamily="34" charset="0"/>
            </a:endParaRP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Megan Magee</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Brittni</a:t>
            </a:r>
            <a:r>
              <a:rPr lang="en-US" kern="0" dirty="0" smtClean="0">
                <a:solidFill>
                  <a:srgbClr val="000000"/>
                </a:solidFill>
                <a:latin typeface="Arial" pitchFamily="34" charset="0"/>
                <a:ea typeface="ＭＳ Ｐゴシック" charset="-128"/>
                <a:cs typeface="Arial" pitchFamily="34" charset="0"/>
              </a:rPr>
              <a:t> Wilson</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Corin</a:t>
            </a:r>
            <a:r>
              <a:rPr lang="en-US" kern="0" dirty="0" smtClean="0">
                <a:solidFill>
                  <a:srgbClr val="000000"/>
                </a:solidFill>
                <a:latin typeface="Arial" pitchFamily="34" charset="0"/>
                <a:ea typeface="ＭＳ Ｐゴシック" charset="-128"/>
                <a:cs typeface="Arial" pitchFamily="34" charset="0"/>
              </a:rPr>
              <a:t> White</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Charita</a:t>
            </a:r>
            <a:r>
              <a:rPr lang="en-US" kern="0" dirty="0" smtClean="0">
                <a:solidFill>
                  <a:srgbClr val="000000"/>
                </a:solidFill>
                <a:latin typeface="Arial" pitchFamily="34" charset="0"/>
                <a:ea typeface="ＭＳ Ｐゴシック" charset="-128"/>
                <a:cs typeface="Arial" pitchFamily="34" charset="0"/>
              </a:rPr>
              <a:t> Montgomery</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Kenee</a:t>
            </a:r>
            <a:r>
              <a:rPr lang="en-US" kern="0" dirty="0" smtClean="0">
                <a:solidFill>
                  <a:srgbClr val="000000"/>
                </a:solidFill>
                <a:latin typeface="Arial" pitchFamily="34" charset="0"/>
                <a:ea typeface="ＭＳ Ｐゴシック" charset="-128"/>
                <a:cs typeface="Arial" pitchFamily="34" charset="0"/>
              </a:rPr>
              <a:t> </a:t>
            </a:r>
            <a:r>
              <a:rPr lang="en-US" kern="0" dirty="0" err="1" smtClean="0">
                <a:solidFill>
                  <a:srgbClr val="000000"/>
                </a:solidFill>
                <a:latin typeface="Arial" pitchFamily="34" charset="0"/>
                <a:ea typeface="ＭＳ Ｐゴシック" charset="-128"/>
                <a:cs typeface="Arial" pitchFamily="34" charset="0"/>
              </a:rPr>
              <a:t>Daffin</a:t>
            </a:r>
            <a:endParaRPr lang="en-US" kern="0" dirty="0" smtClean="0">
              <a:solidFill>
                <a:srgbClr val="000000"/>
              </a:solidFill>
              <a:latin typeface="Arial" pitchFamily="34" charset="0"/>
              <a:ea typeface="ＭＳ Ｐゴシック" charset="-128"/>
              <a:cs typeface="Arial" pitchFamily="34" charset="0"/>
            </a:endParaRPr>
          </a:p>
        </p:txBody>
      </p:sp>
      <p:sp>
        <p:nvSpPr>
          <p:cNvPr id="173" name="Rectangle 172"/>
          <p:cNvSpPr/>
          <p:nvPr/>
        </p:nvSpPr>
        <p:spPr>
          <a:xfrm>
            <a:off x="28498800" y="26593800"/>
            <a:ext cx="5715000" cy="2739211"/>
          </a:xfrm>
          <a:prstGeom prst="rect">
            <a:avLst/>
          </a:prstGeom>
        </p:spPr>
        <p:txBody>
          <a:bodyPr wrap="square">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Support</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NSF RUI 1022294</a:t>
            </a:r>
          </a:p>
          <a:p>
            <a:pPr marL="34290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QEM/PDM  2011-13</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NSF CCLI  0837075</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Princeton  Summer  Program</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FHCRC Summer Residence Program</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Spelman College</a:t>
            </a:r>
          </a:p>
        </p:txBody>
      </p:sp>
      <p:sp>
        <p:nvSpPr>
          <p:cNvPr id="174" name="Rectangle 173"/>
          <p:cNvSpPr/>
          <p:nvPr/>
        </p:nvSpPr>
        <p:spPr>
          <a:xfrm>
            <a:off x="28422600" y="29489400"/>
            <a:ext cx="6248400" cy="2438400"/>
          </a:xfrm>
          <a:prstGeom prst="rect">
            <a:avLst/>
          </a:prstGeom>
        </p:spPr>
        <p:txBody>
          <a:bodyPr wrap="square" numCol="2">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Princeton</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David Botstein</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Alison </a:t>
            </a:r>
            <a:r>
              <a:rPr lang="en-US" kern="0" dirty="0" err="1" smtClean="0">
                <a:solidFill>
                  <a:srgbClr val="000000"/>
                </a:solidFill>
                <a:latin typeface="Arial" pitchFamily="34" charset="0"/>
                <a:ea typeface="ＭＳ Ｐゴシック" charset="-128"/>
                <a:cs typeface="Arial" pitchFamily="34" charset="0"/>
              </a:rPr>
              <a:t>Gammie</a:t>
            </a:r>
            <a:endParaRPr lang="en-US" kern="0" dirty="0" smtClean="0">
              <a:solidFill>
                <a:srgbClr val="000000"/>
              </a:solidFill>
              <a:latin typeface="Arial" pitchFamily="34" charset="0"/>
              <a:ea typeface="ＭＳ Ｐゴシック" charset="-128"/>
              <a:cs typeface="Arial" pitchFamily="34" charset="0"/>
            </a:endParaRP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Sandy </a:t>
            </a:r>
            <a:r>
              <a:rPr lang="en-US" kern="0" dirty="0" err="1" smtClean="0">
                <a:solidFill>
                  <a:srgbClr val="000000"/>
                </a:solidFill>
                <a:latin typeface="Arial" pitchFamily="34" charset="0"/>
                <a:ea typeface="ＭＳ Ｐゴシック" charset="-128"/>
                <a:cs typeface="Arial" pitchFamily="34" charset="0"/>
              </a:rPr>
              <a:t>Sliverman</a:t>
            </a:r>
            <a:endParaRPr lang="en-US" kern="0" dirty="0" smtClean="0">
              <a:solidFill>
                <a:srgbClr val="000000"/>
              </a:solidFill>
              <a:latin typeface="Arial" pitchFamily="34" charset="0"/>
              <a:ea typeface="ＭＳ Ｐゴシック" charset="-128"/>
              <a:cs typeface="Arial" pitchFamily="34" charset="0"/>
            </a:endParaRP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Mark Hickman</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Christina </a:t>
            </a:r>
            <a:r>
              <a:rPr lang="en-US" kern="0" dirty="0" err="1" smtClean="0">
                <a:solidFill>
                  <a:srgbClr val="000000"/>
                </a:solidFill>
                <a:latin typeface="Arial" pitchFamily="34" charset="0"/>
                <a:ea typeface="ＭＳ Ｐゴシック" charset="-128"/>
                <a:cs typeface="Arial" pitchFamily="34" charset="0"/>
              </a:rPr>
              <a:t>DeCoste</a:t>
            </a:r>
            <a:endParaRPr lang="en-US" kern="0" dirty="0" smtClean="0">
              <a:solidFill>
                <a:srgbClr val="000000"/>
              </a:solidFill>
              <a:latin typeface="Arial" pitchFamily="34" charset="0"/>
              <a:ea typeface="ＭＳ Ｐゴシック" charset="-128"/>
              <a:cs typeface="Arial" pitchFamily="34" charset="0"/>
            </a:endParaRPr>
          </a:p>
          <a:p>
            <a:pPr marL="342900" lvl="0" indent="-342900" eaLnBrk="0" hangingPunct="0">
              <a:spcBef>
                <a:spcPts val="0"/>
              </a:spcBef>
              <a:buFont typeface="Arial" pitchFamily="34" charset="0"/>
              <a:buChar char="•"/>
            </a:pPr>
            <a:endParaRPr lang="en-US" kern="0" dirty="0" smtClean="0">
              <a:solidFill>
                <a:srgbClr val="000000"/>
              </a:solidFill>
              <a:latin typeface="Arial" pitchFamily="34" charset="0"/>
              <a:ea typeface="ＭＳ Ｐゴシック" charset="-128"/>
              <a:cs typeface="Arial" pitchFamily="34" charset="0"/>
            </a:endParaRP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Members of the Botstein lab, </a:t>
            </a:r>
            <a:r>
              <a:rPr lang="en-US" kern="0" dirty="0" err="1" smtClean="0">
                <a:solidFill>
                  <a:srgbClr val="000000"/>
                </a:solidFill>
                <a:latin typeface="Arial" pitchFamily="34" charset="0"/>
                <a:ea typeface="ＭＳ Ｐゴシック" charset="-128"/>
                <a:cs typeface="Arial" pitchFamily="34" charset="0"/>
              </a:rPr>
              <a:t>Kruglyak</a:t>
            </a:r>
            <a:r>
              <a:rPr lang="en-US" kern="0" dirty="0" smtClean="0">
                <a:solidFill>
                  <a:srgbClr val="000000"/>
                </a:solidFill>
                <a:latin typeface="Arial" pitchFamily="34" charset="0"/>
                <a:ea typeface="ＭＳ Ｐゴシック" charset="-128"/>
                <a:cs typeface="Arial" pitchFamily="34" charset="0"/>
              </a:rPr>
              <a:t> lab, and Broach lab. </a:t>
            </a:r>
          </a:p>
        </p:txBody>
      </p:sp>
      <p:sp>
        <p:nvSpPr>
          <p:cNvPr id="175" name="Rectangle 174"/>
          <p:cNvSpPr/>
          <p:nvPr/>
        </p:nvSpPr>
        <p:spPr>
          <a:xfrm>
            <a:off x="12725400" y="29489400"/>
            <a:ext cx="2895600" cy="1295400"/>
          </a:xfrm>
          <a:prstGeom prst="rect">
            <a:avLst/>
          </a:prstGeom>
        </p:spPr>
        <p:txBody>
          <a:bodyPr wrap="square" numCol="1">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Rochester</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David Goldfarb</a:t>
            </a:r>
          </a:p>
          <a:p>
            <a:pPr marL="342900" lvl="0" indent="-342900" eaLnBrk="0" hangingPunct="0">
              <a:spcBef>
                <a:spcPts val="0"/>
              </a:spcBef>
              <a:buFont typeface="Arial" pitchFamily="34" charset="0"/>
              <a:buChar char="•"/>
            </a:pPr>
            <a:r>
              <a:rPr lang="en-US" kern="0" dirty="0" err="1" smtClean="0">
                <a:solidFill>
                  <a:srgbClr val="000000"/>
                </a:solidFill>
                <a:latin typeface="Arial" pitchFamily="34" charset="0"/>
                <a:ea typeface="ＭＳ Ｐゴシック" charset="-128"/>
                <a:cs typeface="Arial" pitchFamily="34" charset="0"/>
              </a:rPr>
              <a:t>Meng</a:t>
            </a:r>
            <a:r>
              <a:rPr lang="en-US" kern="0" dirty="0" smtClean="0">
                <a:solidFill>
                  <a:srgbClr val="000000"/>
                </a:solidFill>
                <a:latin typeface="Arial" pitchFamily="34" charset="0"/>
                <a:ea typeface="ＭＳ Ｐゴシック" charset="-128"/>
                <a:cs typeface="Arial" pitchFamily="34" charset="0"/>
              </a:rPr>
              <a:t> Lu</a:t>
            </a:r>
          </a:p>
        </p:txBody>
      </p:sp>
      <p:sp>
        <p:nvSpPr>
          <p:cNvPr id="176" name="Rectangle 175"/>
          <p:cNvSpPr/>
          <p:nvPr/>
        </p:nvSpPr>
        <p:spPr>
          <a:xfrm>
            <a:off x="24307800" y="29489400"/>
            <a:ext cx="3505200" cy="2369880"/>
          </a:xfrm>
          <a:prstGeom prst="rect">
            <a:avLst/>
          </a:prstGeom>
        </p:spPr>
        <p:txBody>
          <a:bodyPr wrap="square" numCol="1">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Fred Hutchinson</a:t>
            </a:r>
          </a:p>
          <a:p>
            <a:pPr>
              <a:spcBef>
                <a:spcPts val="0"/>
              </a:spcBef>
              <a:buFont typeface="Arial" pitchFamily="34" charset="0"/>
              <a:buChar char="•"/>
            </a:pPr>
            <a:r>
              <a:rPr lang="en-US" dirty="0" smtClean="0">
                <a:latin typeface="Arial" pitchFamily="34" charset="0"/>
                <a:cs typeface="Arial" pitchFamily="34" charset="0"/>
              </a:rPr>
              <a:t>Maxine </a:t>
            </a:r>
            <a:r>
              <a:rPr lang="en-US" dirty="0" err="1" smtClean="0">
                <a:latin typeface="Arial" pitchFamily="34" charset="0"/>
                <a:cs typeface="Arial" pitchFamily="34" charset="0"/>
              </a:rPr>
              <a:t>Linial</a:t>
            </a:r>
            <a:endParaRPr lang="en-US" dirty="0" smtClean="0">
              <a:latin typeface="Arial" pitchFamily="34" charset="0"/>
              <a:cs typeface="Arial" pitchFamily="34" charset="0"/>
            </a:endParaRPr>
          </a:p>
          <a:p>
            <a:pPr>
              <a:spcBef>
                <a:spcPts val="0"/>
              </a:spcBef>
              <a:buFont typeface="Arial" pitchFamily="34" charset="0"/>
              <a:buChar char="•"/>
            </a:pPr>
            <a:r>
              <a:rPr lang="en-US" dirty="0" smtClean="0">
                <a:latin typeface="Arial" pitchFamily="34" charset="0"/>
                <a:cs typeface="Arial" pitchFamily="34" charset="0"/>
              </a:rPr>
              <a:t>Katie </a:t>
            </a:r>
            <a:r>
              <a:rPr lang="en-US" dirty="0" err="1" smtClean="0">
                <a:latin typeface="Arial" pitchFamily="34" charset="0"/>
                <a:cs typeface="Arial" pitchFamily="34" charset="0"/>
              </a:rPr>
              <a:t>Peichel</a:t>
            </a:r>
            <a:endParaRPr lang="en-US" dirty="0" smtClean="0">
              <a:latin typeface="Arial" pitchFamily="34" charset="0"/>
              <a:cs typeface="Arial" pitchFamily="34" charset="0"/>
            </a:endParaRPr>
          </a:p>
          <a:p>
            <a:pPr>
              <a:spcBef>
                <a:spcPts val="0"/>
              </a:spcBef>
              <a:buFont typeface="Arial" pitchFamily="34" charset="0"/>
              <a:buChar char="•"/>
            </a:pPr>
            <a:r>
              <a:rPr lang="en-US" dirty="0" smtClean="0">
                <a:latin typeface="Arial" pitchFamily="34" charset="0"/>
                <a:cs typeface="Arial" pitchFamily="34" charset="0"/>
              </a:rPr>
              <a:t>Suzannah Rutherford</a:t>
            </a:r>
          </a:p>
          <a:p>
            <a:pPr>
              <a:spcBef>
                <a:spcPts val="0"/>
              </a:spcBef>
              <a:buFont typeface="Arial" pitchFamily="34" charset="0"/>
              <a:buChar char="•"/>
            </a:pPr>
            <a:r>
              <a:rPr lang="en-US" dirty="0" smtClean="0">
                <a:latin typeface="Arial" pitchFamily="34" charset="0"/>
                <a:cs typeface="Arial" pitchFamily="34" charset="0"/>
              </a:rPr>
              <a:t>Antonio </a:t>
            </a:r>
            <a:r>
              <a:rPr lang="en-US" dirty="0" err="1" smtClean="0">
                <a:latin typeface="Arial" pitchFamily="34" charset="0"/>
                <a:cs typeface="Arial" pitchFamily="34" charset="0"/>
              </a:rPr>
              <a:t>Bedalov</a:t>
            </a:r>
            <a:endParaRPr lang="en-US" dirty="0" smtClean="0">
              <a:latin typeface="Arial" pitchFamily="34" charset="0"/>
              <a:cs typeface="Arial" pitchFamily="34" charset="0"/>
            </a:endParaRPr>
          </a:p>
          <a:p>
            <a:pPr>
              <a:spcBef>
                <a:spcPts val="0"/>
              </a:spcBef>
              <a:buFont typeface="Arial" pitchFamily="34" charset="0"/>
              <a:buChar char="•"/>
            </a:pPr>
            <a:r>
              <a:rPr lang="en-US" dirty="0" smtClean="0">
                <a:latin typeface="Arial" pitchFamily="34" charset="0"/>
                <a:cs typeface="Arial" pitchFamily="34" charset="0"/>
              </a:rPr>
              <a:t>Dan Gottschling</a:t>
            </a:r>
            <a:endParaRPr lang="en-US" kern="0" dirty="0" smtClean="0">
              <a:solidFill>
                <a:srgbClr val="000000"/>
              </a:solidFill>
              <a:latin typeface="Arial" pitchFamily="34" charset="0"/>
              <a:ea typeface="ＭＳ Ｐゴシック" charset="-128"/>
              <a:cs typeface="Arial" pitchFamily="34" charset="0"/>
            </a:endParaRPr>
          </a:p>
        </p:txBody>
      </p:sp>
      <p:sp>
        <p:nvSpPr>
          <p:cNvPr id="177" name="Rectangle 176"/>
          <p:cNvSpPr/>
          <p:nvPr/>
        </p:nvSpPr>
        <p:spPr>
          <a:xfrm>
            <a:off x="12649200" y="30959048"/>
            <a:ext cx="2895600" cy="892552"/>
          </a:xfrm>
          <a:prstGeom prst="rect">
            <a:avLst/>
          </a:prstGeom>
        </p:spPr>
        <p:txBody>
          <a:bodyPr wrap="square" numCol="1">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Yale</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Jeff Townsend</a:t>
            </a:r>
          </a:p>
        </p:txBody>
      </p:sp>
      <p:sp>
        <p:nvSpPr>
          <p:cNvPr id="178" name="Rectangle 177"/>
          <p:cNvSpPr/>
          <p:nvPr/>
        </p:nvSpPr>
        <p:spPr>
          <a:xfrm>
            <a:off x="21717000" y="29489400"/>
            <a:ext cx="2133600" cy="892552"/>
          </a:xfrm>
          <a:prstGeom prst="rect">
            <a:avLst/>
          </a:prstGeom>
        </p:spPr>
        <p:txBody>
          <a:bodyPr wrap="square" numCol="1">
            <a:spAutoFit/>
          </a:bodyPr>
          <a:lstStyle/>
          <a:p>
            <a:pPr marL="342900" lvl="0" indent="-342900" eaLnBrk="0" hangingPunct="0">
              <a:spcBef>
                <a:spcPts val="0"/>
              </a:spcBef>
            </a:pPr>
            <a:r>
              <a:rPr lang="en-US" sz="2800" b="1" kern="0" dirty="0" err="1" smtClean="0">
                <a:solidFill>
                  <a:srgbClr val="000000"/>
                </a:solidFill>
                <a:latin typeface="Arial" pitchFamily="34" charset="0"/>
                <a:ea typeface="ＭＳ Ｐゴシック" charset="-128"/>
                <a:cs typeface="Arial" pitchFamily="34" charset="0"/>
              </a:rPr>
              <a:t>WUstl</a:t>
            </a:r>
            <a:r>
              <a:rPr lang="en-US" sz="2800" b="1" kern="0" dirty="0" smtClean="0">
                <a:solidFill>
                  <a:srgbClr val="000000"/>
                </a:solidFill>
                <a:latin typeface="Arial" pitchFamily="34" charset="0"/>
                <a:ea typeface="ＭＳ Ｐゴシック" charset="-128"/>
                <a:cs typeface="Arial" pitchFamily="34" charset="0"/>
              </a:rPr>
              <a:t> </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Justin Fay</a:t>
            </a:r>
          </a:p>
        </p:txBody>
      </p:sp>
      <p:sp>
        <p:nvSpPr>
          <p:cNvPr id="179" name="Rectangle 178"/>
          <p:cNvSpPr/>
          <p:nvPr/>
        </p:nvSpPr>
        <p:spPr>
          <a:xfrm>
            <a:off x="15316200" y="30959048"/>
            <a:ext cx="2895600" cy="892552"/>
          </a:xfrm>
          <a:prstGeom prst="rect">
            <a:avLst/>
          </a:prstGeom>
        </p:spPr>
        <p:txBody>
          <a:bodyPr wrap="square" numCol="1">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U Washington</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Matt </a:t>
            </a:r>
            <a:r>
              <a:rPr lang="en-US" kern="0" dirty="0" err="1" smtClean="0">
                <a:solidFill>
                  <a:srgbClr val="000000"/>
                </a:solidFill>
                <a:latin typeface="Arial" pitchFamily="34" charset="0"/>
                <a:ea typeface="ＭＳ Ｐゴシック" charset="-128"/>
                <a:cs typeface="Arial" pitchFamily="34" charset="0"/>
              </a:rPr>
              <a:t>Kaeberlein</a:t>
            </a:r>
            <a:endParaRPr lang="en-US" kern="0" dirty="0" smtClean="0">
              <a:solidFill>
                <a:srgbClr val="000000"/>
              </a:solidFill>
              <a:latin typeface="Arial" pitchFamily="34" charset="0"/>
              <a:ea typeface="ＭＳ Ｐゴシック" charset="-128"/>
              <a:cs typeface="Arial" pitchFamily="34" charset="0"/>
            </a:endParaRPr>
          </a:p>
        </p:txBody>
      </p:sp>
      <p:sp>
        <p:nvSpPr>
          <p:cNvPr id="180" name="Rectangle 179"/>
          <p:cNvSpPr/>
          <p:nvPr/>
        </p:nvSpPr>
        <p:spPr>
          <a:xfrm>
            <a:off x="18440400" y="29489400"/>
            <a:ext cx="2819400" cy="892552"/>
          </a:xfrm>
          <a:prstGeom prst="rect">
            <a:avLst/>
          </a:prstGeom>
        </p:spPr>
        <p:txBody>
          <a:bodyPr wrap="square" numCol="1">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Buck Inst</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Brian Kennedy</a:t>
            </a:r>
          </a:p>
        </p:txBody>
      </p:sp>
      <p:sp>
        <p:nvSpPr>
          <p:cNvPr id="181" name="Rectangle 180"/>
          <p:cNvSpPr/>
          <p:nvPr/>
        </p:nvSpPr>
        <p:spPr>
          <a:xfrm>
            <a:off x="15316200" y="29489400"/>
            <a:ext cx="2895600" cy="1261884"/>
          </a:xfrm>
          <a:prstGeom prst="rect">
            <a:avLst/>
          </a:prstGeom>
        </p:spPr>
        <p:txBody>
          <a:bodyPr wrap="square" numCol="1">
            <a:spAutoFit/>
          </a:bodyPr>
          <a:lstStyle/>
          <a:p>
            <a:pPr marL="342900" lvl="0" indent="-342900" eaLnBrk="0" hangingPunct="0">
              <a:spcBef>
                <a:spcPts val="0"/>
              </a:spcBef>
            </a:pPr>
            <a:r>
              <a:rPr lang="en-US" sz="2800" b="1" kern="0" dirty="0" smtClean="0">
                <a:solidFill>
                  <a:srgbClr val="000000"/>
                </a:solidFill>
                <a:latin typeface="Arial" pitchFamily="34" charset="0"/>
                <a:ea typeface="ＭＳ Ｐゴシック" charset="-128"/>
                <a:cs typeface="Arial" pitchFamily="34" charset="0"/>
              </a:rPr>
              <a:t>Virginia Tech</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John Tyson</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Chun Chen</a:t>
            </a:r>
          </a:p>
        </p:txBody>
      </p:sp>
      <p:sp>
        <p:nvSpPr>
          <p:cNvPr id="182" name="Rectangle 181"/>
          <p:cNvSpPr/>
          <p:nvPr/>
        </p:nvSpPr>
        <p:spPr>
          <a:xfrm>
            <a:off x="18516600" y="30589716"/>
            <a:ext cx="5029200" cy="1261884"/>
          </a:xfrm>
          <a:prstGeom prst="rect">
            <a:avLst/>
          </a:prstGeom>
        </p:spPr>
        <p:txBody>
          <a:bodyPr wrap="square" numCol="1">
            <a:spAutoFit/>
          </a:bodyPr>
          <a:lstStyle/>
          <a:p>
            <a:pPr marL="342900" lvl="0" indent="-342900" eaLnBrk="0" hangingPunct="0">
              <a:spcBef>
                <a:spcPts val="0"/>
              </a:spcBef>
            </a:pPr>
            <a:r>
              <a:rPr lang="en-US" sz="2800" b="1" kern="0" dirty="0" err="1" smtClean="0">
                <a:solidFill>
                  <a:srgbClr val="000000"/>
                </a:solidFill>
                <a:latin typeface="Arial" pitchFamily="34" charset="0"/>
                <a:ea typeface="ＭＳ Ｐゴシック" charset="-128"/>
                <a:cs typeface="Arial" pitchFamily="34" charset="0"/>
              </a:rPr>
              <a:t>L'Université</a:t>
            </a:r>
            <a:r>
              <a:rPr lang="en-US" sz="2800" b="1" kern="0" dirty="0" smtClean="0">
                <a:solidFill>
                  <a:srgbClr val="000000"/>
                </a:solidFill>
                <a:latin typeface="Arial" pitchFamily="34" charset="0"/>
                <a:ea typeface="ＭＳ Ｐゴシック" charset="-128"/>
                <a:cs typeface="Arial" pitchFamily="34" charset="0"/>
              </a:rPr>
              <a:t> Paris Descartes</a:t>
            </a:r>
          </a:p>
          <a:p>
            <a:pPr marL="342900" lvl="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François </a:t>
            </a:r>
            <a:r>
              <a:rPr lang="en-US" kern="0" dirty="0" err="1" smtClean="0">
                <a:solidFill>
                  <a:srgbClr val="000000"/>
                </a:solidFill>
                <a:latin typeface="Arial" pitchFamily="34" charset="0"/>
                <a:ea typeface="ＭＳ Ｐゴシック" charset="-128"/>
                <a:cs typeface="Arial" pitchFamily="34" charset="0"/>
              </a:rPr>
              <a:t>Taddei</a:t>
            </a:r>
            <a:r>
              <a:rPr lang="en-US" kern="0" dirty="0" smtClean="0">
                <a:solidFill>
                  <a:srgbClr val="000000"/>
                </a:solidFill>
                <a:latin typeface="Arial" pitchFamily="34" charset="0"/>
                <a:ea typeface="ＭＳ Ｐゴシック" charset="-128"/>
                <a:cs typeface="Arial" pitchFamily="34" charset="0"/>
              </a:rPr>
              <a:t> </a:t>
            </a:r>
          </a:p>
          <a:p>
            <a:pPr marL="342900" indent="-342900" eaLnBrk="0" hangingPunct="0">
              <a:spcBef>
                <a:spcPts val="0"/>
              </a:spcBef>
              <a:buFont typeface="Arial" pitchFamily="34" charset="0"/>
              <a:buChar char="•"/>
            </a:pPr>
            <a:r>
              <a:rPr lang="en-US" kern="0" dirty="0" smtClean="0">
                <a:solidFill>
                  <a:srgbClr val="000000"/>
                </a:solidFill>
                <a:latin typeface="Arial" pitchFamily="34" charset="0"/>
                <a:ea typeface="ＭＳ Ｐゴシック" charset="-128"/>
                <a:cs typeface="Arial" pitchFamily="34" charset="0"/>
              </a:rPr>
              <a:t>Ariel Lindner </a:t>
            </a:r>
          </a:p>
        </p:txBody>
      </p:sp>
      <p:pic>
        <p:nvPicPr>
          <p:cNvPr id="184" name="Picture 3"/>
          <p:cNvPicPr>
            <a:picLocks noChangeAspect="1" noChangeArrowheads="1"/>
          </p:cNvPicPr>
          <p:nvPr/>
        </p:nvPicPr>
        <p:blipFill>
          <a:blip r:embed="rId28" cstate="print"/>
          <a:srcRect l="1120" t="13120" r="62760" b="18208"/>
          <a:stretch>
            <a:fillRect/>
          </a:stretch>
        </p:blipFill>
        <p:spPr bwMode="auto">
          <a:xfrm>
            <a:off x="20269200" y="25761123"/>
            <a:ext cx="2496325" cy="2966277"/>
          </a:xfrm>
          <a:prstGeom prst="rect">
            <a:avLst/>
          </a:prstGeom>
          <a:noFill/>
          <a:ln w="9525">
            <a:noFill/>
            <a:miter lim="800000"/>
            <a:headEnd/>
            <a:tailEnd/>
          </a:ln>
        </p:spPr>
      </p:pic>
      <p:pic>
        <p:nvPicPr>
          <p:cNvPr id="185" name="Picture 184"/>
          <p:cNvPicPr>
            <a:picLocks noChangeAspect="1" noChangeArrowheads="1"/>
          </p:cNvPicPr>
          <p:nvPr/>
        </p:nvPicPr>
        <p:blipFill>
          <a:blip r:embed="rId29" cstate="print"/>
          <a:srcRect t="8192" r="21040" b="6688"/>
          <a:stretch>
            <a:fillRect/>
          </a:stretch>
        </p:blipFill>
        <p:spPr bwMode="auto">
          <a:xfrm>
            <a:off x="23241000" y="23469600"/>
            <a:ext cx="4038600" cy="2721042"/>
          </a:xfrm>
          <a:prstGeom prst="rect">
            <a:avLst/>
          </a:prstGeom>
          <a:noFill/>
          <a:ln w="9525">
            <a:noFill/>
            <a:miter lim="800000"/>
            <a:headEnd/>
            <a:tailEnd/>
          </a:ln>
        </p:spPr>
      </p:pic>
      <p:sp>
        <p:nvSpPr>
          <p:cNvPr id="186" name="TextBox 185"/>
          <p:cNvSpPr txBox="1"/>
          <p:nvPr/>
        </p:nvSpPr>
        <p:spPr>
          <a:xfrm>
            <a:off x="23393400" y="26670000"/>
            <a:ext cx="3837758" cy="1200329"/>
          </a:xfrm>
          <a:prstGeom prst="rect">
            <a:avLst/>
          </a:prstGeom>
          <a:noFill/>
        </p:spPr>
        <p:txBody>
          <a:bodyPr wrap="square" rtlCol="0">
            <a:spAutoFit/>
          </a:bodyPr>
          <a:lstStyle/>
          <a:p>
            <a:r>
              <a:rPr lang="en-US" sz="2400" b="1" kern="0" dirty="0" smtClean="0">
                <a:solidFill>
                  <a:schemeClr val="tx2"/>
                </a:solidFill>
                <a:latin typeface="Times New Roman"/>
                <a:cs typeface="+mj-cs"/>
              </a:rPr>
              <a:t>Long lived strains have </a:t>
            </a:r>
          </a:p>
          <a:p>
            <a:r>
              <a:rPr lang="en-US" sz="2400" b="1" kern="0" dirty="0" smtClean="0">
                <a:solidFill>
                  <a:schemeClr val="tx2"/>
                </a:solidFill>
                <a:latin typeface="Times New Roman"/>
                <a:cs typeface="+mj-cs"/>
              </a:rPr>
              <a:t>many </a:t>
            </a:r>
            <a:r>
              <a:rPr lang="en-US" sz="2400" b="1" kern="0" dirty="0" err="1" smtClean="0">
                <a:solidFill>
                  <a:schemeClr val="tx2"/>
                </a:solidFill>
                <a:latin typeface="Times New Roman"/>
                <a:cs typeface="+mj-cs"/>
              </a:rPr>
              <a:t>nonsynonymous</a:t>
            </a:r>
            <a:r>
              <a:rPr lang="en-US" sz="2400" b="1" kern="0" dirty="0" smtClean="0">
                <a:solidFill>
                  <a:schemeClr val="tx2"/>
                </a:solidFill>
                <a:latin typeface="Times New Roman"/>
                <a:cs typeface="+mj-cs"/>
              </a:rPr>
              <a:t> </a:t>
            </a:r>
            <a:r>
              <a:rPr lang="en-US" sz="2000" b="1" kern="0" dirty="0" smtClean="0">
                <a:solidFill>
                  <a:schemeClr val="tx2"/>
                </a:solidFill>
                <a:latin typeface="Times New Roman"/>
                <a:cs typeface="+mj-cs"/>
              </a:rPr>
              <a:t>substitutions</a:t>
            </a:r>
            <a:r>
              <a:rPr lang="en-US" b="1" kern="0" dirty="0" smtClean="0">
                <a:solidFill>
                  <a:schemeClr val="tx2"/>
                </a:solidFill>
                <a:latin typeface="Times New Roman"/>
                <a:cs typeface="+mj-cs"/>
              </a:rPr>
              <a:t> in MAL31</a:t>
            </a:r>
            <a:endParaRPr lang="en-US" sz="24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11208</TotalTime>
  <Words>888</Words>
  <Application>Microsoft Macintosh PowerPoint</Application>
  <PresentationFormat>Custom</PresentationFormat>
  <Paragraphs>233</Paragraphs>
  <Slides>1</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Equation</vt:lpstr>
      <vt:lpstr>Slide 1</vt:lpstr>
    </vt:vector>
  </TitlesOfParts>
  <Company>Spelman Colloge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Hong Qin</cp:lastModifiedBy>
  <cp:revision>157</cp:revision>
  <dcterms:created xsi:type="dcterms:W3CDTF">2012-03-12T19:11:53Z</dcterms:created>
  <dcterms:modified xsi:type="dcterms:W3CDTF">2012-03-12T19:12:46Z</dcterms:modified>
</cp:coreProperties>
</file>