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gif" ContentType="image/gi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1924" autoAdjust="0"/>
    <p:restoredTop sz="95238" autoAdjust="0"/>
  </p:normalViewPr>
  <p:slideViewPr>
    <p:cSldViewPr>
      <p:cViewPr varScale="1">
        <p:scale>
          <a:sx n="28" d="100"/>
          <a:sy n="28" d="100"/>
        </p:scale>
        <p:origin x="-1664" y="-176"/>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4/18/12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4/18/12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4/18/12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4/18/12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4/18/12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4/18/12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4/18/12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4/18/12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4/18/12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4/18/12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4/18/12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4/18/12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4/18/12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9600" dirty="0" smtClean="0"/>
              <a:t>Mechanism of the long life span of yeast </a:t>
            </a:r>
            <a:r>
              <a:rPr lang="en-US" sz="9600" smtClean="0"/>
              <a:t>PCP1 null </a:t>
            </a:r>
            <a:r>
              <a:rPr lang="en-US" sz="9600" dirty="0" smtClean="0"/>
              <a:t>mutant </a:t>
            </a:r>
            <a:r>
              <a:rPr lang="en-US" sz="7500" dirty="0" smtClean="0"/>
              <a:t/>
            </a:r>
            <a:br>
              <a:rPr lang="en-US" sz="7500" dirty="0" smtClean="0"/>
            </a:br>
            <a:r>
              <a:rPr lang="en-US" sz="5600" i="1" dirty="0" err="1" smtClean="0"/>
              <a:t>Yamisha</a:t>
            </a:r>
            <a:r>
              <a:rPr lang="en-US" sz="5600" i="1" dirty="0" smtClean="0"/>
              <a:t> Rutherford, </a:t>
            </a:r>
            <a:r>
              <a:rPr lang="en-US" sz="5600" i="1" dirty="0" err="1" smtClean="0"/>
              <a:t>Nilin</a:t>
            </a:r>
            <a:r>
              <a:rPr lang="en-US" sz="5600" i="1" dirty="0" smtClean="0"/>
              <a:t> Gupta, Hong Qin </a:t>
            </a:r>
            <a:br>
              <a:rPr lang="en-US" sz="5600" i="1" dirty="0" smtClean="0"/>
            </a:br>
            <a:r>
              <a:rPr lang="en-US" sz="5600" i="1" dirty="0" smtClean="0"/>
              <a:t>Biology Department</a:t>
            </a:r>
            <a:endParaRPr lang="en-US" sz="75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2667000"/>
            <a:ext cx="2922270" cy="2743200"/>
          </a:xfrm>
          <a:prstGeom prst="rect">
            <a:avLst/>
          </a:prstGeom>
          <a:solidFill>
            <a:schemeClr val="accent4">
              <a:lumMod val="40000"/>
              <a:lumOff val="60000"/>
            </a:schemeClr>
          </a:solidFill>
          <a:ln w="127000">
            <a:noFill/>
            <a:miter lim="800000"/>
            <a:headEnd/>
            <a:tailEnd/>
          </a:ln>
        </p:spPr>
      </p:pic>
      <p:sp>
        <p:nvSpPr>
          <p:cNvPr id="94" name="TextBox 93"/>
          <p:cNvSpPr txBox="1"/>
          <p:nvPr/>
        </p:nvSpPr>
        <p:spPr>
          <a:xfrm>
            <a:off x="1138518" y="20948779"/>
            <a:ext cx="12084043" cy="13675824"/>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b="1" u="sng" dirty="0" smtClean="0"/>
              <a:t>Figure A) </a:t>
            </a:r>
            <a:r>
              <a:rPr lang="en-US" sz="3200" dirty="0" smtClean="0"/>
              <a:t>The wild type cell BY4743 under calorie restricted conditions (0.5% glucose ) uses the CAC and Electron transport chain (ETC) to oxidize and convert glucose into energy. The goal is to compensate for the energy output when there is a low level of glucose. The CAC coupled with the ETC is effective in producing 36 to 38 ATP per molecule of glucose. Although this pathway generates more ATP it contributes more (O</a:t>
            </a:r>
            <a:r>
              <a:rPr lang="en-US" sz="3200" baseline="-25000" dirty="0" smtClean="0"/>
              <a:t>2</a:t>
            </a:r>
            <a:r>
              <a:rPr lang="en-US" sz="3200" baseline="30000" dirty="0" smtClean="0"/>
              <a:t>-</a:t>
            </a:r>
            <a:r>
              <a:rPr lang="en-US" sz="3200" dirty="0" smtClean="0"/>
              <a:t>)  which is detrimental to the cells lifespan.  </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b="1" u="sng" dirty="0" smtClean="0"/>
          </a:p>
          <a:p>
            <a:pPr algn="just">
              <a:defRPr/>
            </a:pPr>
            <a:r>
              <a:rPr lang="en-US" sz="3200" b="1" u="sng" dirty="0" smtClean="0"/>
              <a:t>Figure B) </a:t>
            </a:r>
            <a:r>
              <a:rPr lang="en-US" sz="3200" dirty="0" smtClean="0"/>
              <a:t>The wild type cell exposed to normal nutrient (2% glucose) partakes in the fermentation pathway to convert glucose into useful energy. The fermentation pathway produces 2 ATP per molecule of glucose which is sufficient when glucose is in abundance. When comparing this pathway to the CAC fermentation contributes very little to the (O</a:t>
            </a:r>
            <a:r>
              <a:rPr lang="en-US" sz="3200" baseline="-25000" dirty="0" smtClean="0"/>
              <a:t>2</a:t>
            </a:r>
            <a:r>
              <a:rPr lang="en-US" sz="3200" baseline="30000" dirty="0" smtClean="0"/>
              <a:t>-</a:t>
            </a:r>
            <a:r>
              <a:rPr lang="en-US" sz="3200" dirty="0" smtClean="0"/>
              <a:t>)  content.</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p:txBody>
      </p:sp>
      <p:sp>
        <p:nvSpPr>
          <p:cNvPr id="2066" name="TextBox 95"/>
          <p:cNvSpPr txBox="1">
            <a:spLocks noChangeArrowheads="1"/>
          </p:cNvSpPr>
          <p:nvPr/>
        </p:nvSpPr>
        <p:spPr bwMode="auto">
          <a:xfrm>
            <a:off x="990600" y="6705600"/>
            <a:ext cx="12327467" cy="13352658"/>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Mitochondria play a central role in life span extension effects of calorie restriction (CR). PCP1, a mitochondrial rhomboid serine protease, participates in mitochondrial dynamics and the processing of MGM1 a </a:t>
            </a:r>
            <a:r>
              <a:rPr lang="en-US" sz="3200" dirty="0" err="1" smtClean="0"/>
              <a:t>dynamin</a:t>
            </a:r>
            <a:r>
              <a:rPr lang="en-US" sz="3200" dirty="0" smtClean="0"/>
              <a:t>- like </a:t>
            </a:r>
            <a:r>
              <a:rPr lang="en-US" sz="3200" dirty="0" err="1" smtClean="0"/>
              <a:t>GTPase</a:t>
            </a:r>
            <a:r>
              <a:rPr lang="en-US" sz="3200" dirty="0" smtClean="0"/>
              <a:t> involved in mitochondrial fusion, fission and </a:t>
            </a:r>
            <a:r>
              <a:rPr lang="en-US" sz="3200" dirty="0" err="1" smtClean="0"/>
              <a:t>cristae</a:t>
            </a:r>
            <a:r>
              <a:rPr lang="en-US" sz="3200" dirty="0" smtClean="0"/>
              <a:t> formation. Deletion of PCP1 leads to extended </a:t>
            </a:r>
            <a:r>
              <a:rPr lang="en-US" sz="3200" dirty="0" err="1" smtClean="0"/>
              <a:t>replicative</a:t>
            </a:r>
            <a:r>
              <a:rPr lang="en-US" sz="3200" dirty="0" smtClean="0"/>
              <a:t> life span (RLS) and lower growth fitness. Therefore, we focused on the role of PCP1 to better understand the role of mitochondria in CR. We hypothesize that the effect of PCP1 on life span is due to its influences on the endogenous levels of superoxide anions. We test this hypothesis by comparing the superoxide levels between cells grown in normal conditions and calorie-restricted media, and then monitored the superoxide levels by </a:t>
            </a:r>
            <a:r>
              <a:rPr lang="en-US" sz="3200" dirty="0" err="1" smtClean="0"/>
              <a:t>dihydroethidium</a:t>
            </a:r>
            <a:r>
              <a:rPr lang="en-US" sz="3200" dirty="0" smtClean="0"/>
              <a:t> staining. Using flow </a:t>
            </a:r>
            <a:r>
              <a:rPr lang="en-US" sz="3200" dirty="0" err="1" smtClean="0"/>
              <a:t>cytometer</a:t>
            </a:r>
            <a:r>
              <a:rPr lang="en-US" sz="3200" dirty="0" smtClean="0"/>
              <a:t>, we found that CR induced higher superoxide levels in wild type cells  during exponential growth. In contrast, cells of PCP1 deletion mutant show extremely low superoxide levels in both normal and CR media. These preliminary results suggest that the long RLS of pcp1∆ is due to its role in hindering the Citric Acid Cycle’s (CAC) ability to oxidize glucose and generate energy which then eliminates their healthy contribution to the production of high levels of  O</a:t>
            </a:r>
            <a:r>
              <a:rPr lang="en-US" sz="3200" baseline="-25000" dirty="0" smtClean="0"/>
              <a:t>2</a:t>
            </a:r>
            <a:r>
              <a:rPr lang="en-US" sz="3200" baseline="30000" dirty="0" smtClean="0"/>
              <a:t>-</a:t>
            </a:r>
            <a:r>
              <a:rPr lang="en-US" sz="3200" dirty="0" smtClean="0"/>
              <a:t> . Results also suggest that CR would have no effect on the lifespan of pcp1∆. This study can potentially lead to more insights on ageing-related diseases in humans.</a:t>
            </a:r>
          </a:p>
        </p:txBody>
      </p:sp>
      <p:sp>
        <p:nvSpPr>
          <p:cNvPr id="98" name="TextBox 97"/>
          <p:cNvSpPr txBox="1"/>
          <p:nvPr/>
        </p:nvSpPr>
        <p:spPr>
          <a:xfrm>
            <a:off x="14186338" y="6858001"/>
            <a:ext cx="11760550" cy="8002191"/>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Method &amp; Results</a:t>
            </a:r>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just"/>
            <a:endParaRPr lang="en-US" sz="3200" dirty="0" smtClean="0"/>
          </a:p>
          <a:p>
            <a:pPr algn="just"/>
            <a:endParaRPr lang="en-US" sz="3200" dirty="0" smtClean="0"/>
          </a:p>
        </p:txBody>
      </p:sp>
      <p:sp>
        <p:nvSpPr>
          <p:cNvPr id="101" name="TextBox 100"/>
          <p:cNvSpPr txBox="1"/>
          <p:nvPr/>
        </p:nvSpPr>
        <p:spPr>
          <a:xfrm>
            <a:off x="26822400" y="6858001"/>
            <a:ext cx="10363200" cy="1749709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a:t>
            </a:r>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ctr"/>
            <a:endParaRPr lang="en-US" sz="7500" b="1" u="sng" dirty="0" smtClean="0"/>
          </a:p>
          <a:p>
            <a:pPr algn="ctr"/>
            <a:r>
              <a:rPr lang="en-US" sz="7500" b="1" u="sng" dirty="0" smtClean="0"/>
              <a:t> </a:t>
            </a:r>
          </a:p>
          <a:p>
            <a:pPr algn="just"/>
            <a:endParaRPr lang="en-US" sz="3200" dirty="0" smtClean="0"/>
          </a:p>
          <a:p>
            <a:pPr algn="just"/>
            <a:r>
              <a:rPr lang="en-US" sz="3200" dirty="0" smtClean="0"/>
              <a:t>	</a:t>
            </a:r>
          </a:p>
          <a:p>
            <a:pPr algn="just"/>
            <a:endParaRPr lang="en-US" sz="32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p:txBody>
      </p:sp>
      <p:sp>
        <p:nvSpPr>
          <p:cNvPr id="106" name="TextBox 105"/>
          <p:cNvSpPr txBox="1"/>
          <p:nvPr/>
        </p:nvSpPr>
        <p:spPr>
          <a:xfrm>
            <a:off x="14325600" y="31089600"/>
            <a:ext cx="11538284" cy="3708707"/>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r>
              <a:rPr lang="en-US" sz="3200" dirty="0" smtClean="0"/>
              <a:t>Funding: We would like to give our thanks and appreciation to NSF award #1022294</a:t>
            </a:r>
            <a:r>
              <a:rPr lang="en-US" sz="3200" dirty="0" smtClean="0"/>
              <a:t> </a:t>
            </a:r>
            <a:r>
              <a:rPr lang="en-US" sz="3200" dirty="0" smtClean="0"/>
              <a:t>and support of Spelman ASPIRE program.  </a:t>
            </a:r>
            <a:endParaRPr lang="en-US" sz="3200" b="1" u="sng" dirty="0" smtClean="0"/>
          </a:p>
          <a:p>
            <a:pPr algn="just"/>
            <a:endParaRPr lang="en-US" sz="3200" dirty="0" smtClean="0"/>
          </a:p>
          <a:p>
            <a:pPr algn="just"/>
            <a:endParaRPr lang="en-US" sz="3200" dirty="0" smtClean="0"/>
          </a:p>
        </p:txBody>
      </p:sp>
      <p:sp>
        <p:nvSpPr>
          <p:cNvPr id="111" name="TextBox 110"/>
          <p:cNvSpPr txBox="1"/>
          <p:nvPr/>
        </p:nvSpPr>
        <p:spPr>
          <a:xfrm>
            <a:off x="14249400" y="15468600"/>
            <a:ext cx="11591693" cy="9848851"/>
          </a:xfrm>
          <a:prstGeom prst="rect">
            <a:avLst/>
          </a:prstGeom>
          <a:solidFill>
            <a:schemeClr val="bg1"/>
          </a:solidFill>
          <a:ln w="127000">
            <a:solidFill>
              <a:schemeClr val="accent4">
                <a:lumMod val="50000"/>
              </a:schemeClr>
            </a:solidFill>
          </a:ln>
        </p:spPr>
        <p:txBody>
          <a:bodyPr wrap="square" rtlCol="0">
            <a:spAutoFit/>
          </a:bodyPr>
          <a:lstStyle/>
          <a:p>
            <a:r>
              <a:rPr lang="en-US" sz="3200" dirty="0" smtClean="0">
                <a:latin typeface="Arial" pitchFamily="34" charset="0"/>
                <a:cs typeface="Arial" pitchFamily="34" charset="0"/>
              </a:rPr>
              <a:t>When comparing the BY4743 wild type cells grown in normal medium 2% glucose and 0.5% glucose there are higher DHE signals in those cells exposed to CR conditions. Contrarily pcp1∆ has low DHE signals regardless of glucose concentration which indicates that CR does not work in pcp1</a:t>
            </a:r>
            <a:r>
              <a:rPr lang="en-US" sz="3200" dirty="0" smtClean="0"/>
              <a:t>∆</a:t>
            </a:r>
            <a:r>
              <a:rPr lang="en-US" sz="3200" dirty="0" smtClean="0">
                <a:latin typeface="Arial" pitchFamily="34" charset="0"/>
                <a:cs typeface="Arial" pitchFamily="34" charset="0"/>
              </a:rPr>
              <a:t> cells. </a:t>
            </a:r>
          </a:p>
          <a:p>
            <a:pPr algn="just"/>
            <a:endParaRPr lang="en-US" sz="3200" b="1" dirty="0" smtClean="0">
              <a:latin typeface="Arial" pitchFamily="34" charset="0"/>
              <a:cs typeface="Arial" pitchFamily="34" charset="0"/>
            </a:endParaRPr>
          </a:p>
          <a:p>
            <a:pPr algn="just"/>
            <a:endParaRPr lang="en-US" sz="3200" b="1" dirty="0" smtClean="0">
              <a:latin typeface="Arial" pitchFamily="34" charset="0"/>
              <a:cs typeface="Arial" pitchFamily="34" charset="0"/>
            </a:endParaRPr>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endParaRPr lang="en-US" sz="3600" dirty="0" smtClean="0"/>
          </a:p>
          <a:p>
            <a:endParaRPr lang="en-US" dirty="0"/>
          </a:p>
        </p:txBody>
      </p:sp>
      <p:sp>
        <p:nvSpPr>
          <p:cNvPr id="180" name="TextBox 179"/>
          <p:cNvSpPr txBox="1"/>
          <p:nvPr/>
        </p:nvSpPr>
        <p:spPr>
          <a:xfrm>
            <a:off x="14325600" y="25831800"/>
            <a:ext cx="11506200" cy="4693593"/>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r>
              <a:rPr lang="en-US" sz="3200" dirty="0" smtClean="0"/>
              <a:t>Ralf J. Braun and </a:t>
            </a:r>
            <a:r>
              <a:rPr lang="en-US" sz="3200" dirty="0" err="1" smtClean="0"/>
              <a:t>Benedikt</a:t>
            </a:r>
            <a:r>
              <a:rPr lang="en-US" sz="3200" dirty="0" smtClean="0"/>
              <a:t> </a:t>
            </a:r>
            <a:r>
              <a:rPr lang="en-US" sz="3200" dirty="0" err="1" smtClean="0"/>
              <a:t>Westermann</a:t>
            </a:r>
            <a:r>
              <a:rPr lang="en-US" sz="3200" dirty="0" smtClean="0"/>
              <a:t>. “Mitochondrial dynamics in yeast cell death</a:t>
            </a:r>
          </a:p>
          <a:p>
            <a:r>
              <a:rPr lang="en-US" sz="3200" dirty="0" smtClean="0"/>
              <a:t>and aging</a:t>
            </a:r>
            <a:r>
              <a:rPr lang="en-US" sz="3200" b="1" dirty="0" smtClean="0"/>
              <a:t>.” </a:t>
            </a:r>
            <a:r>
              <a:rPr lang="en-US" sz="3200" u="sng" dirty="0" smtClean="0"/>
              <a:t>Biochemical Society Transactions </a:t>
            </a:r>
            <a:r>
              <a:rPr lang="en-US" sz="3200" dirty="0" smtClean="0"/>
              <a:t>39 (2011): 1520-1524</a:t>
            </a:r>
          </a:p>
          <a:p>
            <a:r>
              <a:rPr lang="en-US" sz="3200" dirty="0" smtClean="0"/>
              <a:t>Martin Weinberger. “Growth signaling promotes Chronological aging in budding yeast by inducing superoxide anions that inhibit </a:t>
            </a:r>
            <a:r>
              <a:rPr lang="en-US" sz="3200" dirty="0" err="1" smtClean="0"/>
              <a:t>quienscence</a:t>
            </a:r>
            <a:r>
              <a:rPr lang="en-US" sz="3200" dirty="0" smtClean="0"/>
              <a:t>.” </a:t>
            </a:r>
            <a:r>
              <a:rPr lang="en-US" sz="3200" u="sng" dirty="0" smtClean="0"/>
              <a:t>AGING</a:t>
            </a:r>
            <a:r>
              <a:rPr lang="en-US" sz="3200" dirty="0" smtClean="0"/>
              <a:t> 2 (2010): 709-726</a:t>
            </a:r>
            <a:endParaRPr lang="en-US" sz="3200" b="1" dirty="0" smtClean="0"/>
          </a:p>
        </p:txBody>
      </p:sp>
      <p:pic>
        <p:nvPicPr>
          <p:cNvPr id="1030" name="Picture 6"/>
          <p:cNvPicPr>
            <a:picLocks noChangeAspect="1" noChangeArrowheads="1"/>
          </p:cNvPicPr>
          <p:nvPr/>
        </p:nvPicPr>
        <p:blipFill>
          <a:blip r:embed="rId4" cstate="print"/>
          <a:srcRect l="19048" t="15238" r="17931" b="4762"/>
          <a:stretch>
            <a:fillRect/>
          </a:stretch>
        </p:blipFill>
        <p:spPr bwMode="auto">
          <a:xfrm>
            <a:off x="14554200" y="18821400"/>
            <a:ext cx="51816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1" name="Picture 7"/>
          <p:cNvPicPr>
            <a:picLocks noChangeAspect="1" noChangeArrowheads="1"/>
          </p:cNvPicPr>
          <p:nvPr/>
        </p:nvPicPr>
        <p:blipFill>
          <a:blip r:embed="rId5" cstate="print"/>
          <a:srcRect l="37619" t="32000" r="16666" b="11619"/>
          <a:stretch>
            <a:fillRect/>
          </a:stretch>
        </p:blipFill>
        <p:spPr bwMode="auto">
          <a:xfrm>
            <a:off x="20193000" y="18821400"/>
            <a:ext cx="52578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2" name="Picture 8"/>
          <p:cNvPicPr>
            <a:picLocks noChangeAspect="1" noChangeArrowheads="1"/>
          </p:cNvPicPr>
          <p:nvPr/>
        </p:nvPicPr>
        <p:blipFill>
          <a:blip r:embed="rId6" cstate="print"/>
          <a:srcRect l="25238" t="30477" r="41905" b="19238"/>
          <a:stretch>
            <a:fillRect/>
          </a:stretch>
        </p:blipFill>
        <p:spPr bwMode="auto">
          <a:xfrm>
            <a:off x="33985200" y="3429000"/>
            <a:ext cx="2895600" cy="2209800"/>
          </a:xfrm>
          <a:prstGeom prst="rect">
            <a:avLst/>
          </a:prstGeom>
          <a:noFill/>
          <a:ln w="9525">
            <a:noFill/>
            <a:miter lim="800000"/>
            <a:headEnd/>
            <a:tailEnd/>
          </a:ln>
          <a:effectLst/>
        </p:spPr>
      </p:pic>
      <p:sp>
        <p:nvSpPr>
          <p:cNvPr id="34" name="TextBox 33"/>
          <p:cNvSpPr txBox="1"/>
          <p:nvPr/>
        </p:nvSpPr>
        <p:spPr>
          <a:xfrm>
            <a:off x="27813000" y="28575000"/>
            <a:ext cx="184731" cy="369332"/>
          </a:xfrm>
          <a:prstGeom prst="rect">
            <a:avLst/>
          </a:prstGeom>
          <a:noFill/>
        </p:spPr>
        <p:txBody>
          <a:bodyPr wrap="none" rtlCol="0">
            <a:spAutoFit/>
          </a:bodyPr>
          <a:lstStyle/>
          <a:p>
            <a:endParaRPr lang="en-US" dirty="0"/>
          </a:p>
        </p:txBody>
      </p:sp>
      <p:pic>
        <p:nvPicPr>
          <p:cNvPr id="1026" name="Picture 2"/>
          <p:cNvPicPr>
            <a:picLocks noChangeAspect="1" noChangeArrowheads="1"/>
          </p:cNvPicPr>
          <p:nvPr/>
        </p:nvPicPr>
        <p:blipFill>
          <a:blip r:embed="rId7" cstate="print"/>
          <a:srcRect/>
          <a:stretch>
            <a:fillRect/>
          </a:stretch>
        </p:blipFill>
        <p:spPr bwMode="auto">
          <a:xfrm>
            <a:off x="1219200" y="25069800"/>
            <a:ext cx="118872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p:cNvPicPr>
            <a:picLocks noChangeAspect="1" noChangeArrowheads="1"/>
          </p:cNvPicPr>
          <p:nvPr/>
        </p:nvPicPr>
        <p:blipFill>
          <a:blip r:embed="rId8" cstate="print"/>
          <a:srcRect/>
          <a:stretch>
            <a:fillRect/>
          </a:stretch>
        </p:blipFill>
        <p:spPr bwMode="auto">
          <a:xfrm>
            <a:off x="1219200" y="31851600"/>
            <a:ext cx="118872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p:cNvPicPr>
            <a:picLocks noChangeAspect="1" noChangeArrowheads="1"/>
          </p:cNvPicPr>
          <p:nvPr/>
        </p:nvPicPr>
        <p:blipFill>
          <a:blip r:embed="rId9" cstate="print"/>
          <a:srcRect/>
          <a:stretch>
            <a:fillRect/>
          </a:stretch>
        </p:blipFill>
        <p:spPr bwMode="auto">
          <a:xfrm>
            <a:off x="27355800" y="18592800"/>
            <a:ext cx="8915400"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7" name="TextBox 36"/>
          <p:cNvSpPr txBox="1"/>
          <p:nvPr/>
        </p:nvSpPr>
        <p:spPr>
          <a:xfrm>
            <a:off x="27051000" y="8229600"/>
            <a:ext cx="9448800" cy="10433625"/>
          </a:xfrm>
          <a:prstGeom prst="rect">
            <a:avLst/>
          </a:prstGeom>
          <a:noFill/>
        </p:spPr>
        <p:txBody>
          <a:bodyPr wrap="square" rtlCol="0">
            <a:spAutoFit/>
          </a:bodyPr>
          <a:lstStyle/>
          <a:p>
            <a:pPr algn="just"/>
            <a:r>
              <a:rPr lang="en-US" sz="3200" dirty="0" smtClean="0"/>
              <a:t>	When pcp1∆ cells are in 0.5% glucose media they would normally use the CAC to convert glucose into energy but deleting PCP1 seems to impair the function of the mitochondria. Deleting PCP1 inhibits the processing of MGM1 which disturbs the structure of the inner member of the mitochondria where the CAC and ETC is.</a:t>
            </a:r>
          </a:p>
          <a:p>
            <a:pPr algn="just"/>
            <a:r>
              <a:rPr lang="en-US" sz="3200" dirty="0" smtClean="0"/>
              <a:t>	 Consequently the CAC can not produce energy or (O</a:t>
            </a:r>
            <a:r>
              <a:rPr lang="en-US" sz="3200" baseline="-25000" dirty="0" smtClean="0"/>
              <a:t>2</a:t>
            </a:r>
            <a:r>
              <a:rPr lang="en-US" sz="3200" baseline="30000" dirty="0" smtClean="0"/>
              <a:t>-</a:t>
            </a:r>
            <a:r>
              <a:rPr lang="en-US" sz="3200" dirty="0" smtClean="0"/>
              <a:t>) and so even under low glucose conditions the cell is forced to use fermentation  to produce energy instead. Without a functional mitochondria CR does not work. When the pcp1∆ cells are in normal nutrient conditions deleting PCP1 is of no importance because the energy producing pathway is fermentation and so superoxide anion levels are low as well. In retrospect deleting PCP1 increases the longevity of the cells under calorie restricted conditions because it forces the cell to oxidize glucose by a pathway that produces less superoxide anions opposed to more. </a:t>
            </a:r>
          </a:p>
        </p:txBody>
      </p:sp>
      <p:sp>
        <p:nvSpPr>
          <p:cNvPr id="38" name="TextBox 37"/>
          <p:cNvSpPr txBox="1"/>
          <p:nvPr/>
        </p:nvSpPr>
        <p:spPr>
          <a:xfrm>
            <a:off x="14173200" y="8001000"/>
            <a:ext cx="11430000" cy="6001643"/>
          </a:xfrm>
          <a:prstGeom prst="rect">
            <a:avLst/>
          </a:prstGeom>
          <a:noFill/>
        </p:spPr>
        <p:txBody>
          <a:bodyPr wrap="square" rtlCol="0">
            <a:spAutoFit/>
          </a:bodyPr>
          <a:lstStyle/>
          <a:p>
            <a:pPr algn="just"/>
            <a:endParaRPr lang="en-US" sz="3200" b="1" u="sng" dirty="0" smtClean="0"/>
          </a:p>
          <a:p>
            <a:pPr algn="just">
              <a:buFont typeface="Arial" pitchFamily="34" charset="0"/>
              <a:buChar char="•"/>
            </a:pPr>
            <a:r>
              <a:rPr lang="en-US" sz="3200" dirty="0" smtClean="0"/>
              <a:t> Exposed pcp1∆ and BY4743 cells to 2% glucose and 0.5% glucose (CR). </a:t>
            </a:r>
          </a:p>
          <a:p>
            <a:pPr algn="just">
              <a:buFont typeface="Arial" pitchFamily="34" charset="0"/>
              <a:buChar char="•"/>
            </a:pPr>
            <a:r>
              <a:rPr lang="en-US" sz="3200" dirty="0" smtClean="0"/>
              <a:t>Add PBS and DHE </a:t>
            </a:r>
            <a:r>
              <a:rPr lang="en-US" sz="3200" dirty="0" err="1" smtClean="0"/>
              <a:t>dihydroethidium</a:t>
            </a:r>
            <a:r>
              <a:rPr lang="en-US" sz="3200" dirty="0" smtClean="0"/>
              <a:t> to each sample.</a:t>
            </a:r>
          </a:p>
          <a:p>
            <a:pPr algn="just">
              <a:buFont typeface="Arial" pitchFamily="34" charset="0"/>
              <a:buChar char="•"/>
            </a:pPr>
            <a:r>
              <a:rPr lang="en-US" sz="3200" dirty="0" smtClean="0"/>
              <a:t> Intracellular superoxide anions were measured via </a:t>
            </a:r>
            <a:r>
              <a:rPr lang="en-US" sz="3200" dirty="0" err="1" smtClean="0"/>
              <a:t>dihydroethidium</a:t>
            </a:r>
            <a:r>
              <a:rPr lang="en-US" sz="3200" dirty="0" smtClean="0"/>
              <a:t> DHE (Molecular Probes) signals using a FACSCaliber2 flow </a:t>
            </a:r>
            <a:r>
              <a:rPr lang="en-US" sz="3200" dirty="0" err="1" smtClean="0"/>
              <a:t>cytometer</a:t>
            </a:r>
            <a:r>
              <a:rPr lang="en-US" sz="3200" dirty="0" smtClean="0"/>
              <a:t> (BD-Biosciences) with a 488-nm excitation laser. Signals from 25,000 cells/sample were captured in FL3 (&gt;670 nm) at a flow rate of 5,000 cells/s. </a:t>
            </a:r>
          </a:p>
          <a:p>
            <a:pPr algn="just">
              <a:buFont typeface="Arial" pitchFamily="34" charset="0"/>
              <a:buChar char="•"/>
            </a:pPr>
            <a:r>
              <a:rPr lang="en-US" sz="3200" dirty="0" smtClean="0"/>
              <a:t>In this step DHE is oxidized by the superoxide anions into </a:t>
            </a:r>
            <a:r>
              <a:rPr lang="en-US" sz="3200" dirty="0" err="1" smtClean="0"/>
              <a:t>ethidium</a:t>
            </a:r>
            <a:r>
              <a:rPr lang="en-US" sz="3200" dirty="0" smtClean="0"/>
              <a:t>. </a:t>
            </a:r>
            <a:r>
              <a:rPr lang="en-US" sz="3200" dirty="0" err="1" smtClean="0"/>
              <a:t>Ethidium</a:t>
            </a:r>
            <a:r>
              <a:rPr lang="en-US" sz="3200" dirty="0" smtClean="0"/>
              <a:t> can then bind to DNA which allows for the red fluoresce to be visualized. </a:t>
            </a:r>
          </a:p>
        </p:txBody>
      </p:sp>
      <p:sp>
        <p:nvSpPr>
          <p:cNvPr id="39" name="TextBox 38"/>
          <p:cNvSpPr txBox="1"/>
          <p:nvPr/>
        </p:nvSpPr>
        <p:spPr>
          <a:xfrm>
            <a:off x="26822400" y="25069800"/>
            <a:ext cx="10515600" cy="9618018"/>
          </a:xfrm>
          <a:prstGeom prst="rect">
            <a:avLst/>
          </a:prstGeom>
          <a:solidFill>
            <a:schemeClr val="bg1"/>
          </a:solidFill>
          <a:ln w="127000">
            <a:solidFill>
              <a:schemeClr val="accent4">
                <a:lumMod val="50000"/>
              </a:schemeClr>
            </a:solidFill>
          </a:ln>
        </p:spPr>
        <p:txBody>
          <a:bodyPr wrap="square" rtlCol="0">
            <a:spAutoFit/>
          </a:bodyPr>
          <a:lstStyle/>
          <a:p>
            <a:pPr algn="ctr">
              <a:buNone/>
            </a:pPr>
            <a:r>
              <a:rPr lang="en-US" sz="7500" b="1" u="sng" dirty="0" smtClean="0"/>
              <a:t>Discussion</a:t>
            </a:r>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a:p>
            <a:pPr algn="just">
              <a:buNone/>
            </a:pPr>
            <a:endParaRPr lang="en-US" sz="3200" dirty="0" smtClean="0"/>
          </a:p>
        </p:txBody>
      </p:sp>
      <p:sp>
        <p:nvSpPr>
          <p:cNvPr id="40" name="TextBox 39"/>
          <p:cNvSpPr txBox="1"/>
          <p:nvPr/>
        </p:nvSpPr>
        <p:spPr>
          <a:xfrm>
            <a:off x="26974800" y="26136600"/>
            <a:ext cx="9982200" cy="8463855"/>
          </a:xfrm>
          <a:prstGeom prst="rect">
            <a:avLst/>
          </a:prstGeom>
          <a:noFill/>
        </p:spPr>
        <p:txBody>
          <a:bodyPr wrap="square" rtlCol="0">
            <a:spAutoFit/>
          </a:bodyPr>
          <a:lstStyle/>
          <a:p>
            <a:pPr algn="just">
              <a:buNone/>
            </a:pPr>
            <a:r>
              <a:rPr lang="en-US" sz="3200" dirty="0" smtClean="0"/>
              <a:t>Targeting essential mitochondrial proteins such as PCP1 and evaluating their roles in mitochondrial functions is imperative because it gives researchers the opportunity to put efforts toward manipulating the results of specific pathways. By knocking out PCP1 we were able to achieve lower endogenous ROS levels in yeast cells exposed to caloric restricted conditions by tampering the performance of the CAC. These finding are significant because superoxide anions are known to be the causative agents of cellular protein, lipid, and DNA damage as well as fragmentation of the mitochondria i.e. cellular aging. In future studies we would like to analyze how CR, pcp1∆ and tor1∆ (*TOR1 is a protein </a:t>
            </a:r>
            <a:r>
              <a:rPr lang="en-US" sz="3200" dirty="0" err="1" smtClean="0"/>
              <a:t>kinase</a:t>
            </a:r>
            <a:r>
              <a:rPr lang="en-US" sz="3200" dirty="0" smtClean="0"/>
              <a:t> and </a:t>
            </a:r>
            <a:r>
              <a:rPr lang="en-US" sz="3200" dirty="0" err="1" smtClean="0"/>
              <a:t>rapamycin</a:t>
            </a:r>
            <a:r>
              <a:rPr lang="en-US" sz="3200" dirty="0" smtClean="0"/>
              <a:t> target that controls growth in response to nutrients) act in concert to combat high superoxide anion levels.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1012</Words>
  <Application>Microsoft Macintosh PowerPoint</Application>
  <PresentationFormat>Custom</PresentationFormat>
  <Paragraphs>84</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Mechanism of the long life span of yeast PCP1 null mutant  Yamisha Rutherford, Nilin Gupta, Hong Qin  Biology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209</cp:revision>
  <dcterms:created xsi:type="dcterms:W3CDTF">2012-04-18T19:31:43Z</dcterms:created>
  <dcterms:modified xsi:type="dcterms:W3CDTF">2012-04-18T19:36:18Z</dcterms:modified>
</cp:coreProperties>
</file>