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30" d="100"/>
          <a:sy n="30" d="100"/>
        </p:scale>
        <p:origin x="-984" y="1044"/>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4/17/2012</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extLst>
      <p:ext uri="{BB962C8B-B14F-4D97-AF65-F5344CB8AC3E}">
        <p14:creationId xmlns:p14="http://schemas.microsoft.com/office/powerpoint/2010/main" xmlns="" val="3988493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4/17/2012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4/17/2012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4/17/2012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4/17/2012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4/17/2012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4/17/2012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4/17/2012</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914400" y="17526000"/>
            <a:ext cx="12481560" cy="3539430"/>
          </a:xfrm>
          <a:prstGeom prst="rect">
            <a:avLst/>
          </a:prstGeom>
          <a:solidFill>
            <a:schemeClr val="bg1"/>
          </a:solidFill>
          <a:ln w="127000">
            <a:solidFill>
              <a:schemeClr val="tx2">
                <a:lumMod val="75000"/>
              </a:schemeClr>
            </a:solidFill>
          </a:ln>
        </p:spPr>
        <p:txBody>
          <a:bodyPr wrap="square" rtlCol="0">
            <a:spAutoFit/>
          </a:bodyPr>
          <a:lstStyle/>
          <a:p>
            <a:pPr algn="ctr"/>
            <a:endParaRPr lang="en-US" sz="3200" dirty="0" smtClean="0"/>
          </a:p>
          <a:p>
            <a:pPr algn="ctr"/>
            <a:endParaRPr lang="en-US" sz="3200" dirty="0" smtClean="0"/>
          </a:p>
          <a:p>
            <a:pPr algn="ctr"/>
            <a:endParaRPr lang="en-US" sz="3200" dirty="0" smtClean="0"/>
          </a:p>
          <a:p>
            <a:pPr algn="ctr"/>
            <a:endParaRPr lang="en-US" sz="3200" dirty="0" smtClean="0"/>
          </a:p>
          <a:p>
            <a:pPr algn="ctr"/>
            <a:endParaRPr lang="en-US" sz="3200" dirty="0" smtClean="0"/>
          </a:p>
          <a:p>
            <a:pPr algn="ctr"/>
            <a:endParaRPr lang="en-US" sz="3200" dirty="0" smtClean="0"/>
          </a:p>
          <a:p>
            <a:pPr algn="ctr"/>
            <a:endParaRPr lang="en-US" sz="3200" dirty="0" smtClean="0"/>
          </a:p>
        </p:txBody>
      </p:sp>
      <p:sp>
        <p:nvSpPr>
          <p:cNvPr id="69" name="TextBox 95"/>
          <p:cNvSpPr txBox="1">
            <a:spLocks noChangeArrowheads="1"/>
          </p:cNvSpPr>
          <p:nvPr/>
        </p:nvSpPr>
        <p:spPr bwMode="auto">
          <a:xfrm>
            <a:off x="13563600" y="22402800"/>
            <a:ext cx="12115800" cy="13030200"/>
          </a:xfrm>
          <a:prstGeom prst="rect">
            <a:avLst/>
          </a:prstGeom>
          <a:solidFill>
            <a:schemeClr val="bg1"/>
          </a:solidFill>
          <a:ln w="127000">
            <a:solidFill>
              <a:schemeClr val="tx2">
                <a:lumMod val="75000"/>
              </a:schemeClr>
            </a:solidFill>
            <a:miter lim="800000"/>
            <a:headEnd/>
            <a:tailEnd/>
          </a:ln>
        </p:spPr>
        <p:txBody>
          <a:bodyPr wrap="square" lIns="376202" tIns="188101" rIns="376202" bIns="188101">
            <a:spAutoFit/>
          </a:bodyPr>
          <a:lstStyle/>
          <a:p>
            <a:pPr algn="ctr"/>
            <a:r>
              <a:rPr lang="en-US" sz="6000" b="1" u="sng" dirty="0" smtClean="0"/>
              <a:t>H2O2 Treatment</a:t>
            </a:r>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just">
              <a:defRPr/>
            </a:pPr>
            <a:endParaRPr lang="en-US" sz="6000" b="1" u="sng" dirty="0" smtClean="0"/>
          </a:p>
          <a:p>
            <a:pPr algn="just">
              <a:defRPr/>
            </a:pPr>
            <a:endParaRPr lang="en-US" sz="3200" b="1" dirty="0" smtClean="0"/>
          </a:p>
          <a:p>
            <a:pPr algn="just">
              <a:defRPr/>
            </a:pPr>
            <a:r>
              <a:rPr lang="en-US" sz="3000" b="1" dirty="0" smtClean="0"/>
              <a:t>Figure 2a</a:t>
            </a:r>
            <a:r>
              <a:rPr lang="en-US" sz="3000" dirty="0" smtClean="0"/>
              <a:t>. E. </a:t>
            </a:r>
            <a:r>
              <a:rPr lang="en-US" sz="3000" i="1" dirty="0" smtClean="0"/>
              <a:t>coli</a:t>
            </a:r>
            <a:r>
              <a:rPr lang="en-US" sz="3000" dirty="0" smtClean="0"/>
              <a:t> PRS413 was grown in CR and treated with varying concentrations of H2O2. In </a:t>
            </a:r>
            <a:r>
              <a:rPr lang="en-US" sz="3000" b="1" dirty="0" smtClean="0"/>
              <a:t>Figure 2b. </a:t>
            </a:r>
            <a:r>
              <a:rPr lang="en-US" sz="3000" dirty="0" smtClean="0"/>
              <a:t>(above) 0.1% glucose concentration, favoring CR has a higher resistance to the effects of H2O2 than the 0.4% glucose concentration. </a:t>
            </a:r>
          </a:p>
          <a:p>
            <a:pPr algn="just">
              <a:defRPr/>
            </a:pPr>
            <a:endParaRPr lang="en-US" sz="3000" dirty="0" smtClean="0"/>
          </a:p>
          <a:p>
            <a:pPr algn="just">
              <a:defRPr/>
            </a:pPr>
            <a:endParaRPr lang="en-US" sz="3200" dirty="0" smtClean="0"/>
          </a:p>
        </p:txBody>
      </p:sp>
      <p:sp>
        <p:nvSpPr>
          <p:cNvPr id="68" name="TextBox 95"/>
          <p:cNvSpPr txBox="1">
            <a:spLocks noChangeArrowheads="1"/>
          </p:cNvSpPr>
          <p:nvPr/>
        </p:nvSpPr>
        <p:spPr bwMode="auto">
          <a:xfrm>
            <a:off x="13563600" y="6553200"/>
            <a:ext cx="12115800" cy="15645593"/>
          </a:xfrm>
          <a:prstGeom prst="rect">
            <a:avLst/>
          </a:prstGeom>
          <a:solidFill>
            <a:schemeClr val="bg1"/>
          </a:solidFill>
          <a:ln w="127000">
            <a:solidFill>
              <a:schemeClr val="tx2">
                <a:lumMod val="75000"/>
              </a:schemeClr>
            </a:solidFill>
            <a:miter lim="800000"/>
            <a:headEnd/>
            <a:tailEnd/>
          </a:ln>
        </p:spPr>
        <p:txBody>
          <a:bodyPr wrap="square" lIns="376202" tIns="188101" rIns="376202" bIns="188101">
            <a:spAutoFit/>
          </a:bodyPr>
          <a:lstStyle/>
          <a:p>
            <a:pPr algn="ctr"/>
            <a:r>
              <a:rPr lang="en-US" sz="6000" b="1" u="sng" dirty="0" smtClean="0"/>
              <a:t>Survival Curve</a:t>
            </a:r>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ctr"/>
            <a:endParaRPr lang="en-US" sz="6000" b="1" u="sng" dirty="0" smtClean="0"/>
          </a:p>
          <a:p>
            <a:pPr algn="just"/>
            <a:endParaRPr lang="en-US" sz="3200" b="1" dirty="0" smtClean="0"/>
          </a:p>
          <a:p>
            <a:pPr algn="just"/>
            <a:r>
              <a:rPr lang="en-US" sz="3000" b="1" dirty="0" smtClean="0"/>
              <a:t>Figure 1a. </a:t>
            </a:r>
            <a:r>
              <a:rPr lang="en-US" sz="3000" dirty="0" smtClean="0"/>
              <a:t>E. </a:t>
            </a:r>
            <a:r>
              <a:rPr lang="en-US" sz="3000" i="1" dirty="0" smtClean="0"/>
              <a:t>coli (</a:t>
            </a:r>
            <a:r>
              <a:rPr lang="en-US" sz="3000" dirty="0" smtClean="0"/>
              <a:t>PRS413) was grown in 0.4% and 0.1% glucose concentrations. The cultures were plated and CFU was measured to develop the survival curve of the bacteria. The survival curve of PRS413 found in </a:t>
            </a:r>
            <a:r>
              <a:rPr lang="en-US" sz="3000" b="1" dirty="0" smtClean="0"/>
              <a:t>Figure 1b</a:t>
            </a:r>
            <a:r>
              <a:rPr lang="en-US" sz="3000" dirty="0" smtClean="0"/>
              <a:t>. shows that  0.1% glucose concentration has a longer replicative lifespan than 0.4% thus replicative lifespan is extended in CR. </a:t>
            </a:r>
          </a:p>
        </p:txBody>
      </p:sp>
      <p:pic>
        <p:nvPicPr>
          <p:cNvPr id="1026" name="Picture 2"/>
          <p:cNvPicPr>
            <a:picLocks noChangeAspect="1" noChangeArrowheads="1"/>
          </p:cNvPicPr>
          <p:nvPr/>
        </p:nvPicPr>
        <p:blipFill>
          <a:blip r:embed="rId3"/>
          <a:srcRect l="8290" t="17733" r="42381" b="8857"/>
          <a:stretch>
            <a:fillRect/>
          </a:stretch>
        </p:blipFill>
        <p:spPr bwMode="auto">
          <a:xfrm>
            <a:off x="13716000" y="25908000"/>
            <a:ext cx="11895174" cy="63246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l="17143" t="18000" r="23809" b="12667"/>
          <a:stretch>
            <a:fillRect/>
          </a:stretch>
        </p:blipFill>
        <p:spPr bwMode="auto">
          <a:xfrm>
            <a:off x="13792200" y="10896600"/>
            <a:ext cx="11734800" cy="7543800"/>
          </a:xfrm>
          <a:prstGeom prst="rect">
            <a:avLst/>
          </a:prstGeom>
          <a:noFill/>
          <a:ln w="9525">
            <a:noFill/>
            <a:miter lim="800000"/>
            <a:headEnd/>
            <a:tailEnd/>
          </a:ln>
          <a:effectLst/>
        </p:spPr>
      </p:pic>
      <p:sp>
        <p:nvSpPr>
          <p:cNvPr id="180" name="TextBox 179"/>
          <p:cNvSpPr txBox="1"/>
          <p:nvPr/>
        </p:nvSpPr>
        <p:spPr>
          <a:xfrm>
            <a:off x="25831800" y="27051000"/>
            <a:ext cx="11506200" cy="8382000"/>
          </a:xfrm>
          <a:prstGeom prst="rect">
            <a:avLst/>
          </a:prstGeom>
          <a:solidFill>
            <a:schemeClr val="bg1"/>
          </a:solidFill>
          <a:ln w="127000">
            <a:solidFill>
              <a:schemeClr val="tx2">
                <a:lumMod val="75000"/>
              </a:schemeClr>
            </a:solidFill>
          </a:ln>
        </p:spPr>
        <p:txBody>
          <a:bodyPr wrap="square" rtlCol="0">
            <a:spAutoFit/>
          </a:bodyPr>
          <a:lstStyle/>
          <a:p>
            <a:pPr algn="ctr"/>
            <a:r>
              <a:rPr lang="en-US" sz="6000" b="1" u="sng" dirty="0" smtClean="0"/>
              <a:t>Acknowledgements</a:t>
            </a:r>
            <a:endParaRPr lang="en-US" sz="6000" dirty="0" smtClean="0"/>
          </a:p>
          <a:p>
            <a:pPr algn="just"/>
            <a:r>
              <a:rPr lang="en-US" sz="3200" dirty="0" smtClean="0"/>
              <a:t>We would like to thank Jayden LeBlanc for assistance in the duration of this project. Additionally, we thank NSF Award #1022294.</a:t>
            </a:r>
          </a:p>
          <a:p>
            <a:pPr algn="ctr"/>
            <a:r>
              <a:rPr lang="en-US" sz="6000" b="1" u="sng" dirty="0" smtClean="0"/>
              <a:t>References</a:t>
            </a:r>
          </a:p>
          <a:p>
            <a:r>
              <a:rPr lang="en-US" sz="2800" dirty="0" smtClean="0"/>
              <a:t>Ackermann, M., Sterns, S. and </a:t>
            </a:r>
            <a:r>
              <a:rPr lang="en-US" sz="2800" dirty="0" err="1" smtClean="0"/>
              <a:t>Jenal</a:t>
            </a:r>
            <a:r>
              <a:rPr lang="en-US" sz="2800" dirty="0" smtClean="0"/>
              <a:t>, U. (2003) Senescence in a 	bacterium 	with asymmetric </a:t>
            </a:r>
            <a:r>
              <a:rPr lang="fr-FR" sz="2800" dirty="0" smtClean="0"/>
              <a:t>division. </a:t>
            </a:r>
            <a:r>
              <a:rPr lang="fr-FR" sz="2800" i="1" dirty="0" smtClean="0"/>
              <a:t>Science. 300: 1920.</a:t>
            </a:r>
          </a:p>
          <a:p>
            <a:r>
              <a:rPr lang="en-US" sz="2800" dirty="0" err="1" smtClean="0"/>
              <a:t>Kaeberlein</a:t>
            </a:r>
            <a:r>
              <a:rPr lang="en-US" sz="2800" dirty="0" smtClean="0"/>
              <a:t> M, et al. (2005) Regulation of yeast replicative life span by 	TOR and Sch9 in response to nutrients. Science 310(5751):1193</a:t>
            </a:r>
          </a:p>
          <a:p>
            <a:r>
              <a:rPr lang="fr-FR" sz="2800" dirty="0" err="1" smtClean="0"/>
              <a:t>Nystrom</a:t>
            </a:r>
            <a:r>
              <a:rPr lang="fr-FR" sz="2800" dirty="0" smtClean="0"/>
              <a:t>, T. (1994) The glucose-</a:t>
            </a:r>
            <a:r>
              <a:rPr lang="fr-FR" sz="2800" dirty="0" err="1" smtClean="0"/>
              <a:t>starvation</a:t>
            </a:r>
            <a:r>
              <a:rPr lang="fr-FR" sz="2800" dirty="0" smtClean="0"/>
              <a:t> </a:t>
            </a:r>
            <a:r>
              <a:rPr lang="fr-FR" sz="2800" dirty="0" err="1" smtClean="0"/>
              <a:t>stimulon</a:t>
            </a:r>
            <a:r>
              <a:rPr lang="fr-FR" sz="2800" dirty="0" smtClean="0"/>
              <a:t> of Escherichia 	</a:t>
            </a:r>
            <a:r>
              <a:rPr lang="fr-FR" sz="2800" i="1" dirty="0" smtClean="0"/>
              <a:t>coli</a:t>
            </a:r>
            <a:r>
              <a:rPr lang="fr-FR" sz="2800" dirty="0" smtClean="0"/>
              <a:t>. </a:t>
            </a:r>
            <a:r>
              <a:rPr lang="fr-FR" sz="2800" dirty="0" err="1" smtClean="0"/>
              <a:t>Molecular</a:t>
            </a:r>
            <a:r>
              <a:rPr lang="fr-FR" sz="2800" dirty="0" smtClean="0"/>
              <a:t> </a:t>
            </a:r>
            <a:r>
              <a:rPr lang="fr-FR" sz="2800" dirty="0" err="1" smtClean="0"/>
              <a:t>Microbiology</a:t>
            </a:r>
            <a:r>
              <a:rPr lang="fr-FR" sz="2800" dirty="0" smtClean="0"/>
              <a:t>. 12(5): 833-843.</a:t>
            </a:r>
          </a:p>
          <a:p>
            <a:r>
              <a:rPr lang="fr-FR" sz="2800" dirty="0" err="1" smtClean="0"/>
              <a:t>Nystrom</a:t>
            </a:r>
            <a:r>
              <a:rPr lang="fr-FR" sz="2800" dirty="0" smtClean="0"/>
              <a:t>, T., </a:t>
            </a:r>
            <a:r>
              <a:rPr lang="fr-FR" sz="2800" dirty="0" err="1" smtClean="0"/>
              <a:t>Fredriksson</a:t>
            </a:r>
            <a:r>
              <a:rPr lang="fr-FR" sz="2800" dirty="0" smtClean="0"/>
              <a:t> A. (2006) </a:t>
            </a:r>
            <a:r>
              <a:rPr lang="fr-FR" sz="2800" dirty="0" err="1" smtClean="0"/>
              <a:t>Conditional</a:t>
            </a:r>
            <a:r>
              <a:rPr lang="fr-FR" sz="2800" dirty="0" smtClean="0"/>
              <a:t> and </a:t>
            </a:r>
            <a:r>
              <a:rPr lang="fr-FR" sz="2800" dirty="0" err="1" smtClean="0"/>
              <a:t>replicative</a:t>
            </a:r>
            <a:r>
              <a:rPr lang="fr-FR" sz="2800" dirty="0" smtClean="0"/>
              <a:t> 	</a:t>
            </a:r>
            <a:r>
              <a:rPr lang="fr-FR" sz="2800" dirty="0" err="1" smtClean="0"/>
              <a:t>senescence</a:t>
            </a:r>
            <a:r>
              <a:rPr lang="fr-FR" sz="2800" dirty="0" smtClean="0"/>
              <a:t> in Escherichia </a:t>
            </a:r>
            <a:r>
              <a:rPr lang="fr-FR" sz="2800" i="1" dirty="0" smtClean="0"/>
              <a:t>coli</a:t>
            </a:r>
            <a:r>
              <a:rPr lang="fr-FR" sz="2800" dirty="0" smtClean="0"/>
              <a:t>. </a:t>
            </a:r>
            <a:r>
              <a:rPr lang="fr-FR" sz="2800" dirty="0" err="1" smtClean="0"/>
              <a:t>Current</a:t>
            </a:r>
            <a:r>
              <a:rPr lang="fr-FR" sz="2800" dirty="0" smtClean="0"/>
              <a:t> Opinion in 	</a:t>
            </a:r>
            <a:r>
              <a:rPr lang="fr-FR" sz="2800" dirty="0" err="1" smtClean="0"/>
              <a:t>Microbiology</a:t>
            </a:r>
            <a:r>
              <a:rPr lang="fr-FR" sz="2800" dirty="0" smtClean="0"/>
              <a:t> 	9:612-618</a:t>
            </a:r>
          </a:p>
          <a:p>
            <a:endParaRPr lang="fr-FR" sz="2800" dirty="0" smtClean="0"/>
          </a:p>
          <a:p>
            <a:endParaRPr lang="fr-FR" sz="2800" dirty="0" smtClean="0"/>
          </a:p>
        </p:txBody>
      </p:sp>
      <p:sp>
        <p:nvSpPr>
          <p:cNvPr id="2050" name="Title 1"/>
          <p:cNvSpPr>
            <a:spLocks noGrp="1"/>
          </p:cNvSpPr>
          <p:nvPr>
            <p:ph type="ctrTitle"/>
          </p:nvPr>
        </p:nvSpPr>
        <p:spPr>
          <a:xfrm>
            <a:off x="880110" y="1333500"/>
            <a:ext cx="36404550" cy="4877594"/>
          </a:xfrm>
          <a:solidFill>
            <a:schemeClr val="bg1"/>
          </a:solidFill>
          <a:ln w="127000">
            <a:solidFill>
              <a:schemeClr val="tx2">
                <a:lumMod val="75000"/>
              </a:schemeClr>
            </a:solidFill>
          </a:ln>
        </p:spPr>
        <p:txBody>
          <a:bodyPr/>
          <a:lstStyle/>
          <a:p>
            <a:pPr eaLnBrk="1" hangingPunct="1"/>
            <a:r>
              <a:rPr lang="en-US" sz="7500" dirty="0" smtClean="0"/>
              <a:t>Effect of Caloric Restriction on Escherichia </a:t>
            </a:r>
            <a:r>
              <a:rPr lang="en-US" sz="7500" i="1" dirty="0" smtClean="0"/>
              <a:t>coli</a:t>
            </a:r>
            <a:r>
              <a:rPr lang="en-US" sz="7500" dirty="0" smtClean="0"/>
              <a:t> Aging </a:t>
            </a:r>
            <a:br>
              <a:rPr lang="en-US" sz="7500" dirty="0" smtClean="0"/>
            </a:br>
            <a:r>
              <a:rPr lang="en-US" sz="5600" i="1" dirty="0" smtClean="0"/>
              <a:t>Morgan Maite, Nilin Gupta, Hong Qin</a:t>
            </a:r>
            <a:br>
              <a:rPr lang="en-US" sz="5600" i="1" dirty="0" smtClean="0"/>
            </a:br>
            <a:r>
              <a:rPr lang="en-US" sz="5600" i="1" dirty="0" smtClean="0"/>
              <a:t>Biology Department</a:t>
            </a:r>
            <a:endParaRPr lang="en-US" sz="7500" i="1" dirty="0" smtClean="0"/>
          </a:p>
        </p:txBody>
      </p:sp>
      <p:sp>
        <p:nvSpPr>
          <p:cNvPr id="215" name="TextBox 95"/>
          <p:cNvSpPr txBox="1">
            <a:spLocks noChangeArrowheads="1"/>
          </p:cNvSpPr>
          <p:nvPr/>
        </p:nvSpPr>
        <p:spPr bwMode="auto">
          <a:xfrm>
            <a:off x="914400" y="6553200"/>
            <a:ext cx="12481560" cy="10782724"/>
          </a:xfrm>
          <a:prstGeom prst="rect">
            <a:avLst/>
          </a:prstGeom>
          <a:solidFill>
            <a:schemeClr val="bg1"/>
          </a:solidFill>
          <a:ln w="127000">
            <a:solidFill>
              <a:schemeClr val="tx2">
                <a:lumMod val="75000"/>
              </a:schemeClr>
            </a:solidFill>
            <a:miter lim="800000"/>
            <a:headEnd/>
            <a:tailEnd/>
          </a:ln>
        </p:spPr>
        <p:txBody>
          <a:bodyPr wrap="square" lIns="376202" tIns="188101" rIns="376202" bIns="188101">
            <a:spAutoFit/>
          </a:bodyPr>
          <a:lstStyle/>
          <a:p>
            <a:pPr algn="ctr"/>
            <a:r>
              <a:rPr lang="en-US" sz="6000" b="1" u="sng" dirty="0" smtClean="0"/>
              <a:t>Overview</a:t>
            </a:r>
          </a:p>
          <a:p>
            <a:endParaRPr lang="en-US" sz="7200" b="1" u="sng" dirty="0" smtClean="0"/>
          </a:p>
          <a:p>
            <a:r>
              <a:rPr lang="en-US" sz="3200" dirty="0" smtClean="0"/>
              <a:t>Calorie </a:t>
            </a:r>
            <a:r>
              <a:rPr lang="en-US" sz="3200" dirty="0"/>
              <a:t>restriction (CR) is an effective method for lifespan extension in eukaryotes. TOR mediated nutrient sensing pathway and mitochondria play key roles in the lifespan extension effect of CR in eukaryotes. E. coli is a prokaryotic bacterium without mitochondria, and no otholog for TOR has been found in E. coli. Here, we investigated whether CR can extend the lifespan of E. coli cells. We found that E. coli grown in low concentration of glucose live longer than those grown in higher concentration of glucose.  We also studied the lifespan of E. coli cells treated with osmolarity shock and rapamycin. Rapamycin is an antibiotics that targets TOR complex in </a:t>
            </a:r>
            <a:r>
              <a:rPr lang="en-US" sz="3200" dirty="0" smtClean="0"/>
              <a:t>eukaryotic </a:t>
            </a:r>
            <a:r>
              <a:rPr lang="en-US" sz="3200" dirty="0"/>
              <a:t>cells. Our study can address whether TOR-independent pathways can also play a role in lifespan extension effect of CR, and whether mitochondria is indeed an essential factor of </a:t>
            </a:r>
            <a:r>
              <a:rPr lang="en-US" sz="3200" dirty="0" smtClean="0"/>
              <a:t>CR. This </a:t>
            </a:r>
            <a:r>
              <a:rPr lang="en-US" sz="3200" dirty="0"/>
              <a:t>research was supported by the National Science Foundation under Award #1022294 RUI: Testing the network hypothesis of Cellular Aging in Saccharomyces Cerevisiae</a:t>
            </a:r>
            <a:r>
              <a:rPr lang="en-US" sz="3200" b="1" dirty="0"/>
              <a:t> </a:t>
            </a:r>
            <a:endParaRPr lang="en-US" sz="3200" b="1" u="sng" dirty="0" smtClean="0"/>
          </a:p>
        </p:txBody>
      </p:sp>
      <p:sp>
        <p:nvSpPr>
          <p:cNvPr id="225" name="TextBox 95"/>
          <p:cNvSpPr txBox="1">
            <a:spLocks noChangeArrowheads="1"/>
          </p:cNvSpPr>
          <p:nvPr/>
        </p:nvSpPr>
        <p:spPr bwMode="auto">
          <a:xfrm>
            <a:off x="25831800" y="6553200"/>
            <a:ext cx="11430000" cy="12629383"/>
          </a:xfrm>
          <a:prstGeom prst="rect">
            <a:avLst/>
          </a:prstGeom>
          <a:solidFill>
            <a:schemeClr val="bg1"/>
          </a:solidFill>
          <a:ln w="127000">
            <a:solidFill>
              <a:schemeClr val="tx2">
                <a:lumMod val="75000"/>
              </a:schemeClr>
            </a:solidFill>
            <a:miter lim="800000"/>
            <a:headEnd/>
            <a:tailEnd/>
          </a:ln>
        </p:spPr>
        <p:txBody>
          <a:bodyPr wrap="square" lIns="376202" tIns="188101" rIns="376202" bIns="188101">
            <a:spAutoFit/>
          </a:bodyPr>
          <a:lstStyle/>
          <a:p>
            <a:pPr algn="ctr"/>
            <a:r>
              <a:rPr lang="en-US" sz="6000" b="1" u="sng" dirty="0" smtClean="0"/>
              <a:t>Discussion</a:t>
            </a:r>
            <a:endParaRPr lang="en-US" sz="6600" b="1" u="sng" dirty="0" smtClean="0"/>
          </a:p>
          <a:p>
            <a:endParaRPr lang="en-US" sz="3200" dirty="0" smtClean="0"/>
          </a:p>
          <a:p>
            <a:r>
              <a:rPr lang="en-US" sz="3200" dirty="0" smtClean="0"/>
              <a:t>Rapamycin inhibits Target of Rapamycin (TOR) proteins from down regulating. Previous studies have shown the effect of Rapamycin on TOR increases replicative lifespan in S. </a:t>
            </a:r>
            <a:r>
              <a:rPr lang="en-US" sz="3200" i="1" dirty="0" smtClean="0"/>
              <a:t>cerevisiae. </a:t>
            </a:r>
            <a:r>
              <a:rPr lang="en-US" sz="3200" dirty="0" smtClean="0"/>
              <a:t>This study aims to treat E. </a:t>
            </a:r>
            <a:r>
              <a:rPr lang="en-US" sz="3200" i="1" dirty="0" smtClean="0"/>
              <a:t>coli, </a:t>
            </a:r>
            <a:r>
              <a:rPr lang="en-US" sz="3200" dirty="0" smtClean="0"/>
              <a:t>a prokaryotic organism lacking both mitochondria and TOR with Rapamycin and H2O2. Normally, the TOR pathway is activated in CR signaling the expression of starvation genes. No ortholog for TOR has been found in E. </a:t>
            </a:r>
            <a:r>
              <a:rPr lang="en-US" sz="3200" i="1" dirty="0" smtClean="0"/>
              <a:t>coli, </a:t>
            </a:r>
            <a:r>
              <a:rPr lang="en-US" sz="3200" dirty="0" smtClean="0"/>
              <a:t>therefore no effect should be observed on the lifespan of the cell when grown in CR or treated with Rapamycin. E. coli does have an ortholog for SIR2 a gene in the Sirituin family that  when overexpressed extends S. cerevisiae lifespan during starvation signaling. A pathway independent of TOR may be activated during CR similar to the SIR2 pathway. This novel approach to examining senescence in Escherichia </a:t>
            </a:r>
            <a:r>
              <a:rPr lang="en-US" sz="3200" i="1" dirty="0" smtClean="0"/>
              <a:t>coli </a:t>
            </a:r>
            <a:r>
              <a:rPr lang="en-US" sz="3200" dirty="0" smtClean="0"/>
              <a:t> could yield great results that may potentially lead to a solution reducing the overall prevalence of E. </a:t>
            </a:r>
            <a:r>
              <a:rPr lang="en-US" sz="3200" i="1" dirty="0" smtClean="0"/>
              <a:t>coli. </a:t>
            </a:r>
            <a:r>
              <a:rPr lang="en-US" sz="3200" dirty="0" smtClean="0"/>
              <a:t>This experimental design is currently in progress and will be continued during the summer of 2012. Presently, a parallel study is being conducted to determine the affect of osmolarity on the survival curve of E. </a:t>
            </a:r>
            <a:r>
              <a:rPr lang="en-US" sz="3200" i="1" dirty="0" smtClean="0"/>
              <a:t>coli </a:t>
            </a:r>
            <a:r>
              <a:rPr lang="en-US" sz="3200" dirty="0" smtClean="0"/>
              <a:t> under conditions favoring caloric restriction.</a:t>
            </a:r>
          </a:p>
        </p:txBody>
      </p:sp>
      <p:sp>
        <p:nvSpPr>
          <p:cNvPr id="233" name="TextBox 232"/>
          <p:cNvSpPr txBox="1"/>
          <p:nvPr/>
        </p:nvSpPr>
        <p:spPr>
          <a:xfrm>
            <a:off x="914400" y="21259800"/>
            <a:ext cx="12481560" cy="14188500"/>
          </a:xfrm>
          <a:prstGeom prst="rect">
            <a:avLst/>
          </a:prstGeom>
          <a:solidFill>
            <a:schemeClr val="bg1"/>
          </a:solidFill>
          <a:ln w="127000">
            <a:solidFill>
              <a:schemeClr val="tx2">
                <a:lumMod val="75000"/>
              </a:schemeClr>
            </a:solidFill>
          </a:ln>
        </p:spPr>
        <p:txBody>
          <a:bodyPr wrap="square" rtlCol="0">
            <a:spAutoFit/>
          </a:bodyPr>
          <a:lstStyle/>
          <a:p>
            <a:pPr algn="ctr"/>
            <a:r>
              <a:rPr lang="en-US" sz="6000" b="1" u="sng" dirty="0" smtClean="0"/>
              <a:t>Objectives</a:t>
            </a:r>
          </a:p>
          <a:p>
            <a:pPr algn="just"/>
            <a:endParaRPr lang="en-US" sz="3200" dirty="0" smtClean="0"/>
          </a:p>
          <a:p>
            <a:pPr algn="just"/>
            <a:r>
              <a:rPr lang="en-US" sz="3200" dirty="0" smtClean="0"/>
              <a:t>Determine the functional capability of  E. coli, a prokaryotic organism lacking mitochondria and TOR in growth conditions favoring caloric restriction (CR). </a:t>
            </a:r>
          </a:p>
          <a:p>
            <a:pPr algn="just"/>
            <a:endParaRPr lang="en-US" sz="2800" b="1" u="sng" dirty="0" smtClean="0"/>
          </a:p>
          <a:p>
            <a:pPr algn="ctr"/>
            <a:r>
              <a:rPr lang="en-US" sz="6000" b="1" u="sng" dirty="0" smtClean="0"/>
              <a:t>Hypothesis</a:t>
            </a:r>
            <a:endParaRPr lang="en-US" sz="6000" b="1" u="sng" dirty="0"/>
          </a:p>
          <a:p>
            <a:pPr algn="just"/>
            <a:r>
              <a:rPr lang="en-US" sz="3200" dirty="0" smtClean="0"/>
              <a:t> In CR the lifespan of E. </a:t>
            </a:r>
            <a:r>
              <a:rPr lang="en-US" sz="3200" i="1" dirty="0" smtClean="0"/>
              <a:t>coli</a:t>
            </a:r>
            <a:r>
              <a:rPr lang="en-US" sz="3200" dirty="0" smtClean="0"/>
              <a:t> will increase as pathways independent of TOR will activate in the presence of starvation signaling.</a:t>
            </a:r>
          </a:p>
          <a:p>
            <a:pPr algn="ctr"/>
            <a:endParaRPr lang="en-US" sz="3600" b="1" u="sng" dirty="0" smtClean="0"/>
          </a:p>
          <a:p>
            <a:pPr algn="ctr"/>
            <a:r>
              <a:rPr lang="en-US" sz="6000" b="1" u="sng" dirty="0" smtClean="0"/>
              <a:t>Materials and Methods</a:t>
            </a:r>
          </a:p>
          <a:p>
            <a:pPr marL="857250" indent="-857250">
              <a:buFont typeface="Arial" pitchFamily="34" charset="0"/>
              <a:buChar char="•"/>
            </a:pPr>
            <a:endParaRPr lang="en-US" sz="3200" dirty="0"/>
          </a:p>
          <a:p>
            <a:r>
              <a:rPr lang="en-US" sz="3200" dirty="0" smtClean="0"/>
              <a:t> Escherichia </a:t>
            </a:r>
            <a:r>
              <a:rPr lang="en-US" sz="3200" i="1" dirty="0" smtClean="0"/>
              <a:t>coli</a:t>
            </a:r>
            <a:r>
              <a:rPr lang="en-US" sz="3200" dirty="0" smtClean="0"/>
              <a:t> 					Rapamycin</a:t>
            </a:r>
          </a:p>
          <a:p>
            <a:endParaRPr lang="en-US" sz="3200" dirty="0" smtClean="0"/>
          </a:p>
          <a:p>
            <a:r>
              <a:rPr lang="en-US" sz="3200" dirty="0" smtClean="0"/>
              <a:t> Glucose							Hydrogen Peroxide</a:t>
            </a:r>
          </a:p>
          <a:p>
            <a:endParaRPr lang="en-US" sz="3200" dirty="0"/>
          </a:p>
          <a:p>
            <a:r>
              <a:rPr lang="en-US" sz="3200" dirty="0"/>
              <a:t> </a:t>
            </a:r>
            <a:r>
              <a:rPr lang="en-US" sz="3200" dirty="0" smtClean="0"/>
              <a:t>Minimal Growth Media (M9) 			Escherichia </a:t>
            </a:r>
            <a:r>
              <a:rPr lang="en-US" sz="3200" i="1" dirty="0" smtClean="0"/>
              <a:t>coli</a:t>
            </a:r>
            <a:r>
              <a:rPr lang="en-US" sz="3200" dirty="0" smtClean="0"/>
              <a:t> plates</a:t>
            </a:r>
          </a:p>
          <a:p>
            <a:r>
              <a:rPr lang="en-US" sz="3200" dirty="0" smtClean="0"/>
              <a:t> </a:t>
            </a:r>
          </a:p>
          <a:p>
            <a:r>
              <a:rPr lang="en-US" sz="3200" dirty="0" smtClean="0"/>
              <a:t>Grow the E. </a:t>
            </a:r>
            <a:r>
              <a:rPr lang="en-US" sz="3200" i="1" dirty="0" smtClean="0"/>
              <a:t>coli </a:t>
            </a:r>
            <a:r>
              <a:rPr lang="en-US" sz="3200" dirty="0" smtClean="0"/>
              <a:t>culture in LB media for 24hours. Harvest the cells and grow them for an additional 24 hours in M9 with varying concentrations of glucose (.01% and 0.4% concentration). Plate the cells and obtain the CFU value, this value is used to obtain the survival curve of the bacteria. Repeat the steps and treat the plates with varying concentrations of H2O2. Measure the diameter of the halo ring and determine which concentration is least effected by H2O2.</a:t>
            </a:r>
          </a:p>
        </p:txBody>
      </p:sp>
      <p:sp>
        <p:nvSpPr>
          <p:cNvPr id="234" name="TextBox 233"/>
          <p:cNvSpPr txBox="1"/>
          <p:nvPr/>
        </p:nvSpPr>
        <p:spPr>
          <a:xfrm>
            <a:off x="25831800" y="23622000"/>
            <a:ext cx="11506200" cy="3170099"/>
          </a:xfrm>
          <a:prstGeom prst="rect">
            <a:avLst/>
          </a:prstGeom>
          <a:solidFill>
            <a:schemeClr val="bg1"/>
          </a:solidFill>
          <a:ln w="127000">
            <a:solidFill>
              <a:schemeClr val="tx2">
                <a:lumMod val="75000"/>
              </a:schemeClr>
            </a:solidFill>
          </a:ln>
        </p:spPr>
        <p:txBody>
          <a:bodyPr wrap="square" rtlCol="0">
            <a:spAutoFit/>
          </a:bodyPr>
          <a:lstStyle/>
          <a:p>
            <a:pPr algn="ctr"/>
            <a:r>
              <a:rPr lang="en-US" sz="6000" b="1" u="sng" dirty="0" smtClean="0"/>
              <a:t>Future</a:t>
            </a:r>
            <a:r>
              <a:rPr lang="en-US" sz="7200" b="1" u="sng" dirty="0" smtClean="0"/>
              <a:t> </a:t>
            </a:r>
            <a:r>
              <a:rPr lang="en-US" sz="6000" b="1" u="sng" dirty="0" smtClean="0"/>
              <a:t>Studies</a:t>
            </a:r>
          </a:p>
          <a:p>
            <a:r>
              <a:rPr lang="en-US" sz="3200" dirty="0" smtClean="0"/>
              <a:t>1) Identify the independent pathway activated in CR</a:t>
            </a:r>
          </a:p>
          <a:p>
            <a:r>
              <a:rPr lang="en-US" sz="3200" dirty="0" smtClean="0"/>
              <a:t>2) Determine the signaling pathway of the independent pathway</a:t>
            </a:r>
          </a:p>
          <a:p>
            <a:r>
              <a:rPr lang="en-US" sz="3200" dirty="0" smtClean="0"/>
              <a:t> </a:t>
            </a:r>
            <a:endParaRPr lang="en-US" sz="3200" dirty="0"/>
          </a:p>
        </p:txBody>
      </p:sp>
      <p:sp>
        <p:nvSpPr>
          <p:cNvPr id="4" name="Right Arrow 3"/>
          <p:cNvSpPr/>
          <p:nvPr/>
        </p:nvSpPr>
        <p:spPr>
          <a:xfrm>
            <a:off x="15925800" y="8229600"/>
            <a:ext cx="2971801" cy="225995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ight Arrow 236"/>
          <p:cNvSpPr/>
          <p:nvPr/>
        </p:nvSpPr>
        <p:spPr>
          <a:xfrm>
            <a:off x="17145000" y="23926800"/>
            <a:ext cx="2971801" cy="225995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868400" y="8915400"/>
            <a:ext cx="1985356" cy="923330"/>
          </a:xfrm>
          <a:prstGeom prst="rect">
            <a:avLst/>
          </a:prstGeom>
          <a:noFill/>
        </p:spPr>
        <p:txBody>
          <a:bodyPr wrap="square" rtlCol="0">
            <a:spAutoFit/>
          </a:bodyPr>
          <a:lstStyle/>
          <a:p>
            <a:r>
              <a:rPr lang="en-US" dirty="0" smtClean="0"/>
              <a:t>Grow Escherichia </a:t>
            </a:r>
            <a:r>
              <a:rPr lang="en-US" i="1" dirty="0" smtClean="0"/>
              <a:t>coli : PRS413</a:t>
            </a:r>
          </a:p>
          <a:p>
            <a:r>
              <a:rPr lang="en-US" i="1" dirty="0" smtClean="0"/>
              <a:t>(LB and  1XM9)</a:t>
            </a:r>
            <a:endParaRPr lang="en-US" dirty="0"/>
          </a:p>
        </p:txBody>
      </p:sp>
      <p:sp>
        <p:nvSpPr>
          <p:cNvPr id="238" name="TextBox 237"/>
          <p:cNvSpPr txBox="1"/>
          <p:nvPr/>
        </p:nvSpPr>
        <p:spPr>
          <a:xfrm>
            <a:off x="17373600" y="24765000"/>
            <a:ext cx="1985356" cy="646331"/>
          </a:xfrm>
          <a:prstGeom prst="rect">
            <a:avLst/>
          </a:prstGeom>
          <a:noFill/>
        </p:spPr>
        <p:txBody>
          <a:bodyPr wrap="square" rtlCol="0">
            <a:spAutoFit/>
          </a:bodyPr>
          <a:lstStyle/>
          <a:p>
            <a:r>
              <a:rPr lang="en-US" dirty="0" smtClean="0"/>
              <a:t>Grow Escherichia </a:t>
            </a:r>
            <a:r>
              <a:rPr lang="en-US" i="1" dirty="0" smtClean="0"/>
              <a:t>coli : PRS413</a:t>
            </a:r>
            <a:endParaRPr lang="en-US" dirty="0"/>
          </a:p>
        </p:txBody>
      </p:sp>
      <p:sp>
        <p:nvSpPr>
          <p:cNvPr id="240" name="TextBox 239"/>
          <p:cNvSpPr txBox="1"/>
          <p:nvPr/>
        </p:nvSpPr>
        <p:spPr>
          <a:xfrm>
            <a:off x="16002000" y="8915400"/>
            <a:ext cx="2209800" cy="923330"/>
          </a:xfrm>
          <a:prstGeom prst="rect">
            <a:avLst/>
          </a:prstGeom>
          <a:noFill/>
        </p:spPr>
        <p:txBody>
          <a:bodyPr wrap="square" rtlCol="0">
            <a:spAutoFit/>
          </a:bodyPr>
          <a:lstStyle/>
          <a:p>
            <a:r>
              <a:rPr lang="en-US" dirty="0" smtClean="0"/>
              <a:t>CR</a:t>
            </a:r>
          </a:p>
          <a:p>
            <a:r>
              <a:rPr lang="en-US" dirty="0" smtClean="0"/>
              <a:t>.4%glucose</a:t>
            </a:r>
          </a:p>
          <a:p>
            <a:r>
              <a:rPr lang="en-US" dirty="0" smtClean="0"/>
              <a:t>.1% glucose</a:t>
            </a:r>
            <a:endParaRPr lang="en-US" dirty="0"/>
          </a:p>
        </p:txBody>
      </p:sp>
      <p:sp>
        <p:nvSpPr>
          <p:cNvPr id="241" name="TextBox 240"/>
          <p:cNvSpPr txBox="1"/>
          <p:nvPr/>
        </p:nvSpPr>
        <p:spPr>
          <a:xfrm>
            <a:off x="14554200" y="24612600"/>
            <a:ext cx="2209800" cy="923330"/>
          </a:xfrm>
          <a:prstGeom prst="rect">
            <a:avLst/>
          </a:prstGeom>
          <a:noFill/>
        </p:spPr>
        <p:txBody>
          <a:bodyPr wrap="square" rtlCol="0">
            <a:spAutoFit/>
          </a:bodyPr>
          <a:lstStyle/>
          <a:p>
            <a:r>
              <a:rPr lang="en-US" dirty="0" smtClean="0"/>
              <a:t>H202</a:t>
            </a:r>
          </a:p>
          <a:p>
            <a:r>
              <a:rPr lang="en-US" dirty="0" smtClean="0"/>
              <a:t>30,20,15,10,5,2.5,1,.5% concentration</a:t>
            </a:r>
            <a:endParaRPr lang="en-US" dirty="0"/>
          </a:p>
        </p:txBody>
      </p:sp>
      <p:sp>
        <p:nvSpPr>
          <p:cNvPr id="7" name="Oval 6"/>
          <p:cNvSpPr/>
          <p:nvPr/>
        </p:nvSpPr>
        <p:spPr>
          <a:xfrm>
            <a:off x="19050000" y="8382000"/>
            <a:ext cx="2286000" cy="22098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20497800" y="24079200"/>
            <a:ext cx="2362200" cy="21336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1412200" y="24841200"/>
            <a:ext cx="685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9583400" y="9220200"/>
            <a:ext cx="762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9964400" y="8915400"/>
            <a:ext cx="762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0726400" y="9372600"/>
            <a:ext cx="762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0497800" y="8991600"/>
            <a:ext cx="762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9659600" y="9677400"/>
            <a:ext cx="762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0878800" y="9601200"/>
            <a:ext cx="762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0040600" y="10058400"/>
            <a:ext cx="76200" cy="152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flipV="1">
            <a:off x="20497800" y="9753600"/>
            <a:ext cx="45719" cy="76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descr="http://upload.wikimedia.org/wikipedia/commons/0/03/NSF_Logo.jpg"/>
          <p:cNvPicPr>
            <a:picLocks noChangeAspect="1" noChangeArrowheads="1"/>
          </p:cNvPicPr>
          <p:nvPr/>
        </p:nvPicPr>
        <p:blipFill>
          <a:blip r:embed="rId5"/>
          <a:srcRect/>
          <a:stretch>
            <a:fillRect/>
          </a:stretch>
        </p:blipFill>
        <p:spPr bwMode="auto">
          <a:xfrm>
            <a:off x="33147000" y="2743200"/>
            <a:ext cx="2743200" cy="2971800"/>
          </a:xfrm>
          <a:prstGeom prst="rect">
            <a:avLst/>
          </a:prstGeom>
          <a:noFill/>
        </p:spPr>
      </p:pic>
      <p:sp>
        <p:nvSpPr>
          <p:cNvPr id="61" name="TextBox 60"/>
          <p:cNvSpPr txBox="1"/>
          <p:nvPr/>
        </p:nvSpPr>
        <p:spPr>
          <a:xfrm>
            <a:off x="22174200" y="8991600"/>
            <a:ext cx="2895600" cy="584775"/>
          </a:xfrm>
          <a:prstGeom prst="rect">
            <a:avLst/>
          </a:prstGeom>
          <a:noFill/>
        </p:spPr>
        <p:txBody>
          <a:bodyPr wrap="square" rtlCol="0">
            <a:spAutoFit/>
          </a:bodyPr>
          <a:lstStyle/>
          <a:p>
            <a:r>
              <a:rPr lang="en-US" sz="3200" b="1" dirty="0" smtClean="0"/>
              <a:t>Figure 1a.</a:t>
            </a:r>
            <a:endParaRPr lang="en-US" sz="3200" b="1" dirty="0"/>
          </a:p>
        </p:txBody>
      </p:sp>
      <p:sp>
        <p:nvSpPr>
          <p:cNvPr id="62" name="TextBox 61"/>
          <p:cNvSpPr txBox="1"/>
          <p:nvPr/>
        </p:nvSpPr>
        <p:spPr>
          <a:xfrm>
            <a:off x="22631400" y="29413200"/>
            <a:ext cx="2895600" cy="584775"/>
          </a:xfrm>
          <a:prstGeom prst="rect">
            <a:avLst/>
          </a:prstGeom>
          <a:noFill/>
        </p:spPr>
        <p:txBody>
          <a:bodyPr wrap="square" rtlCol="0">
            <a:spAutoFit/>
          </a:bodyPr>
          <a:lstStyle/>
          <a:p>
            <a:r>
              <a:rPr lang="en-US" sz="3200" b="1" dirty="0" smtClean="0"/>
              <a:t>Figure 2b.</a:t>
            </a:r>
            <a:endParaRPr lang="en-US" sz="3200" b="1" dirty="0"/>
          </a:p>
        </p:txBody>
      </p:sp>
      <p:sp>
        <p:nvSpPr>
          <p:cNvPr id="63" name="TextBox 62"/>
          <p:cNvSpPr txBox="1"/>
          <p:nvPr/>
        </p:nvSpPr>
        <p:spPr>
          <a:xfrm>
            <a:off x="23088600" y="24841200"/>
            <a:ext cx="2895600" cy="584775"/>
          </a:xfrm>
          <a:prstGeom prst="rect">
            <a:avLst/>
          </a:prstGeom>
          <a:noFill/>
        </p:spPr>
        <p:txBody>
          <a:bodyPr wrap="square" rtlCol="0">
            <a:spAutoFit/>
          </a:bodyPr>
          <a:lstStyle/>
          <a:p>
            <a:r>
              <a:rPr lang="en-US" sz="3200" b="1" dirty="0" smtClean="0"/>
              <a:t>Figure 2a.</a:t>
            </a:r>
            <a:endParaRPr lang="en-US" sz="3200" b="1" dirty="0"/>
          </a:p>
        </p:txBody>
      </p:sp>
      <p:sp>
        <p:nvSpPr>
          <p:cNvPr id="64" name="TextBox 63"/>
          <p:cNvSpPr txBox="1"/>
          <p:nvPr/>
        </p:nvSpPr>
        <p:spPr>
          <a:xfrm>
            <a:off x="22479000" y="15240000"/>
            <a:ext cx="2895600" cy="584775"/>
          </a:xfrm>
          <a:prstGeom prst="rect">
            <a:avLst/>
          </a:prstGeom>
          <a:noFill/>
        </p:spPr>
        <p:txBody>
          <a:bodyPr wrap="square" rtlCol="0">
            <a:spAutoFit/>
          </a:bodyPr>
          <a:lstStyle/>
          <a:p>
            <a:r>
              <a:rPr lang="en-US" sz="3200" b="1" dirty="0" smtClean="0"/>
              <a:t>Figure 1b.</a:t>
            </a:r>
            <a:endParaRPr lang="en-US" sz="3200" b="1" dirty="0"/>
          </a:p>
        </p:txBody>
      </p:sp>
      <p:pic>
        <p:nvPicPr>
          <p:cNvPr id="1035" name="Picture 11" descr="http://www.alumniunit.com/wp-content/uploads/2010/10/Spelman_College-logo.gif"/>
          <p:cNvPicPr>
            <a:picLocks noChangeAspect="1" noChangeArrowheads="1"/>
          </p:cNvPicPr>
          <p:nvPr/>
        </p:nvPicPr>
        <p:blipFill>
          <a:blip r:embed="rId6"/>
          <a:srcRect/>
          <a:stretch>
            <a:fillRect/>
          </a:stretch>
        </p:blipFill>
        <p:spPr bwMode="auto">
          <a:xfrm>
            <a:off x="1600200" y="2590800"/>
            <a:ext cx="2971800" cy="2971800"/>
          </a:xfrm>
          <a:prstGeom prst="rect">
            <a:avLst/>
          </a:prstGeom>
          <a:noFill/>
        </p:spPr>
      </p:pic>
      <p:sp>
        <p:nvSpPr>
          <p:cNvPr id="52" name="TextBox 51"/>
          <p:cNvSpPr txBox="1"/>
          <p:nvPr/>
        </p:nvSpPr>
        <p:spPr>
          <a:xfrm>
            <a:off x="25831800" y="19431000"/>
            <a:ext cx="11506200" cy="3970318"/>
          </a:xfrm>
          <a:prstGeom prst="rect">
            <a:avLst/>
          </a:prstGeom>
          <a:solidFill>
            <a:schemeClr val="bg1"/>
          </a:solidFill>
          <a:ln w="127000">
            <a:solidFill>
              <a:schemeClr val="tx2">
                <a:lumMod val="75000"/>
              </a:schemeClr>
            </a:solidFill>
          </a:ln>
        </p:spPr>
        <p:txBody>
          <a:bodyPr wrap="square" rtlCol="0">
            <a:spAutoFit/>
          </a:bodyPr>
          <a:lstStyle/>
          <a:p>
            <a:pPr algn="ctr"/>
            <a:r>
              <a:rPr lang="en-US" sz="6000" b="1" u="sng" dirty="0" smtClean="0"/>
              <a:t>Conclusions</a:t>
            </a:r>
          </a:p>
          <a:p>
            <a:r>
              <a:rPr lang="en-US" sz="3200" dirty="0" smtClean="0"/>
              <a:t>Caloric Restriction may extend lifespan within E.</a:t>
            </a:r>
            <a:r>
              <a:rPr lang="en-US" sz="3200" i="1" dirty="0" smtClean="0"/>
              <a:t>coli</a:t>
            </a:r>
            <a:r>
              <a:rPr lang="en-US" sz="3200" dirty="0" smtClean="0"/>
              <a:t>, thus  a pathway independent of TOR and similar to SIR2 may be activated</a:t>
            </a:r>
          </a:p>
          <a:p>
            <a:endParaRPr lang="en-US" sz="3200" dirty="0" smtClean="0"/>
          </a:p>
          <a:p>
            <a:r>
              <a:rPr lang="en-US" sz="3200" dirty="0" smtClean="0"/>
              <a:t>Caloric Restriction may increase E. </a:t>
            </a:r>
            <a:r>
              <a:rPr lang="en-US" sz="3200" i="1" dirty="0" smtClean="0"/>
              <a:t>coli </a:t>
            </a:r>
            <a:r>
              <a:rPr lang="en-US" sz="3200" dirty="0" smtClean="0"/>
              <a:t>resistance to H2O2</a:t>
            </a:r>
          </a:p>
          <a:p>
            <a:endParaRPr lang="en-US" sz="3200" dirty="0" smtClean="0"/>
          </a:p>
        </p:txBody>
      </p:sp>
      <p:graphicFrame>
        <p:nvGraphicFramePr>
          <p:cNvPr id="65" name="Table 64"/>
          <p:cNvGraphicFramePr>
            <a:graphicFrameLocks noGrp="1"/>
          </p:cNvGraphicFramePr>
          <p:nvPr/>
        </p:nvGraphicFramePr>
        <p:xfrm>
          <a:off x="1066800" y="17602200"/>
          <a:ext cx="12192000" cy="3322320"/>
        </p:xfrm>
        <a:graphic>
          <a:graphicData uri="http://schemas.openxmlformats.org/drawingml/2006/table">
            <a:tbl>
              <a:tblPr firstRow="1" bandRow="1">
                <a:tableStyleId>{5C22544A-7EE6-4342-B048-85BDC9FD1C3A}</a:tableStyleId>
              </a:tblPr>
              <a:tblGrid>
                <a:gridCol w="6096000"/>
                <a:gridCol w="6096000"/>
              </a:tblGrid>
              <a:tr h="959701">
                <a:tc>
                  <a:txBody>
                    <a:bodyPr/>
                    <a:lstStyle/>
                    <a:p>
                      <a:r>
                        <a:rPr lang="en-US" sz="6000" u="sng" dirty="0" smtClean="0">
                          <a:solidFill>
                            <a:schemeClr val="tx1"/>
                          </a:solidFill>
                          <a:latin typeface="Arial" pitchFamily="34" charset="0"/>
                          <a:cs typeface="Arial" pitchFamily="34" charset="0"/>
                        </a:rPr>
                        <a:t>S.</a:t>
                      </a:r>
                      <a:r>
                        <a:rPr lang="en-US" sz="6000" u="sng" baseline="0" dirty="0" smtClean="0">
                          <a:solidFill>
                            <a:schemeClr val="tx1"/>
                          </a:solidFill>
                          <a:latin typeface="Arial" pitchFamily="34" charset="0"/>
                          <a:cs typeface="Arial" pitchFamily="34" charset="0"/>
                        </a:rPr>
                        <a:t> </a:t>
                      </a:r>
                      <a:r>
                        <a:rPr lang="en-US" sz="6000" i="1" u="sng" dirty="0" smtClean="0">
                          <a:solidFill>
                            <a:schemeClr val="tx1"/>
                          </a:solidFill>
                          <a:latin typeface="Arial" pitchFamily="34" charset="0"/>
                          <a:cs typeface="Arial" pitchFamily="34" charset="0"/>
                        </a:rPr>
                        <a:t>cerevisiae</a:t>
                      </a:r>
                      <a:endParaRPr lang="en-US" sz="6000" u="sng" dirty="0">
                        <a:solidFill>
                          <a:schemeClr val="tx1"/>
                        </a:solidFill>
                        <a:latin typeface="Arial" pitchFamily="34" charset="0"/>
                        <a:cs typeface="Arial" pitchFamily="34" charset="0"/>
                      </a:endParaRPr>
                    </a:p>
                  </a:txBody>
                  <a:tcPr/>
                </a:tc>
                <a:tc>
                  <a:txBody>
                    <a:bodyPr/>
                    <a:lstStyle/>
                    <a:p>
                      <a:r>
                        <a:rPr lang="en-US" sz="6000" u="sng" dirty="0" smtClean="0">
                          <a:solidFill>
                            <a:schemeClr val="tx1"/>
                          </a:solidFill>
                          <a:latin typeface="Arial" pitchFamily="34" charset="0"/>
                          <a:cs typeface="Arial" pitchFamily="34" charset="0"/>
                        </a:rPr>
                        <a:t>E.</a:t>
                      </a:r>
                      <a:r>
                        <a:rPr lang="en-US" sz="6000" i="1" u="sng" baseline="0" dirty="0" smtClean="0">
                          <a:solidFill>
                            <a:schemeClr val="tx1"/>
                          </a:solidFill>
                          <a:latin typeface="Arial" pitchFamily="34" charset="0"/>
                          <a:cs typeface="Arial" pitchFamily="34" charset="0"/>
                        </a:rPr>
                        <a:t>coli</a:t>
                      </a:r>
                      <a:endParaRPr lang="en-US" sz="6000" u="sng" dirty="0">
                        <a:solidFill>
                          <a:schemeClr val="tx1"/>
                        </a:solidFill>
                        <a:latin typeface="Arial" pitchFamily="34" charset="0"/>
                        <a:cs typeface="Arial" pitchFamily="34" charset="0"/>
                      </a:endParaRPr>
                    </a:p>
                  </a:txBody>
                  <a:tcPr/>
                </a:tc>
              </a:tr>
              <a:tr h="552555">
                <a:tc>
                  <a:txBody>
                    <a:bodyPr/>
                    <a:lstStyle/>
                    <a:p>
                      <a:r>
                        <a:rPr lang="en-US" sz="3200" dirty="0" smtClean="0">
                          <a:latin typeface="Arial" pitchFamily="34" charset="0"/>
                          <a:cs typeface="Arial" pitchFamily="34" charset="0"/>
                        </a:rPr>
                        <a:t>Eukaryote</a:t>
                      </a:r>
                      <a:endParaRPr lang="en-US" sz="3200" dirty="0">
                        <a:latin typeface="Arial" pitchFamily="34" charset="0"/>
                        <a:cs typeface="Arial" pitchFamily="34" charset="0"/>
                      </a:endParaRPr>
                    </a:p>
                  </a:txBody>
                  <a:tcPr/>
                </a:tc>
                <a:tc>
                  <a:txBody>
                    <a:bodyPr/>
                    <a:lstStyle/>
                    <a:p>
                      <a:r>
                        <a:rPr lang="en-US" sz="3200" dirty="0" smtClean="0">
                          <a:latin typeface="Arial" pitchFamily="34" charset="0"/>
                          <a:cs typeface="Arial" pitchFamily="34" charset="0"/>
                        </a:rPr>
                        <a:t>Prokaryote</a:t>
                      </a:r>
                      <a:endParaRPr lang="en-US" sz="3200" dirty="0">
                        <a:latin typeface="Arial" pitchFamily="34" charset="0"/>
                        <a:cs typeface="Arial" pitchFamily="34" charset="0"/>
                      </a:endParaRPr>
                    </a:p>
                  </a:txBody>
                  <a:tcPr/>
                </a:tc>
              </a:tr>
              <a:tr h="552555">
                <a:tc>
                  <a:txBody>
                    <a:bodyPr/>
                    <a:lstStyle/>
                    <a:p>
                      <a:r>
                        <a:rPr lang="en-US" sz="3200" dirty="0" smtClean="0">
                          <a:latin typeface="Arial" pitchFamily="34" charset="0"/>
                          <a:cs typeface="Arial" pitchFamily="34" charset="0"/>
                        </a:rPr>
                        <a:t>TOR1</a:t>
                      </a:r>
                      <a:endParaRPr lang="en-US" sz="3200" dirty="0">
                        <a:latin typeface="Arial" pitchFamily="34" charset="0"/>
                        <a:cs typeface="Arial" pitchFamily="34" charset="0"/>
                      </a:endParaRPr>
                    </a:p>
                  </a:txBody>
                  <a:tcPr/>
                </a:tc>
                <a:tc>
                  <a:txBody>
                    <a:bodyPr/>
                    <a:lstStyle/>
                    <a:p>
                      <a:r>
                        <a:rPr lang="en-US" sz="3200" dirty="0" smtClean="0">
                          <a:latin typeface="Arial" pitchFamily="34" charset="0"/>
                          <a:cs typeface="Arial" pitchFamily="34" charset="0"/>
                        </a:rPr>
                        <a:t>No</a:t>
                      </a:r>
                      <a:r>
                        <a:rPr lang="en-US" sz="3200" baseline="0" dirty="0" smtClean="0">
                          <a:latin typeface="Arial" pitchFamily="34" charset="0"/>
                          <a:cs typeface="Arial" pitchFamily="34" charset="0"/>
                        </a:rPr>
                        <a:t> ortholog found for TOR1</a:t>
                      </a:r>
                      <a:endParaRPr lang="en-US" sz="3200" dirty="0">
                        <a:latin typeface="Arial" pitchFamily="34" charset="0"/>
                        <a:cs typeface="Arial" pitchFamily="34" charset="0"/>
                      </a:endParaRPr>
                    </a:p>
                  </a:txBody>
                  <a:tcPr/>
                </a:tc>
              </a:tr>
              <a:tr h="552555">
                <a:tc>
                  <a:txBody>
                    <a:bodyPr/>
                    <a:lstStyle/>
                    <a:p>
                      <a:r>
                        <a:rPr lang="en-US" sz="3200" dirty="0" smtClean="0">
                          <a:latin typeface="Arial" pitchFamily="34" charset="0"/>
                          <a:cs typeface="Arial" pitchFamily="34" charset="0"/>
                        </a:rPr>
                        <a:t>Mitochondria</a:t>
                      </a:r>
                      <a:endParaRPr lang="en-US" sz="3200" dirty="0">
                        <a:latin typeface="Arial" pitchFamily="34" charset="0"/>
                        <a:cs typeface="Arial" pitchFamily="34" charset="0"/>
                      </a:endParaRPr>
                    </a:p>
                  </a:txBody>
                  <a:tcPr/>
                </a:tc>
                <a:tc>
                  <a:txBody>
                    <a:bodyPr/>
                    <a:lstStyle/>
                    <a:p>
                      <a:r>
                        <a:rPr lang="en-US" sz="3200" dirty="0" smtClean="0">
                          <a:latin typeface="Arial" pitchFamily="34" charset="0"/>
                          <a:cs typeface="Arial" pitchFamily="34" charset="0"/>
                        </a:rPr>
                        <a:t>No membrane-bound organelles</a:t>
                      </a:r>
                    </a:p>
                  </a:txBody>
                  <a:tcPr/>
                </a:tc>
              </a:tr>
              <a:tr h="552555">
                <a:tc>
                  <a:txBody>
                    <a:bodyPr/>
                    <a:lstStyle/>
                    <a:p>
                      <a:r>
                        <a:rPr lang="en-US" sz="3200" dirty="0" smtClean="0">
                          <a:latin typeface="Arial" pitchFamily="34" charset="0"/>
                          <a:cs typeface="Arial" pitchFamily="34" charset="0"/>
                        </a:rPr>
                        <a:t>SIR2</a:t>
                      </a:r>
                      <a:endParaRPr lang="en-US" sz="3200" dirty="0">
                        <a:latin typeface="Arial" pitchFamily="34" charset="0"/>
                        <a:cs typeface="Arial" pitchFamily="34" charset="0"/>
                      </a:endParaRPr>
                    </a:p>
                  </a:txBody>
                  <a:tcPr/>
                </a:tc>
                <a:tc>
                  <a:txBody>
                    <a:bodyPr/>
                    <a:lstStyle/>
                    <a:p>
                      <a:r>
                        <a:rPr lang="en-US" sz="3200" dirty="0" smtClean="0">
                          <a:latin typeface="Arial" pitchFamily="34" charset="0"/>
                          <a:cs typeface="Arial" pitchFamily="34" charset="0"/>
                        </a:rPr>
                        <a:t>Ortholog for SIR2</a:t>
                      </a: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2146</TotalTime>
  <Words>751</Words>
  <Application>Microsoft Office PowerPoint</Application>
  <PresentationFormat>Custom</PresentationFormat>
  <Paragraphs>93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Effect of Caloric Restriction on Escherichia coli Aging  Morgan Maite, Nilin Gupta, Hong Qin Biology Department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mmaite</cp:lastModifiedBy>
  <cp:revision>111</cp:revision>
  <dcterms:created xsi:type="dcterms:W3CDTF">2012-03-12T19:16:32Z</dcterms:created>
  <dcterms:modified xsi:type="dcterms:W3CDTF">2012-04-17T19:43:51Z</dcterms:modified>
</cp:coreProperties>
</file>