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0" saveSubsetFonts="1">
  <p:sldMasterIdLst>
    <p:sldMasterId id="2147483648" r:id="rId1"/>
  </p:sldMasterIdLst>
  <p:notesMasterIdLst>
    <p:notesMasterId r:id="rId3"/>
  </p:notesMasterIdLst>
  <p:sldIdLst>
    <p:sldId id="256" r:id="rId2"/>
  </p:sldIdLst>
  <p:sldSz cx="42062400" cy="32918400"/>
  <p:notesSz cx="9144000" cy="6858000"/>
  <p:defaultTextStyle>
    <a:defPPr>
      <a:defRPr lang="en-US"/>
    </a:defPPr>
    <a:lvl1pPr marL="0" algn="l" defTabSz="493955" rtl="0" eaLnBrk="1" latinLnBrk="0" hangingPunct="1">
      <a:defRPr sz="800" kern="1200">
        <a:solidFill>
          <a:schemeClr val="tx1"/>
        </a:solidFill>
        <a:latin typeface="+mn-lt"/>
        <a:ea typeface="+mn-ea"/>
        <a:cs typeface="+mn-cs"/>
      </a:defRPr>
    </a:lvl1pPr>
    <a:lvl2pPr marL="246976" algn="l" defTabSz="493955" rtl="0" eaLnBrk="1" latinLnBrk="0" hangingPunct="1">
      <a:defRPr sz="800" kern="1200">
        <a:solidFill>
          <a:schemeClr val="tx1"/>
        </a:solidFill>
        <a:latin typeface="+mn-lt"/>
        <a:ea typeface="+mn-ea"/>
        <a:cs typeface="+mn-cs"/>
      </a:defRPr>
    </a:lvl2pPr>
    <a:lvl3pPr marL="493955" algn="l" defTabSz="493955" rtl="0" eaLnBrk="1" latinLnBrk="0" hangingPunct="1">
      <a:defRPr sz="800" kern="1200">
        <a:solidFill>
          <a:schemeClr val="tx1"/>
        </a:solidFill>
        <a:latin typeface="+mn-lt"/>
        <a:ea typeface="+mn-ea"/>
        <a:cs typeface="+mn-cs"/>
      </a:defRPr>
    </a:lvl3pPr>
    <a:lvl4pPr marL="740927" algn="l" defTabSz="493955" rtl="0" eaLnBrk="1" latinLnBrk="0" hangingPunct="1">
      <a:defRPr sz="800" kern="1200">
        <a:solidFill>
          <a:schemeClr val="tx1"/>
        </a:solidFill>
        <a:latin typeface="+mn-lt"/>
        <a:ea typeface="+mn-ea"/>
        <a:cs typeface="+mn-cs"/>
      </a:defRPr>
    </a:lvl4pPr>
    <a:lvl5pPr marL="987907" algn="l" defTabSz="493955" rtl="0" eaLnBrk="1" latinLnBrk="0" hangingPunct="1">
      <a:defRPr sz="800" kern="1200">
        <a:solidFill>
          <a:schemeClr val="tx1"/>
        </a:solidFill>
        <a:latin typeface="+mn-lt"/>
        <a:ea typeface="+mn-ea"/>
        <a:cs typeface="+mn-cs"/>
      </a:defRPr>
    </a:lvl5pPr>
    <a:lvl6pPr marL="1234882" algn="l" defTabSz="493955" rtl="0" eaLnBrk="1" latinLnBrk="0" hangingPunct="1">
      <a:defRPr sz="800" kern="1200">
        <a:solidFill>
          <a:schemeClr val="tx1"/>
        </a:solidFill>
        <a:latin typeface="+mn-lt"/>
        <a:ea typeface="+mn-ea"/>
        <a:cs typeface="+mn-cs"/>
      </a:defRPr>
    </a:lvl6pPr>
    <a:lvl7pPr marL="1481858" algn="l" defTabSz="493955" rtl="0" eaLnBrk="1" latinLnBrk="0" hangingPunct="1">
      <a:defRPr sz="800" kern="1200">
        <a:solidFill>
          <a:schemeClr val="tx1"/>
        </a:solidFill>
        <a:latin typeface="+mn-lt"/>
        <a:ea typeface="+mn-ea"/>
        <a:cs typeface="+mn-cs"/>
      </a:defRPr>
    </a:lvl7pPr>
    <a:lvl8pPr marL="1728833" algn="l" defTabSz="493955" rtl="0" eaLnBrk="1" latinLnBrk="0" hangingPunct="1">
      <a:defRPr sz="800" kern="1200">
        <a:solidFill>
          <a:schemeClr val="tx1"/>
        </a:solidFill>
        <a:latin typeface="+mn-lt"/>
        <a:ea typeface="+mn-ea"/>
        <a:cs typeface="+mn-cs"/>
      </a:defRPr>
    </a:lvl8pPr>
    <a:lvl9pPr marL="1975813" algn="l" defTabSz="493955" rtl="0" eaLnBrk="1" latinLnBrk="0" hangingPunct="1">
      <a:defRPr sz="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FC3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711" autoAdjust="0"/>
  </p:normalViewPr>
  <p:slideViewPr>
    <p:cSldViewPr>
      <p:cViewPr>
        <p:scale>
          <a:sx n="33" d="100"/>
          <a:sy n="33" d="100"/>
        </p:scale>
        <p:origin x="-78" y="-78"/>
      </p:cViewPr>
      <p:guideLst>
        <p:guide orient="horz" pos="10368"/>
        <p:guide pos="13250"/>
      </p:guideLst>
    </p:cSldViewPr>
  </p:slideViewPr>
  <p:notesTextViewPr>
    <p:cViewPr>
      <p:scale>
        <a:sx n="100" d="100"/>
        <a:sy n="100" d="100"/>
      </p:scale>
      <p:origin x="0" y="45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5D9922-806B-4F7C-AE4A-C1E4DD22CBD0}" type="doc">
      <dgm:prSet loTypeId="urn:microsoft.com/office/officeart/2005/8/layout/process5" loCatId="process" qsTypeId="urn:microsoft.com/office/officeart/2005/8/quickstyle/simple1" qsCatId="simple" csTypeId="urn:microsoft.com/office/officeart/2005/8/colors/accent1_2" csCatId="accent1" phldr="1"/>
      <dgm:spPr/>
    </dgm:pt>
    <dgm:pt modelId="{1051141C-8979-42EC-9E09-CF2A4564348D}">
      <dgm:prSet phldrT="[Text]"/>
      <dgm:spPr/>
      <dgm:t>
        <a:bodyPr/>
        <a:lstStyle/>
        <a:p>
          <a:r>
            <a:rPr lang="en-US" dirty="0" smtClean="0"/>
            <a:t>Diploid yeast strains with the </a:t>
          </a:r>
          <a:r>
            <a:rPr lang="en-US" dirty="0" err="1" smtClean="0"/>
            <a:t>Kanamycin</a:t>
          </a:r>
          <a:r>
            <a:rPr lang="en-US" dirty="0" smtClean="0"/>
            <a:t>-resistance marker are cultured in 2% glucose YPD media.</a:t>
          </a:r>
          <a:endParaRPr lang="en-US" dirty="0"/>
        </a:p>
      </dgm:t>
    </dgm:pt>
    <dgm:pt modelId="{23742A07-5119-4322-A3A6-363D2EA8EB59}" type="parTrans" cxnId="{01802CA1-100F-4CC8-982D-CC0D0EDFA18F}">
      <dgm:prSet/>
      <dgm:spPr/>
      <dgm:t>
        <a:bodyPr/>
        <a:lstStyle/>
        <a:p>
          <a:endParaRPr lang="en-US"/>
        </a:p>
      </dgm:t>
    </dgm:pt>
    <dgm:pt modelId="{DB321E24-DB55-4226-A0FB-57665E260BF9}" type="sibTrans" cxnId="{01802CA1-100F-4CC8-982D-CC0D0EDFA18F}">
      <dgm:prSet/>
      <dgm:spPr/>
      <dgm:t>
        <a:bodyPr/>
        <a:lstStyle/>
        <a:p>
          <a:endParaRPr lang="en-US"/>
        </a:p>
      </dgm:t>
    </dgm:pt>
    <dgm:pt modelId="{9C94E8B8-5131-4C42-90AA-0C45A553D12B}">
      <dgm:prSet phldrT="[Text]"/>
      <dgm:spPr/>
      <dgm:t>
        <a:bodyPr/>
        <a:lstStyle/>
        <a:p>
          <a:r>
            <a:rPr lang="en-US" dirty="0" smtClean="0"/>
            <a:t>Appropriate H2O2 dilutions are combined with yeast cells and water in separate 1.5 ml </a:t>
          </a:r>
          <a:r>
            <a:rPr lang="en-US" dirty="0" err="1" smtClean="0"/>
            <a:t>eppendorf</a:t>
          </a:r>
          <a:r>
            <a:rPr lang="en-US" dirty="0" smtClean="0"/>
            <a:t> tubes.</a:t>
          </a:r>
          <a:endParaRPr lang="en-US" dirty="0"/>
        </a:p>
      </dgm:t>
    </dgm:pt>
    <dgm:pt modelId="{BBC37D69-E738-490A-8910-3359B0752F16}" type="parTrans" cxnId="{7C017620-8D31-47EB-A8F0-C135BDEE906F}">
      <dgm:prSet/>
      <dgm:spPr/>
      <dgm:t>
        <a:bodyPr/>
        <a:lstStyle/>
        <a:p>
          <a:endParaRPr lang="en-US"/>
        </a:p>
      </dgm:t>
    </dgm:pt>
    <dgm:pt modelId="{F31D78AA-1D05-4936-B58A-940A9EED0000}" type="sibTrans" cxnId="{7C017620-8D31-47EB-A8F0-C135BDEE906F}">
      <dgm:prSet/>
      <dgm:spPr/>
      <dgm:t>
        <a:bodyPr/>
        <a:lstStyle/>
        <a:p>
          <a:endParaRPr lang="en-US"/>
        </a:p>
      </dgm:t>
    </dgm:pt>
    <dgm:pt modelId="{FC43CC57-E84C-4DFD-9C6C-9C497E44D35C}">
      <dgm:prSet phldrT="[Text]"/>
      <dgm:spPr/>
      <dgm:t>
        <a:bodyPr/>
        <a:lstStyle/>
        <a:p>
          <a:r>
            <a:rPr lang="en-US" dirty="0" smtClean="0"/>
            <a:t>Yeast are spread on </a:t>
          </a:r>
          <a:r>
            <a:rPr lang="en-US" dirty="0" err="1" smtClean="0"/>
            <a:t>Pb</a:t>
          </a:r>
          <a:r>
            <a:rPr lang="en-US" dirty="0" smtClean="0"/>
            <a:t>+ -containing plates.</a:t>
          </a:r>
          <a:endParaRPr lang="en-US" dirty="0"/>
        </a:p>
      </dgm:t>
    </dgm:pt>
    <dgm:pt modelId="{D7A1EA51-C306-4036-99B9-04B1FBDF356A}" type="parTrans" cxnId="{05F08494-750F-4326-A8A4-4F71B3568824}">
      <dgm:prSet/>
      <dgm:spPr/>
      <dgm:t>
        <a:bodyPr/>
        <a:lstStyle/>
        <a:p>
          <a:endParaRPr lang="en-US"/>
        </a:p>
      </dgm:t>
    </dgm:pt>
    <dgm:pt modelId="{F569F348-122F-497C-ABF8-8DCE6AB7EFDD}" type="sibTrans" cxnId="{05F08494-750F-4326-A8A4-4F71B3568824}">
      <dgm:prSet/>
      <dgm:spPr/>
      <dgm:t>
        <a:bodyPr/>
        <a:lstStyle/>
        <a:p>
          <a:endParaRPr lang="en-US"/>
        </a:p>
      </dgm:t>
    </dgm:pt>
    <dgm:pt modelId="{CA361D9E-1EDE-4AA5-B651-EEE4188A675F}">
      <dgm:prSet phldrT="[Text]"/>
      <dgm:spPr/>
      <dgm:t>
        <a:bodyPr/>
        <a:lstStyle/>
        <a:p>
          <a:r>
            <a:rPr lang="en-US" dirty="0" smtClean="0"/>
            <a:t>Plates were incubated at </a:t>
          </a:r>
          <a:r>
            <a:rPr lang="en-US" dirty="0" smtClean="0">
              <a:latin typeface="Arial" pitchFamily="34" charset="0"/>
              <a:cs typeface="Arial" pitchFamily="34" charset="0"/>
            </a:rPr>
            <a:t>30 °C  for 2 days and then transferred to room temperature  for an additional 2 days. </a:t>
          </a:r>
          <a:endParaRPr lang="en-US" dirty="0"/>
        </a:p>
      </dgm:t>
    </dgm:pt>
    <dgm:pt modelId="{77F91DA9-74F3-4234-B0E0-3A29287A1F68}" type="parTrans" cxnId="{08372954-103B-45A4-88AC-A0FF979AE638}">
      <dgm:prSet/>
      <dgm:spPr/>
      <dgm:t>
        <a:bodyPr/>
        <a:lstStyle/>
        <a:p>
          <a:endParaRPr lang="en-US"/>
        </a:p>
      </dgm:t>
    </dgm:pt>
    <dgm:pt modelId="{93E24DD3-557C-45A5-9CDB-81A911A5951A}" type="sibTrans" cxnId="{08372954-103B-45A4-88AC-A0FF979AE638}">
      <dgm:prSet/>
      <dgm:spPr/>
      <dgm:t>
        <a:bodyPr/>
        <a:lstStyle/>
        <a:p>
          <a:endParaRPr lang="en-US"/>
        </a:p>
      </dgm:t>
    </dgm:pt>
    <dgm:pt modelId="{1ADB9696-4471-4ECF-A338-05734F643B65}">
      <dgm:prSet phldrT="[Text]"/>
      <dgm:spPr/>
      <dgm:t>
        <a:bodyPr/>
        <a:lstStyle/>
        <a:p>
          <a:r>
            <a:rPr lang="en-US" dirty="0" smtClean="0"/>
            <a:t>Digital images of plates are taken.</a:t>
          </a:r>
          <a:endParaRPr lang="en-US" dirty="0"/>
        </a:p>
      </dgm:t>
    </dgm:pt>
    <dgm:pt modelId="{7BA2CA60-1E75-45A7-9E6B-5858953775B1}" type="parTrans" cxnId="{B6A7B7BB-601F-4F63-B583-ECEF5754F1EE}">
      <dgm:prSet/>
      <dgm:spPr/>
      <dgm:t>
        <a:bodyPr/>
        <a:lstStyle/>
        <a:p>
          <a:endParaRPr lang="en-US"/>
        </a:p>
      </dgm:t>
    </dgm:pt>
    <dgm:pt modelId="{494178F1-EE8B-4A9C-A9B9-40486547DD7A}" type="sibTrans" cxnId="{B6A7B7BB-601F-4F63-B583-ECEF5754F1EE}">
      <dgm:prSet/>
      <dgm:spPr/>
      <dgm:t>
        <a:bodyPr/>
        <a:lstStyle/>
        <a:p>
          <a:endParaRPr lang="en-US"/>
        </a:p>
      </dgm:t>
    </dgm:pt>
    <dgm:pt modelId="{9BF5B663-43A5-41D3-82CE-1D04E6C10410}">
      <dgm:prSet phldrT="[Text]"/>
      <dgm:spPr/>
      <dgm:t>
        <a:bodyPr/>
        <a:lstStyle/>
        <a:p>
          <a:r>
            <a:rPr lang="en-US" dirty="0" smtClean="0"/>
            <a:t>Fully black, half-black, quarter-black and quarter-quarter black colonies are counted and recorded.</a:t>
          </a:r>
          <a:endParaRPr lang="en-US" dirty="0"/>
        </a:p>
      </dgm:t>
    </dgm:pt>
    <dgm:pt modelId="{16128E62-EE01-40EB-95E3-2187E62B0953}" type="parTrans" cxnId="{3E1A1C58-6C32-4801-83E4-4281E9695ECE}">
      <dgm:prSet/>
      <dgm:spPr/>
      <dgm:t>
        <a:bodyPr/>
        <a:lstStyle/>
        <a:p>
          <a:endParaRPr lang="en-US"/>
        </a:p>
      </dgm:t>
    </dgm:pt>
    <dgm:pt modelId="{F65D3420-535E-4B86-A59B-1A3603414FE1}" type="sibTrans" cxnId="{3E1A1C58-6C32-4801-83E4-4281E9695ECE}">
      <dgm:prSet/>
      <dgm:spPr/>
      <dgm:t>
        <a:bodyPr/>
        <a:lstStyle/>
        <a:p>
          <a:endParaRPr lang="en-US"/>
        </a:p>
      </dgm:t>
    </dgm:pt>
    <dgm:pt modelId="{2086AB7B-9AA0-4F70-AB47-FED27D1F5EFF}">
      <dgm:prSet phldrT="[Text]"/>
      <dgm:spPr/>
      <dgm:t>
        <a:bodyPr/>
        <a:lstStyle/>
        <a:p>
          <a:r>
            <a:rPr lang="en-US" dirty="0" smtClean="0"/>
            <a:t>R software is used to plot LOH events as a function of cellular viability.</a:t>
          </a:r>
          <a:endParaRPr lang="en-US" dirty="0"/>
        </a:p>
      </dgm:t>
    </dgm:pt>
    <dgm:pt modelId="{262EED20-E233-43BC-A921-9BEC686A3666}" type="parTrans" cxnId="{5F417D29-C1AE-4D32-B915-4560F3174AF1}">
      <dgm:prSet/>
      <dgm:spPr/>
      <dgm:t>
        <a:bodyPr/>
        <a:lstStyle/>
        <a:p>
          <a:endParaRPr lang="en-US"/>
        </a:p>
      </dgm:t>
    </dgm:pt>
    <dgm:pt modelId="{852D3316-3ED4-46E4-8955-CE5139FAF930}" type="sibTrans" cxnId="{5F417D29-C1AE-4D32-B915-4560F3174AF1}">
      <dgm:prSet/>
      <dgm:spPr/>
      <dgm:t>
        <a:bodyPr/>
        <a:lstStyle/>
        <a:p>
          <a:endParaRPr lang="en-US"/>
        </a:p>
      </dgm:t>
    </dgm:pt>
    <dgm:pt modelId="{D848159E-D596-45BB-9EE3-743436DD53D1}" type="pres">
      <dgm:prSet presAssocID="{A15D9922-806B-4F7C-AE4A-C1E4DD22CBD0}" presName="diagram" presStyleCnt="0">
        <dgm:presLayoutVars>
          <dgm:dir/>
          <dgm:resizeHandles val="exact"/>
        </dgm:presLayoutVars>
      </dgm:prSet>
      <dgm:spPr/>
    </dgm:pt>
    <dgm:pt modelId="{B99B7C15-A190-41AF-94F3-9326AD78AA03}" type="pres">
      <dgm:prSet presAssocID="{1051141C-8979-42EC-9E09-CF2A4564348D}" presName="node" presStyleLbl="node1" presStyleIdx="0" presStyleCnt="7">
        <dgm:presLayoutVars>
          <dgm:bulletEnabled val="1"/>
        </dgm:presLayoutVars>
      </dgm:prSet>
      <dgm:spPr/>
    </dgm:pt>
    <dgm:pt modelId="{EB48FD88-E453-45C7-B12E-FFFF9CF06FCE}" type="pres">
      <dgm:prSet presAssocID="{DB321E24-DB55-4226-A0FB-57665E260BF9}" presName="sibTrans" presStyleLbl="sibTrans2D1" presStyleIdx="0" presStyleCnt="6"/>
      <dgm:spPr/>
    </dgm:pt>
    <dgm:pt modelId="{2E6F4865-9D4D-4E82-B2FE-22D02098F6EF}" type="pres">
      <dgm:prSet presAssocID="{DB321E24-DB55-4226-A0FB-57665E260BF9}" presName="connectorText" presStyleLbl="sibTrans2D1" presStyleIdx="0" presStyleCnt="6"/>
      <dgm:spPr/>
    </dgm:pt>
    <dgm:pt modelId="{B368E311-6127-405F-BE9E-DB50A76AC6D1}" type="pres">
      <dgm:prSet presAssocID="{9C94E8B8-5131-4C42-90AA-0C45A553D12B}" presName="node" presStyleLbl="node1" presStyleIdx="1" presStyleCnt="7">
        <dgm:presLayoutVars>
          <dgm:bulletEnabled val="1"/>
        </dgm:presLayoutVars>
      </dgm:prSet>
      <dgm:spPr/>
      <dgm:t>
        <a:bodyPr/>
        <a:lstStyle/>
        <a:p>
          <a:endParaRPr lang="en-US"/>
        </a:p>
      </dgm:t>
    </dgm:pt>
    <dgm:pt modelId="{AA004D4E-50C1-4C34-9AEC-F126AD743C1A}" type="pres">
      <dgm:prSet presAssocID="{F31D78AA-1D05-4936-B58A-940A9EED0000}" presName="sibTrans" presStyleLbl="sibTrans2D1" presStyleIdx="1" presStyleCnt="6"/>
      <dgm:spPr/>
    </dgm:pt>
    <dgm:pt modelId="{C9DC61CA-CE14-4B7C-BE44-D26296EF2F07}" type="pres">
      <dgm:prSet presAssocID="{F31D78AA-1D05-4936-B58A-940A9EED0000}" presName="connectorText" presStyleLbl="sibTrans2D1" presStyleIdx="1" presStyleCnt="6"/>
      <dgm:spPr/>
    </dgm:pt>
    <dgm:pt modelId="{891511BB-AC46-4111-B3A3-8547D567EE74}" type="pres">
      <dgm:prSet presAssocID="{FC43CC57-E84C-4DFD-9C6C-9C497E44D35C}" presName="node" presStyleLbl="node1" presStyleIdx="2" presStyleCnt="7">
        <dgm:presLayoutVars>
          <dgm:bulletEnabled val="1"/>
        </dgm:presLayoutVars>
      </dgm:prSet>
      <dgm:spPr/>
      <dgm:t>
        <a:bodyPr/>
        <a:lstStyle/>
        <a:p>
          <a:endParaRPr lang="en-US"/>
        </a:p>
      </dgm:t>
    </dgm:pt>
    <dgm:pt modelId="{BFAA39D9-C8A9-4813-B294-8D14D659A500}" type="pres">
      <dgm:prSet presAssocID="{F569F348-122F-497C-ABF8-8DCE6AB7EFDD}" presName="sibTrans" presStyleLbl="sibTrans2D1" presStyleIdx="2" presStyleCnt="6"/>
      <dgm:spPr/>
    </dgm:pt>
    <dgm:pt modelId="{62811304-BD33-4AA5-984C-D484487BBB2E}" type="pres">
      <dgm:prSet presAssocID="{F569F348-122F-497C-ABF8-8DCE6AB7EFDD}" presName="connectorText" presStyleLbl="sibTrans2D1" presStyleIdx="2" presStyleCnt="6"/>
      <dgm:spPr/>
    </dgm:pt>
    <dgm:pt modelId="{F727EADB-6EB0-47C2-A4CD-DD113BD58A20}" type="pres">
      <dgm:prSet presAssocID="{CA361D9E-1EDE-4AA5-B651-EEE4188A675F}" presName="node" presStyleLbl="node1" presStyleIdx="3" presStyleCnt="7">
        <dgm:presLayoutVars>
          <dgm:bulletEnabled val="1"/>
        </dgm:presLayoutVars>
      </dgm:prSet>
      <dgm:spPr/>
      <dgm:t>
        <a:bodyPr/>
        <a:lstStyle/>
        <a:p>
          <a:endParaRPr lang="en-US"/>
        </a:p>
      </dgm:t>
    </dgm:pt>
    <dgm:pt modelId="{B023C685-E5EC-466E-BC06-5985A6A82EB9}" type="pres">
      <dgm:prSet presAssocID="{93E24DD3-557C-45A5-9CDB-81A911A5951A}" presName="sibTrans" presStyleLbl="sibTrans2D1" presStyleIdx="3" presStyleCnt="6"/>
      <dgm:spPr/>
    </dgm:pt>
    <dgm:pt modelId="{E47D4ECC-1629-4450-AA35-7FB09785FA00}" type="pres">
      <dgm:prSet presAssocID="{93E24DD3-557C-45A5-9CDB-81A911A5951A}" presName="connectorText" presStyleLbl="sibTrans2D1" presStyleIdx="3" presStyleCnt="6"/>
      <dgm:spPr/>
    </dgm:pt>
    <dgm:pt modelId="{8DBCCBC2-0916-4CF1-B14D-E81C3920DC49}" type="pres">
      <dgm:prSet presAssocID="{1ADB9696-4471-4ECF-A338-05734F643B65}" presName="node" presStyleLbl="node1" presStyleIdx="4" presStyleCnt="7">
        <dgm:presLayoutVars>
          <dgm:bulletEnabled val="1"/>
        </dgm:presLayoutVars>
      </dgm:prSet>
      <dgm:spPr/>
      <dgm:t>
        <a:bodyPr/>
        <a:lstStyle/>
        <a:p>
          <a:endParaRPr lang="en-US"/>
        </a:p>
      </dgm:t>
    </dgm:pt>
    <dgm:pt modelId="{EC856DB5-0A3C-4B1E-85E2-7FF5C0AE1813}" type="pres">
      <dgm:prSet presAssocID="{494178F1-EE8B-4A9C-A9B9-40486547DD7A}" presName="sibTrans" presStyleLbl="sibTrans2D1" presStyleIdx="4" presStyleCnt="6"/>
      <dgm:spPr/>
    </dgm:pt>
    <dgm:pt modelId="{1924BB40-CB49-4F3D-9CB6-DB7BDE37C2F0}" type="pres">
      <dgm:prSet presAssocID="{494178F1-EE8B-4A9C-A9B9-40486547DD7A}" presName="connectorText" presStyleLbl="sibTrans2D1" presStyleIdx="4" presStyleCnt="6"/>
      <dgm:spPr/>
    </dgm:pt>
    <dgm:pt modelId="{A059A510-FB0B-498F-A016-E2EB5B5F018D}" type="pres">
      <dgm:prSet presAssocID="{9BF5B663-43A5-41D3-82CE-1D04E6C10410}" presName="node" presStyleLbl="node1" presStyleIdx="5" presStyleCnt="7">
        <dgm:presLayoutVars>
          <dgm:bulletEnabled val="1"/>
        </dgm:presLayoutVars>
      </dgm:prSet>
      <dgm:spPr/>
      <dgm:t>
        <a:bodyPr/>
        <a:lstStyle/>
        <a:p>
          <a:endParaRPr lang="en-US"/>
        </a:p>
      </dgm:t>
    </dgm:pt>
    <dgm:pt modelId="{BAA1AE06-324B-4739-B2B1-359C19896FBC}" type="pres">
      <dgm:prSet presAssocID="{F65D3420-535E-4B86-A59B-1A3603414FE1}" presName="sibTrans" presStyleLbl="sibTrans2D1" presStyleIdx="5" presStyleCnt="6"/>
      <dgm:spPr/>
    </dgm:pt>
    <dgm:pt modelId="{0E064E5D-6FBF-4A03-8AC2-6CFE263BE992}" type="pres">
      <dgm:prSet presAssocID="{F65D3420-535E-4B86-A59B-1A3603414FE1}" presName="connectorText" presStyleLbl="sibTrans2D1" presStyleIdx="5" presStyleCnt="6"/>
      <dgm:spPr/>
    </dgm:pt>
    <dgm:pt modelId="{E5405655-C6D6-43D0-8C94-D95D61FBCE31}" type="pres">
      <dgm:prSet presAssocID="{2086AB7B-9AA0-4F70-AB47-FED27D1F5EFF}" presName="node" presStyleLbl="node1" presStyleIdx="6" presStyleCnt="7">
        <dgm:presLayoutVars>
          <dgm:bulletEnabled val="1"/>
        </dgm:presLayoutVars>
      </dgm:prSet>
      <dgm:spPr/>
      <dgm:t>
        <a:bodyPr/>
        <a:lstStyle/>
        <a:p>
          <a:endParaRPr lang="en-US"/>
        </a:p>
      </dgm:t>
    </dgm:pt>
  </dgm:ptLst>
  <dgm:cxnLst>
    <dgm:cxn modelId="{01802CA1-100F-4CC8-982D-CC0D0EDFA18F}" srcId="{A15D9922-806B-4F7C-AE4A-C1E4DD22CBD0}" destId="{1051141C-8979-42EC-9E09-CF2A4564348D}" srcOrd="0" destOrd="0" parTransId="{23742A07-5119-4322-A3A6-363D2EA8EB59}" sibTransId="{DB321E24-DB55-4226-A0FB-57665E260BF9}"/>
    <dgm:cxn modelId="{3E1A1C58-6C32-4801-83E4-4281E9695ECE}" srcId="{A15D9922-806B-4F7C-AE4A-C1E4DD22CBD0}" destId="{9BF5B663-43A5-41D3-82CE-1D04E6C10410}" srcOrd="5" destOrd="0" parTransId="{16128E62-EE01-40EB-95E3-2187E62B0953}" sibTransId="{F65D3420-535E-4B86-A59B-1A3603414FE1}"/>
    <dgm:cxn modelId="{28C8119C-6DF9-4FE6-B468-7FD6A32BC410}" type="presOf" srcId="{1051141C-8979-42EC-9E09-CF2A4564348D}" destId="{B99B7C15-A190-41AF-94F3-9326AD78AA03}" srcOrd="0" destOrd="0" presId="urn:microsoft.com/office/officeart/2005/8/layout/process5"/>
    <dgm:cxn modelId="{5F417D29-C1AE-4D32-B915-4560F3174AF1}" srcId="{A15D9922-806B-4F7C-AE4A-C1E4DD22CBD0}" destId="{2086AB7B-9AA0-4F70-AB47-FED27D1F5EFF}" srcOrd="6" destOrd="0" parTransId="{262EED20-E233-43BC-A921-9BEC686A3666}" sibTransId="{852D3316-3ED4-46E4-8955-CE5139FAF930}"/>
    <dgm:cxn modelId="{8A301F8A-D473-4A74-AFA6-496597B234A4}" type="presOf" srcId="{FC43CC57-E84C-4DFD-9C6C-9C497E44D35C}" destId="{891511BB-AC46-4111-B3A3-8547D567EE74}" srcOrd="0" destOrd="0" presId="urn:microsoft.com/office/officeart/2005/8/layout/process5"/>
    <dgm:cxn modelId="{36870246-9B20-4FE5-AE02-308CEE89B2B4}" type="presOf" srcId="{F569F348-122F-497C-ABF8-8DCE6AB7EFDD}" destId="{BFAA39D9-C8A9-4813-B294-8D14D659A500}" srcOrd="0" destOrd="0" presId="urn:microsoft.com/office/officeart/2005/8/layout/process5"/>
    <dgm:cxn modelId="{E2DE9171-66D2-408B-973F-6204837364AE}" type="presOf" srcId="{494178F1-EE8B-4A9C-A9B9-40486547DD7A}" destId="{1924BB40-CB49-4F3D-9CB6-DB7BDE37C2F0}" srcOrd="1" destOrd="0" presId="urn:microsoft.com/office/officeart/2005/8/layout/process5"/>
    <dgm:cxn modelId="{9F2D1F4E-0846-404D-A451-762272FF3A12}" type="presOf" srcId="{F569F348-122F-497C-ABF8-8DCE6AB7EFDD}" destId="{62811304-BD33-4AA5-984C-D484487BBB2E}" srcOrd="1" destOrd="0" presId="urn:microsoft.com/office/officeart/2005/8/layout/process5"/>
    <dgm:cxn modelId="{D35DC01D-7769-4A83-8124-FD1D93D01D81}" type="presOf" srcId="{DB321E24-DB55-4226-A0FB-57665E260BF9}" destId="{EB48FD88-E453-45C7-B12E-FFFF9CF06FCE}" srcOrd="0" destOrd="0" presId="urn:microsoft.com/office/officeart/2005/8/layout/process5"/>
    <dgm:cxn modelId="{B81B144C-28F5-41AA-868B-82ABEB4FAD12}" type="presOf" srcId="{DB321E24-DB55-4226-A0FB-57665E260BF9}" destId="{2E6F4865-9D4D-4E82-B2FE-22D02098F6EF}" srcOrd="1" destOrd="0" presId="urn:microsoft.com/office/officeart/2005/8/layout/process5"/>
    <dgm:cxn modelId="{19157606-C7A8-4583-8C35-4F31FFA5DB06}" type="presOf" srcId="{93E24DD3-557C-45A5-9CDB-81A911A5951A}" destId="{E47D4ECC-1629-4450-AA35-7FB09785FA00}" srcOrd="1" destOrd="0" presId="urn:microsoft.com/office/officeart/2005/8/layout/process5"/>
    <dgm:cxn modelId="{05F08494-750F-4326-A8A4-4F71B3568824}" srcId="{A15D9922-806B-4F7C-AE4A-C1E4DD22CBD0}" destId="{FC43CC57-E84C-4DFD-9C6C-9C497E44D35C}" srcOrd="2" destOrd="0" parTransId="{D7A1EA51-C306-4036-99B9-04B1FBDF356A}" sibTransId="{F569F348-122F-497C-ABF8-8DCE6AB7EFDD}"/>
    <dgm:cxn modelId="{75163AF5-E73F-457A-AD87-8F11F2328102}" type="presOf" srcId="{9BF5B663-43A5-41D3-82CE-1D04E6C10410}" destId="{A059A510-FB0B-498F-A016-E2EB5B5F018D}" srcOrd="0" destOrd="0" presId="urn:microsoft.com/office/officeart/2005/8/layout/process5"/>
    <dgm:cxn modelId="{B6A7B7BB-601F-4F63-B583-ECEF5754F1EE}" srcId="{A15D9922-806B-4F7C-AE4A-C1E4DD22CBD0}" destId="{1ADB9696-4471-4ECF-A338-05734F643B65}" srcOrd="4" destOrd="0" parTransId="{7BA2CA60-1E75-45A7-9E6B-5858953775B1}" sibTransId="{494178F1-EE8B-4A9C-A9B9-40486547DD7A}"/>
    <dgm:cxn modelId="{C6B1BD6E-9114-4BDA-BFFC-C45EB963E4C7}" type="presOf" srcId="{1ADB9696-4471-4ECF-A338-05734F643B65}" destId="{8DBCCBC2-0916-4CF1-B14D-E81C3920DC49}" srcOrd="0" destOrd="0" presId="urn:microsoft.com/office/officeart/2005/8/layout/process5"/>
    <dgm:cxn modelId="{AA671C6A-3CF4-4D25-93A3-0CD72F509D62}" type="presOf" srcId="{F31D78AA-1D05-4936-B58A-940A9EED0000}" destId="{C9DC61CA-CE14-4B7C-BE44-D26296EF2F07}" srcOrd="1" destOrd="0" presId="urn:microsoft.com/office/officeart/2005/8/layout/process5"/>
    <dgm:cxn modelId="{7BE4F531-09F7-496B-85DF-646D6BAD64E4}" type="presOf" srcId="{CA361D9E-1EDE-4AA5-B651-EEE4188A675F}" destId="{F727EADB-6EB0-47C2-A4CD-DD113BD58A20}" srcOrd="0" destOrd="0" presId="urn:microsoft.com/office/officeart/2005/8/layout/process5"/>
    <dgm:cxn modelId="{53C2FC9F-FD22-4109-ABA8-B2E250167FAF}" type="presOf" srcId="{F31D78AA-1D05-4936-B58A-940A9EED0000}" destId="{AA004D4E-50C1-4C34-9AEC-F126AD743C1A}" srcOrd="0" destOrd="0" presId="urn:microsoft.com/office/officeart/2005/8/layout/process5"/>
    <dgm:cxn modelId="{0833F27C-B8DE-4885-80A0-9BF16A51A704}" type="presOf" srcId="{F65D3420-535E-4B86-A59B-1A3603414FE1}" destId="{BAA1AE06-324B-4739-B2B1-359C19896FBC}" srcOrd="0" destOrd="0" presId="urn:microsoft.com/office/officeart/2005/8/layout/process5"/>
    <dgm:cxn modelId="{EC51D9AE-9BFF-44DC-AD2A-DB12AEDBFC1B}" type="presOf" srcId="{93E24DD3-557C-45A5-9CDB-81A911A5951A}" destId="{B023C685-E5EC-466E-BC06-5985A6A82EB9}" srcOrd="0" destOrd="0" presId="urn:microsoft.com/office/officeart/2005/8/layout/process5"/>
    <dgm:cxn modelId="{709418DF-5765-4159-B0F1-93052C6BAECE}" type="presOf" srcId="{F65D3420-535E-4B86-A59B-1A3603414FE1}" destId="{0E064E5D-6FBF-4A03-8AC2-6CFE263BE992}" srcOrd="1" destOrd="0" presId="urn:microsoft.com/office/officeart/2005/8/layout/process5"/>
    <dgm:cxn modelId="{CB1614CE-1EB3-4131-AD19-DC264303BC67}" type="presOf" srcId="{A15D9922-806B-4F7C-AE4A-C1E4DD22CBD0}" destId="{D848159E-D596-45BB-9EE3-743436DD53D1}" srcOrd="0" destOrd="0" presId="urn:microsoft.com/office/officeart/2005/8/layout/process5"/>
    <dgm:cxn modelId="{7C017620-8D31-47EB-A8F0-C135BDEE906F}" srcId="{A15D9922-806B-4F7C-AE4A-C1E4DD22CBD0}" destId="{9C94E8B8-5131-4C42-90AA-0C45A553D12B}" srcOrd="1" destOrd="0" parTransId="{BBC37D69-E738-490A-8910-3359B0752F16}" sibTransId="{F31D78AA-1D05-4936-B58A-940A9EED0000}"/>
    <dgm:cxn modelId="{2B90F02F-1698-420E-A493-80A9227AAE24}" type="presOf" srcId="{2086AB7B-9AA0-4F70-AB47-FED27D1F5EFF}" destId="{E5405655-C6D6-43D0-8C94-D95D61FBCE31}" srcOrd="0" destOrd="0" presId="urn:microsoft.com/office/officeart/2005/8/layout/process5"/>
    <dgm:cxn modelId="{08372954-103B-45A4-88AC-A0FF979AE638}" srcId="{A15D9922-806B-4F7C-AE4A-C1E4DD22CBD0}" destId="{CA361D9E-1EDE-4AA5-B651-EEE4188A675F}" srcOrd="3" destOrd="0" parTransId="{77F91DA9-74F3-4234-B0E0-3A29287A1F68}" sibTransId="{93E24DD3-557C-45A5-9CDB-81A911A5951A}"/>
    <dgm:cxn modelId="{88CDA859-915B-4A57-99F5-7EE2C5E9C806}" type="presOf" srcId="{494178F1-EE8B-4A9C-A9B9-40486547DD7A}" destId="{EC856DB5-0A3C-4B1E-85E2-7FF5C0AE1813}" srcOrd="0" destOrd="0" presId="urn:microsoft.com/office/officeart/2005/8/layout/process5"/>
    <dgm:cxn modelId="{358B7909-1C1E-4F9C-8F71-38D1BFF984DD}" type="presOf" srcId="{9C94E8B8-5131-4C42-90AA-0C45A553D12B}" destId="{B368E311-6127-405F-BE9E-DB50A76AC6D1}" srcOrd="0" destOrd="0" presId="urn:microsoft.com/office/officeart/2005/8/layout/process5"/>
    <dgm:cxn modelId="{57DAEF21-91C6-4BA1-8AF1-E89E8E75C1AB}" type="presParOf" srcId="{D848159E-D596-45BB-9EE3-743436DD53D1}" destId="{B99B7C15-A190-41AF-94F3-9326AD78AA03}" srcOrd="0" destOrd="0" presId="urn:microsoft.com/office/officeart/2005/8/layout/process5"/>
    <dgm:cxn modelId="{BF2E002C-8B99-427C-B71F-0FBA633558BA}" type="presParOf" srcId="{D848159E-D596-45BB-9EE3-743436DD53D1}" destId="{EB48FD88-E453-45C7-B12E-FFFF9CF06FCE}" srcOrd="1" destOrd="0" presId="urn:microsoft.com/office/officeart/2005/8/layout/process5"/>
    <dgm:cxn modelId="{A7C23472-7EA9-4A83-A65C-9CB4E23EEF69}" type="presParOf" srcId="{EB48FD88-E453-45C7-B12E-FFFF9CF06FCE}" destId="{2E6F4865-9D4D-4E82-B2FE-22D02098F6EF}" srcOrd="0" destOrd="0" presId="urn:microsoft.com/office/officeart/2005/8/layout/process5"/>
    <dgm:cxn modelId="{05B54EFF-C86E-46EE-85A2-E5671E994507}" type="presParOf" srcId="{D848159E-D596-45BB-9EE3-743436DD53D1}" destId="{B368E311-6127-405F-BE9E-DB50A76AC6D1}" srcOrd="2" destOrd="0" presId="urn:microsoft.com/office/officeart/2005/8/layout/process5"/>
    <dgm:cxn modelId="{198E5932-6773-4E14-937C-6646D4B7D0E0}" type="presParOf" srcId="{D848159E-D596-45BB-9EE3-743436DD53D1}" destId="{AA004D4E-50C1-4C34-9AEC-F126AD743C1A}" srcOrd="3" destOrd="0" presId="urn:microsoft.com/office/officeart/2005/8/layout/process5"/>
    <dgm:cxn modelId="{DB67A263-0478-4F23-8B05-A0EC587CC1D9}" type="presParOf" srcId="{AA004D4E-50C1-4C34-9AEC-F126AD743C1A}" destId="{C9DC61CA-CE14-4B7C-BE44-D26296EF2F07}" srcOrd="0" destOrd="0" presId="urn:microsoft.com/office/officeart/2005/8/layout/process5"/>
    <dgm:cxn modelId="{E5836C83-E968-4A9A-AC38-EAF85DD4E2D8}" type="presParOf" srcId="{D848159E-D596-45BB-9EE3-743436DD53D1}" destId="{891511BB-AC46-4111-B3A3-8547D567EE74}" srcOrd="4" destOrd="0" presId="urn:microsoft.com/office/officeart/2005/8/layout/process5"/>
    <dgm:cxn modelId="{0B7517BC-7012-4E5E-BAA2-2D895744FC1E}" type="presParOf" srcId="{D848159E-D596-45BB-9EE3-743436DD53D1}" destId="{BFAA39D9-C8A9-4813-B294-8D14D659A500}" srcOrd="5" destOrd="0" presId="urn:microsoft.com/office/officeart/2005/8/layout/process5"/>
    <dgm:cxn modelId="{95DC9356-9259-426F-B862-84AE42F19F46}" type="presParOf" srcId="{BFAA39D9-C8A9-4813-B294-8D14D659A500}" destId="{62811304-BD33-4AA5-984C-D484487BBB2E}" srcOrd="0" destOrd="0" presId="urn:microsoft.com/office/officeart/2005/8/layout/process5"/>
    <dgm:cxn modelId="{91FC53B0-C2EA-40FB-9676-2FDA051D0020}" type="presParOf" srcId="{D848159E-D596-45BB-9EE3-743436DD53D1}" destId="{F727EADB-6EB0-47C2-A4CD-DD113BD58A20}" srcOrd="6" destOrd="0" presId="urn:microsoft.com/office/officeart/2005/8/layout/process5"/>
    <dgm:cxn modelId="{905B9CF0-692B-4901-A065-CD499480E313}" type="presParOf" srcId="{D848159E-D596-45BB-9EE3-743436DD53D1}" destId="{B023C685-E5EC-466E-BC06-5985A6A82EB9}" srcOrd="7" destOrd="0" presId="urn:microsoft.com/office/officeart/2005/8/layout/process5"/>
    <dgm:cxn modelId="{793C23A1-86CB-4DB5-8215-0F57DC35DC61}" type="presParOf" srcId="{B023C685-E5EC-466E-BC06-5985A6A82EB9}" destId="{E47D4ECC-1629-4450-AA35-7FB09785FA00}" srcOrd="0" destOrd="0" presId="urn:microsoft.com/office/officeart/2005/8/layout/process5"/>
    <dgm:cxn modelId="{17A88700-4DB6-4A48-A957-1BDAFFDB52D2}" type="presParOf" srcId="{D848159E-D596-45BB-9EE3-743436DD53D1}" destId="{8DBCCBC2-0916-4CF1-B14D-E81C3920DC49}" srcOrd="8" destOrd="0" presId="urn:microsoft.com/office/officeart/2005/8/layout/process5"/>
    <dgm:cxn modelId="{DFB5F615-C474-41B1-98A7-A0026EDDBF86}" type="presParOf" srcId="{D848159E-D596-45BB-9EE3-743436DD53D1}" destId="{EC856DB5-0A3C-4B1E-85E2-7FF5C0AE1813}" srcOrd="9" destOrd="0" presId="urn:microsoft.com/office/officeart/2005/8/layout/process5"/>
    <dgm:cxn modelId="{A267046E-BE18-4C61-9721-C128ACC24968}" type="presParOf" srcId="{EC856DB5-0A3C-4B1E-85E2-7FF5C0AE1813}" destId="{1924BB40-CB49-4F3D-9CB6-DB7BDE37C2F0}" srcOrd="0" destOrd="0" presId="urn:microsoft.com/office/officeart/2005/8/layout/process5"/>
    <dgm:cxn modelId="{58DF5E6D-5633-45A5-B9EC-1A2C13880EE4}" type="presParOf" srcId="{D848159E-D596-45BB-9EE3-743436DD53D1}" destId="{A059A510-FB0B-498F-A016-E2EB5B5F018D}" srcOrd="10" destOrd="0" presId="urn:microsoft.com/office/officeart/2005/8/layout/process5"/>
    <dgm:cxn modelId="{2C53C2E1-3461-4373-9E52-24948E33DF16}" type="presParOf" srcId="{D848159E-D596-45BB-9EE3-743436DD53D1}" destId="{BAA1AE06-324B-4739-B2B1-359C19896FBC}" srcOrd="11" destOrd="0" presId="urn:microsoft.com/office/officeart/2005/8/layout/process5"/>
    <dgm:cxn modelId="{1163A86E-EC9D-49A8-AF8B-2184D66FBED4}" type="presParOf" srcId="{BAA1AE06-324B-4739-B2B1-359C19896FBC}" destId="{0E064E5D-6FBF-4A03-8AC2-6CFE263BE992}" srcOrd="0" destOrd="0" presId="urn:microsoft.com/office/officeart/2005/8/layout/process5"/>
    <dgm:cxn modelId="{C50981E8-B2D6-4336-9788-A953765CD466}" type="presParOf" srcId="{D848159E-D596-45BB-9EE3-743436DD53D1}" destId="{E5405655-C6D6-43D0-8C94-D95D61FBCE31}" srcOrd="12"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E6D5E3D-6D7A-45B9-B9BB-10CF09155F69}" type="datetimeFigureOut">
              <a:rPr lang="en-US" smtClean="0"/>
              <a:pPr/>
              <a:t>11/3/2011</a:t>
            </a:fld>
            <a:endParaRPr lang="en-US"/>
          </a:p>
        </p:txBody>
      </p:sp>
      <p:sp>
        <p:nvSpPr>
          <p:cNvPr id="4" name="Slide Image Placeholder 3"/>
          <p:cNvSpPr>
            <a:spLocks noGrp="1" noRot="1" noChangeAspect="1"/>
          </p:cNvSpPr>
          <p:nvPr>
            <p:ph type="sldImg" idx="2"/>
          </p:nvPr>
        </p:nvSpPr>
        <p:spPr>
          <a:xfrm>
            <a:off x="2928938" y="514350"/>
            <a:ext cx="32861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51522EF-E038-4836-8017-756BB36AE2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3945034" rtl="0" eaLnBrk="1" latinLnBrk="0" hangingPunct="1">
      <a:defRPr sz="5100" kern="1200">
        <a:solidFill>
          <a:schemeClr val="tx1"/>
        </a:solidFill>
        <a:latin typeface="+mn-lt"/>
        <a:ea typeface="+mn-ea"/>
        <a:cs typeface="+mn-cs"/>
      </a:defRPr>
    </a:lvl1pPr>
    <a:lvl2pPr marL="1972515" algn="l" defTabSz="3945034" rtl="0" eaLnBrk="1" latinLnBrk="0" hangingPunct="1">
      <a:defRPr sz="5100" kern="1200">
        <a:solidFill>
          <a:schemeClr val="tx1"/>
        </a:solidFill>
        <a:latin typeface="+mn-lt"/>
        <a:ea typeface="+mn-ea"/>
        <a:cs typeface="+mn-cs"/>
      </a:defRPr>
    </a:lvl2pPr>
    <a:lvl3pPr marL="3945034" algn="l" defTabSz="3945034" rtl="0" eaLnBrk="1" latinLnBrk="0" hangingPunct="1">
      <a:defRPr sz="5100" kern="1200">
        <a:solidFill>
          <a:schemeClr val="tx1"/>
        </a:solidFill>
        <a:latin typeface="+mn-lt"/>
        <a:ea typeface="+mn-ea"/>
        <a:cs typeface="+mn-cs"/>
      </a:defRPr>
    </a:lvl3pPr>
    <a:lvl4pPr marL="5917548" algn="l" defTabSz="3945034" rtl="0" eaLnBrk="1" latinLnBrk="0" hangingPunct="1">
      <a:defRPr sz="5100" kern="1200">
        <a:solidFill>
          <a:schemeClr val="tx1"/>
        </a:solidFill>
        <a:latin typeface="+mn-lt"/>
        <a:ea typeface="+mn-ea"/>
        <a:cs typeface="+mn-cs"/>
      </a:defRPr>
    </a:lvl4pPr>
    <a:lvl5pPr marL="7890067" algn="l" defTabSz="3945034" rtl="0" eaLnBrk="1" latinLnBrk="0" hangingPunct="1">
      <a:defRPr sz="5100" kern="1200">
        <a:solidFill>
          <a:schemeClr val="tx1"/>
        </a:solidFill>
        <a:latin typeface="+mn-lt"/>
        <a:ea typeface="+mn-ea"/>
        <a:cs typeface="+mn-cs"/>
      </a:defRPr>
    </a:lvl5pPr>
    <a:lvl6pPr marL="9862582" algn="l" defTabSz="3945034" rtl="0" eaLnBrk="1" latinLnBrk="0" hangingPunct="1">
      <a:defRPr sz="5100" kern="1200">
        <a:solidFill>
          <a:schemeClr val="tx1"/>
        </a:solidFill>
        <a:latin typeface="+mn-lt"/>
        <a:ea typeface="+mn-ea"/>
        <a:cs typeface="+mn-cs"/>
      </a:defRPr>
    </a:lvl6pPr>
    <a:lvl7pPr marL="11835097" algn="l" defTabSz="3945034" rtl="0" eaLnBrk="1" latinLnBrk="0" hangingPunct="1">
      <a:defRPr sz="5100" kern="1200">
        <a:solidFill>
          <a:schemeClr val="tx1"/>
        </a:solidFill>
        <a:latin typeface="+mn-lt"/>
        <a:ea typeface="+mn-ea"/>
        <a:cs typeface="+mn-cs"/>
      </a:defRPr>
    </a:lvl7pPr>
    <a:lvl8pPr marL="13807615" algn="l" defTabSz="3945034" rtl="0" eaLnBrk="1" latinLnBrk="0" hangingPunct="1">
      <a:defRPr sz="5100" kern="1200">
        <a:solidFill>
          <a:schemeClr val="tx1"/>
        </a:solidFill>
        <a:latin typeface="+mn-lt"/>
        <a:ea typeface="+mn-ea"/>
        <a:cs typeface="+mn-cs"/>
      </a:defRPr>
    </a:lvl8pPr>
    <a:lvl9pPr marL="15780130" algn="l" defTabSz="3945034" rtl="0" eaLnBrk="1" latinLnBrk="0" hangingPunct="1">
      <a:defRPr sz="5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8938" y="514350"/>
            <a:ext cx="3286125" cy="2571750"/>
          </a:xfrm>
        </p:spPr>
      </p:sp>
      <p:sp>
        <p:nvSpPr>
          <p:cNvPr id="3" name="Notes Placeholder 2"/>
          <p:cNvSpPr>
            <a:spLocks noGrp="1"/>
          </p:cNvSpPr>
          <p:nvPr>
            <p:ph type="body" idx="1"/>
          </p:nvPr>
        </p:nvSpPr>
        <p:spPr/>
        <p:txBody>
          <a:bodyPr>
            <a:normAutofit/>
          </a:bodyPr>
          <a:lstStyle/>
          <a:p>
            <a:r>
              <a:rPr lang="en-US" dirty="0" smtClean="0"/>
              <a:t>Questions for Dr. Qin:</a:t>
            </a:r>
          </a:p>
          <a:p>
            <a:endParaRPr lang="en-US" dirty="0" smtClean="0"/>
          </a:p>
          <a:p>
            <a:r>
              <a:rPr lang="en-US" dirty="0" smtClean="0"/>
              <a:t>Should</a:t>
            </a:r>
            <a:r>
              <a:rPr lang="en-US" baseline="0" dirty="0" smtClean="0"/>
              <a:t> I also label quarter black and quarter-quarter black colonies?</a:t>
            </a:r>
          </a:p>
          <a:p>
            <a:r>
              <a:rPr lang="en-US" baseline="0" dirty="0" smtClean="0"/>
              <a:t>How do I explain the fact that the H2O2 treatments only go up to 1.5% on the graphs even though we did up to 3% H2O2 treatments?</a:t>
            </a:r>
          </a:p>
          <a:p>
            <a:r>
              <a:rPr lang="en-US" baseline="0" dirty="0" smtClean="0"/>
              <a:t>Should I name all of the strains used?</a:t>
            </a:r>
            <a:endParaRPr lang="en-US" dirty="0" smtClean="0"/>
          </a:p>
        </p:txBody>
      </p:sp>
      <p:sp>
        <p:nvSpPr>
          <p:cNvPr id="4" name="Slide Number Placeholder 3"/>
          <p:cNvSpPr>
            <a:spLocks noGrp="1"/>
          </p:cNvSpPr>
          <p:nvPr>
            <p:ph type="sldNum" sz="quarter" idx="10"/>
          </p:nvPr>
        </p:nvSpPr>
        <p:spPr/>
        <p:txBody>
          <a:bodyPr/>
          <a:lstStyle/>
          <a:p>
            <a:fld id="{551522EF-E038-4836-8017-756BB36AE26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2" y="10226050"/>
            <a:ext cx="35753040" cy="7056118"/>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2" y="18653761"/>
            <a:ext cx="29443680" cy="8412480"/>
          </a:xfrm>
        </p:spPr>
        <p:txBody>
          <a:bodyPr/>
          <a:lstStyle>
            <a:lvl1pPr marL="0" indent="0" algn="ctr">
              <a:buNone/>
              <a:defRPr>
                <a:solidFill>
                  <a:schemeClr val="tx1">
                    <a:tint val="75000"/>
                  </a:schemeClr>
                </a:solidFill>
              </a:defRPr>
            </a:lvl1pPr>
            <a:lvl2pPr marL="246976" indent="0" algn="ctr">
              <a:buNone/>
              <a:defRPr>
                <a:solidFill>
                  <a:schemeClr val="tx1">
                    <a:tint val="75000"/>
                  </a:schemeClr>
                </a:solidFill>
              </a:defRPr>
            </a:lvl2pPr>
            <a:lvl3pPr marL="493955" indent="0" algn="ctr">
              <a:buNone/>
              <a:defRPr>
                <a:solidFill>
                  <a:schemeClr val="tx1">
                    <a:tint val="75000"/>
                  </a:schemeClr>
                </a:solidFill>
              </a:defRPr>
            </a:lvl3pPr>
            <a:lvl4pPr marL="740927" indent="0" algn="ctr">
              <a:buNone/>
              <a:defRPr>
                <a:solidFill>
                  <a:schemeClr val="tx1">
                    <a:tint val="75000"/>
                  </a:schemeClr>
                </a:solidFill>
              </a:defRPr>
            </a:lvl4pPr>
            <a:lvl5pPr marL="987907" indent="0" algn="ctr">
              <a:buNone/>
              <a:defRPr>
                <a:solidFill>
                  <a:schemeClr val="tx1">
                    <a:tint val="75000"/>
                  </a:schemeClr>
                </a:solidFill>
              </a:defRPr>
            </a:lvl5pPr>
            <a:lvl6pPr marL="1234882" indent="0" algn="ctr">
              <a:buNone/>
              <a:defRPr>
                <a:solidFill>
                  <a:schemeClr val="tx1">
                    <a:tint val="75000"/>
                  </a:schemeClr>
                </a:solidFill>
              </a:defRPr>
            </a:lvl6pPr>
            <a:lvl7pPr marL="1481858" indent="0" algn="ctr">
              <a:buNone/>
              <a:defRPr>
                <a:solidFill>
                  <a:schemeClr val="tx1">
                    <a:tint val="75000"/>
                  </a:schemeClr>
                </a:solidFill>
              </a:defRPr>
            </a:lvl7pPr>
            <a:lvl8pPr marL="1728833" indent="0" algn="ctr">
              <a:buNone/>
              <a:defRPr>
                <a:solidFill>
                  <a:schemeClr val="tx1">
                    <a:tint val="75000"/>
                  </a:schemeClr>
                </a:solidFill>
              </a:defRPr>
            </a:lvl8pPr>
            <a:lvl9pPr marL="197581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969028-3D8E-43F3-964D-DCCDE9D083F4}" type="datetimeFigureOut">
              <a:rPr lang="en-US" smtClean="0"/>
              <a:pPr/>
              <a:t>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69028-3D8E-43F3-964D-DCCDE9D083F4}" type="datetimeFigureOut">
              <a:rPr lang="en-US" smtClean="0"/>
              <a:pPr/>
              <a:t>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318277"/>
            <a:ext cx="9464040" cy="2808731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3122" y="1318277"/>
            <a:ext cx="27691080" cy="280873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69028-3D8E-43F3-964D-DCCDE9D083F4}" type="datetimeFigureOut">
              <a:rPr lang="en-US" smtClean="0"/>
              <a:pPr/>
              <a:t>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969028-3D8E-43F3-964D-DCCDE9D083F4}" type="datetimeFigureOut">
              <a:rPr lang="en-US" smtClean="0"/>
              <a:pPr/>
              <a:t>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39" y="21153123"/>
            <a:ext cx="35753040" cy="6537960"/>
          </a:xfrm>
        </p:spPr>
        <p:txBody>
          <a:bodyPr anchor="t"/>
          <a:lstStyle>
            <a:lvl1pPr algn="l">
              <a:defRPr sz="2100" b="1" cap="all"/>
            </a:lvl1pPr>
          </a:lstStyle>
          <a:p>
            <a:r>
              <a:rPr lang="en-US" smtClean="0"/>
              <a:t>Click to edit Master title style</a:t>
            </a:r>
            <a:endParaRPr lang="en-US"/>
          </a:p>
        </p:txBody>
      </p:sp>
      <p:sp>
        <p:nvSpPr>
          <p:cNvPr id="3" name="Text Placeholder 2"/>
          <p:cNvSpPr>
            <a:spLocks noGrp="1"/>
          </p:cNvSpPr>
          <p:nvPr>
            <p:ph type="body" idx="1"/>
          </p:nvPr>
        </p:nvSpPr>
        <p:spPr>
          <a:xfrm>
            <a:off x="3322639" y="13952225"/>
            <a:ext cx="35753040" cy="7200898"/>
          </a:xfrm>
        </p:spPr>
        <p:txBody>
          <a:bodyPr anchor="b"/>
          <a:lstStyle>
            <a:lvl1pPr marL="0" indent="0">
              <a:buNone/>
              <a:defRPr sz="1300">
                <a:solidFill>
                  <a:schemeClr val="tx1">
                    <a:tint val="75000"/>
                  </a:schemeClr>
                </a:solidFill>
              </a:defRPr>
            </a:lvl1pPr>
            <a:lvl2pPr marL="246976" indent="0">
              <a:buNone/>
              <a:defRPr sz="800">
                <a:solidFill>
                  <a:schemeClr val="tx1">
                    <a:tint val="75000"/>
                  </a:schemeClr>
                </a:solidFill>
              </a:defRPr>
            </a:lvl2pPr>
            <a:lvl3pPr marL="493955" indent="0">
              <a:buNone/>
              <a:defRPr sz="800">
                <a:solidFill>
                  <a:schemeClr val="tx1">
                    <a:tint val="75000"/>
                  </a:schemeClr>
                </a:solidFill>
              </a:defRPr>
            </a:lvl3pPr>
            <a:lvl4pPr marL="740927" indent="0">
              <a:buNone/>
              <a:defRPr sz="800">
                <a:solidFill>
                  <a:schemeClr val="tx1">
                    <a:tint val="75000"/>
                  </a:schemeClr>
                </a:solidFill>
              </a:defRPr>
            </a:lvl4pPr>
            <a:lvl5pPr marL="987907" indent="0">
              <a:buNone/>
              <a:defRPr sz="800">
                <a:solidFill>
                  <a:schemeClr val="tx1">
                    <a:tint val="75000"/>
                  </a:schemeClr>
                </a:solidFill>
              </a:defRPr>
            </a:lvl5pPr>
            <a:lvl6pPr marL="1234882" indent="0">
              <a:buNone/>
              <a:defRPr sz="800">
                <a:solidFill>
                  <a:schemeClr val="tx1">
                    <a:tint val="75000"/>
                  </a:schemeClr>
                </a:solidFill>
              </a:defRPr>
            </a:lvl6pPr>
            <a:lvl7pPr marL="1481858" indent="0">
              <a:buNone/>
              <a:defRPr sz="800">
                <a:solidFill>
                  <a:schemeClr val="tx1">
                    <a:tint val="75000"/>
                  </a:schemeClr>
                </a:solidFill>
              </a:defRPr>
            </a:lvl7pPr>
            <a:lvl8pPr marL="1728833" indent="0">
              <a:buNone/>
              <a:defRPr sz="800">
                <a:solidFill>
                  <a:schemeClr val="tx1">
                    <a:tint val="75000"/>
                  </a:schemeClr>
                </a:solidFill>
              </a:defRPr>
            </a:lvl8pPr>
            <a:lvl9pPr marL="1975813" indent="0">
              <a:buNone/>
              <a:defRPr sz="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969028-3D8E-43F3-964D-DCCDE9D083F4}" type="datetimeFigureOut">
              <a:rPr lang="en-US" smtClean="0"/>
              <a:pPr/>
              <a:t>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122" y="7680966"/>
            <a:ext cx="18577558" cy="21724625"/>
          </a:xfrm>
        </p:spPr>
        <p:txBody>
          <a:bodyPr/>
          <a:lstStyle>
            <a:lvl1pPr>
              <a:defRPr sz="1300"/>
            </a:lvl1pPr>
            <a:lvl2pPr>
              <a:defRPr sz="1300"/>
            </a:lvl2pPr>
            <a:lvl3pPr>
              <a:defRPr sz="13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381720" y="7680966"/>
            <a:ext cx="18577558" cy="21724625"/>
          </a:xfrm>
        </p:spPr>
        <p:txBody>
          <a:bodyPr/>
          <a:lstStyle>
            <a:lvl1pPr>
              <a:defRPr sz="1300"/>
            </a:lvl1pPr>
            <a:lvl2pPr>
              <a:defRPr sz="1300"/>
            </a:lvl2pPr>
            <a:lvl3pPr>
              <a:defRPr sz="13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969028-3D8E-43F3-964D-DCCDE9D083F4}" type="datetimeFigureOut">
              <a:rPr lang="en-US" smtClean="0"/>
              <a:pPr/>
              <a:t>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6" y="7368545"/>
            <a:ext cx="18584862" cy="3070856"/>
          </a:xfrm>
        </p:spPr>
        <p:txBody>
          <a:bodyPr anchor="b"/>
          <a:lstStyle>
            <a:lvl1pPr marL="0" indent="0">
              <a:buNone/>
              <a:defRPr sz="1300" b="1"/>
            </a:lvl1pPr>
            <a:lvl2pPr marL="246976" indent="0">
              <a:buNone/>
              <a:defRPr sz="1300" b="1"/>
            </a:lvl2pPr>
            <a:lvl3pPr marL="493955" indent="0">
              <a:buNone/>
              <a:defRPr sz="800" b="1"/>
            </a:lvl3pPr>
            <a:lvl4pPr marL="740927" indent="0">
              <a:buNone/>
              <a:defRPr sz="800" b="1"/>
            </a:lvl4pPr>
            <a:lvl5pPr marL="987907" indent="0">
              <a:buNone/>
              <a:defRPr sz="800" b="1"/>
            </a:lvl5pPr>
            <a:lvl6pPr marL="1234882" indent="0">
              <a:buNone/>
              <a:defRPr sz="800" b="1"/>
            </a:lvl6pPr>
            <a:lvl7pPr marL="1481858" indent="0">
              <a:buNone/>
              <a:defRPr sz="800" b="1"/>
            </a:lvl7pPr>
            <a:lvl8pPr marL="1728833" indent="0">
              <a:buNone/>
              <a:defRPr sz="800" b="1"/>
            </a:lvl8pPr>
            <a:lvl9pPr marL="1975813"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2103126" y="10439400"/>
            <a:ext cx="18584862" cy="18966188"/>
          </a:xfrm>
        </p:spPr>
        <p:txBody>
          <a:bodyPr/>
          <a:lstStyle>
            <a:lvl1pPr>
              <a:defRPr sz="1300"/>
            </a:lvl1pPr>
            <a:lvl2pPr>
              <a:defRPr sz="1300"/>
            </a:lvl2pPr>
            <a:lvl3pPr>
              <a:defRPr sz="8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20" y="7368545"/>
            <a:ext cx="18592167" cy="3070856"/>
          </a:xfrm>
        </p:spPr>
        <p:txBody>
          <a:bodyPr anchor="b"/>
          <a:lstStyle>
            <a:lvl1pPr marL="0" indent="0">
              <a:buNone/>
              <a:defRPr sz="1300" b="1"/>
            </a:lvl1pPr>
            <a:lvl2pPr marL="246976" indent="0">
              <a:buNone/>
              <a:defRPr sz="1300" b="1"/>
            </a:lvl2pPr>
            <a:lvl3pPr marL="493955" indent="0">
              <a:buNone/>
              <a:defRPr sz="800" b="1"/>
            </a:lvl3pPr>
            <a:lvl4pPr marL="740927" indent="0">
              <a:buNone/>
              <a:defRPr sz="800" b="1"/>
            </a:lvl4pPr>
            <a:lvl5pPr marL="987907" indent="0">
              <a:buNone/>
              <a:defRPr sz="800" b="1"/>
            </a:lvl5pPr>
            <a:lvl6pPr marL="1234882" indent="0">
              <a:buNone/>
              <a:defRPr sz="800" b="1"/>
            </a:lvl6pPr>
            <a:lvl7pPr marL="1481858" indent="0">
              <a:buNone/>
              <a:defRPr sz="800" b="1"/>
            </a:lvl7pPr>
            <a:lvl8pPr marL="1728833" indent="0">
              <a:buNone/>
              <a:defRPr sz="800" b="1"/>
            </a:lvl8pPr>
            <a:lvl9pPr marL="1975813"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21367120" y="10439400"/>
            <a:ext cx="18592167" cy="18966188"/>
          </a:xfrm>
        </p:spPr>
        <p:txBody>
          <a:bodyPr/>
          <a:lstStyle>
            <a:lvl1pPr>
              <a:defRPr sz="1300"/>
            </a:lvl1pPr>
            <a:lvl2pPr>
              <a:defRPr sz="1300"/>
            </a:lvl2pPr>
            <a:lvl3pPr>
              <a:defRPr sz="8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969028-3D8E-43F3-964D-DCCDE9D083F4}" type="datetimeFigureOut">
              <a:rPr lang="en-US" smtClean="0"/>
              <a:pPr/>
              <a:t>11/3/2011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969028-3D8E-43F3-964D-DCCDE9D083F4}" type="datetimeFigureOut">
              <a:rPr lang="en-US" smtClean="0"/>
              <a:pPr/>
              <a:t>11/3/2011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69028-3D8E-43F3-964D-DCCDE9D083F4}" type="datetimeFigureOut">
              <a:rPr lang="en-US" smtClean="0"/>
              <a:pPr/>
              <a:t>11/3/2011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32" y="1310645"/>
            <a:ext cx="13838236" cy="5577841"/>
          </a:xfrm>
        </p:spPr>
        <p:txBody>
          <a:bodyPr anchor="b"/>
          <a:lstStyle>
            <a:lvl1pPr algn="l">
              <a:defRPr sz="1300" b="1"/>
            </a:lvl1pPr>
          </a:lstStyle>
          <a:p>
            <a:r>
              <a:rPr lang="en-US" smtClean="0"/>
              <a:t>Click to edit Master title style</a:t>
            </a:r>
            <a:endParaRPr lang="en-US"/>
          </a:p>
        </p:txBody>
      </p:sp>
      <p:sp>
        <p:nvSpPr>
          <p:cNvPr id="3" name="Content Placeholder 2"/>
          <p:cNvSpPr>
            <a:spLocks noGrp="1"/>
          </p:cNvSpPr>
          <p:nvPr>
            <p:ph idx="1"/>
          </p:nvPr>
        </p:nvSpPr>
        <p:spPr>
          <a:xfrm>
            <a:off x="16445235" y="1310644"/>
            <a:ext cx="23514050" cy="28094942"/>
          </a:xfrm>
        </p:spPr>
        <p:txBody>
          <a:bodyPr/>
          <a:lstStyle>
            <a:lvl1pPr>
              <a:defRPr sz="17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32" y="6888483"/>
            <a:ext cx="13838236" cy="22517101"/>
          </a:xfrm>
        </p:spPr>
        <p:txBody>
          <a:bodyPr/>
          <a:lstStyle>
            <a:lvl1pPr marL="0" indent="0">
              <a:buNone/>
              <a:defRPr sz="800"/>
            </a:lvl1pPr>
            <a:lvl2pPr marL="246976" indent="0">
              <a:buNone/>
              <a:defRPr sz="400"/>
            </a:lvl2pPr>
            <a:lvl3pPr marL="493955" indent="0">
              <a:buNone/>
              <a:defRPr sz="400"/>
            </a:lvl3pPr>
            <a:lvl4pPr marL="740927" indent="0">
              <a:buNone/>
              <a:defRPr sz="400"/>
            </a:lvl4pPr>
            <a:lvl5pPr marL="987907" indent="0">
              <a:buNone/>
              <a:defRPr sz="400"/>
            </a:lvl5pPr>
            <a:lvl6pPr marL="1234882" indent="0">
              <a:buNone/>
              <a:defRPr sz="400"/>
            </a:lvl6pPr>
            <a:lvl7pPr marL="1481858" indent="0">
              <a:buNone/>
              <a:defRPr sz="400"/>
            </a:lvl7pPr>
            <a:lvl8pPr marL="1728833" indent="0">
              <a:buNone/>
              <a:defRPr sz="400"/>
            </a:lvl8pPr>
            <a:lvl9pPr marL="1975813" indent="0">
              <a:buNone/>
              <a:defRPr sz="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69028-3D8E-43F3-964D-DCCDE9D083F4}" type="datetimeFigureOut">
              <a:rPr lang="en-US" smtClean="0"/>
              <a:pPr/>
              <a:t>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0" y="23042878"/>
            <a:ext cx="25237441" cy="2720340"/>
          </a:xfrm>
        </p:spPr>
        <p:txBody>
          <a:bodyPr anchor="b"/>
          <a:lstStyle>
            <a:lvl1pPr algn="l">
              <a:defRPr sz="1300" b="1"/>
            </a:lvl1pPr>
          </a:lstStyle>
          <a:p>
            <a:r>
              <a:rPr lang="en-US" smtClean="0"/>
              <a:t>Click to edit Master title style</a:t>
            </a:r>
            <a:endParaRPr lang="en-US"/>
          </a:p>
        </p:txBody>
      </p:sp>
      <p:sp>
        <p:nvSpPr>
          <p:cNvPr id="3" name="Picture Placeholder 2"/>
          <p:cNvSpPr>
            <a:spLocks noGrp="1"/>
          </p:cNvSpPr>
          <p:nvPr>
            <p:ph type="pic" idx="1"/>
          </p:nvPr>
        </p:nvSpPr>
        <p:spPr>
          <a:xfrm>
            <a:off x="8244520" y="2941320"/>
            <a:ext cx="25237441" cy="19751040"/>
          </a:xfrm>
        </p:spPr>
        <p:txBody>
          <a:bodyPr/>
          <a:lstStyle>
            <a:lvl1pPr marL="0" indent="0">
              <a:buNone/>
              <a:defRPr sz="1700"/>
            </a:lvl1pPr>
            <a:lvl2pPr marL="246976" indent="0">
              <a:buNone/>
              <a:defRPr sz="1300"/>
            </a:lvl2pPr>
            <a:lvl3pPr marL="493955" indent="0">
              <a:buNone/>
              <a:defRPr sz="1300"/>
            </a:lvl3pPr>
            <a:lvl4pPr marL="740927" indent="0">
              <a:buNone/>
              <a:defRPr sz="1300"/>
            </a:lvl4pPr>
            <a:lvl5pPr marL="987907" indent="0">
              <a:buNone/>
              <a:defRPr sz="1300"/>
            </a:lvl5pPr>
            <a:lvl6pPr marL="1234882" indent="0">
              <a:buNone/>
              <a:defRPr sz="1300"/>
            </a:lvl6pPr>
            <a:lvl7pPr marL="1481858" indent="0">
              <a:buNone/>
              <a:defRPr sz="1300"/>
            </a:lvl7pPr>
            <a:lvl8pPr marL="1728833" indent="0">
              <a:buNone/>
              <a:defRPr sz="1300"/>
            </a:lvl8pPr>
            <a:lvl9pPr marL="1975813" indent="0">
              <a:buNone/>
              <a:defRPr sz="1300"/>
            </a:lvl9pPr>
          </a:lstStyle>
          <a:p>
            <a:endParaRPr lang="en-US"/>
          </a:p>
        </p:txBody>
      </p:sp>
      <p:sp>
        <p:nvSpPr>
          <p:cNvPr id="4" name="Text Placeholder 3"/>
          <p:cNvSpPr>
            <a:spLocks noGrp="1"/>
          </p:cNvSpPr>
          <p:nvPr>
            <p:ph type="body" sz="half" idx="2"/>
          </p:nvPr>
        </p:nvSpPr>
        <p:spPr>
          <a:xfrm>
            <a:off x="8244520" y="25763220"/>
            <a:ext cx="25237441" cy="3863340"/>
          </a:xfrm>
        </p:spPr>
        <p:txBody>
          <a:bodyPr/>
          <a:lstStyle>
            <a:lvl1pPr marL="0" indent="0">
              <a:buNone/>
              <a:defRPr sz="800"/>
            </a:lvl1pPr>
            <a:lvl2pPr marL="246976" indent="0">
              <a:buNone/>
              <a:defRPr sz="400"/>
            </a:lvl2pPr>
            <a:lvl3pPr marL="493955" indent="0">
              <a:buNone/>
              <a:defRPr sz="400"/>
            </a:lvl3pPr>
            <a:lvl4pPr marL="740927" indent="0">
              <a:buNone/>
              <a:defRPr sz="400"/>
            </a:lvl4pPr>
            <a:lvl5pPr marL="987907" indent="0">
              <a:buNone/>
              <a:defRPr sz="400"/>
            </a:lvl5pPr>
            <a:lvl6pPr marL="1234882" indent="0">
              <a:buNone/>
              <a:defRPr sz="400"/>
            </a:lvl6pPr>
            <a:lvl7pPr marL="1481858" indent="0">
              <a:buNone/>
              <a:defRPr sz="400"/>
            </a:lvl7pPr>
            <a:lvl8pPr marL="1728833" indent="0">
              <a:buNone/>
              <a:defRPr sz="400"/>
            </a:lvl8pPr>
            <a:lvl9pPr marL="1975813" indent="0">
              <a:buNone/>
              <a:defRPr sz="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69028-3D8E-43F3-964D-DCCDE9D083F4}" type="datetimeFigureOut">
              <a:rPr lang="en-US" smtClean="0"/>
              <a:pPr/>
              <a:t>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879B1-BC06-4F8D-87BF-60C2EEB3DC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2" y="1318268"/>
            <a:ext cx="37856161" cy="5486401"/>
          </a:xfrm>
          <a:prstGeom prst="rect">
            <a:avLst/>
          </a:prstGeom>
        </p:spPr>
        <p:txBody>
          <a:bodyPr vert="horz" lIns="49395" tIns="24698" rIns="49395" bIns="2469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2" y="7680966"/>
            <a:ext cx="37856161" cy="21724625"/>
          </a:xfrm>
          <a:prstGeom prst="rect">
            <a:avLst/>
          </a:prstGeom>
        </p:spPr>
        <p:txBody>
          <a:bodyPr vert="horz" lIns="49395" tIns="24698" rIns="49395" bIns="2469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2" y="30510494"/>
            <a:ext cx="9814558" cy="1752598"/>
          </a:xfrm>
          <a:prstGeom prst="rect">
            <a:avLst/>
          </a:prstGeom>
        </p:spPr>
        <p:txBody>
          <a:bodyPr vert="horz" lIns="49395" tIns="24698" rIns="49395" bIns="24698" rtlCol="0" anchor="ctr"/>
          <a:lstStyle>
            <a:lvl1pPr algn="l">
              <a:defRPr sz="400">
                <a:solidFill>
                  <a:schemeClr val="tx1">
                    <a:tint val="75000"/>
                  </a:schemeClr>
                </a:solidFill>
              </a:defRPr>
            </a:lvl1pPr>
          </a:lstStyle>
          <a:p>
            <a:fld id="{11969028-3D8E-43F3-964D-DCCDE9D083F4}" type="datetimeFigureOut">
              <a:rPr lang="en-US" smtClean="0"/>
              <a:pPr/>
              <a:t>11/3/2011</a:t>
            </a:fld>
            <a:endParaRPr lang="en-US"/>
          </a:p>
        </p:txBody>
      </p:sp>
      <p:sp>
        <p:nvSpPr>
          <p:cNvPr id="5" name="Footer Placeholder 4"/>
          <p:cNvSpPr>
            <a:spLocks noGrp="1"/>
          </p:cNvSpPr>
          <p:nvPr>
            <p:ph type="ftr" sz="quarter" idx="3"/>
          </p:nvPr>
        </p:nvSpPr>
        <p:spPr>
          <a:xfrm>
            <a:off x="14371322" y="30510494"/>
            <a:ext cx="13319761" cy="1752598"/>
          </a:xfrm>
          <a:prstGeom prst="rect">
            <a:avLst/>
          </a:prstGeom>
        </p:spPr>
        <p:txBody>
          <a:bodyPr vert="horz" lIns="49395" tIns="24698" rIns="49395" bIns="24698" rtlCol="0" anchor="ctr"/>
          <a:lstStyle>
            <a:lvl1pPr algn="ctr">
              <a:defRPr sz="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0510494"/>
            <a:ext cx="9814558" cy="1752598"/>
          </a:xfrm>
          <a:prstGeom prst="rect">
            <a:avLst/>
          </a:prstGeom>
        </p:spPr>
        <p:txBody>
          <a:bodyPr vert="horz" lIns="49395" tIns="24698" rIns="49395" bIns="24698" rtlCol="0" anchor="ctr"/>
          <a:lstStyle>
            <a:lvl1pPr algn="r">
              <a:defRPr sz="400">
                <a:solidFill>
                  <a:schemeClr val="tx1">
                    <a:tint val="75000"/>
                  </a:schemeClr>
                </a:solidFill>
              </a:defRPr>
            </a:lvl1pPr>
          </a:lstStyle>
          <a:p>
            <a:fld id="{BBE879B1-BC06-4F8D-87BF-60C2EEB3DC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93955" rtl="0" eaLnBrk="1" latinLnBrk="0" hangingPunct="1">
        <a:spcBef>
          <a:spcPct val="0"/>
        </a:spcBef>
        <a:buNone/>
        <a:defRPr sz="2100" kern="1200">
          <a:solidFill>
            <a:schemeClr val="tx1"/>
          </a:solidFill>
          <a:latin typeface="+mj-lt"/>
          <a:ea typeface="+mj-ea"/>
          <a:cs typeface="+mj-cs"/>
        </a:defRPr>
      </a:lvl1pPr>
    </p:titleStyle>
    <p:bodyStyle>
      <a:lvl1pPr marL="185234" indent="-185234" algn="l" defTabSz="493955" rtl="0" eaLnBrk="1" latinLnBrk="0" hangingPunct="1">
        <a:spcBef>
          <a:spcPct val="20000"/>
        </a:spcBef>
        <a:buFont typeface="Arial" pitchFamily="34" charset="0"/>
        <a:buChar char="•"/>
        <a:defRPr sz="1700" kern="1200">
          <a:solidFill>
            <a:schemeClr val="tx1"/>
          </a:solidFill>
          <a:latin typeface="+mn-lt"/>
          <a:ea typeface="+mn-ea"/>
          <a:cs typeface="+mn-cs"/>
        </a:defRPr>
      </a:lvl1pPr>
      <a:lvl2pPr marL="401336" indent="-154357"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2pPr>
      <a:lvl3pPr marL="617443"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3pPr>
      <a:lvl4pPr marL="864419"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111394"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358370"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605350"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1852321"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099297" indent="-123488" algn="l" defTabSz="493955"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493955" rtl="0" eaLnBrk="1" latinLnBrk="0" hangingPunct="1">
        <a:defRPr sz="800" kern="1200">
          <a:solidFill>
            <a:schemeClr val="tx1"/>
          </a:solidFill>
          <a:latin typeface="+mn-lt"/>
          <a:ea typeface="+mn-ea"/>
          <a:cs typeface="+mn-cs"/>
        </a:defRPr>
      </a:lvl1pPr>
      <a:lvl2pPr marL="246976" algn="l" defTabSz="493955" rtl="0" eaLnBrk="1" latinLnBrk="0" hangingPunct="1">
        <a:defRPr sz="800" kern="1200">
          <a:solidFill>
            <a:schemeClr val="tx1"/>
          </a:solidFill>
          <a:latin typeface="+mn-lt"/>
          <a:ea typeface="+mn-ea"/>
          <a:cs typeface="+mn-cs"/>
        </a:defRPr>
      </a:lvl2pPr>
      <a:lvl3pPr marL="493955" algn="l" defTabSz="493955" rtl="0" eaLnBrk="1" latinLnBrk="0" hangingPunct="1">
        <a:defRPr sz="800" kern="1200">
          <a:solidFill>
            <a:schemeClr val="tx1"/>
          </a:solidFill>
          <a:latin typeface="+mn-lt"/>
          <a:ea typeface="+mn-ea"/>
          <a:cs typeface="+mn-cs"/>
        </a:defRPr>
      </a:lvl3pPr>
      <a:lvl4pPr marL="740927" algn="l" defTabSz="493955" rtl="0" eaLnBrk="1" latinLnBrk="0" hangingPunct="1">
        <a:defRPr sz="800" kern="1200">
          <a:solidFill>
            <a:schemeClr val="tx1"/>
          </a:solidFill>
          <a:latin typeface="+mn-lt"/>
          <a:ea typeface="+mn-ea"/>
          <a:cs typeface="+mn-cs"/>
        </a:defRPr>
      </a:lvl4pPr>
      <a:lvl5pPr marL="987907" algn="l" defTabSz="493955" rtl="0" eaLnBrk="1" latinLnBrk="0" hangingPunct="1">
        <a:defRPr sz="800" kern="1200">
          <a:solidFill>
            <a:schemeClr val="tx1"/>
          </a:solidFill>
          <a:latin typeface="+mn-lt"/>
          <a:ea typeface="+mn-ea"/>
          <a:cs typeface="+mn-cs"/>
        </a:defRPr>
      </a:lvl5pPr>
      <a:lvl6pPr marL="1234882" algn="l" defTabSz="493955" rtl="0" eaLnBrk="1" latinLnBrk="0" hangingPunct="1">
        <a:defRPr sz="800" kern="1200">
          <a:solidFill>
            <a:schemeClr val="tx1"/>
          </a:solidFill>
          <a:latin typeface="+mn-lt"/>
          <a:ea typeface="+mn-ea"/>
          <a:cs typeface="+mn-cs"/>
        </a:defRPr>
      </a:lvl6pPr>
      <a:lvl7pPr marL="1481858" algn="l" defTabSz="493955" rtl="0" eaLnBrk="1" latinLnBrk="0" hangingPunct="1">
        <a:defRPr sz="800" kern="1200">
          <a:solidFill>
            <a:schemeClr val="tx1"/>
          </a:solidFill>
          <a:latin typeface="+mn-lt"/>
          <a:ea typeface="+mn-ea"/>
          <a:cs typeface="+mn-cs"/>
        </a:defRPr>
      </a:lvl7pPr>
      <a:lvl8pPr marL="1728833" algn="l" defTabSz="493955" rtl="0" eaLnBrk="1" latinLnBrk="0" hangingPunct="1">
        <a:defRPr sz="800" kern="1200">
          <a:solidFill>
            <a:schemeClr val="tx1"/>
          </a:solidFill>
          <a:latin typeface="+mn-lt"/>
          <a:ea typeface="+mn-ea"/>
          <a:cs typeface="+mn-cs"/>
        </a:defRPr>
      </a:lvl8pPr>
      <a:lvl9pPr marL="1975813" algn="l" defTabSz="493955"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diagramColors" Target="../diagrams/colors1.xml"/><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diagramQuickStyle" Target="../diagrams/quickStyle1.xml"/><Relationship Id="rId2" Type="http://schemas.openxmlformats.org/officeDocument/2006/relationships/notesSlide" Target="../notesSlides/notesSlide1.xml"/><Relationship Id="rId16" Type="http://schemas.openxmlformats.org/officeDocument/2006/relationships/diagramLayout" Target="../diagrams/layout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diagramData" Target="../diagrams/data1.xml"/><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469126" y="4603634"/>
            <a:ext cx="12936209" cy="9879637"/>
            <a:chOff x="762000" y="228600"/>
            <a:chExt cx="3276600" cy="4114800"/>
          </a:xfrm>
        </p:grpSpPr>
        <p:sp>
          <p:nvSpPr>
            <p:cNvPr id="104" name="Rectangle 103"/>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838200" y="365760"/>
              <a:ext cx="3124200" cy="3901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1600200" y="4648200"/>
            <a:ext cx="12500335" cy="11493700"/>
          </a:xfrm>
          <a:prstGeom prst="rect">
            <a:avLst/>
          </a:prstGeom>
          <a:noFill/>
        </p:spPr>
        <p:txBody>
          <a:bodyPr wrap="square" lIns="394503" tIns="197251" rIns="394503" bIns="197251" rtlCol="0">
            <a:spAutoFit/>
          </a:bodyPr>
          <a:lstStyle/>
          <a:p>
            <a:r>
              <a:rPr lang="en-US" sz="5900" b="1" dirty="0" smtClean="0">
                <a:solidFill>
                  <a:schemeClr val="tx2">
                    <a:lumMod val="75000"/>
                  </a:schemeClr>
                </a:solidFill>
                <a:latin typeface="Arial" pitchFamily="34" charset="0"/>
                <a:cs typeface="Arial" pitchFamily="34" charset="0"/>
              </a:rPr>
              <a:t>Introduction</a:t>
            </a:r>
          </a:p>
          <a:p>
            <a:r>
              <a:rPr lang="en-US" sz="5100" dirty="0" smtClean="0">
                <a:latin typeface="Arial" pitchFamily="34" charset="0"/>
                <a:cs typeface="Arial" pitchFamily="34" charset="0"/>
              </a:rPr>
              <a:t>	</a:t>
            </a:r>
            <a:r>
              <a:rPr lang="en-US" sz="2500" dirty="0" smtClean="0">
                <a:latin typeface="Arial" pitchFamily="34" charset="0"/>
                <a:cs typeface="Arial" pitchFamily="34" charset="0"/>
              </a:rPr>
              <a:t>The biological aging system has been described as the increased likelihood for failure as time progresses. On the cellular level, factors such as oxidative stress, which is caused by the accumulation of reactive oxygen species, can onset this aging process by increasing genomic instability via DNA mutations. Mitochondrial DNA (</a:t>
            </a:r>
            <a:r>
              <a:rPr lang="en-US" sz="2500" dirty="0" err="1" smtClean="0">
                <a:latin typeface="Arial" pitchFamily="34" charset="0"/>
                <a:cs typeface="Arial" pitchFamily="34" charset="0"/>
              </a:rPr>
              <a:t>mtDNA</a:t>
            </a:r>
            <a:r>
              <a:rPr lang="en-US" sz="2500" dirty="0" smtClean="0">
                <a:latin typeface="Arial" pitchFamily="34" charset="0"/>
                <a:cs typeface="Arial" pitchFamily="34" charset="0"/>
              </a:rPr>
              <a:t>), more so than nuclear DNA (</a:t>
            </a:r>
            <a:r>
              <a:rPr lang="en-US" sz="2500" dirty="0" err="1" smtClean="0">
                <a:latin typeface="Arial" pitchFamily="34" charset="0"/>
                <a:cs typeface="Arial" pitchFamily="34" charset="0"/>
              </a:rPr>
              <a:t>nDNA</a:t>
            </a:r>
            <a:r>
              <a:rPr lang="en-US" sz="2500" dirty="0" smtClean="0">
                <a:latin typeface="Arial" pitchFamily="34" charset="0"/>
                <a:cs typeface="Arial" pitchFamily="34" charset="0"/>
              </a:rPr>
              <a:t>), is reported to have a greater susceptibility to damage caused by oxidative stress despite the protective function of circulating antioxidants.</a:t>
            </a:r>
            <a:r>
              <a:rPr lang="en-US" sz="2500" baseline="30000" dirty="0" smtClean="0">
                <a:latin typeface="Arial" pitchFamily="34" charset="0"/>
                <a:cs typeface="Arial" pitchFamily="34" charset="0"/>
              </a:rPr>
              <a:t>1</a:t>
            </a:r>
            <a:r>
              <a:rPr lang="en-US" sz="2500" dirty="0" smtClean="0">
                <a:latin typeface="Arial" pitchFamily="34" charset="0"/>
                <a:cs typeface="Arial" pitchFamily="34" charset="0"/>
              </a:rPr>
              <a:t> </a:t>
            </a:r>
          </a:p>
          <a:p>
            <a:r>
              <a:rPr lang="en-US" sz="2500" dirty="0" smtClean="0">
                <a:latin typeface="Arial" pitchFamily="34" charset="0"/>
                <a:cs typeface="Arial" pitchFamily="34" charset="0"/>
              </a:rPr>
              <a:t>	What is the link between oxidative stress and mutation rate in the biological aging system? We tackled this question by using a group of nine natural diploid </a:t>
            </a:r>
            <a:r>
              <a:rPr lang="en-US" sz="2500" i="1" dirty="0" err="1" smtClean="0">
                <a:latin typeface="Arial" pitchFamily="34" charset="0"/>
                <a:cs typeface="Arial" pitchFamily="34" charset="0"/>
              </a:rPr>
              <a:t>Saccharomyces</a:t>
            </a:r>
            <a:r>
              <a:rPr lang="en-US" sz="2500" i="1" dirty="0" smtClean="0">
                <a:latin typeface="Arial" pitchFamily="34" charset="0"/>
                <a:cs typeface="Arial" pitchFamily="34" charset="0"/>
              </a:rPr>
              <a:t> </a:t>
            </a:r>
            <a:r>
              <a:rPr lang="en-US" sz="2500" i="1" dirty="0" err="1" smtClean="0">
                <a:latin typeface="Arial" pitchFamily="34" charset="0"/>
                <a:cs typeface="Arial" pitchFamily="34" charset="0"/>
              </a:rPr>
              <a:t>cerevisiae</a:t>
            </a:r>
            <a:r>
              <a:rPr lang="en-US" sz="2500" dirty="0" smtClean="0">
                <a:latin typeface="Arial" pitchFamily="34" charset="0"/>
                <a:cs typeface="Arial" pitchFamily="34" charset="0"/>
              </a:rPr>
              <a:t> isolates as a model for this phenomenon. Oxidative stress was introduced by using different concentrations of hydrogen peroxide. Mutation rates were measured by loss of </a:t>
            </a:r>
            <a:r>
              <a:rPr lang="en-US" sz="2500" dirty="0" err="1" smtClean="0">
                <a:latin typeface="Arial" pitchFamily="34" charset="0"/>
                <a:cs typeface="Arial" pitchFamily="34" charset="0"/>
              </a:rPr>
              <a:t>heterozygosity</a:t>
            </a:r>
            <a:r>
              <a:rPr lang="en-US" sz="2500" dirty="0" smtClean="0">
                <a:latin typeface="Arial" pitchFamily="34" charset="0"/>
                <a:cs typeface="Arial" pitchFamily="34" charset="0"/>
              </a:rPr>
              <a:t> (LOH) at the Met 15 +/- locus in a group of diploid natural yeast </a:t>
            </a:r>
            <a:r>
              <a:rPr lang="en-US" sz="2500" dirty="0" smtClean="0">
                <a:latin typeface="Arial" pitchFamily="34" charset="0"/>
                <a:cs typeface="Arial" pitchFamily="34" charset="0"/>
              </a:rPr>
              <a:t>isolates, with high </a:t>
            </a:r>
            <a:r>
              <a:rPr lang="en-US" sz="2500" dirty="0" smtClean="0">
                <a:latin typeface="Arial" pitchFamily="34" charset="0"/>
                <a:cs typeface="Arial" pitchFamily="34" charset="0"/>
              </a:rPr>
              <a:t>counts of LOH events indicating genomic instability and low counts indicating genomic </a:t>
            </a:r>
            <a:r>
              <a:rPr lang="en-US" sz="2500" dirty="0" smtClean="0">
                <a:latin typeface="Arial" pitchFamily="34" charset="0"/>
                <a:cs typeface="Arial" pitchFamily="34" charset="0"/>
              </a:rPr>
              <a:t>integrity.</a:t>
            </a:r>
            <a:r>
              <a:rPr lang="en-US" sz="2500" baseline="30000" dirty="0" smtClean="0">
                <a:latin typeface="Arial" pitchFamily="34" charset="0"/>
                <a:cs typeface="Arial" pitchFamily="34" charset="0"/>
              </a:rPr>
              <a:t>2</a:t>
            </a:r>
          </a:p>
          <a:p>
            <a:r>
              <a:rPr lang="en-US" sz="2500" i="1" dirty="0" smtClean="0">
                <a:latin typeface="Arial" pitchFamily="34" charset="0"/>
                <a:cs typeface="Arial" pitchFamily="34" charset="0"/>
              </a:rPr>
              <a:t>R</a:t>
            </a:r>
            <a:r>
              <a:rPr lang="en-US" sz="2500" dirty="0" smtClean="0">
                <a:latin typeface="Arial" pitchFamily="34" charset="0"/>
                <a:cs typeface="Arial" pitchFamily="34" charset="0"/>
              </a:rPr>
              <a:t>, </a:t>
            </a:r>
            <a:r>
              <a:rPr lang="en-US" sz="2500" dirty="0" smtClean="0">
                <a:latin typeface="Arial" pitchFamily="34" charset="0"/>
                <a:cs typeface="Arial" pitchFamily="34" charset="0"/>
              </a:rPr>
              <a:t>a statistical analysis software program, was used to plot yeast viability as a function of mutation rate. </a:t>
            </a:r>
          </a:p>
          <a:p>
            <a:r>
              <a:rPr lang="en-US" sz="2500" dirty="0" smtClean="0">
                <a:latin typeface="Arial" pitchFamily="34" charset="0"/>
                <a:cs typeface="Arial" pitchFamily="34" charset="0"/>
              </a:rPr>
              <a:t>	Deciphering the mechanisms and conditions under which a biological system ages is of great interest and can contribute to the understanding of age-related diseases such as cancer, Alzheimer’s disease, and cardiovascular disease. </a:t>
            </a:r>
          </a:p>
          <a:p>
            <a:endParaRPr lang="en-US" sz="5100" dirty="0"/>
          </a:p>
          <a:p>
            <a:endParaRPr lang="en-US" sz="5100" dirty="0"/>
          </a:p>
          <a:p>
            <a:r>
              <a:rPr lang="en-US" sz="1700" dirty="0" smtClean="0"/>
              <a:t/>
            </a:r>
            <a:br>
              <a:rPr lang="en-US" sz="1700" dirty="0" smtClean="0"/>
            </a:br>
            <a:endParaRPr lang="en-US" sz="4200" dirty="0"/>
          </a:p>
        </p:txBody>
      </p:sp>
      <p:grpSp>
        <p:nvGrpSpPr>
          <p:cNvPr id="72" name="Group 71"/>
          <p:cNvGrpSpPr/>
          <p:nvPr/>
        </p:nvGrpSpPr>
        <p:grpSpPr>
          <a:xfrm>
            <a:off x="1469126" y="14812592"/>
            <a:ext cx="12936209" cy="2963891"/>
            <a:chOff x="26352794" y="17987596"/>
            <a:chExt cx="18728271" cy="12215340"/>
          </a:xfrm>
        </p:grpSpPr>
        <p:sp>
          <p:nvSpPr>
            <p:cNvPr id="65" name="Rectangle 64"/>
            <p:cNvSpPr/>
            <p:nvPr/>
          </p:nvSpPr>
          <p:spPr>
            <a:xfrm>
              <a:off x="26352794" y="17987596"/>
              <a:ext cx="18728271" cy="122153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6786319" y="18851307"/>
              <a:ext cx="17861221" cy="10858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1600200" y="14812594"/>
            <a:ext cx="13120652" cy="11078201"/>
          </a:xfrm>
          <a:prstGeom prst="rect">
            <a:avLst/>
          </a:prstGeom>
          <a:noFill/>
        </p:spPr>
        <p:txBody>
          <a:bodyPr wrap="square" lIns="394503" tIns="197251" rIns="394503" bIns="197251" rtlCol="0">
            <a:spAutoFit/>
          </a:bodyPr>
          <a:lstStyle/>
          <a:p>
            <a:r>
              <a:rPr lang="en-US" sz="5900" b="1" dirty="0" smtClean="0">
                <a:solidFill>
                  <a:schemeClr val="tx2">
                    <a:lumMod val="75000"/>
                  </a:schemeClr>
                </a:solidFill>
                <a:latin typeface="Arial" pitchFamily="34" charset="0"/>
                <a:cs typeface="Arial" pitchFamily="34" charset="0"/>
              </a:rPr>
              <a:t>Hypothesis</a:t>
            </a:r>
          </a:p>
          <a:p>
            <a:r>
              <a:rPr lang="en-US" sz="3800" dirty="0" smtClean="0">
                <a:latin typeface="Arial" pitchFamily="34" charset="0"/>
                <a:cs typeface="Arial" pitchFamily="34" charset="0"/>
              </a:rPr>
              <a:t>	</a:t>
            </a:r>
            <a:r>
              <a:rPr lang="en-US" sz="2500" dirty="0" smtClean="0">
                <a:latin typeface="Arial" pitchFamily="34" charset="0"/>
                <a:cs typeface="Arial" pitchFamily="34" charset="0"/>
              </a:rPr>
              <a:t>We hypothesized that the frequency of loss of </a:t>
            </a:r>
            <a:r>
              <a:rPr lang="en-US" sz="2500" dirty="0" err="1" smtClean="0">
                <a:latin typeface="Arial" pitchFamily="34" charset="0"/>
                <a:cs typeface="Arial" pitchFamily="34" charset="0"/>
              </a:rPr>
              <a:t>heterozygosity</a:t>
            </a:r>
            <a:r>
              <a:rPr lang="en-US" sz="2500" dirty="0" smtClean="0">
                <a:latin typeface="Arial" pitchFamily="34" charset="0"/>
                <a:cs typeface="Arial" pitchFamily="34" charset="0"/>
              </a:rPr>
              <a:t> events will occur in a dosage dependent </a:t>
            </a:r>
            <a:r>
              <a:rPr lang="en-US" sz="2500" dirty="0" smtClean="0">
                <a:latin typeface="Arial" pitchFamily="34" charset="0"/>
                <a:cs typeface="Arial" pitchFamily="34" charset="0"/>
              </a:rPr>
              <a:t>manner of </a:t>
            </a:r>
            <a:r>
              <a:rPr lang="en-US" sz="2500" dirty="0" smtClean="0">
                <a:latin typeface="Arial" pitchFamily="34" charset="0"/>
                <a:cs typeface="Arial" pitchFamily="34" charset="0"/>
              </a:rPr>
              <a:t>H2O2. </a:t>
            </a:r>
            <a:r>
              <a:rPr lang="en-US" sz="2500" dirty="0" smtClean="0">
                <a:latin typeface="Arial" pitchFamily="34" charset="0"/>
                <a:cs typeface="Arial" pitchFamily="34" charset="0"/>
              </a:rPr>
              <a:t>Thus, as mutation rate increases, cell viability will decrease. </a:t>
            </a:r>
          </a:p>
          <a:p>
            <a:endParaRPr lang="en-US" sz="6700" u="sng" dirty="0" smtClean="0"/>
          </a:p>
          <a:p>
            <a:pPr algn="ctr"/>
            <a:endParaRPr lang="en-US" sz="6700" u="sng" dirty="0" smtClean="0"/>
          </a:p>
          <a:p>
            <a:pPr algn="ctr"/>
            <a:endParaRPr lang="en-US" sz="6700" u="sng" dirty="0" smtClean="0"/>
          </a:p>
          <a:p>
            <a:endParaRPr lang="en-US" sz="6700" dirty="0" smtClean="0"/>
          </a:p>
          <a:p>
            <a:pPr algn="ctr"/>
            <a:endParaRPr lang="en-US" sz="6700" u="sng" dirty="0" smtClean="0"/>
          </a:p>
          <a:p>
            <a:pPr algn="ctr"/>
            <a:endParaRPr lang="en-US" sz="5100" dirty="0" smtClean="0"/>
          </a:p>
          <a:p>
            <a:endParaRPr lang="en-US" sz="5100" dirty="0"/>
          </a:p>
          <a:p>
            <a:endParaRPr lang="en-US" sz="5100" dirty="0"/>
          </a:p>
          <a:p>
            <a:r>
              <a:rPr lang="en-US" sz="1700" dirty="0" smtClean="0"/>
              <a:t/>
            </a:r>
            <a:br>
              <a:rPr lang="en-US" sz="1700" dirty="0" smtClean="0"/>
            </a:br>
            <a:endParaRPr lang="en-US" sz="4200" dirty="0"/>
          </a:p>
        </p:txBody>
      </p:sp>
      <p:grpSp>
        <p:nvGrpSpPr>
          <p:cNvPr id="58" name="Group 57"/>
          <p:cNvGrpSpPr/>
          <p:nvPr/>
        </p:nvGrpSpPr>
        <p:grpSpPr>
          <a:xfrm>
            <a:off x="14720852" y="26338834"/>
            <a:ext cx="11674140" cy="5598461"/>
            <a:chOff x="26352794" y="17987596"/>
            <a:chExt cx="18728271" cy="12215340"/>
          </a:xfrm>
        </p:grpSpPr>
        <p:sp>
          <p:nvSpPr>
            <p:cNvPr id="60" name="Rectangle 59"/>
            <p:cNvSpPr/>
            <p:nvPr/>
          </p:nvSpPr>
          <p:spPr>
            <a:xfrm>
              <a:off x="26352794" y="17987596"/>
              <a:ext cx="18728271" cy="1221534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786319" y="18851307"/>
              <a:ext cx="17861221" cy="10858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15087600" y="26997479"/>
            <a:ext cx="11125200" cy="6463595"/>
          </a:xfrm>
          <a:prstGeom prst="rect">
            <a:avLst/>
          </a:prstGeom>
          <a:noFill/>
        </p:spPr>
        <p:txBody>
          <a:bodyPr wrap="square" lIns="76489" tIns="38242" rIns="76489" bIns="38242" rtlCol="0">
            <a:spAutoFit/>
          </a:bodyPr>
          <a:lstStyle/>
          <a:p>
            <a:r>
              <a:rPr lang="en-US" sz="5900" b="1" dirty="0" smtClean="0">
                <a:solidFill>
                  <a:schemeClr val="tx2">
                    <a:lumMod val="75000"/>
                  </a:schemeClr>
                </a:solidFill>
                <a:latin typeface="Arial" pitchFamily="34" charset="0"/>
                <a:cs typeface="Arial" pitchFamily="34" charset="0"/>
              </a:rPr>
              <a:t>References</a:t>
            </a:r>
            <a:endParaRPr lang="en-US" sz="5900" b="1" dirty="0" smtClean="0">
              <a:solidFill>
                <a:schemeClr val="tx2">
                  <a:lumMod val="75000"/>
                </a:schemeClr>
              </a:solidFill>
              <a:latin typeface="Arial" pitchFamily="34" charset="0"/>
              <a:cs typeface="Arial" pitchFamily="34" charset="0"/>
            </a:endParaRPr>
          </a:p>
          <a:p>
            <a:r>
              <a:rPr lang="en-US" sz="2800" baseline="30000" dirty="0" smtClean="0">
                <a:latin typeface="Arial" pitchFamily="34" charset="0"/>
                <a:cs typeface="Arial" pitchFamily="34" charset="0"/>
              </a:rPr>
              <a:t>1</a:t>
            </a:r>
            <a:r>
              <a:rPr lang="en-US" sz="2500" dirty="0" smtClean="0">
                <a:latin typeface="Arial" pitchFamily="34" charset="0"/>
                <a:cs typeface="Arial" pitchFamily="34" charset="0"/>
              </a:rPr>
              <a:t>Richter C, 1995 Oxidative </a:t>
            </a:r>
            <a:r>
              <a:rPr lang="en-US" sz="2500" dirty="0" smtClean="0">
                <a:latin typeface="Arial" pitchFamily="34" charset="0"/>
                <a:cs typeface="Arial" pitchFamily="34" charset="0"/>
              </a:rPr>
              <a:t>Damage to Mitochondrial DNA and its Relationship to </a:t>
            </a:r>
            <a:r>
              <a:rPr lang="en-US" sz="2500" dirty="0" smtClean="0">
                <a:latin typeface="Arial" pitchFamily="34" charset="0"/>
                <a:cs typeface="Arial" pitchFamily="34" charset="0"/>
              </a:rPr>
              <a:t>Ageing. </a:t>
            </a:r>
            <a:r>
              <a:rPr lang="en-US" sz="2500" i="1" dirty="0" smtClean="0">
                <a:latin typeface="Arial" pitchFamily="34" charset="0"/>
                <a:cs typeface="Arial" pitchFamily="34" charset="0"/>
              </a:rPr>
              <a:t>Science Direct: The International Journal of Biochemistry and Cell </a:t>
            </a:r>
            <a:r>
              <a:rPr lang="en-US" sz="2500" i="1" dirty="0" smtClean="0">
                <a:latin typeface="Arial" pitchFamily="34" charset="0"/>
                <a:cs typeface="Arial" pitchFamily="34" charset="0"/>
              </a:rPr>
              <a:t>Biology.</a:t>
            </a:r>
            <a:r>
              <a:rPr lang="en-US" sz="2500" dirty="0" smtClean="0">
                <a:latin typeface="Arial" pitchFamily="34" charset="0"/>
                <a:cs typeface="Arial" pitchFamily="34" charset="0"/>
              </a:rPr>
              <a:t>  647-653.</a:t>
            </a:r>
            <a:endParaRPr lang="en-US" sz="2500" dirty="0" smtClean="0">
              <a:latin typeface="Arial" pitchFamily="34" charset="0"/>
              <a:cs typeface="Arial" pitchFamily="34" charset="0"/>
            </a:endParaRPr>
          </a:p>
          <a:p>
            <a:r>
              <a:rPr lang="en-US" sz="2800" baseline="30000" dirty="0" smtClean="0">
                <a:latin typeface="Arial" pitchFamily="34" charset="0"/>
                <a:cs typeface="Arial" pitchFamily="34" charset="0"/>
              </a:rPr>
              <a:t>2</a:t>
            </a:r>
            <a:r>
              <a:rPr lang="en-US" sz="2500" dirty="0" smtClean="0">
                <a:latin typeface="Arial" pitchFamily="34" charset="0"/>
                <a:cs typeface="Arial" pitchFamily="34" charset="0"/>
              </a:rPr>
              <a:t>McMurray MA, </a:t>
            </a:r>
            <a:r>
              <a:rPr lang="en-US" sz="2500" dirty="0" err="1" smtClean="0">
                <a:latin typeface="Arial" pitchFamily="34" charset="0"/>
                <a:cs typeface="Arial" pitchFamily="34" charset="0"/>
              </a:rPr>
              <a:t>Gottschling</a:t>
            </a:r>
            <a:r>
              <a:rPr lang="en-US" sz="2500" dirty="0" smtClean="0">
                <a:latin typeface="Arial" pitchFamily="34" charset="0"/>
                <a:cs typeface="Arial" pitchFamily="34" charset="0"/>
              </a:rPr>
              <a:t> DE, 2003 </a:t>
            </a:r>
            <a:r>
              <a:rPr lang="en-US" sz="2500" dirty="0" smtClean="0">
                <a:latin typeface="Arial" pitchFamily="34" charset="0"/>
                <a:cs typeface="Arial" pitchFamily="34" charset="0"/>
              </a:rPr>
              <a:t>An Age-Induced Switch to a Hyper-</a:t>
            </a:r>
            <a:r>
              <a:rPr lang="en-US" sz="2500" dirty="0" err="1" smtClean="0">
                <a:latin typeface="Arial" pitchFamily="34" charset="0"/>
                <a:cs typeface="Arial" pitchFamily="34" charset="0"/>
              </a:rPr>
              <a:t>Recombinational</a:t>
            </a:r>
            <a:r>
              <a:rPr lang="en-US" sz="2500" dirty="0" smtClean="0">
                <a:latin typeface="Arial" pitchFamily="34" charset="0"/>
                <a:cs typeface="Arial" pitchFamily="34" charset="0"/>
              </a:rPr>
              <a:t> State. </a:t>
            </a:r>
            <a:r>
              <a:rPr lang="en-US" sz="2500" i="1" dirty="0" smtClean="0">
                <a:latin typeface="Arial" pitchFamily="34" charset="0"/>
                <a:cs typeface="Arial" pitchFamily="34" charset="0"/>
              </a:rPr>
              <a:t>Science. </a:t>
            </a:r>
            <a:r>
              <a:rPr lang="en-US" sz="2500" dirty="0" smtClean="0">
                <a:latin typeface="Arial" pitchFamily="34" charset="0"/>
                <a:cs typeface="Arial" pitchFamily="34" charset="0"/>
              </a:rPr>
              <a:t>1908 -1911.</a:t>
            </a:r>
          </a:p>
          <a:p>
            <a:r>
              <a:rPr lang="en-US" sz="2800" baseline="30000" dirty="0" smtClean="0"/>
              <a:t>3</a:t>
            </a:r>
            <a:r>
              <a:rPr lang="en-US" sz="2500" dirty="0" smtClean="0">
                <a:latin typeface="Arial" pitchFamily="34" charset="0"/>
                <a:cs typeface="Arial" pitchFamily="34" charset="0"/>
              </a:rPr>
              <a:t>Qin </a:t>
            </a:r>
            <a:r>
              <a:rPr lang="en-US" sz="2500" dirty="0" smtClean="0">
                <a:latin typeface="Arial" pitchFamily="34" charset="0"/>
                <a:cs typeface="Arial" pitchFamily="34" charset="0"/>
              </a:rPr>
              <a:t>H, Lu M, Goldfarb DS, 2008 Genomic Instability Is Associated with Natural Life Span Variation in </a:t>
            </a:r>
            <a:r>
              <a:rPr lang="en-US" sz="2500" i="1" dirty="0" err="1" smtClean="0">
                <a:latin typeface="Arial" pitchFamily="34" charset="0"/>
                <a:cs typeface="Arial" pitchFamily="34" charset="0"/>
              </a:rPr>
              <a:t>Saccharomyces</a:t>
            </a:r>
            <a:r>
              <a:rPr lang="en-US" sz="2500" i="1" dirty="0" smtClean="0">
                <a:latin typeface="Arial" pitchFamily="34" charset="0"/>
                <a:cs typeface="Arial" pitchFamily="34" charset="0"/>
              </a:rPr>
              <a:t> </a:t>
            </a:r>
            <a:r>
              <a:rPr lang="en-US" sz="2500" i="1" dirty="0" err="1" smtClean="0">
                <a:latin typeface="Arial" pitchFamily="34" charset="0"/>
                <a:cs typeface="Arial" pitchFamily="34" charset="0"/>
              </a:rPr>
              <a:t>cerevisiae</a:t>
            </a:r>
            <a:r>
              <a:rPr lang="en-US" sz="2500" dirty="0" smtClean="0">
                <a:latin typeface="Arial" pitchFamily="34" charset="0"/>
                <a:cs typeface="Arial" pitchFamily="34" charset="0"/>
              </a:rPr>
              <a:t>. </a:t>
            </a:r>
            <a:r>
              <a:rPr lang="en-US" sz="2500" dirty="0" err="1" smtClean="0">
                <a:latin typeface="Arial" pitchFamily="34" charset="0"/>
                <a:cs typeface="Arial" pitchFamily="34" charset="0"/>
              </a:rPr>
              <a:t>PLoS</a:t>
            </a:r>
            <a:r>
              <a:rPr lang="en-US" sz="2500" dirty="0" smtClean="0">
                <a:latin typeface="Arial" pitchFamily="34" charset="0"/>
                <a:cs typeface="Arial" pitchFamily="34" charset="0"/>
              </a:rPr>
              <a:t> ONE 3(7): e2670</a:t>
            </a:r>
            <a:endParaRPr lang="en-US" sz="2500" dirty="0" smtClean="0">
              <a:solidFill>
                <a:srgbClr val="000000"/>
              </a:solidFill>
              <a:latin typeface="Arial" pitchFamily="34" charset="0"/>
              <a:cs typeface="Arial" pitchFamily="34" charset="0"/>
            </a:endParaRPr>
          </a:p>
          <a:p>
            <a:endParaRPr lang="en-US" sz="5100" dirty="0" smtClean="0"/>
          </a:p>
          <a:p>
            <a:pPr algn="ctr"/>
            <a:endParaRPr lang="en-US" sz="5900" u="sng" dirty="0" smtClean="0"/>
          </a:p>
          <a:p>
            <a:endParaRPr lang="en-US" sz="4600" dirty="0"/>
          </a:p>
        </p:txBody>
      </p:sp>
      <p:grpSp>
        <p:nvGrpSpPr>
          <p:cNvPr id="64" name="Group 63"/>
          <p:cNvGrpSpPr/>
          <p:nvPr/>
        </p:nvGrpSpPr>
        <p:grpSpPr>
          <a:xfrm>
            <a:off x="26710509" y="28973404"/>
            <a:ext cx="13567243" cy="2963891"/>
            <a:chOff x="756456" y="228600"/>
            <a:chExt cx="3282144" cy="4114800"/>
          </a:xfrm>
        </p:grpSpPr>
        <p:sp>
          <p:nvSpPr>
            <p:cNvPr id="70" name="Rectangle 69"/>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822986" y="463731"/>
              <a:ext cx="3149084" cy="3683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p:cNvSpPr txBox="1"/>
          <p:nvPr/>
        </p:nvSpPr>
        <p:spPr>
          <a:xfrm>
            <a:off x="27026026" y="28973404"/>
            <a:ext cx="13567243" cy="1893113"/>
          </a:xfrm>
          <a:prstGeom prst="rect">
            <a:avLst/>
          </a:prstGeom>
          <a:noFill/>
        </p:spPr>
        <p:txBody>
          <a:bodyPr wrap="square" lIns="76489" tIns="38242" rIns="76489" bIns="38242" rtlCol="0">
            <a:spAutoFit/>
          </a:bodyPr>
          <a:lstStyle/>
          <a:p>
            <a:r>
              <a:rPr lang="en-US" sz="5900" b="1" dirty="0" smtClean="0">
                <a:solidFill>
                  <a:schemeClr val="tx2">
                    <a:lumMod val="75000"/>
                  </a:schemeClr>
                </a:solidFill>
                <a:latin typeface="Arial" pitchFamily="34" charset="0"/>
                <a:cs typeface="Arial" pitchFamily="34" charset="0"/>
              </a:rPr>
              <a:t>Acknowledgements</a:t>
            </a:r>
          </a:p>
          <a:p>
            <a:endParaRPr lang="en-US" sz="5900" u="sng" dirty="0"/>
          </a:p>
        </p:txBody>
      </p:sp>
      <p:grpSp>
        <p:nvGrpSpPr>
          <p:cNvPr id="82" name="Group 81"/>
          <p:cNvGrpSpPr/>
          <p:nvPr/>
        </p:nvGrpSpPr>
        <p:grpSpPr>
          <a:xfrm>
            <a:off x="26710509" y="23704265"/>
            <a:ext cx="13567243" cy="4939818"/>
            <a:chOff x="756456" y="228600"/>
            <a:chExt cx="3282144" cy="4114800"/>
          </a:xfrm>
        </p:grpSpPr>
        <p:sp>
          <p:nvSpPr>
            <p:cNvPr id="83" name="Rectangle 82"/>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822986" y="463731"/>
              <a:ext cx="3149084" cy="3683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26710515" y="4603634"/>
            <a:ext cx="13567239" cy="18771309"/>
            <a:chOff x="762000" y="228600"/>
            <a:chExt cx="3276600" cy="4114800"/>
          </a:xfrm>
        </p:grpSpPr>
        <p:sp>
          <p:nvSpPr>
            <p:cNvPr id="91" name="Rectangle 90"/>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838200" y="304800"/>
              <a:ext cx="3124200" cy="396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5"/>
          <p:cNvSpPr>
            <a:spLocks noChangeArrowheads="1"/>
          </p:cNvSpPr>
          <p:nvPr/>
        </p:nvSpPr>
        <p:spPr bwMode="auto">
          <a:xfrm>
            <a:off x="2" y="2"/>
            <a:ext cx="154537" cy="200342"/>
          </a:xfrm>
          <a:prstGeom prst="rect">
            <a:avLst/>
          </a:prstGeom>
          <a:noFill/>
          <a:ln w="9525">
            <a:noFill/>
            <a:miter lim="800000"/>
            <a:headEnd/>
            <a:tailEnd/>
          </a:ln>
          <a:effectLst/>
        </p:spPr>
        <p:txBody>
          <a:bodyPr vert="horz" wrap="none" lIns="76489" tIns="38242" rIns="76489" bIns="38242"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2" y="0"/>
            <a:ext cx="779022" cy="512589"/>
          </a:xfrm>
          <a:prstGeom prst="rect">
            <a:avLst/>
          </a:prstGeom>
          <a:noFill/>
          <a:ln w="9525">
            <a:noFill/>
            <a:miter lim="800000"/>
            <a:headEnd/>
            <a:tailEnd/>
          </a:ln>
          <a:effectLst/>
        </p:spPr>
        <p:txBody>
          <a:bodyPr vert="horz" wrap="none" lIns="385712" tIns="192856" rIns="385712" bIns="192856" numCol="1" anchor="ctr" anchorCtr="0" compatLnSpc="1">
            <a:prstTxWarp prst="textNoShape">
              <a:avLst/>
            </a:prstTxWarp>
            <a:spAutoFit/>
          </a:bodyPr>
          <a:lstStyle/>
          <a:p>
            <a:endParaRPr lang="en-US"/>
          </a:p>
        </p:txBody>
      </p:sp>
      <p:pic>
        <p:nvPicPr>
          <p:cNvPr id="151" name="Picture 150"/>
          <p:cNvPicPr/>
          <p:nvPr/>
        </p:nvPicPr>
        <p:blipFill>
          <a:blip r:embed="rId3"/>
          <a:srcRect/>
          <a:stretch>
            <a:fillRect/>
          </a:stretch>
        </p:blipFill>
        <p:spPr bwMode="auto">
          <a:xfrm>
            <a:off x="27660600" y="5791201"/>
            <a:ext cx="5486400" cy="4572000"/>
          </a:xfrm>
          <a:prstGeom prst="rect">
            <a:avLst/>
          </a:prstGeom>
          <a:noFill/>
          <a:ln w="9525">
            <a:noFill/>
            <a:miter lim="800000"/>
            <a:headEnd/>
            <a:tailEnd/>
          </a:ln>
        </p:spPr>
      </p:pic>
      <p:pic>
        <p:nvPicPr>
          <p:cNvPr id="152" name="Picture 151"/>
          <p:cNvPicPr/>
          <p:nvPr/>
        </p:nvPicPr>
        <p:blipFill>
          <a:blip r:embed="rId4"/>
          <a:srcRect/>
          <a:stretch>
            <a:fillRect/>
          </a:stretch>
        </p:blipFill>
        <p:spPr bwMode="auto">
          <a:xfrm>
            <a:off x="33451800" y="5791200"/>
            <a:ext cx="5715000" cy="4648200"/>
          </a:xfrm>
          <a:prstGeom prst="rect">
            <a:avLst/>
          </a:prstGeom>
          <a:noFill/>
          <a:ln w="9525">
            <a:noFill/>
            <a:miter lim="800000"/>
            <a:headEnd/>
            <a:tailEnd/>
          </a:ln>
        </p:spPr>
      </p:pic>
      <p:pic>
        <p:nvPicPr>
          <p:cNvPr id="155" name="Picture 154"/>
          <p:cNvPicPr/>
          <p:nvPr/>
        </p:nvPicPr>
        <p:blipFill>
          <a:blip r:embed="rId5"/>
          <a:srcRect/>
          <a:stretch>
            <a:fillRect/>
          </a:stretch>
        </p:blipFill>
        <p:spPr bwMode="auto">
          <a:xfrm>
            <a:off x="30480000" y="10287000"/>
            <a:ext cx="5562600" cy="4572000"/>
          </a:xfrm>
          <a:prstGeom prst="rect">
            <a:avLst/>
          </a:prstGeom>
          <a:noFill/>
          <a:ln w="9525">
            <a:noFill/>
            <a:miter lim="800000"/>
            <a:headEnd/>
            <a:tailEnd/>
          </a:ln>
        </p:spPr>
      </p:pic>
      <p:grpSp>
        <p:nvGrpSpPr>
          <p:cNvPr id="74" name="Group 73"/>
          <p:cNvGrpSpPr/>
          <p:nvPr/>
        </p:nvGrpSpPr>
        <p:grpSpPr>
          <a:xfrm>
            <a:off x="1469126" y="18105804"/>
            <a:ext cx="12936209" cy="13831491"/>
            <a:chOff x="762000" y="228598"/>
            <a:chExt cx="3276600" cy="4661535"/>
          </a:xfrm>
        </p:grpSpPr>
        <p:sp>
          <p:nvSpPr>
            <p:cNvPr id="75" name="Rectangle 74"/>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38200" y="30480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p:cNvSpPr txBox="1"/>
          <p:nvPr/>
        </p:nvSpPr>
        <p:spPr>
          <a:xfrm>
            <a:off x="1828800" y="18435126"/>
            <a:ext cx="12344400" cy="13035473"/>
          </a:xfrm>
          <a:prstGeom prst="rect">
            <a:avLst/>
          </a:prstGeom>
          <a:noFill/>
        </p:spPr>
        <p:txBody>
          <a:bodyPr wrap="square" lIns="76489" tIns="38242" rIns="76489" bIns="38242" rtlCol="0">
            <a:spAutoFit/>
          </a:bodyPr>
          <a:lstStyle/>
          <a:p>
            <a:r>
              <a:rPr lang="en-US" sz="5900" b="1" dirty="0" smtClean="0">
                <a:solidFill>
                  <a:schemeClr val="tx2">
                    <a:lumMod val="75000"/>
                  </a:schemeClr>
                </a:solidFill>
                <a:latin typeface="Arial" pitchFamily="34" charset="0"/>
                <a:cs typeface="Arial" pitchFamily="34" charset="0"/>
              </a:rPr>
              <a:t>Materials and Methods</a:t>
            </a:r>
          </a:p>
          <a:p>
            <a:r>
              <a:rPr lang="en-US" sz="4200" b="1" dirty="0" smtClean="0">
                <a:latin typeface="Arial" pitchFamily="34" charset="0"/>
                <a:cs typeface="Arial" pitchFamily="34" charset="0"/>
              </a:rPr>
              <a:t>Culturing</a:t>
            </a:r>
          </a:p>
          <a:p>
            <a:r>
              <a:rPr lang="en-US" sz="2500" dirty="0" smtClean="0">
                <a:latin typeface="Arial" pitchFamily="34" charset="0"/>
                <a:cs typeface="Arial" pitchFamily="34" charset="0"/>
              </a:rPr>
              <a:t>9 met15 +/- strains of </a:t>
            </a:r>
            <a:r>
              <a:rPr lang="en-US" sz="2500" i="1" dirty="0" err="1" smtClean="0">
                <a:latin typeface="Arial" pitchFamily="34" charset="0"/>
                <a:cs typeface="Arial" pitchFamily="34" charset="0"/>
              </a:rPr>
              <a:t>Saccharomyces</a:t>
            </a:r>
            <a:r>
              <a:rPr lang="en-US" sz="2500" i="1" dirty="0" smtClean="0">
                <a:latin typeface="Arial" pitchFamily="34" charset="0"/>
                <a:cs typeface="Arial" pitchFamily="34" charset="0"/>
              </a:rPr>
              <a:t> </a:t>
            </a:r>
            <a:r>
              <a:rPr lang="en-US" sz="2500" i="1" dirty="0" err="1" smtClean="0">
                <a:latin typeface="Arial" pitchFamily="34" charset="0"/>
                <a:cs typeface="Arial" pitchFamily="34" charset="0"/>
              </a:rPr>
              <a:t>cerevisiae</a:t>
            </a:r>
            <a:r>
              <a:rPr lang="en-US" sz="2500" dirty="0" smtClean="0">
                <a:latin typeface="Arial" pitchFamily="34" charset="0"/>
                <a:cs typeface="Arial" pitchFamily="34" charset="0"/>
              </a:rPr>
              <a:t> were grown overnight in 5 </a:t>
            </a:r>
            <a:r>
              <a:rPr lang="en-US" sz="2500" dirty="0" err="1" smtClean="0">
                <a:latin typeface="Arial" pitchFamily="34" charset="0"/>
                <a:cs typeface="Arial" pitchFamily="34" charset="0"/>
              </a:rPr>
              <a:t>mls</a:t>
            </a:r>
            <a:r>
              <a:rPr lang="en-US" sz="2500" dirty="0" smtClean="0">
                <a:latin typeface="Arial" pitchFamily="34" charset="0"/>
                <a:cs typeface="Arial" pitchFamily="34" charset="0"/>
              </a:rPr>
              <a:t> of </a:t>
            </a:r>
            <a:r>
              <a:rPr lang="en-US" sz="2500" dirty="0" smtClean="0">
                <a:latin typeface="Arial" pitchFamily="34" charset="0"/>
                <a:cs typeface="Arial" pitchFamily="34" charset="0"/>
              </a:rPr>
              <a:t>2% glucose YPD media at </a:t>
            </a:r>
            <a:r>
              <a:rPr lang="en-US" sz="2500" dirty="0" smtClean="0">
                <a:latin typeface="Arial" pitchFamily="34" charset="0"/>
                <a:cs typeface="Arial" pitchFamily="34" charset="0"/>
              </a:rPr>
              <a:t>30°C to reach a saturation of OD600. </a:t>
            </a:r>
            <a:r>
              <a:rPr lang="en-US" sz="2500" dirty="0" smtClean="0">
                <a:latin typeface="Arial" pitchFamily="34" charset="0"/>
                <a:cs typeface="Arial" pitchFamily="34" charset="0"/>
              </a:rPr>
              <a:t>The culture was restaged to an OD of 0.6 and transferred into fresh YPD in new glass </a:t>
            </a:r>
            <a:r>
              <a:rPr lang="en-US" sz="2500" dirty="0" err="1" smtClean="0">
                <a:latin typeface="Arial" pitchFamily="34" charset="0"/>
                <a:cs typeface="Arial" pitchFamily="34" charset="0"/>
              </a:rPr>
              <a:t>tubes.me</a:t>
            </a:r>
            <a:r>
              <a:rPr lang="en-US" sz="2500" dirty="0" smtClean="0">
                <a:latin typeface="Arial" pitchFamily="34" charset="0"/>
                <a:cs typeface="Arial" pitchFamily="34" charset="0"/>
              </a:rPr>
              <a:t> of 4 to 6 </a:t>
            </a:r>
            <a:r>
              <a:rPr lang="en-US" sz="2500" dirty="0" err="1" smtClean="0">
                <a:latin typeface="Arial" pitchFamily="34" charset="0"/>
                <a:cs typeface="Arial" pitchFamily="34" charset="0"/>
              </a:rPr>
              <a:t>mls</a:t>
            </a:r>
            <a:r>
              <a:rPr lang="en-US" sz="2500" dirty="0" smtClean="0">
                <a:latin typeface="Arial" pitchFamily="34" charset="0"/>
                <a:cs typeface="Arial" pitchFamily="34" charset="0"/>
              </a:rPr>
              <a:t>.  The culture was grown in a 30 °C  shaker for 2 hours and OD600nm values were measured. OD values were expected to range from 0.8 to 1.0. </a:t>
            </a:r>
          </a:p>
          <a:p>
            <a:pPr>
              <a:buFont typeface="Arial" pitchFamily="34" charset="0"/>
              <a:buChar char="•"/>
            </a:pPr>
            <a:r>
              <a:rPr lang="en-US" sz="2500" dirty="0" smtClean="0">
                <a:latin typeface="Arial" pitchFamily="34" charset="0"/>
                <a:cs typeface="Arial" pitchFamily="34" charset="0"/>
              </a:rPr>
              <a:t>The culture was transferred to 1.0  ml to 1.5 ml  </a:t>
            </a:r>
            <a:r>
              <a:rPr lang="en-US" sz="2500" dirty="0" err="1" smtClean="0">
                <a:latin typeface="Arial" pitchFamily="34" charset="0"/>
                <a:cs typeface="Arial" pitchFamily="34" charset="0"/>
              </a:rPr>
              <a:t>eppendorf</a:t>
            </a:r>
            <a:r>
              <a:rPr lang="en-US" sz="2500" dirty="0" smtClean="0">
                <a:latin typeface="Arial" pitchFamily="34" charset="0"/>
                <a:cs typeface="Arial" pitchFamily="34" charset="0"/>
              </a:rPr>
              <a:t> tubes and centrifuged at maximum speed for 5 minutes. YPD was poured out of each tube and an equal volume of ddH2O was added. </a:t>
            </a:r>
          </a:p>
          <a:p>
            <a:pPr>
              <a:buFont typeface="Arial" pitchFamily="34" charset="0"/>
              <a:buChar char="•"/>
            </a:pPr>
            <a:r>
              <a:rPr lang="en-US" sz="2500" dirty="0" smtClean="0">
                <a:latin typeface="Arial" pitchFamily="34" charset="0"/>
                <a:cs typeface="Arial" pitchFamily="34" charset="0"/>
              </a:rPr>
              <a:t>The cells were spun down and washed with ddH2O two more times.  The </a:t>
            </a:r>
            <a:r>
              <a:rPr lang="en-US" sz="2500" dirty="0" err="1" smtClean="0">
                <a:latin typeface="Arial" pitchFamily="34" charset="0"/>
                <a:cs typeface="Arial" pitchFamily="34" charset="0"/>
              </a:rPr>
              <a:t>eppendorf</a:t>
            </a:r>
            <a:r>
              <a:rPr lang="en-US" sz="2500" dirty="0" smtClean="0">
                <a:latin typeface="Arial" pitchFamily="34" charset="0"/>
                <a:cs typeface="Arial" pitchFamily="34" charset="0"/>
              </a:rPr>
              <a:t> tubes were immersed in a </a:t>
            </a:r>
            <a:r>
              <a:rPr lang="en-US" sz="2500" dirty="0" err="1" smtClean="0">
                <a:latin typeface="Arial" pitchFamily="34" charset="0"/>
                <a:cs typeface="Arial" pitchFamily="34" charset="0"/>
              </a:rPr>
              <a:t>waterbath</a:t>
            </a:r>
            <a:r>
              <a:rPr lang="en-US" sz="2500" dirty="0" smtClean="0">
                <a:latin typeface="Arial" pitchFamily="34" charset="0"/>
                <a:cs typeface="Arial" pitchFamily="34" charset="0"/>
              </a:rPr>
              <a:t> </a:t>
            </a:r>
            <a:r>
              <a:rPr lang="en-US" sz="2500" dirty="0" err="1" smtClean="0">
                <a:latin typeface="Arial" pitchFamily="34" charset="0"/>
                <a:cs typeface="Arial" pitchFamily="34" charset="0"/>
              </a:rPr>
              <a:t>sonicator</a:t>
            </a:r>
            <a:r>
              <a:rPr lang="en-US" sz="2500" dirty="0" smtClean="0">
                <a:latin typeface="Arial" pitchFamily="34" charset="0"/>
                <a:cs typeface="Arial" pitchFamily="34" charset="0"/>
              </a:rPr>
              <a:t> and </a:t>
            </a:r>
            <a:r>
              <a:rPr lang="en-US" sz="2500" dirty="0" err="1" smtClean="0">
                <a:latin typeface="Arial" pitchFamily="34" charset="0"/>
                <a:cs typeface="Arial" pitchFamily="34" charset="0"/>
              </a:rPr>
              <a:t>sonicated</a:t>
            </a:r>
            <a:r>
              <a:rPr lang="en-US" sz="2500" dirty="0" smtClean="0">
                <a:latin typeface="Arial" pitchFamily="34" charset="0"/>
                <a:cs typeface="Arial" pitchFamily="34" charset="0"/>
              </a:rPr>
              <a:t> for 2 minutes to ensure uniform segregation of the cells. </a:t>
            </a:r>
          </a:p>
          <a:p>
            <a:pPr>
              <a:buFont typeface="Arial" pitchFamily="34" charset="0"/>
              <a:buChar char="•"/>
            </a:pPr>
            <a:endParaRPr lang="en-US" sz="2500" dirty="0" smtClean="0">
              <a:latin typeface="Arial" pitchFamily="34" charset="0"/>
              <a:cs typeface="Arial" pitchFamily="34" charset="0"/>
            </a:endParaRPr>
          </a:p>
          <a:p>
            <a:r>
              <a:rPr lang="en-US" sz="4200" b="1" dirty="0" smtClean="0">
                <a:latin typeface="Arial" pitchFamily="34" charset="0"/>
                <a:cs typeface="Arial" pitchFamily="34" charset="0"/>
              </a:rPr>
              <a:t>H2O2 </a:t>
            </a:r>
            <a:r>
              <a:rPr lang="en-US" sz="4200" b="1" dirty="0" smtClean="0">
                <a:latin typeface="Arial" pitchFamily="34" charset="0"/>
                <a:cs typeface="Arial" pitchFamily="34" charset="0"/>
              </a:rPr>
              <a:t>Dilutions </a:t>
            </a:r>
          </a:p>
          <a:p>
            <a:pPr>
              <a:buFont typeface="Arial" pitchFamily="34" charset="0"/>
              <a:buChar char="•"/>
            </a:pPr>
            <a:r>
              <a:rPr lang="en-US" sz="2500" dirty="0" smtClean="0">
                <a:latin typeface="Arial" pitchFamily="34" charset="0"/>
                <a:cs typeface="Arial" pitchFamily="34" charset="0"/>
              </a:rPr>
              <a:t>H202 </a:t>
            </a:r>
            <a:r>
              <a:rPr lang="en-US" sz="2500" dirty="0" smtClean="0">
                <a:latin typeface="Arial" pitchFamily="34" charset="0"/>
                <a:cs typeface="Arial" pitchFamily="34" charset="0"/>
              </a:rPr>
              <a:t>solutions of </a:t>
            </a:r>
            <a:r>
              <a:rPr lang="en-US" sz="2500" dirty="0" smtClean="0">
                <a:latin typeface="Arial" pitchFamily="34" charset="0"/>
                <a:cs typeface="Arial" pitchFamily="34" charset="0"/>
              </a:rPr>
              <a:t> 0.01%, 0.1%, 0.2%, 0.15%, </a:t>
            </a:r>
            <a:r>
              <a:rPr lang="en-US" sz="2500" dirty="0" smtClean="0">
                <a:latin typeface="Arial" pitchFamily="34" charset="0"/>
                <a:cs typeface="Arial" pitchFamily="34" charset="0"/>
              </a:rPr>
              <a:t>0.5</a:t>
            </a:r>
            <a:r>
              <a:rPr lang="en-US" sz="2500" dirty="0" smtClean="0">
                <a:latin typeface="Arial" pitchFamily="34" charset="0"/>
                <a:cs typeface="Arial" pitchFamily="34" charset="0"/>
              </a:rPr>
              <a:t>%, and 0.3% </a:t>
            </a:r>
            <a:r>
              <a:rPr lang="en-US" sz="2500" dirty="0" smtClean="0">
                <a:latin typeface="Arial" pitchFamily="34" charset="0"/>
                <a:cs typeface="Arial" pitchFamily="34" charset="0"/>
              </a:rPr>
              <a:t>were made. </a:t>
            </a:r>
            <a:r>
              <a:rPr lang="en-US" sz="2500" dirty="0" smtClean="0">
                <a:latin typeface="Arial" pitchFamily="34" charset="0"/>
                <a:cs typeface="Arial" pitchFamily="34" charset="0"/>
              </a:rPr>
              <a:t>For each dilution, 4 </a:t>
            </a:r>
            <a:r>
              <a:rPr lang="el-GR" sz="2500" dirty="0" smtClean="0">
                <a:latin typeface="Arial" pitchFamily="34" charset="0"/>
                <a:cs typeface="Arial" pitchFamily="34" charset="0"/>
              </a:rPr>
              <a:t>μ</a:t>
            </a:r>
            <a:r>
              <a:rPr lang="en-US" sz="2500" dirty="0" smtClean="0">
                <a:latin typeface="Arial" pitchFamily="34" charset="0"/>
                <a:cs typeface="Arial" pitchFamily="34" charset="0"/>
              </a:rPr>
              <a:t>l of cells, 16 </a:t>
            </a:r>
            <a:r>
              <a:rPr lang="el-GR" sz="2500" dirty="0" smtClean="0">
                <a:latin typeface="Arial" pitchFamily="34" charset="0"/>
                <a:cs typeface="Arial" pitchFamily="34" charset="0"/>
              </a:rPr>
              <a:t>μ</a:t>
            </a:r>
            <a:r>
              <a:rPr lang="en-US" sz="2500" dirty="0" smtClean="0">
                <a:latin typeface="Arial" pitchFamily="34" charset="0"/>
                <a:cs typeface="Arial" pitchFamily="34" charset="0"/>
              </a:rPr>
              <a:t>l  of water, and 20 </a:t>
            </a:r>
            <a:r>
              <a:rPr lang="el-GR" sz="2500" dirty="0" smtClean="0">
                <a:latin typeface="Arial" pitchFamily="34" charset="0"/>
                <a:cs typeface="Arial" pitchFamily="34" charset="0"/>
              </a:rPr>
              <a:t>μ</a:t>
            </a:r>
            <a:r>
              <a:rPr lang="en-US" sz="2500" dirty="0" smtClean="0">
                <a:latin typeface="Arial" pitchFamily="34" charset="0"/>
                <a:cs typeface="Arial" pitchFamily="34" charset="0"/>
              </a:rPr>
              <a:t>l of H2O2 solution (10X dilution)were added to a 1.5 ml </a:t>
            </a:r>
            <a:r>
              <a:rPr lang="en-US" sz="2500" dirty="0" err="1" smtClean="0">
                <a:latin typeface="Arial" pitchFamily="34" charset="0"/>
                <a:cs typeface="Arial" pitchFamily="34" charset="0"/>
              </a:rPr>
              <a:t>eppendorf</a:t>
            </a:r>
            <a:r>
              <a:rPr lang="en-US" sz="2500" dirty="0" smtClean="0">
                <a:latin typeface="Arial" pitchFamily="34" charset="0"/>
                <a:cs typeface="Arial" pitchFamily="34" charset="0"/>
              </a:rPr>
              <a:t> tube. The tubes were </a:t>
            </a:r>
            <a:r>
              <a:rPr lang="en-US" sz="2500" dirty="0" err="1" smtClean="0">
                <a:latin typeface="Arial" pitchFamily="34" charset="0"/>
                <a:cs typeface="Arial" pitchFamily="34" charset="0"/>
              </a:rPr>
              <a:t>vortexed</a:t>
            </a:r>
            <a:r>
              <a:rPr lang="en-US" sz="2500" dirty="0" smtClean="0">
                <a:latin typeface="Arial" pitchFamily="34" charset="0"/>
                <a:cs typeface="Arial" pitchFamily="34" charset="0"/>
              </a:rPr>
              <a:t> to </a:t>
            </a:r>
            <a:r>
              <a:rPr lang="en-US" sz="2500" dirty="0" smtClean="0">
                <a:latin typeface="Arial" pitchFamily="34" charset="0"/>
                <a:cs typeface="Arial" pitchFamily="34" charset="0"/>
              </a:rPr>
              <a:t>distribute the cells.  </a:t>
            </a:r>
            <a:r>
              <a:rPr lang="en-US" sz="2500" dirty="0" smtClean="0">
                <a:latin typeface="Arial" pitchFamily="34" charset="0"/>
                <a:cs typeface="Arial" pitchFamily="34" charset="0"/>
              </a:rPr>
              <a:t>Tubes were wrapped in </a:t>
            </a:r>
            <a:r>
              <a:rPr lang="en-US" sz="2500" dirty="0" err="1" smtClean="0">
                <a:latin typeface="Arial" pitchFamily="34" charset="0"/>
                <a:cs typeface="Arial" pitchFamily="34" charset="0"/>
              </a:rPr>
              <a:t>parafilm</a:t>
            </a:r>
            <a:r>
              <a:rPr lang="en-US" sz="2500" dirty="0" smtClean="0">
                <a:latin typeface="Arial" pitchFamily="34" charset="0"/>
                <a:cs typeface="Arial" pitchFamily="34" charset="0"/>
              </a:rPr>
              <a:t> and incubated </a:t>
            </a:r>
            <a:r>
              <a:rPr lang="en-US" sz="2500" dirty="0" smtClean="0">
                <a:latin typeface="Arial" pitchFamily="34" charset="0"/>
                <a:cs typeface="Arial" pitchFamily="34" charset="0"/>
              </a:rPr>
              <a:t>in </a:t>
            </a:r>
            <a:r>
              <a:rPr lang="en-US" sz="2500" dirty="0" smtClean="0">
                <a:latin typeface="Arial" pitchFamily="34" charset="0"/>
                <a:cs typeface="Arial" pitchFamily="34" charset="0"/>
              </a:rPr>
              <a:t>a  shaker at 30 °C for 3 hours. </a:t>
            </a:r>
            <a:endParaRPr lang="en-US" sz="2500" dirty="0" smtClean="0">
              <a:latin typeface="Arial" pitchFamily="34" charset="0"/>
              <a:cs typeface="Arial" pitchFamily="34" charset="0"/>
            </a:endParaRPr>
          </a:p>
          <a:p>
            <a:pPr>
              <a:buFont typeface="Arial" pitchFamily="34" charset="0"/>
              <a:buChar char="•"/>
            </a:pPr>
            <a:r>
              <a:rPr lang="en-US" sz="2500" dirty="0" smtClean="0">
                <a:latin typeface="Arial" pitchFamily="34" charset="0"/>
                <a:cs typeface="Arial" pitchFamily="34" charset="0"/>
              </a:rPr>
              <a:t>During the incubation period, proper dilutions from the 1ml cell suspension (in Step 6)  were made. Bright-Line counting chamber was used to estimate the cell concentrations, with the aim of putting 200 colonies on each 100 mm plate. </a:t>
            </a:r>
          </a:p>
          <a:p>
            <a:pPr>
              <a:buFont typeface="Arial" pitchFamily="34" charset="0"/>
              <a:buChar char="•"/>
            </a:pPr>
            <a:r>
              <a:rPr lang="en-US" sz="2500" dirty="0" smtClean="0">
                <a:latin typeface="Arial" pitchFamily="34" charset="0"/>
                <a:cs typeface="Arial" pitchFamily="34" charset="0"/>
              </a:rPr>
              <a:t>The H2O2 treatment reaction was terminated by adding 960 </a:t>
            </a:r>
            <a:r>
              <a:rPr lang="el-GR" sz="2500" dirty="0" smtClean="0">
                <a:latin typeface="Arial" pitchFamily="34" charset="0"/>
                <a:cs typeface="Arial" pitchFamily="34" charset="0"/>
              </a:rPr>
              <a:t>μ</a:t>
            </a:r>
            <a:r>
              <a:rPr lang="en-US" sz="2500" dirty="0" smtClean="0">
                <a:latin typeface="Arial" pitchFamily="34" charset="0"/>
                <a:cs typeface="Arial" pitchFamily="34" charset="0"/>
              </a:rPr>
              <a:t>l of water (50X dilution) and chilled on ice. </a:t>
            </a:r>
            <a:endParaRPr lang="en-US" sz="2500" dirty="0" smtClean="0">
              <a:latin typeface="Arial" pitchFamily="34" charset="0"/>
              <a:cs typeface="Arial" pitchFamily="34" charset="0"/>
            </a:endParaRPr>
          </a:p>
          <a:p>
            <a:pPr>
              <a:buFont typeface="Arial" pitchFamily="34" charset="0"/>
              <a:buChar char="•"/>
            </a:pPr>
            <a:endParaRPr lang="en-US" sz="2500" u="sng" dirty="0" smtClean="0">
              <a:latin typeface="Arial" pitchFamily="34" charset="0"/>
              <a:cs typeface="Arial" pitchFamily="34" charset="0"/>
            </a:endParaRPr>
          </a:p>
          <a:p>
            <a:r>
              <a:rPr lang="en-US" sz="4200" b="1" dirty="0" smtClean="0">
                <a:latin typeface="Arial" pitchFamily="34" charset="0"/>
                <a:cs typeface="Arial" pitchFamily="34" charset="0"/>
              </a:rPr>
              <a:t>Analysis </a:t>
            </a:r>
            <a:endParaRPr lang="en-US" sz="2500" b="1" dirty="0" smtClean="0">
              <a:latin typeface="Arial" pitchFamily="34" charset="0"/>
              <a:cs typeface="Arial" pitchFamily="34" charset="0"/>
            </a:endParaRPr>
          </a:p>
          <a:p>
            <a:pPr>
              <a:buFont typeface="Arial" pitchFamily="34" charset="0"/>
              <a:buChar char="•"/>
            </a:pPr>
            <a:r>
              <a:rPr lang="en-US" sz="2500" spc="-300" dirty="0" smtClean="0">
                <a:latin typeface="Arial" pitchFamily="34" charset="0"/>
                <a:cs typeface="Arial" pitchFamily="34" charset="0"/>
              </a:rPr>
              <a:t>Digital images of each plate were taken. </a:t>
            </a:r>
          </a:p>
          <a:p>
            <a:pPr>
              <a:buFont typeface="Arial" pitchFamily="34" charset="0"/>
              <a:buChar char="•"/>
            </a:pPr>
            <a:r>
              <a:rPr lang="en-US" sz="2500" spc="-300" dirty="0" smtClean="0">
                <a:latin typeface="Arial" pitchFamily="34" charset="0"/>
                <a:cs typeface="Arial" pitchFamily="34" charset="0"/>
              </a:rPr>
              <a:t>The number of fully black,, half-black, quarter-black, and quarter-quarter black colonies were counted  and recorded .</a:t>
            </a:r>
          </a:p>
          <a:p>
            <a:pPr>
              <a:buFont typeface="Arial" pitchFamily="34" charset="0"/>
              <a:buChar char="•"/>
            </a:pPr>
            <a:r>
              <a:rPr lang="en-US" sz="2500" spc="-300" dirty="0" smtClean="0">
                <a:latin typeface="Arial" pitchFamily="34" charset="0"/>
                <a:cs typeface="Arial" pitchFamily="34" charset="0"/>
              </a:rPr>
              <a:t>R script was used to  plot  cell viability as a function of time  after exposing yeast to varying concentrations of H2O2. </a:t>
            </a:r>
            <a:endParaRPr lang="en-US" sz="2500" b="1" dirty="0">
              <a:latin typeface="Arial" pitchFamily="34" charset="0"/>
              <a:cs typeface="Arial" pitchFamily="34" charset="0"/>
            </a:endParaRPr>
          </a:p>
        </p:txBody>
      </p:sp>
      <p:sp>
        <p:nvSpPr>
          <p:cNvPr id="159" name="Rectangle 158"/>
          <p:cNvSpPr/>
          <p:nvPr/>
        </p:nvSpPr>
        <p:spPr>
          <a:xfrm>
            <a:off x="1469126" y="981101"/>
            <a:ext cx="38808626" cy="329321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85712" tIns="192856" rIns="385712" bIns="192856" rtlCol="0" anchor="ctr"/>
          <a:lstStyle/>
          <a:p>
            <a:pPr algn="ctr"/>
            <a:endParaRPr lang="en-US"/>
          </a:p>
        </p:txBody>
      </p:sp>
      <p:sp>
        <p:nvSpPr>
          <p:cNvPr id="154" name="Text Box 16"/>
          <p:cNvSpPr txBox="1">
            <a:spLocks noChangeArrowheads="1"/>
          </p:cNvSpPr>
          <p:nvPr/>
        </p:nvSpPr>
        <p:spPr bwMode="auto">
          <a:xfrm>
            <a:off x="1153607" y="981100"/>
            <a:ext cx="39439665" cy="3201646"/>
          </a:xfrm>
          <a:prstGeom prst="rect">
            <a:avLst/>
          </a:prstGeom>
          <a:noFill/>
          <a:ln w="9525">
            <a:noFill/>
            <a:miter lim="800000"/>
            <a:headEnd/>
            <a:tailEnd/>
          </a:ln>
        </p:spPr>
        <p:txBody>
          <a:bodyPr wrap="square" lIns="0" tIns="0" rIns="0" bIns="0">
            <a:spAutoFit/>
          </a:bodyPr>
          <a:lstStyle/>
          <a:p>
            <a:pPr algn="ctr">
              <a:lnSpc>
                <a:spcPct val="95000"/>
              </a:lnSpc>
            </a:pPr>
            <a:r>
              <a:rPr lang="en-US" sz="6700" b="1" dirty="0" smtClean="0">
                <a:solidFill>
                  <a:srgbClr val="000000"/>
                </a:solidFill>
                <a:latin typeface="Arial" pitchFamily="34" charset="0"/>
                <a:cs typeface="Arial" pitchFamily="34" charset="0"/>
              </a:rPr>
              <a:t>Linking Oxidative Stress to Mutation Rate During Cellular Aging in </a:t>
            </a:r>
            <a:r>
              <a:rPr lang="en-US" sz="6700" b="1" i="1" dirty="0" err="1" smtClean="0">
                <a:latin typeface="Arial" pitchFamily="34" charset="0"/>
                <a:cs typeface="Arial" pitchFamily="34" charset="0"/>
              </a:rPr>
              <a:t>Saccharomyces</a:t>
            </a:r>
            <a:r>
              <a:rPr lang="en-US" sz="6700" b="1" i="1" dirty="0" smtClean="0">
                <a:latin typeface="Arial" pitchFamily="34" charset="0"/>
                <a:cs typeface="Arial" pitchFamily="34" charset="0"/>
              </a:rPr>
              <a:t> </a:t>
            </a:r>
            <a:r>
              <a:rPr lang="en-US" sz="6700" b="1" i="1" dirty="0" err="1" smtClean="0">
                <a:latin typeface="Arial" pitchFamily="34" charset="0"/>
                <a:cs typeface="Arial" pitchFamily="34" charset="0"/>
              </a:rPr>
              <a:t>cerevisiae</a:t>
            </a:r>
            <a:endParaRPr lang="en-US" sz="6700" dirty="0" smtClean="0">
              <a:latin typeface="Arial" pitchFamily="34" charset="0"/>
              <a:cs typeface="Arial" pitchFamily="34" charset="0"/>
            </a:endParaRPr>
          </a:p>
          <a:p>
            <a:pPr algn="ctr">
              <a:lnSpc>
                <a:spcPct val="95000"/>
              </a:lnSpc>
            </a:pPr>
            <a:r>
              <a:rPr lang="en-US" sz="3800" b="1" dirty="0" smtClean="0">
                <a:solidFill>
                  <a:srgbClr val="000000"/>
                </a:solidFill>
                <a:latin typeface="Arial" pitchFamily="34" charset="0"/>
                <a:cs typeface="Arial" pitchFamily="34" charset="0"/>
              </a:rPr>
              <a:t>Lindsay Parnell</a:t>
            </a:r>
          </a:p>
          <a:p>
            <a:pPr algn="ctr">
              <a:lnSpc>
                <a:spcPct val="95000"/>
              </a:lnSpc>
            </a:pPr>
            <a:r>
              <a:rPr lang="en-US" sz="3800" dirty="0" smtClean="0">
                <a:solidFill>
                  <a:srgbClr val="000000"/>
                </a:solidFill>
                <a:latin typeface="Arial" pitchFamily="34" charset="0"/>
                <a:cs typeface="Arial" pitchFamily="34" charset="0"/>
              </a:rPr>
              <a:t>Erin Jackson, </a:t>
            </a:r>
            <a:r>
              <a:rPr lang="en-US" sz="3800" dirty="0" err="1" smtClean="0">
                <a:solidFill>
                  <a:srgbClr val="000000"/>
                </a:solidFill>
                <a:latin typeface="Arial" pitchFamily="34" charset="0"/>
                <a:cs typeface="Arial" pitchFamily="34" charset="0"/>
              </a:rPr>
              <a:t>Meighan</a:t>
            </a:r>
            <a:r>
              <a:rPr lang="en-US" sz="3800" dirty="0" smtClean="0">
                <a:solidFill>
                  <a:srgbClr val="000000"/>
                </a:solidFill>
                <a:latin typeface="Arial" pitchFamily="34" charset="0"/>
                <a:cs typeface="Arial" pitchFamily="34" charset="0"/>
              </a:rPr>
              <a:t> Parker, </a:t>
            </a:r>
            <a:r>
              <a:rPr lang="en-US" sz="3800" dirty="0" err="1" smtClean="0">
                <a:solidFill>
                  <a:srgbClr val="000000"/>
                </a:solidFill>
                <a:latin typeface="Arial" pitchFamily="34" charset="0"/>
                <a:cs typeface="Arial" pitchFamily="34" charset="0"/>
              </a:rPr>
              <a:t>Brittni</a:t>
            </a:r>
            <a:r>
              <a:rPr lang="en-US" sz="3800" dirty="0" smtClean="0">
                <a:solidFill>
                  <a:srgbClr val="000000"/>
                </a:solidFill>
                <a:latin typeface="Arial" pitchFamily="34" charset="0"/>
                <a:cs typeface="Arial" pitchFamily="34" charset="0"/>
              </a:rPr>
              <a:t> Wilson</a:t>
            </a:r>
          </a:p>
          <a:p>
            <a:pPr algn="ctr">
              <a:lnSpc>
                <a:spcPct val="95000"/>
              </a:lnSpc>
            </a:pPr>
            <a:r>
              <a:rPr lang="en-US" sz="3800" dirty="0" smtClean="0">
                <a:solidFill>
                  <a:srgbClr val="000000"/>
                </a:solidFill>
                <a:latin typeface="Arial" pitchFamily="34" charset="0"/>
                <a:cs typeface="Arial" pitchFamily="34" charset="0"/>
              </a:rPr>
              <a:t>Dr. Hong Qin, </a:t>
            </a:r>
            <a:r>
              <a:rPr lang="en-US" sz="3800" dirty="0" err="1" smtClean="0">
                <a:solidFill>
                  <a:srgbClr val="000000"/>
                </a:solidFill>
                <a:latin typeface="Arial" pitchFamily="34" charset="0"/>
                <a:cs typeface="Arial" pitchFamily="34" charset="0"/>
              </a:rPr>
              <a:t>Ph.D</a:t>
            </a:r>
            <a:endParaRPr lang="en-US" sz="3800" dirty="0" smtClean="0">
              <a:solidFill>
                <a:srgbClr val="000000"/>
              </a:solidFill>
              <a:latin typeface="Arial" pitchFamily="34" charset="0"/>
              <a:cs typeface="Arial" pitchFamily="34" charset="0"/>
            </a:endParaRPr>
          </a:p>
          <a:p>
            <a:pPr algn="ctr">
              <a:lnSpc>
                <a:spcPct val="95000"/>
              </a:lnSpc>
            </a:pPr>
            <a:r>
              <a:rPr lang="en-US" sz="3800" dirty="0" smtClean="0">
                <a:solidFill>
                  <a:srgbClr val="000000"/>
                </a:solidFill>
                <a:latin typeface="Arial" pitchFamily="34" charset="0"/>
                <a:cs typeface="Arial" pitchFamily="34" charset="0"/>
              </a:rPr>
              <a:t>Spelman College, Department of Biology; Atlanta, Georgia 30314</a:t>
            </a:r>
            <a:endParaRPr lang="en-US" sz="3800" dirty="0">
              <a:solidFill>
                <a:srgbClr val="000000"/>
              </a:solidFill>
              <a:latin typeface="Arial" pitchFamily="34" charset="0"/>
              <a:cs typeface="Arial" pitchFamily="34" charset="0"/>
            </a:endParaRPr>
          </a:p>
        </p:txBody>
      </p:sp>
      <p:sp>
        <p:nvSpPr>
          <p:cNvPr id="206" name="Text Box 26"/>
          <p:cNvSpPr txBox="1">
            <a:spLocks noChangeArrowheads="1"/>
          </p:cNvSpPr>
          <p:nvPr/>
        </p:nvSpPr>
        <p:spPr bwMode="auto">
          <a:xfrm rot="21092698">
            <a:off x="18217251" y="11483701"/>
            <a:ext cx="4376076" cy="779329"/>
          </a:xfrm>
          <a:prstGeom prst="rect">
            <a:avLst/>
          </a:prstGeom>
          <a:noFill/>
          <a:ln w="38100">
            <a:noFill/>
            <a:miter lim="800000"/>
            <a:headEnd/>
            <a:tailEnd/>
          </a:ln>
        </p:spPr>
        <p:txBody>
          <a:bodyPr wrap="square" lIns="385712" tIns="192856" rIns="385712" bIns="192856">
            <a:spAutoFit/>
          </a:bodyPr>
          <a:lstStyle/>
          <a:p>
            <a:pPr algn="ctr" fontAlgn="base">
              <a:spcBef>
                <a:spcPct val="0"/>
              </a:spcBef>
              <a:spcAft>
                <a:spcPct val="0"/>
              </a:spcAft>
            </a:pPr>
            <a:r>
              <a:rPr lang="en-US" sz="3800" b="1" i="1" baseline="30000" dirty="0" smtClean="0">
                <a:solidFill>
                  <a:srgbClr val="000000"/>
                </a:solidFill>
              </a:rPr>
              <a:t>Mutation</a:t>
            </a:r>
            <a:endParaRPr lang="en-US" sz="3800" b="1" baseline="30000" dirty="0">
              <a:solidFill>
                <a:srgbClr val="000000"/>
              </a:solidFill>
            </a:endParaRPr>
          </a:p>
        </p:txBody>
      </p:sp>
      <p:sp>
        <p:nvSpPr>
          <p:cNvPr id="89" name="TextBox 88"/>
          <p:cNvSpPr txBox="1"/>
          <p:nvPr/>
        </p:nvSpPr>
        <p:spPr>
          <a:xfrm>
            <a:off x="27026026" y="24033588"/>
            <a:ext cx="12936209" cy="7894756"/>
          </a:xfrm>
          <a:prstGeom prst="rect">
            <a:avLst/>
          </a:prstGeom>
          <a:noFill/>
        </p:spPr>
        <p:txBody>
          <a:bodyPr wrap="square" lIns="76489" tIns="38242" rIns="76489" bIns="38242" rtlCol="0">
            <a:spAutoFit/>
          </a:bodyPr>
          <a:lstStyle/>
          <a:p>
            <a:r>
              <a:rPr lang="en-US" sz="5900" b="1" dirty="0" smtClean="0">
                <a:solidFill>
                  <a:schemeClr val="tx2">
                    <a:lumMod val="75000"/>
                  </a:schemeClr>
                </a:solidFill>
                <a:latin typeface="Arial" pitchFamily="34" charset="0"/>
                <a:cs typeface="Arial" pitchFamily="34" charset="0"/>
              </a:rPr>
              <a:t>Conclusions and Future Directions</a:t>
            </a:r>
          </a:p>
          <a:p>
            <a:r>
              <a:rPr lang="en-US" sz="2500" dirty="0" smtClean="0">
                <a:latin typeface="Arial" pitchFamily="34" charset="0"/>
                <a:cs typeface="Arial" pitchFamily="34" charset="0"/>
              </a:rPr>
              <a:t>	The conducted experiment and results support the hypothesis that the frequency of LOH events occurs in a dosage dependent manner. We found that as mutational events increase (indicated by an increased number of fully black and half-black colonies as H2O2 dosage was increased), cellular viability decreases. Additionally, we found that there is a wide range of timing with regard to viability change. </a:t>
            </a:r>
          </a:p>
          <a:p>
            <a:r>
              <a:rPr lang="en-US" sz="2500" dirty="0" smtClean="0">
                <a:latin typeface="Arial" pitchFamily="34" charset="0"/>
                <a:cs typeface="Arial" pitchFamily="34" charset="0"/>
              </a:rPr>
              <a:t>	Future directions of these findings included a linear regression analysis, which will assist in our understanding between oxidative tolerance and lifespan. </a:t>
            </a:r>
          </a:p>
          <a:p>
            <a:pPr>
              <a:buFont typeface="Arial" pitchFamily="34" charset="0"/>
              <a:buChar char="•"/>
            </a:pPr>
            <a:endParaRPr lang="en-US" sz="3800" dirty="0" smtClean="0">
              <a:latin typeface="Arial" pitchFamily="34" charset="0"/>
              <a:cs typeface="Arial" pitchFamily="34" charset="0"/>
            </a:endParaRPr>
          </a:p>
          <a:p>
            <a:pPr algn="ctr"/>
            <a:endParaRPr lang="en-US" sz="6700" dirty="0" smtClean="0">
              <a:latin typeface="Arial" pitchFamily="34" charset="0"/>
              <a:cs typeface="Arial" pitchFamily="34" charset="0"/>
            </a:endParaRPr>
          </a:p>
          <a:p>
            <a:pPr algn="ctr"/>
            <a:endParaRPr lang="en-US" sz="5900" u="sng" dirty="0" smtClean="0"/>
          </a:p>
          <a:p>
            <a:endParaRPr lang="en-US" sz="5100" dirty="0" smtClean="0"/>
          </a:p>
          <a:p>
            <a:pPr algn="ctr"/>
            <a:endParaRPr lang="en-US" sz="5900" u="sng" dirty="0"/>
          </a:p>
        </p:txBody>
      </p:sp>
      <p:sp>
        <p:nvSpPr>
          <p:cNvPr id="226" name="TextBox 225"/>
          <p:cNvSpPr txBox="1"/>
          <p:nvPr/>
        </p:nvSpPr>
        <p:spPr>
          <a:xfrm>
            <a:off x="26710509" y="4603636"/>
            <a:ext cx="12936209" cy="1330151"/>
          </a:xfrm>
          <a:prstGeom prst="rect">
            <a:avLst/>
          </a:prstGeom>
          <a:noFill/>
        </p:spPr>
        <p:txBody>
          <a:bodyPr wrap="square" lIns="385712" tIns="192856" rIns="385712" bIns="192856" rtlCol="0">
            <a:spAutoFit/>
          </a:bodyPr>
          <a:lstStyle/>
          <a:p>
            <a:r>
              <a:rPr lang="en-US" sz="5900" b="1" dirty="0" smtClean="0">
                <a:solidFill>
                  <a:schemeClr val="tx2">
                    <a:lumMod val="75000"/>
                  </a:schemeClr>
                </a:solidFill>
                <a:latin typeface="Arial" pitchFamily="34" charset="0"/>
                <a:cs typeface="Arial" pitchFamily="34" charset="0"/>
              </a:rPr>
              <a:t>Results</a:t>
            </a:r>
            <a:endParaRPr lang="en-US" sz="5900" b="1" dirty="0">
              <a:solidFill>
                <a:schemeClr val="tx2">
                  <a:lumMod val="75000"/>
                </a:schemeClr>
              </a:solidFill>
              <a:latin typeface="Arial" pitchFamily="34" charset="0"/>
              <a:cs typeface="Arial" pitchFamily="34" charset="0"/>
            </a:endParaRPr>
          </a:p>
        </p:txBody>
      </p:sp>
      <p:grpSp>
        <p:nvGrpSpPr>
          <p:cNvPr id="227" name="Group 226"/>
          <p:cNvGrpSpPr/>
          <p:nvPr/>
        </p:nvGrpSpPr>
        <p:grpSpPr>
          <a:xfrm>
            <a:off x="14720852" y="4603634"/>
            <a:ext cx="11674140" cy="21405879"/>
            <a:chOff x="762000" y="228598"/>
            <a:chExt cx="3276600" cy="4661535"/>
          </a:xfrm>
        </p:grpSpPr>
        <p:sp>
          <p:nvSpPr>
            <p:cNvPr id="228" name="Rectangle 227"/>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a:off x="838199" y="300315"/>
              <a:ext cx="3125931" cy="4492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0" name="Picture 20"/>
          <p:cNvPicPr>
            <a:picLocks noChangeAspect="1" noChangeArrowheads="1"/>
          </p:cNvPicPr>
          <p:nvPr/>
        </p:nvPicPr>
        <p:blipFill>
          <a:blip r:embed="rId6"/>
          <a:srcRect/>
          <a:stretch>
            <a:fillRect/>
          </a:stretch>
        </p:blipFill>
        <p:spPr bwMode="auto">
          <a:xfrm>
            <a:off x="3046713" y="2298388"/>
            <a:ext cx="3470690" cy="1460073"/>
          </a:xfrm>
          <a:prstGeom prst="rect">
            <a:avLst/>
          </a:prstGeom>
          <a:noFill/>
          <a:ln w="9525">
            <a:noFill/>
            <a:miter lim="800000"/>
            <a:headEnd/>
            <a:tailEnd/>
          </a:ln>
        </p:spPr>
      </p:pic>
      <p:sp>
        <p:nvSpPr>
          <p:cNvPr id="232" name="TextBox 231"/>
          <p:cNvSpPr txBox="1"/>
          <p:nvPr/>
        </p:nvSpPr>
        <p:spPr>
          <a:xfrm>
            <a:off x="14720852" y="4603636"/>
            <a:ext cx="11674140" cy="2143805"/>
          </a:xfrm>
          <a:prstGeom prst="rect">
            <a:avLst/>
          </a:prstGeom>
          <a:noFill/>
        </p:spPr>
        <p:txBody>
          <a:bodyPr wrap="square" lIns="385712" tIns="192856" rIns="385712" bIns="192856" rtlCol="0">
            <a:spAutoFit/>
          </a:bodyPr>
          <a:lstStyle/>
          <a:p>
            <a:r>
              <a:rPr lang="en-US" sz="5900" b="1" dirty="0" smtClean="0">
                <a:solidFill>
                  <a:schemeClr val="tx2">
                    <a:lumMod val="75000"/>
                  </a:schemeClr>
                </a:solidFill>
                <a:latin typeface="Arial" pitchFamily="34" charset="0"/>
                <a:cs typeface="Arial" pitchFamily="34" charset="0"/>
              </a:rPr>
              <a:t>Experimental Design</a:t>
            </a:r>
          </a:p>
          <a:p>
            <a:endParaRPr lang="en-US" sz="5500" b="1" dirty="0" smtClean="0">
              <a:solidFill>
                <a:schemeClr val="tx2">
                  <a:lumMod val="75000"/>
                </a:schemeClr>
              </a:solidFill>
              <a:latin typeface="Arial" pitchFamily="34" charset="0"/>
              <a:cs typeface="Arial" pitchFamily="34" charset="0"/>
            </a:endParaRPr>
          </a:p>
        </p:txBody>
      </p:sp>
      <p:sp>
        <p:nvSpPr>
          <p:cNvPr id="1039" name="Rectangle 15"/>
          <p:cNvSpPr>
            <a:spLocks noChangeArrowheads="1"/>
          </p:cNvSpPr>
          <p:nvPr/>
        </p:nvSpPr>
        <p:spPr bwMode="auto">
          <a:xfrm>
            <a:off x="15036370" y="13165986"/>
            <a:ext cx="11043105" cy="2236138"/>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000" b="1" dirty="0" smtClean="0">
                <a:latin typeface="Arial" pitchFamily="34" charset="0"/>
                <a:ea typeface="Calibri" pitchFamily="34" charset="0"/>
                <a:cs typeface="Arial" pitchFamily="34" charset="0"/>
              </a:rPr>
              <a:t>Figure 1. The detection of H2O2 damages in the yeast genome</a:t>
            </a:r>
            <a:r>
              <a:rPr lang="en-US" sz="2000" dirty="0" smtClean="0">
                <a:latin typeface="Arial" pitchFamily="34" charset="0"/>
                <a:ea typeface="Calibri" pitchFamily="34" charset="0"/>
                <a:cs typeface="Arial" pitchFamily="34" charset="0"/>
              </a:rPr>
              <a:t>. During aging, there is accumulation of oxidative damages in mother cells. Mother cells tend to keep these damages within themselves. Ideally, daughter cells should be born free of damages. Hence, the partition of cellular components is asymmetric.</a:t>
            </a:r>
          </a:p>
          <a:p>
            <a:pPr defTabSz="3857122" fontAlgn="base">
              <a:spcBef>
                <a:spcPct val="0"/>
              </a:spcBef>
              <a:spcAft>
                <a:spcPct val="0"/>
              </a:spcAft>
            </a:pPr>
            <a:r>
              <a:rPr lang="en-US" sz="2000" dirty="0" smtClean="0"/>
              <a:t>Modified from doi:10.1371/journal.pone.0002670</a:t>
            </a:r>
            <a:endParaRPr lang="en-US" sz="2000" dirty="0" smtClean="0"/>
          </a:p>
          <a:p>
            <a:pPr defTabSz="3857122" fontAlgn="base">
              <a:spcBef>
                <a:spcPct val="0"/>
              </a:spcBef>
              <a:spcAft>
                <a:spcPct val="0"/>
              </a:spcAft>
            </a:pPr>
            <a:endParaRPr lang="en-US" sz="2000" dirty="0" smtClean="0">
              <a:latin typeface="Arial" pitchFamily="34" charset="0"/>
              <a:cs typeface="Arial" pitchFamily="34" charset="0"/>
            </a:endParaRPr>
          </a:p>
        </p:txBody>
      </p:sp>
      <p:sp>
        <p:nvSpPr>
          <p:cNvPr id="1040" name="Rectangle 16"/>
          <p:cNvSpPr>
            <a:spLocks noChangeArrowheads="1"/>
          </p:cNvSpPr>
          <p:nvPr/>
        </p:nvSpPr>
        <p:spPr bwMode="auto">
          <a:xfrm>
            <a:off x="27051000" y="15163800"/>
            <a:ext cx="12620691" cy="285169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000" b="1" dirty="0" smtClean="0">
                <a:solidFill>
                  <a:srgbClr val="000000"/>
                </a:solidFill>
                <a:latin typeface="Arial" pitchFamily="34" charset="0"/>
                <a:ea typeface="Calibri" pitchFamily="34" charset="0"/>
                <a:cs typeface="Arial" pitchFamily="34" charset="0"/>
              </a:rPr>
              <a:t>Figure 3: Cell viability as a function of mutation rate.</a:t>
            </a:r>
            <a:r>
              <a:rPr lang="en-US" sz="2000" dirty="0" smtClean="0">
                <a:solidFill>
                  <a:srgbClr val="000000"/>
                </a:solidFill>
                <a:latin typeface="Arial" pitchFamily="34" charset="0"/>
                <a:ea typeface="Calibri" pitchFamily="34" charset="0"/>
                <a:cs typeface="Arial" pitchFamily="34" charset="0"/>
              </a:rPr>
              <a:t> A) YPS163 Met15 +/- yeast strain grown on YPD plates (containing lead ions) demonstrates a greater sensitivity to H2O2 treatment. B) M34 Met15 +/- yeast strain grown on YPD plates (containing lead ions)  demonstrate moderate </a:t>
            </a:r>
            <a:endParaRPr lang="en-US" sz="2000" dirty="0" smtClean="0">
              <a:latin typeface="Arial" pitchFamily="34" charset="0"/>
              <a:cs typeface="Arial" pitchFamily="34" charset="0"/>
            </a:endParaRPr>
          </a:p>
          <a:p>
            <a:pPr defTabSz="3857122" eaLnBrk="0" fontAlgn="base" hangingPunct="0">
              <a:spcBef>
                <a:spcPct val="0"/>
              </a:spcBef>
              <a:spcAft>
                <a:spcPct val="0"/>
              </a:spcAft>
            </a:pPr>
            <a:r>
              <a:rPr lang="en-US" sz="2000" dirty="0" smtClean="0">
                <a:solidFill>
                  <a:srgbClr val="000000"/>
                </a:solidFill>
                <a:latin typeface="Arial" pitchFamily="34" charset="0"/>
                <a:ea typeface="Calibri" pitchFamily="34" charset="0"/>
                <a:cs typeface="Arial" pitchFamily="34" charset="0"/>
              </a:rPr>
              <a:t>sensitivity to H2O2. C) M8 Met15+/- yeast strain grown on YPD plates (containing lead ions) demonstrates a greater tolerance to H2O2 treatment.*</a:t>
            </a:r>
          </a:p>
          <a:p>
            <a:pPr defTabSz="3857122" eaLnBrk="0" fontAlgn="base" hangingPunct="0">
              <a:spcBef>
                <a:spcPct val="0"/>
              </a:spcBef>
              <a:spcAft>
                <a:spcPct val="0"/>
              </a:spcAft>
            </a:pPr>
            <a:endParaRPr lang="en-US" sz="3800" dirty="0" smtClean="0">
              <a:latin typeface="Arial" pitchFamily="34" charset="0"/>
              <a:cs typeface="Arial" pitchFamily="34" charset="0"/>
            </a:endParaRPr>
          </a:p>
          <a:p>
            <a:pPr defTabSz="3857122" eaLnBrk="0" fontAlgn="base" hangingPunct="0">
              <a:spcBef>
                <a:spcPct val="0"/>
              </a:spcBef>
              <a:spcAft>
                <a:spcPct val="0"/>
              </a:spcAft>
            </a:pPr>
            <a:r>
              <a:rPr lang="en-US" sz="1700" dirty="0" smtClean="0">
                <a:latin typeface="Arial" pitchFamily="34" charset="0"/>
                <a:ea typeface="Calibri" pitchFamily="34" charset="0"/>
                <a:cs typeface="Arial" pitchFamily="34" charset="0"/>
              </a:rPr>
              <a:t>*Graphs were generated using </a:t>
            </a:r>
            <a:r>
              <a:rPr lang="en-US" sz="1700" i="1" dirty="0" smtClean="0">
                <a:latin typeface="Arial" pitchFamily="34" charset="0"/>
                <a:ea typeface="Calibri" pitchFamily="34" charset="0"/>
                <a:cs typeface="Arial" pitchFamily="34" charset="0"/>
              </a:rPr>
              <a:t>R</a:t>
            </a:r>
            <a:r>
              <a:rPr lang="en-US" sz="1700" dirty="0" smtClean="0">
                <a:latin typeface="Arial" pitchFamily="34" charset="0"/>
                <a:ea typeface="Calibri" pitchFamily="34" charset="0"/>
                <a:cs typeface="Arial" pitchFamily="34" charset="0"/>
              </a:rPr>
              <a:t> script programming.</a:t>
            </a:r>
            <a:endParaRPr lang="en-US" sz="1700" dirty="0" smtClean="0">
              <a:latin typeface="Arial" pitchFamily="34" charset="0"/>
              <a:cs typeface="Arial" pitchFamily="34" charset="0"/>
            </a:endParaRPr>
          </a:p>
        </p:txBody>
      </p:sp>
      <p:sp>
        <p:nvSpPr>
          <p:cNvPr id="1044" name="Rectangle 20"/>
          <p:cNvSpPr>
            <a:spLocks noChangeArrowheads="1"/>
          </p:cNvSpPr>
          <p:nvPr/>
        </p:nvSpPr>
        <p:spPr bwMode="auto">
          <a:xfrm>
            <a:off x="15087600" y="15468600"/>
            <a:ext cx="11043105" cy="4621406"/>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500" dirty="0" smtClean="0">
                <a:latin typeface="Arial" pitchFamily="34" charset="0"/>
                <a:ea typeface="Calibri" pitchFamily="34" charset="0"/>
                <a:cs typeface="Arial" pitchFamily="34" charset="0"/>
              </a:rPr>
              <a:t>The nine yeast strains used are diploid, meaning that each has two copies of the same gene. </a:t>
            </a:r>
            <a:r>
              <a:rPr lang="en-US" sz="2500" dirty="0" smtClean="0">
                <a:latin typeface="Arial" pitchFamily="34" charset="0"/>
                <a:ea typeface="Calibri" pitchFamily="34" charset="0"/>
                <a:cs typeface="Arial" pitchFamily="34" charset="0"/>
              </a:rPr>
              <a:t>An antibiotic </a:t>
            </a:r>
            <a:r>
              <a:rPr lang="en-US" sz="2500" dirty="0" smtClean="0">
                <a:latin typeface="Arial" pitchFamily="34" charset="0"/>
                <a:ea typeface="Calibri" pitchFamily="34" charset="0"/>
                <a:cs typeface="Arial" pitchFamily="34" charset="0"/>
              </a:rPr>
              <a:t>marker, the </a:t>
            </a:r>
            <a:r>
              <a:rPr lang="en-US" sz="2500" dirty="0" err="1" smtClean="0">
                <a:latin typeface="Arial" pitchFamily="34" charset="0"/>
                <a:ea typeface="Calibri" pitchFamily="34" charset="0"/>
                <a:cs typeface="Arial" pitchFamily="34" charset="0"/>
              </a:rPr>
              <a:t>Kanamycin</a:t>
            </a:r>
            <a:r>
              <a:rPr lang="en-US" sz="2500" dirty="0" smtClean="0">
                <a:latin typeface="Arial" pitchFamily="34" charset="0"/>
                <a:ea typeface="Calibri" pitchFamily="34" charset="0"/>
                <a:cs typeface="Arial" pitchFamily="34" charset="0"/>
              </a:rPr>
              <a:t>-resistance marker, was </a:t>
            </a:r>
            <a:r>
              <a:rPr lang="en-US" sz="2500" dirty="0" smtClean="0">
                <a:latin typeface="Arial" pitchFamily="34" charset="0"/>
                <a:ea typeface="Calibri" pitchFamily="34" charset="0"/>
                <a:cs typeface="Arial" pitchFamily="34" charset="0"/>
              </a:rPr>
              <a:t>used to knock-out one copy of the Met15 +/- gene. </a:t>
            </a:r>
            <a:r>
              <a:rPr lang="en-US" sz="2500" dirty="0" smtClean="0">
                <a:latin typeface="Arial" pitchFamily="34" charset="0"/>
                <a:ea typeface="Calibri" pitchFamily="34" charset="0"/>
                <a:cs typeface="Arial" pitchFamily="34" charset="0"/>
              </a:rPr>
              <a:t>The shaded region represents the wild-type gene (WT) and the black region is the knock-out gene. Where there is a mutation, the colony will either be fully white, as a representation of </a:t>
            </a:r>
            <a:r>
              <a:rPr lang="en-US" sz="2500" dirty="0" err="1" smtClean="0">
                <a:latin typeface="Arial" pitchFamily="34" charset="0"/>
                <a:ea typeface="Calibri" pitchFamily="34" charset="0"/>
                <a:cs typeface="Arial" pitchFamily="34" charset="0"/>
              </a:rPr>
              <a:t>homozygosity</a:t>
            </a:r>
            <a:r>
              <a:rPr lang="en-US" sz="2500" dirty="0" smtClean="0">
                <a:latin typeface="Arial" pitchFamily="34" charset="0"/>
                <a:ea typeface="Calibri" pitchFamily="34" charset="0"/>
                <a:cs typeface="Arial" pitchFamily="34" charset="0"/>
              </a:rPr>
              <a:t> for the WT gene or </a:t>
            </a:r>
            <a:r>
              <a:rPr lang="en-US" sz="2500" dirty="0" err="1" smtClean="0">
                <a:latin typeface="Arial" pitchFamily="34" charset="0"/>
                <a:ea typeface="Calibri" pitchFamily="34" charset="0"/>
                <a:cs typeface="Arial" pitchFamily="34" charset="0"/>
              </a:rPr>
              <a:t>heterozygosity</a:t>
            </a:r>
            <a:r>
              <a:rPr lang="en-US" sz="2500" dirty="0" smtClean="0">
                <a:latin typeface="Arial" pitchFamily="34" charset="0"/>
                <a:ea typeface="Calibri" pitchFamily="34" charset="0"/>
                <a:cs typeface="Arial" pitchFamily="34" charset="0"/>
              </a:rPr>
              <a:t> for the knockout and WT genes, or fully black, as an indication of </a:t>
            </a:r>
            <a:r>
              <a:rPr lang="en-US" sz="2500" dirty="0" err="1" smtClean="0">
                <a:latin typeface="Arial" pitchFamily="34" charset="0"/>
                <a:ea typeface="Calibri" pitchFamily="34" charset="0"/>
                <a:cs typeface="Arial" pitchFamily="34" charset="0"/>
              </a:rPr>
              <a:t>homozygosity</a:t>
            </a:r>
            <a:r>
              <a:rPr lang="en-US" sz="2500" dirty="0" smtClean="0">
                <a:latin typeface="Arial" pitchFamily="34" charset="0"/>
                <a:ea typeface="Calibri" pitchFamily="34" charset="0"/>
                <a:cs typeface="Arial" pitchFamily="34" charset="0"/>
              </a:rPr>
              <a:t> for only the knock-out gene. Note that only half of the mutational events are observed because Met15 +/- and Met15 +/+ are indistinguishable.  </a:t>
            </a:r>
            <a:r>
              <a:rPr lang="en-US" sz="2500" dirty="0" smtClean="0">
                <a:latin typeface="Arial" pitchFamily="34" charset="0"/>
                <a:ea typeface="Calibri" pitchFamily="34" charset="0"/>
                <a:cs typeface="Arial" pitchFamily="34" charset="0"/>
              </a:rPr>
              <a:t>Half-black colonies indicate a mutational event after budding has occurred. </a:t>
            </a:r>
            <a:endParaRPr lang="en-US" sz="2500" dirty="0" smtClean="0">
              <a:latin typeface="Arial" pitchFamily="34" charset="0"/>
              <a:ea typeface="Calibri" pitchFamily="34" charset="0"/>
              <a:cs typeface="Arial" pitchFamily="34" charset="0"/>
            </a:endParaRPr>
          </a:p>
        </p:txBody>
      </p:sp>
      <p:sp>
        <p:nvSpPr>
          <p:cNvPr id="1045" name="Rectangle 21"/>
          <p:cNvSpPr>
            <a:spLocks noChangeArrowheads="1"/>
          </p:cNvSpPr>
          <p:nvPr/>
        </p:nvSpPr>
        <p:spPr bwMode="auto">
          <a:xfrm>
            <a:off x="26710509" y="29632049"/>
            <a:ext cx="13251726" cy="1928362"/>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2500" dirty="0" smtClean="0">
              <a:latin typeface="Arial" pitchFamily="34" charset="0"/>
              <a:ea typeface="Calibri" pitchFamily="34" charset="0"/>
              <a:cs typeface="Arial" pitchFamily="34" charset="0"/>
            </a:endParaRPr>
          </a:p>
          <a:p>
            <a:pPr defTabSz="3857122" fontAlgn="base">
              <a:spcBef>
                <a:spcPct val="0"/>
              </a:spcBef>
              <a:spcAft>
                <a:spcPct val="0"/>
              </a:spcAft>
            </a:pPr>
            <a:r>
              <a:rPr lang="en-US" sz="2500" dirty="0" smtClean="0">
                <a:latin typeface="Arial" pitchFamily="34" charset="0"/>
                <a:ea typeface="Calibri" pitchFamily="34" charset="0"/>
                <a:cs typeface="Arial" pitchFamily="34" charset="0"/>
              </a:rPr>
              <a:t>We would </a:t>
            </a:r>
            <a:r>
              <a:rPr lang="en-US" sz="2500" dirty="0" smtClean="0">
                <a:latin typeface="Arial" pitchFamily="34" charset="0"/>
                <a:ea typeface="Calibri" pitchFamily="34" charset="0"/>
                <a:cs typeface="Arial" pitchFamily="34" charset="0"/>
              </a:rPr>
              <a:t>like to acknowledge the Qin Laboratory. We also give a special thanks to the Spelman </a:t>
            </a:r>
            <a:r>
              <a:rPr lang="en-US" sz="2500" dirty="0" smtClean="0">
                <a:latin typeface="Arial" pitchFamily="34" charset="0"/>
                <a:ea typeface="Calibri" pitchFamily="34" charset="0"/>
                <a:cs typeface="Arial" pitchFamily="34" charset="0"/>
              </a:rPr>
              <a:t>College Howard Hughes Program for providing full funding to the Annual Biomedical Research Conference for Minority students. </a:t>
            </a:r>
            <a:endParaRPr lang="en-US" sz="2500" dirty="0" smtClean="0">
              <a:latin typeface="Arial" pitchFamily="34" charset="0"/>
              <a:cs typeface="Arial" pitchFamily="34" charset="0"/>
            </a:endParaRPr>
          </a:p>
        </p:txBody>
      </p:sp>
      <p:grpSp>
        <p:nvGrpSpPr>
          <p:cNvPr id="259" name="Group 258"/>
          <p:cNvGrpSpPr/>
          <p:nvPr/>
        </p:nvGrpSpPr>
        <p:grpSpPr>
          <a:xfrm>
            <a:off x="15087600" y="5943600"/>
            <a:ext cx="11140928" cy="6343280"/>
            <a:chOff x="3631406" y="1370012"/>
            <a:chExt cx="2690625" cy="1467740"/>
          </a:xfrm>
        </p:grpSpPr>
        <p:grpSp>
          <p:nvGrpSpPr>
            <p:cNvPr id="251" name="Group 250"/>
            <p:cNvGrpSpPr/>
            <p:nvPr/>
          </p:nvGrpSpPr>
          <p:grpSpPr>
            <a:xfrm>
              <a:off x="3631406" y="1370012"/>
              <a:ext cx="2690625" cy="1467740"/>
              <a:chOff x="3631406" y="1370012"/>
              <a:chExt cx="2690625" cy="1467740"/>
            </a:xfrm>
          </p:grpSpPr>
          <p:grpSp>
            <p:nvGrpSpPr>
              <p:cNvPr id="246" name="Group 245"/>
              <p:cNvGrpSpPr/>
              <p:nvPr/>
            </p:nvGrpSpPr>
            <p:grpSpPr>
              <a:xfrm>
                <a:off x="3631406" y="1370012"/>
                <a:ext cx="2690625" cy="1467740"/>
                <a:chOff x="3631406" y="1370012"/>
                <a:chExt cx="2690625" cy="1467740"/>
              </a:xfrm>
            </p:grpSpPr>
            <p:grpSp>
              <p:nvGrpSpPr>
                <p:cNvPr id="225" name="Group 224"/>
                <p:cNvGrpSpPr/>
                <p:nvPr/>
              </p:nvGrpSpPr>
              <p:grpSpPr>
                <a:xfrm>
                  <a:off x="3631406" y="1370012"/>
                  <a:ext cx="2690625" cy="1467740"/>
                  <a:chOff x="278606" y="6061310"/>
                  <a:chExt cx="3151876" cy="1148939"/>
                </a:xfrm>
              </p:grpSpPr>
              <p:grpSp>
                <p:nvGrpSpPr>
                  <p:cNvPr id="172" name="Group 41"/>
                  <p:cNvGrpSpPr/>
                  <p:nvPr/>
                </p:nvGrpSpPr>
                <p:grpSpPr>
                  <a:xfrm>
                    <a:off x="278606" y="6061310"/>
                    <a:ext cx="3151876" cy="1148939"/>
                    <a:chOff x="3536028" y="1315607"/>
                    <a:chExt cx="5702876" cy="2570134"/>
                  </a:xfrm>
                </p:grpSpPr>
                <p:sp>
                  <p:nvSpPr>
                    <p:cNvPr id="175" name="Text Box 26"/>
                    <p:cNvSpPr txBox="1">
                      <a:spLocks noChangeArrowheads="1"/>
                    </p:cNvSpPr>
                    <p:nvPr/>
                  </p:nvSpPr>
                  <p:spPr bwMode="auto">
                    <a:xfrm>
                      <a:off x="3536028" y="1982770"/>
                      <a:ext cx="1062716" cy="168349"/>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i="1" dirty="0" smtClean="0">
                          <a:solidFill>
                            <a:srgbClr val="000000"/>
                          </a:solidFill>
                          <a:latin typeface="Arial" pitchFamily="34" charset="0"/>
                          <a:cs typeface="Arial" pitchFamily="34" charset="0"/>
                        </a:rPr>
                        <a:t>Mother Cell</a:t>
                      </a:r>
                      <a:endParaRPr lang="en-US" sz="2100" b="1" baseline="30000" dirty="0">
                        <a:solidFill>
                          <a:srgbClr val="000000"/>
                        </a:solidFill>
                        <a:latin typeface="Arial" pitchFamily="34" charset="0"/>
                        <a:cs typeface="Arial" pitchFamily="34" charset="0"/>
                      </a:endParaRPr>
                    </a:p>
                  </p:txBody>
                </p:sp>
                <p:sp>
                  <p:nvSpPr>
                    <p:cNvPr id="176" name="Text Box 26"/>
                    <p:cNvSpPr txBox="1">
                      <a:spLocks noChangeArrowheads="1"/>
                    </p:cNvSpPr>
                    <p:nvPr/>
                  </p:nvSpPr>
                  <p:spPr bwMode="auto">
                    <a:xfrm>
                      <a:off x="4182063" y="3717392"/>
                      <a:ext cx="1676400" cy="168349"/>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i="1" dirty="0" smtClean="0">
                          <a:solidFill>
                            <a:srgbClr val="000000"/>
                          </a:solidFill>
                          <a:latin typeface="Arial" pitchFamily="34" charset="0"/>
                          <a:cs typeface="Arial" pitchFamily="34" charset="0"/>
                        </a:rPr>
                        <a:t>First mitotic division</a:t>
                      </a:r>
                      <a:endParaRPr lang="en-US" sz="2100" b="1" baseline="30000" dirty="0">
                        <a:solidFill>
                          <a:srgbClr val="000000"/>
                        </a:solidFill>
                        <a:latin typeface="Arial" pitchFamily="34" charset="0"/>
                        <a:cs typeface="Arial" pitchFamily="34" charset="0"/>
                      </a:endParaRPr>
                    </a:p>
                  </p:txBody>
                </p:sp>
                <p:grpSp>
                  <p:nvGrpSpPr>
                    <p:cNvPr id="177" name="Group 40"/>
                    <p:cNvGrpSpPr/>
                    <p:nvPr/>
                  </p:nvGrpSpPr>
                  <p:grpSpPr>
                    <a:xfrm>
                      <a:off x="4225394" y="1315607"/>
                      <a:ext cx="5013510" cy="2368459"/>
                      <a:chOff x="4225394" y="1315607"/>
                      <a:chExt cx="5013510" cy="2368459"/>
                    </a:xfrm>
                  </p:grpSpPr>
                  <p:grpSp>
                    <p:nvGrpSpPr>
                      <p:cNvPr id="180" name="Group 99"/>
                      <p:cNvGrpSpPr/>
                      <p:nvPr/>
                    </p:nvGrpSpPr>
                    <p:grpSpPr>
                      <a:xfrm>
                        <a:off x="4225394" y="1315607"/>
                        <a:ext cx="5013510" cy="2368459"/>
                        <a:chOff x="4376797" y="1930754"/>
                        <a:chExt cx="4868191" cy="2504714"/>
                      </a:xfrm>
                    </p:grpSpPr>
                    <p:grpSp>
                      <p:nvGrpSpPr>
                        <p:cNvPr id="182" name="Group 95"/>
                        <p:cNvGrpSpPr/>
                        <p:nvPr/>
                      </p:nvGrpSpPr>
                      <p:grpSpPr>
                        <a:xfrm>
                          <a:off x="4648377" y="1930754"/>
                          <a:ext cx="4596611" cy="2475814"/>
                          <a:chOff x="4648377" y="1930754"/>
                          <a:chExt cx="4596611" cy="2475814"/>
                        </a:xfrm>
                      </p:grpSpPr>
                      <p:pic>
                        <p:nvPicPr>
                          <p:cNvPr id="185" name="Picture 6"/>
                          <p:cNvPicPr>
                            <a:picLocks noChangeAspect="1" noChangeArrowheads="1"/>
                          </p:cNvPicPr>
                          <p:nvPr/>
                        </p:nvPicPr>
                        <p:blipFill>
                          <a:blip r:embed="rId7"/>
                          <a:srcRect/>
                          <a:stretch>
                            <a:fillRect/>
                          </a:stretch>
                        </p:blipFill>
                        <p:spPr bwMode="auto">
                          <a:xfrm>
                            <a:off x="7282648" y="3391255"/>
                            <a:ext cx="1122405" cy="381000"/>
                          </a:xfrm>
                          <a:prstGeom prst="rect">
                            <a:avLst/>
                          </a:prstGeom>
                          <a:noFill/>
                          <a:ln w="9525">
                            <a:noFill/>
                            <a:miter lim="800000"/>
                            <a:headEnd/>
                            <a:tailEnd/>
                          </a:ln>
                          <a:effectLst/>
                        </p:spPr>
                      </p:pic>
                      <p:grpSp>
                        <p:nvGrpSpPr>
                          <p:cNvPr id="186" name="Group 94"/>
                          <p:cNvGrpSpPr/>
                          <p:nvPr/>
                        </p:nvGrpSpPr>
                        <p:grpSpPr>
                          <a:xfrm>
                            <a:off x="4648377" y="1930754"/>
                            <a:ext cx="4596611" cy="2475814"/>
                            <a:chOff x="4648384" y="1930754"/>
                            <a:chExt cx="4888455" cy="2475814"/>
                          </a:xfrm>
                        </p:grpSpPr>
                        <p:grpSp>
                          <p:nvGrpSpPr>
                            <p:cNvPr id="187" name="Group 86"/>
                            <p:cNvGrpSpPr/>
                            <p:nvPr/>
                          </p:nvGrpSpPr>
                          <p:grpSpPr>
                            <a:xfrm>
                              <a:off x="4648384" y="1930754"/>
                              <a:ext cx="4022091" cy="2475814"/>
                              <a:chOff x="4419784" y="1702154"/>
                              <a:chExt cx="4022091" cy="2475814"/>
                            </a:xfrm>
                          </p:grpSpPr>
                          <p:grpSp>
                            <p:nvGrpSpPr>
                              <p:cNvPr id="192" name="Group 70"/>
                              <p:cNvGrpSpPr/>
                              <p:nvPr/>
                            </p:nvGrpSpPr>
                            <p:grpSpPr>
                              <a:xfrm>
                                <a:off x="4419784" y="1702154"/>
                                <a:ext cx="2726680" cy="2475814"/>
                                <a:chOff x="4419833" y="1022453"/>
                                <a:chExt cx="3300726" cy="3062188"/>
                              </a:xfrm>
                            </p:grpSpPr>
                            <p:sp>
                              <p:nvSpPr>
                                <p:cNvPr id="194" name="Oval 193"/>
                                <p:cNvSpPr/>
                                <p:nvPr/>
                              </p:nvSpPr>
                              <p:spPr>
                                <a:xfrm>
                                  <a:off x="7136932" y="3004471"/>
                                  <a:ext cx="346193" cy="33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68"/>
                                <p:cNvGrpSpPr/>
                                <p:nvPr/>
                              </p:nvGrpSpPr>
                              <p:grpSpPr>
                                <a:xfrm>
                                  <a:off x="4419833" y="1022453"/>
                                  <a:ext cx="3300726" cy="3062188"/>
                                  <a:chOff x="4419833" y="1022453"/>
                                  <a:chExt cx="3300726" cy="3062188"/>
                                </a:xfrm>
                              </p:grpSpPr>
                              <p:sp>
                                <p:nvSpPr>
                                  <p:cNvPr id="196" name="Oval 195"/>
                                  <p:cNvSpPr/>
                                  <p:nvPr/>
                                </p:nvSpPr>
                                <p:spPr>
                                  <a:xfrm>
                                    <a:off x="7136932" y="2429529"/>
                                    <a:ext cx="346193" cy="3331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7136932" y="1854587"/>
                                    <a:ext cx="346193" cy="3331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4419833" y="1895098"/>
                                    <a:ext cx="1472216" cy="5928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5621368" y="3125914"/>
                                    <a:ext cx="1034106" cy="4459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4419833" y="1022453"/>
                                    <a:ext cx="1644414" cy="326222"/>
                                  </a:xfrm>
                                  <a:prstGeom prst="rect">
                                    <a:avLst/>
                                  </a:prstGeom>
                                  <a:noFill/>
                                </p:spPr>
                                <p:txBody>
                                  <a:bodyPr wrap="square" rtlCol="0">
                                    <a:spAutoFit/>
                                  </a:bodyPr>
                                  <a:lstStyle/>
                                  <a:p>
                                    <a:pPr algn="ctr"/>
                                    <a:r>
                                      <a:rPr lang="en-US" sz="3400" b="1" dirty="0" smtClean="0">
                                        <a:solidFill>
                                          <a:srgbClr val="FF0000"/>
                                        </a:solidFill>
                                        <a:latin typeface="Arial" pitchFamily="34" charset="0"/>
                                        <a:cs typeface="Arial" pitchFamily="34" charset="0"/>
                                      </a:rPr>
                                      <a:t>H2O2</a:t>
                                    </a:r>
                                    <a:endParaRPr lang="en-US" sz="3400" b="1" dirty="0">
                                      <a:solidFill>
                                        <a:srgbClr val="FF0000"/>
                                      </a:solidFill>
                                      <a:latin typeface="Arial" pitchFamily="34" charset="0"/>
                                      <a:cs typeface="Arial" pitchFamily="34" charset="0"/>
                                    </a:endParaRPr>
                                  </a:p>
                                </p:txBody>
                              </p:sp>
                              <p:pic>
                                <p:nvPicPr>
                                  <p:cNvPr id="203" name="Picture 2"/>
                                  <p:cNvPicPr>
                                    <a:picLocks noChangeAspect="1" noChangeArrowheads="1"/>
                                  </p:cNvPicPr>
                                  <p:nvPr/>
                                </p:nvPicPr>
                                <p:blipFill>
                                  <a:blip r:embed="rId8"/>
                                  <a:srcRect/>
                                  <a:stretch>
                                    <a:fillRect/>
                                  </a:stretch>
                                </p:blipFill>
                                <p:spPr bwMode="auto">
                                  <a:xfrm>
                                    <a:off x="7157997" y="3647375"/>
                                    <a:ext cx="562562" cy="437266"/>
                                  </a:xfrm>
                                  <a:prstGeom prst="rect">
                                    <a:avLst/>
                                  </a:prstGeom>
                                  <a:noFill/>
                                  <a:ln w="9525">
                                    <a:noFill/>
                                    <a:miter lim="800000"/>
                                    <a:headEnd/>
                                    <a:tailEnd/>
                                  </a:ln>
                                  <a:effectLst/>
                                </p:spPr>
                              </p:pic>
                            </p:grpSp>
                          </p:grpSp>
                          <p:pic>
                            <p:nvPicPr>
                              <p:cNvPr id="193" name="Picture 3"/>
                              <p:cNvPicPr>
                                <a:picLocks noChangeAspect="1" noChangeArrowheads="1"/>
                              </p:cNvPicPr>
                              <p:nvPr/>
                            </p:nvPicPr>
                            <p:blipFill>
                              <a:blip r:embed="rId9"/>
                              <a:srcRect/>
                              <a:stretch>
                                <a:fillRect/>
                              </a:stretch>
                            </p:blipFill>
                            <p:spPr bwMode="auto">
                              <a:xfrm>
                                <a:off x="7239001" y="2266588"/>
                                <a:ext cx="1202874" cy="476611"/>
                              </a:xfrm>
                              <a:prstGeom prst="rect">
                                <a:avLst/>
                              </a:prstGeom>
                              <a:noFill/>
                              <a:ln w="9525">
                                <a:noFill/>
                                <a:miter lim="800000"/>
                                <a:headEnd/>
                                <a:tailEnd/>
                              </a:ln>
                              <a:effectLst/>
                            </p:spPr>
                          </p:pic>
                        </p:grpSp>
                        <p:pic>
                          <p:nvPicPr>
                            <p:cNvPr id="188" name="Picture 5"/>
                            <p:cNvPicPr>
                              <a:picLocks noChangeAspect="1" noChangeArrowheads="1"/>
                            </p:cNvPicPr>
                            <p:nvPr/>
                          </p:nvPicPr>
                          <p:blipFill>
                            <a:blip r:embed="rId10"/>
                            <a:srcRect/>
                            <a:stretch>
                              <a:fillRect/>
                            </a:stretch>
                          </p:blipFill>
                          <p:spPr bwMode="auto">
                            <a:xfrm>
                              <a:off x="7467600" y="2895600"/>
                              <a:ext cx="1230086" cy="457200"/>
                            </a:xfrm>
                            <a:prstGeom prst="rect">
                              <a:avLst/>
                            </a:prstGeom>
                            <a:noFill/>
                            <a:ln w="9525">
                              <a:noFill/>
                              <a:miter lim="800000"/>
                              <a:headEnd/>
                              <a:tailEnd/>
                            </a:ln>
                            <a:effectLst/>
                          </p:spPr>
                        </p:pic>
                        <p:sp>
                          <p:nvSpPr>
                            <p:cNvPr id="189" name="Text Box 26"/>
                            <p:cNvSpPr txBox="1">
                              <a:spLocks noChangeArrowheads="1"/>
                            </p:cNvSpPr>
                            <p:nvPr/>
                          </p:nvSpPr>
                          <p:spPr bwMode="auto">
                            <a:xfrm>
                              <a:off x="8265928" y="3378290"/>
                              <a:ext cx="1151873" cy="178034"/>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i="1" dirty="0">
                                  <a:solidFill>
                                    <a:srgbClr val="000000"/>
                                  </a:solidFill>
                                  <a:latin typeface="Arial" pitchFamily="34" charset="0"/>
                                  <a:cs typeface="Arial" pitchFamily="34" charset="0"/>
                                </a:rPr>
                                <a:t>met15</a:t>
                              </a:r>
                              <a:r>
                                <a:rPr lang="en-US" sz="2100" b="1" baseline="30000" dirty="0">
                                  <a:solidFill>
                                    <a:srgbClr val="000000"/>
                                  </a:solidFill>
                                  <a:latin typeface="Arial" pitchFamily="34" charset="0"/>
                                  <a:cs typeface="Arial" pitchFamily="34" charset="0"/>
                                </a:rPr>
                                <a:t>-/-</a:t>
                              </a:r>
                            </a:p>
                          </p:txBody>
                        </p:sp>
                        <p:sp>
                          <p:nvSpPr>
                            <p:cNvPr id="190" name="Text Box 26"/>
                            <p:cNvSpPr txBox="1">
                              <a:spLocks noChangeArrowheads="1"/>
                            </p:cNvSpPr>
                            <p:nvPr/>
                          </p:nvSpPr>
                          <p:spPr bwMode="auto">
                            <a:xfrm>
                              <a:off x="8317639" y="2495189"/>
                              <a:ext cx="1219200" cy="178034"/>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i="1" dirty="0" smtClean="0">
                                  <a:solidFill>
                                    <a:srgbClr val="000000"/>
                                  </a:solidFill>
                                  <a:latin typeface="Arial" pitchFamily="34" charset="0"/>
                                  <a:cs typeface="Arial" pitchFamily="34" charset="0"/>
                                </a:rPr>
                                <a:t>met15</a:t>
                              </a:r>
                              <a:r>
                                <a:rPr lang="en-US" sz="2100" b="1" i="1" baseline="30000" dirty="0">
                                  <a:solidFill>
                                    <a:srgbClr val="000000"/>
                                  </a:solidFill>
                                  <a:latin typeface="Arial" pitchFamily="34" charset="0"/>
                                  <a:cs typeface="Arial" pitchFamily="34" charset="0"/>
                                </a:rPr>
                                <a:t>+</a:t>
                              </a:r>
                              <a:r>
                                <a:rPr lang="en-US" sz="2100" b="1" baseline="30000" dirty="0" smtClean="0">
                                  <a:solidFill>
                                    <a:srgbClr val="000000"/>
                                  </a:solidFill>
                                  <a:latin typeface="Arial" pitchFamily="34" charset="0"/>
                                  <a:cs typeface="Arial" pitchFamily="34" charset="0"/>
                                </a:rPr>
                                <a:t>/-</a:t>
                              </a:r>
                              <a:endParaRPr lang="en-US" sz="2100" b="1" baseline="30000" dirty="0">
                                <a:solidFill>
                                  <a:srgbClr val="000000"/>
                                </a:solidFill>
                                <a:latin typeface="Arial" pitchFamily="34" charset="0"/>
                                <a:cs typeface="Arial" pitchFamily="34" charset="0"/>
                              </a:endParaRPr>
                            </a:p>
                          </p:txBody>
                        </p:sp>
                        <p:sp>
                          <p:nvSpPr>
                            <p:cNvPr id="191" name="Text Box 26"/>
                            <p:cNvSpPr txBox="1">
                              <a:spLocks noChangeArrowheads="1"/>
                            </p:cNvSpPr>
                            <p:nvPr/>
                          </p:nvSpPr>
                          <p:spPr bwMode="auto">
                            <a:xfrm>
                              <a:off x="8265928" y="2913444"/>
                              <a:ext cx="1219201" cy="178034"/>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i="1" dirty="0" smtClean="0">
                                  <a:solidFill>
                                    <a:srgbClr val="000000"/>
                                  </a:solidFill>
                                  <a:latin typeface="Arial" pitchFamily="34" charset="0"/>
                                  <a:cs typeface="Arial" pitchFamily="34" charset="0"/>
                                </a:rPr>
                                <a:t>met15</a:t>
                              </a:r>
                              <a:r>
                                <a:rPr lang="en-US" sz="2100" b="1" i="1" baseline="30000" dirty="0" smtClean="0">
                                  <a:solidFill>
                                    <a:srgbClr val="000000"/>
                                  </a:solidFill>
                                  <a:latin typeface="Arial" pitchFamily="34" charset="0"/>
                                  <a:cs typeface="Arial" pitchFamily="34" charset="0"/>
                                </a:rPr>
                                <a:t>+</a:t>
                              </a:r>
                              <a:r>
                                <a:rPr lang="en-US" sz="2100" b="1" baseline="30000" dirty="0" smtClean="0">
                                  <a:solidFill>
                                    <a:srgbClr val="000000"/>
                                  </a:solidFill>
                                  <a:latin typeface="Arial" pitchFamily="34" charset="0"/>
                                  <a:cs typeface="Arial" pitchFamily="34" charset="0"/>
                                </a:rPr>
                                <a:t>/+</a:t>
                              </a:r>
                              <a:endParaRPr lang="en-US" sz="2100" b="1" baseline="30000" dirty="0">
                                <a:solidFill>
                                  <a:srgbClr val="000000"/>
                                </a:solidFill>
                                <a:latin typeface="Arial" pitchFamily="34" charset="0"/>
                                <a:cs typeface="Arial" pitchFamily="34" charset="0"/>
                              </a:endParaRPr>
                            </a:p>
                          </p:txBody>
                        </p:sp>
                      </p:grpSp>
                    </p:grpSp>
                    <p:sp>
                      <p:nvSpPr>
                        <p:cNvPr id="183" name="Oval 182"/>
                        <p:cNvSpPr/>
                        <p:nvPr/>
                      </p:nvSpPr>
                      <p:spPr>
                        <a:xfrm>
                          <a:off x="4376797" y="3811690"/>
                          <a:ext cx="1447799" cy="62377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9" name="Text Box 26"/>
                      <p:cNvSpPr txBox="1">
                        <a:spLocks noChangeArrowheads="1"/>
                      </p:cNvSpPr>
                      <p:nvPr/>
                    </p:nvSpPr>
                    <p:spPr bwMode="auto">
                      <a:xfrm>
                        <a:off x="6461452" y="3445932"/>
                        <a:ext cx="2057401" cy="168349"/>
                      </a:xfrm>
                      <a:prstGeom prst="rect">
                        <a:avLst/>
                      </a:prstGeom>
                      <a:noFill/>
                      <a:ln w="38100">
                        <a:noFill/>
                        <a:miter lim="800000"/>
                        <a:headEnd/>
                        <a:tailEnd/>
                      </a:ln>
                    </p:spPr>
                    <p:txBody>
                      <a:bodyPr wrap="square">
                        <a:spAutoFit/>
                      </a:bodyPr>
                      <a:lstStyle/>
                      <a:p>
                        <a:pPr algn="ctr" fontAlgn="base">
                          <a:spcBef>
                            <a:spcPct val="0"/>
                          </a:spcBef>
                          <a:spcAft>
                            <a:spcPct val="0"/>
                          </a:spcAft>
                        </a:pPr>
                        <a:r>
                          <a:rPr lang="en-US" sz="2100" b="1" dirty="0" smtClean="0">
                            <a:solidFill>
                              <a:srgbClr val="000000"/>
                            </a:solidFill>
                            <a:latin typeface="Arial" pitchFamily="34" charset="0"/>
                            <a:cs typeface="Arial" pitchFamily="34" charset="0"/>
                          </a:rPr>
                          <a:t>1</a:t>
                        </a:r>
                        <a:r>
                          <a:rPr lang="en-US" sz="2100" b="1" baseline="30000" dirty="0" smtClean="0">
                            <a:solidFill>
                              <a:srgbClr val="000000"/>
                            </a:solidFill>
                            <a:latin typeface="Arial" pitchFamily="34" charset="0"/>
                            <a:cs typeface="Arial" pitchFamily="34" charset="0"/>
                          </a:rPr>
                          <a:t>st</a:t>
                        </a:r>
                        <a:r>
                          <a:rPr lang="en-US" sz="2100" b="1" dirty="0" smtClean="0">
                            <a:solidFill>
                              <a:srgbClr val="000000"/>
                            </a:solidFill>
                            <a:latin typeface="Arial" pitchFamily="34" charset="0"/>
                            <a:cs typeface="Arial" pitchFamily="34" charset="0"/>
                          </a:rPr>
                          <a:t> Generation</a:t>
                        </a:r>
                        <a:endParaRPr lang="en-US" sz="2100" b="1" baseline="30000" dirty="0">
                          <a:solidFill>
                            <a:srgbClr val="000000"/>
                          </a:solidFill>
                          <a:latin typeface="Arial" pitchFamily="34" charset="0"/>
                          <a:cs typeface="Arial" pitchFamily="34" charset="0"/>
                        </a:endParaRPr>
                      </a:p>
                    </p:txBody>
                  </p:sp>
                </p:grpSp>
              </p:grpSp>
              <p:pic>
                <p:nvPicPr>
                  <p:cNvPr id="1035" name="Picture 11"/>
                  <p:cNvPicPr>
                    <a:picLocks noChangeAspect="1" noChangeArrowheads="1"/>
                  </p:cNvPicPr>
                  <p:nvPr/>
                </p:nvPicPr>
                <p:blipFill>
                  <a:blip r:embed="rId11" cstate="print"/>
                  <a:srcRect/>
                  <a:stretch>
                    <a:fillRect/>
                  </a:stretch>
                </p:blipFill>
                <p:spPr bwMode="auto">
                  <a:xfrm>
                    <a:off x="1439024" y="6836745"/>
                    <a:ext cx="300602" cy="45719"/>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2" cstate="print"/>
                  <a:srcRect/>
                  <a:stretch>
                    <a:fillRect/>
                  </a:stretch>
                </p:blipFill>
                <p:spPr bwMode="auto">
                  <a:xfrm>
                    <a:off x="814183" y="6939480"/>
                    <a:ext cx="535577" cy="92764"/>
                  </a:xfrm>
                  <a:prstGeom prst="rect">
                    <a:avLst/>
                  </a:prstGeom>
                  <a:noFill/>
                  <a:ln w="9525">
                    <a:noFill/>
                    <a:miter lim="800000"/>
                    <a:headEnd/>
                    <a:tailEnd/>
                  </a:ln>
                  <a:effectLst/>
                </p:spPr>
              </p:pic>
              <p:pic>
                <p:nvPicPr>
                  <p:cNvPr id="223" name="Picture 12"/>
                  <p:cNvPicPr>
                    <a:picLocks noChangeAspect="1" noChangeArrowheads="1"/>
                  </p:cNvPicPr>
                  <p:nvPr/>
                </p:nvPicPr>
                <p:blipFill>
                  <a:blip r:embed="rId12" cstate="print"/>
                  <a:srcRect/>
                  <a:stretch>
                    <a:fillRect/>
                  </a:stretch>
                </p:blipFill>
                <p:spPr bwMode="auto">
                  <a:xfrm>
                    <a:off x="903446" y="6419203"/>
                    <a:ext cx="439948" cy="76200"/>
                  </a:xfrm>
                  <a:prstGeom prst="rect">
                    <a:avLst/>
                  </a:prstGeom>
                  <a:noFill/>
                  <a:ln w="9525">
                    <a:noFill/>
                    <a:miter lim="800000"/>
                    <a:headEnd/>
                    <a:tailEnd/>
                  </a:ln>
                  <a:effectLst/>
                </p:spPr>
              </p:pic>
            </p:grpSp>
            <p:cxnSp>
              <p:nvCxnSpPr>
                <p:cNvPr id="238" name="Straight Arrow Connector 237"/>
                <p:cNvCxnSpPr/>
                <p:nvPr/>
              </p:nvCxnSpPr>
              <p:spPr>
                <a:xfrm flipV="1">
                  <a:off x="4622006" y="1827213"/>
                  <a:ext cx="434957" cy="152399"/>
                </a:xfrm>
                <a:prstGeom prst="straightConnector1">
                  <a:avLst/>
                </a:prstGeom>
                <a:ln w="19050">
                  <a:prstDash val="sysDot"/>
                  <a:tailEnd type="arrow"/>
                </a:ln>
              </p:spPr>
              <p:style>
                <a:lnRef idx="1">
                  <a:schemeClr val="dk1"/>
                </a:lnRef>
                <a:fillRef idx="0">
                  <a:schemeClr val="dk1"/>
                </a:fillRef>
                <a:effectRef idx="0">
                  <a:schemeClr val="dk1"/>
                </a:effectRef>
                <a:fontRef idx="minor">
                  <a:schemeClr val="tx1"/>
                </a:fontRef>
              </p:style>
            </p:cxnSp>
            <p:cxnSp>
              <p:nvCxnSpPr>
                <p:cNvPr id="240" name="Straight Arrow Connector 239"/>
                <p:cNvCxnSpPr/>
                <p:nvPr/>
              </p:nvCxnSpPr>
              <p:spPr>
                <a:xfrm>
                  <a:off x="4622006" y="1979612"/>
                  <a:ext cx="457200" cy="76200"/>
                </a:xfrm>
                <a:prstGeom prst="straightConnector1">
                  <a:avLst/>
                </a:prstGeom>
                <a:ln w="19050">
                  <a:solidFill>
                    <a:srgbClr val="FF0000"/>
                  </a:solidFill>
                  <a:prstDash val="solid"/>
                  <a:tailEnd type="arrow"/>
                </a:ln>
              </p:spPr>
              <p:style>
                <a:lnRef idx="1">
                  <a:schemeClr val="dk1"/>
                </a:lnRef>
                <a:fillRef idx="0">
                  <a:schemeClr val="dk1"/>
                </a:fillRef>
                <a:effectRef idx="0">
                  <a:schemeClr val="dk1"/>
                </a:effectRef>
                <a:fontRef idx="minor">
                  <a:schemeClr val="tx1"/>
                </a:fontRef>
              </p:style>
            </p:cxnSp>
            <p:cxnSp>
              <p:nvCxnSpPr>
                <p:cNvPr id="242" name="Straight Arrow Connector 241"/>
                <p:cNvCxnSpPr/>
                <p:nvPr/>
              </p:nvCxnSpPr>
              <p:spPr>
                <a:xfrm>
                  <a:off x="4622006" y="1979612"/>
                  <a:ext cx="457200" cy="304800"/>
                </a:xfrm>
                <a:prstGeom prst="straightConnector1">
                  <a:avLst/>
                </a:prstGeom>
                <a:ln w="19050">
                  <a:solidFill>
                    <a:srgbClr val="FF0000"/>
                  </a:solidFill>
                  <a:prstDash val="solid"/>
                  <a:tailEnd type="arrow"/>
                </a:ln>
              </p:spPr>
              <p:style>
                <a:lnRef idx="1">
                  <a:schemeClr val="dk1"/>
                </a:lnRef>
                <a:fillRef idx="0">
                  <a:schemeClr val="dk1"/>
                </a:fillRef>
                <a:effectRef idx="0">
                  <a:schemeClr val="dk1"/>
                </a:effectRef>
                <a:fontRef idx="minor">
                  <a:schemeClr val="tx1"/>
                </a:fontRef>
              </p:style>
            </p:cxnSp>
          </p:grpSp>
          <p:cxnSp>
            <p:nvCxnSpPr>
              <p:cNvPr id="247" name="Straight Arrow Connector 246"/>
              <p:cNvCxnSpPr/>
              <p:nvPr/>
            </p:nvCxnSpPr>
            <p:spPr>
              <a:xfrm>
                <a:off x="4850606" y="2513012"/>
                <a:ext cx="228600" cy="76200"/>
              </a:xfrm>
              <a:prstGeom prst="straightConnector1">
                <a:avLst/>
              </a:prstGeom>
              <a:ln w="19050">
                <a:solidFill>
                  <a:srgbClr val="FF0000"/>
                </a:solidFill>
                <a:prstDash val="solid"/>
                <a:tailEnd type="arrow"/>
              </a:ln>
            </p:spPr>
            <p:style>
              <a:lnRef idx="1">
                <a:schemeClr val="dk1"/>
              </a:lnRef>
              <a:fillRef idx="0">
                <a:schemeClr val="dk1"/>
              </a:fillRef>
              <a:effectRef idx="0">
                <a:schemeClr val="dk1"/>
              </a:effectRef>
              <a:fontRef idx="minor">
                <a:schemeClr val="tx1"/>
              </a:fontRef>
            </p:style>
          </p:cxnSp>
        </p:grpSp>
        <p:cxnSp>
          <p:nvCxnSpPr>
            <p:cNvPr id="253" name="Straight Arrow Connector 252"/>
            <p:cNvCxnSpPr/>
            <p:nvPr/>
          </p:nvCxnSpPr>
          <p:spPr>
            <a:xfrm rot="16200000" flipH="1">
              <a:off x="4279107" y="1636712"/>
              <a:ext cx="22859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4" name="Straight Arrow Connector 253"/>
            <p:cNvCxnSpPr/>
            <p:nvPr/>
          </p:nvCxnSpPr>
          <p:spPr>
            <a:xfrm rot="5400000">
              <a:off x="4241006" y="2208212"/>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265" name="Straight Arrow Connector 264"/>
          <p:cNvCxnSpPr/>
          <p:nvPr/>
        </p:nvCxnSpPr>
        <p:spPr>
          <a:xfrm>
            <a:off x="22293267" y="12178022"/>
            <a:ext cx="946552" cy="6863"/>
          </a:xfrm>
          <a:prstGeom prst="straightConnector1">
            <a:avLst/>
          </a:prstGeom>
          <a:ln w="19050">
            <a:solidFill>
              <a:srgbClr val="FF0000"/>
            </a:solidFill>
            <a:prstDash val="solid"/>
            <a:tailEnd type="arrow"/>
          </a:ln>
        </p:spPr>
        <p:style>
          <a:lnRef idx="1">
            <a:schemeClr val="dk1"/>
          </a:lnRef>
          <a:fillRef idx="0">
            <a:schemeClr val="dk1"/>
          </a:fillRef>
          <a:effectRef idx="0">
            <a:schemeClr val="dk1"/>
          </a:effectRef>
          <a:fontRef idx="minor">
            <a:schemeClr val="tx1"/>
          </a:fontRef>
        </p:style>
      </p:cxnSp>
      <p:cxnSp>
        <p:nvCxnSpPr>
          <p:cNvPr id="267" name="Straight Arrow Connector 266"/>
          <p:cNvCxnSpPr/>
          <p:nvPr/>
        </p:nvCxnSpPr>
        <p:spPr>
          <a:xfrm>
            <a:off x="22293267" y="12836664"/>
            <a:ext cx="946552" cy="6863"/>
          </a:xfrm>
          <a:prstGeom prst="straightConnector1">
            <a:avLst/>
          </a:prstGeom>
          <a:ln w="19050">
            <a:prstDash val="sysDot"/>
            <a:tailEnd type="arrow"/>
          </a:ln>
        </p:spPr>
        <p:style>
          <a:lnRef idx="1">
            <a:schemeClr val="dk1"/>
          </a:lnRef>
          <a:fillRef idx="0">
            <a:schemeClr val="dk1"/>
          </a:fillRef>
          <a:effectRef idx="0">
            <a:schemeClr val="dk1"/>
          </a:effectRef>
          <a:fontRef idx="minor">
            <a:schemeClr val="tx1"/>
          </a:fontRef>
        </p:style>
      </p:cxnSp>
      <p:sp>
        <p:nvSpPr>
          <p:cNvPr id="270" name="TextBox 269"/>
          <p:cNvSpPr txBox="1"/>
          <p:nvPr/>
        </p:nvSpPr>
        <p:spPr>
          <a:xfrm>
            <a:off x="22924302" y="11848703"/>
            <a:ext cx="2907498" cy="1035810"/>
          </a:xfrm>
          <a:prstGeom prst="rect">
            <a:avLst/>
          </a:prstGeom>
          <a:noFill/>
        </p:spPr>
        <p:txBody>
          <a:bodyPr wrap="square" lIns="385712" tIns="192856" rIns="385712" bIns="192856" rtlCol="0">
            <a:spAutoFit/>
          </a:bodyPr>
          <a:lstStyle/>
          <a:p>
            <a:r>
              <a:rPr lang="en-US" sz="2100" dirty="0" smtClean="0">
                <a:latin typeface="Arial" pitchFamily="34" charset="0"/>
                <a:cs typeface="Arial" pitchFamily="34" charset="0"/>
              </a:rPr>
              <a:t>Single Mutational Event </a:t>
            </a:r>
            <a:endParaRPr lang="en-US" sz="2100" dirty="0">
              <a:latin typeface="Arial" pitchFamily="34" charset="0"/>
              <a:cs typeface="Arial" pitchFamily="34" charset="0"/>
            </a:endParaRPr>
          </a:p>
        </p:txBody>
      </p:sp>
      <p:sp>
        <p:nvSpPr>
          <p:cNvPr id="271" name="TextBox 270"/>
          <p:cNvSpPr txBox="1"/>
          <p:nvPr/>
        </p:nvSpPr>
        <p:spPr>
          <a:xfrm>
            <a:off x="22924302" y="12507346"/>
            <a:ext cx="3155173" cy="731581"/>
          </a:xfrm>
          <a:prstGeom prst="rect">
            <a:avLst/>
          </a:prstGeom>
          <a:noFill/>
        </p:spPr>
        <p:txBody>
          <a:bodyPr wrap="square" lIns="385712" tIns="192856" rIns="385712" bIns="192856" rtlCol="0">
            <a:spAutoFit/>
          </a:bodyPr>
          <a:lstStyle/>
          <a:p>
            <a:r>
              <a:rPr lang="en-US" sz="2100" dirty="0" smtClean="0">
                <a:latin typeface="Arial" pitchFamily="34" charset="0"/>
                <a:cs typeface="Arial" pitchFamily="34" charset="0"/>
              </a:rPr>
              <a:t>No mutational event</a:t>
            </a:r>
            <a:endParaRPr lang="en-US" sz="2100" dirty="0">
              <a:latin typeface="Arial" pitchFamily="34" charset="0"/>
              <a:cs typeface="Arial" pitchFamily="34" charset="0"/>
            </a:endParaRPr>
          </a:p>
        </p:txBody>
      </p:sp>
      <p:grpSp>
        <p:nvGrpSpPr>
          <p:cNvPr id="326" name="Group 325"/>
          <p:cNvGrpSpPr/>
          <p:nvPr/>
        </p:nvGrpSpPr>
        <p:grpSpPr>
          <a:xfrm>
            <a:off x="32918400" y="18059400"/>
            <a:ext cx="5029200" cy="3505200"/>
            <a:chOff x="6705600" y="5715000"/>
            <a:chExt cx="21945600" cy="16459200"/>
          </a:xfrm>
        </p:grpSpPr>
        <p:pic>
          <p:nvPicPr>
            <p:cNvPr id="1047" name="Picture 23" descr="C:\Users\Lindsay\Documents\Spring 2011\Apr222011.M1-2star.H2O2.LOH\0.15(3).JPG.JPG"/>
            <p:cNvPicPr>
              <a:picLocks noChangeAspect="1" noChangeArrowheads="1"/>
            </p:cNvPicPr>
            <p:nvPr/>
          </p:nvPicPr>
          <p:blipFill>
            <a:blip r:embed="rId13"/>
            <a:srcRect/>
            <a:stretch>
              <a:fillRect/>
            </a:stretch>
          </p:blipFill>
          <p:spPr bwMode="auto">
            <a:xfrm>
              <a:off x="6705600" y="5715000"/>
              <a:ext cx="21945600" cy="16459200"/>
            </a:xfrm>
            <a:prstGeom prst="rect">
              <a:avLst/>
            </a:prstGeom>
            <a:noFill/>
          </p:spPr>
        </p:pic>
        <p:grpSp>
          <p:nvGrpSpPr>
            <p:cNvPr id="325" name="Group 324"/>
            <p:cNvGrpSpPr/>
            <p:nvPr/>
          </p:nvGrpSpPr>
          <p:grpSpPr>
            <a:xfrm>
              <a:off x="16078200" y="11353800"/>
              <a:ext cx="2895600" cy="2287588"/>
              <a:chOff x="16078200" y="11353800"/>
              <a:chExt cx="2895600" cy="2287588"/>
            </a:xfrm>
          </p:grpSpPr>
          <p:cxnSp>
            <p:nvCxnSpPr>
              <p:cNvPr id="320" name="Straight Arrow Connector 319"/>
              <p:cNvCxnSpPr/>
              <p:nvPr/>
            </p:nvCxnSpPr>
            <p:spPr>
              <a:xfrm rot="10800000">
                <a:off x="16078200" y="13639800"/>
                <a:ext cx="1828800" cy="1588"/>
              </a:xfrm>
              <a:prstGeom prst="straightConnector1">
                <a:avLst/>
              </a:prstGeom>
              <a:ln w="28575">
                <a:solidFill>
                  <a:srgbClr val="24FC39"/>
                </a:solidFill>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7297400" y="11353800"/>
                <a:ext cx="1676400"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340" name="Group 339"/>
          <p:cNvGrpSpPr/>
          <p:nvPr/>
        </p:nvGrpSpPr>
        <p:grpSpPr>
          <a:xfrm>
            <a:off x="27736800" y="18059400"/>
            <a:ext cx="5029200" cy="3505200"/>
            <a:chOff x="13411200" y="10744200"/>
            <a:chExt cx="15240000" cy="11430000"/>
          </a:xfrm>
        </p:grpSpPr>
        <p:pic>
          <p:nvPicPr>
            <p:cNvPr id="1049" name="Picture 25" descr="C:\Users\Lindsay\Documents\Spring 2011\Apr222011.M1-2star.H2O2.LOH\0.01(1).JPG.JPG"/>
            <p:cNvPicPr>
              <a:picLocks noChangeAspect="1" noChangeArrowheads="1"/>
            </p:cNvPicPr>
            <p:nvPr/>
          </p:nvPicPr>
          <p:blipFill>
            <a:blip r:embed="rId14"/>
            <a:srcRect/>
            <a:stretch>
              <a:fillRect/>
            </a:stretch>
          </p:blipFill>
          <p:spPr bwMode="auto">
            <a:xfrm>
              <a:off x="13411200" y="10744200"/>
              <a:ext cx="15240000" cy="11430000"/>
            </a:xfrm>
            <a:prstGeom prst="rect">
              <a:avLst/>
            </a:prstGeom>
            <a:noFill/>
          </p:spPr>
        </p:pic>
        <p:grpSp>
          <p:nvGrpSpPr>
            <p:cNvPr id="339" name="Group 338"/>
            <p:cNvGrpSpPr/>
            <p:nvPr/>
          </p:nvGrpSpPr>
          <p:grpSpPr>
            <a:xfrm>
              <a:off x="15697200" y="11735594"/>
              <a:ext cx="3201194" cy="5944394"/>
              <a:chOff x="15697200" y="11735594"/>
              <a:chExt cx="3201194" cy="5944394"/>
            </a:xfrm>
          </p:grpSpPr>
          <p:cxnSp>
            <p:nvCxnSpPr>
              <p:cNvPr id="332" name="Straight Arrow Connector 331"/>
              <p:cNvCxnSpPr/>
              <p:nvPr/>
            </p:nvCxnSpPr>
            <p:spPr>
              <a:xfrm rot="10800000">
                <a:off x="15697200" y="17678400"/>
                <a:ext cx="1676400" cy="1588"/>
              </a:xfrm>
              <a:prstGeom prst="straightConnector1">
                <a:avLst/>
              </a:prstGeom>
              <a:ln w="28575">
                <a:solidFill>
                  <a:srgbClr val="24FC39"/>
                </a:solidFill>
                <a:tailEnd type="arrow"/>
              </a:ln>
            </p:spPr>
            <p:style>
              <a:lnRef idx="3">
                <a:schemeClr val="accent3"/>
              </a:lnRef>
              <a:fillRef idx="0">
                <a:schemeClr val="accent3"/>
              </a:fillRef>
              <a:effectRef idx="2">
                <a:schemeClr val="accent3"/>
              </a:effectRef>
              <a:fontRef idx="minor">
                <a:schemeClr val="tx1"/>
              </a:fontRef>
            </p:style>
          </p:cxnSp>
          <p:cxnSp>
            <p:nvCxnSpPr>
              <p:cNvPr id="337" name="Straight Arrow Connector 336"/>
              <p:cNvCxnSpPr/>
              <p:nvPr/>
            </p:nvCxnSpPr>
            <p:spPr>
              <a:xfrm rot="5400000" flipH="1" flipV="1">
                <a:off x="18174494" y="12458700"/>
                <a:ext cx="1447006" cy="79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sp>
        <p:nvSpPr>
          <p:cNvPr id="341" name="TextBox 340"/>
          <p:cNvSpPr txBox="1"/>
          <p:nvPr/>
        </p:nvSpPr>
        <p:spPr>
          <a:xfrm>
            <a:off x="27432000" y="21336000"/>
            <a:ext cx="685800" cy="461665"/>
          </a:xfrm>
          <a:prstGeom prst="rect">
            <a:avLst/>
          </a:prstGeom>
          <a:noFill/>
        </p:spPr>
        <p:txBody>
          <a:bodyPr wrap="square" rtlCol="0">
            <a:spAutoFit/>
          </a:bodyPr>
          <a:lstStyle/>
          <a:p>
            <a:r>
              <a:rPr lang="en-US" sz="2400" dirty="0" smtClean="0">
                <a:solidFill>
                  <a:schemeClr val="bg1"/>
                </a:solidFill>
                <a:latin typeface="Arial" pitchFamily="34" charset="0"/>
                <a:cs typeface="Arial" pitchFamily="34" charset="0"/>
              </a:rPr>
              <a:t>B</a:t>
            </a:r>
            <a:endParaRPr lang="en-US" sz="2400" dirty="0">
              <a:solidFill>
                <a:schemeClr val="bg1"/>
              </a:solidFill>
              <a:latin typeface="Arial" pitchFamily="34" charset="0"/>
              <a:cs typeface="Arial" pitchFamily="34" charset="0"/>
            </a:endParaRPr>
          </a:p>
        </p:txBody>
      </p:sp>
      <p:sp>
        <p:nvSpPr>
          <p:cNvPr id="342" name="TextBox 341"/>
          <p:cNvSpPr txBox="1"/>
          <p:nvPr/>
        </p:nvSpPr>
        <p:spPr>
          <a:xfrm>
            <a:off x="33909000" y="21336000"/>
            <a:ext cx="685800" cy="461665"/>
          </a:xfrm>
          <a:prstGeom prst="rect">
            <a:avLst/>
          </a:prstGeom>
          <a:noFill/>
        </p:spPr>
        <p:txBody>
          <a:bodyPr wrap="square" rtlCol="0">
            <a:spAutoFit/>
          </a:bodyPr>
          <a:lstStyle/>
          <a:p>
            <a:r>
              <a:rPr lang="en-US" sz="2400" dirty="0" smtClean="0">
                <a:solidFill>
                  <a:schemeClr val="bg1"/>
                </a:solidFill>
                <a:latin typeface="Arial" pitchFamily="34" charset="0"/>
                <a:cs typeface="Arial" pitchFamily="34" charset="0"/>
              </a:rPr>
              <a:t>A</a:t>
            </a:r>
            <a:endParaRPr lang="en-US" sz="2400" dirty="0">
              <a:solidFill>
                <a:schemeClr val="bg1"/>
              </a:solidFill>
              <a:latin typeface="Arial" pitchFamily="34" charset="0"/>
              <a:cs typeface="Arial" pitchFamily="34" charset="0"/>
            </a:endParaRPr>
          </a:p>
        </p:txBody>
      </p:sp>
      <p:sp>
        <p:nvSpPr>
          <p:cNvPr id="345" name="TextBox 344"/>
          <p:cNvSpPr txBox="1"/>
          <p:nvPr/>
        </p:nvSpPr>
        <p:spPr>
          <a:xfrm>
            <a:off x="27584400" y="21717000"/>
            <a:ext cx="10363200" cy="1323439"/>
          </a:xfrm>
          <a:prstGeom prst="rect">
            <a:avLst/>
          </a:prstGeom>
          <a:noFill/>
        </p:spPr>
        <p:txBody>
          <a:bodyPr wrap="square" rtlCol="0">
            <a:spAutoFit/>
          </a:bodyPr>
          <a:lstStyle/>
          <a:p>
            <a:r>
              <a:rPr lang="en-US" sz="2000" b="1" dirty="0" smtClean="0">
                <a:latin typeface="Arial" pitchFamily="34" charset="0"/>
                <a:cs typeface="Arial" pitchFamily="34" charset="0"/>
              </a:rPr>
              <a:t>Figure 4: Colonies </a:t>
            </a:r>
            <a:r>
              <a:rPr lang="en-US" sz="2000" b="1" dirty="0" err="1" smtClean="0">
                <a:latin typeface="Arial" pitchFamily="34" charset="0"/>
                <a:cs typeface="Arial" pitchFamily="34" charset="0"/>
              </a:rPr>
              <a:t>forrmed</a:t>
            </a:r>
            <a:r>
              <a:rPr lang="en-US" sz="2000" b="1" dirty="0" smtClean="0">
                <a:latin typeface="Arial" pitchFamily="34" charset="0"/>
                <a:cs typeface="Arial" pitchFamily="34" charset="0"/>
              </a:rPr>
              <a:t> </a:t>
            </a:r>
            <a:r>
              <a:rPr lang="en-US" sz="2000" b="1" dirty="0" smtClean="0">
                <a:latin typeface="Arial" pitchFamily="34" charset="0"/>
                <a:cs typeface="Arial" pitchFamily="34" charset="0"/>
              </a:rPr>
              <a:t>following H2O2 treatment on lead-containing YPD plates. </a:t>
            </a:r>
            <a:r>
              <a:rPr lang="en-US" sz="2000" dirty="0" smtClean="0">
                <a:latin typeface="Arial" pitchFamily="34" charset="0"/>
                <a:cs typeface="Arial" pitchFamily="34" charset="0"/>
              </a:rPr>
              <a:t>Blue arrow point to fully black colonies.  Green arrows point to half-black colonies following one mutational event.</a:t>
            </a:r>
            <a:r>
              <a:rPr lang="en-US" sz="2000" b="1" dirty="0" smtClean="0">
                <a:latin typeface="Arial" pitchFamily="34" charset="0"/>
                <a:cs typeface="Arial" pitchFamily="34" charset="0"/>
              </a:rPr>
              <a:t> </a:t>
            </a:r>
            <a:r>
              <a:rPr lang="en-US" sz="2000" dirty="0" smtClean="0">
                <a:latin typeface="Arial" pitchFamily="34" charset="0"/>
                <a:cs typeface="Arial" pitchFamily="34" charset="0"/>
              </a:rPr>
              <a:t>A) M1-2* yeast strain 0.01% H2O2 treatment. B) M1-2* yeast strain with 0.15% H2O2 treatment.  </a:t>
            </a:r>
            <a:endParaRPr lang="en-US" sz="2000" dirty="0">
              <a:latin typeface="Arial" pitchFamily="34" charset="0"/>
              <a:cs typeface="Arial" pitchFamily="34" charset="0"/>
            </a:endParaRPr>
          </a:p>
        </p:txBody>
      </p:sp>
      <p:graphicFrame>
        <p:nvGraphicFramePr>
          <p:cNvPr id="348" name="Diagram 347"/>
          <p:cNvGraphicFramePr/>
          <p:nvPr/>
        </p:nvGraphicFramePr>
        <p:xfrm>
          <a:off x="15544800" y="20040600"/>
          <a:ext cx="10210800" cy="48768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351" name="TextBox 350"/>
          <p:cNvSpPr txBox="1"/>
          <p:nvPr/>
        </p:nvSpPr>
        <p:spPr>
          <a:xfrm>
            <a:off x="15544800" y="24079200"/>
            <a:ext cx="10515600" cy="707886"/>
          </a:xfrm>
          <a:prstGeom prst="rect">
            <a:avLst/>
          </a:prstGeom>
          <a:noFill/>
        </p:spPr>
        <p:txBody>
          <a:bodyPr wrap="square" rtlCol="0">
            <a:spAutoFit/>
          </a:bodyPr>
          <a:lstStyle/>
          <a:p>
            <a:r>
              <a:rPr lang="en-US" sz="2000" b="1" dirty="0" smtClean="0">
                <a:latin typeface="Arial" pitchFamily="34" charset="0"/>
                <a:cs typeface="Arial" pitchFamily="34" charset="0"/>
              </a:rPr>
              <a:t>Figure 2. Method sequence to determine the relationship between mutation rate and </a:t>
            </a:r>
            <a:r>
              <a:rPr lang="en-US" sz="2000" b="1" smtClean="0">
                <a:latin typeface="Arial" pitchFamily="34" charset="0"/>
                <a:cs typeface="Arial" pitchFamily="34" charset="0"/>
              </a:rPr>
              <a:t>oxidative stress. </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4344</TotalTime>
  <Words>1059</Words>
  <Application>Microsoft Office PowerPoint</Application>
  <PresentationFormat>Custom</PresentationFormat>
  <Paragraphs>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10</dc:title>
  <dc:creator>Lindsay</dc:creator>
  <cp:lastModifiedBy>Lindsay</cp:lastModifiedBy>
  <cp:revision>297</cp:revision>
  <dcterms:created xsi:type="dcterms:W3CDTF">2011-10-24T17:08:15Z</dcterms:created>
  <dcterms:modified xsi:type="dcterms:W3CDTF">2011-11-06T07:40:59Z</dcterms:modified>
</cp:coreProperties>
</file>