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38404800" cy="32918400"/>
  <p:notesSz cx="6858000" cy="9144000"/>
  <p:defaultTextStyle>
    <a:defPPr>
      <a:defRPr lang="en-US"/>
    </a:defPPr>
    <a:lvl1pPr marL="0" algn="l" defTabSz="4284604" rtl="0" eaLnBrk="1" latinLnBrk="0" hangingPunct="1">
      <a:defRPr sz="8400" kern="1200">
        <a:solidFill>
          <a:schemeClr val="tx1"/>
        </a:solidFill>
        <a:latin typeface="+mn-lt"/>
        <a:ea typeface="+mn-ea"/>
        <a:cs typeface="+mn-cs"/>
      </a:defRPr>
    </a:lvl1pPr>
    <a:lvl2pPr marL="2142302" algn="l" defTabSz="4284604" rtl="0" eaLnBrk="1" latinLnBrk="0" hangingPunct="1">
      <a:defRPr sz="8400" kern="1200">
        <a:solidFill>
          <a:schemeClr val="tx1"/>
        </a:solidFill>
        <a:latin typeface="+mn-lt"/>
        <a:ea typeface="+mn-ea"/>
        <a:cs typeface="+mn-cs"/>
      </a:defRPr>
    </a:lvl2pPr>
    <a:lvl3pPr marL="4284604" algn="l" defTabSz="4284604" rtl="0" eaLnBrk="1" latinLnBrk="0" hangingPunct="1">
      <a:defRPr sz="8400" kern="1200">
        <a:solidFill>
          <a:schemeClr val="tx1"/>
        </a:solidFill>
        <a:latin typeface="+mn-lt"/>
        <a:ea typeface="+mn-ea"/>
        <a:cs typeface="+mn-cs"/>
      </a:defRPr>
    </a:lvl3pPr>
    <a:lvl4pPr marL="6426906" algn="l" defTabSz="4284604" rtl="0" eaLnBrk="1" latinLnBrk="0" hangingPunct="1">
      <a:defRPr sz="8400" kern="1200">
        <a:solidFill>
          <a:schemeClr val="tx1"/>
        </a:solidFill>
        <a:latin typeface="+mn-lt"/>
        <a:ea typeface="+mn-ea"/>
        <a:cs typeface="+mn-cs"/>
      </a:defRPr>
    </a:lvl4pPr>
    <a:lvl5pPr marL="8569208" algn="l" defTabSz="4284604" rtl="0" eaLnBrk="1" latinLnBrk="0" hangingPunct="1">
      <a:defRPr sz="8400" kern="1200">
        <a:solidFill>
          <a:schemeClr val="tx1"/>
        </a:solidFill>
        <a:latin typeface="+mn-lt"/>
        <a:ea typeface="+mn-ea"/>
        <a:cs typeface="+mn-cs"/>
      </a:defRPr>
    </a:lvl5pPr>
    <a:lvl6pPr marL="10711510" algn="l" defTabSz="4284604" rtl="0" eaLnBrk="1" latinLnBrk="0" hangingPunct="1">
      <a:defRPr sz="8400" kern="1200">
        <a:solidFill>
          <a:schemeClr val="tx1"/>
        </a:solidFill>
        <a:latin typeface="+mn-lt"/>
        <a:ea typeface="+mn-ea"/>
        <a:cs typeface="+mn-cs"/>
      </a:defRPr>
    </a:lvl6pPr>
    <a:lvl7pPr marL="12853812" algn="l" defTabSz="4284604" rtl="0" eaLnBrk="1" latinLnBrk="0" hangingPunct="1">
      <a:defRPr sz="8400" kern="1200">
        <a:solidFill>
          <a:schemeClr val="tx1"/>
        </a:solidFill>
        <a:latin typeface="+mn-lt"/>
        <a:ea typeface="+mn-ea"/>
        <a:cs typeface="+mn-cs"/>
      </a:defRPr>
    </a:lvl7pPr>
    <a:lvl8pPr marL="14996114" algn="l" defTabSz="4284604" rtl="0" eaLnBrk="1" latinLnBrk="0" hangingPunct="1">
      <a:defRPr sz="8400" kern="1200">
        <a:solidFill>
          <a:schemeClr val="tx1"/>
        </a:solidFill>
        <a:latin typeface="+mn-lt"/>
        <a:ea typeface="+mn-ea"/>
        <a:cs typeface="+mn-cs"/>
      </a:defRPr>
    </a:lvl8pPr>
    <a:lvl9pPr marL="17138416" algn="l" defTabSz="4284604" rtl="0" eaLnBrk="1" latinLnBrk="0" hangingPunct="1">
      <a:defRPr sz="8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9C3"/>
    <a:srgbClr val="FCF6A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52" autoAdjust="0"/>
  </p:normalViewPr>
  <p:slideViewPr>
    <p:cSldViewPr>
      <p:cViewPr>
        <p:scale>
          <a:sx n="100" d="100"/>
          <a:sy n="100" d="100"/>
        </p:scale>
        <p:origin x="-78" y="17088"/>
      </p:cViewPr>
      <p:guideLst>
        <p:guide orient="horz" pos="10368"/>
        <p:guide pos="12096"/>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FCB9B4-1C6F-4700-98A3-4841B26071D9}" type="datetimeFigureOut">
              <a:rPr lang="en-US" smtClean="0"/>
              <a:pPr/>
              <a:t>4/8/2011</a:t>
            </a:fld>
            <a:endParaRPr lang="en-US"/>
          </a:p>
        </p:txBody>
      </p:sp>
      <p:sp>
        <p:nvSpPr>
          <p:cNvPr id="4" name="Slide Image Placeholder 3"/>
          <p:cNvSpPr>
            <a:spLocks noGrp="1" noRot="1" noChangeAspect="1"/>
          </p:cNvSpPr>
          <p:nvPr>
            <p:ph type="sldImg" idx="2"/>
          </p:nvPr>
        </p:nvSpPr>
        <p:spPr>
          <a:xfrm>
            <a:off x="1428750" y="685800"/>
            <a:ext cx="4000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BA10ED-72F1-4EEA-A7FA-DD4062A5E1E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284604" rtl="0" eaLnBrk="1" latinLnBrk="0" hangingPunct="1">
      <a:defRPr sz="5600" kern="1200">
        <a:solidFill>
          <a:schemeClr val="tx1"/>
        </a:solidFill>
        <a:latin typeface="+mn-lt"/>
        <a:ea typeface="+mn-ea"/>
        <a:cs typeface="+mn-cs"/>
      </a:defRPr>
    </a:lvl1pPr>
    <a:lvl2pPr marL="2142302" algn="l" defTabSz="4284604" rtl="0" eaLnBrk="1" latinLnBrk="0" hangingPunct="1">
      <a:defRPr sz="5600" kern="1200">
        <a:solidFill>
          <a:schemeClr val="tx1"/>
        </a:solidFill>
        <a:latin typeface="+mn-lt"/>
        <a:ea typeface="+mn-ea"/>
        <a:cs typeface="+mn-cs"/>
      </a:defRPr>
    </a:lvl2pPr>
    <a:lvl3pPr marL="4284604" algn="l" defTabSz="4284604" rtl="0" eaLnBrk="1" latinLnBrk="0" hangingPunct="1">
      <a:defRPr sz="5600" kern="1200">
        <a:solidFill>
          <a:schemeClr val="tx1"/>
        </a:solidFill>
        <a:latin typeface="+mn-lt"/>
        <a:ea typeface="+mn-ea"/>
        <a:cs typeface="+mn-cs"/>
      </a:defRPr>
    </a:lvl3pPr>
    <a:lvl4pPr marL="6426906" algn="l" defTabSz="4284604" rtl="0" eaLnBrk="1" latinLnBrk="0" hangingPunct="1">
      <a:defRPr sz="5600" kern="1200">
        <a:solidFill>
          <a:schemeClr val="tx1"/>
        </a:solidFill>
        <a:latin typeface="+mn-lt"/>
        <a:ea typeface="+mn-ea"/>
        <a:cs typeface="+mn-cs"/>
      </a:defRPr>
    </a:lvl4pPr>
    <a:lvl5pPr marL="8569208" algn="l" defTabSz="4284604" rtl="0" eaLnBrk="1" latinLnBrk="0" hangingPunct="1">
      <a:defRPr sz="5600" kern="1200">
        <a:solidFill>
          <a:schemeClr val="tx1"/>
        </a:solidFill>
        <a:latin typeface="+mn-lt"/>
        <a:ea typeface="+mn-ea"/>
        <a:cs typeface="+mn-cs"/>
      </a:defRPr>
    </a:lvl5pPr>
    <a:lvl6pPr marL="10711510" algn="l" defTabSz="4284604" rtl="0" eaLnBrk="1" latinLnBrk="0" hangingPunct="1">
      <a:defRPr sz="5600" kern="1200">
        <a:solidFill>
          <a:schemeClr val="tx1"/>
        </a:solidFill>
        <a:latin typeface="+mn-lt"/>
        <a:ea typeface="+mn-ea"/>
        <a:cs typeface="+mn-cs"/>
      </a:defRPr>
    </a:lvl6pPr>
    <a:lvl7pPr marL="12853812" algn="l" defTabSz="4284604" rtl="0" eaLnBrk="1" latinLnBrk="0" hangingPunct="1">
      <a:defRPr sz="5600" kern="1200">
        <a:solidFill>
          <a:schemeClr val="tx1"/>
        </a:solidFill>
        <a:latin typeface="+mn-lt"/>
        <a:ea typeface="+mn-ea"/>
        <a:cs typeface="+mn-cs"/>
      </a:defRPr>
    </a:lvl7pPr>
    <a:lvl8pPr marL="14996114" algn="l" defTabSz="4284604" rtl="0" eaLnBrk="1" latinLnBrk="0" hangingPunct="1">
      <a:defRPr sz="5600" kern="1200">
        <a:solidFill>
          <a:schemeClr val="tx1"/>
        </a:solidFill>
        <a:latin typeface="+mn-lt"/>
        <a:ea typeface="+mn-ea"/>
        <a:cs typeface="+mn-cs"/>
      </a:defRPr>
    </a:lvl8pPr>
    <a:lvl9pPr marL="17138416" algn="l" defTabSz="4284604" rtl="0" eaLnBrk="1" latinLnBrk="0" hangingPunct="1">
      <a:defRPr sz="5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0" y="685800"/>
            <a:ext cx="40005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BA10ED-72F1-4EEA-A7FA-DD4062A5E1E8}"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4"/>
            <a:ext cx="32644080" cy="7056119"/>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2142302" indent="0" algn="ctr">
              <a:buNone/>
              <a:defRPr>
                <a:solidFill>
                  <a:schemeClr val="tx1">
                    <a:tint val="75000"/>
                  </a:schemeClr>
                </a:solidFill>
              </a:defRPr>
            </a:lvl2pPr>
            <a:lvl3pPr marL="4284604" indent="0" algn="ctr">
              <a:buNone/>
              <a:defRPr>
                <a:solidFill>
                  <a:schemeClr val="tx1">
                    <a:tint val="75000"/>
                  </a:schemeClr>
                </a:solidFill>
              </a:defRPr>
            </a:lvl3pPr>
            <a:lvl4pPr marL="6426906" indent="0" algn="ctr">
              <a:buNone/>
              <a:defRPr>
                <a:solidFill>
                  <a:schemeClr val="tx1">
                    <a:tint val="75000"/>
                  </a:schemeClr>
                </a:solidFill>
              </a:defRPr>
            </a:lvl4pPr>
            <a:lvl5pPr marL="8569208" indent="0" algn="ctr">
              <a:buNone/>
              <a:defRPr>
                <a:solidFill>
                  <a:schemeClr val="tx1">
                    <a:tint val="75000"/>
                  </a:schemeClr>
                </a:solidFill>
              </a:defRPr>
            </a:lvl5pPr>
            <a:lvl6pPr marL="10711510" indent="0" algn="ctr">
              <a:buNone/>
              <a:defRPr>
                <a:solidFill>
                  <a:schemeClr val="tx1">
                    <a:tint val="75000"/>
                  </a:schemeClr>
                </a:solidFill>
              </a:defRPr>
            </a:lvl6pPr>
            <a:lvl7pPr marL="12853812" indent="0" algn="ctr">
              <a:buNone/>
              <a:defRPr>
                <a:solidFill>
                  <a:schemeClr val="tx1">
                    <a:tint val="75000"/>
                  </a:schemeClr>
                </a:solidFill>
              </a:defRPr>
            </a:lvl7pPr>
            <a:lvl8pPr marL="14996114" indent="0" algn="ctr">
              <a:buNone/>
              <a:defRPr>
                <a:solidFill>
                  <a:schemeClr val="tx1">
                    <a:tint val="75000"/>
                  </a:schemeClr>
                </a:solidFill>
              </a:defRPr>
            </a:lvl8pPr>
            <a:lvl9pPr marL="1713841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FB8C12-EC90-4288-9752-81E9B6E1769E}" type="datetimeFigureOut">
              <a:rPr lang="en-US" smtClean="0"/>
              <a:pPr/>
              <a:t>4/8/2011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15ABD-11ED-48EB-99AA-90F08F7E8CA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FB8C12-EC90-4288-9752-81E9B6E1769E}" type="datetimeFigureOut">
              <a:rPr lang="en-US" smtClean="0"/>
              <a:pPr/>
              <a:t>4/8/2011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15ABD-11ED-48EB-99AA-90F08F7E8CA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318266"/>
            <a:ext cx="8641080" cy="2808731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318266"/>
            <a:ext cx="25283160" cy="2808731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FB8C12-EC90-4288-9752-81E9B6E1769E}" type="datetimeFigureOut">
              <a:rPr lang="en-US" smtClean="0"/>
              <a:pPr/>
              <a:t>4/8/2011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15ABD-11ED-48EB-99AA-90F08F7E8CA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FB8C12-EC90-4288-9752-81E9B6E1769E}" type="datetimeFigureOut">
              <a:rPr lang="en-US" smtClean="0"/>
              <a:pPr/>
              <a:t>4/8/2011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15ABD-11ED-48EB-99AA-90F08F7E8CA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1153122"/>
            <a:ext cx="32644080" cy="6537960"/>
          </a:xfrm>
        </p:spPr>
        <p:txBody>
          <a:bodyPr anchor="t"/>
          <a:lstStyle>
            <a:lvl1pPr algn="l">
              <a:defRPr sz="187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3952225"/>
            <a:ext cx="32644080" cy="7200898"/>
          </a:xfrm>
        </p:spPr>
        <p:txBody>
          <a:bodyPr anchor="b"/>
          <a:lstStyle>
            <a:lvl1pPr marL="0" indent="0">
              <a:buNone/>
              <a:defRPr sz="9400">
                <a:solidFill>
                  <a:schemeClr val="tx1">
                    <a:tint val="75000"/>
                  </a:schemeClr>
                </a:solidFill>
              </a:defRPr>
            </a:lvl1pPr>
            <a:lvl2pPr marL="2142302" indent="0">
              <a:buNone/>
              <a:defRPr sz="8400">
                <a:solidFill>
                  <a:schemeClr val="tx1">
                    <a:tint val="75000"/>
                  </a:schemeClr>
                </a:solidFill>
              </a:defRPr>
            </a:lvl2pPr>
            <a:lvl3pPr marL="4284604" indent="0">
              <a:buNone/>
              <a:defRPr sz="7500">
                <a:solidFill>
                  <a:schemeClr val="tx1">
                    <a:tint val="75000"/>
                  </a:schemeClr>
                </a:solidFill>
              </a:defRPr>
            </a:lvl3pPr>
            <a:lvl4pPr marL="6426906" indent="0">
              <a:buNone/>
              <a:defRPr sz="6600">
                <a:solidFill>
                  <a:schemeClr val="tx1">
                    <a:tint val="75000"/>
                  </a:schemeClr>
                </a:solidFill>
              </a:defRPr>
            </a:lvl4pPr>
            <a:lvl5pPr marL="8569208" indent="0">
              <a:buNone/>
              <a:defRPr sz="6600">
                <a:solidFill>
                  <a:schemeClr val="tx1">
                    <a:tint val="75000"/>
                  </a:schemeClr>
                </a:solidFill>
              </a:defRPr>
            </a:lvl5pPr>
            <a:lvl6pPr marL="10711510" indent="0">
              <a:buNone/>
              <a:defRPr sz="6600">
                <a:solidFill>
                  <a:schemeClr val="tx1">
                    <a:tint val="75000"/>
                  </a:schemeClr>
                </a:solidFill>
              </a:defRPr>
            </a:lvl6pPr>
            <a:lvl7pPr marL="12853812" indent="0">
              <a:buNone/>
              <a:defRPr sz="6600">
                <a:solidFill>
                  <a:schemeClr val="tx1">
                    <a:tint val="75000"/>
                  </a:schemeClr>
                </a:solidFill>
              </a:defRPr>
            </a:lvl7pPr>
            <a:lvl8pPr marL="14996114" indent="0">
              <a:buNone/>
              <a:defRPr sz="6600">
                <a:solidFill>
                  <a:schemeClr val="tx1">
                    <a:tint val="75000"/>
                  </a:schemeClr>
                </a:solidFill>
              </a:defRPr>
            </a:lvl8pPr>
            <a:lvl9pPr marL="17138416"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B8C12-EC90-4288-9752-81E9B6E1769E}" type="datetimeFigureOut">
              <a:rPr lang="en-US" smtClean="0"/>
              <a:pPr/>
              <a:t>4/8/2011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15ABD-11ED-48EB-99AA-90F08F7E8CA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7680964"/>
            <a:ext cx="16962120" cy="21724622"/>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7680964"/>
            <a:ext cx="16962120" cy="21724622"/>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FB8C12-EC90-4288-9752-81E9B6E1769E}" type="datetimeFigureOut">
              <a:rPr lang="en-US" smtClean="0"/>
              <a:pPr/>
              <a:t>4/8/2011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415ABD-11ED-48EB-99AA-90F08F7E8CA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7368543"/>
            <a:ext cx="16968790" cy="3070857"/>
          </a:xfrm>
        </p:spPr>
        <p:txBody>
          <a:bodyPr anchor="b"/>
          <a:lstStyle>
            <a:lvl1pPr marL="0" indent="0">
              <a:buNone/>
              <a:defRPr sz="11200" b="1"/>
            </a:lvl1pPr>
            <a:lvl2pPr marL="2142302" indent="0">
              <a:buNone/>
              <a:defRPr sz="9400" b="1"/>
            </a:lvl2pPr>
            <a:lvl3pPr marL="4284604" indent="0">
              <a:buNone/>
              <a:defRPr sz="8400" b="1"/>
            </a:lvl3pPr>
            <a:lvl4pPr marL="6426906" indent="0">
              <a:buNone/>
              <a:defRPr sz="7500" b="1"/>
            </a:lvl4pPr>
            <a:lvl5pPr marL="8569208" indent="0">
              <a:buNone/>
              <a:defRPr sz="7500" b="1"/>
            </a:lvl5pPr>
            <a:lvl6pPr marL="10711510" indent="0">
              <a:buNone/>
              <a:defRPr sz="7500" b="1"/>
            </a:lvl6pPr>
            <a:lvl7pPr marL="12853812" indent="0">
              <a:buNone/>
              <a:defRPr sz="7500" b="1"/>
            </a:lvl7pPr>
            <a:lvl8pPr marL="14996114" indent="0">
              <a:buNone/>
              <a:defRPr sz="7500" b="1"/>
            </a:lvl8pPr>
            <a:lvl9pPr marL="17138416" indent="0">
              <a:buNone/>
              <a:defRPr sz="7500" b="1"/>
            </a:lvl9pPr>
          </a:lstStyle>
          <a:p>
            <a:pPr lvl="0"/>
            <a:r>
              <a:rPr lang="en-US" smtClean="0"/>
              <a:t>Click to edit Master text styles</a:t>
            </a:r>
          </a:p>
        </p:txBody>
      </p:sp>
      <p:sp>
        <p:nvSpPr>
          <p:cNvPr id="4" name="Content Placeholder 3"/>
          <p:cNvSpPr>
            <a:spLocks noGrp="1"/>
          </p:cNvSpPr>
          <p:nvPr>
            <p:ph sz="half" idx="2"/>
          </p:nvPr>
        </p:nvSpPr>
        <p:spPr>
          <a:xfrm>
            <a:off x="1920240" y="10439400"/>
            <a:ext cx="16968790" cy="1896618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7368543"/>
            <a:ext cx="16975455" cy="3070857"/>
          </a:xfrm>
        </p:spPr>
        <p:txBody>
          <a:bodyPr anchor="b"/>
          <a:lstStyle>
            <a:lvl1pPr marL="0" indent="0">
              <a:buNone/>
              <a:defRPr sz="11200" b="1"/>
            </a:lvl1pPr>
            <a:lvl2pPr marL="2142302" indent="0">
              <a:buNone/>
              <a:defRPr sz="9400" b="1"/>
            </a:lvl2pPr>
            <a:lvl3pPr marL="4284604" indent="0">
              <a:buNone/>
              <a:defRPr sz="8400" b="1"/>
            </a:lvl3pPr>
            <a:lvl4pPr marL="6426906" indent="0">
              <a:buNone/>
              <a:defRPr sz="7500" b="1"/>
            </a:lvl4pPr>
            <a:lvl5pPr marL="8569208" indent="0">
              <a:buNone/>
              <a:defRPr sz="7500" b="1"/>
            </a:lvl5pPr>
            <a:lvl6pPr marL="10711510" indent="0">
              <a:buNone/>
              <a:defRPr sz="7500" b="1"/>
            </a:lvl6pPr>
            <a:lvl7pPr marL="12853812" indent="0">
              <a:buNone/>
              <a:defRPr sz="7500" b="1"/>
            </a:lvl7pPr>
            <a:lvl8pPr marL="14996114" indent="0">
              <a:buNone/>
              <a:defRPr sz="7500" b="1"/>
            </a:lvl8pPr>
            <a:lvl9pPr marL="17138416" indent="0">
              <a:buNone/>
              <a:defRPr sz="7500" b="1"/>
            </a:lvl9pPr>
          </a:lstStyle>
          <a:p>
            <a:pPr lvl="0"/>
            <a:r>
              <a:rPr lang="en-US" smtClean="0"/>
              <a:t>Click to edit Master text styles</a:t>
            </a:r>
          </a:p>
        </p:txBody>
      </p:sp>
      <p:sp>
        <p:nvSpPr>
          <p:cNvPr id="6" name="Content Placeholder 5"/>
          <p:cNvSpPr>
            <a:spLocks noGrp="1"/>
          </p:cNvSpPr>
          <p:nvPr>
            <p:ph sz="quarter" idx="4"/>
          </p:nvPr>
        </p:nvSpPr>
        <p:spPr>
          <a:xfrm>
            <a:off x="19509107" y="10439400"/>
            <a:ext cx="16975455" cy="1896618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FB8C12-EC90-4288-9752-81E9B6E1769E}" type="datetimeFigureOut">
              <a:rPr lang="en-US" smtClean="0"/>
              <a:pPr/>
              <a:t>4/8/2011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415ABD-11ED-48EB-99AA-90F08F7E8CA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FB8C12-EC90-4288-9752-81E9B6E1769E}" type="datetimeFigureOut">
              <a:rPr lang="en-US" smtClean="0"/>
              <a:pPr/>
              <a:t>4/8/2011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415ABD-11ED-48EB-99AA-90F08F7E8CA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B8C12-EC90-4288-9752-81E9B6E1769E}" type="datetimeFigureOut">
              <a:rPr lang="en-US" smtClean="0"/>
              <a:pPr/>
              <a:t>4/8/2011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415ABD-11ED-48EB-99AA-90F08F7E8CA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4" y="1310641"/>
            <a:ext cx="12634915" cy="5577840"/>
          </a:xfrm>
        </p:spPr>
        <p:txBody>
          <a:bodyPr anchor="b"/>
          <a:lstStyle>
            <a:lvl1pPr algn="l">
              <a:defRPr sz="9400" b="1"/>
            </a:lvl1pPr>
          </a:lstStyle>
          <a:p>
            <a:r>
              <a:rPr lang="en-US" smtClean="0"/>
              <a:t>Click to edit Master title style</a:t>
            </a:r>
            <a:endParaRPr lang="en-US"/>
          </a:p>
        </p:txBody>
      </p:sp>
      <p:sp>
        <p:nvSpPr>
          <p:cNvPr id="3" name="Content Placeholder 2"/>
          <p:cNvSpPr>
            <a:spLocks noGrp="1"/>
          </p:cNvSpPr>
          <p:nvPr>
            <p:ph idx="1"/>
          </p:nvPr>
        </p:nvSpPr>
        <p:spPr>
          <a:xfrm>
            <a:off x="15015210" y="1310643"/>
            <a:ext cx="21469350" cy="28094942"/>
          </a:xfrm>
        </p:spPr>
        <p:txBody>
          <a:bodyPr/>
          <a:lstStyle>
            <a:lvl1pPr>
              <a:defRPr sz="15000"/>
            </a:lvl1pPr>
            <a:lvl2pPr>
              <a:defRPr sz="13100"/>
            </a:lvl2pPr>
            <a:lvl3pPr>
              <a:defRPr sz="11200"/>
            </a:lvl3pPr>
            <a:lvl4pPr>
              <a:defRPr sz="9400"/>
            </a:lvl4pPr>
            <a:lvl5pPr>
              <a:defRPr sz="9400"/>
            </a:lvl5pPr>
            <a:lvl6pPr>
              <a:defRPr sz="9400"/>
            </a:lvl6pPr>
            <a:lvl7pPr>
              <a:defRPr sz="9400"/>
            </a:lvl7pPr>
            <a:lvl8pPr>
              <a:defRPr sz="9400"/>
            </a:lvl8pPr>
            <a:lvl9pPr>
              <a:defRPr sz="9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4" y="6888483"/>
            <a:ext cx="12634915" cy="22517102"/>
          </a:xfrm>
        </p:spPr>
        <p:txBody>
          <a:bodyPr/>
          <a:lstStyle>
            <a:lvl1pPr marL="0" indent="0">
              <a:buNone/>
              <a:defRPr sz="6600"/>
            </a:lvl1pPr>
            <a:lvl2pPr marL="2142302" indent="0">
              <a:buNone/>
              <a:defRPr sz="5600"/>
            </a:lvl2pPr>
            <a:lvl3pPr marL="4284604" indent="0">
              <a:buNone/>
              <a:defRPr sz="4700"/>
            </a:lvl3pPr>
            <a:lvl4pPr marL="6426906" indent="0">
              <a:buNone/>
              <a:defRPr sz="4200"/>
            </a:lvl4pPr>
            <a:lvl5pPr marL="8569208" indent="0">
              <a:buNone/>
              <a:defRPr sz="4200"/>
            </a:lvl5pPr>
            <a:lvl6pPr marL="10711510" indent="0">
              <a:buNone/>
              <a:defRPr sz="4200"/>
            </a:lvl6pPr>
            <a:lvl7pPr marL="12853812" indent="0">
              <a:buNone/>
              <a:defRPr sz="4200"/>
            </a:lvl7pPr>
            <a:lvl8pPr marL="14996114" indent="0">
              <a:buNone/>
              <a:defRPr sz="4200"/>
            </a:lvl8pPr>
            <a:lvl9pPr marL="17138416"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FB8C12-EC90-4288-9752-81E9B6E1769E}" type="datetimeFigureOut">
              <a:rPr lang="en-US" smtClean="0"/>
              <a:pPr/>
              <a:t>4/8/2011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415ABD-11ED-48EB-99AA-90F08F7E8CA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3042881"/>
            <a:ext cx="23042880" cy="2720342"/>
          </a:xfrm>
        </p:spPr>
        <p:txBody>
          <a:bodyPr anchor="b"/>
          <a:lstStyle>
            <a:lvl1pPr algn="l">
              <a:defRPr sz="9400" b="1"/>
            </a:lvl1pPr>
          </a:lstStyle>
          <a:p>
            <a:r>
              <a:rPr lang="en-US" smtClean="0"/>
              <a:t>Click to edit Master title style</a:t>
            </a:r>
            <a:endParaRPr lang="en-US"/>
          </a:p>
        </p:txBody>
      </p:sp>
      <p:sp>
        <p:nvSpPr>
          <p:cNvPr id="3" name="Picture Placeholder 2"/>
          <p:cNvSpPr>
            <a:spLocks noGrp="1"/>
          </p:cNvSpPr>
          <p:nvPr>
            <p:ph type="pic" idx="1"/>
          </p:nvPr>
        </p:nvSpPr>
        <p:spPr>
          <a:xfrm>
            <a:off x="7527610" y="2941319"/>
            <a:ext cx="23042880" cy="19751040"/>
          </a:xfrm>
        </p:spPr>
        <p:txBody>
          <a:bodyPr/>
          <a:lstStyle>
            <a:lvl1pPr marL="0" indent="0">
              <a:buNone/>
              <a:defRPr sz="15000"/>
            </a:lvl1pPr>
            <a:lvl2pPr marL="2142302" indent="0">
              <a:buNone/>
              <a:defRPr sz="13100"/>
            </a:lvl2pPr>
            <a:lvl3pPr marL="4284604" indent="0">
              <a:buNone/>
              <a:defRPr sz="11200"/>
            </a:lvl3pPr>
            <a:lvl4pPr marL="6426906" indent="0">
              <a:buNone/>
              <a:defRPr sz="9400"/>
            </a:lvl4pPr>
            <a:lvl5pPr marL="8569208" indent="0">
              <a:buNone/>
              <a:defRPr sz="9400"/>
            </a:lvl5pPr>
            <a:lvl6pPr marL="10711510" indent="0">
              <a:buNone/>
              <a:defRPr sz="9400"/>
            </a:lvl6pPr>
            <a:lvl7pPr marL="12853812" indent="0">
              <a:buNone/>
              <a:defRPr sz="9400"/>
            </a:lvl7pPr>
            <a:lvl8pPr marL="14996114" indent="0">
              <a:buNone/>
              <a:defRPr sz="9400"/>
            </a:lvl8pPr>
            <a:lvl9pPr marL="17138416" indent="0">
              <a:buNone/>
              <a:defRPr sz="9400"/>
            </a:lvl9pPr>
          </a:lstStyle>
          <a:p>
            <a:endParaRPr lang="en-US"/>
          </a:p>
        </p:txBody>
      </p:sp>
      <p:sp>
        <p:nvSpPr>
          <p:cNvPr id="4" name="Text Placeholder 3"/>
          <p:cNvSpPr>
            <a:spLocks noGrp="1"/>
          </p:cNvSpPr>
          <p:nvPr>
            <p:ph type="body" sz="half" idx="2"/>
          </p:nvPr>
        </p:nvSpPr>
        <p:spPr>
          <a:xfrm>
            <a:off x="7527610" y="25763223"/>
            <a:ext cx="23042880" cy="3863338"/>
          </a:xfrm>
        </p:spPr>
        <p:txBody>
          <a:bodyPr/>
          <a:lstStyle>
            <a:lvl1pPr marL="0" indent="0">
              <a:buNone/>
              <a:defRPr sz="6600"/>
            </a:lvl1pPr>
            <a:lvl2pPr marL="2142302" indent="0">
              <a:buNone/>
              <a:defRPr sz="5600"/>
            </a:lvl2pPr>
            <a:lvl3pPr marL="4284604" indent="0">
              <a:buNone/>
              <a:defRPr sz="4700"/>
            </a:lvl3pPr>
            <a:lvl4pPr marL="6426906" indent="0">
              <a:buNone/>
              <a:defRPr sz="4200"/>
            </a:lvl4pPr>
            <a:lvl5pPr marL="8569208" indent="0">
              <a:buNone/>
              <a:defRPr sz="4200"/>
            </a:lvl5pPr>
            <a:lvl6pPr marL="10711510" indent="0">
              <a:buNone/>
              <a:defRPr sz="4200"/>
            </a:lvl6pPr>
            <a:lvl7pPr marL="12853812" indent="0">
              <a:buNone/>
              <a:defRPr sz="4200"/>
            </a:lvl7pPr>
            <a:lvl8pPr marL="14996114" indent="0">
              <a:buNone/>
              <a:defRPr sz="4200"/>
            </a:lvl8pPr>
            <a:lvl9pPr marL="17138416"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FB8C12-EC90-4288-9752-81E9B6E1769E}" type="datetimeFigureOut">
              <a:rPr lang="en-US" smtClean="0"/>
              <a:pPr/>
              <a:t>4/8/2011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415ABD-11ED-48EB-99AA-90F08F7E8CA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318263"/>
            <a:ext cx="34564320" cy="5486400"/>
          </a:xfrm>
          <a:prstGeom prst="rect">
            <a:avLst/>
          </a:prstGeom>
        </p:spPr>
        <p:txBody>
          <a:bodyPr vert="horz" lIns="428460" tIns="214230" rIns="428460" bIns="21423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7680964"/>
            <a:ext cx="34564320" cy="21724622"/>
          </a:xfrm>
          <a:prstGeom prst="rect">
            <a:avLst/>
          </a:prstGeom>
        </p:spPr>
        <p:txBody>
          <a:bodyPr vert="horz" lIns="428460" tIns="214230" rIns="428460" bIns="21423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0510483"/>
            <a:ext cx="8961120" cy="1752599"/>
          </a:xfrm>
          <a:prstGeom prst="rect">
            <a:avLst/>
          </a:prstGeom>
        </p:spPr>
        <p:txBody>
          <a:bodyPr vert="horz" lIns="428460" tIns="214230" rIns="428460" bIns="214230" rtlCol="0" anchor="ctr"/>
          <a:lstStyle>
            <a:lvl1pPr algn="l">
              <a:defRPr sz="5600">
                <a:solidFill>
                  <a:schemeClr val="tx1">
                    <a:tint val="75000"/>
                  </a:schemeClr>
                </a:solidFill>
              </a:defRPr>
            </a:lvl1pPr>
          </a:lstStyle>
          <a:p>
            <a:fld id="{F1FB8C12-EC90-4288-9752-81E9B6E1769E}" type="datetimeFigureOut">
              <a:rPr lang="en-US" smtClean="0"/>
              <a:pPr/>
              <a:t>4/8/2011</a:t>
            </a:fld>
            <a:endParaRPr lang="en-US"/>
          </a:p>
        </p:txBody>
      </p:sp>
      <p:sp>
        <p:nvSpPr>
          <p:cNvPr id="5" name="Footer Placeholder 4"/>
          <p:cNvSpPr>
            <a:spLocks noGrp="1"/>
          </p:cNvSpPr>
          <p:nvPr>
            <p:ph type="ftr" sz="quarter" idx="3"/>
          </p:nvPr>
        </p:nvSpPr>
        <p:spPr>
          <a:xfrm>
            <a:off x="13121640" y="30510483"/>
            <a:ext cx="12161520" cy="1752599"/>
          </a:xfrm>
          <a:prstGeom prst="rect">
            <a:avLst/>
          </a:prstGeom>
        </p:spPr>
        <p:txBody>
          <a:bodyPr vert="horz" lIns="428460" tIns="214230" rIns="428460" bIns="214230" rtlCol="0" anchor="ctr"/>
          <a:lstStyle>
            <a:lvl1pPr algn="ctr">
              <a:defRPr sz="5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0510483"/>
            <a:ext cx="8961120" cy="1752599"/>
          </a:xfrm>
          <a:prstGeom prst="rect">
            <a:avLst/>
          </a:prstGeom>
        </p:spPr>
        <p:txBody>
          <a:bodyPr vert="horz" lIns="428460" tIns="214230" rIns="428460" bIns="214230" rtlCol="0" anchor="ctr"/>
          <a:lstStyle>
            <a:lvl1pPr algn="r">
              <a:defRPr sz="5600">
                <a:solidFill>
                  <a:schemeClr val="tx1">
                    <a:tint val="75000"/>
                  </a:schemeClr>
                </a:solidFill>
              </a:defRPr>
            </a:lvl1pPr>
          </a:lstStyle>
          <a:p>
            <a:fld id="{A2415ABD-11ED-48EB-99AA-90F08F7E8CA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84604" rtl="0" eaLnBrk="1" latinLnBrk="0" hangingPunct="1">
        <a:spcBef>
          <a:spcPct val="0"/>
        </a:spcBef>
        <a:buNone/>
        <a:defRPr sz="20600" kern="1200">
          <a:solidFill>
            <a:schemeClr val="tx1"/>
          </a:solidFill>
          <a:latin typeface="+mj-lt"/>
          <a:ea typeface="+mj-ea"/>
          <a:cs typeface="+mj-cs"/>
        </a:defRPr>
      </a:lvl1pPr>
    </p:titleStyle>
    <p:bodyStyle>
      <a:lvl1pPr marL="1606727" indent="-1606727" algn="l" defTabSz="4284604" rtl="0" eaLnBrk="1" latinLnBrk="0" hangingPunct="1">
        <a:spcBef>
          <a:spcPct val="20000"/>
        </a:spcBef>
        <a:buFont typeface="Arial" pitchFamily="34" charset="0"/>
        <a:buChar char="•"/>
        <a:defRPr sz="15000" kern="1200">
          <a:solidFill>
            <a:schemeClr val="tx1"/>
          </a:solidFill>
          <a:latin typeface="+mn-lt"/>
          <a:ea typeface="+mn-ea"/>
          <a:cs typeface="+mn-cs"/>
        </a:defRPr>
      </a:lvl1pPr>
      <a:lvl2pPr marL="3481241" indent="-1338939" algn="l" defTabSz="4284604" rtl="0" eaLnBrk="1" latinLnBrk="0" hangingPunct="1">
        <a:spcBef>
          <a:spcPct val="20000"/>
        </a:spcBef>
        <a:buFont typeface="Arial" pitchFamily="34" charset="0"/>
        <a:buChar char="–"/>
        <a:defRPr sz="13100" kern="1200">
          <a:solidFill>
            <a:schemeClr val="tx1"/>
          </a:solidFill>
          <a:latin typeface="+mn-lt"/>
          <a:ea typeface="+mn-ea"/>
          <a:cs typeface="+mn-cs"/>
        </a:defRPr>
      </a:lvl2pPr>
      <a:lvl3pPr marL="5355755" indent="-1071151" algn="l" defTabSz="4284604" rtl="0" eaLnBrk="1" latinLnBrk="0" hangingPunct="1">
        <a:spcBef>
          <a:spcPct val="20000"/>
        </a:spcBef>
        <a:buFont typeface="Arial" pitchFamily="34" charset="0"/>
        <a:buChar char="•"/>
        <a:defRPr sz="11200" kern="1200">
          <a:solidFill>
            <a:schemeClr val="tx1"/>
          </a:solidFill>
          <a:latin typeface="+mn-lt"/>
          <a:ea typeface="+mn-ea"/>
          <a:cs typeface="+mn-cs"/>
        </a:defRPr>
      </a:lvl3pPr>
      <a:lvl4pPr marL="7498057"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4pPr>
      <a:lvl5pPr marL="9640359"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5pPr>
      <a:lvl6pPr marL="11782661"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3924963"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067265"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209567"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284604" rtl="0" eaLnBrk="1" latinLnBrk="0" hangingPunct="1">
        <a:defRPr sz="8400" kern="1200">
          <a:solidFill>
            <a:schemeClr val="tx1"/>
          </a:solidFill>
          <a:latin typeface="+mn-lt"/>
          <a:ea typeface="+mn-ea"/>
          <a:cs typeface="+mn-cs"/>
        </a:defRPr>
      </a:lvl1pPr>
      <a:lvl2pPr marL="2142302" algn="l" defTabSz="4284604" rtl="0" eaLnBrk="1" latinLnBrk="0" hangingPunct="1">
        <a:defRPr sz="8400" kern="1200">
          <a:solidFill>
            <a:schemeClr val="tx1"/>
          </a:solidFill>
          <a:latin typeface="+mn-lt"/>
          <a:ea typeface="+mn-ea"/>
          <a:cs typeface="+mn-cs"/>
        </a:defRPr>
      </a:lvl2pPr>
      <a:lvl3pPr marL="4284604" algn="l" defTabSz="4284604" rtl="0" eaLnBrk="1" latinLnBrk="0" hangingPunct="1">
        <a:defRPr sz="8400" kern="1200">
          <a:solidFill>
            <a:schemeClr val="tx1"/>
          </a:solidFill>
          <a:latin typeface="+mn-lt"/>
          <a:ea typeface="+mn-ea"/>
          <a:cs typeface="+mn-cs"/>
        </a:defRPr>
      </a:lvl3pPr>
      <a:lvl4pPr marL="6426906" algn="l" defTabSz="4284604" rtl="0" eaLnBrk="1" latinLnBrk="0" hangingPunct="1">
        <a:defRPr sz="8400" kern="1200">
          <a:solidFill>
            <a:schemeClr val="tx1"/>
          </a:solidFill>
          <a:latin typeface="+mn-lt"/>
          <a:ea typeface="+mn-ea"/>
          <a:cs typeface="+mn-cs"/>
        </a:defRPr>
      </a:lvl4pPr>
      <a:lvl5pPr marL="8569208" algn="l" defTabSz="4284604" rtl="0" eaLnBrk="1" latinLnBrk="0" hangingPunct="1">
        <a:defRPr sz="8400" kern="1200">
          <a:solidFill>
            <a:schemeClr val="tx1"/>
          </a:solidFill>
          <a:latin typeface="+mn-lt"/>
          <a:ea typeface="+mn-ea"/>
          <a:cs typeface="+mn-cs"/>
        </a:defRPr>
      </a:lvl5pPr>
      <a:lvl6pPr marL="10711510" algn="l" defTabSz="4284604" rtl="0" eaLnBrk="1" latinLnBrk="0" hangingPunct="1">
        <a:defRPr sz="8400" kern="1200">
          <a:solidFill>
            <a:schemeClr val="tx1"/>
          </a:solidFill>
          <a:latin typeface="+mn-lt"/>
          <a:ea typeface="+mn-ea"/>
          <a:cs typeface="+mn-cs"/>
        </a:defRPr>
      </a:lvl6pPr>
      <a:lvl7pPr marL="12853812" algn="l" defTabSz="4284604" rtl="0" eaLnBrk="1" latinLnBrk="0" hangingPunct="1">
        <a:defRPr sz="8400" kern="1200">
          <a:solidFill>
            <a:schemeClr val="tx1"/>
          </a:solidFill>
          <a:latin typeface="+mn-lt"/>
          <a:ea typeface="+mn-ea"/>
          <a:cs typeface="+mn-cs"/>
        </a:defRPr>
      </a:lvl7pPr>
      <a:lvl8pPr marL="14996114" algn="l" defTabSz="4284604" rtl="0" eaLnBrk="1" latinLnBrk="0" hangingPunct="1">
        <a:defRPr sz="8400" kern="1200">
          <a:solidFill>
            <a:schemeClr val="tx1"/>
          </a:solidFill>
          <a:latin typeface="+mn-lt"/>
          <a:ea typeface="+mn-ea"/>
          <a:cs typeface="+mn-cs"/>
        </a:defRPr>
      </a:lvl8pPr>
      <a:lvl9pPr marL="17138416" algn="l" defTabSz="4284604"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gif"/><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1920240" y="5010774"/>
            <a:ext cx="9128760" cy="1022985"/>
          </a:xfrm>
          <a:prstGeom prst="roundRect">
            <a:avLst/>
          </a:prstGeom>
          <a:solidFill>
            <a:schemeClr val="accent1">
              <a:lumMod val="75000"/>
            </a:schemeClr>
          </a:solidFill>
          <a:ln>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r>
              <a:rPr lang="en-US" sz="3200" b="1" cap="all" dirty="0" smtClean="0">
                <a:solidFill>
                  <a:schemeClr val="bg2"/>
                </a:solidFill>
                <a:effectLst>
                  <a:outerShdw blurRad="38100" dist="38100" dir="2700000" algn="tl">
                    <a:srgbClr val="000000">
                      <a:alpha val="43137"/>
                    </a:srgbClr>
                  </a:outerShdw>
                </a:effectLst>
              </a:rPr>
              <a:t>Introduction</a:t>
            </a:r>
            <a:endParaRPr lang="en-US" sz="3200" b="1" cap="all" dirty="0">
              <a:solidFill>
                <a:schemeClr val="bg2"/>
              </a:solidFill>
              <a:effectLst>
                <a:outerShdw blurRad="38100" dist="38100" dir="2700000" algn="tl">
                  <a:srgbClr val="000000">
                    <a:alpha val="43137"/>
                  </a:srgbClr>
                </a:outerShdw>
              </a:effectLst>
            </a:endParaRPr>
          </a:p>
        </p:txBody>
      </p:sp>
      <p:sp>
        <p:nvSpPr>
          <p:cNvPr id="11" name="Rounded Rectangle 10"/>
          <p:cNvSpPr/>
          <p:nvPr/>
        </p:nvSpPr>
        <p:spPr>
          <a:xfrm>
            <a:off x="2971800" y="731520"/>
            <a:ext cx="32613600" cy="3535680"/>
          </a:xfrm>
          <a:prstGeom prst="roundRect">
            <a:avLst/>
          </a:prstGeom>
          <a:solidFill>
            <a:schemeClr val="accent1">
              <a:lumMod val="75000"/>
            </a:schemeClr>
          </a:solidFill>
          <a:ln>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r>
              <a:rPr lang="en-US" sz="7200" b="1" cap="all" dirty="0">
                <a:solidFill>
                  <a:schemeClr val="bg1"/>
                </a:solidFill>
              </a:rPr>
              <a:t>The Effect of Rapamycin on Genomic Instability due to Oxidative Stress</a:t>
            </a:r>
          </a:p>
          <a:p>
            <a:pPr algn="ctr"/>
            <a:r>
              <a:rPr lang="en-US" sz="7200" b="1" cap="small" dirty="0" err="1">
                <a:solidFill>
                  <a:schemeClr val="bg1"/>
                </a:solidFill>
              </a:rPr>
              <a:t>Brittni</a:t>
            </a:r>
            <a:r>
              <a:rPr lang="en-US" sz="7200" b="1" cap="small" dirty="0">
                <a:solidFill>
                  <a:schemeClr val="bg1"/>
                </a:solidFill>
              </a:rPr>
              <a:t> </a:t>
            </a:r>
            <a:r>
              <a:rPr lang="en-US" sz="7200" b="1" cap="small" dirty="0" smtClean="0">
                <a:solidFill>
                  <a:schemeClr val="bg1"/>
                </a:solidFill>
              </a:rPr>
              <a:t>Wilson, Hong Qin, Biology </a:t>
            </a:r>
            <a:r>
              <a:rPr lang="en-US" sz="7200" b="1" cap="small" dirty="0" smtClean="0">
                <a:solidFill>
                  <a:schemeClr val="bg1"/>
                </a:solidFill>
              </a:rPr>
              <a:t>Department</a:t>
            </a:r>
            <a:endParaRPr lang="en-US" sz="7200" b="1" cap="small" dirty="0">
              <a:solidFill>
                <a:schemeClr val="bg1"/>
              </a:solidFill>
            </a:endParaRPr>
          </a:p>
        </p:txBody>
      </p:sp>
      <p:sp>
        <p:nvSpPr>
          <p:cNvPr id="13" name="Rounded Rectangle 12"/>
          <p:cNvSpPr/>
          <p:nvPr/>
        </p:nvSpPr>
        <p:spPr>
          <a:xfrm>
            <a:off x="1920240" y="23183760"/>
            <a:ext cx="9281160" cy="1828800"/>
          </a:xfrm>
          <a:prstGeom prst="roundRect">
            <a:avLst/>
          </a:prstGeom>
          <a:solidFill>
            <a:schemeClr val="accent1">
              <a:lumMod val="75000"/>
            </a:schemeClr>
          </a:solidFill>
          <a:ln>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r>
              <a:rPr lang="en-US" sz="2800" b="1" cap="all" dirty="0" smtClean="0">
                <a:solidFill>
                  <a:schemeClr val="bg2"/>
                </a:solidFill>
                <a:effectLst>
                  <a:outerShdw blurRad="38100" dist="38100" dir="2700000" algn="tl">
                    <a:srgbClr val="000000">
                      <a:alpha val="43137"/>
                    </a:srgbClr>
                  </a:outerShdw>
                </a:effectLst>
              </a:rPr>
              <a:t>objectives</a:t>
            </a:r>
            <a:endParaRPr lang="en-US" sz="2800" b="1" cap="all" dirty="0">
              <a:solidFill>
                <a:schemeClr val="bg2"/>
              </a:solidFill>
              <a:effectLst>
                <a:outerShdw blurRad="38100" dist="38100" dir="2700000" algn="tl">
                  <a:srgbClr val="000000">
                    <a:alpha val="43137"/>
                  </a:srgbClr>
                </a:outerShdw>
              </a:effectLst>
            </a:endParaRPr>
          </a:p>
        </p:txBody>
      </p:sp>
      <p:sp>
        <p:nvSpPr>
          <p:cNvPr id="14" name="Rounded Rectangle 13"/>
          <p:cNvSpPr/>
          <p:nvPr/>
        </p:nvSpPr>
        <p:spPr>
          <a:xfrm>
            <a:off x="1920240" y="26841360"/>
            <a:ext cx="9281160" cy="1828800"/>
          </a:xfrm>
          <a:prstGeom prst="roundRect">
            <a:avLst/>
          </a:prstGeom>
          <a:solidFill>
            <a:schemeClr val="accent1">
              <a:lumMod val="75000"/>
            </a:schemeClr>
          </a:solidFill>
          <a:ln>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r>
              <a:rPr lang="en-US" sz="2800" b="1" cap="all" dirty="0" smtClean="0">
                <a:solidFill>
                  <a:schemeClr val="bg2"/>
                </a:solidFill>
                <a:effectLst>
                  <a:outerShdw blurRad="38100" dist="38100" dir="2700000" algn="tl">
                    <a:srgbClr val="000000">
                      <a:alpha val="43137"/>
                    </a:srgbClr>
                  </a:outerShdw>
                </a:effectLst>
              </a:rPr>
              <a:t>materials</a:t>
            </a:r>
            <a:endParaRPr lang="en-US" sz="2800" b="1" cap="all" dirty="0">
              <a:solidFill>
                <a:schemeClr val="bg2"/>
              </a:solidFill>
              <a:effectLst>
                <a:outerShdw blurRad="38100" dist="38100" dir="2700000" algn="tl">
                  <a:srgbClr val="000000">
                    <a:alpha val="43137"/>
                  </a:srgbClr>
                </a:outerShdw>
              </a:effectLst>
            </a:endParaRPr>
          </a:p>
        </p:txBody>
      </p:sp>
      <p:sp>
        <p:nvSpPr>
          <p:cNvPr id="15" name="Rounded Rectangle 14"/>
          <p:cNvSpPr/>
          <p:nvPr/>
        </p:nvSpPr>
        <p:spPr>
          <a:xfrm>
            <a:off x="13792200" y="22936200"/>
            <a:ext cx="9281160" cy="838200"/>
          </a:xfrm>
          <a:prstGeom prst="roundRect">
            <a:avLst/>
          </a:prstGeom>
          <a:solidFill>
            <a:schemeClr val="accent1">
              <a:lumMod val="75000"/>
            </a:schemeClr>
          </a:solidFill>
          <a:ln>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r>
              <a:rPr lang="en-US" sz="2800" b="1" cap="all" dirty="0" smtClean="0">
                <a:solidFill>
                  <a:schemeClr val="bg2"/>
                </a:solidFill>
                <a:effectLst>
                  <a:outerShdw blurRad="38100" dist="38100" dir="2700000" algn="tl">
                    <a:srgbClr val="000000">
                      <a:alpha val="43137"/>
                    </a:srgbClr>
                  </a:outerShdw>
                </a:effectLst>
              </a:rPr>
              <a:t>methods</a:t>
            </a:r>
            <a:endParaRPr lang="en-US" sz="2800" b="1" cap="all" dirty="0">
              <a:solidFill>
                <a:schemeClr val="bg2"/>
              </a:solidFill>
              <a:effectLst>
                <a:outerShdw blurRad="38100" dist="38100" dir="2700000" algn="tl">
                  <a:srgbClr val="000000">
                    <a:alpha val="43137"/>
                  </a:srgbClr>
                </a:outerShdw>
              </a:effectLst>
            </a:endParaRPr>
          </a:p>
        </p:txBody>
      </p:sp>
      <p:sp>
        <p:nvSpPr>
          <p:cNvPr id="16" name="Rounded Rectangle 15"/>
          <p:cNvSpPr/>
          <p:nvPr/>
        </p:nvSpPr>
        <p:spPr>
          <a:xfrm>
            <a:off x="14721840" y="5010774"/>
            <a:ext cx="9281160" cy="1828800"/>
          </a:xfrm>
          <a:prstGeom prst="roundRect">
            <a:avLst/>
          </a:prstGeom>
          <a:solidFill>
            <a:schemeClr val="accent1">
              <a:lumMod val="75000"/>
            </a:schemeClr>
          </a:solidFill>
          <a:ln>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r>
              <a:rPr lang="en-US" sz="2800" b="1" cap="all" dirty="0" smtClean="0">
                <a:solidFill>
                  <a:schemeClr val="bg2"/>
                </a:solidFill>
                <a:effectLst>
                  <a:outerShdw blurRad="38100" dist="38100" dir="2700000" algn="tl">
                    <a:srgbClr val="000000">
                      <a:alpha val="43137"/>
                    </a:srgbClr>
                  </a:outerShdw>
                </a:effectLst>
              </a:rPr>
              <a:t>Results</a:t>
            </a:r>
            <a:endParaRPr lang="en-US" sz="2800" b="1" cap="all" dirty="0">
              <a:solidFill>
                <a:schemeClr val="bg2"/>
              </a:solidFill>
              <a:effectLst>
                <a:outerShdw blurRad="38100" dist="38100" dir="2700000" algn="tl">
                  <a:srgbClr val="000000">
                    <a:alpha val="43137"/>
                  </a:srgbClr>
                </a:outerShdw>
              </a:effectLst>
            </a:endParaRPr>
          </a:p>
        </p:txBody>
      </p:sp>
      <p:sp>
        <p:nvSpPr>
          <p:cNvPr id="17" name="Rounded Rectangle 16"/>
          <p:cNvSpPr/>
          <p:nvPr/>
        </p:nvSpPr>
        <p:spPr>
          <a:xfrm>
            <a:off x="14081760" y="18653760"/>
            <a:ext cx="9281160" cy="1828800"/>
          </a:xfrm>
          <a:prstGeom prst="roundRect">
            <a:avLst/>
          </a:prstGeom>
          <a:solidFill>
            <a:schemeClr val="accent1">
              <a:lumMod val="75000"/>
            </a:schemeClr>
          </a:solidFill>
          <a:ln>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r>
              <a:rPr lang="en-US" sz="2800" b="1" cap="all" dirty="0" smtClean="0">
                <a:solidFill>
                  <a:schemeClr val="bg2"/>
                </a:solidFill>
                <a:effectLst>
                  <a:outerShdw blurRad="38100" dist="38100" dir="2700000" algn="tl">
                    <a:srgbClr val="000000">
                      <a:alpha val="43137"/>
                    </a:srgbClr>
                  </a:outerShdw>
                </a:effectLst>
              </a:rPr>
              <a:t>conclusion</a:t>
            </a:r>
            <a:endParaRPr lang="en-US" sz="2800" b="1" cap="all" dirty="0">
              <a:solidFill>
                <a:schemeClr val="bg2"/>
              </a:solidFill>
              <a:effectLst>
                <a:outerShdw blurRad="38100" dist="38100" dir="2700000" algn="tl">
                  <a:srgbClr val="000000">
                    <a:alpha val="43137"/>
                  </a:srgbClr>
                </a:outerShdw>
              </a:effectLst>
            </a:endParaRPr>
          </a:p>
        </p:txBody>
      </p:sp>
      <p:sp>
        <p:nvSpPr>
          <p:cNvPr id="18" name="Rounded Rectangle 17"/>
          <p:cNvSpPr/>
          <p:nvPr/>
        </p:nvSpPr>
        <p:spPr>
          <a:xfrm>
            <a:off x="25923240" y="18653760"/>
            <a:ext cx="9281160" cy="1828800"/>
          </a:xfrm>
          <a:prstGeom prst="roundRect">
            <a:avLst/>
          </a:prstGeom>
          <a:solidFill>
            <a:schemeClr val="accent1">
              <a:lumMod val="75000"/>
            </a:schemeClr>
          </a:solidFill>
          <a:ln>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r>
              <a:rPr lang="en-US" sz="2800" b="1" cap="all" dirty="0" smtClean="0">
                <a:solidFill>
                  <a:schemeClr val="bg2"/>
                </a:solidFill>
                <a:effectLst>
                  <a:outerShdw blurRad="38100" dist="38100" dir="2700000" algn="tl">
                    <a:srgbClr val="000000">
                      <a:alpha val="43137"/>
                    </a:srgbClr>
                  </a:outerShdw>
                </a:effectLst>
              </a:rPr>
              <a:t>Summary</a:t>
            </a:r>
            <a:endParaRPr lang="en-US" sz="2800" b="1" cap="all" dirty="0">
              <a:solidFill>
                <a:schemeClr val="bg2"/>
              </a:solidFill>
              <a:effectLst>
                <a:outerShdw blurRad="38100" dist="38100" dir="2700000" algn="tl">
                  <a:srgbClr val="000000">
                    <a:alpha val="43137"/>
                  </a:srgbClr>
                </a:outerShdw>
              </a:effectLst>
            </a:endParaRPr>
          </a:p>
        </p:txBody>
      </p:sp>
      <p:sp>
        <p:nvSpPr>
          <p:cNvPr id="19" name="TextBox 18"/>
          <p:cNvSpPr txBox="1"/>
          <p:nvPr/>
        </p:nvSpPr>
        <p:spPr>
          <a:xfrm>
            <a:off x="1752600" y="6290934"/>
            <a:ext cx="9281160" cy="8619501"/>
          </a:xfrm>
          <a:prstGeom prst="rect">
            <a:avLst/>
          </a:prstGeom>
          <a:noFill/>
        </p:spPr>
        <p:txBody>
          <a:bodyPr wrap="square" lIns="428460" tIns="214230" rIns="428460" bIns="214230" rtlCol="0">
            <a:spAutoFit/>
          </a:bodyPr>
          <a:lstStyle/>
          <a:p>
            <a:r>
              <a:rPr lang="en-US" sz="2800" dirty="0"/>
              <a:t>Rapamycin is an immunosuppressant drug first discovered on the mythological land of Easter Island. Since its first discovery, it has commonly been used to suppress the immune system of organ transplant patients. More recently, researchers have discovered its ability to lengthen the life span of a mouse by 9%-14%. As mice and other organisms age, molecular functions deteriorate due to oxidative stress, which can include toxins in the air that inhibit </a:t>
            </a:r>
            <a:r>
              <a:rPr lang="en-US" sz="2800" dirty="0" smtClean="0"/>
              <a:t>regular </a:t>
            </a:r>
            <a:r>
              <a:rPr lang="en-US" sz="2800" dirty="0"/>
              <a:t>function, thus causing diseases and death. However, Rapamycin may be the modern day “fountain of youth” that prolongs the oxidative stress effects. In this study, hydrogen peroxide is the oxidative stress that induces genomic instability in the test subject, </a:t>
            </a:r>
            <a:r>
              <a:rPr lang="en-US" sz="2800" i="1" dirty="0"/>
              <a:t>Saccharomyces </a:t>
            </a:r>
            <a:r>
              <a:rPr lang="en-US" sz="2800" dirty="0"/>
              <a:t>cerevisiae. The impact of Rapamycin is measured by observing how many black spots can be seen from the different yeast colonies. The results are change in mutations in Rapamycin treated plates versus the mutations in the non Rapamycin treated plates .</a:t>
            </a:r>
          </a:p>
          <a:p>
            <a:endParaRPr lang="en-US" sz="2800" dirty="0"/>
          </a:p>
        </p:txBody>
      </p:sp>
      <p:sp>
        <p:nvSpPr>
          <p:cNvPr id="20" name="TextBox 19"/>
          <p:cNvSpPr txBox="1"/>
          <p:nvPr/>
        </p:nvSpPr>
        <p:spPr>
          <a:xfrm>
            <a:off x="1920240" y="25378320"/>
            <a:ext cx="9601200" cy="1725306"/>
          </a:xfrm>
          <a:prstGeom prst="rect">
            <a:avLst/>
          </a:prstGeom>
          <a:noFill/>
        </p:spPr>
        <p:txBody>
          <a:bodyPr wrap="square" lIns="428460" tIns="214230" rIns="428460" bIns="214230" rtlCol="0">
            <a:spAutoFit/>
          </a:bodyPr>
          <a:lstStyle/>
          <a:p>
            <a:r>
              <a:rPr lang="en-US" sz="2800" dirty="0" smtClean="0"/>
              <a:t>To study the effects of Rapamycin on the genomic stability of </a:t>
            </a:r>
            <a:r>
              <a:rPr lang="en-US" sz="2800" i="1" dirty="0" smtClean="0"/>
              <a:t>Saccharomyces</a:t>
            </a:r>
            <a:r>
              <a:rPr lang="en-US" sz="2800" dirty="0" smtClean="0"/>
              <a:t> cerevisiae.</a:t>
            </a:r>
          </a:p>
          <a:p>
            <a:endParaRPr lang="en-US" sz="2800" dirty="0"/>
          </a:p>
        </p:txBody>
      </p:sp>
      <p:sp>
        <p:nvSpPr>
          <p:cNvPr id="22" name="Rectangle 21"/>
          <p:cNvSpPr/>
          <p:nvPr/>
        </p:nvSpPr>
        <p:spPr>
          <a:xfrm>
            <a:off x="1920240" y="29035920"/>
            <a:ext cx="9281160" cy="2156193"/>
          </a:xfrm>
          <a:prstGeom prst="rect">
            <a:avLst/>
          </a:prstGeom>
        </p:spPr>
        <p:txBody>
          <a:bodyPr wrap="square" lIns="428460" tIns="214230" rIns="428460" bIns="214230">
            <a:spAutoFit/>
          </a:bodyPr>
          <a:lstStyle/>
          <a:p>
            <a:pPr>
              <a:buFont typeface="Arial" pitchFamily="34" charset="0"/>
              <a:buChar char="•"/>
            </a:pPr>
            <a:r>
              <a:rPr lang="nl-NL" sz="2800" dirty="0" smtClean="0">
                <a:solidFill>
                  <a:srgbClr val="FF0000"/>
                </a:solidFill>
              </a:rPr>
              <a:t> Yeast </a:t>
            </a:r>
            <a:r>
              <a:rPr lang="nl-NL" sz="2800" dirty="0" smtClean="0">
                <a:solidFill>
                  <a:srgbClr val="FF0000"/>
                </a:solidFill>
              </a:rPr>
              <a:t>strains: M8 </a:t>
            </a:r>
            <a:r>
              <a:rPr lang="nl-NL" sz="2800" dirty="0" smtClean="0">
                <a:solidFill>
                  <a:srgbClr val="FF0000"/>
                </a:solidFill>
              </a:rPr>
              <a:t>Met15</a:t>
            </a:r>
            <a:r>
              <a:rPr lang="nl-NL" sz="2800" dirty="0" smtClean="0">
                <a:solidFill>
                  <a:srgbClr val="FF0000"/>
                </a:solidFill>
              </a:rPr>
              <a:t>+/-. </a:t>
            </a:r>
            <a:endParaRPr lang="nl-NL" sz="2800" dirty="0" smtClean="0">
              <a:solidFill>
                <a:srgbClr val="FF0000"/>
              </a:solidFill>
            </a:endParaRPr>
          </a:p>
          <a:p>
            <a:pPr>
              <a:buFont typeface="Arial" pitchFamily="34" charset="0"/>
              <a:buChar char="•"/>
            </a:pPr>
            <a:r>
              <a:rPr lang="nl-NL" sz="2800" dirty="0" smtClean="0"/>
              <a:t> Rapamycin</a:t>
            </a:r>
          </a:p>
          <a:p>
            <a:pPr>
              <a:buFont typeface="Arial" pitchFamily="34" charset="0"/>
              <a:buChar char="•"/>
            </a:pPr>
            <a:r>
              <a:rPr lang="nl-NL" sz="2800" dirty="0" smtClean="0"/>
              <a:t> Hydrogen Peroxide</a:t>
            </a:r>
          </a:p>
          <a:p>
            <a:pPr>
              <a:buFont typeface="Arial" pitchFamily="34" charset="0"/>
              <a:buChar char="•"/>
            </a:pPr>
            <a:r>
              <a:rPr lang="nl-NL" sz="2800" dirty="0" smtClean="0"/>
              <a:t> </a:t>
            </a:r>
            <a:r>
              <a:rPr lang="nl-NL" sz="2800" dirty="0" smtClean="0"/>
              <a:t>Yeast plate with lead ions. </a:t>
            </a:r>
            <a:endParaRPr lang="nl-NL" sz="2800" dirty="0"/>
          </a:p>
        </p:txBody>
      </p:sp>
      <p:sp>
        <p:nvSpPr>
          <p:cNvPr id="23" name="TextBox 22"/>
          <p:cNvSpPr txBox="1"/>
          <p:nvPr/>
        </p:nvSpPr>
        <p:spPr>
          <a:xfrm>
            <a:off x="25923240" y="20482562"/>
            <a:ext cx="9281160" cy="8188614"/>
          </a:xfrm>
          <a:prstGeom prst="rect">
            <a:avLst/>
          </a:prstGeom>
          <a:noFill/>
        </p:spPr>
        <p:txBody>
          <a:bodyPr wrap="square" lIns="428460" tIns="214230" rIns="428460" bIns="214230" rtlCol="0">
            <a:spAutoFit/>
          </a:bodyPr>
          <a:lstStyle/>
          <a:p>
            <a:r>
              <a:rPr lang="en-US" sz="2800" dirty="0"/>
              <a:t>Rapamycin has been proven to increase the lifespan of mice, so researchers want to test this immunosuppressant drug on </a:t>
            </a:r>
            <a:r>
              <a:rPr lang="en-US" sz="2800" i="1" dirty="0"/>
              <a:t>Saccharomyces </a:t>
            </a:r>
            <a:r>
              <a:rPr lang="en-US" sz="2800" dirty="0"/>
              <a:t>cerevisiae to investigate whether or not it will have similar effects. The aging in mice is equivalent to the oxidative stress, hydrogen peroxide. Therefore, yeast is exposed to both hydrogen peroxide and Rapamycin. This experiment is compared to an experiment where yeast is only exposed to hydrogen peroxide. Both sets of plates were incubated and observed. Mutations are distinguished by the black areas seen in the tan colored yeast colonies. After given time to grow, the Rapamycin treated plate did have fewer mutations than the non Rapamycin treated plate. These results indicate a reduction in mutation rates as the </a:t>
            </a:r>
            <a:r>
              <a:rPr lang="en-US" sz="2800" dirty="0" smtClean="0"/>
              <a:t>Rapamycin </a:t>
            </a:r>
            <a:r>
              <a:rPr lang="en-US" sz="2800" dirty="0"/>
              <a:t>concentrations increased, consequently supporting the hypothesis that </a:t>
            </a:r>
            <a:r>
              <a:rPr lang="en-US" sz="2800" dirty="0" smtClean="0"/>
              <a:t>Rapamycin </a:t>
            </a:r>
            <a:r>
              <a:rPr lang="en-US" sz="2800" dirty="0"/>
              <a:t>inhibits genomic instability.</a:t>
            </a:r>
          </a:p>
          <a:p>
            <a:endParaRPr lang="en-US" sz="2800" dirty="0"/>
          </a:p>
        </p:txBody>
      </p:sp>
      <p:sp>
        <p:nvSpPr>
          <p:cNvPr id="24" name="TextBox 23"/>
          <p:cNvSpPr txBox="1"/>
          <p:nvPr/>
        </p:nvSpPr>
        <p:spPr>
          <a:xfrm>
            <a:off x="14081760" y="20482563"/>
            <a:ext cx="8641080" cy="3448854"/>
          </a:xfrm>
          <a:prstGeom prst="rect">
            <a:avLst/>
          </a:prstGeom>
          <a:noFill/>
        </p:spPr>
        <p:txBody>
          <a:bodyPr wrap="square" lIns="428460" tIns="214230" rIns="428460" bIns="214230" rtlCol="0">
            <a:spAutoFit/>
          </a:bodyPr>
          <a:lstStyle/>
          <a:p>
            <a:r>
              <a:rPr lang="en-US" sz="2800" dirty="0"/>
              <a:t>Rapamycin does counteract the effects of the oxidative stress, hydrogen peroxide in </a:t>
            </a:r>
            <a:r>
              <a:rPr lang="en-US" sz="2800" i="1" dirty="0"/>
              <a:t>Saccharomyces </a:t>
            </a:r>
            <a:r>
              <a:rPr lang="en-US" sz="2800" dirty="0"/>
              <a:t>cerevisiae. With this in mind, one must wonder what effects it can have on other forms of oxidative stress, specifically those involved in diseases of the human body. </a:t>
            </a:r>
          </a:p>
          <a:p>
            <a:endParaRPr lang="en-US" sz="2800" dirty="0"/>
          </a:p>
        </p:txBody>
      </p:sp>
      <p:pic>
        <p:nvPicPr>
          <p:cNvPr id="11266" name="Picture 2" descr="http://addiandcassi.com/wordpress/wp-content/uploads/hhmi_logo.jpg"/>
          <p:cNvPicPr>
            <a:picLocks noChangeAspect="1" noChangeArrowheads="1"/>
          </p:cNvPicPr>
          <p:nvPr/>
        </p:nvPicPr>
        <p:blipFill>
          <a:blip r:embed="rId3" cstate="print"/>
          <a:srcRect/>
          <a:stretch>
            <a:fillRect/>
          </a:stretch>
        </p:blipFill>
        <p:spPr bwMode="auto">
          <a:xfrm>
            <a:off x="32004000" y="29260801"/>
            <a:ext cx="3520440" cy="1983350"/>
          </a:xfrm>
          <a:prstGeom prst="rect">
            <a:avLst/>
          </a:prstGeom>
          <a:noFill/>
          <a:ln>
            <a:solidFill>
              <a:schemeClr val="tx1"/>
            </a:solidFill>
          </a:ln>
        </p:spPr>
      </p:pic>
      <p:pic>
        <p:nvPicPr>
          <p:cNvPr id="11268" name="Picture 4" descr="http://www.logotypes101.com/files/363/8eab05ffc7806b292ed54184355bf7f9/lrg_Spelman_College49.gif"/>
          <p:cNvPicPr>
            <a:picLocks noChangeAspect="1" noChangeArrowheads="1"/>
          </p:cNvPicPr>
          <p:nvPr/>
        </p:nvPicPr>
        <p:blipFill>
          <a:blip r:embed="rId4" cstate="print"/>
          <a:srcRect/>
          <a:stretch>
            <a:fillRect/>
          </a:stretch>
        </p:blipFill>
        <p:spPr bwMode="auto">
          <a:xfrm>
            <a:off x="990600" y="914400"/>
            <a:ext cx="1920240" cy="2560320"/>
          </a:xfrm>
          <a:prstGeom prst="rect">
            <a:avLst/>
          </a:prstGeom>
          <a:noFill/>
          <a:ln>
            <a:noFill/>
          </a:ln>
        </p:spPr>
      </p:pic>
      <p:sp>
        <p:nvSpPr>
          <p:cNvPr id="27" name="TextBox 26"/>
          <p:cNvSpPr txBox="1"/>
          <p:nvPr/>
        </p:nvSpPr>
        <p:spPr>
          <a:xfrm>
            <a:off x="28163520" y="29626560"/>
            <a:ext cx="3200400" cy="2587080"/>
          </a:xfrm>
          <a:prstGeom prst="rect">
            <a:avLst/>
          </a:prstGeom>
          <a:noFill/>
          <a:ln>
            <a:solidFill>
              <a:schemeClr val="tx1"/>
            </a:solidFill>
          </a:ln>
        </p:spPr>
        <p:txBody>
          <a:bodyPr wrap="square" lIns="428460" tIns="214230" rIns="428460" bIns="214230" rtlCol="0">
            <a:spAutoFit/>
          </a:bodyPr>
          <a:lstStyle/>
          <a:p>
            <a:pPr algn="ctr"/>
            <a:r>
              <a:rPr lang="en-US" sz="2800" b="1" dirty="0" smtClean="0"/>
              <a:t>Grant numbers: </a:t>
            </a:r>
            <a:r>
              <a:rPr lang="en-US" sz="2800" dirty="0" smtClean="0"/>
              <a:t>5200613</a:t>
            </a:r>
            <a:r>
              <a:rPr lang="en-US" sz="2800" dirty="0"/>
              <a:t> </a:t>
            </a:r>
            <a:r>
              <a:rPr lang="en-US" sz="2800" dirty="0" smtClean="0"/>
              <a:t>and NSF </a:t>
            </a:r>
            <a:r>
              <a:rPr lang="en-US" sz="2800" dirty="0"/>
              <a:t>RUI 1022294</a:t>
            </a:r>
          </a:p>
          <a:p>
            <a:endParaRPr lang="en-US" sz="2800" dirty="0"/>
          </a:p>
        </p:txBody>
      </p:sp>
      <p:sp>
        <p:nvSpPr>
          <p:cNvPr id="30" name="TextBox 29"/>
          <p:cNvSpPr txBox="1"/>
          <p:nvPr/>
        </p:nvSpPr>
        <p:spPr>
          <a:xfrm>
            <a:off x="15803880" y="24841200"/>
            <a:ext cx="4800600" cy="1294419"/>
          </a:xfrm>
          <a:prstGeom prst="rect">
            <a:avLst/>
          </a:prstGeom>
          <a:noFill/>
        </p:spPr>
        <p:txBody>
          <a:bodyPr wrap="square" lIns="428460" tIns="214230" rIns="428460" bIns="214230" rtlCol="0">
            <a:spAutoFit/>
          </a:bodyPr>
          <a:lstStyle/>
          <a:p>
            <a:pPr algn="ctr"/>
            <a:r>
              <a:rPr lang="en-US" sz="2800" b="1" cap="small" dirty="0" smtClean="0"/>
              <a:t>Rapamycin Treatment </a:t>
            </a:r>
          </a:p>
          <a:p>
            <a:pPr algn="ctr"/>
            <a:r>
              <a:rPr lang="en-US" sz="2800" b="1" cap="small" dirty="0" smtClean="0"/>
              <a:t>(5ng/ml)</a:t>
            </a:r>
            <a:endParaRPr lang="en-US" sz="2800" b="1" cap="small" dirty="0"/>
          </a:p>
        </p:txBody>
      </p:sp>
      <p:sp>
        <p:nvSpPr>
          <p:cNvPr id="32" name="TextBox 31"/>
          <p:cNvSpPr txBox="1"/>
          <p:nvPr/>
        </p:nvSpPr>
        <p:spPr>
          <a:xfrm>
            <a:off x="16184880" y="28422600"/>
            <a:ext cx="3200400" cy="1294419"/>
          </a:xfrm>
          <a:prstGeom prst="rect">
            <a:avLst/>
          </a:prstGeom>
          <a:noFill/>
        </p:spPr>
        <p:txBody>
          <a:bodyPr wrap="square" lIns="428460" tIns="214230" rIns="428460" bIns="214230" rtlCol="0">
            <a:spAutoFit/>
          </a:bodyPr>
          <a:lstStyle/>
          <a:p>
            <a:pPr algn="ctr"/>
            <a:r>
              <a:rPr lang="en-US" sz="2800" b="1" cap="small" dirty="0" smtClean="0"/>
              <a:t>No Rapamycin </a:t>
            </a:r>
          </a:p>
          <a:p>
            <a:pPr algn="ctr"/>
            <a:r>
              <a:rPr lang="en-US" sz="2800" b="1" cap="small" dirty="0" smtClean="0"/>
              <a:t>Treatment </a:t>
            </a:r>
            <a:endParaRPr lang="en-US" sz="2800" b="1" cap="small" dirty="0"/>
          </a:p>
        </p:txBody>
      </p:sp>
      <p:sp>
        <p:nvSpPr>
          <p:cNvPr id="35" name="TextBox 34"/>
          <p:cNvSpPr txBox="1"/>
          <p:nvPr/>
        </p:nvSpPr>
        <p:spPr>
          <a:xfrm>
            <a:off x="18547080" y="24765000"/>
            <a:ext cx="4800600" cy="1294419"/>
          </a:xfrm>
          <a:prstGeom prst="rect">
            <a:avLst/>
          </a:prstGeom>
          <a:noFill/>
        </p:spPr>
        <p:txBody>
          <a:bodyPr wrap="square" lIns="428460" tIns="214230" rIns="428460" bIns="214230" rtlCol="0">
            <a:spAutoFit/>
          </a:bodyPr>
          <a:lstStyle/>
          <a:p>
            <a:pPr algn="ctr"/>
            <a:r>
              <a:rPr lang="en-US" sz="2800" b="1" cap="small" dirty="0" smtClean="0"/>
              <a:t>H2O2 Treatment </a:t>
            </a:r>
          </a:p>
          <a:p>
            <a:pPr algn="ctr"/>
            <a:r>
              <a:rPr lang="en-US" sz="2800" b="1" cap="small" dirty="0" smtClean="0"/>
              <a:t>(0%, 0.1%, 0.2%, 0.3%)</a:t>
            </a:r>
            <a:endParaRPr lang="en-US" sz="2800" b="1" cap="small" dirty="0"/>
          </a:p>
        </p:txBody>
      </p:sp>
      <p:sp>
        <p:nvSpPr>
          <p:cNvPr id="40" name="Right Arrow 39"/>
          <p:cNvSpPr/>
          <p:nvPr/>
        </p:nvSpPr>
        <p:spPr>
          <a:xfrm>
            <a:off x="19400520" y="26243280"/>
            <a:ext cx="1600200" cy="1097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endParaRPr lang="en-US" sz="2800"/>
          </a:p>
        </p:txBody>
      </p:sp>
      <p:sp>
        <p:nvSpPr>
          <p:cNvPr id="44" name="TextBox 43"/>
          <p:cNvSpPr txBox="1"/>
          <p:nvPr/>
        </p:nvSpPr>
        <p:spPr>
          <a:xfrm>
            <a:off x="18699480" y="28270200"/>
            <a:ext cx="4800600" cy="1294419"/>
          </a:xfrm>
          <a:prstGeom prst="rect">
            <a:avLst/>
          </a:prstGeom>
          <a:noFill/>
        </p:spPr>
        <p:txBody>
          <a:bodyPr wrap="square" lIns="428460" tIns="214230" rIns="428460" bIns="214230" rtlCol="0">
            <a:spAutoFit/>
          </a:bodyPr>
          <a:lstStyle/>
          <a:p>
            <a:pPr algn="ctr"/>
            <a:r>
              <a:rPr lang="en-US" sz="2800" b="1" cap="small" dirty="0" smtClean="0"/>
              <a:t>H2O2 Treatment </a:t>
            </a:r>
          </a:p>
          <a:p>
            <a:pPr algn="ctr"/>
            <a:r>
              <a:rPr lang="en-US" sz="2800" b="1" cap="small" dirty="0" smtClean="0"/>
              <a:t>(0%, 0.1%, 0.2%, 0.3%)</a:t>
            </a:r>
            <a:endParaRPr lang="en-US" sz="2800" b="1" cap="small" dirty="0"/>
          </a:p>
        </p:txBody>
      </p:sp>
      <p:sp>
        <p:nvSpPr>
          <p:cNvPr id="47" name="Right Arrow 46"/>
          <p:cNvSpPr/>
          <p:nvPr/>
        </p:nvSpPr>
        <p:spPr>
          <a:xfrm>
            <a:off x="19400520" y="29535120"/>
            <a:ext cx="1600200" cy="1097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endParaRPr lang="en-US" sz="2800"/>
          </a:p>
        </p:txBody>
      </p:sp>
      <p:sp>
        <p:nvSpPr>
          <p:cNvPr id="48" name="Right Arrow 47"/>
          <p:cNvSpPr/>
          <p:nvPr/>
        </p:nvSpPr>
        <p:spPr>
          <a:xfrm>
            <a:off x="16062960" y="29535120"/>
            <a:ext cx="1600200" cy="1097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endParaRPr lang="en-US" sz="2800"/>
          </a:p>
        </p:txBody>
      </p:sp>
      <p:sp>
        <p:nvSpPr>
          <p:cNvPr id="49" name="Right Arrow 48"/>
          <p:cNvSpPr/>
          <p:nvPr/>
        </p:nvSpPr>
        <p:spPr>
          <a:xfrm>
            <a:off x="16062960" y="26243280"/>
            <a:ext cx="1600200" cy="1097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endParaRPr lang="en-US" sz="2800"/>
          </a:p>
        </p:txBody>
      </p:sp>
      <p:sp>
        <p:nvSpPr>
          <p:cNvPr id="50" name="Flowchart: Connector 49"/>
          <p:cNvSpPr/>
          <p:nvPr/>
        </p:nvSpPr>
        <p:spPr>
          <a:xfrm>
            <a:off x="22585680" y="25146000"/>
            <a:ext cx="2560320" cy="2560320"/>
          </a:xfrm>
          <a:prstGeom prst="flowChartConnector">
            <a:avLst/>
          </a:prstGeom>
          <a:solidFill>
            <a:srgbClr val="FDF9C3"/>
          </a:solidFill>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endParaRPr lang="en-US" sz="2800"/>
          </a:p>
        </p:txBody>
      </p:sp>
      <p:sp>
        <p:nvSpPr>
          <p:cNvPr id="51" name="Flowchart: Connector 50"/>
          <p:cNvSpPr/>
          <p:nvPr/>
        </p:nvSpPr>
        <p:spPr>
          <a:xfrm>
            <a:off x="22585680" y="28803600"/>
            <a:ext cx="2560320" cy="2560320"/>
          </a:xfrm>
          <a:prstGeom prst="flowChartConnector">
            <a:avLst/>
          </a:prstGeom>
          <a:solidFill>
            <a:srgbClr val="FDF9C3"/>
          </a:solidFill>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endParaRPr lang="en-US" sz="2800"/>
          </a:p>
        </p:txBody>
      </p:sp>
      <p:sp>
        <p:nvSpPr>
          <p:cNvPr id="52" name="Flowchart: Connector 51"/>
          <p:cNvSpPr/>
          <p:nvPr/>
        </p:nvSpPr>
        <p:spPr>
          <a:xfrm>
            <a:off x="23545800" y="25511760"/>
            <a:ext cx="320040" cy="36576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endParaRPr lang="en-US" sz="2800"/>
          </a:p>
        </p:txBody>
      </p:sp>
      <p:sp>
        <p:nvSpPr>
          <p:cNvPr id="53" name="Flowchart: Connector 52"/>
          <p:cNvSpPr/>
          <p:nvPr/>
        </p:nvSpPr>
        <p:spPr>
          <a:xfrm>
            <a:off x="24505920" y="29535120"/>
            <a:ext cx="320040" cy="36576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endParaRPr lang="en-US" sz="2800"/>
          </a:p>
        </p:txBody>
      </p:sp>
      <p:sp>
        <p:nvSpPr>
          <p:cNvPr id="54" name="Flowchart: Connector 53"/>
          <p:cNvSpPr/>
          <p:nvPr/>
        </p:nvSpPr>
        <p:spPr>
          <a:xfrm>
            <a:off x="23225760" y="30632400"/>
            <a:ext cx="320040" cy="36576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endParaRPr lang="en-US" sz="2800"/>
          </a:p>
        </p:txBody>
      </p:sp>
      <p:sp>
        <p:nvSpPr>
          <p:cNvPr id="55" name="Flowchart: Connector 54"/>
          <p:cNvSpPr/>
          <p:nvPr/>
        </p:nvSpPr>
        <p:spPr>
          <a:xfrm>
            <a:off x="22905720" y="29535120"/>
            <a:ext cx="320040" cy="36576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endParaRPr lang="en-US" sz="2800"/>
          </a:p>
        </p:txBody>
      </p:sp>
      <p:sp>
        <p:nvSpPr>
          <p:cNvPr id="56" name="Flowchart: Connector 55"/>
          <p:cNvSpPr/>
          <p:nvPr/>
        </p:nvSpPr>
        <p:spPr>
          <a:xfrm>
            <a:off x="23865840" y="29169360"/>
            <a:ext cx="320040" cy="36576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endParaRPr lang="en-US" sz="2800"/>
          </a:p>
        </p:txBody>
      </p:sp>
      <p:sp>
        <p:nvSpPr>
          <p:cNvPr id="57" name="Flowchart: Connector 56"/>
          <p:cNvSpPr/>
          <p:nvPr/>
        </p:nvSpPr>
        <p:spPr>
          <a:xfrm>
            <a:off x="23545800" y="29900880"/>
            <a:ext cx="320040" cy="36576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endParaRPr lang="en-US" sz="2800"/>
          </a:p>
        </p:txBody>
      </p:sp>
      <p:sp>
        <p:nvSpPr>
          <p:cNvPr id="58" name="Flowchart: Connector 57"/>
          <p:cNvSpPr/>
          <p:nvPr/>
        </p:nvSpPr>
        <p:spPr>
          <a:xfrm>
            <a:off x="23865840" y="30632400"/>
            <a:ext cx="320040" cy="36576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endParaRPr lang="en-US" sz="2800"/>
          </a:p>
        </p:txBody>
      </p:sp>
      <p:sp>
        <p:nvSpPr>
          <p:cNvPr id="60" name="Flowchart: Connector 59"/>
          <p:cNvSpPr/>
          <p:nvPr/>
        </p:nvSpPr>
        <p:spPr>
          <a:xfrm>
            <a:off x="23225760" y="29169360"/>
            <a:ext cx="320040" cy="36576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endParaRPr lang="en-US" sz="2800"/>
          </a:p>
        </p:txBody>
      </p:sp>
      <p:sp>
        <p:nvSpPr>
          <p:cNvPr id="61" name="Flowchart: Connector 60"/>
          <p:cNvSpPr/>
          <p:nvPr/>
        </p:nvSpPr>
        <p:spPr>
          <a:xfrm>
            <a:off x="23865840" y="26974800"/>
            <a:ext cx="320040" cy="36576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endParaRPr lang="en-US" sz="2800"/>
          </a:p>
        </p:txBody>
      </p:sp>
      <p:sp>
        <p:nvSpPr>
          <p:cNvPr id="62" name="Flowchart: Connector 61"/>
          <p:cNvSpPr/>
          <p:nvPr/>
        </p:nvSpPr>
        <p:spPr>
          <a:xfrm>
            <a:off x="24185880" y="30266640"/>
            <a:ext cx="320040" cy="36576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endParaRPr lang="en-US" sz="2800"/>
          </a:p>
        </p:txBody>
      </p:sp>
      <p:grpSp>
        <p:nvGrpSpPr>
          <p:cNvPr id="75" name="Group 74"/>
          <p:cNvGrpSpPr/>
          <p:nvPr/>
        </p:nvGrpSpPr>
        <p:grpSpPr>
          <a:xfrm>
            <a:off x="14478000" y="26441400"/>
            <a:ext cx="762000" cy="4602480"/>
            <a:chOff x="14142720" y="25374600"/>
            <a:chExt cx="1280160" cy="6431280"/>
          </a:xfrm>
        </p:grpSpPr>
        <p:sp>
          <p:nvSpPr>
            <p:cNvPr id="63" name="Pentagon 62"/>
            <p:cNvSpPr/>
            <p:nvPr/>
          </p:nvSpPr>
          <p:spPr>
            <a:xfrm rot="5400000">
              <a:off x="13685520" y="26197560"/>
              <a:ext cx="2194560" cy="1280160"/>
            </a:xfrm>
            <a:prstGeom prst="homePlate">
              <a:avLst/>
            </a:prstGeom>
            <a:solidFill>
              <a:schemeClr val="tx2">
                <a:lumMod val="40000"/>
                <a:lumOff val="60000"/>
              </a:schemeClr>
            </a:solidFill>
            <a:ln>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428460" tIns="214230" rIns="428460" bIns="214230" rtlCol="0" anchor="ctr"/>
            <a:lstStyle/>
            <a:p>
              <a:pPr algn="ctr"/>
              <a:endParaRPr lang="en-US" sz="2800"/>
            </a:p>
          </p:txBody>
        </p:sp>
        <p:sp>
          <p:nvSpPr>
            <p:cNvPr id="65" name="Oval 64"/>
            <p:cNvSpPr/>
            <p:nvPr/>
          </p:nvSpPr>
          <p:spPr>
            <a:xfrm>
              <a:off x="14142720" y="25374600"/>
              <a:ext cx="1280160" cy="731520"/>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endParaRPr lang="en-US" sz="2800"/>
            </a:p>
          </p:txBody>
        </p:sp>
        <p:sp>
          <p:nvSpPr>
            <p:cNvPr id="68" name="Pentagon 67"/>
            <p:cNvSpPr/>
            <p:nvPr/>
          </p:nvSpPr>
          <p:spPr>
            <a:xfrm rot="5400000">
              <a:off x="13685520" y="30068520"/>
              <a:ext cx="2194560" cy="1280160"/>
            </a:xfrm>
            <a:prstGeom prst="homePlate">
              <a:avLst/>
            </a:prstGeom>
            <a:solidFill>
              <a:schemeClr val="tx2">
                <a:lumMod val="40000"/>
                <a:lumOff val="60000"/>
              </a:schemeClr>
            </a:solidFill>
            <a:ln>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428460" tIns="214230" rIns="428460" bIns="214230" rtlCol="0" anchor="ctr"/>
            <a:lstStyle/>
            <a:p>
              <a:pPr algn="ctr"/>
              <a:endParaRPr lang="en-US" sz="2800"/>
            </a:p>
          </p:txBody>
        </p:sp>
        <p:sp>
          <p:nvSpPr>
            <p:cNvPr id="69" name="Oval 68"/>
            <p:cNvSpPr/>
            <p:nvPr/>
          </p:nvSpPr>
          <p:spPr>
            <a:xfrm>
              <a:off x="14142720" y="29032200"/>
              <a:ext cx="1280160" cy="731520"/>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endParaRPr lang="en-US" sz="2800"/>
            </a:p>
          </p:txBody>
        </p:sp>
      </p:grpSp>
      <p:sp>
        <p:nvSpPr>
          <p:cNvPr id="70" name="TextBox 69"/>
          <p:cNvSpPr txBox="1"/>
          <p:nvPr/>
        </p:nvSpPr>
        <p:spPr>
          <a:xfrm>
            <a:off x="12862560" y="28437841"/>
            <a:ext cx="5120640" cy="863531"/>
          </a:xfrm>
          <a:prstGeom prst="rect">
            <a:avLst/>
          </a:prstGeom>
          <a:noFill/>
        </p:spPr>
        <p:txBody>
          <a:bodyPr wrap="square" lIns="428460" tIns="214230" rIns="428460" bIns="214230" rtlCol="0">
            <a:spAutoFit/>
          </a:bodyPr>
          <a:lstStyle/>
          <a:p>
            <a:r>
              <a:rPr lang="en-US" sz="2800" b="1" dirty="0" smtClean="0"/>
              <a:t>Grow yeast cells in YPD</a:t>
            </a:r>
            <a:endParaRPr lang="en-US" sz="2800" b="1" dirty="0"/>
          </a:p>
        </p:txBody>
      </p:sp>
      <p:sp>
        <p:nvSpPr>
          <p:cNvPr id="72" name="TextBox 71"/>
          <p:cNvSpPr txBox="1"/>
          <p:nvPr/>
        </p:nvSpPr>
        <p:spPr>
          <a:xfrm>
            <a:off x="26243280" y="5010774"/>
            <a:ext cx="9601200" cy="1725306"/>
          </a:xfrm>
          <a:prstGeom prst="rect">
            <a:avLst/>
          </a:prstGeom>
          <a:noFill/>
        </p:spPr>
        <p:txBody>
          <a:bodyPr wrap="square" lIns="428460" tIns="214230" rIns="428460" bIns="214230" rtlCol="0">
            <a:spAutoFit/>
          </a:bodyPr>
          <a:lstStyle/>
          <a:p>
            <a:r>
              <a:rPr lang="en-US" sz="2800" dirty="0" smtClean="0"/>
              <a:t>These are pictures of a Rapamycin treated and non Rapamycin treated plate. Both plates contain .3% of H2O2. The dark spots represent the genetic mutations.</a:t>
            </a:r>
            <a:endParaRPr lang="en-US" sz="2800" dirty="0"/>
          </a:p>
        </p:txBody>
      </p:sp>
      <p:sp>
        <p:nvSpPr>
          <p:cNvPr id="59" name="TextBox 58"/>
          <p:cNvSpPr txBox="1"/>
          <p:nvPr/>
        </p:nvSpPr>
        <p:spPr>
          <a:xfrm>
            <a:off x="20482560" y="10497174"/>
            <a:ext cx="3520440" cy="1725306"/>
          </a:xfrm>
          <a:prstGeom prst="rect">
            <a:avLst/>
          </a:prstGeom>
          <a:noFill/>
        </p:spPr>
        <p:txBody>
          <a:bodyPr wrap="square" lIns="428460" tIns="214230" rIns="428460" bIns="214230" rtlCol="0">
            <a:spAutoFit/>
          </a:bodyPr>
          <a:lstStyle/>
          <a:p>
            <a:pPr algn="ctr"/>
            <a:r>
              <a:rPr lang="en-US" sz="2800" b="1" dirty="0" smtClean="0"/>
              <a:t>M8* with 5ng/ml </a:t>
            </a:r>
            <a:r>
              <a:rPr lang="en-US" sz="2800" b="1" dirty="0" err="1" smtClean="0"/>
              <a:t>Rapamycin</a:t>
            </a:r>
            <a:r>
              <a:rPr lang="en-US" sz="2800" b="1" dirty="0" smtClean="0"/>
              <a:t> and 0.1% H202</a:t>
            </a:r>
            <a:endParaRPr lang="en-US" sz="2800" b="1" dirty="0"/>
          </a:p>
        </p:txBody>
      </p:sp>
      <p:sp>
        <p:nvSpPr>
          <p:cNvPr id="64" name="TextBox 63"/>
          <p:cNvSpPr txBox="1"/>
          <p:nvPr/>
        </p:nvSpPr>
        <p:spPr>
          <a:xfrm>
            <a:off x="20482560" y="14886294"/>
            <a:ext cx="3520440" cy="1725306"/>
          </a:xfrm>
          <a:prstGeom prst="rect">
            <a:avLst/>
          </a:prstGeom>
          <a:noFill/>
        </p:spPr>
        <p:txBody>
          <a:bodyPr wrap="square" lIns="428460" tIns="214230" rIns="428460" bIns="214230" rtlCol="0">
            <a:spAutoFit/>
          </a:bodyPr>
          <a:lstStyle/>
          <a:p>
            <a:pPr algn="ctr"/>
            <a:r>
              <a:rPr lang="en-US" sz="2800" b="1" dirty="0" smtClean="0"/>
              <a:t>M8* with 5ng/ml </a:t>
            </a:r>
            <a:r>
              <a:rPr lang="en-US" sz="2800" b="1" dirty="0" err="1" smtClean="0"/>
              <a:t>Rapamycin</a:t>
            </a:r>
            <a:r>
              <a:rPr lang="en-US" sz="2800" b="1" dirty="0" smtClean="0"/>
              <a:t> and 0.1% H202</a:t>
            </a:r>
            <a:endParaRPr lang="en-US" sz="2800" b="1" dirty="0"/>
          </a:p>
        </p:txBody>
      </p:sp>
      <p:sp>
        <p:nvSpPr>
          <p:cNvPr id="66" name="TextBox 65"/>
          <p:cNvSpPr txBox="1"/>
          <p:nvPr/>
        </p:nvSpPr>
        <p:spPr>
          <a:xfrm>
            <a:off x="15681960" y="10497175"/>
            <a:ext cx="2880360" cy="1294419"/>
          </a:xfrm>
          <a:prstGeom prst="rect">
            <a:avLst/>
          </a:prstGeom>
          <a:noFill/>
        </p:spPr>
        <p:txBody>
          <a:bodyPr wrap="square" lIns="428460" tIns="214230" rIns="428460" bIns="214230" rtlCol="0">
            <a:spAutoFit/>
          </a:bodyPr>
          <a:lstStyle/>
          <a:p>
            <a:pPr algn="ctr"/>
            <a:r>
              <a:rPr lang="en-US" sz="2800" b="1" dirty="0" smtClean="0"/>
              <a:t>M8* with 0.1% H202</a:t>
            </a:r>
            <a:endParaRPr lang="en-US" sz="2800" b="1" dirty="0"/>
          </a:p>
        </p:txBody>
      </p:sp>
      <p:sp>
        <p:nvSpPr>
          <p:cNvPr id="67" name="TextBox 66"/>
          <p:cNvSpPr txBox="1"/>
          <p:nvPr/>
        </p:nvSpPr>
        <p:spPr>
          <a:xfrm>
            <a:off x="15681960" y="14886295"/>
            <a:ext cx="2880360" cy="1294419"/>
          </a:xfrm>
          <a:prstGeom prst="rect">
            <a:avLst/>
          </a:prstGeom>
          <a:noFill/>
        </p:spPr>
        <p:txBody>
          <a:bodyPr wrap="square" lIns="428460" tIns="214230" rIns="428460" bIns="214230" rtlCol="0">
            <a:spAutoFit/>
          </a:bodyPr>
          <a:lstStyle/>
          <a:p>
            <a:r>
              <a:rPr lang="en-US" sz="2800" b="1" dirty="0" smtClean="0"/>
              <a:t>M8* with 0.1% H202</a:t>
            </a:r>
            <a:endParaRPr lang="en-US" sz="2800" b="1" dirty="0"/>
          </a:p>
        </p:txBody>
      </p:sp>
      <p:pic>
        <p:nvPicPr>
          <p:cNvPr id="1028" name="Picture 4"/>
          <p:cNvPicPr>
            <a:picLocks noChangeAspect="1" noChangeArrowheads="1"/>
          </p:cNvPicPr>
          <p:nvPr/>
        </p:nvPicPr>
        <p:blipFill>
          <a:blip r:embed="rId5" cstate="print"/>
          <a:srcRect l="19251" r="35294" b="54248"/>
          <a:stretch>
            <a:fillRect/>
          </a:stretch>
        </p:blipFill>
        <p:spPr bwMode="auto">
          <a:xfrm>
            <a:off x="15041884" y="7205334"/>
            <a:ext cx="3815545" cy="3291840"/>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cstate="print"/>
          <a:srcRect l="21717" r="16667" b="36539"/>
          <a:stretch>
            <a:fillRect/>
          </a:stretch>
        </p:blipFill>
        <p:spPr bwMode="auto">
          <a:xfrm>
            <a:off x="15041880" y="11594449"/>
            <a:ext cx="3904488" cy="3342490"/>
          </a:xfrm>
          <a:prstGeom prst="rect">
            <a:avLst/>
          </a:prstGeom>
          <a:noFill/>
          <a:ln w="9525">
            <a:noFill/>
            <a:miter lim="800000"/>
            <a:headEnd/>
            <a:tailEnd/>
          </a:ln>
          <a:effectLst/>
        </p:spPr>
      </p:pic>
      <p:sp>
        <p:nvSpPr>
          <p:cNvPr id="76" name="TextBox 75"/>
          <p:cNvSpPr txBox="1"/>
          <p:nvPr/>
        </p:nvSpPr>
        <p:spPr>
          <a:xfrm>
            <a:off x="27203400" y="14886295"/>
            <a:ext cx="2880360" cy="1294419"/>
          </a:xfrm>
          <a:prstGeom prst="rect">
            <a:avLst/>
          </a:prstGeom>
          <a:noFill/>
        </p:spPr>
        <p:txBody>
          <a:bodyPr wrap="square" lIns="428460" tIns="214230" rIns="428460" bIns="214230" rtlCol="0">
            <a:spAutoFit/>
          </a:bodyPr>
          <a:lstStyle/>
          <a:p>
            <a:pPr algn="ctr"/>
            <a:r>
              <a:rPr lang="en-US" sz="2800" b="1" dirty="0" smtClean="0"/>
              <a:t>M8* with 0.1% H202</a:t>
            </a:r>
            <a:endParaRPr lang="en-US" sz="2800" b="1" dirty="0"/>
          </a:p>
        </p:txBody>
      </p:sp>
      <p:sp>
        <p:nvSpPr>
          <p:cNvPr id="77" name="TextBox 76"/>
          <p:cNvSpPr txBox="1"/>
          <p:nvPr/>
        </p:nvSpPr>
        <p:spPr>
          <a:xfrm>
            <a:off x="26883360" y="10497175"/>
            <a:ext cx="2880360" cy="1294419"/>
          </a:xfrm>
          <a:prstGeom prst="rect">
            <a:avLst/>
          </a:prstGeom>
          <a:noFill/>
        </p:spPr>
        <p:txBody>
          <a:bodyPr wrap="square" lIns="428460" tIns="214230" rIns="428460" bIns="214230" rtlCol="0">
            <a:spAutoFit/>
          </a:bodyPr>
          <a:lstStyle/>
          <a:p>
            <a:pPr algn="ctr"/>
            <a:r>
              <a:rPr lang="en-US" sz="2800" b="1" dirty="0" smtClean="0"/>
              <a:t>M8* with 0.1% H202</a:t>
            </a:r>
            <a:endParaRPr lang="en-US" sz="2800" b="1" dirty="0"/>
          </a:p>
        </p:txBody>
      </p:sp>
      <p:sp>
        <p:nvSpPr>
          <p:cNvPr id="78" name="TextBox 77"/>
          <p:cNvSpPr txBox="1"/>
          <p:nvPr/>
        </p:nvSpPr>
        <p:spPr>
          <a:xfrm>
            <a:off x="31043880" y="14886294"/>
            <a:ext cx="3520440" cy="1725306"/>
          </a:xfrm>
          <a:prstGeom prst="rect">
            <a:avLst/>
          </a:prstGeom>
          <a:noFill/>
        </p:spPr>
        <p:txBody>
          <a:bodyPr wrap="square" lIns="428460" tIns="214230" rIns="428460" bIns="214230" rtlCol="0">
            <a:spAutoFit/>
          </a:bodyPr>
          <a:lstStyle/>
          <a:p>
            <a:pPr algn="ctr"/>
            <a:r>
              <a:rPr lang="en-US" sz="2800" b="1" dirty="0" smtClean="0"/>
              <a:t>M8* with 5ng/ml </a:t>
            </a:r>
            <a:r>
              <a:rPr lang="en-US" sz="2800" b="1" dirty="0" err="1" smtClean="0"/>
              <a:t>Rapamycin</a:t>
            </a:r>
            <a:r>
              <a:rPr lang="en-US" sz="2800" b="1" dirty="0" smtClean="0"/>
              <a:t> and 0.1% H202</a:t>
            </a:r>
            <a:endParaRPr lang="en-US" sz="2800" b="1" dirty="0"/>
          </a:p>
        </p:txBody>
      </p:sp>
      <p:sp>
        <p:nvSpPr>
          <p:cNvPr id="79" name="TextBox 78"/>
          <p:cNvSpPr txBox="1"/>
          <p:nvPr/>
        </p:nvSpPr>
        <p:spPr>
          <a:xfrm>
            <a:off x="31043880" y="10497174"/>
            <a:ext cx="3520440" cy="1725306"/>
          </a:xfrm>
          <a:prstGeom prst="rect">
            <a:avLst/>
          </a:prstGeom>
          <a:noFill/>
        </p:spPr>
        <p:txBody>
          <a:bodyPr wrap="square" lIns="428460" tIns="214230" rIns="428460" bIns="214230" rtlCol="0">
            <a:spAutoFit/>
          </a:bodyPr>
          <a:lstStyle/>
          <a:p>
            <a:pPr algn="ctr"/>
            <a:r>
              <a:rPr lang="en-US" sz="2800" b="1" dirty="0" smtClean="0"/>
              <a:t>M8* with 5ng/ml </a:t>
            </a:r>
            <a:r>
              <a:rPr lang="en-US" sz="2800" b="1" dirty="0" err="1" smtClean="0"/>
              <a:t>Rapamycin</a:t>
            </a:r>
            <a:r>
              <a:rPr lang="en-US" sz="2800" b="1" dirty="0" smtClean="0"/>
              <a:t> and 0.1% H202</a:t>
            </a:r>
            <a:endParaRPr lang="en-US" sz="2800" b="1" dirty="0"/>
          </a:p>
        </p:txBody>
      </p:sp>
      <p:pic>
        <p:nvPicPr>
          <p:cNvPr id="1030" name="Picture 6" descr="C:\Documents and Settings\mayalew\Desktop\Qin-lab\MAR112011.M8.Rap.H2O2\5ngml.Rap.0.1.H2O2(3).JPG.JPG"/>
          <p:cNvPicPr>
            <a:picLocks noChangeAspect="1" noChangeArrowheads="1"/>
          </p:cNvPicPr>
          <p:nvPr/>
        </p:nvPicPr>
        <p:blipFill>
          <a:blip r:embed="rId7" cstate="print"/>
          <a:srcRect l="16667" r="13690" b="35714"/>
          <a:stretch>
            <a:fillRect/>
          </a:stretch>
        </p:blipFill>
        <p:spPr bwMode="auto">
          <a:xfrm>
            <a:off x="20482560" y="7205334"/>
            <a:ext cx="3840480" cy="3038621"/>
          </a:xfrm>
          <a:prstGeom prst="rect">
            <a:avLst/>
          </a:prstGeom>
          <a:noFill/>
        </p:spPr>
      </p:pic>
      <p:pic>
        <p:nvPicPr>
          <p:cNvPr id="1031" name="Picture 7" descr="C:\Documents and Settings\mayalew\Desktop\Qin-lab\MAR112011.M8.Rap.H2O2\5ngml.Rap.0.1.H2O2(1).JPG.JPG"/>
          <p:cNvPicPr>
            <a:picLocks noChangeAspect="1" noChangeArrowheads="1"/>
          </p:cNvPicPr>
          <p:nvPr/>
        </p:nvPicPr>
        <p:blipFill>
          <a:blip r:embed="rId8" cstate="print"/>
          <a:srcRect l="16667" r="16667" b="33333"/>
          <a:stretch>
            <a:fillRect/>
          </a:stretch>
        </p:blipFill>
        <p:spPr bwMode="auto">
          <a:xfrm>
            <a:off x="20482560" y="11594454"/>
            <a:ext cx="3840480" cy="3291840"/>
          </a:xfrm>
          <a:prstGeom prst="rect">
            <a:avLst/>
          </a:prstGeom>
          <a:noFill/>
        </p:spPr>
      </p:pic>
      <p:pic>
        <p:nvPicPr>
          <p:cNvPr id="1027" name="Picture 3"/>
          <p:cNvPicPr>
            <a:picLocks noChangeAspect="1" noChangeArrowheads="1"/>
          </p:cNvPicPr>
          <p:nvPr/>
        </p:nvPicPr>
        <p:blipFill>
          <a:blip r:embed="rId9" cstate="print"/>
          <a:srcRect/>
          <a:stretch>
            <a:fillRect/>
          </a:stretch>
        </p:blipFill>
        <p:spPr bwMode="auto">
          <a:xfrm>
            <a:off x="1981200" y="15392400"/>
            <a:ext cx="1752600" cy="1992907"/>
          </a:xfrm>
          <a:prstGeom prst="rect">
            <a:avLst/>
          </a:prstGeom>
          <a:noFill/>
          <a:ln w="9525">
            <a:noFill/>
            <a:miter lim="800000"/>
            <a:headEnd/>
            <a:tailEnd/>
          </a:ln>
          <a:effectLst/>
        </p:spPr>
      </p:pic>
      <p:sp>
        <p:nvSpPr>
          <p:cNvPr id="71" name="Flowchart: Connector 70"/>
          <p:cNvSpPr/>
          <p:nvPr/>
        </p:nvSpPr>
        <p:spPr>
          <a:xfrm>
            <a:off x="24018240" y="26060400"/>
            <a:ext cx="320040" cy="365760"/>
          </a:xfrm>
          <a:prstGeom prst="flowChartConnector">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endParaRPr lang="en-US" sz="2800"/>
          </a:p>
        </p:txBody>
      </p:sp>
      <p:sp>
        <p:nvSpPr>
          <p:cNvPr id="73" name="Flowchart: Connector 72"/>
          <p:cNvSpPr/>
          <p:nvPr/>
        </p:nvSpPr>
        <p:spPr>
          <a:xfrm>
            <a:off x="24170640" y="26609040"/>
            <a:ext cx="320040" cy="365760"/>
          </a:xfrm>
          <a:prstGeom prst="flowChartConnector">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endParaRPr lang="en-US" sz="2800"/>
          </a:p>
        </p:txBody>
      </p:sp>
      <p:sp>
        <p:nvSpPr>
          <p:cNvPr id="74" name="Flowchart: Connector 73"/>
          <p:cNvSpPr/>
          <p:nvPr/>
        </p:nvSpPr>
        <p:spPr>
          <a:xfrm>
            <a:off x="23225760" y="26365200"/>
            <a:ext cx="320040" cy="365760"/>
          </a:xfrm>
          <a:prstGeom prst="flowChartConnector">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endParaRPr lang="en-US" sz="2800"/>
          </a:p>
        </p:txBody>
      </p:sp>
      <p:grpSp>
        <p:nvGrpSpPr>
          <p:cNvPr id="80" name="Group 79"/>
          <p:cNvGrpSpPr/>
          <p:nvPr/>
        </p:nvGrpSpPr>
        <p:grpSpPr>
          <a:xfrm>
            <a:off x="762000" y="17602200"/>
            <a:ext cx="3489955" cy="3688079"/>
            <a:chOff x="3505200" y="2057400"/>
            <a:chExt cx="2898010" cy="2734497"/>
          </a:xfrm>
        </p:grpSpPr>
        <p:sp>
          <p:nvSpPr>
            <p:cNvPr id="81" name="Oval 80"/>
            <p:cNvSpPr/>
            <p:nvPr/>
          </p:nvSpPr>
          <p:spPr>
            <a:xfrm>
              <a:off x="4724400" y="2057400"/>
              <a:ext cx="1066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TORC1</a:t>
              </a:r>
              <a:endParaRPr lang="en-US" sz="2400" dirty="0"/>
            </a:p>
          </p:txBody>
        </p:sp>
        <p:sp>
          <p:nvSpPr>
            <p:cNvPr id="82" name="Oval 81"/>
            <p:cNvSpPr/>
            <p:nvPr/>
          </p:nvSpPr>
          <p:spPr>
            <a:xfrm>
              <a:off x="4648200" y="3429000"/>
              <a:ext cx="1066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TORC1</a:t>
              </a:r>
              <a:endParaRPr lang="en-US" sz="2400" dirty="0"/>
            </a:p>
          </p:txBody>
        </p:sp>
        <p:sp>
          <p:nvSpPr>
            <p:cNvPr id="83" name="TextBox 82"/>
            <p:cNvSpPr txBox="1"/>
            <p:nvPr/>
          </p:nvSpPr>
          <p:spPr>
            <a:xfrm>
              <a:off x="3505200" y="3352800"/>
              <a:ext cx="432491" cy="143697"/>
            </a:xfrm>
            <a:prstGeom prst="rect">
              <a:avLst/>
            </a:prstGeom>
            <a:noFill/>
          </p:spPr>
          <p:txBody>
            <a:bodyPr wrap="none" rtlCol="0">
              <a:spAutoFit/>
            </a:bodyPr>
            <a:lstStyle/>
            <a:p>
              <a:r>
                <a:rPr lang="en-US" sz="2400" dirty="0" smtClean="0"/>
                <a:t>Inactive</a:t>
              </a:r>
              <a:endParaRPr lang="en-US" sz="2400" dirty="0"/>
            </a:p>
          </p:txBody>
        </p:sp>
        <p:sp>
          <p:nvSpPr>
            <p:cNvPr id="84" name="TextBox 83"/>
            <p:cNvSpPr txBox="1"/>
            <p:nvPr/>
          </p:nvSpPr>
          <p:spPr>
            <a:xfrm>
              <a:off x="3657600" y="2057400"/>
              <a:ext cx="355082" cy="143697"/>
            </a:xfrm>
            <a:prstGeom prst="rect">
              <a:avLst/>
            </a:prstGeom>
            <a:noFill/>
          </p:spPr>
          <p:txBody>
            <a:bodyPr wrap="none" rtlCol="0">
              <a:spAutoFit/>
            </a:bodyPr>
            <a:lstStyle/>
            <a:p>
              <a:r>
                <a:rPr lang="en-US" sz="2400" dirty="0" smtClean="0"/>
                <a:t>Active</a:t>
              </a:r>
              <a:endParaRPr lang="en-US" sz="2400" dirty="0"/>
            </a:p>
          </p:txBody>
        </p:sp>
        <p:sp>
          <p:nvSpPr>
            <p:cNvPr id="85" name="TextBox 84"/>
            <p:cNvSpPr txBox="1"/>
            <p:nvPr/>
          </p:nvSpPr>
          <p:spPr>
            <a:xfrm>
              <a:off x="5486400" y="2514600"/>
              <a:ext cx="574138" cy="14369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400" dirty="0" err="1" smtClean="0"/>
                <a:t>Rapamycin</a:t>
              </a:r>
              <a:endParaRPr lang="en-US" sz="2400" dirty="0"/>
            </a:p>
          </p:txBody>
        </p:sp>
        <p:sp>
          <p:nvSpPr>
            <p:cNvPr id="86" name="Down Arrow 85"/>
            <p:cNvSpPr/>
            <p:nvPr/>
          </p:nvSpPr>
          <p:spPr>
            <a:xfrm>
              <a:off x="5105400" y="2590800"/>
              <a:ext cx="2286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7" name="Down Arrow 86"/>
            <p:cNvSpPr/>
            <p:nvPr/>
          </p:nvSpPr>
          <p:spPr>
            <a:xfrm>
              <a:off x="5105400" y="3886200"/>
              <a:ext cx="2286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8" name="TextBox 87"/>
            <p:cNvSpPr txBox="1"/>
            <p:nvPr/>
          </p:nvSpPr>
          <p:spPr>
            <a:xfrm>
              <a:off x="4648200" y="4648200"/>
              <a:ext cx="485534" cy="14369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400" dirty="0" smtClean="0"/>
                <a:t>Life Span</a:t>
              </a:r>
              <a:endParaRPr lang="en-US" sz="2400" dirty="0"/>
            </a:p>
          </p:txBody>
        </p:sp>
        <p:sp>
          <p:nvSpPr>
            <p:cNvPr id="89" name="TextBox 88"/>
            <p:cNvSpPr txBox="1"/>
            <p:nvPr/>
          </p:nvSpPr>
          <p:spPr>
            <a:xfrm>
              <a:off x="5486400" y="2971800"/>
              <a:ext cx="916810" cy="14369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400" dirty="0" smtClean="0"/>
                <a:t>Calorie Restriction</a:t>
              </a:r>
              <a:endParaRPr lang="en-US" sz="2400" dirty="0"/>
            </a:p>
          </p:txBody>
        </p:sp>
      </p:grpSp>
      <p:grpSp>
        <p:nvGrpSpPr>
          <p:cNvPr id="90" name="Group 89"/>
          <p:cNvGrpSpPr/>
          <p:nvPr/>
        </p:nvGrpSpPr>
        <p:grpSpPr>
          <a:xfrm>
            <a:off x="6019800" y="16306800"/>
            <a:ext cx="5683722" cy="4421109"/>
            <a:chOff x="457200" y="2057400"/>
            <a:chExt cx="7849690" cy="3002812"/>
          </a:xfrm>
        </p:grpSpPr>
        <p:sp>
          <p:nvSpPr>
            <p:cNvPr id="91" name="Oval 90"/>
            <p:cNvSpPr/>
            <p:nvPr/>
          </p:nvSpPr>
          <p:spPr>
            <a:xfrm>
              <a:off x="2978125" y="2057400"/>
              <a:ext cx="1066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TORC1</a:t>
              </a:r>
              <a:endParaRPr lang="en-US" sz="2400" dirty="0"/>
            </a:p>
          </p:txBody>
        </p:sp>
        <p:sp>
          <p:nvSpPr>
            <p:cNvPr id="92" name="Oval 91"/>
            <p:cNvSpPr/>
            <p:nvPr/>
          </p:nvSpPr>
          <p:spPr>
            <a:xfrm>
              <a:off x="2978125" y="3429000"/>
              <a:ext cx="1066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TORC1</a:t>
              </a:r>
              <a:endParaRPr lang="en-US" sz="2400" dirty="0"/>
            </a:p>
          </p:txBody>
        </p:sp>
        <p:sp>
          <p:nvSpPr>
            <p:cNvPr id="93" name="TextBox 92"/>
            <p:cNvSpPr txBox="1"/>
            <p:nvPr/>
          </p:nvSpPr>
          <p:spPr>
            <a:xfrm>
              <a:off x="1981201" y="3352800"/>
              <a:ext cx="1607985" cy="313562"/>
            </a:xfrm>
            <a:prstGeom prst="rect">
              <a:avLst/>
            </a:prstGeom>
            <a:noFill/>
          </p:spPr>
          <p:txBody>
            <a:bodyPr wrap="none" rtlCol="0">
              <a:spAutoFit/>
            </a:bodyPr>
            <a:lstStyle/>
            <a:p>
              <a:r>
                <a:rPr lang="en-US" sz="2400" dirty="0" smtClean="0"/>
                <a:t>Inactive</a:t>
              </a:r>
              <a:endParaRPr lang="en-US" sz="2400" dirty="0"/>
            </a:p>
          </p:txBody>
        </p:sp>
        <p:sp>
          <p:nvSpPr>
            <p:cNvPr id="94" name="TextBox 93"/>
            <p:cNvSpPr txBox="1"/>
            <p:nvPr/>
          </p:nvSpPr>
          <p:spPr>
            <a:xfrm>
              <a:off x="2133600" y="2057400"/>
              <a:ext cx="1320181" cy="313562"/>
            </a:xfrm>
            <a:prstGeom prst="rect">
              <a:avLst/>
            </a:prstGeom>
            <a:noFill/>
          </p:spPr>
          <p:txBody>
            <a:bodyPr wrap="none" rtlCol="0">
              <a:spAutoFit/>
            </a:bodyPr>
            <a:lstStyle/>
            <a:p>
              <a:r>
                <a:rPr lang="en-US" sz="2400" dirty="0" smtClean="0"/>
                <a:t>Active</a:t>
              </a:r>
              <a:endParaRPr lang="en-US" sz="2400" dirty="0"/>
            </a:p>
          </p:txBody>
        </p:sp>
        <p:sp>
          <p:nvSpPr>
            <p:cNvPr id="95" name="TextBox 94"/>
            <p:cNvSpPr txBox="1"/>
            <p:nvPr/>
          </p:nvSpPr>
          <p:spPr>
            <a:xfrm>
              <a:off x="4038601" y="2514600"/>
              <a:ext cx="2134623" cy="31356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400" dirty="0" err="1" smtClean="0"/>
                <a:t>Rapamycin</a:t>
              </a:r>
              <a:endParaRPr lang="en-US" sz="2400" dirty="0"/>
            </a:p>
          </p:txBody>
        </p:sp>
        <p:sp>
          <p:nvSpPr>
            <p:cNvPr id="96" name="Down Arrow 95"/>
            <p:cNvSpPr/>
            <p:nvPr/>
          </p:nvSpPr>
          <p:spPr>
            <a:xfrm>
              <a:off x="3397225" y="2590800"/>
              <a:ext cx="2286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7" name="TextBox 96"/>
            <p:cNvSpPr txBox="1"/>
            <p:nvPr/>
          </p:nvSpPr>
          <p:spPr>
            <a:xfrm>
              <a:off x="7086600" y="4648199"/>
              <a:ext cx="1220290" cy="31356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400" dirty="0" smtClean="0"/>
                <a:t>Aging</a:t>
              </a:r>
              <a:endParaRPr lang="en-US" sz="2400" dirty="0"/>
            </a:p>
          </p:txBody>
        </p:sp>
        <p:sp>
          <p:nvSpPr>
            <p:cNvPr id="98" name="TextBox 97"/>
            <p:cNvSpPr txBox="1"/>
            <p:nvPr/>
          </p:nvSpPr>
          <p:spPr>
            <a:xfrm>
              <a:off x="3962400" y="2971801"/>
              <a:ext cx="3408667" cy="31356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400" dirty="0" smtClean="0"/>
                <a:t>Calorie Restriction</a:t>
              </a:r>
              <a:endParaRPr lang="en-US" sz="2400" dirty="0"/>
            </a:p>
          </p:txBody>
        </p:sp>
        <p:sp>
          <p:nvSpPr>
            <p:cNvPr id="99" name="TextBox 98"/>
            <p:cNvSpPr txBox="1"/>
            <p:nvPr/>
          </p:nvSpPr>
          <p:spPr>
            <a:xfrm>
              <a:off x="457200" y="4495800"/>
              <a:ext cx="5121589" cy="56441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400" dirty="0" smtClean="0"/>
                <a:t>Reactive Oxygen </a:t>
              </a:r>
              <a:r>
                <a:rPr lang="en-US" sz="2400" dirty="0" err="1" smtClean="0"/>
                <a:t>Speices</a:t>
              </a:r>
              <a:endParaRPr lang="en-US" sz="2400" dirty="0" smtClean="0"/>
            </a:p>
            <a:p>
              <a:pPr algn="ctr"/>
              <a:r>
                <a:rPr lang="en-US" sz="2400" dirty="0" smtClean="0"/>
                <a:t>(A cause of aging)</a:t>
              </a:r>
              <a:endParaRPr lang="en-US" sz="2400" dirty="0"/>
            </a:p>
          </p:txBody>
        </p:sp>
        <p:sp>
          <p:nvSpPr>
            <p:cNvPr id="100" name="TextBox 99"/>
            <p:cNvSpPr txBox="1"/>
            <p:nvPr/>
          </p:nvSpPr>
          <p:spPr>
            <a:xfrm>
              <a:off x="4038602" y="4648200"/>
              <a:ext cx="3811060" cy="31356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400" dirty="0" smtClean="0"/>
                <a:t>Damages mutations)</a:t>
              </a:r>
              <a:endParaRPr lang="en-US" sz="2400" dirty="0"/>
            </a:p>
          </p:txBody>
        </p:sp>
        <p:sp>
          <p:nvSpPr>
            <p:cNvPr id="101" name="Right Arrow 100"/>
            <p:cNvSpPr/>
            <p:nvPr/>
          </p:nvSpPr>
          <p:spPr>
            <a:xfrm>
              <a:off x="3130525" y="4648200"/>
              <a:ext cx="762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2" name="Down Arrow 101"/>
            <p:cNvSpPr/>
            <p:nvPr/>
          </p:nvSpPr>
          <p:spPr>
            <a:xfrm>
              <a:off x="3397225" y="3886200"/>
              <a:ext cx="2286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3" name="Rectangle 102"/>
            <p:cNvSpPr/>
            <p:nvPr/>
          </p:nvSpPr>
          <p:spPr>
            <a:xfrm>
              <a:off x="3359125" y="4419600"/>
              <a:ext cx="3048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4" name="Right Arrow 103"/>
            <p:cNvSpPr/>
            <p:nvPr/>
          </p:nvSpPr>
          <p:spPr>
            <a:xfrm>
              <a:off x="6248400" y="4724400"/>
              <a:ext cx="762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bwilso17\AppData\Local\Temp\TOR_Complexes_in_Yeast.jpg"/>
          <p:cNvPicPr>
            <a:picLocks noChangeAspect="1" noChangeArrowheads="1"/>
          </p:cNvPicPr>
          <p:nvPr/>
        </p:nvPicPr>
        <p:blipFill>
          <a:blip r:embed="rId2" cstate="print"/>
          <a:srcRect r="15556" b="10000"/>
          <a:stretch>
            <a:fillRect/>
          </a:stretch>
        </p:blipFill>
        <p:spPr bwMode="auto">
          <a:xfrm>
            <a:off x="3520440" y="17556484"/>
            <a:ext cx="6076300" cy="8824517"/>
          </a:xfrm>
          <a:prstGeom prst="rect">
            <a:avLst/>
          </a:prstGeom>
          <a:noFill/>
        </p:spPr>
      </p:pic>
      <p:grpSp>
        <p:nvGrpSpPr>
          <p:cNvPr id="14" name="Group 13"/>
          <p:cNvGrpSpPr/>
          <p:nvPr/>
        </p:nvGrpSpPr>
        <p:grpSpPr>
          <a:xfrm>
            <a:off x="14721845" y="9875521"/>
            <a:ext cx="3489955" cy="3688079"/>
            <a:chOff x="3505200" y="2057400"/>
            <a:chExt cx="2898010" cy="2734497"/>
          </a:xfrm>
        </p:grpSpPr>
        <p:sp>
          <p:nvSpPr>
            <p:cNvPr id="3" name="Oval 2"/>
            <p:cNvSpPr/>
            <p:nvPr/>
          </p:nvSpPr>
          <p:spPr>
            <a:xfrm>
              <a:off x="4724400" y="2057400"/>
              <a:ext cx="1066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TORC1</a:t>
              </a:r>
              <a:endParaRPr lang="en-US" sz="2400" dirty="0"/>
            </a:p>
          </p:txBody>
        </p:sp>
        <p:sp>
          <p:nvSpPr>
            <p:cNvPr id="4" name="Oval 3"/>
            <p:cNvSpPr/>
            <p:nvPr/>
          </p:nvSpPr>
          <p:spPr>
            <a:xfrm>
              <a:off x="4648200" y="3429000"/>
              <a:ext cx="1066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TORC1</a:t>
              </a:r>
              <a:endParaRPr lang="en-US" sz="2400" dirty="0"/>
            </a:p>
          </p:txBody>
        </p:sp>
        <p:sp>
          <p:nvSpPr>
            <p:cNvPr id="5" name="TextBox 4"/>
            <p:cNvSpPr txBox="1"/>
            <p:nvPr/>
          </p:nvSpPr>
          <p:spPr>
            <a:xfrm>
              <a:off x="3505200" y="3352800"/>
              <a:ext cx="432491" cy="143697"/>
            </a:xfrm>
            <a:prstGeom prst="rect">
              <a:avLst/>
            </a:prstGeom>
            <a:noFill/>
          </p:spPr>
          <p:txBody>
            <a:bodyPr wrap="none" rtlCol="0">
              <a:spAutoFit/>
            </a:bodyPr>
            <a:lstStyle/>
            <a:p>
              <a:r>
                <a:rPr lang="en-US" sz="2400" dirty="0" smtClean="0"/>
                <a:t>Inactive</a:t>
              </a:r>
              <a:endParaRPr lang="en-US" sz="2400" dirty="0"/>
            </a:p>
          </p:txBody>
        </p:sp>
        <p:sp>
          <p:nvSpPr>
            <p:cNvPr id="6" name="TextBox 5"/>
            <p:cNvSpPr txBox="1"/>
            <p:nvPr/>
          </p:nvSpPr>
          <p:spPr>
            <a:xfrm>
              <a:off x="3657600" y="2057400"/>
              <a:ext cx="355082" cy="143697"/>
            </a:xfrm>
            <a:prstGeom prst="rect">
              <a:avLst/>
            </a:prstGeom>
            <a:noFill/>
          </p:spPr>
          <p:txBody>
            <a:bodyPr wrap="none" rtlCol="0">
              <a:spAutoFit/>
            </a:bodyPr>
            <a:lstStyle/>
            <a:p>
              <a:r>
                <a:rPr lang="en-US" sz="2400" dirty="0" smtClean="0"/>
                <a:t>Active</a:t>
              </a:r>
              <a:endParaRPr lang="en-US" sz="2400" dirty="0"/>
            </a:p>
          </p:txBody>
        </p:sp>
        <p:sp>
          <p:nvSpPr>
            <p:cNvPr id="7" name="TextBox 6"/>
            <p:cNvSpPr txBox="1"/>
            <p:nvPr/>
          </p:nvSpPr>
          <p:spPr>
            <a:xfrm>
              <a:off x="5486400" y="2514600"/>
              <a:ext cx="574138" cy="14369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400" dirty="0" err="1" smtClean="0"/>
                <a:t>Rapamycin</a:t>
              </a:r>
              <a:endParaRPr lang="en-US" sz="2400" dirty="0"/>
            </a:p>
          </p:txBody>
        </p:sp>
        <p:sp>
          <p:nvSpPr>
            <p:cNvPr id="9" name="Down Arrow 8"/>
            <p:cNvSpPr/>
            <p:nvPr/>
          </p:nvSpPr>
          <p:spPr>
            <a:xfrm>
              <a:off x="5105400" y="2590800"/>
              <a:ext cx="2286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Down Arrow 9"/>
            <p:cNvSpPr/>
            <p:nvPr/>
          </p:nvSpPr>
          <p:spPr>
            <a:xfrm>
              <a:off x="5105400" y="3886200"/>
              <a:ext cx="2286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extBox 10"/>
            <p:cNvSpPr txBox="1"/>
            <p:nvPr/>
          </p:nvSpPr>
          <p:spPr>
            <a:xfrm>
              <a:off x="4648200" y="4648200"/>
              <a:ext cx="485534" cy="14369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400" dirty="0" smtClean="0"/>
                <a:t>Life Span</a:t>
              </a:r>
              <a:endParaRPr lang="en-US" sz="2400" dirty="0"/>
            </a:p>
          </p:txBody>
        </p:sp>
        <p:sp>
          <p:nvSpPr>
            <p:cNvPr id="12" name="TextBox 11"/>
            <p:cNvSpPr txBox="1"/>
            <p:nvPr/>
          </p:nvSpPr>
          <p:spPr>
            <a:xfrm>
              <a:off x="5486400" y="2971800"/>
              <a:ext cx="916810" cy="14369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400" dirty="0" smtClean="0"/>
                <a:t>Calorie Restriction</a:t>
              </a:r>
              <a:endParaRPr lang="en-US" sz="2400" dirty="0"/>
            </a:p>
          </p:txBody>
        </p:sp>
      </p:grpSp>
      <p:sp>
        <p:nvSpPr>
          <p:cNvPr id="13" name="TextBox 12"/>
          <p:cNvSpPr txBox="1"/>
          <p:nvPr/>
        </p:nvSpPr>
        <p:spPr>
          <a:xfrm>
            <a:off x="21122644" y="28529280"/>
            <a:ext cx="11547123" cy="1725306"/>
          </a:xfrm>
          <a:prstGeom prst="rect">
            <a:avLst/>
          </a:prstGeom>
          <a:noFill/>
        </p:spPr>
        <p:txBody>
          <a:bodyPr wrap="none" lIns="428460" tIns="214230" rIns="428460" bIns="214230" rtlCol="0">
            <a:spAutoFit/>
          </a:bodyPr>
          <a:lstStyle/>
          <a:p>
            <a:r>
              <a:rPr lang="en-US" dirty="0" smtClean="0"/>
              <a:t>Reactive Oxygen </a:t>
            </a:r>
            <a:r>
              <a:rPr lang="en-US" dirty="0" err="1" smtClean="0"/>
              <a:t>Speices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11521440" y="14996163"/>
            <a:ext cx="19882614" cy="8926695"/>
            <a:chOff x="457200" y="2057400"/>
            <a:chExt cx="7135170" cy="2895600"/>
          </a:xfrm>
        </p:grpSpPr>
        <p:sp>
          <p:nvSpPr>
            <p:cNvPr id="2" name="Oval 1"/>
            <p:cNvSpPr/>
            <p:nvPr/>
          </p:nvSpPr>
          <p:spPr>
            <a:xfrm>
              <a:off x="2978125" y="2057400"/>
              <a:ext cx="1066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200" dirty="0" smtClean="0"/>
                <a:t>TORC1</a:t>
              </a:r>
              <a:endParaRPr lang="en-US" sz="4200" dirty="0"/>
            </a:p>
          </p:txBody>
        </p:sp>
        <p:sp>
          <p:nvSpPr>
            <p:cNvPr id="3" name="Oval 2"/>
            <p:cNvSpPr/>
            <p:nvPr/>
          </p:nvSpPr>
          <p:spPr>
            <a:xfrm>
              <a:off x="2978125" y="3429000"/>
              <a:ext cx="1066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200" dirty="0" smtClean="0"/>
                <a:t>TORC1</a:t>
              </a:r>
              <a:endParaRPr lang="en-US" sz="4200" dirty="0"/>
            </a:p>
          </p:txBody>
        </p:sp>
        <p:sp>
          <p:nvSpPr>
            <p:cNvPr id="4" name="TextBox 3"/>
            <p:cNvSpPr txBox="1"/>
            <p:nvPr/>
          </p:nvSpPr>
          <p:spPr>
            <a:xfrm>
              <a:off x="1981201" y="3352800"/>
              <a:ext cx="682214" cy="239604"/>
            </a:xfrm>
            <a:prstGeom prst="rect">
              <a:avLst/>
            </a:prstGeom>
            <a:noFill/>
          </p:spPr>
          <p:txBody>
            <a:bodyPr wrap="none" rtlCol="0">
              <a:spAutoFit/>
            </a:bodyPr>
            <a:lstStyle/>
            <a:p>
              <a:r>
                <a:rPr lang="en-US" sz="4200" dirty="0" smtClean="0"/>
                <a:t>Inactive</a:t>
              </a:r>
              <a:endParaRPr lang="en-US" sz="4200" dirty="0"/>
            </a:p>
          </p:txBody>
        </p:sp>
        <p:sp>
          <p:nvSpPr>
            <p:cNvPr id="5" name="TextBox 4"/>
            <p:cNvSpPr txBox="1"/>
            <p:nvPr/>
          </p:nvSpPr>
          <p:spPr>
            <a:xfrm>
              <a:off x="2133600" y="2057400"/>
              <a:ext cx="550479" cy="239604"/>
            </a:xfrm>
            <a:prstGeom prst="rect">
              <a:avLst/>
            </a:prstGeom>
            <a:noFill/>
          </p:spPr>
          <p:txBody>
            <a:bodyPr wrap="none" rtlCol="0">
              <a:spAutoFit/>
            </a:bodyPr>
            <a:lstStyle/>
            <a:p>
              <a:r>
                <a:rPr lang="en-US" sz="4200" dirty="0" smtClean="0"/>
                <a:t>Active</a:t>
              </a:r>
              <a:endParaRPr lang="en-US" sz="4200" dirty="0"/>
            </a:p>
          </p:txBody>
        </p:sp>
        <p:sp>
          <p:nvSpPr>
            <p:cNvPr id="6" name="TextBox 5"/>
            <p:cNvSpPr txBox="1"/>
            <p:nvPr/>
          </p:nvSpPr>
          <p:spPr>
            <a:xfrm>
              <a:off x="4038601" y="2514600"/>
              <a:ext cx="921385" cy="23960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4200" dirty="0" err="1" smtClean="0"/>
                <a:t>Rapamycin</a:t>
              </a:r>
              <a:endParaRPr lang="en-US" sz="4200" dirty="0"/>
            </a:p>
          </p:txBody>
        </p:sp>
        <p:sp>
          <p:nvSpPr>
            <p:cNvPr id="8" name="Down Arrow 7"/>
            <p:cNvSpPr/>
            <p:nvPr/>
          </p:nvSpPr>
          <p:spPr>
            <a:xfrm>
              <a:off x="3397225" y="2590800"/>
              <a:ext cx="2286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00" dirty="0"/>
            </a:p>
          </p:txBody>
        </p:sp>
        <p:sp>
          <p:nvSpPr>
            <p:cNvPr id="10" name="TextBox 9"/>
            <p:cNvSpPr txBox="1"/>
            <p:nvPr/>
          </p:nvSpPr>
          <p:spPr>
            <a:xfrm>
              <a:off x="7086600" y="4648199"/>
              <a:ext cx="505770" cy="23960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4200" dirty="0" smtClean="0"/>
                <a:t>Aging</a:t>
              </a:r>
              <a:endParaRPr lang="en-US" sz="4200" dirty="0"/>
            </a:p>
          </p:txBody>
        </p:sp>
        <p:sp>
          <p:nvSpPr>
            <p:cNvPr id="11" name="TextBox 10"/>
            <p:cNvSpPr txBox="1"/>
            <p:nvPr/>
          </p:nvSpPr>
          <p:spPr>
            <a:xfrm>
              <a:off x="3962400" y="2971801"/>
              <a:ext cx="1501156" cy="23960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4200" dirty="0" smtClean="0"/>
                <a:t>Calorie Restriction</a:t>
              </a:r>
              <a:endParaRPr lang="en-US" sz="4200" dirty="0"/>
            </a:p>
          </p:txBody>
        </p:sp>
        <p:sp>
          <p:nvSpPr>
            <p:cNvPr id="12" name="TextBox 11"/>
            <p:cNvSpPr txBox="1"/>
            <p:nvPr/>
          </p:nvSpPr>
          <p:spPr>
            <a:xfrm>
              <a:off x="457200" y="4495800"/>
              <a:ext cx="1982903" cy="44925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4200" dirty="0" smtClean="0"/>
                <a:t>Reactive Oxygen </a:t>
              </a:r>
              <a:r>
                <a:rPr lang="en-US" sz="4200" dirty="0" err="1" smtClean="0"/>
                <a:t>Speices</a:t>
              </a:r>
              <a:endParaRPr lang="en-US" sz="4200" dirty="0" smtClean="0"/>
            </a:p>
            <a:p>
              <a:pPr algn="ctr"/>
              <a:r>
                <a:rPr lang="en-US" sz="4200" dirty="0" smtClean="0"/>
                <a:t>(A cause of aging)</a:t>
              </a:r>
              <a:endParaRPr lang="en-US" sz="4200" dirty="0"/>
            </a:p>
          </p:txBody>
        </p:sp>
        <p:sp>
          <p:nvSpPr>
            <p:cNvPr id="13" name="TextBox 12"/>
            <p:cNvSpPr txBox="1"/>
            <p:nvPr/>
          </p:nvSpPr>
          <p:spPr>
            <a:xfrm>
              <a:off x="4038601" y="4648201"/>
              <a:ext cx="1685608" cy="23960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4200" dirty="0" smtClean="0"/>
                <a:t>Damages mutations)</a:t>
              </a:r>
              <a:endParaRPr lang="en-US" sz="4200" dirty="0"/>
            </a:p>
          </p:txBody>
        </p:sp>
        <p:sp>
          <p:nvSpPr>
            <p:cNvPr id="14" name="Right Arrow 13"/>
            <p:cNvSpPr/>
            <p:nvPr/>
          </p:nvSpPr>
          <p:spPr>
            <a:xfrm>
              <a:off x="3130525" y="4648200"/>
              <a:ext cx="762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00" dirty="0"/>
            </a:p>
          </p:txBody>
        </p:sp>
        <p:sp>
          <p:nvSpPr>
            <p:cNvPr id="16" name="Down Arrow 15"/>
            <p:cNvSpPr/>
            <p:nvPr/>
          </p:nvSpPr>
          <p:spPr>
            <a:xfrm>
              <a:off x="3397225" y="3886200"/>
              <a:ext cx="2286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00" dirty="0"/>
            </a:p>
          </p:txBody>
        </p:sp>
        <p:sp>
          <p:nvSpPr>
            <p:cNvPr id="17" name="Rectangle 16"/>
            <p:cNvSpPr/>
            <p:nvPr/>
          </p:nvSpPr>
          <p:spPr>
            <a:xfrm>
              <a:off x="3359125" y="4419600"/>
              <a:ext cx="3048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00" dirty="0"/>
            </a:p>
          </p:txBody>
        </p:sp>
        <p:sp>
          <p:nvSpPr>
            <p:cNvPr id="18" name="Right Arrow 17"/>
            <p:cNvSpPr/>
            <p:nvPr/>
          </p:nvSpPr>
          <p:spPr>
            <a:xfrm>
              <a:off x="6248400" y="4724400"/>
              <a:ext cx="762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00" dirty="0"/>
            </a:p>
          </p:txBody>
        </p:sp>
      </p:grpSp>
      <p:grpSp>
        <p:nvGrpSpPr>
          <p:cNvPr id="20" name="Group 19"/>
          <p:cNvGrpSpPr/>
          <p:nvPr/>
        </p:nvGrpSpPr>
        <p:grpSpPr>
          <a:xfrm>
            <a:off x="10241283" y="3657601"/>
            <a:ext cx="10525135" cy="8802650"/>
            <a:chOff x="3505200" y="2057400"/>
            <a:chExt cx="3553678" cy="2855363"/>
          </a:xfrm>
        </p:grpSpPr>
        <p:sp>
          <p:nvSpPr>
            <p:cNvPr id="21" name="Oval 20"/>
            <p:cNvSpPr/>
            <p:nvPr/>
          </p:nvSpPr>
          <p:spPr>
            <a:xfrm>
              <a:off x="4724400" y="2057400"/>
              <a:ext cx="1066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700" dirty="0" smtClean="0"/>
                <a:t>TORC1</a:t>
              </a:r>
              <a:endParaRPr lang="en-US" sz="4700" dirty="0"/>
            </a:p>
          </p:txBody>
        </p:sp>
        <p:sp>
          <p:nvSpPr>
            <p:cNvPr id="22" name="Oval 21"/>
            <p:cNvSpPr/>
            <p:nvPr/>
          </p:nvSpPr>
          <p:spPr>
            <a:xfrm>
              <a:off x="4648200" y="3429000"/>
              <a:ext cx="1066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700" dirty="0" smtClean="0"/>
                <a:t>TORC1</a:t>
              </a:r>
              <a:endParaRPr lang="en-US" sz="4700" dirty="0"/>
            </a:p>
          </p:txBody>
        </p:sp>
        <p:sp>
          <p:nvSpPr>
            <p:cNvPr id="23" name="TextBox 22"/>
            <p:cNvSpPr txBox="1"/>
            <p:nvPr/>
          </p:nvSpPr>
          <p:spPr>
            <a:xfrm>
              <a:off x="3505200" y="3352800"/>
              <a:ext cx="710380" cy="264563"/>
            </a:xfrm>
            <a:prstGeom prst="rect">
              <a:avLst/>
            </a:prstGeom>
            <a:noFill/>
          </p:spPr>
          <p:txBody>
            <a:bodyPr wrap="none" rtlCol="0">
              <a:spAutoFit/>
            </a:bodyPr>
            <a:lstStyle/>
            <a:p>
              <a:r>
                <a:rPr lang="en-US" sz="4700" dirty="0" smtClean="0"/>
                <a:t>Inactive</a:t>
              </a:r>
              <a:endParaRPr lang="en-US" sz="4700" dirty="0"/>
            </a:p>
          </p:txBody>
        </p:sp>
        <p:sp>
          <p:nvSpPr>
            <p:cNvPr id="24" name="TextBox 23"/>
            <p:cNvSpPr txBox="1"/>
            <p:nvPr/>
          </p:nvSpPr>
          <p:spPr>
            <a:xfrm>
              <a:off x="3657600" y="2057400"/>
              <a:ext cx="572365" cy="264563"/>
            </a:xfrm>
            <a:prstGeom prst="rect">
              <a:avLst/>
            </a:prstGeom>
            <a:noFill/>
          </p:spPr>
          <p:txBody>
            <a:bodyPr wrap="none" rtlCol="0">
              <a:spAutoFit/>
            </a:bodyPr>
            <a:lstStyle/>
            <a:p>
              <a:r>
                <a:rPr lang="en-US" sz="4700" dirty="0" smtClean="0"/>
                <a:t>Active</a:t>
              </a:r>
              <a:endParaRPr lang="en-US" sz="4700" dirty="0"/>
            </a:p>
          </p:txBody>
        </p:sp>
        <p:sp>
          <p:nvSpPr>
            <p:cNvPr id="25" name="TextBox 24"/>
            <p:cNvSpPr txBox="1"/>
            <p:nvPr/>
          </p:nvSpPr>
          <p:spPr>
            <a:xfrm>
              <a:off x="5486400" y="2514599"/>
              <a:ext cx="962573" cy="264563"/>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4700" dirty="0" err="1" smtClean="0"/>
                <a:t>Rapamycin</a:t>
              </a:r>
              <a:endParaRPr lang="en-US" sz="4700" dirty="0"/>
            </a:p>
          </p:txBody>
        </p:sp>
        <p:sp>
          <p:nvSpPr>
            <p:cNvPr id="26" name="Down Arrow 25"/>
            <p:cNvSpPr/>
            <p:nvPr/>
          </p:nvSpPr>
          <p:spPr>
            <a:xfrm>
              <a:off x="5105400" y="2590800"/>
              <a:ext cx="2286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700" dirty="0"/>
            </a:p>
          </p:txBody>
        </p:sp>
        <p:sp>
          <p:nvSpPr>
            <p:cNvPr id="27" name="Down Arrow 26"/>
            <p:cNvSpPr/>
            <p:nvPr/>
          </p:nvSpPr>
          <p:spPr>
            <a:xfrm>
              <a:off x="5105400" y="3886200"/>
              <a:ext cx="2286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700" dirty="0"/>
            </a:p>
          </p:txBody>
        </p:sp>
        <p:sp>
          <p:nvSpPr>
            <p:cNvPr id="28" name="TextBox 27"/>
            <p:cNvSpPr txBox="1"/>
            <p:nvPr/>
          </p:nvSpPr>
          <p:spPr>
            <a:xfrm>
              <a:off x="4648199" y="4648200"/>
              <a:ext cx="804187" cy="264563"/>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4700" dirty="0" smtClean="0"/>
                <a:t>Life Span</a:t>
              </a:r>
              <a:endParaRPr lang="en-US" sz="4700" dirty="0"/>
            </a:p>
          </p:txBody>
        </p:sp>
        <p:sp>
          <p:nvSpPr>
            <p:cNvPr id="29" name="TextBox 28"/>
            <p:cNvSpPr txBox="1"/>
            <p:nvPr/>
          </p:nvSpPr>
          <p:spPr>
            <a:xfrm>
              <a:off x="5486400" y="2971801"/>
              <a:ext cx="1572478" cy="264563"/>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4700" dirty="0" smtClean="0"/>
                <a:t>Calorie Restriction</a:t>
              </a:r>
              <a:endParaRPr lang="en-US" sz="4700" dirty="0"/>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286</TotalTime>
  <Words>625</Words>
  <Application>Microsoft Office PowerPoint</Application>
  <PresentationFormat>Custom</PresentationFormat>
  <Paragraphs>79</Paragraphs>
  <Slides>3</Slides>
  <Notes>1</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Slide 1</vt:lpstr>
      <vt:lpstr>Slide 2</vt:lpstr>
      <vt:lpstr>Slide 3</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Majibri</dc:creator>
  <cp:lastModifiedBy>hqin</cp:lastModifiedBy>
  <cp:revision>40</cp:revision>
  <dcterms:created xsi:type="dcterms:W3CDTF">2011-04-07T19:04:28Z</dcterms:created>
  <dcterms:modified xsi:type="dcterms:W3CDTF">2011-04-08T20:14:40Z</dcterms:modified>
</cp:coreProperties>
</file>