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Default Extension="gif" ContentType="image/gi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4"/>
  </p:notesMasterIdLst>
  <p:sldIdLst>
    <p:sldId id="256" r:id="rId2"/>
    <p:sldId id="258" r:id="rId3"/>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20"/>
    <p:restoredTop sz="92731" autoAdjust="0"/>
  </p:normalViewPr>
  <p:slideViewPr>
    <p:cSldViewPr>
      <p:cViewPr>
        <p:scale>
          <a:sx n="50" d="100"/>
          <a:sy n="50" d="100"/>
        </p:scale>
        <p:origin x="1024" y="-88"/>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4/16/13</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16639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4/16/13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4/16/13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4/16/13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4/16/13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4/16/13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4/16/13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4/16/13</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28" Type="http://schemas.openxmlformats.org/officeDocument/2006/relationships/image" Target="../media/image26.png"/><Relationship Id="rId29" Type="http://schemas.openxmlformats.org/officeDocument/2006/relationships/image" Target="../media/image2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28" Type="http://schemas.openxmlformats.org/officeDocument/2006/relationships/image" Target="../media/image26.png"/><Relationship Id="rId29" Type="http://schemas.openxmlformats.org/officeDocument/2006/relationships/image" Target="../media/image2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 name="Rectangle 215"/>
          <p:cNvSpPr/>
          <p:nvPr/>
        </p:nvSpPr>
        <p:spPr>
          <a:xfrm>
            <a:off x="25755600" y="6553200"/>
            <a:ext cx="11658600" cy="29184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Title 1"/>
          <p:cNvSpPr>
            <a:spLocks noGrp="1"/>
          </p:cNvSpPr>
          <p:nvPr>
            <p:ph type="ctrTitle"/>
          </p:nvPr>
        </p:nvSpPr>
        <p:spPr>
          <a:xfrm>
            <a:off x="880110" y="609600"/>
            <a:ext cx="36404550" cy="4877594"/>
          </a:xfrm>
          <a:solidFill>
            <a:schemeClr val="accent4">
              <a:lumMod val="40000"/>
              <a:lumOff val="60000"/>
            </a:schemeClr>
          </a:solidFill>
          <a:ln w="127000">
            <a:solidFill>
              <a:schemeClr val="accent4">
                <a:lumMod val="50000"/>
              </a:schemeClr>
            </a:solidFill>
          </a:ln>
        </p:spPr>
        <p:txBody>
          <a:bodyPr/>
          <a:lstStyle/>
          <a:p>
            <a:r>
              <a:rPr lang="en-US" sz="9600" b="1" dirty="0"/>
              <a:t>The influence of metric proficiency on scientific literacy and acceptance of science</a:t>
            </a:r>
            <a:r>
              <a:rPr lang="en-US" sz="9600" dirty="0"/>
              <a:t/>
            </a:r>
            <a:br>
              <a:rPr lang="en-US" sz="9600" dirty="0"/>
            </a:br>
            <a:r>
              <a:rPr lang="en-US" sz="5000" i="1" dirty="0" err="1"/>
              <a:t>Alannah</a:t>
            </a:r>
            <a:r>
              <a:rPr lang="en-US" sz="5000" i="1" dirty="0"/>
              <a:t> Mack</a:t>
            </a:r>
            <a:r>
              <a:rPr lang="en-US" sz="5000" i="1" baseline="30000" dirty="0"/>
              <a:t>1</a:t>
            </a:r>
            <a:r>
              <a:rPr lang="en-US" sz="5000" i="1" dirty="0"/>
              <a:t>, </a:t>
            </a:r>
            <a:r>
              <a:rPr lang="en-US" sz="5000" i="1" dirty="0" err="1"/>
              <a:t>Anique</a:t>
            </a:r>
            <a:r>
              <a:rPr lang="en-US" sz="5000" i="1" dirty="0"/>
              <a:t> Thompson</a:t>
            </a:r>
            <a:r>
              <a:rPr lang="en-US" sz="5000" i="1" baseline="30000" dirty="0"/>
              <a:t>1</a:t>
            </a:r>
            <a:r>
              <a:rPr lang="en-US" sz="5000" i="1" dirty="0"/>
              <a:t>, Kasha Price</a:t>
            </a:r>
            <a:r>
              <a:rPr lang="en-US" sz="5000" i="1" baseline="30000" dirty="0"/>
              <a:t>1</a:t>
            </a:r>
            <a:r>
              <a:rPr lang="en-US" sz="5000" i="1" dirty="0"/>
              <a:t>, Kofi Khamit-Kush</a:t>
            </a:r>
            <a:r>
              <a:rPr lang="en-US" sz="5000" i="1" baseline="30000" dirty="0"/>
              <a:t>2 </a:t>
            </a:r>
            <a:r>
              <a:rPr lang="en-US" sz="5000" i="1" dirty="0"/>
              <a:t>, Hong Qin</a:t>
            </a:r>
            <a:r>
              <a:rPr lang="en-US" sz="5000" i="1" baseline="30000" dirty="0"/>
              <a:t>1</a:t>
            </a:r>
            <a:r>
              <a:rPr lang="en-US" sz="5000" i="1" dirty="0"/>
              <a:t/>
            </a:r>
            <a:br>
              <a:rPr lang="en-US" sz="5000" i="1" dirty="0"/>
            </a:br>
            <a:r>
              <a:rPr lang="en-US" sz="5000" i="1" baseline="30000" dirty="0"/>
              <a:t>1</a:t>
            </a:r>
            <a:r>
              <a:rPr lang="en-US" sz="5000" i="1" dirty="0"/>
              <a:t> Biology Department, Spelman College </a:t>
            </a:r>
            <a:r>
              <a:rPr lang="en-US" sz="5000" i="1" baseline="30000" dirty="0"/>
              <a:t>2</a:t>
            </a:r>
            <a:r>
              <a:rPr lang="en-US" sz="5000" i="1" dirty="0"/>
              <a:t> Psychology Department, Morehouse College, Atlanta, GA 30314, U.S.A.</a:t>
            </a:r>
            <a:endParaRPr lang="en-US" sz="5000" i="1" dirty="0" smtClean="0"/>
          </a:p>
        </p:txBody>
      </p:sp>
      <p:pic>
        <p:nvPicPr>
          <p:cNvPr id="84"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1040130" y="1562100"/>
            <a:ext cx="2922270" cy="3124200"/>
          </a:xfrm>
          <a:prstGeom prst="rect">
            <a:avLst/>
          </a:prstGeom>
          <a:solidFill>
            <a:schemeClr val="accent4">
              <a:lumMod val="40000"/>
              <a:lumOff val="60000"/>
            </a:schemeClr>
          </a:solidFill>
          <a:ln w="127000">
            <a:noFill/>
            <a:miter lim="800000"/>
            <a:headEnd/>
            <a:tailEnd/>
          </a:ln>
        </p:spPr>
      </p:pic>
      <p:grpSp>
        <p:nvGrpSpPr>
          <p:cNvPr id="218" name="Group 217"/>
          <p:cNvGrpSpPr/>
          <p:nvPr/>
        </p:nvGrpSpPr>
        <p:grpSpPr>
          <a:xfrm>
            <a:off x="609600" y="5867400"/>
            <a:ext cx="10328910" cy="30099000"/>
            <a:chOff x="720090" y="6477000"/>
            <a:chExt cx="12961620" cy="12143783"/>
          </a:xfrm>
        </p:grpSpPr>
        <p:sp>
          <p:nvSpPr>
            <p:cNvPr id="198" name="Rectangle 197"/>
            <p:cNvSpPr/>
            <p:nvPr/>
          </p:nvSpPr>
          <p:spPr>
            <a:xfrm>
              <a:off x="720090" y="6477000"/>
              <a:ext cx="12961620" cy="121437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1193406" y="6600601"/>
              <a:ext cx="11914569" cy="5585964"/>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3800" b="1" u="sng" dirty="0"/>
            </a:p>
            <a:p>
              <a:pPr algn="just"/>
              <a:r>
                <a:rPr lang="en-US" sz="3200" dirty="0" smtClean="0"/>
                <a:t>The daily life in the U.S.A. is based on customary units separated from the international systems of units (metric system) that are taught in sciences. Does this partition of daily life and scientific understanding hinder the scientific literacy for the American population and impose a negative connotation on science as a whole? These are the questions that we set to investigate. We designed a survey to gauge people’s scientific literacy and acceptance of scientific findings, while taking into account confounding factors such as educational background, gender, country, and age etc. The survey contains 3 sets of problems: one set on proficiency of the metric system, one set on scientific literacy, and one set on attitude and acceptance toward science. By administering an online survey, we try to reach out to a broad population worldwide, thereby enable us to compare the U.S.A. population with people living in other countries. We will analyze the survey results quantitatively using regression method. The implication of this study could have profound impacts on the education systems and daily life in the U.S.A.</a:t>
              </a:r>
              <a:endParaRPr lang="en-US" sz="3200" dirty="0"/>
            </a:p>
          </p:txBody>
        </p:sp>
      </p:grpSp>
      <p:grpSp>
        <p:nvGrpSpPr>
          <p:cNvPr id="222" name="Group 221"/>
          <p:cNvGrpSpPr/>
          <p:nvPr/>
        </p:nvGrpSpPr>
        <p:grpSpPr>
          <a:xfrm>
            <a:off x="1066800" y="5867400"/>
            <a:ext cx="24150806" cy="30099000"/>
            <a:chOff x="-378968" y="11731252"/>
            <a:chExt cx="25899935" cy="4611213"/>
          </a:xfrm>
        </p:grpSpPr>
        <p:sp>
          <p:nvSpPr>
            <p:cNvPr id="206" name="Rectangle 205"/>
            <p:cNvSpPr/>
            <p:nvPr/>
          </p:nvSpPr>
          <p:spPr>
            <a:xfrm>
              <a:off x="10571352" y="11731252"/>
              <a:ext cx="14949615" cy="46112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78968" y="13925955"/>
              <a:ext cx="10051413" cy="2388242"/>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Methods</a:t>
              </a:r>
            </a:p>
            <a:p>
              <a:pPr algn="just"/>
              <a:r>
                <a:rPr lang="en-US" sz="3200" dirty="0" smtClean="0"/>
                <a:t>We </a:t>
              </a:r>
              <a:r>
                <a:rPr lang="en-US" sz="3200" dirty="0"/>
                <a:t>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We 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a:t>
              </a:r>
              <a:r>
                <a:rPr lang="en-US" sz="3200" dirty="0" smtClean="0"/>
                <a:t>.</a:t>
              </a:r>
            </a:p>
            <a:p>
              <a:pPr algn="just"/>
              <a:endParaRPr lang="en-US" sz="3200" b="1" u="sng" dirty="0" smtClean="0"/>
            </a:p>
          </p:txBody>
        </p:sp>
      </p:grpSp>
      <p:sp>
        <p:nvSpPr>
          <p:cNvPr id="180" name="TextBox 179"/>
          <p:cNvSpPr txBox="1"/>
          <p:nvPr/>
        </p:nvSpPr>
        <p:spPr>
          <a:xfrm>
            <a:off x="11734800" y="31546800"/>
            <a:ext cx="12954000" cy="383181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r>
              <a:rPr lang="en-US" sz="2400" dirty="0" smtClean="0"/>
              <a:t>1) Champagne</a:t>
            </a:r>
            <a:r>
              <a:rPr lang="en-US" sz="2400" dirty="0"/>
              <a:t>, A. Newell, S. Directions for research and development: alternative methods of assessing scientific literacy. </a:t>
            </a:r>
            <a:r>
              <a:rPr lang="en-US" sz="2400" i="1" dirty="0"/>
              <a:t>Journal of Research in Science Teaching, </a:t>
            </a:r>
            <a:r>
              <a:rPr lang="en-US" sz="2400" dirty="0"/>
              <a:t>29 (8), 1992.</a:t>
            </a:r>
          </a:p>
          <a:p>
            <a:r>
              <a:rPr lang="en-US" sz="2400" dirty="0"/>
              <a:t> </a:t>
            </a:r>
          </a:p>
          <a:p>
            <a:r>
              <a:rPr lang="en-US" sz="2400" dirty="0" smtClean="0"/>
              <a:t>2) </a:t>
            </a:r>
            <a:r>
              <a:rPr lang="en-US" sz="2400" dirty="0" err="1" smtClean="0"/>
              <a:t>Impey</a:t>
            </a:r>
            <a:r>
              <a:rPr lang="en-US" sz="2400" dirty="0"/>
              <a:t>, C., </a:t>
            </a:r>
            <a:r>
              <a:rPr lang="en-US" sz="2400" dirty="0" err="1"/>
              <a:t>Buxner</a:t>
            </a:r>
            <a:r>
              <a:rPr lang="en-US" sz="2400" dirty="0"/>
              <a:t>, S., </a:t>
            </a:r>
            <a:r>
              <a:rPr lang="en-US" sz="2400" dirty="0" err="1"/>
              <a:t>Antonellis</a:t>
            </a:r>
            <a:r>
              <a:rPr lang="en-US" sz="2400" dirty="0"/>
              <a:t>, J. Johnson, E., King, C., A twenty-year survey of science literacy among college undergraduates. Journal of College Science Teaching, 40 (4), 2011. </a:t>
            </a:r>
          </a:p>
          <a:p>
            <a:endParaRPr lang="en-US" sz="2400" dirty="0"/>
          </a:p>
          <a:p>
            <a:r>
              <a:rPr lang="en-US" sz="2400" dirty="0" smtClean="0"/>
              <a:t>3) Delgado</a:t>
            </a:r>
            <a:r>
              <a:rPr lang="en-US" sz="2400" dirty="0"/>
              <a:t>, Cesar. Units of length: a notational system for conceptual understanding of size an</a:t>
            </a:r>
            <a:endParaRPr lang="en-US" sz="2400" dirty="0" smtClean="0"/>
          </a:p>
        </p:txBody>
      </p:sp>
      <p:grpSp>
        <p:nvGrpSpPr>
          <p:cNvPr id="60" name="Group 59"/>
          <p:cNvGrpSpPr/>
          <p:nvPr/>
        </p:nvGrpSpPr>
        <p:grpSpPr>
          <a:xfrm>
            <a:off x="11430000" y="13639800"/>
            <a:ext cx="6560819" cy="5143499"/>
            <a:chOff x="13487400" y="8382000"/>
            <a:chExt cx="6560819" cy="5143499"/>
          </a:xfrm>
        </p:grpSpPr>
        <p:sp>
          <p:nvSpPr>
            <p:cNvPr id="201" name="Rectangle 200"/>
            <p:cNvSpPr/>
            <p:nvPr/>
          </p:nvSpPr>
          <p:spPr>
            <a:xfrm>
              <a:off x="13487400" y="8382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4" name="Picture 3" descr="Screen Shot 2013-04-11 at 6.41.51 PM.pn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078200" y="8991600"/>
              <a:ext cx="1612900" cy="1676400"/>
            </a:xfrm>
            <a:prstGeom prst="rect">
              <a:avLst/>
            </a:prstGeom>
          </p:spPr>
        </p:pic>
        <p:pic>
          <p:nvPicPr>
            <p:cNvPr id="5" name="Picture 4" descr="Screen Shot 2013-04-11 at 6.44.25 PM.png"/>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792200" y="9144000"/>
              <a:ext cx="1778000" cy="1676400"/>
            </a:xfrm>
            <a:prstGeom prst="rect">
              <a:avLst/>
            </a:prstGeom>
          </p:spPr>
        </p:pic>
        <p:pic>
          <p:nvPicPr>
            <p:cNvPr id="6" name="Picture 5" descr="Screen Shot 2013-04-11 at 6.49.44 PM.png"/>
            <p:cNvPicPr>
              <a:picLocks noChangeAspect="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059400" y="8991600"/>
              <a:ext cx="1739900" cy="1727200"/>
            </a:xfrm>
            <a:prstGeom prst="rect">
              <a:avLst/>
            </a:prstGeom>
          </p:spPr>
        </p:pic>
        <p:pic>
          <p:nvPicPr>
            <p:cNvPr id="7" name="Picture 6" descr="Screen Shot 2013-04-11 at 6.52.33 PM.png"/>
            <p:cNvPicPr>
              <a:picLocks noChangeAspect="1"/>
            </p:cNvPicPr>
            <p:nvPr/>
          </p:nvPicPr>
          <p:blipFill>
            <a:blip r:embed="rId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716000" y="11125200"/>
              <a:ext cx="1803400" cy="1790700"/>
            </a:xfrm>
            <a:prstGeom prst="rect">
              <a:avLst/>
            </a:prstGeom>
          </p:spPr>
        </p:pic>
        <p:pic>
          <p:nvPicPr>
            <p:cNvPr id="9" name="Picture 8" descr="Screen Shot 2013-04-11 at 6.55.38 PM.png"/>
            <p:cNvPicPr>
              <a:picLocks noChangeAspect="1"/>
            </p:cNvPicPr>
            <p:nvPr/>
          </p:nvPicPr>
          <p:blipFill>
            <a:blip r:embed="rId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5773400" y="11125200"/>
              <a:ext cx="1803400" cy="1752600"/>
            </a:xfrm>
            <a:prstGeom prst="rect">
              <a:avLst/>
            </a:prstGeom>
          </p:spPr>
        </p:pic>
        <p:pic>
          <p:nvPicPr>
            <p:cNvPr id="10" name="Picture 9" descr="Screen Shot 2013-04-11 at 6.57.33 PM.png"/>
            <p:cNvPicPr>
              <a:picLocks noChangeAspect="1"/>
            </p:cNvPicPr>
            <p:nvPr/>
          </p:nvPicPr>
          <p:blipFill>
            <a:blip r:embed="rId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7983200" y="11049000"/>
              <a:ext cx="1752600" cy="1752600"/>
            </a:xfrm>
            <a:prstGeom prst="rect">
              <a:avLst/>
            </a:prstGeom>
          </p:spPr>
        </p:pic>
      </p:grpSp>
      <p:grpSp>
        <p:nvGrpSpPr>
          <p:cNvPr id="61" name="Group 60"/>
          <p:cNvGrpSpPr/>
          <p:nvPr/>
        </p:nvGrpSpPr>
        <p:grpSpPr>
          <a:xfrm>
            <a:off x="18211800" y="13716000"/>
            <a:ext cx="6560819" cy="5143499"/>
            <a:chOff x="13563600" y="14097000"/>
            <a:chExt cx="6560819" cy="5143499"/>
          </a:xfrm>
        </p:grpSpPr>
        <p:sp>
          <p:nvSpPr>
            <p:cNvPr id="347" name="Rectangle 346"/>
            <p:cNvSpPr/>
            <p:nvPr/>
          </p:nvSpPr>
          <p:spPr>
            <a:xfrm>
              <a:off x="13563600" y="14097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12" name="Picture 11" descr="Screen Shot 2013-04-11 at 7.01.12 PM.png"/>
            <p:cNvPicPr>
              <a:picLocks noChangeAspect="1"/>
            </p:cNvPicPr>
            <p:nvPr/>
          </p:nvPicPr>
          <p:blipFill>
            <a:blip r:embed="rId10">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868400" y="14630400"/>
              <a:ext cx="1828800" cy="1612900"/>
            </a:xfrm>
            <a:prstGeom prst="rect">
              <a:avLst/>
            </a:prstGeom>
          </p:spPr>
        </p:pic>
        <p:pic>
          <p:nvPicPr>
            <p:cNvPr id="13" name="Picture 12" descr="Screen Shot 2013-04-11 at 7.04.13 PM.png"/>
            <p:cNvPicPr>
              <a:picLocks noChangeAspect="1"/>
            </p:cNvPicPr>
            <p:nvPr/>
          </p:nvPicPr>
          <p:blipFill>
            <a:blip r:embed="rId11">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078200" y="14554200"/>
              <a:ext cx="1765300" cy="1714500"/>
            </a:xfrm>
            <a:prstGeom prst="rect">
              <a:avLst/>
            </a:prstGeom>
          </p:spPr>
        </p:pic>
        <p:pic>
          <p:nvPicPr>
            <p:cNvPr id="14" name="Picture 13" descr="Screen Shot 2013-04-11 at 7.04.49 PM.png"/>
            <p:cNvPicPr>
              <a:picLocks noChangeAspect="1"/>
            </p:cNvPicPr>
            <p:nvPr/>
          </p:nvPicPr>
          <p:blipFill>
            <a:blip r:embed="rId1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059400" y="14478000"/>
              <a:ext cx="1765300" cy="1701800"/>
            </a:xfrm>
            <a:prstGeom prst="rect">
              <a:avLst/>
            </a:prstGeom>
          </p:spPr>
        </p:pic>
        <p:pic>
          <p:nvPicPr>
            <p:cNvPr id="15" name="Picture 14" descr="Screen Shot 2013-04-11 at 7.07.05 PM.png"/>
            <p:cNvPicPr>
              <a:picLocks noChangeAspect="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002000" y="16992600"/>
              <a:ext cx="1663700" cy="1651000"/>
            </a:xfrm>
            <a:prstGeom prst="rect">
              <a:avLst/>
            </a:prstGeom>
          </p:spPr>
        </p:pic>
        <p:pic>
          <p:nvPicPr>
            <p:cNvPr id="16" name="Picture 15" descr="Screen Shot 2013-04-11 at 7.06.15 PM.png"/>
            <p:cNvPicPr>
              <a:picLocks noChangeAspect="1"/>
            </p:cNvPicPr>
            <p:nvPr/>
          </p:nvPicPr>
          <p:blipFill>
            <a:blip r:embed="rId1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944600" y="16764000"/>
              <a:ext cx="1778000" cy="1790700"/>
            </a:xfrm>
            <a:prstGeom prst="rect">
              <a:avLst/>
            </a:prstGeom>
          </p:spPr>
        </p:pic>
        <p:pic>
          <p:nvPicPr>
            <p:cNvPr id="17" name="Picture 16" descr="Screen Shot 2013-04-11 at 7.08.17 PM.png"/>
            <p:cNvPicPr>
              <a:picLocks noChangeAspect="1"/>
            </p:cNvPicPr>
            <p:nvPr/>
          </p:nvPicPr>
          <p:blipFill>
            <a:blip r:embed="rId1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059400" y="16840200"/>
              <a:ext cx="1727200" cy="1739900"/>
            </a:xfrm>
            <a:prstGeom prst="rect">
              <a:avLst/>
            </a:prstGeom>
          </p:spPr>
        </p:pic>
      </p:grpSp>
      <p:grpSp>
        <p:nvGrpSpPr>
          <p:cNvPr id="62" name="Group 61"/>
          <p:cNvGrpSpPr/>
          <p:nvPr/>
        </p:nvGrpSpPr>
        <p:grpSpPr>
          <a:xfrm>
            <a:off x="11506200" y="22936200"/>
            <a:ext cx="6560819" cy="5143499"/>
            <a:chOff x="13563600" y="19964400"/>
            <a:chExt cx="6560819" cy="5143499"/>
          </a:xfrm>
        </p:grpSpPr>
        <p:sp>
          <p:nvSpPr>
            <p:cNvPr id="352" name="Rectangle 351"/>
            <p:cNvSpPr/>
            <p:nvPr/>
          </p:nvSpPr>
          <p:spPr>
            <a:xfrm>
              <a:off x="13563600" y="199644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18" name="Picture 17"/>
            <p:cNvPicPr>
              <a:picLocks noChangeAspect="1"/>
            </p:cNvPicPr>
            <p:nvPr/>
          </p:nvPicPr>
          <p:blipFill>
            <a:blip r:embed="rId16"/>
            <a:stretch>
              <a:fillRect/>
            </a:stretch>
          </p:blipFill>
          <p:spPr>
            <a:xfrm>
              <a:off x="13944600" y="20497800"/>
              <a:ext cx="5943600" cy="2133600"/>
            </a:xfrm>
            <a:prstGeom prst="rect">
              <a:avLst/>
            </a:prstGeom>
          </p:spPr>
        </p:pic>
        <p:pic>
          <p:nvPicPr>
            <p:cNvPr id="19" name="Picture 18" descr="Screen Shot 2013-04-11 at 7.10.16 PM.png"/>
            <p:cNvPicPr>
              <a:picLocks noChangeAspect="1"/>
            </p:cNvPicPr>
            <p:nvPr/>
          </p:nvPicPr>
          <p:blipFill>
            <a:blip r:embed="rId1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868400" y="23012400"/>
              <a:ext cx="1778000" cy="1778000"/>
            </a:xfrm>
            <a:prstGeom prst="rect">
              <a:avLst/>
            </a:prstGeom>
          </p:spPr>
        </p:pic>
        <p:pic>
          <p:nvPicPr>
            <p:cNvPr id="20" name="Picture 19" descr="Screen Shot 2013-04-11 at 7.13.55 PM.png"/>
            <p:cNvPicPr>
              <a:picLocks noChangeAspect="1"/>
            </p:cNvPicPr>
            <p:nvPr/>
          </p:nvPicPr>
          <p:blipFill>
            <a:blip r:embed="rId1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5925800" y="22860000"/>
              <a:ext cx="1689100" cy="1739900"/>
            </a:xfrm>
            <a:prstGeom prst="rect">
              <a:avLst/>
            </a:prstGeom>
          </p:spPr>
        </p:pic>
        <p:pic>
          <p:nvPicPr>
            <p:cNvPr id="21" name="Picture 20" descr="Screen Shot 2013-04-11 at 7.14.19 PM.png"/>
            <p:cNvPicPr>
              <a:picLocks noChangeAspect="1"/>
            </p:cNvPicPr>
            <p:nvPr/>
          </p:nvPicPr>
          <p:blipFill>
            <a:blip r:embed="rId1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7907000" y="22936200"/>
              <a:ext cx="1790700" cy="1739900"/>
            </a:xfrm>
            <a:prstGeom prst="rect">
              <a:avLst/>
            </a:prstGeom>
          </p:spPr>
        </p:pic>
      </p:grpSp>
      <p:sp>
        <p:nvSpPr>
          <p:cNvPr id="353" name="TextBox 352"/>
          <p:cNvSpPr txBox="1"/>
          <p:nvPr/>
        </p:nvSpPr>
        <p:spPr>
          <a:xfrm>
            <a:off x="18669000" y="19126200"/>
            <a:ext cx="5791200" cy="2062103"/>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Technology 2) Electrons/Atoms 3) Lasers and Sound 4) Inseam 5) Age Group 6) Highest Education</a:t>
            </a:r>
            <a:endParaRPr lang="en-US" sz="3200" dirty="0"/>
          </a:p>
        </p:txBody>
      </p:sp>
      <p:grpSp>
        <p:nvGrpSpPr>
          <p:cNvPr id="63" name="Group 62"/>
          <p:cNvGrpSpPr/>
          <p:nvPr/>
        </p:nvGrpSpPr>
        <p:grpSpPr>
          <a:xfrm>
            <a:off x="18440400" y="23012400"/>
            <a:ext cx="6560819" cy="5143499"/>
            <a:chOff x="16154400" y="25527000"/>
            <a:chExt cx="6560819" cy="5143499"/>
          </a:xfrm>
        </p:grpSpPr>
        <p:sp>
          <p:nvSpPr>
            <p:cNvPr id="354" name="Rectangle 353"/>
            <p:cNvSpPr/>
            <p:nvPr/>
          </p:nvSpPr>
          <p:spPr>
            <a:xfrm>
              <a:off x="16154400" y="25527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24" name="Picture 23" descr="Screen Shot 2013-04-11 at 7.17.11 PM.png"/>
            <p:cNvPicPr>
              <a:picLocks noChangeAspect="1"/>
            </p:cNvPicPr>
            <p:nvPr/>
          </p:nvPicPr>
          <p:blipFill>
            <a:blip r:embed="rId20">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459200" y="26212800"/>
              <a:ext cx="1790700" cy="1714500"/>
            </a:xfrm>
            <a:prstGeom prst="rect">
              <a:avLst/>
            </a:prstGeom>
          </p:spPr>
        </p:pic>
        <p:pic>
          <p:nvPicPr>
            <p:cNvPr id="25" name="Picture 24" descr="Screen Shot 2013-04-11 at 7.17.37 PM.png"/>
            <p:cNvPicPr>
              <a:picLocks noChangeAspect="1"/>
            </p:cNvPicPr>
            <p:nvPr/>
          </p:nvPicPr>
          <p:blipFill>
            <a:blip r:embed="rId21">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516600" y="26136600"/>
              <a:ext cx="1803400" cy="1714500"/>
            </a:xfrm>
            <a:prstGeom prst="rect">
              <a:avLst/>
            </a:prstGeom>
          </p:spPr>
        </p:pic>
        <p:pic>
          <p:nvPicPr>
            <p:cNvPr id="26" name="Picture 25" descr="Screen Shot 2013-04-11 at 7.19.29 PM.png"/>
            <p:cNvPicPr>
              <a:picLocks noChangeAspect="1"/>
            </p:cNvPicPr>
            <p:nvPr/>
          </p:nvPicPr>
          <p:blipFill>
            <a:blip r:embed="rId2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0650200" y="26212800"/>
              <a:ext cx="1676400" cy="1701800"/>
            </a:xfrm>
            <a:prstGeom prst="rect">
              <a:avLst/>
            </a:prstGeom>
          </p:spPr>
        </p:pic>
        <p:pic>
          <p:nvPicPr>
            <p:cNvPr id="27" name="Picture 26" descr="Screen Shot 2013-04-11 at 7.19.02 PM.png"/>
            <p:cNvPicPr>
              <a:picLocks noChangeAspect="1"/>
            </p:cNvPicPr>
            <p:nvPr/>
          </p:nvPicPr>
          <p:blipFill>
            <a:blip r:embed="rId2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535400" y="28498800"/>
              <a:ext cx="1727200" cy="1778000"/>
            </a:xfrm>
            <a:prstGeom prst="rect">
              <a:avLst/>
            </a:prstGeom>
          </p:spPr>
        </p:pic>
        <p:pic>
          <p:nvPicPr>
            <p:cNvPr id="28" name="Picture 27" descr="Screen Shot 2013-04-11 at 7.18.49 PM.png"/>
            <p:cNvPicPr>
              <a:picLocks noChangeAspect="1"/>
            </p:cNvPicPr>
            <p:nvPr/>
          </p:nvPicPr>
          <p:blipFill>
            <a:blip r:embed="rId2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592800" y="28575000"/>
              <a:ext cx="1765300" cy="1689100"/>
            </a:xfrm>
            <a:prstGeom prst="rect">
              <a:avLst/>
            </a:prstGeom>
          </p:spPr>
        </p:pic>
        <p:pic>
          <p:nvPicPr>
            <p:cNvPr id="30" name="Picture 29" descr="Screen Shot 2013-04-11 at 7.18.30 PM.png"/>
            <p:cNvPicPr>
              <a:picLocks noChangeAspect="1"/>
            </p:cNvPicPr>
            <p:nvPr/>
          </p:nvPicPr>
          <p:blipFill>
            <a:blip r:embed="rId2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0650200" y="28651200"/>
              <a:ext cx="1739900" cy="1714500"/>
            </a:xfrm>
            <a:prstGeom prst="rect">
              <a:avLst/>
            </a:prstGeom>
          </p:spPr>
        </p:pic>
      </p:grpSp>
      <p:sp>
        <p:nvSpPr>
          <p:cNvPr id="355" name="TextBox 354"/>
          <p:cNvSpPr txBox="1"/>
          <p:nvPr/>
        </p:nvSpPr>
        <p:spPr>
          <a:xfrm>
            <a:off x="18592800" y="28498800"/>
            <a:ext cx="6019800" cy="2062103"/>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Fossils 2) Daily Life 3) Temperature in Celsius 4) Light in Physics 5) Metric vernacular 6) Electrons</a:t>
            </a:r>
            <a:endParaRPr lang="en-US" sz="3200" dirty="0"/>
          </a:p>
        </p:txBody>
      </p:sp>
      <p:pic>
        <p:nvPicPr>
          <p:cNvPr id="31" name="Picture 30" descr="Screen Shot 2013-04-11 at 7.27.20 PM.png"/>
          <p:cNvPicPr>
            <a:picLocks noChangeAspect="1"/>
          </p:cNvPicPr>
          <p:nvPr/>
        </p:nvPicPr>
        <p:blipFill>
          <a:blip r:embed="rId2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7736800" y="32613600"/>
            <a:ext cx="9428051" cy="2987967"/>
          </a:xfrm>
          <a:prstGeom prst="rect">
            <a:avLst/>
          </a:prstGeom>
        </p:spPr>
      </p:pic>
      <p:pic>
        <p:nvPicPr>
          <p:cNvPr id="2049" name="Picture 2048" descr="Screen Shot 2013-04-11 at 7.36.45 PM.png"/>
          <p:cNvPicPr>
            <a:picLocks noChangeAspect="1"/>
          </p:cNvPicPr>
          <p:nvPr/>
        </p:nvPicPr>
        <p:blipFill>
          <a:blip r:embed="rId2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270200" y="23393400"/>
            <a:ext cx="6819900" cy="6743700"/>
          </a:xfrm>
          <a:prstGeom prst="rect">
            <a:avLst/>
          </a:prstGeom>
        </p:spPr>
      </p:pic>
      <p:pic>
        <p:nvPicPr>
          <p:cNvPr id="2052" name="Picture 2051" descr="Screen Shot 2013-04-11 at 7.40.11 PM.png"/>
          <p:cNvPicPr>
            <a:picLocks noChangeAspect="1"/>
          </p:cNvPicPr>
          <p:nvPr/>
        </p:nvPicPr>
        <p:blipFill>
          <a:blip r:embed="rId2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117800" y="9067800"/>
            <a:ext cx="6794500" cy="6705600"/>
          </a:xfrm>
          <a:prstGeom prst="rect">
            <a:avLst/>
          </a:prstGeom>
        </p:spPr>
      </p:pic>
      <p:pic>
        <p:nvPicPr>
          <p:cNvPr id="2054" name="Picture 2053" descr="Screen Shot 2013-04-11 at 7.41.44 PM.png"/>
          <p:cNvPicPr>
            <a:picLocks noChangeAspect="1"/>
          </p:cNvPicPr>
          <p:nvPr/>
        </p:nvPicPr>
        <p:blipFill>
          <a:blip r:embed="rId2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270200" y="16306800"/>
            <a:ext cx="6731000" cy="6743700"/>
          </a:xfrm>
          <a:prstGeom prst="rect">
            <a:avLst/>
          </a:prstGeom>
        </p:spPr>
      </p:pic>
      <p:sp>
        <p:nvSpPr>
          <p:cNvPr id="357" name="TextBox 356"/>
          <p:cNvSpPr txBox="1"/>
          <p:nvPr/>
        </p:nvSpPr>
        <p:spPr>
          <a:xfrm>
            <a:off x="27508200" y="31089600"/>
            <a:ext cx="9982200" cy="1107996"/>
          </a:xfrm>
          <a:prstGeom prst="rect">
            <a:avLst/>
          </a:prstGeom>
          <a:solidFill>
            <a:schemeClr val="bg1"/>
          </a:solidFill>
          <a:ln w="127000">
            <a:solidFill>
              <a:schemeClr val="accent4">
                <a:lumMod val="50000"/>
              </a:schemeClr>
            </a:solidFill>
          </a:ln>
        </p:spPr>
        <p:txBody>
          <a:bodyPr wrap="square" rtlCol="0">
            <a:spAutoFit/>
          </a:bodyPr>
          <a:lstStyle/>
          <a:p>
            <a:pPr algn="ctr"/>
            <a:r>
              <a:rPr lang="en-US" sz="6600" b="1" u="sng" dirty="0" smtClean="0"/>
              <a:t>Conclusions</a:t>
            </a:r>
            <a:endParaRPr lang="en-US" sz="3200" b="1" u="sng" dirty="0" smtClean="0"/>
          </a:p>
        </p:txBody>
      </p:sp>
      <p:pic>
        <p:nvPicPr>
          <p:cNvPr id="359"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34290000" y="1562100"/>
            <a:ext cx="2922270" cy="3124200"/>
          </a:xfrm>
          <a:prstGeom prst="rect">
            <a:avLst/>
          </a:prstGeom>
          <a:solidFill>
            <a:schemeClr val="accent4">
              <a:lumMod val="40000"/>
              <a:lumOff val="60000"/>
            </a:schemeClr>
          </a:solidFill>
          <a:ln w="127000">
            <a:noFill/>
            <a:miter lim="800000"/>
            <a:headEnd/>
            <a:tailEnd/>
          </a:ln>
        </p:spPr>
      </p:pic>
      <p:grpSp>
        <p:nvGrpSpPr>
          <p:cNvPr id="55" name="Group 54"/>
          <p:cNvGrpSpPr/>
          <p:nvPr/>
        </p:nvGrpSpPr>
        <p:grpSpPr>
          <a:xfrm>
            <a:off x="11811000" y="28422600"/>
            <a:ext cx="5920740" cy="1905000"/>
            <a:chOff x="7760970" y="21145500"/>
            <a:chExt cx="5920740" cy="4000500"/>
          </a:xfrm>
        </p:grpSpPr>
        <p:sp>
          <p:nvSpPr>
            <p:cNvPr id="56" name="Rectangle 55"/>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837170" y="21450300"/>
              <a:ext cx="5745480" cy="226215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Daily Responses 2) Gender 3) Height 4) Organic Foods</a:t>
              </a:r>
              <a:endParaRPr lang="en-US" sz="3200" dirty="0"/>
            </a:p>
          </p:txBody>
        </p:sp>
      </p:grpSp>
      <p:sp>
        <p:nvSpPr>
          <p:cNvPr id="58" name="TextBox 57"/>
          <p:cNvSpPr txBox="1"/>
          <p:nvPr/>
        </p:nvSpPr>
        <p:spPr>
          <a:xfrm>
            <a:off x="14706600" y="11734800"/>
            <a:ext cx="6400800" cy="1107996"/>
          </a:xfrm>
          <a:prstGeom prst="rect">
            <a:avLst/>
          </a:prstGeom>
          <a:solidFill>
            <a:schemeClr val="bg1"/>
          </a:solidFill>
          <a:ln w="127000">
            <a:solidFill>
              <a:schemeClr val="accent4">
                <a:lumMod val="50000"/>
              </a:schemeClr>
            </a:solidFill>
          </a:ln>
        </p:spPr>
        <p:txBody>
          <a:bodyPr wrap="square" rtlCol="0">
            <a:spAutoFit/>
          </a:bodyPr>
          <a:lstStyle/>
          <a:p>
            <a:pPr algn="just"/>
            <a:r>
              <a:rPr lang="en-US" sz="6600" b="1" u="sng" dirty="0" smtClean="0">
                <a:latin typeface="+mj-lt"/>
                <a:cs typeface="Times"/>
              </a:rPr>
              <a:t>Survey </a:t>
            </a:r>
            <a:r>
              <a:rPr lang="en-US" sz="6600" b="1" u="sng" dirty="0" smtClean="0">
                <a:latin typeface="+mj-lt"/>
                <a:cs typeface="Times"/>
              </a:rPr>
              <a:t>Summary</a:t>
            </a:r>
            <a:endParaRPr lang="en-US" sz="6600" b="1" u="sng" dirty="0">
              <a:latin typeface="+mj-lt"/>
              <a:cs typeface="Times"/>
            </a:endParaRPr>
          </a:p>
        </p:txBody>
      </p:sp>
      <p:sp>
        <p:nvSpPr>
          <p:cNvPr id="59" name="TextBox 58"/>
          <p:cNvSpPr txBox="1"/>
          <p:nvPr/>
        </p:nvSpPr>
        <p:spPr>
          <a:xfrm>
            <a:off x="26974800" y="7239000"/>
            <a:ext cx="9372600" cy="1015663"/>
          </a:xfrm>
          <a:prstGeom prst="rect">
            <a:avLst/>
          </a:prstGeom>
          <a:solidFill>
            <a:schemeClr val="bg1"/>
          </a:solidFill>
          <a:ln w="127000">
            <a:solidFill>
              <a:schemeClr val="accent4">
                <a:lumMod val="50000"/>
              </a:schemeClr>
            </a:solidFill>
          </a:ln>
        </p:spPr>
        <p:txBody>
          <a:bodyPr wrap="square" rtlCol="0">
            <a:spAutoFit/>
          </a:bodyPr>
          <a:lstStyle/>
          <a:p>
            <a:pPr algn="ctr"/>
            <a:r>
              <a:rPr lang="en-US" sz="6000" b="1" u="sng" dirty="0" smtClean="0"/>
              <a:t>Regression Results</a:t>
            </a:r>
            <a:endParaRPr lang="en-US" sz="6000" b="1" u="sng" dirty="0" smtClean="0"/>
          </a:p>
        </p:txBody>
      </p:sp>
      <p:grpSp>
        <p:nvGrpSpPr>
          <p:cNvPr id="219" name="Group 218"/>
          <p:cNvGrpSpPr/>
          <p:nvPr/>
        </p:nvGrpSpPr>
        <p:grpSpPr>
          <a:xfrm>
            <a:off x="11963400" y="18897600"/>
            <a:ext cx="5920740" cy="2590800"/>
            <a:chOff x="7760970" y="21145500"/>
            <a:chExt cx="5920740" cy="4000500"/>
          </a:xfrm>
        </p:grpSpPr>
        <p:sp>
          <p:nvSpPr>
            <p:cNvPr id="200" name="Rectangle 199"/>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837170" y="21450300"/>
              <a:ext cx="5745480" cy="318413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Antibiotics 2) Metric conversion 3) Religion/Science 4) Earth center 5) Continents 6) Dinosaurs</a:t>
              </a:r>
              <a:endParaRPr lang="en-US" sz="3200" dirty="0"/>
            </a:p>
          </p:txBody>
        </p:sp>
      </p:grpSp>
      <p:sp>
        <p:nvSpPr>
          <p:cNvPr id="64" name="TextBox 63"/>
          <p:cNvSpPr txBox="1"/>
          <p:nvPr/>
        </p:nvSpPr>
        <p:spPr>
          <a:xfrm>
            <a:off x="15316200" y="6324600"/>
            <a:ext cx="4267200" cy="1107996"/>
          </a:xfrm>
          <a:prstGeom prst="rect">
            <a:avLst/>
          </a:prstGeom>
          <a:solidFill>
            <a:schemeClr val="bg1"/>
          </a:solidFill>
          <a:ln w="127000">
            <a:solidFill>
              <a:schemeClr val="accent4">
                <a:lumMod val="50000"/>
              </a:schemeClr>
            </a:solidFill>
          </a:ln>
        </p:spPr>
        <p:txBody>
          <a:bodyPr wrap="square" rtlCol="0">
            <a:spAutoFit/>
          </a:bodyPr>
          <a:lstStyle/>
          <a:p>
            <a:pPr algn="just"/>
            <a:r>
              <a:rPr lang="en-US" sz="6600" b="1" u="sng" dirty="0" smtClean="0">
                <a:latin typeface="+mj-lt"/>
                <a:cs typeface="Times"/>
              </a:rPr>
              <a:t>Hypothesis</a:t>
            </a:r>
            <a:endParaRPr lang="en-US" sz="6600" b="1" u="sng" dirty="0">
              <a:latin typeface="+mj-lt"/>
              <a:cs typeface="Times"/>
            </a:endParaRPr>
          </a:p>
        </p:txBody>
      </p:sp>
      <p:grpSp>
        <p:nvGrpSpPr>
          <p:cNvPr id="65" name="Group 64"/>
          <p:cNvGrpSpPr/>
          <p:nvPr/>
        </p:nvGrpSpPr>
        <p:grpSpPr>
          <a:xfrm>
            <a:off x="12268200" y="7924800"/>
            <a:ext cx="11582400" cy="2057400"/>
            <a:chOff x="7760970" y="21145500"/>
            <a:chExt cx="5920740" cy="4000500"/>
          </a:xfrm>
        </p:grpSpPr>
        <p:sp>
          <p:nvSpPr>
            <p:cNvPr id="66" name="Rectangle 65"/>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837170" y="21450299"/>
              <a:ext cx="5745480" cy="2094591"/>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b="1" dirty="0" smtClean="0"/>
                <a:t>T</a:t>
              </a:r>
              <a:r>
                <a:rPr lang="en-US" sz="3200" b="1" dirty="0" smtClean="0"/>
                <a:t>he partition of daily life and science in USA may hinder our understanding and acceptance of science? </a:t>
              </a:r>
              <a:endParaRPr lang="en-US" sz="3200" b="1" dirty="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 name="Rectangle 52"/>
          <p:cNvSpPr/>
          <p:nvPr/>
        </p:nvSpPr>
        <p:spPr>
          <a:xfrm>
            <a:off x="8001000" y="25298400"/>
            <a:ext cx="5920740" cy="472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25755600" y="6553200"/>
            <a:ext cx="11658600" cy="29184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r>
              <a:rPr lang="en-US" sz="9600" b="1" dirty="0"/>
              <a:t>The influence of metric proficiency on scientific literacy and acceptance of science</a:t>
            </a:r>
            <a:r>
              <a:rPr lang="en-US" sz="9600" dirty="0"/>
              <a:t/>
            </a:r>
            <a:br>
              <a:rPr lang="en-US" sz="9600" dirty="0"/>
            </a:br>
            <a:r>
              <a:rPr lang="en-US" sz="5000" i="1" dirty="0" err="1"/>
              <a:t>Alannah</a:t>
            </a:r>
            <a:r>
              <a:rPr lang="en-US" sz="5000" i="1" dirty="0"/>
              <a:t> Mack</a:t>
            </a:r>
            <a:r>
              <a:rPr lang="en-US" sz="5000" i="1" baseline="30000" dirty="0"/>
              <a:t>1</a:t>
            </a:r>
            <a:r>
              <a:rPr lang="en-US" sz="5000" i="1" dirty="0"/>
              <a:t>, </a:t>
            </a:r>
            <a:r>
              <a:rPr lang="en-US" sz="5000" i="1" dirty="0" err="1"/>
              <a:t>Anique</a:t>
            </a:r>
            <a:r>
              <a:rPr lang="en-US" sz="5000" i="1" dirty="0"/>
              <a:t> Thompson</a:t>
            </a:r>
            <a:r>
              <a:rPr lang="en-US" sz="5000" i="1" baseline="30000" dirty="0"/>
              <a:t>1</a:t>
            </a:r>
            <a:r>
              <a:rPr lang="en-US" sz="5000" i="1" dirty="0"/>
              <a:t>, Kasha Price</a:t>
            </a:r>
            <a:r>
              <a:rPr lang="en-US" sz="5000" i="1" baseline="30000" dirty="0"/>
              <a:t>1</a:t>
            </a:r>
            <a:r>
              <a:rPr lang="en-US" sz="5000" i="1" dirty="0"/>
              <a:t>, Kofi Khamit-Kush</a:t>
            </a:r>
            <a:r>
              <a:rPr lang="en-US" sz="5000" i="1" baseline="30000" dirty="0"/>
              <a:t>2 </a:t>
            </a:r>
            <a:r>
              <a:rPr lang="en-US" sz="5000" i="1" dirty="0"/>
              <a:t>, Hong Qin</a:t>
            </a:r>
            <a:r>
              <a:rPr lang="en-US" sz="5000" i="1" baseline="30000" dirty="0"/>
              <a:t>1</a:t>
            </a:r>
            <a:r>
              <a:rPr lang="en-US" sz="5000" i="1" dirty="0"/>
              <a:t/>
            </a:r>
            <a:br>
              <a:rPr lang="en-US" sz="5000" i="1" dirty="0"/>
            </a:br>
            <a:r>
              <a:rPr lang="en-US" sz="5000" i="1" baseline="30000" dirty="0"/>
              <a:t>1</a:t>
            </a:r>
            <a:r>
              <a:rPr lang="en-US" sz="5000" i="1" dirty="0"/>
              <a:t> Biology Department, Spelman College </a:t>
            </a:r>
            <a:r>
              <a:rPr lang="en-US" sz="5000" i="1" baseline="30000" dirty="0"/>
              <a:t>2</a:t>
            </a:r>
            <a:r>
              <a:rPr lang="en-US" sz="5000" i="1" dirty="0"/>
              <a:t> Psychology Department, Morehouse College, Atlanta, GA 30314, U.S.A.</a:t>
            </a:r>
            <a:endParaRPr lang="en-US" sz="5000" i="1" dirty="0" smtClean="0"/>
          </a:p>
        </p:txBody>
      </p:sp>
      <p:pic>
        <p:nvPicPr>
          <p:cNvPr id="84"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1040130" y="2286000"/>
            <a:ext cx="2922270" cy="3124200"/>
          </a:xfrm>
          <a:prstGeom prst="rect">
            <a:avLst/>
          </a:prstGeom>
          <a:solidFill>
            <a:schemeClr val="accent4">
              <a:lumMod val="40000"/>
              <a:lumOff val="60000"/>
            </a:schemeClr>
          </a:solidFill>
          <a:ln w="127000">
            <a:noFill/>
            <a:miter lim="800000"/>
            <a:headEnd/>
            <a:tailEnd/>
          </a:ln>
        </p:spPr>
      </p:pic>
      <p:grpSp>
        <p:nvGrpSpPr>
          <p:cNvPr id="2" name="Group 217"/>
          <p:cNvGrpSpPr/>
          <p:nvPr/>
        </p:nvGrpSpPr>
        <p:grpSpPr>
          <a:xfrm>
            <a:off x="720090" y="6629400"/>
            <a:ext cx="13300710" cy="12649200"/>
            <a:chOff x="720090" y="6477000"/>
            <a:chExt cx="12961620" cy="12143783"/>
          </a:xfrm>
        </p:grpSpPr>
        <p:sp>
          <p:nvSpPr>
            <p:cNvPr id="198" name="Rectangle 197"/>
            <p:cNvSpPr/>
            <p:nvPr/>
          </p:nvSpPr>
          <p:spPr>
            <a:xfrm>
              <a:off x="720090" y="6477000"/>
              <a:ext cx="12961620" cy="121437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60120" y="6762750"/>
              <a:ext cx="12679680" cy="9982538"/>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3800" b="1" u="sng" dirty="0"/>
            </a:p>
            <a:p>
              <a:pPr algn="just"/>
              <a:r>
                <a:rPr lang="en-US" sz="3200" dirty="0" smtClean="0"/>
                <a:t>The daily life in the U.S.A. is based on customary units separated from the international systems of units (metric system) that are taught in sciences. Does this partition of daily life and scientific understanding hinder the scientific literacy for the American population and impose a negative connotation on science as a whole? These are the questions that we set to investigate. We designed a survey to gauge people’s scientific literacy and acceptance of scientific findings, while taking into account confounding factors such as educational background, gender, country, and age etc. The survey contains 3 sets of problems: one set on proficiency of the metric system, one set on scientific literacy, and one set on attitude and acceptance toward science. By administering an online survey, we try to reach out to a broad population worldwide, thereby enable us to compare the U.S.A. population with people living in other countries. We will analyze the survey results quantitatively using regression method. The implication of this study could have profound impacts on the education systems and daily life in the U.S.A.</a:t>
              </a:r>
              <a:endParaRPr lang="en-US" sz="3200" dirty="0"/>
            </a:p>
          </p:txBody>
        </p:sp>
      </p:grpSp>
      <p:grpSp>
        <p:nvGrpSpPr>
          <p:cNvPr id="3" name="Group 218"/>
          <p:cNvGrpSpPr/>
          <p:nvPr/>
        </p:nvGrpSpPr>
        <p:grpSpPr>
          <a:xfrm>
            <a:off x="7696200" y="19735800"/>
            <a:ext cx="5920740" cy="4000500"/>
            <a:chOff x="7760970" y="21145500"/>
            <a:chExt cx="5920740" cy="4000500"/>
          </a:xfrm>
        </p:grpSpPr>
        <p:sp>
          <p:nvSpPr>
            <p:cNvPr id="200" name="Rectangle 199"/>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837170" y="21450300"/>
              <a:ext cx="5745480" cy="2062103"/>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Antibiotics 2) Metric conversion 3) Religion/Science 4) Earth center 5) Continents 6) Dinosaurs</a:t>
              </a:r>
              <a:endParaRPr lang="en-US" sz="3200" dirty="0"/>
            </a:p>
          </p:txBody>
        </p:sp>
      </p:grpSp>
      <p:grpSp>
        <p:nvGrpSpPr>
          <p:cNvPr id="8" name="Group 221"/>
          <p:cNvGrpSpPr/>
          <p:nvPr/>
        </p:nvGrpSpPr>
        <p:grpSpPr>
          <a:xfrm>
            <a:off x="14249400" y="6477000"/>
            <a:ext cx="10968206" cy="29489400"/>
            <a:chOff x="13758386" y="11824646"/>
            <a:chExt cx="11762581" cy="4517822"/>
          </a:xfrm>
        </p:grpSpPr>
        <p:sp>
          <p:nvSpPr>
            <p:cNvPr id="206" name="Rectangle 205"/>
            <p:cNvSpPr/>
            <p:nvPr/>
          </p:nvSpPr>
          <p:spPr>
            <a:xfrm>
              <a:off x="13758386" y="11824646"/>
              <a:ext cx="11762581" cy="451782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4166980" y="11871342"/>
              <a:ext cx="10950320" cy="2086470"/>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Methods &amp; Results</a:t>
              </a:r>
            </a:p>
            <a:p>
              <a:pPr algn="just"/>
              <a:r>
                <a:rPr lang="en-US" sz="3200" dirty="0" smtClean="0"/>
                <a:t>We </a:t>
              </a:r>
              <a:r>
                <a:rPr lang="en-US" sz="3200" dirty="0"/>
                <a:t>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We 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 </a:t>
              </a:r>
              <a:endParaRPr lang="en-US" sz="3200" dirty="0" smtClean="0"/>
            </a:p>
            <a:p>
              <a:pPr algn="just"/>
              <a:endParaRPr lang="en-US" sz="3200" b="1" u="sng" dirty="0" smtClean="0"/>
            </a:p>
          </p:txBody>
        </p:sp>
      </p:grpSp>
      <p:sp>
        <p:nvSpPr>
          <p:cNvPr id="180" name="TextBox 179"/>
          <p:cNvSpPr txBox="1"/>
          <p:nvPr/>
        </p:nvSpPr>
        <p:spPr>
          <a:xfrm>
            <a:off x="26517600" y="30784800"/>
            <a:ext cx="10645302" cy="4939813"/>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r>
              <a:rPr lang="en-US" sz="2400" dirty="0" smtClean="0"/>
              <a:t>1) Champagne</a:t>
            </a:r>
            <a:r>
              <a:rPr lang="en-US" sz="2400" dirty="0"/>
              <a:t>, A. Newell, S. Directions for research and development: alternative methods of assessing scientific literacy. </a:t>
            </a:r>
            <a:r>
              <a:rPr lang="en-US" sz="2400" i="1" dirty="0"/>
              <a:t>Journal of Research in Science Teaching, </a:t>
            </a:r>
            <a:r>
              <a:rPr lang="en-US" sz="2400" dirty="0"/>
              <a:t>29 (8), 1992.</a:t>
            </a:r>
          </a:p>
          <a:p>
            <a:r>
              <a:rPr lang="en-US" sz="2400" dirty="0"/>
              <a:t> </a:t>
            </a:r>
          </a:p>
          <a:p>
            <a:r>
              <a:rPr lang="en-US" sz="2400" dirty="0" smtClean="0"/>
              <a:t>2) </a:t>
            </a:r>
            <a:r>
              <a:rPr lang="en-US" sz="2400" dirty="0" err="1" smtClean="0"/>
              <a:t>Impey</a:t>
            </a:r>
            <a:r>
              <a:rPr lang="en-US" sz="2400" dirty="0"/>
              <a:t>, C., </a:t>
            </a:r>
            <a:r>
              <a:rPr lang="en-US" sz="2400" dirty="0" err="1"/>
              <a:t>Buxner</a:t>
            </a:r>
            <a:r>
              <a:rPr lang="en-US" sz="2400" dirty="0"/>
              <a:t>, S., </a:t>
            </a:r>
            <a:r>
              <a:rPr lang="en-US" sz="2400" dirty="0" err="1"/>
              <a:t>Antonellis</a:t>
            </a:r>
            <a:r>
              <a:rPr lang="en-US" sz="2400" dirty="0"/>
              <a:t>, J. Johnson, E., King, C., A twenty-year survey of science literacy among college undergraduates. Journal of College Science Teaching, 40 (4), 2011. </a:t>
            </a:r>
          </a:p>
          <a:p>
            <a:endParaRPr lang="en-US" sz="2400" dirty="0"/>
          </a:p>
          <a:p>
            <a:r>
              <a:rPr lang="en-US" sz="2400" dirty="0" smtClean="0"/>
              <a:t>3) Delgado</a:t>
            </a:r>
            <a:r>
              <a:rPr lang="en-US" sz="2400" dirty="0"/>
              <a:t>, Cesar. Units of length: a notational system for conceptual understanding of size an</a:t>
            </a:r>
            <a:endParaRPr lang="en-US" sz="2400" dirty="0" smtClean="0"/>
          </a:p>
        </p:txBody>
      </p:sp>
      <p:sp>
        <p:nvSpPr>
          <p:cNvPr id="201" name="Rectangle 200"/>
          <p:cNvSpPr/>
          <p:nvPr/>
        </p:nvSpPr>
        <p:spPr>
          <a:xfrm>
            <a:off x="685800" y="19431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4" name="Picture 3" descr="Screen Shot 2013-04-11 at 6.41.51 PM.pn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76600" y="20040600"/>
            <a:ext cx="1612900" cy="1676400"/>
          </a:xfrm>
          <a:prstGeom prst="rect">
            <a:avLst/>
          </a:prstGeom>
        </p:spPr>
      </p:pic>
      <p:pic>
        <p:nvPicPr>
          <p:cNvPr id="5" name="Picture 4" descr="Screen Shot 2013-04-11 at 6.44.25 PM.png"/>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90600" y="20193000"/>
            <a:ext cx="1778000" cy="1676400"/>
          </a:xfrm>
          <a:prstGeom prst="rect">
            <a:avLst/>
          </a:prstGeom>
        </p:spPr>
      </p:pic>
      <p:sp>
        <p:nvSpPr>
          <p:cNvPr id="347" name="Rectangle 346"/>
          <p:cNvSpPr/>
          <p:nvPr/>
        </p:nvSpPr>
        <p:spPr>
          <a:xfrm>
            <a:off x="762000" y="25146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6" name="Picture 5" descr="Screen Shot 2013-04-11 at 6.49.44 PM.png"/>
          <p:cNvPicPr>
            <a:picLocks noChangeAspect="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257800" y="20040600"/>
            <a:ext cx="1739900" cy="1727200"/>
          </a:xfrm>
          <a:prstGeom prst="rect">
            <a:avLst/>
          </a:prstGeom>
        </p:spPr>
      </p:pic>
      <p:pic>
        <p:nvPicPr>
          <p:cNvPr id="7" name="Picture 6" descr="Screen Shot 2013-04-11 at 6.52.33 PM.png"/>
          <p:cNvPicPr>
            <a:picLocks noChangeAspect="1"/>
          </p:cNvPicPr>
          <p:nvPr/>
        </p:nvPicPr>
        <p:blipFill>
          <a:blip r:embed="rId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14400" y="22174200"/>
            <a:ext cx="1803400" cy="1790700"/>
          </a:xfrm>
          <a:prstGeom prst="rect">
            <a:avLst/>
          </a:prstGeom>
        </p:spPr>
      </p:pic>
      <p:pic>
        <p:nvPicPr>
          <p:cNvPr id="9" name="Picture 8" descr="Screen Shot 2013-04-11 at 6.55.38 PM.png"/>
          <p:cNvPicPr>
            <a:picLocks noChangeAspect="1"/>
          </p:cNvPicPr>
          <p:nvPr/>
        </p:nvPicPr>
        <p:blipFill>
          <a:blip r:embed="rId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971800" y="22174200"/>
            <a:ext cx="1803400" cy="1752600"/>
          </a:xfrm>
          <a:prstGeom prst="rect">
            <a:avLst/>
          </a:prstGeom>
        </p:spPr>
      </p:pic>
      <p:pic>
        <p:nvPicPr>
          <p:cNvPr id="10" name="Picture 9" descr="Screen Shot 2013-04-11 at 6.57.33 PM.png"/>
          <p:cNvPicPr>
            <a:picLocks noChangeAspect="1"/>
          </p:cNvPicPr>
          <p:nvPr/>
        </p:nvPicPr>
        <p:blipFill>
          <a:blip r:embed="rId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181600" y="22098000"/>
            <a:ext cx="1752600" cy="1752600"/>
          </a:xfrm>
          <a:prstGeom prst="rect">
            <a:avLst/>
          </a:prstGeom>
        </p:spPr>
      </p:pic>
      <p:pic>
        <p:nvPicPr>
          <p:cNvPr id="12" name="Picture 11" descr="Screen Shot 2013-04-11 at 7.01.12 PM.png"/>
          <p:cNvPicPr>
            <a:picLocks noChangeAspect="1"/>
          </p:cNvPicPr>
          <p:nvPr/>
        </p:nvPicPr>
        <p:blipFill>
          <a:blip r:embed="rId10">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066800" y="25679400"/>
            <a:ext cx="1828800" cy="1612900"/>
          </a:xfrm>
          <a:prstGeom prst="rect">
            <a:avLst/>
          </a:prstGeom>
        </p:spPr>
      </p:pic>
      <p:pic>
        <p:nvPicPr>
          <p:cNvPr id="13" name="Picture 12" descr="Screen Shot 2013-04-11 at 7.04.13 PM.png"/>
          <p:cNvPicPr>
            <a:picLocks noChangeAspect="1"/>
          </p:cNvPicPr>
          <p:nvPr/>
        </p:nvPicPr>
        <p:blipFill>
          <a:blip r:embed="rId11">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76600" y="25603200"/>
            <a:ext cx="1765300" cy="1714500"/>
          </a:xfrm>
          <a:prstGeom prst="rect">
            <a:avLst/>
          </a:prstGeom>
        </p:spPr>
      </p:pic>
      <p:pic>
        <p:nvPicPr>
          <p:cNvPr id="14" name="Picture 13" descr="Screen Shot 2013-04-11 at 7.04.49 PM.png"/>
          <p:cNvPicPr>
            <a:picLocks noChangeAspect="1"/>
          </p:cNvPicPr>
          <p:nvPr/>
        </p:nvPicPr>
        <p:blipFill>
          <a:blip r:embed="rId1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257800" y="25527000"/>
            <a:ext cx="1765300" cy="1701800"/>
          </a:xfrm>
          <a:prstGeom prst="rect">
            <a:avLst/>
          </a:prstGeom>
        </p:spPr>
      </p:pic>
      <p:pic>
        <p:nvPicPr>
          <p:cNvPr id="15" name="Picture 14" descr="Screen Shot 2013-04-11 at 7.07.05 PM.png"/>
          <p:cNvPicPr>
            <a:picLocks noChangeAspect="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00400" y="28041600"/>
            <a:ext cx="1663700" cy="1651000"/>
          </a:xfrm>
          <a:prstGeom prst="rect">
            <a:avLst/>
          </a:prstGeom>
        </p:spPr>
      </p:pic>
      <p:pic>
        <p:nvPicPr>
          <p:cNvPr id="16" name="Picture 15" descr="Screen Shot 2013-04-11 at 7.06.15 PM.png"/>
          <p:cNvPicPr>
            <a:picLocks noChangeAspect="1"/>
          </p:cNvPicPr>
          <p:nvPr/>
        </p:nvPicPr>
        <p:blipFill>
          <a:blip r:embed="rId1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143000" y="27813000"/>
            <a:ext cx="1778000" cy="1790700"/>
          </a:xfrm>
          <a:prstGeom prst="rect">
            <a:avLst/>
          </a:prstGeom>
        </p:spPr>
      </p:pic>
      <p:pic>
        <p:nvPicPr>
          <p:cNvPr id="17" name="Picture 16" descr="Screen Shot 2013-04-11 at 7.08.17 PM.png"/>
          <p:cNvPicPr>
            <a:picLocks noChangeAspect="1"/>
          </p:cNvPicPr>
          <p:nvPr/>
        </p:nvPicPr>
        <p:blipFill>
          <a:blip r:embed="rId1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257800" y="27889200"/>
            <a:ext cx="1727200" cy="1739900"/>
          </a:xfrm>
          <a:prstGeom prst="rect">
            <a:avLst/>
          </a:prstGeom>
        </p:spPr>
      </p:pic>
      <p:sp>
        <p:nvSpPr>
          <p:cNvPr id="352" name="Rectangle 351"/>
          <p:cNvSpPr/>
          <p:nvPr/>
        </p:nvSpPr>
        <p:spPr>
          <a:xfrm>
            <a:off x="762000" y="310134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18" name="Picture 17"/>
          <p:cNvPicPr>
            <a:picLocks noChangeAspect="1"/>
          </p:cNvPicPr>
          <p:nvPr/>
        </p:nvPicPr>
        <p:blipFill>
          <a:blip r:embed="rId16"/>
          <a:stretch>
            <a:fillRect/>
          </a:stretch>
        </p:blipFill>
        <p:spPr>
          <a:xfrm>
            <a:off x="1143000" y="31546800"/>
            <a:ext cx="5943600" cy="2133600"/>
          </a:xfrm>
          <a:prstGeom prst="rect">
            <a:avLst/>
          </a:prstGeom>
        </p:spPr>
      </p:pic>
      <p:pic>
        <p:nvPicPr>
          <p:cNvPr id="19" name="Picture 18" descr="Screen Shot 2013-04-11 at 7.10.16 PM.png"/>
          <p:cNvPicPr>
            <a:picLocks noChangeAspect="1"/>
          </p:cNvPicPr>
          <p:nvPr/>
        </p:nvPicPr>
        <p:blipFill>
          <a:blip r:embed="rId1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066800" y="34061400"/>
            <a:ext cx="1778000" cy="1778000"/>
          </a:xfrm>
          <a:prstGeom prst="rect">
            <a:avLst/>
          </a:prstGeom>
        </p:spPr>
      </p:pic>
      <p:pic>
        <p:nvPicPr>
          <p:cNvPr id="20" name="Picture 19" descr="Screen Shot 2013-04-11 at 7.13.55 PM.png"/>
          <p:cNvPicPr>
            <a:picLocks noChangeAspect="1"/>
          </p:cNvPicPr>
          <p:nvPr/>
        </p:nvPicPr>
        <p:blipFill>
          <a:blip r:embed="rId1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124200" y="33909000"/>
            <a:ext cx="1689100" cy="1739900"/>
          </a:xfrm>
          <a:prstGeom prst="rect">
            <a:avLst/>
          </a:prstGeom>
        </p:spPr>
      </p:pic>
      <p:pic>
        <p:nvPicPr>
          <p:cNvPr id="21" name="Picture 20" descr="Screen Shot 2013-04-11 at 7.14.19 PM.png"/>
          <p:cNvPicPr>
            <a:picLocks noChangeAspect="1"/>
          </p:cNvPicPr>
          <p:nvPr/>
        </p:nvPicPr>
        <p:blipFill>
          <a:blip r:embed="rId1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105400" y="33985200"/>
            <a:ext cx="1790700" cy="1739900"/>
          </a:xfrm>
          <a:prstGeom prst="rect">
            <a:avLst/>
          </a:prstGeom>
        </p:spPr>
      </p:pic>
      <p:sp>
        <p:nvSpPr>
          <p:cNvPr id="353" name="TextBox 352"/>
          <p:cNvSpPr txBox="1"/>
          <p:nvPr/>
        </p:nvSpPr>
        <p:spPr>
          <a:xfrm>
            <a:off x="8001000" y="25603200"/>
            <a:ext cx="5791200" cy="2062103"/>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Technology 2) Electrons/Atoms 3) Lasers and Sound 4) Inseam 5) Age Group 6) Highest Education</a:t>
            </a:r>
            <a:endParaRPr lang="en-US" sz="3200" dirty="0"/>
          </a:p>
        </p:txBody>
      </p:sp>
      <p:sp>
        <p:nvSpPr>
          <p:cNvPr id="354" name="Rectangle 353"/>
          <p:cNvSpPr/>
          <p:nvPr/>
        </p:nvSpPr>
        <p:spPr>
          <a:xfrm>
            <a:off x="16306800" y="284226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24" name="Picture 23" descr="Screen Shot 2013-04-11 at 7.17.11 PM.png"/>
          <p:cNvPicPr>
            <a:picLocks noChangeAspect="1"/>
          </p:cNvPicPr>
          <p:nvPr/>
        </p:nvPicPr>
        <p:blipFill>
          <a:blip r:embed="rId20">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611600" y="29108400"/>
            <a:ext cx="1790700" cy="1714500"/>
          </a:xfrm>
          <a:prstGeom prst="rect">
            <a:avLst/>
          </a:prstGeom>
        </p:spPr>
      </p:pic>
      <p:pic>
        <p:nvPicPr>
          <p:cNvPr id="25" name="Picture 24" descr="Screen Shot 2013-04-11 at 7.17.37 PM.png"/>
          <p:cNvPicPr>
            <a:picLocks noChangeAspect="1"/>
          </p:cNvPicPr>
          <p:nvPr/>
        </p:nvPicPr>
        <p:blipFill>
          <a:blip r:embed="rId21">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669000" y="29032200"/>
            <a:ext cx="1803400" cy="1714500"/>
          </a:xfrm>
          <a:prstGeom prst="rect">
            <a:avLst/>
          </a:prstGeom>
        </p:spPr>
      </p:pic>
      <p:pic>
        <p:nvPicPr>
          <p:cNvPr id="26" name="Picture 25" descr="Screen Shot 2013-04-11 at 7.19.29 PM.png"/>
          <p:cNvPicPr>
            <a:picLocks noChangeAspect="1"/>
          </p:cNvPicPr>
          <p:nvPr/>
        </p:nvPicPr>
        <p:blipFill>
          <a:blip r:embed="rId2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0802600" y="29108400"/>
            <a:ext cx="1676400" cy="1701800"/>
          </a:xfrm>
          <a:prstGeom prst="rect">
            <a:avLst/>
          </a:prstGeom>
        </p:spPr>
      </p:pic>
      <p:pic>
        <p:nvPicPr>
          <p:cNvPr id="27" name="Picture 26" descr="Screen Shot 2013-04-11 at 7.19.02 PM.png"/>
          <p:cNvPicPr>
            <a:picLocks noChangeAspect="1"/>
          </p:cNvPicPr>
          <p:nvPr/>
        </p:nvPicPr>
        <p:blipFill>
          <a:blip r:embed="rId2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687800" y="31394400"/>
            <a:ext cx="1727200" cy="1778000"/>
          </a:xfrm>
          <a:prstGeom prst="rect">
            <a:avLst/>
          </a:prstGeom>
        </p:spPr>
      </p:pic>
      <p:pic>
        <p:nvPicPr>
          <p:cNvPr id="28" name="Picture 27" descr="Screen Shot 2013-04-11 at 7.18.49 PM.png"/>
          <p:cNvPicPr>
            <a:picLocks noChangeAspect="1"/>
          </p:cNvPicPr>
          <p:nvPr/>
        </p:nvPicPr>
        <p:blipFill>
          <a:blip r:embed="rId2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745200" y="31470600"/>
            <a:ext cx="1765300" cy="1689100"/>
          </a:xfrm>
          <a:prstGeom prst="rect">
            <a:avLst/>
          </a:prstGeom>
        </p:spPr>
      </p:pic>
      <p:pic>
        <p:nvPicPr>
          <p:cNvPr id="30" name="Picture 29" descr="Screen Shot 2013-04-11 at 7.18.30 PM.png"/>
          <p:cNvPicPr>
            <a:picLocks noChangeAspect="1"/>
          </p:cNvPicPr>
          <p:nvPr/>
        </p:nvPicPr>
        <p:blipFill>
          <a:blip r:embed="rId2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0802600" y="31546800"/>
            <a:ext cx="1739900" cy="1714500"/>
          </a:xfrm>
          <a:prstGeom prst="rect">
            <a:avLst/>
          </a:prstGeom>
        </p:spPr>
      </p:pic>
      <p:sp>
        <p:nvSpPr>
          <p:cNvPr id="355" name="TextBox 354"/>
          <p:cNvSpPr txBox="1"/>
          <p:nvPr/>
        </p:nvSpPr>
        <p:spPr>
          <a:xfrm>
            <a:off x="14478000" y="34366200"/>
            <a:ext cx="1051560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Fossils 2) Daily Life 3) Temperature in Celsius 4) Light in Physics 5) Metric vernacular 6) Electrons</a:t>
            </a:r>
            <a:endParaRPr lang="en-US" sz="3200" dirty="0"/>
          </a:p>
        </p:txBody>
      </p:sp>
      <p:pic>
        <p:nvPicPr>
          <p:cNvPr id="31" name="Picture 30" descr="Screen Shot 2013-04-11 at 7.27.20 PM.png"/>
          <p:cNvPicPr>
            <a:picLocks noChangeAspect="1"/>
          </p:cNvPicPr>
          <p:nvPr/>
        </p:nvPicPr>
        <p:blipFill>
          <a:blip r:embed="rId2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5011400" y="23393400"/>
            <a:ext cx="9428051" cy="2987967"/>
          </a:xfrm>
          <a:prstGeom prst="rect">
            <a:avLst/>
          </a:prstGeom>
        </p:spPr>
      </p:pic>
      <p:pic>
        <p:nvPicPr>
          <p:cNvPr id="2049" name="Picture 2048" descr="Screen Shot 2013-04-11 at 7.36.45 PM.png"/>
          <p:cNvPicPr>
            <a:picLocks noChangeAspect="1"/>
          </p:cNvPicPr>
          <p:nvPr/>
        </p:nvPicPr>
        <p:blipFill>
          <a:blip r:embed="rId2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270200" y="9601200"/>
            <a:ext cx="6819900" cy="6743700"/>
          </a:xfrm>
          <a:prstGeom prst="rect">
            <a:avLst/>
          </a:prstGeom>
        </p:spPr>
      </p:pic>
      <p:pic>
        <p:nvPicPr>
          <p:cNvPr id="2052" name="Picture 2051" descr="Screen Shot 2013-04-11 at 7.40.11 PM.png"/>
          <p:cNvPicPr>
            <a:picLocks noChangeAspect="1"/>
          </p:cNvPicPr>
          <p:nvPr/>
        </p:nvPicPr>
        <p:blipFill>
          <a:blip r:embed="rId2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270200" y="16535400"/>
            <a:ext cx="6794500" cy="6705600"/>
          </a:xfrm>
          <a:prstGeom prst="rect">
            <a:avLst/>
          </a:prstGeom>
        </p:spPr>
      </p:pic>
      <p:pic>
        <p:nvPicPr>
          <p:cNvPr id="2054" name="Picture 2053" descr="Screen Shot 2013-04-11 at 7.41.44 PM.png"/>
          <p:cNvPicPr>
            <a:picLocks noChangeAspect="1"/>
          </p:cNvPicPr>
          <p:nvPr/>
        </p:nvPicPr>
        <p:blipFill>
          <a:blip r:embed="rId2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422600" y="23622000"/>
            <a:ext cx="6731000" cy="6743700"/>
          </a:xfrm>
          <a:prstGeom prst="rect">
            <a:avLst/>
          </a:prstGeom>
        </p:spPr>
      </p:pic>
      <p:sp>
        <p:nvSpPr>
          <p:cNvPr id="357" name="TextBox 356"/>
          <p:cNvSpPr txBox="1"/>
          <p:nvPr/>
        </p:nvSpPr>
        <p:spPr>
          <a:xfrm>
            <a:off x="14782800" y="21869400"/>
            <a:ext cx="9982200" cy="1107996"/>
          </a:xfrm>
          <a:prstGeom prst="rect">
            <a:avLst/>
          </a:prstGeom>
          <a:solidFill>
            <a:schemeClr val="bg1"/>
          </a:solidFill>
          <a:ln w="127000">
            <a:solidFill>
              <a:schemeClr val="accent4">
                <a:lumMod val="50000"/>
              </a:schemeClr>
            </a:solidFill>
          </a:ln>
        </p:spPr>
        <p:txBody>
          <a:bodyPr wrap="square" rtlCol="0">
            <a:spAutoFit/>
          </a:bodyPr>
          <a:lstStyle/>
          <a:p>
            <a:pPr algn="ctr"/>
            <a:r>
              <a:rPr lang="en-US" sz="6600" b="1" u="sng" dirty="0" smtClean="0"/>
              <a:t>Conclusions</a:t>
            </a:r>
            <a:endParaRPr lang="en-US" sz="3200" b="1" u="sng" dirty="0" smtClean="0"/>
          </a:p>
        </p:txBody>
      </p:sp>
      <p:pic>
        <p:nvPicPr>
          <p:cNvPr id="359"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34290000" y="2286000"/>
            <a:ext cx="2922270" cy="3124200"/>
          </a:xfrm>
          <a:prstGeom prst="rect">
            <a:avLst/>
          </a:prstGeom>
          <a:solidFill>
            <a:schemeClr val="accent4">
              <a:lumMod val="40000"/>
              <a:lumOff val="60000"/>
            </a:schemeClr>
          </a:solidFill>
          <a:ln w="127000">
            <a:noFill/>
            <a:miter lim="800000"/>
            <a:headEnd/>
            <a:tailEnd/>
          </a:ln>
        </p:spPr>
      </p:pic>
      <p:grpSp>
        <p:nvGrpSpPr>
          <p:cNvPr id="11" name="Group 54"/>
          <p:cNvGrpSpPr/>
          <p:nvPr/>
        </p:nvGrpSpPr>
        <p:grpSpPr>
          <a:xfrm>
            <a:off x="8001000" y="31318200"/>
            <a:ext cx="5920740" cy="3886200"/>
            <a:chOff x="7760970" y="21145500"/>
            <a:chExt cx="5920740" cy="4000500"/>
          </a:xfrm>
        </p:grpSpPr>
        <p:sp>
          <p:nvSpPr>
            <p:cNvPr id="56" name="Rectangle 55"/>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837170" y="21450300"/>
              <a:ext cx="574548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Daily Responses 2) Gender 3) Height 4) Organic Foods</a:t>
              </a:r>
              <a:endParaRPr lang="en-US" sz="3200" dirty="0"/>
            </a:p>
          </p:txBody>
        </p:sp>
      </p:grpSp>
      <p:sp>
        <p:nvSpPr>
          <p:cNvPr id="58" name="TextBox 57"/>
          <p:cNvSpPr txBox="1"/>
          <p:nvPr/>
        </p:nvSpPr>
        <p:spPr>
          <a:xfrm>
            <a:off x="2057400" y="17907000"/>
            <a:ext cx="9677400" cy="1107996"/>
          </a:xfrm>
          <a:prstGeom prst="rect">
            <a:avLst/>
          </a:prstGeom>
          <a:solidFill>
            <a:schemeClr val="bg1"/>
          </a:solidFill>
          <a:ln w="127000">
            <a:solidFill>
              <a:schemeClr val="accent4">
                <a:lumMod val="50000"/>
              </a:schemeClr>
            </a:solidFill>
          </a:ln>
        </p:spPr>
        <p:txBody>
          <a:bodyPr wrap="square" rtlCol="0">
            <a:spAutoFit/>
          </a:bodyPr>
          <a:lstStyle/>
          <a:p>
            <a:pPr algn="just"/>
            <a:r>
              <a:rPr lang="en-US" sz="6600" b="1" u="sng" dirty="0" smtClean="0">
                <a:latin typeface="+mj-lt"/>
                <a:cs typeface="Times"/>
              </a:rPr>
              <a:t>Figures: Survey Summary</a:t>
            </a:r>
            <a:endParaRPr lang="en-US" sz="6600" b="1" u="sng" dirty="0">
              <a:latin typeface="+mj-lt"/>
              <a:cs typeface="Times"/>
            </a:endParaRPr>
          </a:p>
        </p:txBody>
      </p:sp>
      <p:sp>
        <p:nvSpPr>
          <p:cNvPr id="59" name="TextBox 58"/>
          <p:cNvSpPr txBox="1"/>
          <p:nvPr/>
        </p:nvSpPr>
        <p:spPr>
          <a:xfrm>
            <a:off x="26974800" y="7239000"/>
            <a:ext cx="9372600" cy="1015663"/>
          </a:xfrm>
          <a:prstGeom prst="rect">
            <a:avLst/>
          </a:prstGeom>
          <a:solidFill>
            <a:schemeClr val="bg1"/>
          </a:solidFill>
          <a:ln w="127000">
            <a:solidFill>
              <a:schemeClr val="accent4">
                <a:lumMod val="50000"/>
              </a:schemeClr>
            </a:solidFill>
          </a:ln>
        </p:spPr>
        <p:txBody>
          <a:bodyPr wrap="square" rtlCol="0">
            <a:spAutoFit/>
          </a:bodyPr>
          <a:lstStyle/>
          <a:p>
            <a:pPr algn="ctr"/>
            <a:r>
              <a:rPr lang="en-US" sz="6000" b="1" u="sng" dirty="0" smtClean="0"/>
              <a:t>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1268</Words>
  <Application>Microsoft Macintosh PowerPoint</Application>
  <PresentationFormat>Custom</PresentationFormat>
  <Paragraphs>54</Paragraphs>
  <Slides>2</Slides>
  <Notes>2</Notes>
  <HiddenSlides>0</HiddenSlides>
  <MMClips>0</MMClips>
  <ScaleCrop>false</ScaleCrop>
  <HeadingPairs>
    <vt:vector size="4" baseType="variant">
      <vt:variant>
        <vt:lpstr>Design Template</vt:lpstr>
      </vt:variant>
      <vt:variant>
        <vt:i4>1</vt:i4>
      </vt:variant>
      <vt:variant>
        <vt:lpstr>Slide Titles</vt:lpstr>
      </vt:variant>
      <vt:variant>
        <vt:i4>2</vt:i4>
      </vt:variant>
    </vt:vector>
  </HeadingPairs>
  <TitlesOfParts>
    <vt:vector size="3" baseType="lpstr">
      <vt:lpstr>Office Theme</vt:lpstr>
      <vt:lpstr>The influence of metric proficiency on scientific literacy and acceptance of science Alannah Mack1, Anique Thompson1, Kasha Price1, Kofi Khamit-Kush2 , Hong Qin1 1 Biology Department, Spelman College 2 Psychology Department, Morehouse College, Atlanta, GA 30314, U.S.A.</vt:lpstr>
      <vt:lpstr>The influence of metric proficiency on scientific literacy and acceptance of science Alannah Mack1, Anique Thompson1, Kasha Price1, Kofi Khamit-Kush2 , Hong Qin1 1 Biology Department, Spelman College 2 Psychology Department, Morehouse College, Atlanta, GA 30314, U.S.A.</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Hong Qin</cp:lastModifiedBy>
  <cp:revision>78</cp:revision>
  <dcterms:created xsi:type="dcterms:W3CDTF">2013-04-16T21:41:50Z</dcterms:created>
  <dcterms:modified xsi:type="dcterms:W3CDTF">2013-04-16T21:53:32Z</dcterms:modified>
</cp:coreProperties>
</file>