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75" r:id="rId9"/>
    <p:sldId id="263" r:id="rId10"/>
    <p:sldId id="259" r:id="rId11"/>
    <p:sldId id="264" r:id="rId12"/>
    <p:sldId id="265" r:id="rId13"/>
    <p:sldId id="279" r:id="rId14"/>
    <p:sldId id="277" r:id="rId15"/>
    <p:sldId id="278" r:id="rId16"/>
    <p:sldId id="281" r:id="rId17"/>
    <p:sldId id="268" r:id="rId18"/>
    <p:sldId id="282" r:id="rId19"/>
    <p:sldId id="269" r:id="rId20"/>
    <p:sldId id="270" r:id="rId21"/>
    <p:sldId id="276" r:id="rId22"/>
    <p:sldId id="27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41" autoAdjust="0"/>
  </p:normalViewPr>
  <p:slideViewPr>
    <p:cSldViewPr snapToGrid="0" snapToObjects="1">
      <p:cViewPr varScale="1">
        <p:scale>
          <a:sx n="92" d="100"/>
          <a:sy n="92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B24BF-5721-7E4E-A3BD-5949A7FE281E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520CE-04A9-1F48-A439-09D05BA29545}">
      <dgm:prSet phldrT="[Text]"/>
      <dgm:spPr/>
      <dgm:t>
        <a:bodyPr/>
        <a:lstStyle/>
        <a:p>
          <a:r>
            <a:rPr lang="en-US" sz="2200" dirty="0" smtClean="0"/>
            <a:t>Robustness</a:t>
          </a:r>
          <a:endParaRPr lang="en-US" sz="2200" dirty="0"/>
        </a:p>
      </dgm:t>
    </dgm:pt>
    <dgm:pt modelId="{A598CD60-2673-054F-9DC9-6875869F897B}" type="parTrans" cxnId="{656757F1-80CD-BC48-A4E9-77F46CFB36D3}">
      <dgm:prSet/>
      <dgm:spPr/>
      <dgm:t>
        <a:bodyPr/>
        <a:lstStyle/>
        <a:p>
          <a:endParaRPr lang="en-US"/>
        </a:p>
      </dgm:t>
    </dgm:pt>
    <dgm:pt modelId="{0182F7C0-00F0-E847-93E6-99E6F5F86027}" type="sibTrans" cxnId="{656757F1-80CD-BC48-A4E9-77F46CFB36D3}">
      <dgm:prSet/>
      <dgm:spPr/>
      <dgm:t>
        <a:bodyPr/>
        <a:lstStyle/>
        <a:p>
          <a:endParaRPr lang="en-US"/>
        </a:p>
      </dgm:t>
    </dgm:pt>
    <dgm:pt modelId="{AD6A3238-B99D-7D41-85F9-D77869942F51}">
      <dgm:prSet phldrT="[Text]" custT="1"/>
      <dgm:spPr/>
      <dgm:t>
        <a:bodyPr/>
        <a:lstStyle/>
        <a:p>
          <a:r>
            <a:rPr lang="en-US" sz="1600" dirty="0" smtClean="0"/>
            <a:t>Fitness</a:t>
          </a:r>
          <a:endParaRPr lang="en-US" sz="1600" dirty="0"/>
        </a:p>
      </dgm:t>
    </dgm:pt>
    <dgm:pt modelId="{B892F896-F4C9-1246-B98A-6461D814B0CA}" type="parTrans" cxnId="{1536A010-0D88-DB42-A921-31D98183DC40}">
      <dgm:prSet/>
      <dgm:spPr/>
      <dgm:t>
        <a:bodyPr/>
        <a:lstStyle/>
        <a:p>
          <a:endParaRPr lang="en-US"/>
        </a:p>
      </dgm:t>
    </dgm:pt>
    <dgm:pt modelId="{2A8102B4-4306-B341-89CC-B6C40D184FB7}" type="sibTrans" cxnId="{1536A010-0D88-DB42-A921-31D98183DC40}">
      <dgm:prSet/>
      <dgm:spPr/>
      <dgm:t>
        <a:bodyPr/>
        <a:lstStyle/>
        <a:p>
          <a:endParaRPr lang="en-US"/>
        </a:p>
      </dgm:t>
    </dgm:pt>
    <dgm:pt modelId="{C963A569-4547-AF4C-ACC3-1CDD626E9B23}">
      <dgm:prSet phldrT="[Text]" custT="1"/>
      <dgm:spPr/>
      <dgm:t>
        <a:bodyPr/>
        <a:lstStyle/>
        <a:p>
          <a:r>
            <a:rPr lang="en-US" sz="1600" dirty="0" smtClean="0"/>
            <a:t>Degree of protein interactions</a:t>
          </a:r>
          <a:endParaRPr lang="en-US" sz="1600" dirty="0"/>
        </a:p>
      </dgm:t>
    </dgm:pt>
    <dgm:pt modelId="{F65F1F72-97B9-7745-8963-80B82E3F133A}" type="parTrans" cxnId="{AF34F942-00AF-6B4A-B155-76337E147A1B}">
      <dgm:prSet/>
      <dgm:spPr/>
      <dgm:t>
        <a:bodyPr/>
        <a:lstStyle/>
        <a:p>
          <a:endParaRPr lang="en-US"/>
        </a:p>
      </dgm:t>
    </dgm:pt>
    <dgm:pt modelId="{D1D5C8D2-7007-5641-BAB3-2C2E4718E974}" type="sibTrans" cxnId="{AF34F942-00AF-6B4A-B155-76337E147A1B}">
      <dgm:prSet/>
      <dgm:spPr/>
      <dgm:t>
        <a:bodyPr/>
        <a:lstStyle/>
        <a:p>
          <a:endParaRPr lang="en-US"/>
        </a:p>
      </dgm:t>
    </dgm:pt>
    <dgm:pt modelId="{E44292AA-48E2-0743-8ADB-58F78244309B}">
      <dgm:prSet phldrT="[Text]"/>
      <dgm:spPr/>
      <dgm:t>
        <a:bodyPr/>
        <a:lstStyle/>
        <a:p>
          <a:r>
            <a:rPr lang="en-US" sz="2200" dirty="0" smtClean="0"/>
            <a:t>Cellular Aging</a:t>
          </a:r>
          <a:endParaRPr lang="en-US" sz="2200" dirty="0"/>
        </a:p>
      </dgm:t>
    </dgm:pt>
    <dgm:pt modelId="{16B7CF5B-02A3-684F-BFE4-32AC8F84E41D}" type="parTrans" cxnId="{F6076B66-C498-1749-8C10-FF479C84DF17}">
      <dgm:prSet/>
      <dgm:spPr/>
      <dgm:t>
        <a:bodyPr/>
        <a:lstStyle/>
        <a:p>
          <a:endParaRPr lang="en-US"/>
        </a:p>
      </dgm:t>
    </dgm:pt>
    <dgm:pt modelId="{53B1280E-3F84-7B4B-A0DF-C31C85FB700E}" type="sibTrans" cxnId="{F6076B66-C498-1749-8C10-FF479C84DF17}">
      <dgm:prSet/>
      <dgm:spPr/>
      <dgm:t>
        <a:bodyPr/>
        <a:lstStyle/>
        <a:p>
          <a:endParaRPr lang="en-US"/>
        </a:p>
      </dgm:t>
    </dgm:pt>
    <dgm:pt modelId="{D6DAB8A9-7CA2-AD4B-AFEE-C1C5F30B0D4C}">
      <dgm:prSet phldrT="[Text]" custT="1"/>
      <dgm:spPr/>
      <dgm:t>
        <a:bodyPr/>
        <a:lstStyle/>
        <a:p>
          <a:r>
            <a:rPr lang="en-US" sz="1800" dirty="0" smtClean="0"/>
            <a:t>Replicative lifespan (RLS)</a:t>
          </a:r>
          <a:endParaRPr lang="en-US" sz="1800" dirty="0"/>
        </a:p>
      </dgm:t>
    </dgm:pt>
    <dgm:pt modelId="{0BDA6576-41AC-044D-B972-B4A084D189D4}" type="parTrans" cxnId="{2FC7B9FA-30A7-AD4D-9B10-80CB94C1FC10}">
      <dgm:prSet/>
      <dgm:spPr/>
      <dgm:t>
        <a:bodyPr/>
        <a:lstStyle/>
        <a:p>
          <a:endParaRPr lang="en-US"/>
        </a:p>
      </dgm:t>
    </dgm:pt>
    <dgm:pt modelId="{1E0AFA12-7989-3F4F-8B13-E3653E7F1F74}" type="sibTrans" cxnId="{2FC7B9FA-30A7-AD4D-9B10-80CB94C1FC10}">
      <dgm:prSet/>
      <dgm:spPr/>
      <dgm:t>
        <a:bodyPr/>
        <a:lstStyle/>
        <a:p>
          <a:endParaRPr lang="en-US"/>
        </a:p>
      </dgm:t>
    </dgm:pt>
    <dgm:pt modelId="{131D899F-66A3-254E-961B-804B239E1751}">
      <dgm:prSet phldrT="[Text]" custT="1"/>
      <dgm:spPr/>
      <dgm:t>
        <a:bodyPr/>
        <a:lstStyle/>
        <a:p>
          <a:r>
            <a:rPr lang="en-US" sz="1600" dirty="0" smtClean="0"/>
            <a:t>Evolutionary Distance</a:t>
          </a:r>
          <a:endParaRPr lang="en-US" sz="1600" dirty="0"/>
        </a:p>
      </dgm:t>
    </dgm:pt>
    <dgm:pt modelId="{C0EBE0ED-42D8-FF4F-A949-EF7256DD101D}" type="parTrans" cxnId="{42409691-49B9-194C-B0B1-1ACD7D907177}">
      <dgm:prSet/>
      <dgm:spPr/>
      <dgm:t>
        <a:bodyPr/>
        <a:lstStyle/>
        <a:p>
          <a:endParaRPr lang="en-US"/>
        </a:p>
      </dgm:t>
    </dgm:pt>
    <dgm:pt modelId="{1F160E46-B578-F442-B36B-EE3E9EBFD589}" type="sibTrans" cxnId="{42409691-49B9-194C-B0B1-1ACD7D907177}">
      <dgm:prSet/>
      <dgm:spPr/>
      <dgm:t>
        <a:bodyPr/>
        <a:lstStyle/>
        <a:p>
          <a:endParaRPr lang="en-US"/>
        </a:p>
      </dgm:t>
    </dgm:pt>
    <dgm:pt modelId="{E369E968-5A5B-764B-AC9C-84FD599BF239}">
      <dgm:prSet phldrT="[Text]" custT="1"/>
      <dgm:spPr/>
      <dgm:t>
        <a:bodyPr/>
        <a:lstStyle/>
        <a:p>
          <a:r>
            <a:rPr lang="en-US" sz="1600" dirty="0" smtClean="0"/>
            <a:t>Morphological plasticity</a:t>
          </a:r>
          <a:endParaRPr lang="en-US" sz="1600" dirty="0"/>
        </a:p>
      </dgm:t>
    </dgm:pt>
    <dgm:pt modelId="{A777335D-595C-3148-A6EB-1C0F1F0A968B}" type="parTrans" cxnId="{C1CB9050-5732-4341-94BE-A2A6AB9C93E6}">
      <dgm:prSet/>
      <dgm:spPr/>
      <dgm:t>
        <a:bodyPr/>
        <a:lstStyle/>
        <a:p>
          <a:endParaRPr lang="en-US"/>
        </a:p>
      </dgm:t>
    </dgm:pt>
    <dgm:pt modelId="{7FA38D16-097C-C54C-881F-7BF94012ACFD}" type="sibTrans" cxnId="{C1CB9050-5732-4341-94BE-A2A6AB9C93E6}">
      <dgm:prSet/>
      <dgm:spPr/>
      <dgm:t>
        <a:bodyPr/>
        <a:lstStyle/>
        <a:p>
          <a:endParaRPr lang="en-US"/>
        </a:p>
      </dgm:t>
    </dgm:pt>
    <dgm:pt modelId="{532D9315-9E17-794F-AA24-B047856F8694}">
      <dgm:prSet phldrT="[Text]" custT="1"/>
      <dgm:spPr/>
      <dgm:t>
        <a:bodyPr/>
        <a:lstStyle/>
        <a:p>
          <a:r>
            <a:rPr lang="en-US" sz="1600" dirty="0" smtClean="0"/>
            <a:t>Degree of gene interactions</a:t>
          </a:r>
          <a:endParaRPr lang="en-US" sz="1600" dirty="0"/>
        </a:p>
      </dgm:t>
    </dgm:pt>
    <dgm:pt modelId="{4EDD7F5D-6F35-1B44-A939-0BD9A172942F}" type="parTrans" cxnId="{932290E6-C6E6-C94E-B3B5-779CF000BCCF}">
      <dgm:prSet/>
      <dgm:spPr/>
      <dgm:t>
        <a:bodyPr/>
        <a:lstStyle/>
        <a:p>
          <a:endParaRPr lang="en-US"/>
        </a:p>
      </dgm:t>
    </dgm:pt>
    <dgm:pt modelId="{0440C6AD-A9FE-FD43-BB9C-32B5EB8E178A}" type="sibTrans" cxnId="{932290E6-C6E6-C94E-B3B5-779CF000BCCF}">
      <dgm:prSet/>
      <dgm:spPr/>
      <dgm:t>
        <a:bodyPr/>
        <a:lstStyle/>
        <a:p>
          <a:endParaRPr lang="en-US"/>
        </a:p>
      </dgm:t>
    </dgm:pt>
    <dgm:pt modelId="{0B5B3C72-8E36-F944-9081-63B029216C79}" type="pres">
      <dgm:prSet presAssocID="{6CBB24BF-5721-7E4E-A3BD-5949A7FE28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7AC81F-B7D6-F049-8CED-22C158D602A6}" type="pres">
      <dgm:prSet presAssocID="{992520CE-04A9-1F48-A439-09D05BA29545}" presName="arrow" presStyleLbl="node1" presStyleIdx="0" presStyleCnt="2" custScaleX="97998" custScaleY="95566" custRadScaleRad="93471" custRadScaleInc="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77A48-E3CD-E940-A22D-542F4056DBFF}" type="pres">
      <dgm:prSet presAssocID="{E44292AA-48E2-0743-8ADB-58F78244309B}" presName="arrow" presStyleLbl="node1" presStyleIdx="1" presStyleCnt="2" custScaleX="100169" custScaleY="99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D920E-819C-7D4D-BCE2-03FA26F4E87C}" type="presOf" srcId="{E369E968-5A5B-764B-AC9C-84FD599BF239}" destId="{EC7AC81F-B7D6-F049-8CED-22C158D602A6}" srcOrd="0" destOrd="3" presId="urn:microsoft.com/office/officeart/2005/8/layout/arrow5"/>
    <dgm:cxn modelId="{1536A010-0D88-DB42-A921-31D98183DC40}" srcId="{992520CE-04A9-1F48-A439-09D05BA29545}" destId="{AD6A3238-B99D-7D41-85F9-D77869942F51}" srcOrd="0" destOrd="0" parTransId="{B892F896-F4C9-1246-B98A-6461D814B0CA}" sibTransId="{2A8102B4-4306-B341-89CC-B6C40D184FB7}"/>
    <dgm:cxn modelId="{42409691-49B9-194C-B0B1-1ACD7D907177}" srcId="{992520CE-04A9-1F48-A439-09D05BA29545}" destId="{131D899F-66A3-254E-961B-804B239E1751}" srcOrd="1" destOrd="0" parTransId="{C0EBE0ED-42D8-FF4F-A949-EF7256DD101D}" sibTransId="{1F160E46-B578-F442-B36B-EE3E9EBFD589}"/>
    <dgm:cxn modelId="{C1CB9050-5732-4341-94BE-A2A6AB9C93E6}" srcId="{992520CE-04A9-1F48-A439-09D05BA29545}" destId="{E369E968-5A5B-764B-AC9C-84FD599BF239}" srcOrd="2" destOrd="0" parTransId="{A777335D-595C-3148-A6EB-1C0F1F0A968B}" sibTransId="{7FA38D16-097C-C54C-881F-7BF94012ACFD}"/>
    <dgm:cxn modelId="{AF34F942-00AF-6B4A-B155-76337E147A1B}" srcId="{992520CE-04A9-1F48-A439-09D05BA29545}" destId="{C963A569-4547-AF4C-ACC3-1CDD626E9B23}" srcOrd="3" destOrd="0" parTransId="{F65F1F72-97B9-7745-8963-80B82E3F133A}" sibTransId="{D1D5C8D2-7007-5641-BAB3-2C2E4718E974}"/>
    <dgm:cxn modelId="{7E691C35-8F6E-2C46-9AE5-34A10DF33F84}" type="presOf" srcId="{AD6A3238-B99D-7D41-85F9-D77869942F51}" destId="{EC7AC81F-B7D6-F049-8CED-22C158D602A6}" srcOrd="0" destOrd="1" presId="urn:microsoft.com/office/officeart/2005/8/layout/arrow5"/>
    <dgm:cxn modelId="{F6076B66-C498-1749-8C10-FF479C84DF17}" srcId="{6CBB24BF-5721-7E4E-A3BD-5949A7FE281E}" destId="{E44292AA-48E2-0743-8ADB-58F78244309B}" srcOrd="1" destOrd="0" parTransId="{16B7CF5B-02A3-684F-BFE4-32AC8F84E41D}" sibTransId="{53B1280E-3F84-7B4B-A0DF-C31C85FB700E}"/>
    <dgm:cxn modelId="{656757F1-80CD-BC48-A4E9-77F46CFB36D3}" srcId="{6CBB24BF-5721-7E4E-A3BD-5949A7FE281E}" destId="{992520CE-04A9-1F48-A439-09D05BA29545}" srcOrd="0" destOrd="0" parTransId="{A598CD60-2673-054F-9DC9-6875869F897B}" sibTransId="{0182F7C0-00F0-E847-93E6-99E6F5F86027}"/>
    <dgm:cxn modelId="{94D6537C-2450-C643-BF81-AFF00B0CA0EA}" type="presOf" srcId="{131D899F-66A3-254E-961B-804B239E1751}" destId="{EC7AC81F-B7D6-F049-8CED-22C158D602A6}" srcOrd="0" destOrd="2" presId="urn:microsoft.com/office/officeart/2005/8/layout/arrow5"/>
    <dgm:cxn modelId="{B7B6650C-7A7D-104D-90A7-66ADC3ADC861}" type="presOf" srcId="{532D9315-9E17-794F-AA24-B047856F8694}" destId="{EC7AC81F-B7D6-F049-8CED-22C158D602A6}" srcOrd="0" destOrd="5" presId="urn:microsoft.com/office/officeart/2005/8/layout/arrow5"/>
    <dgm:cxn modelId="{932290E6-C6E6-C94E-B3B5-779CF000BCCF}" srcId="{992520CE-04A9-1F48-A439-09D05BA29545}" destId="{532D9315-9E17-794F-AA24-B047856F8694}" srcOrd="4" destOrd="0" parTransId="{4EDD7F5D-6F35-1B44-A939-0BD9A172942F}" sibTransId="{0440C6AD-A9FE-FD43-BB9C-32B5EB8E178A}"/>
    <dgm:cxn modelId="{06DB570E-3E79-3D46-B14F-AB53CBA45CB4}" type="presOf" srcId="{992520CE-04A9-1F48-A439-09D05BA29545}" destId="{EC7AC81F-B7D6-F049-8CED-22C158D602A6}" srcOrd="0" destOrd="0" presId="urn:microsoft.com/office/officeart/2005/8/layout/arrow5"/>
    <dgm:cxn modelId="{35966661-6FA1-6F4F-8B83-F77A9ED260F8}" type="presOf" srcId="{D6DAB8A9-7CA2-AD4B-AFEE-C1C5F30B0D4C}" destId="{46F77A48-E3CD-E940-A22D-542F4056DBFF}" srcOrd="0" destOrd="1" presId="urn:microsoft.com/office/officeart/2005/8/layout/arrow5"/>
    <dgm:cxn modelId="{BC5B3D5A-149E-8D4F-8483-FAC6D230257C}" type="presOf" srcId="{E44292AA-48E2-0743-8ADB-58F78244309B}" destId="{46F77A48-E3CD-E940-A22D-542F4056DBFF}" srcOrd="0" destOrd="0" presId="urn:microsoft.com/office/officeart/2005/8/layout/arrow5"/>
    <dgm:cxn modelId="{913FE9A8-3190-AA49-AC70-6D35BBC4B38A}" type="presOf" srcId="{6CBB24BF-5721-7E4E-A3BD-5949A7FE281E}" destId="{0B5B3C72-8E36-F944-9081-63B029216C79}" srcOrd="0" destOrd="0" presId="urn:microsoft.com/office/officeart/2005/8/layout/arrow5"/>
    <dgm:cxn modelId="{8308819B-673A-744C-96D7-DB4556F6F26A}" type="presOf" srcId="{C963A569-4547-AF4C-ACC3-1CDD626E9B23}" destId="{EC7AC81F-B7D6-F049-8CED-22C158D602A6}" srcOrd="0" destOrd="4" presId="urn:microsoft.com/office/officeart/2005/8/layout/arrow5"/>
    <dgm:cxn modelId="{2FC7B9FA-30A7-AD4D-9B10-80CB94C1FC10}" srcId="{E44292AA-48E2-0743-8ADB-58F78244309B}" destId="{D6DAB8A9-7CA2-AD4B-AFEE-C1C5F30B0D4C}" srcOrd="0" destOrd="0" parTransId="{0BDA6576-41AC-044D-B972-B4A084D189D4}" sibTransId="{1E0AFA12-7989-3F4F-8B13-E3653E7F1F74}"/>
    <dgm:cxn modelId="{504B07E9-ABB7-F64F-A085-596594929DC9}" type="presParOf" srcId="{0B5B3C72-8E36-F944-9081-63B029216C79}" destId="{EC7AC81F-B7D6-F049-8CED-22C158D602A6}" srcOrd="0" destOrd="0" presId="urn:microsoft.com/office/officeart/2005/8/layout/arrow5"/>
    <dgm:cxn modelId="{51C055FC-C340-C84B-ABAA-9AB41F4A2410}" type="presParOf" srcId="{0B5B3C72-8E36-F944-9081-63B029216C79}" destId="{46F77A48-E3CD-E940-A22D-542F4056DBFF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C81F-B7D6-F049-8CED-22C158D602A6}">
      <dsp:nvSpPr>
        <dsp:cNvPr id="0" name=""/>
        <dsp:cNvSpPr/>
      </dsp:nvSpPr>
      <dsp:spPr>
        <a:xfrm rot="16200000">
          <a:off x="155218" y="501230"/>
          <a:ext cx="3865958" cy="377001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Robustness</a:t>
          </a:r>
          <a:endParaRPr lang="en-US" sz="2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Fitness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Evolutionary Distance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Morphological plasticity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Degree of protein interactions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Degree of gene interactions</a:t>
          </a:r>
          <a:endParaRPr lang="en-US" sz="1600" kern="1200" dirty="0"/>
        </a:p>
      </dsp:txBody>
      <dsp:txXfrm rot="5400000">
        <a:off x="203188" y="1419749"/>
        <a:ext cx="3110265" cy="1932979"/>
      </dsp:txXfrm>
    </dsp:sp>
    <dsp:sp modelId="{46F77A48-E3CD-E940-A22D-542F4056DBFF}">
      <dsp:nvSpPr>
        <dsp:cNvPr id="0" name=""/>
        <dsp:cNvSpPr/>
      </dsp:nvSpPr>
      <dsp:spPr>
        <a:xfrm rot="5400000">
          <a:off x="4157745" y="442053"/>
          <a:ext cx="3951603" cy="391649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Cellular Aging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Replicative lifespan (RLS)</a:t>
          </a:r>
          <a:endParaRPr lang="en-US" sz="1800" kern="1200" dirty="0"/>
        </a:p>
      </dsp:txBody>
      <dsp:txXfrm rot="-5400000">
        <a:off x="4860686" y="1412399"/>
        <a:ext cx="3231107" cy="1975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0DFE7-8608-094A-AC3A-006D5AF32B7F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0E22D-334D-A24C-BFB4-E686377657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Negative (inverse) correlation between morphological plasticity and fitness</a:t>
            </a:r>
          </a:p>
          <a:p>
            <a:r>
              <a:rPr lang="en-US" dirty="0" smtClean="0"/>
              <a:t>Negative (inverse) correlation between morphological</a:t>
            </a:r>
            <a:r>
              <a:rPr lang="en-US" baseline="0" dirty="0" smtClean="0"/>
              <a:t> plasticity and replicative lifespan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RLS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Morphological Plasticity graph instead of tables?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Highlight significant 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Confused about</a:t>
            </a:r>
            <a:r>
              <a:rPr lang="en-US" baseline="0" dirty="0" smtClean="0"/>
              <a:t> 2</a:t>
            </a:r>
            <a:r>
              <a:rPr lang="en-US" baseline="30000" dirty="0" smtClean="0"/>
              <a:t>nd</a:t>
            </a:r>
            <a:r>
              <a:rPr lang="en-US" baseline="0" dirty="0" smtClean="0"/>
              <a:t> bullet point</a:t>
            </a:r>
          </a:p>
          <a:p>
            <a:r>
              <a:rPr lang="en-US" baseline="0" dirty="0" smtClean="0"/>
              <a:t>Improve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bullet – take to separate slide (summary part 2)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Draw a diagram (find funny visual)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0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6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this </a:t>
            </a:r>
            <a:r>
              <a:rPr lang="en-US" dirty="0" smtClean="0"/>
              <a:t>slide??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1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r>
              <a:rPr lang="en-US" baseline="0" dirty="0" smtClean="0"/>
              <a:t> aging is a product of detrimental protein modifications that lead to consequential inefficiency in associated cellular networks and overall increased sensitivity to stochastic variations. </a:t>
            </a:r>
          </a:p>
          <a:p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www.immortalhumans.com</a:t>
            </a:r>
            <a:r>
              <a:rPr lang="en-US" dirty="0" smtClean="0"/>
              <a:t>/a-new-hint-into-cellular-aging-has-been-identified-by-biologists/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Fitness</a:t>
            </a:r>
            <a:r>
              <a:rPr lang="en-US" baseline="0" dirty="0" smtClean="0"/>
              <a:t> = the capacity of a cell to survive and reproduce relative to other cells in the same stem cell niche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Evolutionary Distance = measures the genetic divergence between populations within a species (yeast)</a:t>
            </a:r>
            <a:endParaRPr lang="en-US" dirty="0" smtClean="0"/>
          </a:p>
          <a:p>
            <a:r>
              <a:rPr lang="en-US" dirty="0" smtClean="0"/>
              <a:t>Morphological plasticity</a:t>
            </a:r>
            <a:r>
              <a:rPr lang="en-US" baseline="0" dirty="0" smtClean="0"/>
              <a:t> = the ability of an organism to change its phenotype in response to environmental perturbations</a:t>
            </a:r>
          </a:p>
          <a:p>
            <a:r>
              <a:rPr lang="en-US" baseline="0" dirty="0" smtClean="0"/>
              <a:t>Degree of protein interactions = quantifies the protein-protein interactions that take place in a yeast cells (protein interaction networks carry out and regulate cellular processes)</a:t>
            </a:r>
          </a:p>
          <a:p>
            <a:r>
              <a:rPr lang="en-US" baseline="0" dirty="0" smtClean="0"/>
              <a:t>Degree of genetic interactions = quantifies gene interaction networks in the yeast cells (gene interactions carry out and regulate cellular processes)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1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http://classifieds.uplog.org/ads/mercedes-benz-slr-mclaren/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http://www.tirebalancingbeads.com/school-bus-fleet-saves-money-balancing-tires/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C276B83-D3DE-3D44-A78F-9A740451BFA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Networks</a:t>
            </a:r>
            <a:r>
              <a:rPr lang="en-US" baseline="0" dirty="0" smtClean="0"/>
              <a:t> regulate the cells res</a:t>
            </a:r>
            <a:r>
              <a:rPr lang="en-US" sz="1200" dirty="0" smtClean="0">
                <a:latin typeface="Arial Black"/>
                <a:cs typeface="Arial Black"/>
              </a:rPr>
              <a:t>ponse to different environments,</a:t>
            </a:r>
            <a:r>
              <a:rPr lang="en-US" sz="1200" baseline="0" dirty="0" smtClean="0">
                <a:latin typeface="Arial Black"/>
                <a:cs typeface="Arial Black"/>
              </a:rPr>
              <a:t> which affects the cells ability to ada</a:t>
            </a:r>
            <a:r>
              <a:rPr lang="en-US" sz="1200" dirty="0" smtClean="0">
                <a:latin typeface="Arial Black"/>
                <a:cs typeface="Arial Black"/>
              </a:rPr>
              <a:t>pt</a:t>
            </a:r>
            <a:r>
              <a:rPr lang="en-US" sz="1200" dirty="0" smtClean="0">
                <a:latin typeface="Arial Black"/>
                <a:cs typeface="Arial Black"/>
              </a:rPr>
              <a:t>.</a:t>
            </a:r>
          </a:p>
          <a:p>
            <a:endParaRPr lang="en-US" sz="1200" dirty="0" smtClean="0">
              <a:latin typeface="Arial Black"/>
              <a:cs typeface="Arial Black"/>
            </a:endParaRPr>
          </a:p>
          <a:p>
            <a:r>
              <a:rPr lang="en-US" sz="1200" dirty="0" smtClean="0">
                <a:latin typeface="Arial Black"/>
                <a:cs typeface="Arial Black"/>
              </a:rPr>
              <a:t>Do I need this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 between fitness and protein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Yeast (</a:t>
            </a:r>
            <a:r>
              <a:rPr lang="en-US" dirty="0" err="1">
                <a:latin typeface="Calibri" charset="0"/>
              </a:rPr>
              <a:t>Kaeberlin</a:t>
            </a:r>
            <a:r>
              <a:rPr lang="en-US" dirty="0">
                <a:latin typeface="Calibri" charset="0"/>
              </a:rPr>
              <a:t> 2007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Linear regression: p-value &lt; 0.05 will be considered significant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Need</a:t>
            </a:r>
            <a:r>
              <a:rPr lang="en-US" baseline="0" dirty="0" smtClean="0">
                <a:latin typeface="Calibri" charset="0"/>
              </a:rPr>
              <a:t> to add more information about linear regression and p-value (in case audience </a:t>
            </a:r>
            <a:endParaRPr lang="en-US" dirty="0">
              <a:latin typeface="Calibri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5393293-5950-934A-B223-F171C0AF1BB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I change title to “Insignificant Relationship…”???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pPr/>
              <a:t>Tuesday, April 16,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pPr/>
              <a:t>Tuesday, April 16,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pPr/>
              <a:t>Tuesday, April 16,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Tuesday, April 16,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pPr/>
              <a:t>Tuesday, April 16,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pPr/>
              <a:t>Tuesday, April 16,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pPr/>
              <a:t>Tuesday, April 16, 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pPr/>
              <a:t>Tuesday, April 16,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pPr/>
              <a:t>Tuesday, April 16, 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pPr/>
              <a:t>Tuesday, April 16,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pPr/>
              <a:t>Tuesday, April 16, 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385921-A91A-409C-921C-0E0EC1E750EC}" type="datetime2">
              <a:rPr lang="en-US" smtClean="0"/>
              <a:pPr/>
              <a:t>Tuesday, April 16, 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file:///\\localhost\Users\amandaalexander\Dropbox\Alexander_Ramp_Research\AAResearchDay2013\Macintosh%20HD:Users:amandaalexander:Desktop:Alternate%20Results%20Apr11.docx!OLE_LINK1" TargetMode="External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file:///\\localhost\Users\amandaalexander\Dropbox\Alexander_Ramp_Research\AAResearchDay2013\Macintosh%20HD:Users:amandaalexander:Desktop:Alternate%20Results%20Apr11.docx!OLE_LINK2" TargetMode="External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file:///\\localhost\Users\amandaalexander\Dropbox\Alexander_Ramp_Research\AAResearchDay2013\Macintosh%20HD:Users:amandaalexander:Desktop:Alternate%20Results%20Apr11.docx!OLE_LINK3" TargetMode="External"/><Relationship Id="rId5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mandaalexander\Dropbox\Alexander_Ramp_Research\AAResearchDay2013\Macintosh%20HD:Users:amandaalexander:Desktop:Alternate%20Results%20Apr11.docx!OLE_LINK4" TargetMode="External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cmd.gi.k.u-tokyo.ac.jp/datamine/" TargetMode="External"/><Relationship Id="rId4" Type="http://schemas.openxmlformats.org/officeDocument/2006/relationships/hyperlink" Target="http://www.sciencemag.org/cgi/content/full/327/5964/425/DC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3167"/>
            <a:ext cx="7772400" cy="19144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 Black"/>
                <a:cs typeface="Arial Black"/>
              </a:rPr>
              <a:t>T</a:t>
            </a:r>
            <a:r>
              <a:rPr lang="en-US" sz="4000" dirty="0" smtClean="0">
                <a:latin typeface="Arial Black"/>
                <a:cs typeface="Arial Black"/>
              </a:rPr>
              <a:t>he Interconnection Between Cellular Aging and Robustness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883712" cy="3329714"/>
          </a:xfrm>
        </p:spPr>
        <p:txBody>
          <a:bodyPr>
            <a:noAutofit/>
          </a:bodyPr>
          <a:lstStyle/>
          <a:p>
            <a:r>
              <a:rPr lang="en-US" sz="2300" dirty="0" smtClean="0">
                <a:solidFill>
                  <a:schemeClr val="tx1"/>
                </a:solidFill>
                <a:latin typeface="Arial Black"/>
                <a:cs typeface="Arial Black"/>
              </a:rPr>
              <a:t>Presented by </a:t>
            </a:r>
          </a:p>
          <a:p>
            <a:r>
              <a:rPr lang="en-US" sz="2300" dirty="0" smtClean="0">
                <a:solidFill>
                  <a:schemeClr val="tx1"/>
                </a:solidFill>
                <a:latin typeface="Arial Black"/>
                <a:cs typeface="Arial Black"/>
              </a:rPr>
              <a:t>Amanda Alexander</a:t>
            </a:r>
          </a:p>
          <a:p>
            <a:endParaRPr lang="en-US" sz="2300" dirty="0">
              <a:solidFill>
                <a:schemeClr val="tx1"/>
              </a:solidFill>
              <a:latin typeface="Arial Black"/>
              <a:cs typeface="Arial Black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Black"/>
                <a:cs typeface="Arial Black"/>
              </a:rPr>
              <a:t>Research Advisor: Dr. Hong Qin</a:t>
            </a:r>
          </a:p>
          <a:p>
            <a:r>
              <a:rPr lang="en-US" dirty="0" smtClean="0">
                <a:solidFill>
                  <a:schemeClr val="tx1"/>
                </a:solidFill>
                <a:latin typeface="Arial Black"/>
                <a:cs typeface="Arial Black"/>
              </a:rPr>
              <a:t>Mathematics Dept. </a:t>
            </a:r>
            <a:r>
              <a:rPr lang="en-US" dirty="0" smtClean="0">
                <a:solidFill>
                  <a:schemeClr val="tx1"/>
                </a:solidFill>
                <a:latin typeface="Arial Black"/>
                <a:cs typeface="Arial Black"/>
              </a:rPr>
              <a:t>&amp; Biology </a:t>
            </a:r>
            <a:r>
              <a:rPr lang="en-US" dirty="0" smtClean="0">
                <a:solidFill>
                  <a:schemeClr val="tx1"/>
                </a:solidFill>
                <a:latin typeface="Arial Black"/>
                <a:cs typeface="Arial Black"/>
              </a:rPr>
              <a:t>Dept.</a:t>
            </a:r>
            <a:endParaRPr lang="en-US" dirty="0" smtClean="0">
              <a:solidFill>
                <a:schemeClr val="tx1"/>
              </a:solidFill>
              <a:latin typeface="Arial Black"/>
              <a:cs typeface="Arial Black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Black"/>
                <a:cs typeface="Arial Black"/>
              </a:rPr>
              <a:t>Spelman </a:t>
            </a:r>
            <a:r>
              <a:rPr lang="en-US" dirty="0" smtClean="0">
                <a:solidFill>
                  <a:schemeClr val="tx1"/>
                </a:solidFill>
                <a:latin typeface="Arial Black"/>
                <a:cs typeface="Arial Black"/>
              </a:rPr>
              <a:t>College</a:t>
            </a:r>
          </a:p>
          <a:p>
            <a:endParaRPr lang="en-US" dirty="0">
              <a:solidFill>
                <a:schemeClr val="tx1"/>
              </a:solidFill>
              <a:latin typeface="Arial Black"/>
              <a:cs typeface="Arial Black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 Black"/>
                <a:cs typeface="Arial Black"/>
              </a:rPr>
              <a:t>April 19, 2013</a:t>
            </a:r>
            <a:endParaRPr lang="en-US" sz="16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4951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8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Significant Relationship between Fitness and Cellular Aging</a:t>
            </a:r>
            <a:endParaRPr lang="en-US" sz="3200" dirty="0">
              <a:latin typeface="Arial Black"/>
              <a:cs typeface="Arial Black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88870"/>
              </p:ext>
            </p:extLst>
          </p:nvPr>
        </p:nvGraphicFramePr>
        <p:xfrm>
          <a:off x="-731795" y="2489199"/>
          <a:ext cx="9875795" cy="256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4" imgW="5638800" imgH="1384300" progId="Word.Document.12">
                  <p:link updateAutomatic="1"/>
                </p:oleObj>
              </mc:Choice>
              <mc:Fallback>
                <p:oleObj name="Document" r:id="rId4" imgW="5638800" imgH="1384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31795" y="2489199"/>
                        <a:ext cx="9875795" cy="256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2100" y="3979334"/>
            <a:ext cx="7878233" cy="369332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4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0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Insignificant Relationship between Evolutionary Distance and Cellular Aging</a:t>
            </a:r>
            <a:endParaRPr lang="en-US" sz="3200" dirty="0">
              <a:latin typeface="Arial Black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418675"/>
              </p:ext>
            </p:extLst>
          </p:nvPr>
        </p:nvGraphicFramePr>
        <p:xfrm>
          <a:off x="-538793" y="2836333"/>
          <a:ext cx="9682793" cy="167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4" imgW="5638800" imgH="977900" progId="Word.Document.12">
                  <p:link updateAutomatic="1"/>
                </p:oleObj>
              </mc:Choice>
              <mc:Fallback>
                <p:oleObj name="Document" r:id="rId4" imgW="5638800" imgH="977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38793" y="2836333"/>
                        <a:ext cx="9682793" cy="1679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 pitchFamily="34" charset="0"/>
              </a:rPr>
              <a:t>Protein Interactions and Genetic Interactions are not Significantly Correlated with Cellular Aging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0" t="5524" r="-262"/>
          <a:stretch/>
        </p:blipFill>
        <p:spPr>
          <a:xfrm>
            <a:off x="54864" y="1508760"/>
            <a:ext cx="4325112" cy="3127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22" y="3591502"/>
            <a:ext cx="4264378" cy="326649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247444" y="2523287"/>
            <a:ext cx="3285066" cy="646331"/>
            <a:chOff x="4247444" y="2523287"/>
            <a:chExt cx="3285066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04177" y="2523287"/>
              <a:ext cx="232833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P-value = 0.1759</a:t>
              </a:r>
            </a:p>
            <a:p>
              <a:pPr algn="ctr"/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= 0.004564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5" idx="1"/>
            </p:cNvCxnSpPr>
            <p:nvPr/>
          </p:nvCxnSpPr>
          <p:spPr>
            <a:xfrm flipH="1">
              <a:off x="4247444" y="2846453"/>
              <a:ext cx="956733" cy="3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30956" y="5106790"/>
            <a:ext cx="3234266" cy="646331"/>
            <a:chOff x="730956" y="5106790"/>
            <a:chExt cx="323426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730956" y="5106790"/>
              <a:ext cx="232833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P-value = 0.5641</a:t>
              </a:r>
            </a:p>
            <a:p>
              <a:pPr algn="ctr"/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= 0.0006784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7" idx="3"/>
            </p:cNvCxnSpPr>
            <p:nvPr/>
          </p:nvCxnSpPr>
          <p:spPr>
            <a:xfrm>
              <a:off x="3059289" y="5429956"/>
              <a:ext cx="9059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charset="0"/>
              </a:rPr>
              <a:t>Morphological Plasticity : Factored into Cellular Aging and </a:t>
            </a:r>
            <a:r>
              <a:rPr lang="en-US" sz="3200" dirty="0" smtClean="0">
                <a:latin typeface="Arial Black" charset="0"/>
              </a:rPr>
              <a:t>Fitness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22" y="3308766"/>
            <a:ext cx="4340578" cy="3324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77" y="1417638"/>
            <a:ext cx="4172655" cy="319623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16377" y="2662435"/>
            <a:ext cx="2328333" cy="1177817"/>
            <a:chOff x="1216377" y="2662435"/>
            <a:chExt cx="2328333" cy="1177817"/>
          </a:xfrm>
        </p:grpSpPr>
        <p:sp>
          <p:nvSpPr>
            <p:cNvPr id="10" name="TextBox 9"/>
            <p:cNvSpPr txBox="1"/>
            <p:nvPr/>
          </p:nvSpPr>
          <p:spPr>
            <a:xfrm>
              <a:off x="1216377" y="2662435"/>
              <a:ext cx="232833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P-value = 1.08 x 10</a:t>
              </a:r>
              <a:r>
                <a:rPr lang="en-US" baseline="30000" dirty="0" smtClean="0"/>
                <a:t>-13</a:t>
              </a:r>
              <a:endParaRPr lang="en-US" dirty="0" smtClean="0"/>
            </a:p>
            <a:p>
              <a:pPr algn="ctr"/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= 0.09902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0" idx="2"/>
            </p:cNvCxnSpPr>
            <p:nvPr/>
          </p:nvCxnSpPr>
          <p:spPr>
            <a:xfrm flipH="1">
              <a:off x="2370667" y="3308766"/>
              <a:ext cx="9877" cy="5314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62222" y="4501444"/>
            <a:ext cx="2328333" cy="1061638"/>
            <a:chOff x="5362222" y="4501444"/>
            <a:chExt cx="2328333" cy="1061638"/>
          </a:xfrm>
        </p:grpSpPr>
        <p:sp>
          <p:nvSpPr>
            <p:cNvPr id="12" name="TextBox 11"/>
            <p:cNvSpPr txBox="1"/>
            <p:nvPr/>
          </p:nvSpPr>
          <p:spPr>
            <a:xfrm>
              <a:off x="5362222" y="4916751"/>
              <a:ext cx="232833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P-value = 1.349 x 10</a:t>
              </a:r>
              <a:r>
                <a:rPr lang="en-US" baseline="30000" dirty="0" smtClean="0"/>
                <a:t>-5</a:t>
              </a:r>
              <a:endParaRPr lang="en-US" dirty="0" smtClean="0"/>
            </a:p>
            <a:p>
              <a:pPr algn="ctr"/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= 0.03431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2" idx="0"/>
            </p:cNvCxnSpPr>
            <p:nvPr/>
          </p:nvCxnSpPr>
          <p:spPr>
            <a:xfrm flipH="1" flipV="1">
              <a:off x="6519333" y="4501444"/>
              <a:ext cx="7056" cy="4153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05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69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charset="0"/>
              </a:rPr>
              <a:t>Morphological Plasticity : Factored into Cellular Aging and Fitness </a:t>
            </a:r>
            <a:endParaRPr lang="en-US" sz="3200" dirty="0">
              <a:latin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89" y="6406444"/>
            <a:ext cx="431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p-values displayed in parentheses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450291"/>
              </p:ext>
            </p:extLst>
          </p:nvPr>
        </p:nvGraphicFramePr>
        <p:xfrm>
          <a:off x="358421" y="1857022"/>
          <a:ext cx="7857147" cy="416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ocument" r:id="rId4" imgW="6032500" imgH="3200400" progId="Word.Document.12">
                  <p:link updateAutomatic="1"/>
                </p:oleObj>
              </mc:Choice>
              <mc:Fallback>
                <p:oleObj name="Document" r:id="rId4" imgW="6032500" imgH="3200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421" y="1857022"/>
                        <a:ext cx="7857147" cy="4168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483556" y="2652889"/>
            <a:ext cx="2977444" cy="324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83556" y="4018845"/>
            <a:ext cx="2977444" cy="496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83556" y="5271911"/>
            <a:ext cx="2977444" cy="496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 sz="2800" dirty="0" smtClean="0">
                <a:latin typeface="Arial Black"/>
                <a:cs typeface="Arial Black"/>
              </a:rPr>
              <a:t>Fitness: Factored into Genetic Interactions, Protein Interactions, and Replicative Lifespan</a:t>
            </a:r>
            <a:endParaRPr lang="en-US" sz="2800" dirty="0">
              <a:latin typeface="Arial Black"/>
              <a:cs typeface="Arial Black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34518"/>
              </p:ext>
            </p:extLst>
          </p:nvPr>
        </p:nvGraphicFramePr>
        <p:xfrm>
          <a:off x="285750" y="1920875"/>
          <a:ext cx="7908925" cy="444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3" imgW="6032500" imgH="3390900" progId="Word.Document.12">
                  <p:link updateAutomatic="1"/>
                </p:oleObj>
              </mc:Choice>
              <mc:Fallback>
                <p:oleObj name="Document" r:id="rId3" imgW="6032500" imgH="3390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0" y="1920875"/>
                        <a:ext cx="7908925" cy="444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833410" y="2664507"/>
            <a:ext cx="1097034" cy="77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5333" y="3767666"/>
            <a:ext cx="2751667" cy="564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157" y="4783666"/>
            <a:ext cx="7909870" cy="1368777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/>
                <a:cs typeface="Arial Black"/>
              </a:rPr>
              <a:t>Replicative Lifespan, Morphological Plasticity, and Fitness (YPE)</a:t>
            </a:r>
            <a:endParaRPr lang="en-US" sz="2800" dirty="0"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776" y="2269390"/>
            <a:ext cx="23706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Replicative Lifespan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37667" y="2283502"/>
            <a:ext cx="284976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Morphological Plasticity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3777" y="5136445"/>
            <a:ext cx="159875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Fitness (YPE)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6" idx="1"/>
            <a:endCxn id="4" idx="2"/>
          </p:cNvCxnSpPr>
          <p:nvPr/>
        </p:nvCxnSpPr>
        <p:spPr>
          <a:xfrm flipH="1" flipV="1">
            <a:off x="1919110" y="3100387"/>
            <a:ext cx="1354667" cy="245155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4" idx="3"/>
          </p:cNvCxnSpPr>
          <p:nvPr/>
        </p:nvCxnSpPr>
        <p:spPr>
          <a:xfrm flipH="1" flipV="1">
            <a:off x="3104443" y="2684889"/>
            <a:ext cx="1933224" cy="14112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3"/>
          </p:cNvCxnSpPr>
          <p:nvPr/>
        </p:nvCxnSpPr>
        <p:spPr>
          <a:xfrm flipH="1">
            <a:off x="4872530" y="3114499"/>
            <a:ext cx="1590018" cy="2437445"/>
          </a:xfrm>
          <a:prstGeom prst="straightConnector1">
            <a:avLst/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3777" y="2115501"/>
            <a:ext cx="1742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1.349 x 10</a:t>
            </a:r>
            <a:r>
              <a:rPr lang="en-US" sz="1400" baseline="30000" dirty="0" smtClean="0"/>
              <a:t>-5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44221" y="4384567"/>
            <a:ext cx="148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0.01488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19439" y="4363645"/>
            <a:ext cx="1712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1.08 x 10</a:t>
            </a:r>
            <a:r>
              <a:rPr lang="en-US" sz="1400" baseline="30000" dirty="0" smtClean="0"/>
              <a:t>-13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273777" y="3835779"/>
            <a:ext cx="1742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1.045 x 10</a:t>
            </a:r>
            <a:r>
              <a:rPr lang="en-US" sz="1400" baseline="30000" dirty="0" smtClean="0"/>
              <a:t>-5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301658" y="2129613"/>
            <a:ext cx="1651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2.58 x 10</a:t>
            </a:r>
            <a:r>
              <a:rPr lang="en-US" sz="1400" baseline="30000" dirty="0" smtClean="0"/>
              <a:t>-5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44221" y="4384567"/>
            <a:ext cx="1304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0.383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983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Summary 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403"/>
            <a:ext cx="7981244" cy="49705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cs typeface="Arial Black"/>
              </a:rPr>
              <a:t>The growth fitness in ethanol medium has the strongest correlation with lifespan, suggesting that respiratory metabolism is most informative to lifespan.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cs typeface="Arial Black"/>
              </a:rPr>
              <a:t>There is a significant negative correlation between replicative life span and morphological plasticity, which is inversely correlated with robustness.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cs typeface="Arial Black"/>
              </a:rPr>
              <a:t>There is a significant correlation between growth fitness and the number of protein and genetic interactions.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cs typeface="Arial Black"/>
              </a:rPr>
              <a:t>There is an interesting connection between morphological plasticity, fitness, and replicative lifespan</a:t>
            </a:r>
            <a:endParaRPr lang="en-US" sz="2300" dirty="0">
              <a:latin typeface="Arial Black"/>
              <a:cs typeface="Arial Black"/>
            </a:endParaRPr>
          </a:p>
          <a:p>
            <a:endParaRPr lang="en-US" sz="2300" dirty="0" smtClean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lang="en-US" sz="29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6333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Results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9" name="Text Box 18"/>
          <p:cNvSpPr txBox="1"/>
          <p:nvPr/>
        </p:nvSpPr>
        <p:spPr>
          <a:xfrm>
            <a:off x="5992851" y="3703298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Morphological Plasticity</a:t>
            </a:r>
            <a:endParaRPr lang="en-US" sz="160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0" name="Text Box 19"/>
          <p:cNvSpPr txBox="1"/>
          <p:nvPr/>
        </p:nvSpPr>
        <p:spPr>
          <a:xfrm>
            <a:off x="1495570" y="5053059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Evolutionary Distance</a:t>
            </a:r>
            <a:endParaRPr lang="en-US" sz="160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1" name="Text Box 20"/>
          <p:cNvSpPr txBox="1"/>
          <p:nvPr/>
        </p:nvSpPr>
        <p:spPr>
          <a:xfrm>
            <a:off x="1495570" y="3686709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Genetic Interactions</a:t>
            </a:r>
            <a:endParaRPr lang="en-US" sz="16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2" name="Text Box 21"/>
          <p:cNvSpPr txBox="1"/>
          <p:nvPr/>
        </p:nvSpPr>
        <p:spPr>
          <a:xfrm>
            <a:off x="3730186" y="5052833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Protein Interactions</a:t>
            </a:r>
            <a:endParaRPr lang="en-US" sz="160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3" name="Text Box 22"/>
          <p:cNvSpPr txBox="1"/>
          <p:nvPr/>
        </p:nvSpPr>
        <p:spPr>
          <a:xfrm>
            <a:off x="3730186" y="3686572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Fitness</a:t>
            </a:r>
            <a:endParaRPr lang="en-US" sz="1600" dirty="0">
              <a:effectLst/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(YPE)</a:t>
            </a:r>
            <a:endParaRPr lang="en-US" sz="16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4" name="Text Box 23"/>
          <p:cNvSpPr txBox="1"/>
          <p:nvPr/>
        </p:nvSpPr>
        <p:spPr>
          <a:xfrm>
            <a:off x="3730186" y="2301293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Replicative Lifespan</a:t>
            </a:r>
            <a:endParaRPr lang="en-US" sz="1600" dirty="0">
              <a:effectLst/>
              <a:latin typeface="Times"/>
              <a:ea typeface="ＭＳ 明朝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04078" y="4013684"/>
            <a:ext cx="688773" cy="16705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69462" y="4013684"/>
            <a:ext cx="660723" cy="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2517" y="4340573"/>
            <a:ext cx="0" cy="71262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69462" y="5380088"/>
            <a:ext cx="660723" cy="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04078" y="4357278"/>
            <a:ext cx="1475719" cy="102281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82517" y="2628261"/>
            <a:ext cx="1447669" cy="1058533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04078" y="2628261"/>
            <a:ext cx="1475719" cy="1075239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284075" y="1551996"/>
            <a:ext cx="4472348" cy="2121435"/>
          </a:xfrm>
          <a:custGeom>
            <a:avLst/>
            <a:gdLst>
              <a:gd name="connsiteX0" fmla="*/ 0 w 4288118"/>
              <a:gd name="connsiteY0" fmla="*/ 2241180 h 2256121"/>
              <a:gd name="connsiteX1" fmla="*/ 2046941 w 4288118"/>
              <a:gd name="connsiteY1" fmla="*/ 4 h 2256121"/>
              <a:gd name="connsiteX2" fmla="*/ 4288118 w 4288118"/>
              <a:gd name="connsiteY2" fmla="*/ 2256121 h 22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8118" h="2256121">
                <a:moveTo>
                  <a:pt x="0" y="2241180"/>
                </a:moveTo>
                <a:cubicBezTo>
                  <a:pt x="666127" y="1119347"/>
                  <a:pt x="1332255" y="-2486"/>
                  <a:pt x="2046941" y="4"/>
                </a:cubicBezTo>
                <a:cubicBezTo>
                  <a:pt x="2761627" y="2494"/>
                  <a:pt x="4288118" y="2256121"/>
                  <a:pt x="4288118" y="2256121"/>
                </a:cubicBezTo>
              </a:path>
            </a:pathLst>
          </a:cu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7191" y="3004892"/>
            <a:ext cx="0" cy="681679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2"/>
            <a:endCxn id="12" idx="0"/>
          </p:cNvCxnSpPr>
          <p:nvPr/>
        </p:nvCxnSpPr>
        <p:spPr>
          <a:xfrm>
            <a:off x="4517191" y="4390171"/>
            <a:ext cx="0" cy="66266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49204" y="2945128"/>
            <a:ext cx="343647" cy="429096"/>
            <a:chOff x="1434353" y="1885576"/>
            <a:chExt cx="343647" cy="429096"/>
          </a:xfrm>
        </p:grpSpPr>
        <p:sp>
          <p:nvSpPr>
            <p:cNvPr id="26" name="Oval 25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1434353" y="1885576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_</a:t>
              </a:r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85601" y="1146532"/>
            <a:ext cx="343647" cy="369332"/>
            <a:chOff x="1434353" y="1945340"/>
            <a:chExt cx="343647" cy="369332"/>
          </a:xfrm>
        </p:grpSpPr>
        <p:sp>
          <p:nvSpPr>
            <p:cNvPr id="36" name="Oval 35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1434353" y="1945340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92851" y="4868167"/>
            <a:ext cx="343647" cy="369332"/>
            <a:chOff x="1434353" y="1945340"/>
            <a:chExt cx="343647" cy="369332"/>
          </a:xfrm>
        </p:grpSpPr>
        <p:sp>
          <p:nvSpPr>
            <p:cNvPr id="39" name="Oval 38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1434353" y="1945340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91952" y="4552246"/>
            <a:ext cx="343647" cy="369332"/>
            <a:chOff x="1434353" y="1945340"/>
            <a:chExt cx="343647" cy="369332"/>
          </a:xfrm>
        </p:grpSpPr>
        <p:sp>
          <p:nvSpPr>
            <p:cNvPr id="42" name="Oval 41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1434353" y="1945340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80376" y="3977801"/>
            <a:ext cx="343647" cy="429096"/>
            <a:chOff x="1434353" y="1885576"/>
            <a:chExt cx="343647" cy="429096"/>
          </a:xfrm>
        </p:grpSpPr>
        <p:sp>
          <p:nvSpPr>
            <p:cNvPr id="48" name="Oval 47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434353" y="1885576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_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3710" y="5327562"/>
            <a:ext cx="343647" cy="429096"/>
            <a:chOff x="1434353" y="1885576"/>
            <a:chExt cx="343647" cy="429096"/>
          </a:xfrm>
        </p:grpSpPr>
        <p:sp>
          <p:nvSpPr>
            <p:cNvPr id="51" name="Oval 50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1434353" y="1885576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_</a:t>
              </a:r>
              <a:endParaRPr lang="en-US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6706" y="3984354"/>
            <a:ext cx="343647" cy="429096"/>
            <a:chOff x="1434353" y="1885576"/>
            <a:chExt cx="343647" cy="429096"/>
          </a:xfrm>
        </p:grpSpPr>
        <p:sp>
          <p:nvSpPr>
            <p:cNvPr id="54" name="Oval 53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1434353" y="1885576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_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360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9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Conclusion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89" y="1836770"/>
            <a:ext cx="8094133" cy="3652453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3200" dirty="0" smtClean="0">
                <a:cs typeface="Arial Black"/>
              </a:rPr>
              <a:t>Significant relationships were established between several proxies of robustness and replicative lifespan which confirms our hypothesis. Robustness positively correlates with replicative lifespan, suggesting that the cellular robustness increases replicative lifespan.</a:t>
            </a:r>
            <a:endParaRPr lang="en-US" sz="3200" dirty="0"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8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/>
                <a:cs typeface="Arial Black"/>
              </a:rPr>
              <a:t>Overview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Hypothesis</a:t>
            </a:r>
          </a:p>
          <a:p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</a:p>
          <a:p>
            <a:r>
              <a:rPr lang="en-US" sz="3200" dirty="0" smtClean="0"/>
              <a:t>Future Directions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54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Future Directions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11" y="1212009"/>
            <a:ext cx="7987056" cy="4525963"/>
          </a:xfrm>
        </p:spPr>
        <p:txBody>
          <a:bodyPr/>
          <a:lstStyle/>
          <a:p>
            <a:r>
              <a:rPr lang="en-US" sz="2800" dirty="0" smtClean="0">
                <a:cs typeface="Arial"/>
              </a:rPr>
              <a:t>Perform a permutation analysis of protein deletion mutants to determine the effects on lifespan as a measure the functional similarity between proteins. </a:t>
            </a:r>
          </a:p>
          <a:p>
            <a:r>
              <a:rPr lang="en-US" sz="2800" dirty="0" smtClean="0">
                <a:cs typeface="Arial"/>
              </a:rPr>
              <a:t>Analysis of relationship between robustness and chronological life span</a:t>
            </a:r>
          </a:p>
          <a:p>
            <a:r>
              <a:rPr lang="en-US" sz="2800" dirty="0" smtClean="0">
                <a:cs typeface="Arial"/>
              </a:rPr>
              <a:t>Perform Q test </a:t>
            </a:r>
            <a:r>
              <a:rPr lang="en-US" sz="2800" dirty="0" smtClean="0">
                <a:cs typeface="Arial"/>
              </a:rPr>
              <a:t>to </a:t>
            </a:r>
            <a:r>
              <a:rPr lang="en-US" sz="2800" dirty="0" smtClean="0">
                <a:cs typeface="Arial"/>
              </a:rPr>
              <a:t>determine accuracy of the results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2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14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References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Arial Black"/>
                <a:cs typeface="Arial Black"/>
              </a:rPr>
              <a:t>Dhami</a:t>
            </a:r>
            <a:r>
              <a:rPr lang="en-US" dirty="0">
                <a:latin typeface="Arial Black"/>
                <a:cs typeface="Arial Black"/>
              </a:rPr>
              <a:t>, S. P. S.,N. </a:t>
            </a:r>
            <a:r>
              <a:rPr lang="en-US" dirty="0" err="1">
                <a:latin typeface="Arial Black"/>
                <a:cs typeface="Arial Black"/>
              </a:rPr>
              <a:t>Mittal</a:t>
            </a:r>
            <a:r>
              <a:rPr lang="en-US" dirty="0">
                <a:latin typeface="Arial Black"/>
                <a:cs typeface="Arial Black"/>
              </a:rPr>
              <a:t>, S. C. </a:t>
            </a:r>
            <a:r>
              <a:rPr lang="en-US" dirty="0" err="1">
                <a:latin typeface="Arial Black"/>
                <a:cs typeface="Arial Black"/>
              </a:rPr>
              <a:t>Janga</a:t>
            </a:r>
            <a:r>
              <a:rPr lang="en-US" dirty="0">
                <a:latin typeface="Arial Black"/>
                <a:cs typeface="Arial Black"/>
              </a:rPr>
              <a:t>, and R. </a:t>
            </a:r>
            <a:r>
              <a:rPr lang="en-US" dirty="0" err="1">
                <a:latin typeface="Arial Black"/>
                <a:cs typeface="Arial Black"/>
              </a:rPr>
              <a:t>Nilanjan</a:t>
            </a:r>
            <a:r>
              <a:rPr lang="en-US" dirty="0">
                <a:latin typeface="Arial Black"/>
                <a:cs typeface="Arial Black"/>
              </a:rPr>
              <a:t>, 2011 Comparative analysis of gene expression and regulation of </a:t>
            </a:r>
            <a:r>
              <a:rPr lang="en-US" dirty="0" err="1">
                <a:latin typeface="Arial Black"/>
                <a:cs typeface="Arial Black"/>
              </a:rPr>
              <a:t>replicative</a:t>
            </a:r>
            <a:r>
              <a:rPr lang="en-US" dirty="0">
                <a:latin typeface="Arial Black"/>
                <a:cs typeface="Arial Black"/>
              </a:rPr>
              <a:t> aging associated genes in </a:t>
            </a:r>
            <a:r>
              <a:rPr lang="en-US" i="1" dirty="0">
                <a:latin typeface="Arial Black"/>
                <a:cs typeface="Arial Black"/>
              </a:rPr>
              <a:t>S. </a:t>
            </a:r>
            <a:r>
              <a:rPr lang="en-US" i="1" dirty="0" err="1">
                <a:latin typeface="Arial Black"/>
                <a:cs typeface="Arial Black"/>
              </a:rPr>
              <a:t>cerevisiae</a:t>
            </a:r>
            <a:r>
              <a:rPr lang="en-US" i="1" dirty="0">
                <a:latin typeface="Arial Black"/>
                <a:cs typeface="Arial Black"/>
              </a:rPr>
              <a:t>. </a:t>
            </a:r>
            <a:r>
              <a:rPr lang="en-US" dirty="0">
                <a:latin typeface="Arial Black"/>
                <a:cs typeface="Arial Black"/>
              </a:rPr>
              <a:t>Molecular </a:t>
            </a:r>
            <a:r>
              <a:rPr lang="en-US" dirty="0" err="1">
                <a:latin typeface="Arial Black"/>
                <a:cs typeface="Arial Black"/>
              </a:rPr>
              <a:t>BioSystems</a:t>
            </a:r>
            <a:r>
              <a:rPr lang="en-US" dirty="0">
                <a:latin typeface="Arial Black"/>
                <a:cs typeface="Arial Black"/>
              </a:rPr>
              <a:t> </a:t>
            </a:r>
            <a:r>
              <a:rPr lang="en-US" b="1" dirty="0">
                <a:latin typeface="Arial Black"/>
                <a:cs typeface="Arial Black"/>
              </a:rPr>
              <a:t>7: </a:t>
            </a:r>
            <a:r>
              <a:rPr lang="en-US" dirty="0" smtClean="0">
                <a:latin typeface="Arial Black"/>
                <a:cs typeface="Arial Black"/>
              </a:rPr>
              <a:t>403–410.</a:t>
            </a:r>
          </a:p>
          <a:p>
            <a:r>
              <a:rPr lang="en-US" dirty="0" err="1" smtClean="0">
                <a:latin typeface="Arial Black"/>
                <a:cs typeface="Arial Black"/>
              </a:rPr>
              <a:t>Nehaniv</a:t>
            </a:r>
            <a:r>
              <a:rPr lang="en-US" dirty="0" smtClean="0">
                <a:latin typeface="Arial Black"/>
                <a:cs typeface="Arial Black"/>
              </a:rPr>
              <a:t>, C L. Self-replication, </a:t>
            </a:r>
            <a:r>
              <a:rPr lang="en-US" dirty="0" err="1" smtClean="0">
                <a:latin typeface="Arial Black"/>
                <a:cs typeface="Arial Black"/>
              </a:rPr>
              <a:t>evolvability</a:t>
            </a:r>
            <a:r>
              <a:rPr lang="en-US" dirty="0" smtClean="0">
                <a:latin typeface="Arial Black"/>
                <a:cs typeface="Arial Black"/>
              </a:rPr>
              <a:t> and </a:t>
            </a:r>
            <a:r>
              <a:rPr lang="en-US" dirty="0" err="1" smtClean="0">
                <a:latin typeface="Arial Black"/>
                <a:cs typeface="Arial Black"/>
              </a:rPr>
              <a:t>asynchronicity</a:t>
            </a:r>
            <a:r>
              <a:rPr lang="en-US" dirty="0" smtClean="0">
                <a:latin typeface="Arial Black"/>
                <a:cs typeface="Arial Black"/>
              </a:rPr>
              <a:t> in stochastic worlds. In Stochastic Algorithms: Foundations and Applications, volume 3777 of Lecture Notes in Computer Science, pages 126–169. Springer, 2005.</a:t>
            </a:r>
          </a:p>
          <a:p>
            <a:r>
              <a:rPr lang="en-US" dirty="0" err="1" smtClean="0">
                <a:latin typeface="Arial Black"/>
                <a:cs typeface="Arial Black"/>
              </a:rPr>
              <a:t>Macneil</a:t>
            </a:r>
            <a:r>
              <a:rPr lang="en-US" dirty="0" smtClean="0">
                <a:latin typeface="Arial Black"/>
                <a:cs typeface="Arial Black"/>
              </a:rPr>
              <a:t> LT, </a:t>
            </a:r>
            <a:r>
              <a:rPr lang="en-US" dirty="0" err="1" smtClean="0">
                <a:latin typeface="Arial Black"/>
                <a:cs typeface="Arial Black"/>
              </a:rPr>
              <a:t>Walhout</a:t>
            </a:r>
            <a:r>
              <a:rPr lang="en-US" dirty="0" smtClean="0">
                <a:latin typeface="Arial Black"/>
                <a:cs typeface="Arial Black"/>
              </a:rPr>
              <a:t> AJ. Gene regulatory networks and the role of robustness and </a:t>
            </a:r>
            <a:r>
              <a:rPr lang="en-US" dirty="0" err="1" smtClean="0">
                <a:latin typeface="Arial Black"/>
                <a:cs typeface="Arial Black"/>
              </a:rPr>
              <a:t>stochasticity</a:t>
            </a:r>
            <a:r>
              <a:rPr lang="en-US" dirty="0" smtClean="0">
                <a:latin typeface="Arial Black"/>
                <a:cs typeface="Arial Black"/>
              </a:rPr>
              <a:t> in the control of gene expression. </a:t>
            </a:r>
            <a:r>
              <a:rPr lang="en-US" i="1" dirty="0" smtClean="0">
                <a:latin typeface="Arial Black"/>
                <a:cs typeface="Arial Black"/>
              </a:rPr>
              <a:t>Genome Res. 2011;</a:t>
            </a:r>
            <a:r>
              <a:rPr lang="en-US" b="1" i="1" dirty="0" smtClean="0">
                <a:latin typeface="Arial Black"/>
                <a:cs typeface="Arial Black"/>
              </a:rPr>
              <a:t>21:645–657.</a:t>
            </a:r>
            <a:endParaRPr lang="en-US" dirty="0" smtClean="0">
              <a:latin typeface="Arial Black"/>
              <a:cs typeface="Arial Black"/>
            </a:endParaRPr>
          </a:p>
          <a:p>
            <a:r>
              <a:rPr lang="en-US" dirty="0" err="1">
                <a:latin typeface="Arial Black"/>
                <a:cs typeface="Arial Black"/>
              </a:rPr>
              <a:t>Saccharomyces</a:t>
            </a:r>
            <a:r>
              <a:rPr lang="en-US" dirty="0">
                <a:latin typeface="Arial Black"/>
                <a:cs typeface="Arial Black"/>
              </a:rPr>
              <a:t> </a:t>
            </a:r>
            <a:r>
              <a:rPr lang="en-US" dirty="0" err="1">
                <a:latin typeface="Arial Black"/>
                <a:cs typeface="Arial Black"/>
              </a:rPr>
              <a:t>Cerevisiae</a:t>
            </a:r>
            <a:r>
              <a:rPr lang="en-US" dirty="0">
                <a:latin typeface="Arial Black"/>
                <a:cs typeface="Arial Black"/>
              </a:rPr>
              <a:t> Morphological </a:t>
            </a:r>
            <a:r>
              <a:rPr lang="en-US" dirty="0" smtClean="0">
                <a:latin typeface="Arial Black"/>
                <a:cs typeface="Arial Black"/>
              </a:rPr>
              <a:t>Database, 30 Mar.  2005. Web. Apr. 17 2012. </a:t>
            </a:r>
            <a:r>
              <a:rPr lang="en-US" dirty="0" smtClean="0">
                <a:latin typeface="Arial Black"/>
                <a:cs typeface="Arial Black"/>
                <a:hlinkClick r:id="rId3"/>
              </a:rPr>
              <a:t>http://scmd.gi.k.u-tokyo.ac.jp/datamine/</a:t>
            </a:r>
            <a:endParaRPr lang="en-US" dirty="0" smtClean="0">
              <a:latin typeface="Arial Black"/>
              <a:cs typeface="Arial Black"/>
            </a:endParaRPr>
          </a:p>
          <a:p>
            <a:r>
              <a:rPr lang="en-US" dirty="0" err="1" smtClean="0">
                <a:latin typeface="Arial Black"/>
                <a:cs typeface="Arial Black"/>
              </a:rPr>
              <a:t>Gasch</a:t>
            </a:r>
            <a:r>
              <a:rPr lang="en-US" dirty="0" smtClean="0">
                <a:latin typeface="Arial Black"/>
                <a:cs typeface="Arial Black"/>
              </a:rPr>
              <a:t> AP, Spellman PT, Kao CM. et al. Genomic expression programs in the response of yeast cells to environmental changes. Mol </a:t>
            </a:r>
            <a:r>
              <a:rPr lang="en-US" dirty="0" err="1" smtClean="0">
                <a:latin typeface="Arial Black"/>
                <a:cs typeface="Arial Black"/>
              </a:rPr>
              <a:t>Biol</a:t>
            </a:r>
            <a:r>
              <a:rPr lang="en-US" dirty="0" smtClean="0">
                <a:latin typeface="Arial Black"/>
                <a:cs typeface="Arial Black"/>
              </a:rPr>
              <a:t> Cell. 2000;11(12):4241–4257.</a:t>
            </a:r>
          </a:p>
          <a:p>
            <a:r>
              <a:rPr lang="it-IT" dirty="0" smtClean="0">
                <a:latin typeface="Arial Black"/>
                <a:cs typeface="Arial Black"/>
              </a:rPr>
              <a:t>Costanzo, M., Baryshnikova, A., Bellay, J., et al. </a:t>
            </a:r>
            <a:r>
              <a:rPr lang="en-US" dirty="0" smtClean="0">
                <a:latin typeface="Arial Black"/>
                <a:cs typeface="Arial Black"/>
              </a:rPr>
              <a:t>The Genetic Landscape of a Cell 22 Jan 2010. Web. 17 Apr 2012. </a:t>
            </a:r>
            <a:r>
              <a:rPr lang="en-US" dirty="0" smtClean="0">
                <a:latin typeface="Arial Black"/>
                <a:cs typeface="Arial Black"/>
                <a:hlinkClick r:id="rId4"/>
              </a:rPr>
              <a:t>www.sciencemag.org/cgi/content/full/327/5964/425/DC1</a:t>
            </a:r>
            <a:endParaRPr lang="en-US" dirty="0" smtClean="0">
              <a:latin typeface="Arial Black"/>
              <a:cs typeface="Arial Black"/>
            </a:endParaRPr>
          </a:p>
          <a:p>
            <a:endParaRPr lang="en-US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3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Acknowledgements 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377"/>
            <a:ext cx="7981244" cy="4525963"/>
          </a:xfrm>
        </p:spPr>
        <p:txBody>
          <a:bodyPr/>
          <a:lstStyle/>
          <a:p>
            <a:r>
              <a:rPr lang="en-US" sz="2300" dirty="0" smtClean="0">
                <a:latin typeface="Arial Black"/>
                <a:cs typeface="Arial Black"/>
              </a:rPr>
              <a:t>Dr. Hong </a:t>
            </a:r>
            <a:r>
              <a:rPr lang="en-US" sz="2300" dirty="0" smtClean="0">
                <a:latin typeface="Arial Black"/>
                <a:cs typeface="Arial Black"/>
              </a:rPr>
              <a:t>Qin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NSF-DMS #1045557</a:t>
            </a:r>
            <a:endParaRPr lang="en-US" sz="2300" dirty="0" smtClean="0">
              <a:latin typeface="Arial Black"/>
              <a:cs typeface="Arial Black"/>
            </a:endParaRPr>
          </a:p>
          <a:p>
            <a:r>
              <a:rPr lang="en-US" sz="2300" dirty="0" smtClean="0">
                <a:latin typeface="Arial Black"/>
                <a:cs typeface="Arial Black"/>
              </a:rPr>
              <a:t>Math </a:t>
            </a:r>
            <a:r>
              <a:rPr lang="en-US" sz="2300" dirty="0" err="1" smtClean="0">
                <a:latin typeface="Arial Black"/>
                <a:cs typeface="Arial Black"/>
              </a:rPr>
              <a:t>RaMP</a:t>
            </a:r>
            <a:r>
              <a:rPr lang="en-US" sz="2300" dirty="0" smtClean="0">
                <a:latin typeface="Arial Black"/>
                <a:cs typeface="Arial Black"/>
              </a:rPr>
              <a:t> directors: Dr. </a:t>
            </a:r>
            <a:r>
              <a:rPr lang="en-US" sz="2300" dirty="0" err="1" smtClean="0">
                <a:latin typeface="Arial Black"/>
                <a:cs typeface="Arial Black"/>
              </a:rPr>
              <a:t>Inniss</a:t>
            </a:r>
            <a:r>
              <a:rPr lang="en-US" sz="2300" dirty="0" smtClean="0">
                <a:latin typeface="Arial Black"/>
                <a:cs typeface="Arial Black"/>
              </a:rPr>
              <a:t>, Ms. Wilson, Dr. Bozeman</a:t>
            </a:r>
            <a:endParaRPr lang="en-US" sz="1900" dirty="0" smtClean="0">
              <a:latin typeface="Arial Black"/>
              <a:cs typeface="Arial Black"/>
            </a:endParaRPr>
          </a:p>
          <a:p>
            <a:r>
              <a:rPr lang="en-US" sz="2300" dirty="0" smtClean="0">
                <a:latin typeface="Arial Black"/>
                <a:cs typeface="Arial Black"/>
              </a:rPr>
              <a:t>Research Day Committee</a:t>
            </a:r>
          </a:p>
          <a:p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5127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3556"/>
            <a:ext cx="7620000" cy="1143000"/>
          </a:xfrm>
        </p:spPr>
        <p:txBody>
          <a:bodyPr/>
          <a:lstStyle/>
          <a:p>
            <a:pPr algn="ctr"/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6142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897"/>
            <a:ext cx="8229600" cy="633506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Cellular Aging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11" y="1380069"/>
            <a:ext cx="8108245" cy="3739445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 Black"/>
                <a:cs typeface="Arial Black"/>
              </a:rPr>
              <a:t>Aging- the </a:t>
            </a:r>
            <a:r>
              <a:rPr lang="en-US" sz="2300" dirty="0">
                <a:latin typeface="Arial Black"/>
                <a:cs typeface="Arial Black"/>
              </a:rPr>
              <a:t>process of progressive deterioration of cellular functions due to </a:t>
            </a:r>
            <a:r>
              <a:rPr lang="en-US" sz="2300" dirty="0" smtClean="0">
                <a:latin typeface="Arial Black"/>
                <a:cs typeface="Arial Black"/>
              </a:rPr>
              <a:t>modifications of proteins and protein pathways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Reduction </a:t>
            </a:r>
            <a:r>
              <a:rPr lang="en-US" sz="2300" dirty="0">
                <a:latin typeface="Arial Black"/>
                <a:cs typeface="Arial Black"/>
              </a:rPr>
              <a:t>in protein </a:t>
            </a:r>
            <a:r>
              <a:rPr lang="en-US" sz="2300" dirty="0" smtClean="0">
                <a:latin typeface="Arial Black"/>
                <a:cs typeface="Arial Black"/>
              </a:rPr>
              <a:t>activity, specificity, and longevity.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Preliminary research suggests that the rate of cellular aging is proportional to robustness.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223" y="4383568"/>
            <a:ext cx="4459111" cy="23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3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12165"/>
            <a:ext cx="8229600" cy="1143000"/>
          </a:xfrm>
        </p:spPr>
        <p:txBody>
          <a:bodyPr/>
          <a:lstStyle/>
          <a:p>
            <a:r>
              <a:rPr lang="en-US" sz="3200" dirty="0">
                <a:latin typeface="Arial Black" pitchFamily="34" charset="0"/>
              </a:rPr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737"/>
            <a:ext cx="8009467" cy="5915212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Arial Black"/>
                <a:cs typeface="Arial Black"/>
              </a:rPr>
              <a:t>The ability to withstand mutational, environmental or </a:t>
            </a:r>
            <a:r>
              <a:rPr lang="en-US" sz="2300" dirty="0" smtClean="0">
                <a:latin typeface="Arial Black"/>
                <a:cs typeface="Arial Black"/>
              </a:rPr>
              <a:t>stochastic variation.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Mechanisms of robustness may have developed to protect cells from harmful mutations or </a:t>
            </a:r>
            <a:r>
              <a:rPr lang="en-US" sz="2300" dirty="0" smtClean="0">
                <a:latin typeface="Arial Black"/>
                <a:cs typeface="Arial Black"/>
              </a:rPr>
              <a:t>environments.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Correlates of robustness – fitness, evolutionary distance, morphological </a:t>
            </a:r>
            <a:r>
              <a:rPr lang="en-US" sz="2300" dirty="0" smtClean="0">
                <a:latin typeface="Arial Black"/>
                <a:cs typeface="Arial Black"/>
              </a:rPr>
              <a:t>plasticity, </a:t>
            </a:r>
            <a:r>
              <a:rPr lang="en-US" sz="2300" dirty="0">
                <a:latin typeface="Arial Black"/>
                <a:cs typeface="Arial Black"/>
              </a:rPr>
              <a:t>degree of protein </a:t>
            </a:r>
            <a:r>
              <a:rPr lang="en-US" sz="2300" dirty="0" smtClean="0">
                <a:latin typeface="Arial Black"/>
                <a:cs typeface="Arial Black"/>
              </a:rPr>
              <a:t>interactions, and degree of genetic interactions.</a:t>
            </a:r>
            <a:endParaRPr lang="en-US" sz="23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118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7682"/>
            <a:ext cx="8229600" cy="1143000"/>
          </a:xfrm>
        </p:spPr>
        <p:txBody>
          <a:bodyPr/>
          <a:lstStyle/>
          <a:p>
            <a:r>
              <a:rPr lang="en-US" sz="3200" dirty="0">
                <a:latin typeface="Arial Black" pitchFamily="34" charset="0"/>
              </a:rPr>
              <a:t>Robustness</a:t>
            </a:r>
          </a:p>
        </p:txBody>
      </p:sp>
      <p:pic>
        <p:nvPicPr>
          <p:cNvPr id="15363" name="Content Placeholder 3" descr="school-bus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8" b="6468"/>
          <a:stretch>
            <a:fillRect/>
          </a:stretch>
        </p:blipFill>
        <p:spPr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4" name="Picture 4" descr="24mercedes-benz-slr-mclare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350682"/>
            <a:ext cx="4183062" cy="28956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3543" y="1107159"/>
            <a:ext cx="380103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Luxury cars provide a much smoother ride that  does not  make your comfort contingent upon road conditions.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236" y="5521263"/>
            <a:ext cx="380103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a vehicle such as a bus, you are totally subject to experience the road as it is- you will be very aware of every pothole you run over.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6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3308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itchFamily="34" charset="0"/>
              </a:rPr>
              <a:t>Robustness and Cellular Aging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273526"/>
              </p:ext>
            </p:extLst>
          </p:nvPr>
        </p:nvGraphicFramePr>
        <p:xfrm>
          <a:off x="127001" y="1424061"/>
          <a:ext cx="8127998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589"/>
            <a:ext cx="8229600" cy="7993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Gene Networks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589"/>
            <a:ext cx="7995356" cy="3182470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Arial Black"/>
                <a:cs typeface="Arial Black"/>
              </a:rPr>
              <a:t>Cells have internal networks, gene networks and protein networks, which allow for the communication of the molecules inside of the cell. </a:t>
            </a:r>
          </a:p>
          <a:p>
            <a:endParaRPr lang="en-US" sz="2300" dirty="0" smtClean="0">
              <a:latin typeface="Arial Black"/>
              <a:cs typeface="Arial Black"/>
            </a:endParaRPr>
          </a:p>
          <a:p>
            <a:r>
              <a:rPr lang="en-US" sz="2300" dirty="0" smtClean="0">
                <a:latin typeface="Arial Black"/>
                <a:cs typeface="Arial Black"/>
              </a:rPr>
              <a:t>The expression of genes necessary for survival will affect the adaptability of the organism to different environments.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8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Hypothesis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368" y="1129690"/>
            <a:ext cx="8229600" cy="1636088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 Black"/>
                <a:cs typeface="Arial Black"/>
              </a:rPr>
              <a:t>Robustness enables cells to withstand environmental, mutational, and stochastic variation and thus will positively correlate with replicative lifespan.</a:t>
            </a:r>
            <a:endParaRPr lang="en-US" sz="2300" dirty="0">
              <a:latin typeface="Arial Black"/>
              <a:cs typeface="Arial Blac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296600" y="3048469"/>
            <a:ext cx="4509135" cy="2948304"/>
            <a:chOff x="2296600" y="3048469"/>
            <a:chExt cx="4509135" cy="2948304"/>
          </a:xfrm>
        </p:grpSpPr>
        <p:grpSp>
          <p:nvGrpSpPr>
            <p:cNvPr id="4" name="Group 3"/>
            <p:cNvGrpSpPr/>
            <p:nvPr/>
          </p:nvGrpSpPr>
          <p:grpSpPr>
            <a:xfrm>
              <a:off x="2296600" y="3048469"/>
              <a:ext cx="4509135" cy="2948304"/>
              <a:chOff x="0" y="0"/>
              <a:chExt cx="4509135" cy="294893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4509135" cy="2948937"/>
                <a:chOff x="0" y="0"/>
                <a:chExt cx="5821194" cy="3760883"/>
              </a:xfrm>
            </p:grpSpPr>
            <p:sp>
              <p:nvSpPr>
                <p:cNvPr id="7" name="Text Box 18"/>
                <p:cNvSpPr txBox="1"/>
                <p:nvPr/>
              </p:nvSpPr>
              <p:spPr>
                <a:xfrm>
                  <a:off x="4312024" y="1924244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Morphological Plasticity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8" name="Text Box 19"/>
                <p:cNvSpPr txBox="1"/>
                <p:nvPr/>
              </p:nvSpPr>
              <p:spPr>
                <a:xfrm>
                  <a:off x="0" y="3131545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Evolutionary Distance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0"/>
                <p:cNvSpPr txBox="1"/>
                <p:nvPr/>
              </p:nvSpPr>
              <p:spPr>
                <a:xfrm>
                  <a:off x="0" y="1909406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Genetic Interactions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1"/>
                <p:cNvSpPr txBox="1"/>
                <p:nvPr/>
              </p:nvSpPr>
              <p:spPr>
                <a:xfrm>
                  <a:off x="2142565" y="3131343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Protein Interactions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" name="Text Box 22"/>
                <p:cNvSpPr txBox="1"/>
                <p:nvPr/>
              </p:nvSpPr>
              <p:spPr>
                <a:xfrm>
                  <a:off x="2142565" y="1909283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Fitness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(YPE)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" name="Text Box 23"/>
                <p:cNvSpPr txBox="1"/>
                <p:nvPr/>
              </p:nvSpPr>
              <p:spPr>
                <a:xfrm>
                  <a:off x="2142565" y="670213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Replicative Lifespan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651624" y="2201870"/>
                  <a:ext cx="660400" cy="1494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509059" y="2201870"/>
                  <a:ext cx="633506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754530" y="2494258"/>
                  <a:ext cx="0" cy="63741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509059" y="3424058"/>
                  <a:ext cx="633506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3651624" y="2509200"/>
                  <a:ext cx="1414930" cy="91485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754530" y="962671"/>
                  <a:ext cx="1388035" cy="946811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651624" y="962671"/>
                  <a:ext cx="1414930" cy="96175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Freeform 19"/>
                <p:cNvSpPr/>
                <p:nvPr/>
              </p:nvSpPr>
              <p:spPr>
                <a:xfrm>
                  <a:off x="756024" y="0"/>
                  <a:ext cx="4288118" cy="1897529"/>
                </a:xfrm>
                <a:custGeom>
                  <a:avLst/>
                  <a:gdLst>
                    <a:gd name="connsiteX0" fmla="*/ 0 w 4288118"/>
                    <a:gd name="connsiteY0" fmla="*/ 2241180 h 2256121"/>
                    <a:gd name="connsiteX1" fmla="*/ 2046941 w 4288118"/>
                    <a:gd name="connsiteY1" fmla="*/ 4 h 2256121"/>
                    <a:gd name="connsiteX2" fmla="*/ 4288118 w 4288118"/>
                    <a:gd name="connsiteY2" fmla="*/ 2256121 h 2256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88118" h="2256121">
                      <a:moveTo>
                        <a:pt x="0" y="2241180"/>
                      </a:moveTo>
                      <a:cubicBezTo>
                        <a:pt x="666127" y="1119347"/>
                        <a:pt x="1332255" y="-2486"/>
                        <a:pt x="2046941" y="4"/>
                      </a:cubicBezTo>
                      <a:cubicBezTo>
                        <a:pt x="2761627" y="2494"/>
                        <a:pt x="4288118" y="2256121"/>
                        <a:pt x="4288118" y="2256121"/>
                      </a:cubicBezTo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 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2244152" y="1018988"/>
                <a:ext cx="0" cy="47809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>
              <a:stCxn id="11" idx="2"/>
              <a:endCxn id="10" idx="0"/>
            </p:cNvCxnSpPr>
            <p:nvPr/>
          </p:nvCxnSpPr>
          <p:spPr>
            <a:xfrm>
              <a:off x="4540752" y="5038594"/>
              <a:ext cx="0" cy="46465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66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4802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Materials &amp; Methods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40436"/>
            <a:ext cx="8037689" cy="4525963"/>
          </a:xfrm>
        </p:spPr>
        <p:txBody>
          <a:bodyPr>
            <a:noAutofit/>
          </a:bodyPr>
          <a:lstStyle/>
          <a:p>
            <a:r>
              <a:rPr lang="en-US" sz="2300" dirty="0">
                <a:latin typeface="Arial Black"/>
                <a:cs typeface="Arial Black"/>
              </a:rPr>
              <a:t>Yeast model of cellular </a:t>
            </a:r>
            <a:r>
              <a:rPr lang="en-US" sz="2300" dirty="0" smtClean="0">
                <a:latin typeface="Arial Black"/>
                <a:cs typeface="Arial Black"/>
              </a:rPr>
              <a:t>aging; clear </a:t>
            </a:r>
            <a:r>
              <a:rPr lang="en-US" sz="2300" dirty="0">
                <a:latin typeface="Arial Black"/>
                <a:cs typeface="Arial Black"/>
              </a:rPr>
              <a:t>quantification of aging, easily genetically </a:t>
            </a:r>
            <a:r>
              <a:rPr lang="en-US" sz="2300" dirty="0" smtClean="0">
                <a:latin typeface="Arial Black"/>
                <a:cs typeface="Arial Black"/>
              </a:rPr>
              <a:t>manipulated.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R statistical programming environment for data </a:t>
            </a:r>
            <a:r>
              <a:rPr lang="en-US" sz="2300" dirty="0" smtClean="0">
                <a:latin typeface="Arial Black"/>
                <a:cs typeface="Arial Black"/>
              </a:rPr>
              <a:t>analysis.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Linear regression analysis to understand relationships among factors of robustness and replicative lifespan in </a:t>
            </a:r>
            <a:r>
              <a:rPr lang="en-US" sz="2300" dirty="0" smtClean="0">
                <a:latin typeface="Arial Black"/>
                <a:cs typeface="Arial Black"/>
              </a:rPr>
              <a:t>yeast.</a:t>
            </a:r>
            <a:endParaRPr lang="en-US" sz="23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8727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1611</TotalTime>
  <Words>1298</Words>
  <Application>Microsoft Macintosh PowerPoint</Application>
  <PresentationFormat>On-screen Show (4:3)</PresentationFormat>
  <Paragraphs>168</Paragraphs>
  <Slides>23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Adjacency</vt:lpstr>
      <vt:lpstr>\\localhost\Users\amandaalexander\Dropbox\Alexander_Ramp_Research\AAResearchDay2013\Macintosh HD:Users:amandaalexander:Desktop:Alternate Results Apr11.docx!OLE_LINK1</vt:lpstr>
      <vt:lpstr>\\localhost\Users\amandaalexander\Dropbox\Alexander_Ramp_Research\AAResearchDay2013\Macintosh HD:Users:amandaalexander:Desktop:Alternate Results Apr11.docx!OLE_LINK2</vt:lpstr>
      <vt:lpstr>\\localhost\Users\amandaalexander\Dropbox\Alexander_Ramp_Research\AAResearchDay2013\Macintosh HD:Users:amandaalexander:Desktop:Alternate Results Apr11.docx!OLE_LINK3</vt:lpstr>
      <vt:lpstr>\\localhost\Users\amandaalexander\Dropbox\Alexander_Ramp_Research\AAResearchDay2013\Macintosh HD:Users:amandaalexander:Desktop:Alternate Results Apr11.docx!OLE_LINK4</vt:lpstr>
      <vt:lpstr>The Interconnection Between Cellular Aging and Robustness</vt:lpstr>
      <vt:lpstr>Overview</vt:lpstr>
      <vt:lpstr>Cellular Aging</vt:lpstr>
      <vt:lpstr>Robustness</vt:lpstr>
      <vt:lpstr>Robustness</vt:lpstr>
      <vt:lpstr>Robustness and Cellular Aging</vt:lpstr>
      <vt:lpstr>Gene Networks</vt:lpstr>
      <vt:lpstr>Hypothesis</vt:lpstr>
      <vt:lpstr>Materials &amp; Methods</vt:lpstr>
      <vt:lpstr>Significant Relationship between Fitness and Cellular Aging</vt:lpstr>
      <vt:lpstr>Insignificant Relationship between Evolutionary Distance and Cellular Aging</vt:lpstr>
      <vt:lpstr>Protein Interactions and Genetic Interactions are not Significantly Correlated with Cellular Aging</vt:lpstr>
      <vt:lpstr>Morphological Plasticity : Factored into Cellular Aging and Fitness</vt:lpstr>
      <vt:lpstr>Morphological Plasticity : Factored into Cellular Aging and Fitness </vt:lpstr>
      <vt:lpstr>Fitness: Factored into Genetic Interactions, Protein Interactions, and Replicative Lifespan</vt:lpstr>
      <vt:lpstr>Replicative Lifespan, Morphological Plasticity, and Fitness (YPE)</vt:lpstr>
      <vt:lpstr>Summary </vt:lpstr>
      <vt:lpstr>Results</vt:lpstr>
      <vt:lpstr>Conclusion</vt:lpstr>
      <vt:lpstr>Future Directions</vt:lpstr>
      <vt:lpstr>References</vt:lpstr>
      <vt:lpstr>Acknowledgements </vt:lpstr>
      <vt:lpstr>Questions?</vt:lpstr>
    </vt:vector>
  </TitlesOfParts>
  <Manager/>
  <Company>Spelman College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Role of Robustness in Cellular Aging</dc:title>
  <dc:subject/>
  <dc:creator>Orrianne Morrison</dc:creator>
  <cp:keywords/>
  <dc:description/>
  <cp:lastModifiedBy>Amanda Alexander</cp:lastModifiedBy>
  <cp:revision>134</cp:revision>
  <dcterms:created xsi:type="dcterms:W3CDTF">2012-04-19T17:43:11Z</dcterms:created>
  <dcterms:modified xsi:type="dcterms:W3CDTF">2013-04-16T22:52:46Z</dcterms:modified>
  <cp:category/>
</cp:coreProperties>
</file>