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875"/>
    <a:srgbClr val="61D2FF"/>
    <a:srgbClr val="55C2FF"/>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4" d="100"/>
          <a:sy n="94" d="100"/>
        </p:scale>
        <p:origin x="6800" y="17816"/>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811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4/16/13</a:t>
            </a:fld>
            <a:endParaRPr lang="en-US"/>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5747325"/>
            <a:ext cx="15494000" cy="188277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jpeg"/><Relationship Id="rId13" Type="http://schemas.openxmlformats.org/officeDocument/2006/relationships/image" Target="../media/image11.jpeg"/><Relationship Id="rId14" Type="http://schemas.openxmlformats.org/officeDocument/2006/relationships/image" Target="../media/image12.jpeg"/><Relationship Id="rId15" Type="http://schemas.openxmlformats.org/officeDocument/2006/relationships/image" Target="../media/image13.png"/><Relationship Id="rId16"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9654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90020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194000" y="204216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7736800" y="279654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4226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a:t>
            </a:r>
            <a:r>
              <a:rPr lang="en-US" sz="4000" b="1" dirty="0" err="1" smtClean="0"/>
              <a:t>Ga</a:t>
            </a:r>
            <a:r>
              <a:rPr lang="en-US" sz="4000" b="1" dirty="0" smtClean="0"/>
              <a:t> 30314</a:t>
            </a:r>
          </a:p>
        </p:txBody>
      </p:sp>
      <p:sp>
        <p:nvSpPr>
          <p:cNvPr id="14356" name="Text Box 66"/>
          <p:cNvSpPr txBox="1">
            <a:spLocks noChangeArrowheads="1"/>
          </p:cNvSpPr>
          <p:nvPr/>
        </p:nvSpPr>
        <p:spPr bwMode="auto">
          <a:xfrm>
            <a:off x="2438400" y="1455420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Methods and Materials</a:t>
            </a:r>
            <a:endParaRPr lang="en-US" dirty="0">
              <a:solidFill>
                <a:srgbClr val="00009C"/>
              </a:solidFill>
            </a:endParaRPr>
          </a:p>
        </p:txBody>
      </p:sp>
      <p:sp>
        <p:nvSpPr>
          <p:cNvPr id="14364" name="Text Box 56"/>
          <p:cNvSpPr txBox="1">
            <a:spLocks noChangeArrowheads="1"/>
          </p:cNvSpPr>
          <p:nvPr/>
        </p:nvSpPr>
        <p:spPr bwMode="auto">
          <a:xfrm>
            <a:off x="9144000" y="23241000"/>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9525000" y="18897600"/>
            <a:ext cx="10287000" cy="1938338"/>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096000"/>
            <a:ext cx="8991600" cy="8463856"/>
          </a:xfrm>
          <a:prstGeom prst="rect">
            <a:avLst/>
          </a:prstGeom>
          <a:noFill/>
          <a:ln w="9525">
            <a:noFill/>
            <a:miter lim="800000"/>
            <a:headEnd/>
            <a:tailEnd/>
          </a:ln>
        </p:spPr>
        <p:txBody>
          <a:bodyPr wrap="square">
            <a:prstTxWarp prst="textNoShape">
              <a:avLst/>
            </a:prstTxWarp>
            <a:spAutoFit/>
          </a:bodyPr>
          <a:lstStyle/>
          <a:p>
            <a:r>
              <a:rPr lang="en-US" sz="2700" dirty="0" smtClean="0"/>
              <a:t>	</a:t>
            </a:r>
            <a:r>
              <a:rPr lang="en-US" sz="3200" dirty="0"/>
              <a:t>MSH2 gene mutation is linked to development of colorectal cancer. Missense mutations account for a majority of the mutations occurring in MSH2. To better understand the pathogenic mechanism of these missense mutations, the human pathogenic mutations are reconstructed at the cognate sites in yeast MSH2, which then enable us to evaluate the functional consequences of these mutations. We focused on </a:t>
            </a:r>
            <a:r>
              <a:rPr lang="en-US" sz="3200" dirty="0" smtClean="0"/>
              <a:t>two </a:t>
            </a:r>
            <a:r>
              <a:rPr lang="en-US" sz="3200" dirty="0"/>
              <a:t>missense mutations </a:t>
            </a:r>
            <a:r>
              <a:rPr lang="en-US" sz="3200" dirty="0" smtClean="0"/>
              <a:t>M707I and </a:t>
            </a:r>
            <a:r>
              <a:rPr lang="en-US" sz="3200" dirty="0"/>
              <a:t>A618V. We examined their efficiency of microsatellite induced mismatch repair using a reporter constructor.  We investigated their protein expression levels using Western blot. Our results showed that some mutants have defective mismatch repair, but others have low protein expression levels. These results suggest different approaches should be taken to ameliorate the pathogenic phenotypes of these MSH2 mutations. </a:t>
            </a:r>
          </a:p>
        </p:txBody>
      </p:sp>
      <p:sp>
        <p:nvSpPr>
          <p:cNvPr id="48" name="Text Box 60"/>
          <p:cNvSpPr txBox="1">
            <a:spLocks noChangeArrowheads="1"/>
          </p:cNvSpPr>
          <p:nvPr/>
        </p:nvSpPr>
        <p:spPr bwMode="auto">
          <a:xfrm>
            <a:off x="281940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981200" y="32156400"/>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 name="TextBox 1"/>
          <p:cNvSpPr txBox="1"/>
          <p:nvPr/>
        </p:nvSpPr>
        <p:spPr>
          <a:xfrm>
            <a:off x="12039600" y="6477000"/>
            <a:ext cx="13106400" cy="461665"/>
          </a:xfrm>
          <a:prstGeom prst="rect">
            <a:avLst/>
          </a:prstGeom>
          <a:noFill/>
        </p:spPr>
        <p:txBody>
          <a:bodyPr wrap="square" rtlCol="0">
            <a:spAutoFit/>
          </a:bodyPr>
          <a:lstStyle/>
          <a:p>
            <a:r>
              <a:rPr lang="en-US" dirty="0" smtClean="0"/>
              <a:t>Plasmid Extraction</a:t>
            </a:r>
            <a:endParaRPr lang="en-US" dirty="0"/>
          </a:p>
        </p:txBody>
      </p:sp>
      <p:pic>
        <p:nvPicPr>
          <p:cNvPr id="6" name="Picture 5"/>
          <p:cNvPicPr>
            <a:picLocks noChangeAspect="1"/>
          </p:cNvPicPr>
          <p:nvPr/>
        </p:nvPicPr>
        <p:blipFill>
          <a:blip r:embed="rId4"/>
          <a:stretch>
            <a:fillRect/>
          </a:stretch>
        </p:blipFill>
        <p:spPr>
          <a:xfrm>
            <a:off x="12115800" y="7086600"/>
            <a:ext cx="3784600" cy="8559800"/>
          </a:xfrm>
          <a:prstGeom prst="rect">
            <a:avLst/>
          </a:prstGeom>
        </p:spPr>
      </p:pic>
      <p:sp>
        <p:nvSpPr>
          <p:cNvPr id="7" name="TextBox 6"/>
          <p:cNvSpPr txBox="1"/>
          <p:nvPr/>
        </p:nvSpPr>
        <p:spPr>
          <a:xfrm flipH="1">
            <a:off x="12420600" y="16154400"/>
            <a:ext cx="533400" cy="461665"/>
          </a:xfrm>
          <a:prstGeom prst="rect">
            <a:avLst/>
          </a:prstGeom>
          <a:noFill/>
        </p:spPr>
        <p:txBody>
          <a:bodyPr wrap="square" rtlCol="0">
            <a:spAutoFit/>
          </a:bodyPr>
          <a:lstStyle/>
          <a:p>
            <a:r>
              <a:rPr lang="en-US" dirty="0" smtClean="0">
                <a:latin typeface="Wingdings"/>
                <a:ea typeface="Wingdings"/>
                <a:cs typeface="Wingdings"/>
                <a:sym typeface="Wingdings"/>
              </a:rPr>
              <a:t></a:t>
            </a:r>
            <a:endParaRPr lang="en-US" dirty="0"/>
          </a:p>
        </p:txBody>
      </p:sp>
      <p:pic>
        <p:nvPicPr>
          <p:cNvPr id="9" name="Picture 8"/>
          <p:cNvPicPr>
            <a:picLocks noChangeAspect="1"/>
          </p:cNvPicPr>
          <p:nvPr/>
        </p:nvPicPr>
        <p:blipFill>
          <a:blip r:embed="rId5"/>
          <a:stretch>
            <a:fillRect/>
          </a:stretch>
        </p:blipFill>
        <p:spPr>
          <a:xfrm>
            <a:off x="11125200" y="16764000"/>
            <a:ext cx="4648200" cy="5448300"/>
          </a:xfrm>
          <a:prstGeom prst="rect">
            <a:avLst/>
          </a:prstGeom>
        </p:spPr>
      </p:pic>
      <p:sp>
        <p:nvSpPr>
          <p:cNvPr id="10" name="TextBox 9"/>
          <p:cNvSpPr txBox="1"/>
          <p:nvPr/>
        </p:nvSpPr>
        <p:spPr>
          <a:xfrm flipH="1">
            <a:off x="15849600" y="21564600"/>
            <a:ext cx="685800" cy="461665"/>
          </a:xfrm>
          <a:prstGeom prst="rect">
            <a:avLst/>
          </a:prstGeom>
          <a:noFill/>
        </p:spPr>
        <p:txBody>
          <a:bodyPr wrap="square" rtlCol="0">
            <a:spAutoFit/>
          </a:bodyPr>
          <a:lstStyle/>
          <a:p>
            <a:r>
              <a:rPr lang="en-US" dirty="0" smtClean="0">
                <a:latin typeface="Wingdings"/>
                <a:ea typeface="Wingdings"/>
                <a:cs typeface="Wingdings"/>
                <a:sym typeface="Wingdings"/>
              </a:rPr>
              <a:t></a:t>
            </a:r>
            <a:endParaRPr lang="en-US" dirty="0"/>
          </a:p>
        </p:txBody>
      </p:sp>
      <p:pic>
        <p:nvPicPr>
          <p:cNvPr id="11" name="Picture 10"/>
          <p:cNvPicPr>
            <a:picLocks noChangeAspect="1"/>
          </p:cNvPicPr>
          <p:nvPr/>
        </p:nvPicPr>
        <p:blipFill>
          <a:blip r:embed="rId6"/>
          <a:stretch>
            <a:fillRect/>
          </a:stretch>
        </p:blipFill>
        <p:spPr>
          <a:xfrm>
            <a:off x="16383000" y="17221200"/>
            <a:ext cx="4876800" cy="6072280"/>
          </a:xfrm>
          <a:prstGeom prst="rect">
            <a:avLst/>
          </a:prstGeom>
        </p:spPr>
      </p:pic>
      <p:sp>
        <p:nvSpPr>
          <p:cNvPr id="12" name="TextBox 11"/>
          <p:cNvSpPr txBox="1"/>
          <p:nvPr/>
        </p:nvSpPr>
        <p:spPr>
          <a:xfrm>
            <a:off x="17526000" y="16611600"/>
            <a:ext cx="3419476" cy="461665"/>
          </a:xfrm>
          <a:prstGeom prst="rect">
            <a:avLst/>
          </a:prstGeom>
          <a:noFill/>
        </p:spPr>
        <p:txBody>
          <a:bodyPr wrap="none" rtlCol="0">
            <a:spAutoFit/>
          </a:bodyPr>
          <a:lstStyle/>
          <a:p>
            <a:r>
              <a:rPr lang="en-US" dirty="0" smtClean="0"/>
              <a:t>Yeast Cell Transformation</a:t>
            </a:r>
            <a:endParaRPr lang="en-US" dirty="0"/>
          </a:p>
        </p:txBody>
      </p:sp>
      <p:sp>
        <p:nvSpPr>
          <p:cNvPr id="13" name="TextBox 12"/>
          <p:cNvSpPr txBox="1"/>
          <p:nvPr/>
        </p:nvSpPr>
        <p:spPr>
          <a:xfrm>
            <a:off x="18821400" y="16078200"/>
            <a:ext cx="458930" cy="461665"/>
          </a:xfrm>
          <a:prstGeom prst="rect">
            <a:avLst/>
          </a:prstGeom>
          <a:noFill/>
        </p:spPr>
        <p:txBody>
          <a:bodyPr wrap="none" rtlCol="0">
            <a:spAutoFit/>
          </a:bodyPr>
          <a:lstStyle/>
          <a:p>
            <a:r>
              <a:rPr lang="en-US" dirty="0" smtClean="0">
                <a:latin typeface="Wingdings"/>
                <a:ea typeface="Wingdings"/>
                <a:cs typeface="Wingdings"/>
                <a:sym typeface="Wingdings"/>
              </a:rPr>
              <a:t></a:t>
            </a:r>
            <a:endParaRPr lang="en-US" dirty="0"/>
          </a:p>
        </p:txBody>
      </p:sp>
      <p:pic>
        <p:nvPicPr>
          <p:cNvPr id="14" name="Picture 13"/>
          <p:cNvPicPr>
            <a:picLocks noChangeAspect="1"/>
          </p:cNvPicPr>
          <p:nvPr/>
        </p:nvPicPr>
        <p:blipFill>
          <a:blip r:embed="rId7"/>
          <a:stretch>
            <a:fillRect/>
          </a:stretch>
        </p:blipFill>
        <p:spPr>
          <a:xfrm>
            <a:off x="15316200" y="7010400"/>
            <a:ext cx="6162582" cy="9067800"/>
          </a:xfrm>
          <a:prstGeom prst="rect">
            <a:avLst/>
          </a:prstGeom>
        </p:spPr>
      </p:pic>
      <p:sp>
        <p:nvSpPr>
          <p:cNvPr id="16" name="TextBox 15"/>
          <p:cNvSpPr txBox="1"/>
          <p:nvPr/>
        </p:nvSpPr>
        <p:spPr>
          <a:xfrm>
            <a:off x="17068800" y="6629400"/>
            <a:ext cx="4467238" cy="461665"/>
          </a:xfrm>
          <a:prstGeom prst="rect">
            <a:avLst/>
          </a:prstGeom>
          <a:noFill/>
        </p:spPr>
        <p:txBody>
          <a:bodyPr wrap="none" rtlCol="0">
            <a:spAutoFit/>
          </a:bodyPr>
          <a:lstStyle/>
          <a:p>
            <a:r>
              <a:rPr lang="en-US" dirty="0" smtClean="0"/>
              <a:t>Polymerase Chain Reaction (PCR)</a:t>
            </a:r>
            <a:endParaRPr lang="en-US" dirty="0"/>
          </a:p>
        </p:txBody>
      </p:sp>
      <p:sp>
        <p:nvSpPr>
          <p:cNvPr id="17" name="TextBox 16"/>
          <p:cNvSpPr txBox="1"/>
          <p:nvPr/>
        </p:nvSpPr>
        <p:spPr>
          <a:xfrm>
            <a:off x="21717000" y="7086600"/>
            <a:ext cx="513181" cy="461665"/>
          </a:xfrm>
          <a:prstGeom prst="rect">
            <a:avLst/>
          </a:prstGeom>
          <a:noFill/>
        </p:spPr>
        <p:txBody>
          <a:bodyPr wrap="none" rtlCol="0">
            <a:spAutoFit/>
          </a:bodyPr>
          <a:lstStyle/>
          <a:p>
            <a:r>
              <a:rPr lang="en-US" dirty="0" smtClean="0">
                <a:latin typeface="Wingdings"/>
                <a:ea typeface="Wingdings"/>
                <a:cs typeface="Wingdings"/>
                <a:sym typeface="Wingdings"/>
              </a:rPr>
              <a:t></a:t>
            </a:r>
            <a:endParaRPr lang="en-US" dirty="0"/>
          </a:p>
        </p:txBody>
      </p:sp>
      <p:sp>
        <p:nvSpPr>
          <p:cNvPr id="18" name="TextBox 17"/>
          <p:cNvSpPr txBox="1"/>
          <p:nvPr/>
        </p:nvSpPr>
        <p:spPr>
          <a:xfrm>
            <a:off x="22860000" y="6629400"/>
            <a:ext cx="3735718" cy="461665"/>
          </a:xfrm>
          <a:prstGeom prst="rect">
            <a:avLst/>
          </a:prstGeom>
          <a:noFill/>
        </p:spPr>
        <p:txBody>
          <a:bodyPr wrap="none" rtlCol="0">
            <a:spAutoFit/>
          </a:bodyPr>
          <a:lstStyle/>
          <a:p>
            <a:r>
              <a:rPr lang="en-US" dirty="0" err="1" smtClean="0"/>
              <a:t>Agarose</a:t>
            </a:r>
            <a:r>
              <a:rPr lang="en-US" dirty="0" smtClean="0"/>
              <a:t> Gel Electrophoresis</a:t>
            </a:r>
            <a:endParaRPr lang="en-US" dirty="0"/>
          </a:p>
        </p:txBody>
      </p:sp>
      <p:pic>
        <p:nvPicPr>
          <p:cNvPr id="19" name="Picture 18"/>
          <p:cNvPicPr>
            <a:picLocks noChangeAspect="1"/>
          </p:cNvPicPr>
          <p:nvPr/>
        </p:nvPicPr>
        <p:blipFill>
          <a:blip r:embed="rId8"/>
          <a:stretch>
            <a:fillRect/>
          </a:stretch>
        </p:blipFill>
        <p:spPr>
          <a:xfrm>
            <a:off x="20726400" y="7772400"/>
            <a:ext cx="6502681" cy="4664807"/>
          </a:xfrm>
          <a:prstGeom prst="rect">
            <a:avLst/>
          </a:prstGeom>
        </p:spPr>
      </p:pic>
      <p:sp>
        <p:nvSpPr>
          <p:cNvPr id="20" name="TextBox 19"/>
          <p:cNvSpPr txBox="1"/>
          <p:nvPr/>
        </p:nvSpPr>
        <p:spPr>
          <a:xfrm>
            <a:off x="24003000" y="12344400"/>
            <a:ext cx="458930" cy="461665"/>
          </a:xfrm>
          <a:prstGeom prst="rect">
            <a:avLst/>
          </a:prstGeom>
          <a:noFill/>
        </p:spPr>
        <p:txBody>
          <a:bodyPr wrap="none" rtlCol="0">
            <a:spAutoFit/>
          </a:bodyPr>
          <a:lstStyle/>
          <a:p>
            <a:r>
              <a:rPr lang="en-US" dirty="0" smtClean="0">
                <a:latin typeface="Wingdings"/>
                <a:ea typeface="Wingdings"/>
                <a:cs typeface="Wingdings"/>
                <a:sym typeface="Wingdings"/>
              </a:rPr>
              <a:t></a:t>
            </a:r>
            <a:endParaRPr lang="en-US" dirty="0"/>
          </a:p>
        </p:txBody>
      </p:sp>
      <p:sp>
        <p:nvSpPr>
          <p:cNvPr id="21" name="TextBox 20"/>
          <p:cNvSpPr txBox="1"/>
          <p:nvPr/>
        </p:nvSpPr>
        <p:spPr>
          <a:xfrm>
            <a:off x="23393400" y="12877800"/>
            <a:ext cx="1800493" cy="461665"/>
          </a:xfrm>
          <a:prstGeom prst="rect">
            <a:avLst/>
          </a:prstGeom>
          <a:noFill/>
        </p:spPr>
        <p:txBody>
          <a:bodyPr wrap="none" rtlCol="0">
            <a:spAutoFit/>
          </a:bodyPr>
          <a:lstStyle/>
          <a:p>
            <a:r>
              <a:rPr lang="en-US" dirty="0" smtClean="0"/>
              <a:t>Western Blot</a:t>
            </a:r>
            <a:endParaRPr lang="en-US" dirty="0"/>
          </a:p>
        </p:txBody>
      </p:sp>
      <p:pic>
        <p:nvPicPr>
          <p:cNvPr id="22" name="Picture 21"/>
          <p:cNvPicPr>
            <a:picLocks noChangeAspect="1"/>
          </p:cNvPicPr>
          <p:nvPr/>
        </p:nvPicPr>
        <p:blipFill>
          <a:blip r:embed="rId9"/>
          <a:stretch>
            <a:fillRect/>
          </a:stretch>
        </p:blipFill>
        <p:spPr>
          <a:xfrm>
            <a:off x="21107400" y="13258800"/>
            <a:ext cx="6662643" cy="5181600"/>
          </a:xfrm>
          <a:prstGeom prst="rect">
            <a:avLst/>
          </a:prstGeom>
        </p:spPr>
      </p:pic>
      <p:sp>
        <p:nvSpPr>
          <p:cNvPr id="24" name="TextBox 23"/>
          <p:cNvSpPr txBox="1"/>
          <p:nvPr/>
        </p:nvSpPr>
        <p:spPr>
          <a:xfrm>
            <a:off x="12496800" y="31770935"/>
            <a:ext cx="1219054" cy="461665"/>
          </a:xfrm>
          <a:prstGeom prst="rect">
            <a:avLst/>
          </a:prstGeom>
          <a:noFill/>
        </p:spPr>
        <p:txBody>
          <a:bodyPr wrap="none" rtlCol="0">
            <a:spAutoFit/>
          </a:bodyPr>
          <a:lstStyle/>
          <a:p>
            <a:r>
              <a:rPr lang="en-US" dirty="0" smtClean="0"/>
              <a:t>Figure 1</a:t>
            </a:r>
            <a:endParaRPr lang="en-US" dirty="0"/>
          </a:p>
        </p:txBody>
      </p:sp>
      <p:pic>
        <p:nvPicPr>
          <p:cNvPr id="25" name="Picture 24"/>
          <p:cNvPicPr>
            <a:picLocks noChangeAspect="1"/>
          </p:cNvPicPr>
          <p:nvPr/>
        </p:nvPicPr>
        <p:blipFill>
          <a:blip r:embed="rId10"/>
          <a:stretch>
            <a:fillRect/>
          </a:stretch>
        </p:blipFill>
        <p:spPr>
          <a:xfrm rot="5400000">
            <a:off x="17136533" y="24849667"/>
            <a:ext cx="7382933" cy="5537200"/>
          </a:xfrm>
          <a:prstGeom prst="rect">
            <a:avLst/>
          </a:prstGeom>
        </p:spPr>
      </p:pic>
      <p:sp>
        <p:nvSpPr>
          <p:cNvPr id="26" name="TextBox 25"/>
          <p:cNvSpPr txBox="1"/>
          <p:nvPr/>
        </p:nvSpPr>
        <p:spPr>
          <a:xfrm>
            <a:off x="19812000" y="31623000"/>
            <a:ext cx="1424038" cy="461665"/>
          </a:xfrm>
          <a:prstGeom prst="rect">
            <a:avLst/>
          </a:prstGeom>
          <a:noFill/>
        </p:spPr>
        <p:txBody>
          <a:bodyPr wrap="none" rtlCol="0">
            <a:spAutoFit/>
          </a:bodyPr>
          <a:lstStyle/>
          <a:p>
            <a:r>
              <a:rPr lang="en-US" dirty="0" smtClean="0"/>
              <a:t>(Figure 2)</a:t>
            </a:r>
            <a:endParaRPr lang="en-US" dirty="0"/>
          </a:p>
        </p:txBody>
      </p:sp>
      <p:sp>
        <p:nvSpPr>
          <p:cNvPr id="27" name="TextBox 26"/>
          <p:cNvSpPr txBox="1"/>
          <p:nvPr/>
        </p:nvSpPr>
        <p:spPr>
          <a:xfrm>
            <a:off x="21869400" y="25679400"/>
            <a:ext cx="1390375" cy="461665"/>
          </a:xfrm>
          <a:prstGeom prst="rect">
            <a:avLst/>
          </a:prstGeom>
          <a:noFill/>
        </p:spPr>
        <p:txBody>
          <a:bodyPr wrap="none" rtlCol="0">
            <a:spAutoFit/>
          </a:bodyPr>
          <a:lstStyle/>
          <a:p>
            <a:r>
              <a:rPr lang="en-US" dirty="0" smtClean="0"/>
              <a:t>MSH2 1x</a:t>
            </a:r>
            <a:endParaRPr lang="en-US" dirty="0"/>
          </a:p>
        </p:txBody>
      </p:sp>
      <p:sp>
        <p:nvSpPr>
          <p:cNvPr id="28" name="TextBox 27"/>
          <p:cNvSpPr txBox="1"/>
          <p:nvPr/>
        </p:nvSpPr>
        <p:spPr>
          <a:xfrm>
            <a:off x="286512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5750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625205" y="12204907"/>
            <a:ext cx="184666" cy="461665"/>
          </a:xfrm>
          <a:prstGeom prst="rect">
            <a:avLst/>
          </a:prstGeom>
          <a:noFill/>
        </p:spPr>
        <p:txBody>
          <a:bodyPr wrap="none" rtlCol="0">
            <a:spAutoFit/>
          </a:bodyPr>
          <a:lstStyle/>
          <a:p>
            <a:endParaRPr lang="en-US"/>
          </a:p>
        </p:txBody>
      </p:sp>
      <p:pic>
        <p:nvPicPr>
          <p:cNvPr id="8" name="Picture 7" descr="photo-10.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a:off x="10280650" y="25071685"/>
            <a:ext cx="7366000" cy="5524500"/>
          </a:xfrm>
          <a:prstGeom prst="rect">
            <a:avLst/>
          </a:prstGeom>
        </p:spPr>
      </p:pic>
      <p:sp>
        <p:nvSpPr>
          <p:cNvPr id="15" name="TextBox 14"/>
          <p:cNvSpPr txBox="1"/>
          <p:nvPr/>
        </p:nvSpPr>
        <p:spPr>
          <a:xfrm>
            <a:off x="20116800" y="25755600"/>
            <a:ext cx="1544263" cy="461665"/>
          </a:xfrm>
          <a:prstGeom prst="rect">
            <a:avLst/>
          </a:prstGeom>
          <a:noFill/>
        </p:spPr>
        <p:txBody>
          <a:bodyPr wrap="none" rtlCol="0">
            <a:spAutoFit/>
          </a:bodyPr>
          <a:lstStyle/>
          <a:p>
            <a:r>
              <a:rPr lang="en-US" dirty="0" smtClean="0"/>
              <a:t>MSH2 10x</a:t>
            </a:r>
            <a:endParaRPr lang="en-US" dirty="0"/>
          </a:p>
        </p:txBody>
      </p:sp>
      <p:sp>
        <p:nvSpPr>
          <p:cNvPr id="23" name="TextBox 22"/>
          <p:cNvSpPr txBox="1"/>
          <p:nvPr/>
        </p:nvSpPr>
        <p:spPr>
          <a:xfrm>
            <a:off x="18516600" y="25755600"/>
            <a:ext cx="1698151" cy="461665"/>
          </a:xfrm>
          <a:prstGeom prst="rect">
            <a:avLst/>
          </a:prstGeom>
          <a:noFill/>
        </p:spPr>
        <p:txBody>
          <a:bodyPr wrap="none" rtlCol="0">
            <a:spAutoFit/>
          </a:bodyPr>
          <a:lstStyle/>
          <a:p>
            <a:r>
              <a:rPr lang="en-US" dirty="0" smtClean="0"/>
              <a:t>MSH2 100x</a:t>
            </a:r>
            <a:endParaRPr lang="en-US" dirty="0"/>
          </a:p>
        </p:txBody>
      </p:sp>
      <p:sp>
        <p:nvSpPr>
          <p:cNvPr id="29" name="TextBox 28"/>
          <p:cNvSpPr txBox="1"/>
          <p:nvPr/>
        </p:nvSpPr>
        <p:spPr>
          <a:xfrm>
            <a:off x="21717000" y="27127200"/>
            <a:ext cx="1377300" cy="461665"/>
          </a:xfrm>
          <a:prstGeom prst="rect">
            <a:avLst/>
          </a:prstGeom>
          <a:noFill/>
        </p:spPr>
        <p:txBody>
          <a:bodyPr wrap="none" rtlCol="0">
            <a:spAutoFit/>
          </a:bodyPr>
          <a:lstStyle/>
          <a:p>
            <a:r>
              <a:rPr lang="en-US" dirty="0" smtClean="0"/>
              <a:t>Vector 1x</a:t>
            </a:r>
            <a:endParaRPr lang="en-US" dirty="0"/>
          </a:p>
        </p:txBody>
      </p:sp>
      <p:sp>
        <p:nvSpPr>
          <p:cNvPr id="14337" name="TextBox 14336"/>
          <p:cNvSpPr txBox="1"/>
          <p:nvPr/>
        </p:nvSpPr>
        <p:spPr>
          <a:xfrm>
            <a:off x="20116800" y="27203400"/>
            <a:ext cx="1531188" cy="461665"/>
          </a:xfrm>
          <a:prstGeom prst="rect">
            <a:avLst/>
          </a:prstGeom>
          <a:noFill/>
        </p:spPr>
        <p:txBody>
          <a:bodyPr wrap="none" rtlCol="0">
            <a:spAutoFit/>
          </a:bodyPr>
          <a:lstStyle/>
          <a:p>
            <a:r>
              <a:rPr lang="en-US" dirty="0" smtClean="0"/>
              <a:t>Vector 10x</a:t>
            </a:r>
            <a:endParaRPr lang="en-US" dirty="0"/>
          </a:p>
        </p:txBody>
      </p:sp>
      <p:sp>
        <p:nvSpPr>
          <p:cNvPr id="14339" name="TextBox 14338"/>
          <p:cNvSpPr txBox="1"/>
          <p:nvPr/>
        </p:nvSpPr>
        <p:spPr>
          <a:xfrm>
            <a:off x="18440400" y="27279600"/>
            <a:ext cx="1685077" cy="461665"/>
          </a:xfrm>
          <a:prstGeom prst="rect">
            <a:avLst/>
          </a:prstGeom>
          <a:noFill/>
        </p:spPr>
        <p:txBody>
          <a:bodyPr wrap="none" rtlCol="0">
            <a:spAutoFit/>
          </a:bodyPr>
          <a:lstStyle/>
          <a:p>
            <a:r>
              <a:rPr lang="en-US" dirty="0" smtClean="0"/>
              <a:t>Vector 100x</a:t>
            </a:r>
            <a:endParaRPr lang="en-US" dirty="0"/>
          </a:p>
        </p:txBody>
      </p:sp>
      <p:sp>
        <p:nvSpPr>
          <p:cNvPr id="14343" name="TextBox 14342"/>
          <p:cNvSpPr txBox="1"/>
          <p:nvPr/>
        </p:nvSpPr>
        <p:spPr>
          <a:xfrm>
            <a:off x="21717000" y="28575000"/>
            <a:ext cx="1407206" cy="461665"/>
          </a:xfrm>
          <a:prstGeom prst="rect">
            <a:avLst/>
          </a:prstGeom>
          <a:noFill/>
        </p:spPr>
        <p:txBody>
          <a:bodyPr wrap="none" rtlCol="0">
            <a:spAutoFit/>
          </a:bodyPr>
          <a:lstStyle/>
          <a:p>
            <a:r>
              <a:rPr lang="en-US" dirty="0" smtClean="0"/>
              <a:t>M707I 1x</a:t>
            </a:r>
            <a:endParaRPr lang="en-US" dirty="0"/>
          </a:p>
        </p:txBody>
      </p:sp>
      <p:sp>
        <p:nvSpPr>
          <p:cNvPr id="14344" name="TextBox 14343"/>
          <p:cNvSpPr txBox="1"/>
          <p:nvPr/>
        </p:nvSpPr>
        <p:spPr>
          <a:xfrm>
            <a:off x="20116800" y="28498800"/>
            <a:ext cx="1689435" cy="461665"/>
          </a:xfrm>
          <a:prstGeom prst="rect">
            <a:avLst/>
          </a:prstGeom>
          <a:noFill/>
        </p:spPr>
        <p:txBody>
          <a:bodyPr wrap="none" rtlCol="0">
            <a:spAutoFit/>
          </a:bodyPr>
          <a:lstStyle/>
          <a:p>
            <a:r>
              <a:rPr lang="en-US" dirty="0" smtClean="0"/>
              <a:t>M7071 10 x</a:t>
            </a:r>
            <a:endParaRPr lang="en-US" dirty="0"/>
          </a:p>
        </p:txBody>
      </p:sp>
      <p:sp>
        <p:nvSpPr>
          <p:cNvPr id="14345" name="TextBox 14344"/>
          <p:cNvSpPr txBox="1"/>
          <p:nvPr/>
        </p:nvSpPr>
        <p:spPr>
          <a:xfrm>
            <a:off x="18440400" y="28575000"/>
            <a:ext cx="1714983" cy="461665"/>
          </a:xfrm>
          <a:prstGeom prst="rect">
            <a:avLst/>
          </a:prstGeom>
          <a:noFill/>
        </p:spPr>
        <p:txBody>
          <a:bodyPr wrap="none" rtlCol="0">
            <a:spAutoFit/>
          </a:bodyPr>
          <a:lstStyle/>
          <a:p>
            <a:r>
              <a:rPr lang="en-US" dirty="0" smtClean="0"/>
              <a:t>M707I 100x</a:t>
            </a:r>
            <a:endParaRPr lang="en-US" dirty="0"/>
          </a:p>
        </p:txBody>
      </p:sp>
      <p:sp>
        <p:nvSpPr>
          <p:cNvPr id="14347" name="TextBox 14346"/>
          <p:cNvSpPr txBox="1"/>
          <p:nvPr/>
        </p:nvSpPr>
        <p:spPr>
          <a:xfrm>
            <a:off x="285750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12">
            <a:extLst>
              <a:ext uri="{28A0092B-C50C-407E-A947-70E740481C1C}">
                <a14:useLocalDpi xmlns:a14="http://schemas.microsoft.com/office/drawing/2010/main" val="0"/>
              </a:ext>
            </a:extLst>
          </a:blip>
          <a:srcRect b="14499"/>
          <a:stretch/>
        </p:blipFill>
        <p:spPr>
          <a:xfrm>
            <a:off x="23850600" y="24688800"/>
            <a:ext cx="1828800" cy="2157984"/>
          </a:xfrm>
          <a:prstGeom prst="rect">
            <a:avLst/>
          </a:prstGeom>
        </p:spPr>
      </p:pic>
      <p:pic>
        <p:nvPicPr>
          <p:cNvPr id="14355" name="Picture 14354" descr="vector.jpg"/>
          <p:cNvPicPr>
            <a:picLocks noChangeAspect="1"/>
          </p:cNvPicPr>
          <p:nvPr/>
        </p:nvPicPr>
        <p:blipFill rotWithShape="1">
          <a:blip r:embed="rId13">
            <a:extLst>
              <a:ext uri="{28A0092B-C50C-407E-A947-70E740481C1C}">
                <a14:useLocalDpi xmlns:a14="http://schemas.microsoft.com/office/drawing/2010/main" val="0"/>
              </a:ext>
            </a:extLst>
          </a:blip>
          <a:srcRect t="1" b="11460"/>
          <a:stretch/>
        </p:blipFill>
        <p:spPr>
          <a:xfrm>
            <a:off x="23850600" y="26898600"/>
            <a:ext cx="1850189" cy="2130552"/>
          </a:xfrm>
          <a:prstGeom prst="rect">
            <a:avLst/>
          </a:prstGeom>
        </p:spPr>
      </p:pic>
      <p:pic>
        <p:nvPicPr>
          <p:cNvPr id="14357" name="Picture 14356" descr="mutant.jpg"/>
          <p:cNvPicPr>
            <a:picLocks noChangeAspect="1"/>
          </p:cNvPicPr>
          <p:nvPr/>
        </p:nvPicPr>
        <p:blipFill rotWithShape="1">
          <a:blip r:embed="rId14">
            <a:extLst>
              <a:ext uri="{28A0092B-C50C-407E-A947-70E740481C1C}">
                <a14:useLocalDpi xmlns:a14="http://schemas.microsoft.com/office/drawing/2010/main" val="0"/>
              </a:ext>
            </a:extLst>
          </a:blip>
          <a:srcRect b="14499"/>
          <a:stretch/>
        </p:blipFill>
        <p:spPr>
          <a:xfrm>
            <a:off x="23850600" y="29160216"/>
            <a:ext cx="1871579" cy="2157984"/>
          </a:xfrm>
          <a:prstGeom prst="rect">
            <a:avLst/>
          </a:prstGeom>
        </p:spPr>
      </p:pic>
      <p:sp>
        <p:nvSpPr>
          <p:cNvPr id="66" name="TextBox 65"/>
          <p:cNvSpPr txBox="1"/>
          <p:nvPr/>
        </p:nvSpPr>
        <p:spPr>
          <a:xfrm>
            <a:off x="25755600" y="25603200"/>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25831800" y="27813000"/>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25831800" y="30022800"/>
            <a:ext cx="1022485" cy="461665"/>
          </a:xfrm>
          <a:prstGeom prst="rect">
            <a:avLst/>
          </a:prstGeom>
          <a:noFill/>
        </p:spPr>
        <p:txBody>
          <a:bodyPr wrap="none" rtlCol="0">
            <a:spAutoFit/>
          </a:bodyPr>
          <a:lstStyle/>
          <a:p>
            <a:r>
              <a:rPr lang="en-US" dirty="0" smtClean="0"/>
              <a:t>M707I</a:t>
            </a:r>
            <a:endParaRPr lang="en-US" dirty="0"/>
          </a:p>
        </p:txBody>
      </p:sp>
      <p:sp>
        <p:nvSpPr>
          <p:cNvPr id="14359" name="TextBox 14358"/>
          <p:cNvSpPr txBox="1"/>
          <p:nvPr/>
        </p:nvSpPr>
        <p:spPr>
          <a:xfrm>
            <a:off x="285750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658600" y="32831544"/>
            <a:ext cx="15621000" cy="2677656"/>
          </a:xfrm>
          <a:prstGeom prst="rect">
            <a:avLst/>
          </a:prstGeom>
        </p:spPr>
        <p:txBody>
          <a:bodyPr wrap="square">
            <a:spAutoFit/>
          </a:bodyPr>
          <a:lstStyle/>
          <a:p>
            <a:r>
              <a:rPr lang="en-US" b="1" dirty="0">
                <a:latin typeface="Courier"/>
                <a:cs typeface="Courier"/>
              </a:rPr>
              <a:t>MSH2 WT</a:t>
            </a:r>
            <a:endParaRPr lang="en-US" dirty="0">
              <a:latin typeface="Courier"/>
              <a:cs typeface="Courier"/>
            </a:endParaRPr>
          </a:p>
          <a:p>
            <a:r>
              <a:rPr lang="en-US" b="1" dirty="0">
                <a:latin typeface="Courier"/>
                <a:cs typeface="Courier"/>
              </a:rPr>
              <a:t>      V  G  V  I  S  L  </a:t>
            </a:r>
            <a:r>
              <a:rPr lang="en-US" b="1" dirty="0">
                <a:solidFill>
                  <a:srgbClr val="3366FF"/>
                </a:solidFill>
                <a:latin typeface="Courier"/>
                <a:cs typeface="Courier"/>
              </a:rPr>
              <a:t>M</a:t>
            </a:r>
            <a:r>
              <a:rPr lang="en-US" b="1" dirty="0">
                <a:latin typeface="Courier"/>
                <a:cs typeface="Courier"/>
              </a:rPr>
              <a:t>  A  Q  I  G  C  F  V  P  C  E  E  A  E  </a:t>
            </a:r>
            <a:endParaRPr lang="en-US" dirty="0">
              <a:latin typeface="Courier"/>
              <a:cs typeface="Courier"/>
            </a:endParaRPr>
          </a:p>
          <a:p>
            <a:r>
              <a:rPr lang="en-US" b="1" dirty="0">
                <a:latin typeface="Courier"/>
                <a:cs typeface="Courier"/>
              </a:rPr>
              <a:t>2101  </a:t>
            </a:r>
            <a:r>
              <a:rPr lang="en-US" b="1" dirty="0" err="1">
                <a:latin typeface="Courier"/>
                <a:cs typeface="Courier"/>
              </a:rPr>
              <a:t>gttggtgtgatttcttta</a:t>
            </a:r>
            <a:r>
              <a:rPr lang="en-US" b="1" dirty="0" err="1">
                <a:solidFill>
                  <a:srgbClr val="3366FF"/>
                </a:solidFill>
                <a:latin typeface="Courier"/>
                <a:cs typeface="Courier"/>
              </a:rPr>
              <a:t>atg</a:t>
            </a:r>
            <a:r>
              <a:rPr lang="en-US" b="1" dirty="0" err="1">
                <a:latin typeface="Courier"/>
                <a:cs typeface="Courier"/>
              </a:rPr>
              <a:t>gcccaaattggttgtttcgtaccttgtgaagaagctgaa</a:t>
            </a:r>
            <a:r>
              <a:rPr lang="en-US" b="1" dirty="0">
                <a:latin typeface="Courier"/>
                <a:cs typeface="Courier"/>
              </a:rPr>
              <a:t>  2160</a:t>
            </a:r>
            <a:endParaRPr lang="en-US" dirty="0">
              <a:latin typeface="Courier"/>
              <a:cs typeface="Courier"/>
            </a:endParaRPr>
          </a:p>
          <a:p>
            <a:r>
              <a:rPr lang="en-US" b="1" dirty="0">
                <a:latin typeface="Courier"/>
                <a:cs typeface="Courier"/>
              </a:rPr>
              <a:t> </a:t>
            </a:r>
            <a:endParaRPr lang="en-US" dirty="0">
              <a:latin typeface="Courier"/>
              <a:cs typeface="Courier"/>
            </a:endParaRPr>
          </a:p>
          <a:p>
            <a:r>
              <a:rPr lang="en-US" b="1" dirty="0">
                <a:latin typeface="Courier"/>
                <a:cs typeface="Courier"/>
              </a:rPr>
              <a:t>MSH2 M707I</a:t>
            </a:r>
            <a:endParaRPr lang="en-US" dirty="0">
              <a:latin typeface="Courier"/>
              <a:cs typeface="Courier"/>
            </a:endParaRPr>
          </a:p>
          <a:p>
            <a:r>
              <a:rPr lang="en-US" b="1" dirty="0">
                <a:latin typeface="Courier"/>
                <a:cs typeface="Courier"/>
              </a:rPr>
              <a:t>      V  G  V  I  S  L  </a:t>
            </a:r>
            <a:r>
              <a:rPr lang="en-US" b="1" dirty="0">
                <a:solidFill>
                  <a:srgbClr val="3366FF"/>
                </a:solidFill>
                <a:latin typeface="Courier"/>
                <a:cs typeface="Courier"/>
              </a:rPr>
              <a:t>I</a:t>
            </a:r>
            <a:r>
              <a:rPr lang="en-US" b="1" dirty="0" smtClean="0">
                <a:latin typeface="Courier"/>
                <a:cs typeface="Courier"/>
              </a:rPr>
              <a:t>  </a:t>
            </a:r>
            <a:r>
              <a:rPr lang="en-US" b="1" dirty="0">
                <a:latin typeface="Courier"/>
                <a:cs typeface="Courier"/>
              </a:rPr>
              <a:t>A  Q  I  G  C  F  V  P  C  E  E  A  E  </a:t>
            </a:r>
            <a:endParaRPr lang="en-US" dirty="0">
              <a:latin typeface="Courier"/>
              <a:cs typeface="Courier"/>
            </a:endParaRPr>
          </a:p>
          <a:p>
            <a:r>
              <a:rPr lang="en-US" b="1" dirty="0">
                <a:latin typeface="Courier"/>
                <a:cs typeface="Courier"/>
              </a:rPr>
              <a:t>2101  </a:t>
            </a:r>
            <a:r>
              <a:rPr lang="en-US" b="1" dirty="0" err="1" smtClean="0">
                <a:latin typeface="Courier"/>
                <a:cs typeface="Courier"/>
              </a:rPr>
              <a:t>gttggtgtgatttcttta</a:t>
            </a:r>
            <a:r>
              <a:rPr lang="en-US" b="1" dirty="0" err="1" smtClean="0">
                <a:solidFill>
                  <a:srgbClr val="3366FF"/>
                </a:solidFill>
                <a:latin typeface="Courier"/>
                <a:cs typeface="Courier"/>
              </a:rPr>
              <a:t>atc</a:t>
            </a:r>
            <a:r>
              <a:rPr lang="en-US" b="1" dirty="0" err="1" smtClean="0">
                <a:latin typeface="Courier"/>
                <a:cs typeface="Courier"/>
              </a:rPr>
              <a:t>gcccaaattggttgtttcgtaccttgtgaagaagctgaa</a:t>
            </a:r>
            <a:r>
              <a:rPr lang="en-US" b="1" dirty="0" smtClean="0">
                <a:latin typeface="Courier"/>
                <a:cs typeface="Courier"/>
              </a:rPr>
              <a:t>  </a:t>
            </a:r>
            <a:r>
              <a:rPr lang="en-US" b="1" dirty="0">
                <a:latin typeface="Courier"/>
                <a:cs typeface="Courier"/>
              </a:rPr>
              <a:t>2160</a:t>
            </a:r>
            <a:endParaRPr lang="en-US" dirty="0">
              <a:latin typeface="Courier"/>
              <a:cs typeface="Courier"/>
            </a:endParaRPr>
          </a:p>
        </p:txBody>
      </p:sp>
      <p:sp>
        <p:nvSpPr>
          <p:cNvPr id="14360" name="Rectangle 14359"/>
          <p:cNvSpPr/>
          <p:nvPr/>
        </p:nvSpPr>
        <p:spPr>
          <a:xfrm>
            <a:off x="914400" y="15468600"/>
            <a:ext cx="9220200" cy="11910956"/>
          </a:xfrm>
          <a:prstGeom prst="rect">
            <a:avLst/>
          </a:prstGeom>
        </p:spPr>
        <p:txBody>
          <a:bodyPr wrap="square">
            <a:spAutoFit/>
          </a:bodyPr>
          <a:lstStyle/>
          <a:p>
            <a:r>
              <a:rPr lang="en-US" sz="3200" dirty="0" smtClean="0"/>
              <a:t>	Colorectal </a:t>
            </a:r>
            <a:r>
              <a:rPr lang="en-US" sz="3200" dirty="0"/>
              <a:t>cancer is the second leading cause of cancer mortality in the United States. There is an estimated count of 153,000 new cases of colorectal cancer diagnosed each year. Colorectal cancer is the cause of 56,000 deaths each year. Proper functioning MSH2 is used in the cell for mismatch repair. When there is a missense mutation within the DNA, MSH2 is needed to bind with MSH6 or MSH3 to form an active protein complex, which runs along the DNA and recognizes DNA damage. Helicase separates the DNA strands, the damaged sequence is excised, and DNA polymerase is used to rebuild the damaged strand. When the strand of DNA that codes for MSH2 is mutated, there is a possibility that the protein’s function may be either altered or stopped completely. This means that all DNA damage that requires MSH2 would not be corrected, and there would be many errors within the DNA strand. The MSH2 gene has been found to be a frequently mutated locus on the DNA in sufferers of HNPCC. The disability to carry out mismatch repair in the DNA can lead to many negative physical effects, putting patients at a high risk for colon cancer as well as skin, endometrium, ovary, stomach small intestine, and brain cancers.</a:t>
            </a:r>
          </a:p>
        </p:txBody>
      </p:sp>
      <p:sp>
        <p:nvSpPr>
          <p:cNvPr id="14363" name="Rectangle 14362"/>
          <p:cNvSpPr/>
          <p:nvPr/>
        </p:nvSpPr>
        <p:spPr>
          <a:xfrm>
            <a:off x="283459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4988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574587" y="21259800"/>
            <a:ext cx="9829800" cy="6001642"/>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endParaRPr lang="en-US" sz="3200" dirty="0"/>
          </a:p>
        </p:txBody>
      </p:sp>
      <p:sp>
        <p:nvSpPr>
          <p:cNvPr id="14369" name="Rectangle 14368"/>
          <p:cNvSpPr/>
          <p:nvPr/>
        </p:nvSpPr>
        <p:spPr>
          <a:xfrm>
            <a:off x="609600" y="33012253"/>
            <a:ext cx="9525000" cy="3539430"/>
          </a:xfrm>
          <a:prstGeom prst="rect">
            <a:avLst/>
          </a:prstGeom>
        </p:spPr>
        <p:txBody>
          <a:bodyPr wrap="square">
            <a:spAutoFit/>
          </a:bodyPr>
          <a:lstStyle/>
          <a:p>
            <a:pPr marL="457200" indent="-457200" eaLnBrk="1" hangingPunct="1">
              <a:buFont typeface="Arial"/>
              <a:buChar char="•"/>
            </a:pPr>
            <a:r>
              <a:rPr lang="en-US" sz="3200" dirty="0"/>
              <a:t>Manipulate the yeast </a:t>
            </a:r>
            <a:r>
              <a:rPr lang="en-US" sz="3200" i="1" dirty="0"/>
              <a:t>MSH2 </a:t>
            </a:r>
            <a:r>
              <a:rPr lang="en-US" sz="3200" dirty="0"/>
              <a:t>gene to determine which human missense mutations are likely to be benign or pathogenic in nature</a:t>
            </a:r>
            <a:r>
              <a:rPr lang="en-US" sz="3200" dirty="0" smtClean="0"/>
              <a:t>.</a:t>
            </a:r>
          </a:p>
          <a:p>
            <a:pPr marL="457200" indent="-457200" eaLnBrk="1" hangingPunct="1">
              <a:buFont typeface="Arial"/>
              <a:buChar char="•"/>
            </a:pPr>
            <a:endParaRPr lang="en-US" sz="3200" dirty="0" smtClean="0"/>
          </a:p>
          <a:p>
            <a:pPr marL="457200" indent="-457200">
              <a:buFont typeface="Arial"/>
              <a:buChar char="•"/>
            </a:pPr>
            <a:r>
              <a:rPr lang="en-US" sz="3200" dirty="0">
                <a:solidFill>
                  <a:srgbClr val="000000"/>
                </a:solidFill>
              </a:rPr>
              <a:t>Examine the defect at a molecular level to determine why the Msh2 variants are dysfunctional.</a:t>
            </a:r>
          </a:p>
          <a:p>
            <a:pPr marL="457200" indent="-457200" eaLnBrk="1" hangingPunct="1">
              <a:buFont typeface="Arial"/>
              <a:buChar char="•"/>
            </a:pPr>
            <a:endParaRPr lang="en-US" sz="3200" dirty="0"/>
          </a:p>
        </p:txBody>
      </p:sp>
      <p:pic>
        <p:nvPicPr>
          <p:cNvPr id="14352" name="Picture 14351"/>
          <p:cNvPicPr>
            <a:picLocks noChangeAspect="1"/>
          </p:cNvPicPr>
          <p:nvPr/>
        </p:nvPicPr>
        <p:blipFill>
          <a:blip r:embed="rId15"/>
          <a:stretch>
            <a:fillRect/>
          </a:stretch>
        </p:blipFill>
        <p:spPr>
          <a:xfrm>
            <a:off x="1752600" y="27355800"/>
            <a:ext cx="7581197" cy="4648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11138</TotalTime>
  <Words>508</Words>
  <Application>Microsoft Macintosh PowerPoint</Application>
  <PresentationFormat>Custom</PresentationFormat>
  <Paragraphs>63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Tonia Iwule</cp:lastModifiedBy>
  <cp:revision>116</cp:revision>
  <dcterms:created xsi:type="dcterms:W3CDTF">2013-04-16T19:50:51Z</dcterms:created>
  <dcterms:modified xsi:type="dcterms:W3CDTF">2013-04-16T21:28:19Z</dcterms:modified>
</cp:coreProperties>
</file>