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8404800" cy="36576000"/>
  <p:notesSz cx="35756850" cy="36722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 bryan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413"/>
    <a:srgbClr val="008E40"/>
    <a:srgbClr val="61D2FF"/>
    <a:srgbClr val="003366"/>
    <a:srgbClr val="000062"/>
    <a:srgbClr val="5F2875"/>
    <a:srgbClr val="55C2FF"/>
    <a:srgbClr val="00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992" y="6456"/>
      </p:cViewPr>
      <p:guideLst>
        <p:guide orient="horz" pos="11520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6T13:55:06.04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94000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0253325" y="0"/>
            <a:ext cx="15495588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89B8C-FF37-ED46-B3FC-4062649AF89E}" type="datetime1">
              <a:rPr lang="en-US"/>
              <a:pPr/>
              <a:t>4/10/14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48950" y="2754313"/>
            <a:ext cx="14458950" cy="1377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75050" y="17442510"/>
            <a:ext cx="28606750" cy="1652554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878823"/>
            <a:ext cx="15494000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0253325" y="34878823"/>
            <a:ext cx="15495588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AF2D6-0948-0144-B224-3643A2D79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200894-4D64-CC40-BD32-1EDD495CCC0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1361738"/>
            <a:ext cx="326453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0726400"/>
            <a:ext cx="268827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E778E-F0B2-474A-A776-B34A13F99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A69BC-64A9-9147-BD67-82A3FE6B8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251200"/>
            <a:ext cx="8161337" cy="2926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725" y="3251200"/>
            <a:ext cx="24331613" cy="2926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0F3EF-B54E-8B4F-84FE-368A42B57E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EF5D6-5D9C-5042-B53F-81B84E781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3502938"/>
            <a:ext cx="32643762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5501938"/>
            <a:ext cx="32643762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4D68C-38AB-FB40-A711-B185D761F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725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7CF30-BE2F-0943-947E-E1D68335E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65263"/>
            <a:ext cx="345630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8186738"/>
            <a:ext cx="169687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1599863"/>
            <a:ext cx="169687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8186738"/>
            <a:ext cx="1697513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1599863"/>
            <a:ext cx="1697513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A6FE9-7607-3047-8771-F8563981A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03AD9-3266-F848-ACF1-C0B9E2E49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54288-C4CD-9843-A5B9-B4BAF45B0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55738"/>
            <a:ext cx="12634913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455738"/>
            <a:ext cx="214693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7653338"/>
            <a:ext cx="12634913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6C1B6-1444-3243-AAA1-EC4BA7107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25603200"/>
            <a:ext cx="23042563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268663"/>
            <a:ext cx="23042563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28625800"/>
            <a:ext cx="23042563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7134E-F165-0842-9442-5D08B9E5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9725" y="3251200"/>
            <a:ext cx="326453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725" y="10566400"/>
            <a:ext cx="3264535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972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2275" y="33324800"/>
            <a:ext cx="12160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407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r">
              <a:defRPr sz="7700"/>
            </a:lvl1pPr>
          </a:lstStyle>
          <a:p>
            <a:fld id="{D6A6726D-58FA-9D40-9AA1-28FA6F724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ヒラギノ角ゴ Pro W3" pitchFamily="-65" charset="-128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ＭＳ Ｐゴシック" charset="-128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charset="-128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ＭＳ Ｐゴシック" charset="-128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6.jpeg"/><Relationship Id="rId21" Type="http://schemas.openxmlformats.org/officeDocument/2006/relationships/image" Target="../media/image17.gif"/><Relationship Id="rId22" Type="http://schemas.openxmlformats.org/officeDocument/2006/relationships/comments" Target="../comments/comment1.xml"/><Relationship Id="rId10" Type="http://schemas.openxmlformats.org/officeDocument/2006/relationships/image" Target="../media/image8.jpeg"/><Relationship Id="rId11" Type="http://schemas.openxmlformats.org/officeDocument/2006/relationships/hyperlink" Target="http://en.wikipedia.org/wiki/File:Fluorouracil3DanZ.gif" TargetMode="External"/><Relationship Id="rId12" Type="http://schemas.openxmlformats.org/officeDocument/2006/relationships/image" Target="../media/image9.gif"/><Relationship Id="rId13" Type="http://schemas.openxmlformats.org/officeDocument/2006/relationships/hyperlink" Target="https://www.google.com/url?q=http://molecules.gnu-darwin.org/mod/acid/tetrahydro-acid-more.html&amp;sa=U&amp;ei=GuU-U7meDuPe0QHbxoEY&amp;ved=0CFIQ9QEwEjg8&amp;usg=AFQjCNHNYfKDhfoAs12KmsoZ7SGwkK6-mg" TargetMode="External"/><Relationship Id="rId14" Type="http://schemas.openxmlformats.org/officeDocument/2006/relationships/image" Target="../media/image10.jpeg"/><Relationship Id="rId15" Type="http://schemas.openxmlformats.org/officeDocument/2006/relationships/image" Target="../media/image11.jpeg"/><Relationship Id="rId16" Type="http://schemas.openxmlformats.org/officeDocument/2006/relationships/image" Target="../media/image12.jpe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47"/>
          <p:cNvSpPr>
            <a:spLocks noChangeArrowheads="1"/>
          </p:cNvSpPr>
          <p:nvPr/>
        </p:nvSpPr>
        <p:spPr bwMode="auto">
          <a:xfrm>
            <a:off x="11206048" y="26159762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just" eaLnBrk="0" hangingPunct="0"/>
            <a:endParaRPr lang="en-US" sz="2800"/>
          </a:p>
        </p:txBody>
      </p:sp>
      <p:sp>
        <p:nvSpPr>
          <p:cNvPr id="14350" name="Text Box 60"/>
          <p:cNvSpPr txBox="1">
            <a:spLocks noChangeArrowheads="1"/>
          </p:cNvSpPr>
          <p:nvPr/>
        </p:nvSpPr>
        <p:spPr bwMode="auto">
          <a:xfrm>
            <a:off x="28197348" y="21401792"/>
            <a:ext cx="97131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Implication in Human MSH2  Mutations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1" name="Text Box 61"/>
          <p:cNvSpPr txBox="1">
            <a:spLocks noChangeArrowheads="1"/>
          </p:cNvSpPr>
          <p:nvPr/>
        </p:nvSpPr>
        <p:spPr bwMode="auto">
          <a:xfrm>
            <a:off x="29527500" y="28080520"/>
            <a:ext cx="765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References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3" name="Text Box 63"/>
          <p:cNvSpPr txBox="1">
            <a:spLocks noChangeArrowheads="1"/>
          </p:cNvSpPr>
          <p:nvPr/>
        </p:nvSpPr>
        <p:spPr bwMode="auto">
          <a:xfrm>
            <a:off x="29718000" y="33756236"/>
            <a:ext cx="7151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000" b="1" i="1" dirty="0">
                <a:solidFill>
                  <a:srgbClr val="0CA413"/>
                </a:solidFill>
              </a:rPr>
              <a:t>Acknowledgements</a:t>
            </a:r>
            <a:endParaRPr lang="en-US" sz="2000" dirty="0">
              <a:solidFill>
                <a:srgbClr val="0CA413"/>
              </a:solidFill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3733800" y="838200"/>
            <a:ext cx="30276800" cy="3908762"/>
          </a:xfrm>
          <a:prstGeom prst="rect">
            <a:avLst/>
          </a:prstGeom>
          <a:solidFill>
            <a:srgbClr val="0CA41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 smtClean="0"/>
              <a:t>Functional Studies of the Human </a:t>
            </a:r>
            <a:r>
              <a:rPr lang="en-US" sz="6000" dirty="0"/>
              <a:t>MSH2 Missense Mutations in </a:t>
            </a:r>
            <a:r>
              <a:rPr lang="en-US" sz="6000" dirty="0" smtClean="0"/>
              <a:t>Yeast Provide</a:t>
            </a:r>
          </a:p>
          <a:p>
            <a:pPr algn="ctr"/>
            <a:r>
              <a:rPr lang="en-US" sz="6000" dirty="0" smtClean="0"/>
              <a:t>Insight to Hereditary </a:t>
            </a:r>
            <a:r>
              <a:rPr lang="en-US" sz="6000" dirty="0" err="1" smtClean="0"/>
              <a:t>Nonpolyposis</a:t>
            </a:r>
            <a:r>
              <a:rPr lang="en-US" sz="6000" dirty="0" smtClean="0"/>
              <a:t> Colon Cancer</a:t>
            </a:r>
          </a:p>
          <a:p>
            <a:pPr algn="ctr"/>
            <a:r>
              <a:rPr lang="en-US" sz="4000" b="1" dirty="0" smtClean="0"/>
              <a:t>Dominique </a:t>
            </a:r>
            <a:r>
              <a:rPr lang="en-US" sz="4000" b="1" dirty="0" err="1" smtClean="0"/>
              <a:t>Djedjro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Chezlyn</a:t>
            </a:r>
            <a:r>
              <a:rPr lang="en-US" sz="4000" b="1" dirty="0" smtClean="0"/>
              <a:t> Patton</a:t>
            </a:r>
          </a:p>
          <a:p>
            <a:pPr algn="ctr"/>
            <a:r>
              <a:rPr lang="en-US" sz="4800" b="1" baseline="30000" dirty="0" smtClean="0"/>
              <a:t>Advisor: Dr</a:t>
            </a:r>
            <a:r>
              <a:rPr lang="en-US" sz="4800" b="1" baseline="30000" dirty="0"/>
              <a:t>. Hong </a:t>
            </a:r>
            <a:r>
              <a:rPr lang="en-US" sz="4800" b="1" baseline="30000" dirty="0" smtClean="0"/>
              <a:t>Qin</a:t>
            </a:r>
            <a:r>
              <a:rPr lang="en-US" sz="48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sz="4000" b="1" dirty="0" smtClean="0"/>
              <a:t>Department of Biology, Spelman College, Atlanta, GA 30314</a:t>
            </a:r>
          </a:p>
        </p:txBody>
      </p:sp>
      <p:sp>
        <p:nvSpPr>
          <p:cNvPr id="14356" name="Text Box 66"/>
          <p:cNvSpPr txBox="1">
            <a:spLocks noChangeArrowheads="1"/>
          </p:cNvSpPr>
          <p:nvPr/>
        </p:nvSpPr>
        <p:spPr bwMode="auto">
          <a:xfrm>
            <a:off x="3059112" y="16261140"/>
            <a:ext cx="3722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Introduction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8" name="Text Box 73"/>
          <p:cNvSpPr txBox="1">
            <a:spLocks noChangeArrowheads="1"/>
          </p:cNvSpPr>
          <p:nvPr/>
        </p:nvSpPr>
        <p:spPr bwMode="auto">
          <a:xfrm>
            <a:off x="14430542" y="5520489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Materials and Methods 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4" name="Text Box 56"/>
          <p:cNvSpPr txBox="1">
            <a:spLocks noChangeArrowheads="1"/>
          </p:cNvSpPr>
          <p:nvPr/>
        </p:nvSpPr>
        <p:spPr bwMode="auto">
          <a:xfrm>
            <a:off x="14856783" y="13015913"/>
            <a:ext cx="8172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Results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6" name="TextBox 75"/>
          <p:cNvSpPr txBox="1">
            <a:spLocks noChangeArrowheads="1"/>
          </p:cNvSpPr>
          <p:nvPr/>
        </p:nvSpPr>
        <p:spPr bwMode="auto">
          <a:xfrm>
            <a:off x="11582400" y="21336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20878800" y="6096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2707600" y="6858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TextBox 136"/>
          <p:cNvSpPr txBox="1">
            <a:spLocks noChangeArrowheads="1"/>
          </p:cNvSpPr>
          <p:nvPr/>
        </p:nvSpPr>
        <p:spPr bwMode="auto">
          <a:xfrm>
            <a:off x="21046283" y="17166372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75" name="Text Box 66"/>
          <p:cNvSpPr txBox="1">
            <a:spLocks noChangeArrowheads="1"/>
          </p:cNvSpPr>
          <p:nvPr/>
        </p:nvSpPr>
        <p:spPr bwMode="auto">
          <a:xfrm>
            <a:off x="3059112" y="5410200"/>
            <a:ext cx="3722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Abstract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76" name="TextBox 100"/>
          <p:cNvSpPr txBox="1">
            <a:spLocks noChangeArrowheads="1"/>
          </p:cNvSpPr>
          <p:nvPr/>
        </p:nvSpPr>
        <p:spPr bwMode="auto">
          <a:xfrm>
            <a:off x="817255" y="6172200"/>
            <a:ext cx="8991600" cy="104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One of every twenty Americans will be affected with Colorectal Cancer (CRC) with Hereditary Non-Polyposis Colorectal Cancer being the most common (HNPCC). This type of cancer is a hereditary gene caused by a missense mutation on the 2nd chromosome of the human DNA. To conduct our research, we used </a:t>
            </a:r>
            <a:r>
              <a:rPr lang="en-US" sz="2800" i="1" dirty="0"/>
              <a:t>Saccharomyces </a:t>
            </a:r>
            <a:r>
              <a:rPr lang="en-US" sz="2800" i="1" dirty="0" err="1"/>
              <a:t>cerevisiae</a:t>
            </a:r>
            <a:r>
              <a:rPr lang="en-US" sz="2800" i="1" dirty="0"/>
              <a:t> </a:t>
            </a:r>
            <a:r>
              <a:rPr lang="en-US" sz="2800" dirty="0"/>
              <a:t>cells, specifically the msh2 strain. These yeast cells serve as a model for understanding human MSH2 mutations, which is a tumor suppressor. The purpose is to manipulate the yeast MSH2 gene to determine which missense mutation is likely to be benign or pathogenic. We examined the defects at a molecular level to determine what MSH2 variants are dysfunctional by using a DNA mismatch pair and the reporter plasmid, pSH44, fused with URA3. The mismatch repair efﬁciencies were determined qualitatively using the 5-ﬂuororotic acid monohydrate (FOA) dinucleotide instability plate assays resulting in the formation of 5-FU. With the occurrence of 5-FU, the yeast cells should die; however, the ability of yeast cells to survive in the presence of 5-FOA reveals a dysfunction in mismatch repair. Defining the consequences of missense mutation within the MSH2 gene could result in the development of biomarkers for early detection of HNPCC.</a:t>
            </a:r>
          </a:p>
          <a:p>
            <a:r>
              <a:rPr lang="en-US" sz="2700" dirty="0" smtClean="0"/>
              <a:t>	</a:t>
            </a:r>
            <a:endParaRPr lang="en-US" sz="3200" dirty="0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29203650" y="5638800"/>
            <a:ext cx="78295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Conclusions</a:t>
            </a:r>
            <a:endParaRPr lang="en-US" dirty="0">
              <a:solidFill>
                <a:srgbClr val="0CA413"/>
              </a:solidFill>
            </a:endParaRPr>
          </a:p>
        </p:txBody>
      </p:sp>
      <p:pic>
        <p:nvPicPr>
          <p:cNvPr id="4" name="Picture 3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4267200" cy="4267200"/>
          </a:xfrm>
          <a:prstGeom prst="rect">
            <a:avLst/>
          </a:prstGeom>
        </p:spPr>
      </p:pic>
      <p:pic>
        <p:nvPicPr>
          <p:cNvPr id="5" name="Picture 4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600" y="609600"/>
            <a:ext cx="4241800" cy="424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3385691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CA413"/>
                </a:solidFill>
              </a:rPr>
              <a:t>Experimental Objective </a:t>
            </a:r>
            <a:endParaRPr lang="en-US" sz="4400" b="1" i="1" dirty="0">
              <a:solidFill>
                <a:srgbClr val="0CA41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460" y="174627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363" name="Rectangle 14362"/>
          <p:cNvSpPr/>
          <p:nvPr/>
        </p:nvSpPr>
        <p:spPr>
          <a:xfrm>
            <a:off x="28374975" y="28806653"/>
            <a:ext cx="10058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“Characterization of Pathogenic Human MSH2 Missense Mutations Using Yeast as a Model System: A Laboratory course in Molecular Biology.” Cell Biology Education 3.1 (2004): 31-48. </a:t>
            </a:r>
            <a:r>
              <a:rPr lang="en-US" sz="3200" dirty="0" smtClean="0"/>
              <a:t>Print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“Functional Characterization of Pathogenic Human MSH2 Missense Mutations in Saccharomyces </a:t>
            </a:r>
            <a:r>
              <a:rPr lang="en-US" sz="3200" dirty="0" err="1"/>
              <a:t>Cerevisiae</a:t>
            </a:r>
            <a:r>
              <a:rPr lang="en-US" sz="3200" dirty="0"/>
              <a:t>.” Genetics 177.2 (2007): 707-21. Print.</a:t>
            </a:r>
          </a:p>
        </p:txBody>
      </p:sp>
      <p:sp>
        <p:nvSpPr>
          <p:cNvPr id="14365" name="TextBox 14364"/>
          <p:cNvSpPr txBox="1"/>
          <p:nvPr/>
        </p:nvSpPr>
        <p:spPr>
          <a:xfrm>
            <a:off x="28879800" y="34594651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Dr. Hong Qin, Dr. Stephen </a:t>
            </a:r>
            <a:r>
              <a:rPr lang="en-US" sz="3200" dirty="0" err="1" smtClean="0"/>
              <a:t>Kioko</a:t>
            </a:r>
            <a:r>
              <a:rPr lang="en-US" sz="3200" dirty="0" smtClean="0"/>
              <a:t>, and all of our classmates for being of great help and support throughout the semester.</a:t>
            </a:r>
            <a:endParaRPr lang="en-US" sz="3200" dirty="0"/>
          </a:p>
        </p:txBody>
      </p:sp>
      <p:pic>
        <p:nvPicPr>
          <p:cNvPr id="71" name="Picture 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" y="24215971"/>
            <a:ext cx="8602967" cy="6593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6960" y="13944600"/>
            <a:ext cx="7615840" cy="58785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latin typeface="Times New Roman"/>
                <a:ea typeface="Calibri"/>
              </a:rPr>
              <a:t>PCR and  Restriction Enzyme  Analysis</a:t>
            </a:r>
            <a:endParaRPr lang="en-US" sz="2800" b="1" dirty="0">
              <a:effectLst/>
              <a:latin typeface="Times New Roman"/>
              <a:ea typeface="Calibri"/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5"/>
          <a:srcRect l="33083" t="59974" r="46970" b="24065"/>
          <a:stretch/>
        </p:blipFill>
        <p:spPr bwMode="auto">
          <a:xfrm>
            <a:off x="12099977" y="19160192"/>
            <a:ext cx="3078077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193000" y="14070788"/>
            <a:ext cx="5732461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Transformation of </a:t>
            </a:r>
            <a:r>
              <a:rPr lang="en-US" sz="2800" b="1" dirty="0" smtClean="0"/>
              <a:t>MSH2</a:t>
            </a:r>
            <a:endParaRPr lang="en-US" sz="28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506898" y="34647005"/>
            <a:ext cx="839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objective of this experiment is to determine if the study </a:t>
            </a:r>
          </a:p>
          <a:p>
            <a:r>
              <a:rPr lang="en-US" b="1" dirty="0" smtClean="0"/>
              <a:t>of human MSH2 mutation in yeast provides insight to HNPCC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608660" y="23367139"/>
            <a:ext cx="8015185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Assessment of mutation in </a:t>
            </a:r>
            <a:r>
              <a:rPr lang="en-US" sz="2800" b="1" dirty="0" smtClean="0"/>
              <a:t>MSH2</a:t>
            </a:r>
            <a:r>
              <a:rPr lang="en-US" sz="2800" b="1" dirty="0" smtClean="0"/>
              <a:t> </a:t>
            </a:r>
            <a:r>
              <a:rPr lang="en-US" sz="2800" b="1" dirty="0"/>
              <a:t>using FOA plates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23851060"/>
            <a:ext cx="4083837" cy="34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93" y="6552671"/>
            <a:ext cx="12295307" cy="646324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0" y="7315200"/>
            <a:ext cx="1054100" cy="119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021" y="15482354"/>
            <a:ext cx="3078163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7355" r="35107" b="55083"/>
          <a:stretch/>
        </p:blipFill>
        <p:spPr bwMode="auto">
          <a:xfrm>
            <a:off x="23545800" y="15392400"/>
            <a:ext cx="2905125" cy="3062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926800" y="15011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SD-HIS-TRP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049000" y="14401800"/>
            <a:ext cx="6901441" cy="2209801"/>
            <a:chOff x="10591800" y="15392400"/>
            <a:chExt cx="6901441" cy="2209801"/>
          </a:xfrm>
        </p:grpSpPr>
        <p:sp>
          <p:nvSpPr>
            <p:cNvPr id="69" name="Rectangle 68"/>
            <p:cNvSpPr/>
            <p:nvPr/>
          </p:nvSpPr>
          <p:spPr>
            <a:xfrm>
              <a:off x="12954000" y="16687800"/>
              <a:ext cx="1143000" cy="914401"/>
            </a:xfrm>
            <a:prstGeom prst="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0" y="15392400"/>
              <a:ext cx="66636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CAT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 </a:t>
              </a:r>
              <a:r>
                <a:rPr lang="en-US" i="1" dirty="0" smtClean="0">
                  <a:latin typeface="+mj-lt"/>
                  <a:cs typeface="Courier New" pitchFamily="49" charset="0"/>
                </a:rPr>
                <a:t>WT, </a:t>
              </a:r>
              <a:r>
                <a:rPr lang="en-US" i="1" dirty="0" err="1" smtClean="0">
                  <a:latin typeface="+mj-lt"/>
                  <a:cs typeface="Courier New" pitchFamily="49" charset="0"/>
                </a:rPr>
                <a:t>Histidine</a:t>
              </a:r>
              <a:endParaRPr lang="en-US" i="1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GTC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91800" y="16687800"/>
              <a:ext cx="6901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TAC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</a:t>
              </a:r>
              <a:r>
                <a:rPr lang="en-US" i="1" dirty="0" smtClean="0"/>
                <a:t>Mutant, Tyrosine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533816" y="1674287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BmrI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7" name="TextBox 76"/>
          <p:cNvSpPr txBox="1">
            <a:spLocks noChangeArrowheads="1"/>
          </p:cNvSpPr>
          <p:nvPr/>
        </p:nvSpPr>
        <p:spPr bwMode="auto">
          <a:xfrm>
            <a:off x="19158527" y="18745200"/>
            <a:ext cx="823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Fig2. A. The blank lacks </a:t>
            </a:r>
            <a:r>
              <a:rPr lang="en-US" dirty="0" err="1"/>
              <a:t>H</a:t>
            </a:r>
            <a:r>
              <a:rPr lang="en-US" dirty="0" err="1" smtClean="0"/>
              <a:t>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that are necessary for the yeast growth. B. The medium with the mutant msh2 has been transformed with the reporter plasmid pSH44. </a:t>
            </a:r>
            <a:r>
              <a:rPr lang="en-US" dirty="0" err="1" smtClean="0"/>
              <a:t>Histidine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previously removed from the yeast are now expressed which allows cell growth. </a:t>
            </a:r>
            <a:endParaRPr lang="en-US" dirty="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22164675" y="31847137"/>
            <a:ext cx="2733675" cy="1727201"/>
            <a:chOff x="3270" y="2608"/>
            <a:chExt cx="1722" cy="1088"/>
          </a:xfrm>
        </p:grpSpPr>
        <p:sp>
          <p:nvSpPr>
            <p:cNvPr id="124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26" name="Rectangle 7"/>
            <p:cNvSpPr>
              <a:spLocks noChangeAspect="1" noChangeArrowheads="1"/>
            </p:cNvSpPr>
            <p:nvPr/>
          </p:nvSpPr>
          <p:spPr bwMode="auto">
            <a:xfrm rot="18284996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27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9"/>
            <p:cNvSpPr txBox="1">
              <a:spLocks noChangeAspect="1" noChangeArrowheads="1"/>
            </p:cNvSpPr>
            <p:nvPr/>
          </p:nvSpPr>
          <p:spPr bwMode="auto">
            <a:xfrm rot="1896908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29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30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33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34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pSH44</a:t>
              </a:r>
            </a:p>
          </p:txBody>
        </p:sp>
      </p:grp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21097875" y="3039933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10" name="Group 21"/>
          <p:cNvGrpSpPr>
            <a:grpSpLocks noChangeAspect="1"/>
          </p:cNvGrpSpPr>
          <p:nvPr/>
        </p:nvGrpSpPr>
        <p:grpSpPr bwMode="auto">
          <a:xfrm>
            <a:off x="19063493" y="27715517"/>
            <a:ext cx="7391400" cy="8102181"/>
            <a:chOff x="3072" y="1759"/>
            <a:chExt cx="1824" cy="2129"/>
          </a:xfrm>
        </p:grpSpPr>
        <p:sp>
          <p:nvSpPr>
            <p:cNvPr id="122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Oval 25"/>
          <p:cNvSpPr>
            <a:spLocks noChangeAspect="1" noChangeArrowheads="1"/>
          </p:cNvSpPr>
          <p:nvPr/>
        </p:nvSpPr>
        <p:spPr bwMode="auto">
          <a:xfrm>
            <a:off x="19419094" y="3239958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26"/>
          <p:cNvSpPr>
            <a:spLocks noChangeAspect="1" noChangeArrowheads="1"/>
          </p:cNvSpPr>
          <p:nvPr/>
        </p:nvSpPr>
        <p:spPr bwMode="auto">
          <a:xfrm rot="20443655">
            <a:off x="21282819" y="3272978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4" name="Oval 27"/>
          <p:cNvSpPr>
            <a:spLocks noChangeAspect="1" noChangeArrowheads="1"/>
          </p:cNvSpPr>
          <p:nvPr/>
        </p:nvSpPr>
        <p:spPr bwMode="auto">
          <a:xfrm>
            <a:off x="20295394" y="3230433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8"/>
          <p:cNvSpPr>
            <a:spLocks noChangeAspect="1" noChangeArrowheads="1"/>
          </p:cNvSpPr>
          <p:nvPr/>
        </p:nvSpPr>
        <p:spPr bwMode="auto">
          <a:xfrm>
            <a:off x="21271706" y="3349019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16" name="Oval 29"/>
          <p:cNvSpPr>
            <a:spLocks noChangeAspect="1" noChangeArrowheads="1"/>
          </p:cNvSpPr>
          <p:nvPr/>
        </p:nvSpPr>
        <p:spPr bwMode="auto">
          <a:xfrm>
            <a:off x="19466719" y="3352829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7" name="Rectangle 30"/>
          <p:cNvSpPr>
            <a:spLocks noChangeAspect="1" noChangeArrowheads="1"/>
          </p:cNvSpPr>
          <p:nvPr/>
        </p:nvSpPr>
        <p:spPr bwMode="auto">
          <a:xfrm rot="2837922">
            <a:off x="19612769" y="3243292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31"/>
          <p:cNvSpPr txBox="1">
            <a:spLocks noChangeAspect="1" noChangeArrowheads="1"/>
          </p:cNvSpPr>
          <p:nvPr/>
        </p:nvSpPr>
        <p:spPr bwMode="auto">
          <a:xfrm>
            <a:off x="19952494" y="3423791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19" name="Text Box 32"/>
          <p:cNvSpPr txBox="1">
            <a:spLocks noChangeAspect="1" noChangeArrowheads="1"/>
          </p:cNvSpPr>
          <p:nvPr/>
        </p:nvSpPr>
        <p:spPr bwMode="auto">
          <a:xfrm>
            <a:off x="19642931" y="3298061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20" name="AutoShape 33"/>
          <p:cNvSpPr>
            <a:spLocks noChangeAspect="1" noChangeArrowheads="1"/>
          </p:cNvSpPr>
          <p:nvPr/>
        </p:nvSpPr>
        <p:spPr bwMode="auto">
          <a:xfrm flipH="1">
            <a:off x="19930269" y="3385691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21" name="AutoShape 34"/>
          <p:cNvSpPr>
            <a:spLocks noChangeAspect="1" noChangeArrowheads="1"/>
          </p:cNvSpPr>
          <p:nvPr/>
        </p:nvSpPr>
        <p:spPr bwMode="auto">
          <a:xfrm rot="19419185">
            <a:off x="20844669" y="3373467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Box 32"/>
          <p:cNvSpPr txBox="1">
            <a:spLocks noChangeArrowheads="1"/>
          </p:cNvSpPr>
          <p:nvPr/>
        </p:nvSpPr>
        <p:spPr bwMode="auto">
          <a:xfrm>
            <a:off x="20528756" y="3268216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39" name="Shape 138"/>
          <p:cNvCxnSpPr>
            <a:stCxn id="118" idx="2"/>
          </p:cNvCxnSpPr>
          <p:nvPr/>
        </p:nvCxnSpPr>
        <p:spPr>
          <a:xfrm rot="5400000" flipH="1" flipV="1">
            <a:off x="21722556" y="32500392"/>
            <a:ext cx="942975" cy="3141662"/>
          </a:xfrm>
          <a:prstGeom prst="curvedConnector4">
            <a:avLst>
              <a:gd name="adj1" fmla="val -39553"/>
              <a:gd name="adj2" fmla="val 60675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250275" y="342093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mismatch  repair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3307675" y="35047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4100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288875" y="34056935"/>
            <a:ext cx="952500" cy="9525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25365075" y="3497133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4102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460075" y="34285535"/>
            <a:ext cx="1123950" cy="847725"/>
          </a:xfrm>
          <a:prstGeom prst="rect">
            <a:avLst/>
          </a:prstGeom>
          <a:noFill/>
        </p:spPr>
      </p:pic>
      <p:pic>
        <p:nvPicPr>
          <p:cNvPr id="4106" name="Picture 10" descr="http://ts1.mm.bing.net/th?id=HN.608009920011109399&amp;w=145&amp;h=180&amp;c=7&amp;rs=1&amp;pid=1.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812875" y="33371135"/>
            <a:ext cx="1381125" cy="1714500"/>
          </a:xfrm>
          <a:prstGeom prst="rect">
            <a:avLst/>
          </a:prstGeom>
          <a:noFill/>
        </p:spPr>
      </p:pic>
      <p:sp>
        <p:nvSpPr>
          <p:cNvPr id="144" name="Right Arrow 143"/>
          <p:cNvSpPr/>
          <p:nvPr/>
        </p:nvSpPr>
        <p:spPr>
          <a:xfrm>
            <a:off x="24755475" y="342855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26355675" y="342093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endCxn id="144" idx="0"/>
          </p:cNvCxnSpPr>
          <p:nvPr/>
        </p:nvCxnSpPr>
        <p:spPr>
          <a:xfrm rot="16200000" flipH="1">
            <a:off x="24412575" y="3371403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6"/>
          <p:cNvSpPr txBox="1">
            <a:spLocks noChangeArrowheads="1"/>
          </p:cNvSpPr>
          <p:nvPr/>
        </p:nvSpPr>
        <p:spPr bwMode="auto">
          <a:xfrm>
            <a:off x="17373600" y="24677577"/>
            <a:ext cx="88503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Fig3.  Because </a:t>
            </a:r>
            <a:r>
              <a:rPr lang="en-US" dirty="0"/>
              <a:t>the cells survived and their frequency is approximately the same throughout the grid, There </a:t>
            </a:r>
            <a:r>
              <a:rPr lang="en-US" dirty="0" smtClean="0"/>
              <a:t>is a </a:t>
            </a:r>
            <a:r>
              <a:rPr lang="en-US" dirty="0"/>
              <a:t>mismatch repair defect. MSH2 is then not functional</a:t>
            </a:r>
            <a:r>
              <a:rPr lang="en-US" dirty="0" smtClean="0"/>
              <a:t>. But, there may be experimental error. The  vector and wild type lanes may have been switched. The vector should contain more cells due to the absence of MSH2 which provides MMR- </a:t>
            </a:r>
            <a:endParaRPr lang="en-US" dirty="0"/>
          </a:p>
        </p:txBody>
      </p:sp>
      <p:grpSp>
        <p:nvGrpSpPr>
          <p:cNvPr id="151" name="Group 4"/>
          <p:cNvGrpSpPr>
            <a:grpSpLocks/>
          </p:cNvGrpSpPr>
          <p:nvPr/>
        </p:nvGrpSpPr>
        <p:grpSpPr bwMode="auto">
          <a:xfrm>
            <a:off x="12298740" y="31522811"/>
            <a:ext cx="2733678" cy="1727202"/>
            <a:chOff x="3270" y="2608"/>
            <a:chExt cx="1722" cy="1088"/>
          </a:xfrm>
        </p:grpSpPr>
        <p:sp>
          <p:nvSpPr>
            <p:cNvPr id="177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79" name="Rectangle 7"/>
            <p:cNvSpPr>
              <a:spLocks noChangeAspect="1" noChangeArrowheads="1"/>
            </p:cNvSpPr>
            <p:nvPr/>
          </p:nvSpPr>
          <p:spPr bwMode="auto">
            <a:xfrm rot="-3315004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Text Box 9"/>
            <p:cNvSpPr txBox="1">
              <a:spLocks noChangeAspect="1" noChangeArrowheads="1"/>
            </p:cNvSpPr>
            <p:nvPr/>
          </p:nvSpPr>
          <p:spPr bwMode="auto">
            <a:xfrm rot="-263092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82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83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86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87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pSH44</a:t>
              </a:r>
            </a:p>
          </p:txBody>
        </p:sp>
      </p:grp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11231934" y="3007500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53" name="Group 21"/>
          <p:cNvGrpSpPr>
            <a:grpSpLocks noChangeAspect="1"/>
          </p:cNvGrpSpPr>
          <p:nvPr/>
        </p:nvGrpSpPr>
        <p:grpSpPr bwMode="auto">
          <a:xfrm>
            <a:off x="9421063" y="27715517"/>
            <a:ext cx="7537355" cy="8033898"/>
            <a:chOff x="3072" y="1759"/>
            <a:chExt cx="1824" cy="2129"/>
          </a:xfrm>
        </p:grpSpPr>
        <p:sp>
          <p:nvSpPr>
            <p:cNvPr id="175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Oval 25"/>
          <p:cNvSpPr>
            <a:spLocks noChangeAspect="1" noChangeArrowheads="1"/>
          </p:cNvSpPr>
          <p:nvPr/>
        </p:nvSpPr>
        <p:spPr bwMode="auto">
          <a:xfrm>
            <a:off x="9553153" y="3207525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6"/>
          <p:cNvSpPr>
            <a:spLocks noChangeAspect="1" noChangeArrowheads="1"/>
          </p:cNvSpPr>
          <p:nvPr/>
        </p:nvSpPr>
        <p:spPr bwMode="auto">
          <a:xfrm rot="20443655">
            <a:off x="11416878" y="3240545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6" name="Oval 27"/>
          <p:cNvSpPr>
            <a:spLocks noChangeAspect="1" noChangeArrowheads="1"/>
          </p:cNvSpPr>
          <p:nvPr/>
        </p:nvSpPr>
        <p:spPr bwMode="auto">
          <a:xfrm>
            <a:off x="10103708" y="3198000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8"/>
          <p:cNvSpPr>
            <a:spLocks noChangeAspect="1" noChangeArrowheads="1"/>
          </p:cNvSpPr>
          <p:nvPr/>
        </p:nvSpPr>
        <p:spPr bwMode="auto">
          <a:xfrm>
            <a:off x="11405765" y="3316586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58" name="Oval 29"/>
          <p:cNvSpPr>
            <a:spLocks noChangeAspect="1" noChangeArrowheads="1"/>
          </p:cNvSpPr>
          <p:nvPr/>
        </p:nvSpPr>
        <p:spPr bwMode="auto">
          <a:xfrm>
            <a:off x="9626600" y="33147000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9" name="Rectangle 30"/>
          <p:cNvSpPr>
            <a:spLocks noChangeAspect="1" noChangeArrowheads="1"/>
          </p:cNvSpPr>
          <p:nvPr/>
        </p:nvSpPr>
        <p:spPr bwMode="auto">
          <a:xfrm rot="2837922">
            <a:off x="9714334" y="3210859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31"/>
          <p:cNvSpPr txBox="1">
            <a:spLocks noChangeAspect="1" noChangeArrowheads="1"/>
          </p:cNvSpPr>
          <p:nvPr/>
        </p:nvSpPr>
        <p:spPr bwMode="auto">
          <a:xfrm>
            <a:off x="10086553" y="3391358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Msh2-H658Y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61" name="Text Box 32"/>
          <p:cNvSpPr txBox="1">
            <a:spLocks noChangeAspect="1" noChangeArrowheads="1"/>
          </p:cNvSpPr>
          <p:nvPr/>
        </p:nvSpPr>
        <p:spPr bwMode="auto">
          <a:xfrm>
            <a:off x="9776990" y="3265628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62" name="AutoShape 33"/>
          <p:cNvSpPr>
            <a:spLocks noChangeAspect="1" noChangeArrowheads="1"/>
          </p:cNvSpPr>
          <p:nvPr/>
        </p:nvSpPr>
        <p:spPr bwMode="auto">
          <a:xfrm flipH="1">
            <a:off x="9738583" y="3353258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baseline="-25000" dirty="0" smtClean="0">
                <a:solidFill>
                  <a:srgbClr val="FF0000"/>
                </a:solidFill>
              </a:rPr>
              <a:t>*</a:t>
            </a:r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63" name="AutoShape 34"/>
          <p:cNvSpPr>
            <a:spLocks noChangeAspect="1" noChangeArrowheads="1"/>
          </p:cNvSpPr>
          <p:nvPr/>
        </p:nvSpPr>
        <p:spPr bwMode="auto">
          <a:xfrm rot="19419185">
            <a:off x="10978728" y="3341034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Box 32"/>
          <p:cNvSpPr txBox="1">
            <a:spLocks noChangeArrowheads="1"/>
          </p:cNvSpPr>
          <p:nvPr/>
        </p:nvSpPr>
        <p:spPr bwMode="auto">
          <a:xfrm>
            <a:off x="10662815" y="3235783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65" name="Shape 164"/>
          <p:cNvCxnSpPr>
            <a:stCxn id="160" idx="2"/>
          </p:cNvCxnSpPr>
          <p:nvPr/>
        </p:nvCxnSpPr>
        <p:spPr>
          <a:xfrm rot="5400000" flipH="1" flipV="1">
            <a:off x="11406444" y="32487889"/>
            <a:ext cx="1081319" cy="2379664"/>
          </a:xfrm>
          <a:prstGeom prst="curvedConnector4">
            <a:avLst>
              <a:gd name="adj1" fmla="val -21141"/>
              <a:gd name="adj2" fmla="val 64093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441734" y="3472320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168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422934" y="33732605"/>
            <a:ext cx="952500" cy="952500"/>
          </a:xfrm>
          <a:prstGeom prst="rect">
            <a:avLst/>
          </a:prstGeom>
          <a:noFill/>
        </p:spPr>
      </p:pic>
      <p:sp>
        <p:nvSpPr>
          <p:cNvPr id="169" name="TextBox 168"/>
          <p:cNvSpPr txBox="1"/>
          <p:nvPr/>
        </p:nvSpPr>
        <p:spPr>
          <a:xfrm>
            <a:off x="15499134" y="3464700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170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594134" y="33961205"/>
            <a:ext cx="1123950" cy="847725"/>
          </a:xfrm>
          <a:prstGeom prst="rect">
            <a:avLst/>
          </a:prstGeom>
          <a:noFill/>
        </p:spPr>
      </p:pic>
      <p:sp>
        <p:nvSpPr>
          <p:cNvPr id="172" name="Right Arrow 171"/>
          <p:cNvSpPr/>
          <p:nvPr/>
        </p:nvSpPr>
        <p:spPr>
          <a:xfrm>
            <a:off x="14889534" y="339612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Arrow 172"/>
          <p:cNvSpPr/>
          <p:nvPr/>
        </p:nvSpPr>
        <p:spPr>
          <a:xfrm>
            <a:off x="16489734" y="338850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 rot="16200000" flipH="1">
            <a:off x="14546634" y="333897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65334" y="338990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584734" y="330608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flipV="1">
            <a:off x="14584734" y="33746661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8" name="Picture 12" descr="http://ts1.mm.bing.net/th?id=HN.607994148884320248&amp;w=207&amp;h=207&amp;c=8&amp;pid=3.1&amp;qlt=90&amp;rm=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025311" y="33040142"/>
            <a:ext cx="1971675" cy="1971676"/>
          </a:xfrm>
          <a:prstGeom prst="rect">
            <a:avLst/>
          </a:prstGeom>
          <a:noFill/>
        </p:spPr>
      </p:pic>
      <p:pic>
        <p:nvPicPr>
          <p:cNvPr id="4109" name="Picture 13" descr="C:\Users\cpatton1\Downloads\8135574_ori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957588" y="6408241"/>
            <a:ext cx="8075612" cy="4851880"/>
          </a:xfrm>
          <a:prstGeom prst="rect">
            <a:avLst/>
          </a:prstGeom>
          <a:noFill/>
        </p:spPr>
      </p:pic>
      <p:pic>
        <p:nvPicPr>
          <p:cNvPr id="4110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t="80284" b="6673"/>
          <a:stretch>
            <a:fillRect/>
          </a:stretch>
        </p:blipFill>
        <p:spPr bwMode="auto">
          <a:xfrm>
            <a:off x="304800" y="31881565"/>
            <a:ext cx="8513455" cy="895806"/>
          </a:xfrm>
          <a:prstGeom prst="rect">
            <a:avLst/>
          </a:prstGeom>
          <a:noFill/>
        </p:spPr>
      </p:pic>
      <p:pic>
        <p:nvPicPr>
          <p:cNvPr id="193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l="5489" t="7247" b="81159"/>
          <a:stretch>
            <a:fillRect/>
          </a:stretch>
        </p:blipFill>
        <p:spPr bwMode="auto">
          <a:xfrm>
            <a:off x="485343" y="31217203"/>
            <a:ext cx="8713912" cy="773094"/>
          </a:xfrm>
          <a:prstGeom prst="rect">
            <a:avLst/>
          </a:prstGeom>
          <a:noFill/>
        </p:spPr>
      </p:pic>
      <p:pic>
        <p:nvPicPr>
          <p:cNvPr id="4112" name="Picture 16" descr="http://www.chem.unc.edu/people/faculty/erie/group/image_mmr2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898850" y="13774428"/>
            <a:ext cx="7467600" cy="4973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75325" y="20802600"/>
            <a:ext cx="731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PCR fragments generated after confirmation of the mutagenized MSH2 by digestion with RE </a:t>
            </a:r>
            <a:r>
              <a:rPr lang="en-US" dirty="0" err="1"/>
              <a:t>BmrI</a:t>
            </a:r>
            <a:r>
              <a:rPr lang="en-US" dirty="0"/>
              <a:t>. </a:t>
            </a:r>
            <a:r>
              <a:rPr lang="en-US" dirty="0" err="1"/>
              <a:t>BmRI</a:t>
            </a:r>
            <a:r>
              <a:rPr lang="en-US" dirty="0"/>
              <a:t> only cuts the mutagenized plasmid which helps distinguishing between mutant allele and the wild type.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8085758" y="17193074"/>
            <a:ext cx="1444461" cy="74286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834418" y="20925483"/>
            <a:ext cx="946513" cy="1245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70739" y="15618767"/>
            <a:ext cx="69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23589134" y="15567086"/>
            <a:ext cx="2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10563597" y="35711315"/>
            <a:ext cx="1669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Fig4. A. msh2 does not allow the cells to fully absorb FU which allow them to grow. B.MSH2 allows most cells to absorb FU which cause them to die.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10901643" y="29142035"/>
            <a:ext cx="50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20217210" y="29142035"/>
            <a:ext cx="50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29880719" y="11051232"/>
            <a:ext cx="639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Human MSH2 requires ATP in order to work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29814838" y="11353800"/>
            <a:ext cx="6838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directions would be necessary to find out if could be the effect of a lack of ATP in the mismatch repair. Also, what could affect the complex MSH2-MSH6 in the mismatch repair and what would be the consequences.</a:t>
            </a:r>
            <a:endParaRPr lang="fr-FR" dirty="0"/>
          </a:p>
        </p:txBody>
      </p:sp>
      <p:sp>
        <p:nvSpPr>
          <p:cNvPr id="9" name="Up Arrow 8"/>
          <p:cNvSpPr/>
          <p:nvPr/>
        </p:nvSpPr>
        <p:spPr>
          <a:xfrm>
            <a:off x="34320163" y="7025148"/>
            <a:ext cx="428625" cy="595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565600" y="18633114"/>
            <a:ext cx="66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Fig6. Mismatch repair requires energy, ATP, that cannot be used by the mutant, H658Y.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948688" y="769620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H658Y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257800" y="22883162"/>
            <a:ext cx="6708549" cy="4244038"/>
            <a:chOff x="29257800" y="22883162"/>
            <a:chExt cx="6708549" cy="4244038"/>
          </a:xfrm>
        </p:grpSpPr>
        <p:sp>
          <p:nvSpPr>
            <p:cNvPr id="149" name="Right Arrow 148"/>
            <p:cNvSpPr/>
            <p:nvPr/>
          </p:nvSpPr>
          <p:spPr>
            <a:xfrm rot="20268145">
              <a:off x="32205430" y="23858575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311351" y="228831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 human 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311351" y="24506021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 yeastMSH2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311351" y="261597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Functional Studies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9257800" y="24507040"/>
              <a:ext cx="2898600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Interventions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(Overexpression)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5" name="Right Arrow 194"/>
            <p:cNvSpPr/>
            <p:nvPr/>
          </p:nvSpPr>
          <p:spPr>
            <a:xfrm>
              <a:off x="32319953" y="24758573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6" name="Right Arrow 195"/>
            <p:cNvSpPr/>
            <p:nvPr/>
          </p:nvSpPr>
          <p:spPr>
            <a:xfrm rot="5400000">
              <a:off x="34434002" y="23903941"/>
              <a:ext cx="336057" cy="624061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 rot="5400000">
              <a:off x="34448349" y="25481670"/>
              <a:ext cx="381000" cy="62406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</p:grpSp>
      <p:pic>
        <p:nvPicPr>
          <p:cNvPr id="198" name="Picture 2" descr="Hereditary Nonpolyposis Colorectal Cancer (HNPCC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4" y="17362135"/>
            <a:ext cx="5215969" cy="3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https://humana-portal.dnadirect.com/img/content/tests/hnpcc/hnpcc_mutations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29" y="20574000"/>
            <a:ext cx="5397554" cy="330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/>
          <p:cNvSpPr/>
          <p:nvPr/>
        </p:nvSpPr>
        <p:spPr>
          <a:xfrm>
            <a:off x="6019278" y="18089618"/>
            <a:ext cx="371930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Hereditary </a:t>
            </a:r>
            <a:r>
              <a:rPr lang="en-US" b="1" dirty="0" err="1" smtClean="0">
                <a:latin typeface="Times New Roman"/>
                <a:ea typeface="Calibri"/>
              </a:rPr>
              <a:t>Nonpolyposis</a:t>
            </a:r>
            <a:r>
              <a:rPr lang="en-US" b="1" dirty="0" smtClean="0">
                <a:latin typeface="Times New Roman"/>
                <a:ea typeface="Calibri"/>
              </a:rPr>
              <a:t> Colorectal Cancer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255" y="23123390"/>
            <a:ext cx="352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664174" y="21837241"/>
            <a:ext cx="3719305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MSH2 is a major cause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of HNPCC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64930" y="30564415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MSH2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676393" y="23854812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MMR 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 rot="18458185">
            <a:off x="12195533" y="1825072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Ladder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 rot="18458185">
            <a:off x="12721188" y="1824691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Mutant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 rot="18458185">
            <a:off x="13425937" y="18161526"/>
            <a:ext cx="12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WT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 rot="18458185">
            <a:off x="13621576" y="180768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mutant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 rot="18458185">
            <a:off x="14313697" y="18219554"/>
            <a:ext cx="156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12873</TotalTime>
  <Words>828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Spelman Colloge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Jeanelle Bullock</dc:creator>
  <cp:lastModifiedBy>Hong</cp:lastModifiedBy>
  <cp:revision>186</cp:revision>
  <dcterms:created xsi:type="dcterms:W3CDTF">2013-04-16T19:50:51Z</dcterms:created>
  <dcterms:modified xsi:type="dcterms:W3CDTF">2014-04-10T19:47:18Z</dcterms:modified>
</cp:coreProperties>
</file>