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8404800" cy="36576000"/>
  <p:notesSz cx="6858000" cy="9296400"/>
  <p:defaultTextStyle>
    <a:defPPr>
      <a:defRPr lang="en-US"/>
    </a:defPPr>
    <a:lvl1pPr algn="l" rtl="0" eaLnBrk="0" fontAlgn="base" hangingPunct="0">
      <a:spcBef>
        <a:spcPct val="0"/>
      </a:spcBef>
      <a:spcAft>
        <a:spcPct val="0"/>
      </a:spcAft>
      <a:defRPr sz="3000" kern="1200">
        <a:solidFill>
          <a:schemeClr val="tx1"/>
        </a:solidFill>
        <a:latin typeface="Arial" charset="0"/>
        <a:ea typeface="+mn-ea"/>
        <a:cs typeface="+mn-cs"/>
      </a:defRPr>
    </a:lvl1pPr>
    <a:lvl2pPr marL="457200" algn="l" rtl="0" eaLnBrk="0" fontAlgn="base" hangingPunct="0">
      <a:spcBef>
        <a:spcPct val="0"/>
      </a:spcBef>
      <a:spcAft>
        <a:spcPct val="0"/>
      </a:spcAft>
      <a:defRPr sz="3000" kern="1200">
        <a:solidFill>
          <a:schemeClr val="tx1"/>
        </a:solidFill>
        <a:latin typeface="Arial" charset="0"/>
        <a:ea typeface="+mn-ea"/>
        <a:cs typeface="+mn-cs"/>
      </a:defRPr>
    </a:lvl2pPr>
    <a:lvl3pPr marL="914400" algn="l" rtl="0" eaLnBrk="0" fontAlgn="base" hangingPunct="0">
      <a:spcBef>
        <a:spcPct val="0"/>
      </a:spcBef>
      <a:spcAft>
        <a:spcPct val="0"/>
      </a:spcAft>
      <a:defRPr sz="3000" kern="1200">
        <a:solidFill>
          <a:schemeClr val="tx1"/>
        </a:solidFill>
        <a:latin typeface="Arial" charset="0"/>
        <a:ea typeface="+mn-ea"/>
        <a:cs typeface="+mn-cs"/>
      </a:defRPr>
    </a:lvl3pPr>
    <a:lvl4pPr marL="1371600" algn="l" rtl="0" eaLnBrk="0" fontAlgn="base" hangingPunct="0">
      <a:spcBef>
        <a:spcPct val="0"/>
      </a:spcBef>
      <a:spcAft>
        <a:spcPct val="0"/>
      </a:spcAft>
      <a:defRPr sz="3000" kern="1200">
        <a:solidFill>
          <a:schemeClr val="tx1"/>
        </a:solidFill>
        <a:latin typeface="Arial" charset="0"/>
        <a:ea typeface="+mn-ea"/>
        <a:cs typeface="+mn-cs"/>
      </a:defRPr>
    </a:lvl4pPr>
    <a:lvl5pPr marL="1828800" algn="l" rtl="0" eaLnBrk="0" fontAlgn="base" hangingPunct="0">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5EB"/>
    <a:srgbClr val="FFFF99"/>
    <a:srgbClr val="FFFFCD"/>
    <a:srgbClr val="FE7AFE"/>
    <a:srgbClr val="F8F8F8"/>
    <a:srgbClr val="EAEAEA"/>
    <a:srgbClr val="FFFFBF"/>
    <a:srgbClr val="FFFF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980" autoAdjust="0"/>
  </p:normalViewPr>
  <p:slideViewPr>
    <p:cSldViewPr>
      <p:cViewPr>
        <p:scale>
          <a:sx n="20" d="100"/>
          <a:sy n="20" d="100"/>
        </p:scale>
        <p:origin x="-1386" y="594"/>
      </p:cViewPr>
      <p:guideLst>
        <p:guide orient="horz" pos="10613"/>
        <p:guide pos="22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072" tIns="45537" rIns="91072" bIns="45537" numCol="1" anchor="t" anchorCtr="0" compatLnSpc="1">
            <a:prstTxWarp prst="textNoShape">
              <a:avLst/>
            </a:prstTxWarp>
          </a:bodyPr>
          <a:lstStyle>
            <a:lvl1pPr defTabSz="911291" eaLnBrk="1" hangingPunct="1">
              <a:defRPr sz="1200">
                <a:latin typeface="Arial" charset="0"/>
              </a:defRPr>
            </a:lvl1pPr>
          </a:lstStyle>
          <a:p>
            <a:pPr>
              <a:defRPr/>
            </a:pPr>
            <a:endParaRPr lang="en-US"/>
          </a:p>
        </p:txBody>
      </p:sp>
      <p:sp>
        <p:nvSpPr>
          <p:cNvPr id="4099" name="Rectangle 1027"/>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072" tIns="45537" rIns="91072" bIns="45537" numCol="1" anchor="t" anchorCtr="0" compatLnSpc="1">
            <a:prstTxWarp prst="textNoShape">
              <a:avLst/>
            </a:prstTxWarp>
          </a:bodyPr>
          <a:lstStyle>
            <a:lvl1pPr algn="r" defTabSz="911291" eaLnBrk="1" hangingPunct="1">
              <a:defRPr sz="1200">
                <a:latin typeface="Arial" charset="0"/>
              </a:defRPr>
            </a:lvl1pPr>
          </a:lstStyle>
          <a:p>
            <a:pPr>
              <a:defRPr/>
            </a:pPr>
            <a:endParaRPr lang="en-US"/>
          </a:p>
        </p:txBody>
      </p:sp>
      <p:sp>
        <p:nvSpPr>
          <p:cNvPr id="4100" name="Rectangle 1028"/>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072" tIns="45537" rIns="91072" bIns="45537" numCol="1" anchor="b" anchorCtr="0" compatLnSpc="1">
            <a:prstTxWarp prst="textNoShape">
              <a:avLst/>
            </a:prstTxWarp>
          </a:bodyPr>
          <a:lstStyle>
            <a:lvl1pPr defTabSz="911291" eaLnBrk="1" hangingPunct="1">
              <a:defRPr sz="1200">
                <a:latin typeface="Arial" charset="0"/>
              </a:defRPr>
            </a:lvl1pPr>
          </a:lstStyle>
          <a:p>
            <a:pPr>
              <a:defRPr/>
            </a:pPr>
            <a:endParaRPr lang="en-US"/>
          </a:p>
        </p:txBody>
      </p:sp>
      <p:sp>
        <p:nvSpPr>
          <p:cNvPr id="4101" name="Rectangle 1029"/>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072" tIns="45537" rIns="91072" bIns="45537" numCol="1" anchor="b" anchorCtr="0" compatLnSpc="1">
            <a:prstTxWarp prst="textNoShape">
              <a:avLst/>
            </a:prstTxWarp>
          </a:bodyPr>
          <a:lstStyle>
            <a:lvl1pPr algn="r" defTabSz="911225" eaLnBrk="1" hangingPunct="1">
              <a:defRPr sz="1200" smtClean="0"/>
            </a:lvl1pPr>
          </a:lstStyle>
          <a:p>
            <a:pPr>
              <a:defRPr/>
            </a:pPr>
            <a:fld id="{D55E0BEE-5025-44FB-B45F-EC9989DECC63}" type="slidenum">
              <a:rPr lang="en-US"/>
              <a:pPr>
                <a:defRPr/>
              </a:pPr>
              <a:t>‹#›</a:t>
            </a:fld>
            <a:endParaRPr lang="en-US"/>
          </a:p>
        </p:txBody>
      </p:sp>
    </p:spTree>
    <p:extLst>
      <p:ext uri="{BB962C8B-B14F-4D97-AF65-F5344CB8AC3E}">
        <p14:creationId xmlns:p14="http://schemas.microsoft.com/office/powerpoint/2010/main" val="2697540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5" tIns="45722" rIns="91445" bIns="45722" numCol="1" anchor="t" anchorCtr="0" compatLnSpc="1">
            <a:prstTxWarp prst="textNoShape">
              <a:avLst/>
            </a:prstTxWarp>
          </a:bodyPr>
          <a:lstStyle>
            <a:lvl1pPr defTabSz="914521" eaLnBrk="1" hangingPunct="1">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5" tIns="45722" rIns="91445" bIns="45722" numCol="1" anchor="t" anchorCtr="0" compatLnSpc="1">
            <a:prstTxWarp prst="textNoShape">
              <a:avLst/>
            </a:prstTxWarp>
          </a:bodyPr>
          <a:lstStyle>
            <a:lvl1pPr algn="r" defTabSz="914521" eaLnBrk="1" hangingPunct="1">
              <a:defRPr sz="1200">
                <a:latin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598613" y="695325"/>
            <a:ext cx="3660775" cy="34877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5" tIns="45722" rIns="91445" bIns="4572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5" tIns="45722" rIns="91445" bIns="45722" numCol="1" anchor="b" anchorCtr="0" compatLnSpc="1">
            <a:prstTxWarp prst="textNoShape">
              <a:avLst/>
            </a:prstTxWarp>
          </a:bodyPr>
          <a:lstStyle>
            <a:lvl1pPr defTabSz="914521" eaLnBrk="1" hangingPunct="1">
              <a:defRPr sz="1200">
                <a:latin typeface="Arial" charset="0"/>
              </a:defRPr>
            </a:lvl1pPr>
          </a:lstStyle>
          <a:p>
            <a:pPr>
              <a:defRPr/>
            </a:pPr>
            <a:endParaRPr lang="en-US"/>
          </a:p>
        </p:txBody>
      </p:sp>
      <p:sp>
        <p:nvSpPr>
          <p:cNvPr id="17415"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5" tIns="45722" rIns="91445" bIns="45722" numCol="1" anchor="b" anchorCtr="0" compatLnSpc="1">
            <a:prstTxWarp prst="textNoShape">
              <a:avLst/>
            </a:prstTxWarp>
          </a:bodyPr>
          <a:lstStyle>
            <a:lvl1pPr algn="r" eaLnBrk="1" hangingPunct="1">
              <a:defRPr sz="1200" smtClean="0"/>
            </a:lvl1pPr>
          </a:lstStyle>
          <a:p>
            <a:pPr>
              <a:defRPr/>
            </a:pPr>
            <a:fld id="{DA4E888A-7239-483D-9A5C-B02FC8339122}" type="slidenum">
              <a:rPr lang="en-US"/>
              <a:pPr>
                <a:defRPr/>
              </a:pPr>
              <a:t>‹#›</a:t>
            </a:fld>
            <a:endParaRPr lang="en-US"/>
          </a:p>
        </p:txBody>
      </p:sp>
    </p:spTree>
    <p:extLst>
      <p:ext uri="{BB962C8B-B14F-4D97-AF65-F5344CB8AC3E}">
        <p14:creationId xmlns:p14="http://schemas.microsoft.com/office/powerpoint/2010/main" val="17058138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fld id="{FA180F5F-EB37-463D-81C2-1DB2717C08DF}" type="slidenum">
              <a:rPr lang="en-US" altLang="en-US" sz="1200"/>
              <a:pPr/>
              <a:t>1</a:t>
            </a:fld>
            <a:endParaRPr lang="en-US" altLang="en-US" sz="1200"/>
          </a:p>
        </p:txBody>
      </p:sp>
      <p:sp>
        <p:nvSpPr>
          <p:cNvPr id="4099" name="Rectangle 2"/>
          <p:cNvSpPr>
            <a:spLocks noGrp="1" noRot="1" noChangeAspect="1" noChangeArrowheads="1" noTextEdit="1"/>
          </p:cNvSpPr>
          <p:nvPr>
            <p:ph type="sldImg"/>
          </p:nvPr>
        </p:nvSpPr>
        <p:spPr>
          <a:xfrm>
            <a:off x="1598613" y="695325"/>
            <a:ext cx="3660775" cy="3487738"/>
          </a:xfrm>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608" y="11362972"/>
            <a:ext cx="32643586" cy="783872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214" y="20725695"/>
            <a:ext cx="26882372" cy="9348611"/>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95F88E-4B0A-42BE-86BC-33333F204D0F}" type="slidenum">
              <a:rPr lang="en-US"/>
              <a:pPr>
                <a:defRPr/>
              </a:pPr>
              <a:t>‹#›</a:t>
            </a:fld>
            <a:endParaRPr lang="en-US"/>
          </a:p>
        </p:txBody>
      </p:sp>
    </p:spTree>
    <p:extLst>
      <p:ext uri="{BB962C8B-B14F-4D97-AF65-F5344CB8AC3E}">
        <p14:creationId xmlns:p14="http://schemas.microsoft.com/office/powerpoint/2010/main" val="3681860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3E27B14-86AC-4A1B-8595-8A090F4F2EB3}" type="slidenum">
              <a:rPr lang="en-US"/>
              <a:pPr>
                <a:defRPr/>
              </a:pPr>
              <a:t>‹#›</a:t>
            </a:fld>
            <a:endParaRPr lang="en-US"/>
          </a:p>
        </p:txBody>
      </p:sp>
    </p:spTree>
    <p:extLst>
      <p:ext uri="{BB962C8B-B14F-4D97-AF65-F5344CB8AC3E}">
        <p14:creationId xmlns:p14="http://schemas.microsoft.com/office/powerpoint/2010/main" val="166927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4222" y="1465793"/>
            <a:ext cx="8640586" cy="3120848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1228" y="1465793"/>
            <a:ext cx="25804460" cy="3120848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DCBBF73-531F-4707-BBDF-9BAA59234527}" type="slidenum">
              <a:rPr lang="en-US"/>
              <a:pPr>
                <a:defRPr/>
              </a:pPr>
              <a:t>‹#›</a:t>
            </a:fld>
            <a:endParaRPr lang="en-US"/>
          </a:p>
        </p:txBody>
      </p:sp>
    </p:spTree>
    <p:extLst>
      <p:ext uri="{BB962C8B-B14F-4D97-AF65-F5344CB8AC3E}">
        <p14:creationId xmlns:p14="http://schemas.microsoft.com/office/powerpoint/2010/main" val="331415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24769A-4F9E-4417-8AE3-C8EDDA2924C9}" type="slidenum">
              <a:rPr lang="en-US"/>
              <a:pPr>
                <a:defRPr/>
              </a:pPr>
              <a:t>‹#›</a:t>
            </a:fld>
            <a:endParaRPr lang="en-US"/>
          </a:p>
        </p:txBody>
      </p:sp>
    </p:spTree>
    <p:extLst>
      <p:ext uri="{BB962C8B-B14F-4D97-AF65-F5344CB8AC3E}">
        <p14:creationId xmlns:p14="http://schemas.microsoft.com/office/powerpoint/2010/main" val="423182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3821"/>
            <a:ext cx="32643586" cy="726369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2820"/>
            <a:ext cx="32643586"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3920566-65DB-474E-85B2-94C0CFD96C42}" type="slidenum">
              <a:rPr lang="en-US"/>
              <a:pPr>
                <a:defRPr/>
              </a:pPr>
              <a:t>‹#›</a:t>
            </a:fld>
            <a:endParaRPr lang="en-US"/>
          </a:p>
        </p:txBody>
      </p:sp>
    </p:spTree>
    <p:extLst>
      <p:ext uri="{BB962C8B-B14F-4D97-AF65-F5344CB8AC3E}">
        <p14:creationId xmlns:p14="http://schemas.microsoft.com/office/powerpoint/2010/main" val="3877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1228" y="8535459"/>
            <a:ext cx="17221906" cy="241388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61667" y="8535459"/>
            <a:ext cx="17223141" cy="241388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0DAE64-7483-4D70-A85D-C4F9F936C673}" type="slidenum">
              <a:rPr lang="en-US"/>
              <a:pPr>
                <a:defRPr/>
              </a:pPr>
              <a:t>‹#›</a:t>
            </a:fld>
            <a:endParaRPr lang="en-US"/>
          </a:p>
        </p:txBody>
      </p:sp>
    </p:spTree>
    <p:extLst>
      <p:ext uri="{BB962C8B-B14F-4D97-AF65-F5344CB8AC3E}">
        <p14:creationId xmlns:p14="http://schemas.microsoft.com/office/powerpoint/2010/main" val="365106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994" y="1464028"/>
            <a:ext cx="34564814"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994" y="8187973"/>
            <a:ext cx="16968787" cy="34113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19994" y="11599334"/>
            <a:ext cx="16968787" cy="210731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611" y="8187973"/>
            <a:ext cx="16976196" cy="34113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611" y="11599334"/>
            <a:ext cx="16976196" cy="210731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20777F8-5CB6-4DC0-9812-D21E8DA5B17C}" type="slidenum">
              <a:rPr lang="en-US"/>
              <a:pPr>
                <a:defRPr/>
              </a:pPr>
              <a:t>‹#›</a:t>
            </a:fld>
            <a:endParaRPr lang="en-US"/>
          </a:p>
        </p:txBody>
      </p:sp>
    </p:spTree>
    <p:extLst>
      <p:ext uri="{BB962C8B-B14F-4D97-AF65-F5344CB8AC3E}">
        <p14:creationId xmlns:p14="http://schemas.microsoft.com/office/powerpoint/2010/main" val="1445645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D72AA51-D056-4563-8B42-E393C6544F93}" type="slidenum">
              <a:rPr lang="en-US"/>
              <a:pPr>
                <a:defRPr/>
              </a:pPr>
              <a:t>‹#›</a:t>
            </a:fld>
            <a:endParaRPr lang="en-US"/>
          </a:p>
        </p:txBody>
      </p:sp>
    </p:spTree>
    <p:extLst>
      <p:ext uri="{BB962C8B-B14F-4D97-AF65-F5344CB8AC3E}">
        <p14:creationId xmlns:p14="http://schemas.microsoft.com/office/powerpoint/2010/main" val="86919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50891ED-A4FF-4BA1-9D78-697564FDD5A0}" type="slidenum">
              <a:rPr lang="en-US"/>
              <a:pPr>
                <a:defRPr/>
              </a:pPr>
              <a:t>‹#›</a:t>
            </a:fld>
            <a:endParaRPr lang="en-US"/>
          </a:p>
        </p:txBody>
      </p:sp>
    </p:spTree>
    <p:extLst>
      <p:ext uri="{BB962C8B-B14F-4D97-AF65-F5344CB8AC3E}">
        <p14:creationId xmlns:p14="http://schemas.microsoft.com/office/powerpoint/2010/main" val="1132842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994" y="1456972"/>
            <a:ext cx="12634912" cy="6196542"/>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5457" y="1456972"/>
            <a:ext cx="21469350" cy="3121554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994" y="7653514"/>
            <a:ext cx="12634912"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D242CA-00E2-43D0-99C4-1099D2321943}" type="slidenum">
              <a:rPr lang="en-US"/>
              <a:pPr>
                <a:defRPr/>
              </a:pPr>
              <a:t>‹#›</a:t>
            </a:fld>
            <a:endParaRPr lang="en-US"/>
          </a:p>
        </p:txBody>
      </p:sp>
    </p:spTree>
    <p:extLst>
      <p:ext uri="{BB962C8B-B14F-4D97-AF65-F5344CB8AC3E}">
        <p14:creationId xmlns:p14="http://schemas.microsoft.com/office/powerpoint/2010/main" val="1588458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8102" y="25602848"/>
            <a:ext cx="23042386" cy="302330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8102" y="3268487"/>
            <a:ext cx="23042386" cy="2194454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7528102" y="28626154"/>
            <a:ext cx="23042386" cy="429154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D86E1BA-CD5C-4FC6-88CF-9E4294E3B4DA}" type="slidenum">
              <a:rPr lang="en-US"/>
              <a:pPr>
                <a:defRPr/>
              </a:pPr>
              <a:t>‹#›</a:t>
            </a:fld>
            <a:endParaRPr lang="en-US"/>
          </a:p>
        </p:txBody>
      </p:sp>
    </p:spTree>
    <p:extLst>
      <p:ext uri="{BB962C8B-B14F-4D97-AF65-F5344CB8AC3E}">
        <p14:creationId xmlns:p14="http://schemas.microsoft.com/office/powerpoint/2010/main" val="36136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BF"/>
            </a:gs>
            <a:gs pos="100000">
              <a:srgbClr val="FFFFE5"/>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21228" y="1465792"/>
            <a:ext cx="3456358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3" tIns="235127" rIns="470253" bIns="235127"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921228" y="8535459"/>
            <a:ext cx="34563580" cy="24138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3" tIns="235127" rIns="470253" bIns="235127"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1921228" y="33309278"/>
            <a:ext cx="8960380" cy="2540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eaLnBrk="1" hangingPunct="1">
              <a:defRPr sz="72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13122628" y="33309278"/>
            <a:ext cx="12160780" cy="2540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ctr" eaLnBrk="1" hangingPunct="1">
              <a:defRPr sz="72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27524428" y="33309278"/>
            <a:ext cx="8960380" cy="2540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r" eaLnBrk="1" hangingPunct="1">
              <a:defRPr sz="7200" smtClean="0"/>
            </a:lvl1pPr>
          </a:lstStyle>
          <a:p>
            <a:pPr>
              <a:defRPr/>
            </a:pPr>
            <a:fld id="{D4F23830-8CD0-490F-9086-16E2AE8BF8D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charset="0"/>
        </a:defRPr>
      </a:lvl2pPr>
      <a:lvl3pPr algn="ctr" defTabSz="4703763" rtl="0" eaLnBrk="0" fontAlgn="base" hangingPunct="0">
        <a:spcBef>
          <a:spcPct val="0"/>
        </a:spcBef>
        <a:spcAft>
          <a:spcPct val="0"/>
        </a:spcAft>
        <a:defRPr sz="22700">
          <a:solidFill>
            <a:schemeClr val="tx2"/>
          </a:solidFill>
          <a:latin typeface="Arial" charset="0"/>
        </a:defRPr>
      </a:lvl3pPr>
      <a:lvl4pPr algn="ctr" defTabSz="4703763" rtl="0" eaLnBrk="0" fontAlgn="base" hangingPunct="0">
        <a:spcBef>
          <a:spcPct val="0"/>
        </a:spcBef>
        <a:spcAft>
          <a:spcPct val="0"/>
        </a:spcAft>
        <a:defRPr sz="22700">
          <a:solidFill>
            <a:schemeClr val="tx2"/>
          </a:solidFill>
          <a:latin typeface="Arial" charset="0"/>
        </a:defRPr>
      </a:lvl4pPr>
      <a:lvl5pPr algn="ctr" defTabSz="4703763" rtl="0" eaLnBrk="0" fontAlgn="base" hangingPunct="0">
        <a:spcBef>
          <a:spcPct val="0"/>
        </a:spcBef>
        <a:spcAft>
          <a:spcPct val="0"/>
        </a:spcAft>
        <a:defRPr sz="22700">
          <a:solidFill>
            <a:schemeClr val="tx2"/>
          </a:solidFill>
          <a:latin typeface="Arial" charset="0"/>
        </a:defRPr>
      </a:lvl5pPr>
      <a:lvl6pPr marL="457200" algn="ctr" defTabSz="4703763" rtl="0" fontAlgn="base">
        <a:spcBef>
          <a:spcPct val="0"/>
        </a:spcBef>
        <a:spcAft>
          <a:spcPct val="0"/>
        </a:spcAft>
        <a:defRPr sz="22700">
          <a:solidFill>
            <a:schemeClr val="tx2"/>
          </a:solidFill>
          <a:latin typeface="Arial" charset="0"/>
        </a:defRPr>
      </a:lvl6pPr>
      <a:lvl7pPr marL="914400" algn="ctr" defTabSz="4703763" rtl="0" fontAlgn="base">
        <a:spcBef>
          <a:spcPct val="0"/>
        </a:spcBef>
        <a:spcAft>
          <a:spcPct val="0"/>
        </a:spcAft>
        <a:defRPr sz="22700">
          <a:solidFill>
            <a:schemeClr val="tx2"/>
          </a:solidFill>
          <a:latin typeface="Arial" charset="0"/>
        </a:defRPr>
      </a:lvl7pPr>
      <a:lvl8pPr marL="1371600" algn="ctr" defTabSz="4703763" rtl="0" fontAlgn="base">
        <a:spcBef>
          <a:spcPct val="0"/>
        </a:spcBef>
        <a:spcAft>
          <a:spcPct val="0"/>
        </a:spcAft>
        <a:defRPr sz="22700">
          <a:solidFill>
            <a:schemeClr val="tx2"/>
          </a:solidFill>
          <a:latin typeface="Arial" charset="0"/>
        </a:defRPr>
      </a:lvl8pPr>
      <a:lvl9pPr marL="1828800" algn="ctr" defTabSz="4703763" rtl="0" fontAlgn="base">
        <a:spcBef>
          <a:spcPct val="0"/>
        </a:spcBef>
        <a:spcAft>
          <a:spcPct val="0"/>
        </a:spcAft>
        <a:defRPr sz="22700">
          <a:solidFill>
            <a:schemeClr val="tx2"/>
          </a:solidFill>
          <a:latin typeface="Arial" charset="0"/>
        </a:defRPr>
      </a:lvl9pPr>
    </p:titleStyle>
    <p:bodyStyle>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database.oxfordjournals.org/content/2013/bat012.fu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6"/>
          <p:cNvSpPr>
            <a:spLocks noChangeArrowheads="1"/>
          </p:cNvSpPr>
          <p:nvPr/>
        </p:nvSpPr>
        <p:spPr bwMode="auto">
          <a:xfrm>
            <a:off x="0" y="-111125"/>
            <a:ext cx="38404800" cy="3947584"/>
          </a:xfrm>
          <a:prstGeom prst="rect">
            <a:avLst/>
          </a:prstGeom>
          <a:solidFill>
            <a:srgbClr val="5B95EB"/>
          </a:solidFill>
          <a:ln w="9525">
            <a:solidFill>
              <a:schemeClr val="accent2">
                <a:lumMod val="60000"/>
                <a:lumOff val="40000"/>
              </a:schemeClr>
            </a:solidFill>
            <a:miter lim="800000"/>
            <a:headEnd/>
            <a:tailEnd/>
          </a:ln>
          <a:effectLst/>
        </p:spPr>
        <p:txBody>
          <a:bodyPr lIns="137160" tIns="68580" rIns="137160" bIns="68580" anchor="ctr"/>
          <a:lstStyle/>
          <a:p>
            <a:pPr algn="ctr" defTabSz="4703763" eaLnBrk="1" hangingPunct="1">
              <a:defRPr/>
            </a:pPr>
            <a:r>
              <a:rPr lang="en-US" sz="8000" b="1" dirty="0">
                <a:solidFill>
                  <a:srgbClr val="FFFFBF"/>
                </a:solidFill>
                <a:effectLst>
                  <a:outerShdw blurRad="38100" dist="38100" dir="2700000" algn="tl">
                    <a:srgbClr val="000000"/>
                  </a:outerShdw>
                </a:effectLst>
              </a:rPr>
              <a:t>                  </a:t>
            </a:r>
            <a:r>
              <a:rPr lang="en-US" sz="8000" b="1" dirty="0" smtClean="0">
                <a:solidFill>
                  <a:schemeClr val="bg1"/>
                </a:solidFill>
                <a:effectLst>
                  <a:outerShdw blurRad="38100" dist="38100" dir="2700000" algn="tl">
                    <a:srgbClr val="000000"/>
                  </a:outerShdw>
                </a:effectLst>
              </a:rPr>
              <a:t>Investigation of Genes  Associated  with  Pathogenicity in Yeast </a:t>
            </a:r>
            <a:endParaRPr lang="en-US" sz="8000" b="1" dirty="0">
              <a:solidFill>
                <a:schemeClr val="bg1"/>
              </a:solidFill>
              <a:effectLst>
                <a:outerShdw blurRad="38100" dist="38100" dir="2700000" algn="tl">
                  <a:srgbClr val="000000"/>
                </a:outerShdw>
              </a:effectLst>
            </a:endParaRPr>
          </a:p>
          <a:p>
            <a:pPr algn="ctr" defTabSz="4703763" eaLnBrk="1" hangingPunct="1">
              <a:defRPr/>
            </a:pPr>
            <a:r>
              <a:rPr lang="en-US" sz="6000" b="1" dirty="0">
                <a:solidFill>
                  <a:schemeClr val="bg1"/>
                </a:solidFill>
                <a:effectLst>
                  <a:outerShdw blurRad="38100" dist="38100" dir="2700000" algn="tl">
                    <a:srgbClr val="000000"/>
                  </a:outerShdw>
                </a:effectLst>
                <a:latin typeface="Albany AMT" pitchFamily="34" charset="0"/>
                <a:cs typeface="Albany AMT" pitchFamily="34" charset="0"/>
              </a:rPr>
              <a:t>Deja </a:t>
            </a:r>
            <a:r>
              <a:rPr lang="en-US" sz="6000" b="1" dirty="0" err="1">
                <a:solidFill>
                  <a:schemeClr val="bg1"/>
                </a:solidFill>
                <a:effectLst>
                  <a:outerShdw blurRad="38100" dist="38100" dir="2700000" algn="tl">
                    <a:srgbClr val="000000"/>
                  </a:outerShdw>
                </a:effectLst>
                <a:latin typeface="Albany AMT" pitchFamily="34" charset="0"/>
                <a:cs typeface="Albany AMT" pitchFamily="34" charset="0"/>
              </a:rPr>
              <a:t>Heckard</a:t>
            </a:r>
            <a:r>
              <a:rPr lang="en-US" sz="6000" b="1" dirty="0">
                <a:solidFill>
                  <a:schemeClr val="bg1"/>
                </a:solidFill>
                <a:effectLst>
                  <a:outerShdw blurRad="38100" dist="38100" dir="2700000" algn="tl">
                    <a:srgbClr val="000000"/>
                  </a:outerShdw>
                </a:effectLst>
                <a:latin typeface="Albany AMT" pitchFamily="34" charset="0"/>
                <a:cs typeface="Albany AMT" pitchFamily="34" charset="0"/>
              </a:rPr>
              <a:t>, Kaitlyn Jackson</a:t>
            </a:r>
            <a:r>
              <a:rPr lang="en-US" sz="6000" b="1" dirty="0">
                <a:solidFill>
                  <a:srgbClr val="FFFFBF"/>
                </a:solidFill>
                <a:effectLst>
                  <a:outerShdw blurRad="38100" dist="38100" dir="2700000" algn="tl">
                    <a:srgbClr val="000000"/>
                  </a:outerShdw>
                </a:effectLst>
                <a:latin typeface="Albany AMT" pitchFamily="34" charset="0"/>
                <a:cs typeface="Albany AMT" pitchFamily="34" charset="0"/>
              </a:rPr>
              <a:t> </a:t>
            </a:r>
            <a:endParaRPr lang="en-US" sz="3600" b="1" dirty="0">
              <a:solidFill>
                <a:srgbClr val="FFFFBF"/>
              </a:solidFill>
              <a:effectLst>
                <a:outerShdw blurRad="38100" dist="38100" dir="2700000" algn="tl">
                  <a:srgbClr val="000000"/>
                </a:outerShdw>
              </a:effectLst>
              <a:latin typeface="Albany AMT" pitchFamily="34" charset="0"/>
              <a:cs typeface="Albany AMT" pitchFamily="34" charset="0"/>
            </a:endParaRPr>
          </a:p>
        </p:txBody>
      </p:sp>
      <p:sp>
        <p:nvSpPr>
          <p:cNvPr id="2051" name="Rectangle 7"/>
          <p:cNvSpPr>
            <a:spLocks noChangeArrowheads="1"/>
          </p:cNvSpPr>
          <p:nvPr/>
        </p:nvSpPr>
        <p:spPr bwMode="auto">
          <a:xfrm>
            <a:off x="213284" y="4259792"/>
            <a:ext cx="13336461" cy="1328208"/>
          </a:xfrm>
          <a:prstGeom prst="rect">
            <a:avLst/>
          </a:prstGeom>
          <a:solidFill>
            <a:srgbClr val="5B95E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a:defRPr sz="3000">
                <a:solidFill>
                  <a:schemeClr val="tx1"/>
                </a:solidFill>
                <a:latin typeface="Arial" charset="0"/>
              </a:defRPr>
            </a:lvl1pPr>
            <a:lvl2pPr marL="742950" indent="-285750" defTabSz="4703763">
              <a:defRPr sz="3000">
                <a:solidFill>
                  <a:schemeClr val="tx1"/>
                </a:solidFill>
                <a:latin typeface="Arial" charset="0"/>
              </a:defRPr>
            </a:lvl2pPr>
            <a:lvl3pPr marL="1143000" indent="-228600" defTabSz="4703763">
              <a:defRPr sz="3000">
                <a:solidFill>
                  <a:schemeClr val="tx1"/>
                </a:solidFill>
                <a:latin typeface="Arial" charset="0"/>
              </a:defRPr>
            </a:lvl3pPr>
            <a:lvl4pPr marL="1600200" indent="-228600" defTabSz="4703763">
              <a:defRPr sz="3000">
                <a:solidFill>
                  <a:schemeClr val="tx1"/>
                </a:solidFill>
                <a:latin typeface="Arial" charset="0"/>
              </a:defRPr>
            </a:lvl4pPr>
            <a:lvl5pPr marL="2057400" indent="-228600" defTabSz="4703763">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algn="ctr" eaLnBrk="1" hangingPunct="1"/>
            <a:r>
              <a:rPr lang="en-US" altLang="en-US" sz="5700">
                <a:solidFill>
                  <a:schemeClr val="bg1"/>
                </a:solidFill>
              </a:rPr>
              <a:t>Abstract</a:t>
            </a:r>
          </a:p>
        </p:txBody>
      </p:sp>
      <p:sp>
        <p:nvSpPr>
          <p:cNvPr id="2053" name="Rectangle 30"/>
          <p:cNvSpPr>
            <a:spLocks noChangeArrowheads="1"/>
          </p:cNvSpPr>
          <p:nvPr/>
        </p:nvSpPr>
        <p:spPr bwMode="auto">
          <a:xfrm>
            <a:off x="383674" y="15094991"/>
            <a:ext cx="13166071" cy="1354667"/>
          </a:xfrm>
          <a:prstGeom prst="rect">
            <a:avLst/>
          </a:prstGeom>
          <a:solidFill>
            <a:srgbClr val="5B95EB"/>
          </a:solidFill>
          <a:ln w="9525">
            <a:solidFill>
              <a:schemeClr val="accent2">
                <a:lumMod val="60000"/>
                <a:lumOff val="40000"/>
              </a:schemeClr>
            </a:solidFill>
            <a:miter lim="800000"/>
            <a:headEnd/>
            <a:tailEnd/>
          </a:ln>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defRPr/>
            </a:pPr>
            <a:r>
              <a:rPr lang="en-US" sz="4800" dirty="0" smtClean="0">
                <a:solidFill>
                  <a:schemeClr val="bg1"/>
                </a:solidFill>
              </a:rPr>
              <a:t>Objective</a:t>
            </a:r>
          </a:p>
        </p:txBody>
      </p:sp>
      <p:sp>
        <p:nvSpPr>
          <p:cNvPr id="2" name="Text Box 58"/>
          <p:cNvSpPr txBox="1">
            <a:spLocks noChangeArrowheads="1"/>
          </p:cNvSpPr>
          <p:nvPr/>
        </p:nvSpPr>
        <p:spPr bwMode="auto">
          <a:xfrm>
            <a:off x="1481667" y="5842000"/>
            <a:ext cx="176614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50000"/>
              </a:spcBef>
            </a:pPr>
            <a:endParaRPr lang="en-US" altLang="en-US"/>
          </a:p>
        </p:txBody>
      </p:sp>
      <p:sp>
        <p:nvSpPr>
          <p:cNvPr id="2116" name="Rectangle 68"/>
          <p:cNvSpPr>
            <a:spLocks noChangeArrowheads="1"/>
          </p:cNvSpPr>
          <p:nvPr/>
        </p:nvSpPr>
        <p:spPr bwMode="auto">
          <a:xfrm>
            <a:off x="24240067" y="4259792"/>
            <a:ext cx="13693719" cy="1354667"/>
          </a:xfrm>
          <a:prstGeom prst="rect">
            <a:avLst/>
          </a:prstGeom>
          <a:solidFill>
            <a:srgbClr val="5B95EB"/>
          </a:solidFill>
          <a:ln w="9525">
            <a:solidFill>
              <a:schemeClr val="accent2">
                <a:lumMod val="60000"/>
                <a:lumOff val="40000"/>
              </a:schemeClr>
            </a:solidFill>
            <a:miter lim="800000"/>
            <a:headEnd/>
            <a:tailEnd/>
          </a:ln>
          <a:effectLst/>
        </p:spPr>
        <p:txBody>
          <a:bodyPr wrap="none" lIns="137160" tIns="68580" rIns="137160" bIns="68580" anchor="ctr"/>
          <a:lstStyle/>
          <a:p>
            <a:pPr algn="ctr" defTabSz="4703763" eaLnBrk="1" hangingPunct="1">
              <a:defRPr/>
            </a:pPr>
            <a:r>
              <a:rPr lang="en-US" sz="5700" dirty="0">
                <a:solidFill>
                  <a:schemeClr val="bg1"/>
                </a:solidFill>
              </a:rPr>
              <a:t>Conclusion</a:t>
            </a:r>
            <a:endParaRPr lang="en-US" sz="5700" dirty="0">
              <a:solidFill>
                <a:schemeClr val="tx2"/>
              </a:solidFill>
              <a:effectLst>
                <a:outerShdw blurRad="38100" dist="38100" dir="2700000" algn="tl">
                  <a:srgbClr val="FFFFFF"/>
                </a:outerShdw>
              </a:effectLst>
              <a:latin typeface="Times New Roman" pitchFamily="18" charset="0"/>
            </a:endParaRPr>
          </a:p>
        </p:txBody>
      </p:sp>
      <p:sp>
        <p:nvSpPr>
          <p:cNvPr id="2056" name="Text Box 67"/>
          <p:cNvSpPr txBox="1">
            <a:spLocks noChangeArrowheads="1"/>
          </p:cNvSpPr>
          <p:nvPr/>
        </p:nvSpPr>
        <p:spPr bwMode="auto">
          <a:xfrm>
            <a:off x="317195" y="21590001"/>
            <a:ext cx="13191513" cy="533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r>
              <a:rPr lang="en-US" altLang="en-US" sz="3100" dirty="0"/>
              <a:t>This research project was conducted through meta-analysis.  The group utilized information about the morphologies of each gene that had already been found and published in other </a:t>
            </a:r>
            <a:r>
              <a:rPr lang="en-US" altLang="en-US" sz="3100" dirty="0" smtClean="0"/>
              <a:t>articles and on databases.  </a:t>
            </a:r>
            <a:r>
              <a:rPr lang="en-US" altLang="en-US" sz="3100" dirty="0"/>
              <a:t>BLAST was also used to compare the genomes of the different strains of yeast.  Then, once the group knew what the differences in genetic sequencing were in said strains of both pathogenic and non-pathogenic Saccharomyces </a:t>
            </a:r>
            <a:r>
              <a:rPr lang="en-US" altLang="en-US" sz="3100" dirty="0" err="1"/>
              <a:t>cerevisiae</a:t>
            </a:r>
            <a:r>
              <a:rPr lang="en-US" altLang="en-US" sz="3100" dirty="0"/>
              <a:t>, MEGA was used in order to create a three-dimensional rendering of the genetic information and single out the specific genetic difference in each strain</a:t>
            </a:r>
            <a:r>
              <a:rPr lang="en-US" altLang="en-US" sz="3100" dirty="0" smtClean="0"/>
              <a:t>.  Finally, databases, such as GenBank and the Saccharomyces Genome Database were used to find the specific functions of each of the genes that were discovered. </a:t>
            </a:r>
            <a:endParaRPr lang="en-US" altLang="en-US" sz="3100" dirty="0"/>
          </a:p>
        </p:txBody>
      </p:sp>
      <p:sp>
        <p:nvSpPr>
          <p:cNvPr id="2057" name="Rectangle 148"/>
          <p:cNvSpPr>
            <a:spLocks noChangeArrowheads="1"/>
          </p:cNvSpPr>
          <p:nvPr/>
        </p:nvSpPr>
        <p:spPr bwMode="auto">
          <a:xfrm>
            <a:off x="272550" y="19852757"/>
            <a:ext cx="13277194" cy="1354667"/>
          </a:xfrm>
          <a:prstGeom prst="rect">
            <a:avLst/>
          </a:prstGeom>
          <a:solidFill>
            <a:srgbClr val="5B95E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a:defRPr sz="3000">
                <a:solidFill>
                  <a:schemeClr val="tx1"/>
                </a:solidFill>
                <a:latin typeface="Arial" charset="0"/>
              </a:defRPr>
            </a:lvl1pPr>
            <a:lvl2pPr marL="742950" indent="-285750" defTabSz="4703763">
              <a:defRPr sz="3000">
                <a:solidFill>
                  <a:schemeClr val="tx1"/>
                </a:solidFill>
                <a:latin typeface="Arial" charset="0"/>
              </a:defRPr>
            </a:lvl2pPr>
            <a:lvl3pPr marL="1143000" indent="-228600" defTabSz="4703763">
              <a:defRPr sz="3000">
                <a:solidFill>
                  <a:schemeClr val="tx1"/>
                </a:solidFill>
                <a:latin typeface="Arial" charset="0"/>
              </a:defRPr>
            </a:lvl3pPr>
            <a:lvl4pPr marL="1600200" indent="-228600" defTabSz="4703763">
              <a:defRPr sz="3000">
                <a:solidFill>
                  <a:schemeClr val="tx1"/>
                </a:solidFill>
                <a:latin typeface="Arial" charset="0"/>
              </a:defRPr>
            </a:lvl4pPr>
            <a:lvl5pPr marL="2057400" indent="-228600" defTabSz="4703763">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algn="ctr" eaLnBrk="1" hangingPunct="1"/>
            <a:r>
              <a:rPr lang="en-US" altLang="en-US" sz="4800">
                <a:solidFill>
                  <a:schemeClr val="bg1"/>
                </a:solidFill>
              </a:rPr>
              <a:t>Methods</a:t>
            </a:r>
          </a:p>
        </p:txBody>
      </p:sp>
      <p:sp>
        <p:nvSpPr>
          <p:cNvPr id="2060" name="Rectangle 78"/>
          <p:cNvSpPr>
            <a:spLocks noChangeArrowheads="1"/>
          </p:cNvSpPr>
          <p:nvPr/>
        </p:nvSpPr>
        <p:spPr bwMode="auto">
          <a:xfrm>
            <a:off x="253835" y="29593718"/>
            <a:ext cx="13295910" cy="1439333"/>
          </a:xfrm>
          <a:prstGeom prst="rect">
            <a:avLst/>
          </a:prstGeom>
          <a:solidFill>
            <a:srgbClr val="5B95EB"/>
          </a:solidFill>
          <a:ln>
            <a:solidFill>
              <a:schemeClr val="accent2">
                <a:lumMod val="60000"/>
                <a:lumOff val="40000"/>
              </a:schemeClr>
            </a:solidFill>
          </a:ln>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defRPr/>
            </a:pPr>
            <a:r>
              <a:rPr lang="en-US" sz="4800" dirty="0" smtClean="0">
                <a:solidFill>
                  <a:schemeClr val="bg1"/>
                </a:solidFill>
              </a:rPr>
              <a:t>Data and Results</a:t>
            </a:r>
          </a:p>
        </p:txBody>
      </p:sp>
      <p:sp>
        <p:nvSpPr>
          <p:cNvPr id="2059" name="Text Box 58"/>
          <p:cNvSpPr txBox="1">
            <a:spLocks noChangeArrowheads="1"/>
          </p:cNvSpPr>
          <p:nvPr/>
        </p:nvSpPr>
        <p:spPr bwMode="auto">
          <a:xfrm>
            <a:off x="1600200" y="6011333"/>
            <a:ext cx="176614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50000"/>
              </a:spcBef>
            </a:pPr>
            <a:endParaRPr lang="en-US" altLang="en-US"/>
          </a:p>
        </p:txBody>
      </p:sp>
      <p:sp>
        <p:nvSpPr>
          <p:cNvPr id="3" name="TextBox 86"/>
          <p:cNvSpPr txBox="1">
            <a:spLocks noChangeArrowheads="1"/>
          </p:cNvSpPr>
          <p:nvPr/>
        </p:nvSpPr>
        <p:spPr bwMode="auto">
          <a:xfrm>
            <a:off x="329671" y="5792980"/>
            <a:ext cx="13179037" cy="11264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000">
                <a:solidFill>
                  <a:schemeClr val="tx1"/>
                </a:solidFill>
                <a:latin typeface="Arial" charset="0"/>
              </a:defRPr>
            </a:lvl1pPr>
            <a:lvl2pPr>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a:lnSpc>
                <a:spcPts val="4800"/>
              </a:lnSpc>
            </a:pPr>
            <a:r>
              <a:rPr lang="en-US" altLang="en-US" sz="3100" i="1" dirty="0"/>
              <a:t>Saccharomyces </a:t>
            </a:r>
            <a:r>
              <a:rPr lang="en-US" altLang="en-US" sz="3100" i="1" dirty="0" err="1"/>
              <a:t>cerevisiae</a:t>
            </a:r>
            <a:r>
              <a:rPr lang="en-US" altLang="en-US" sz="3100" i="1" dirty="0"/>
              <a:t> </a:t>
            </a:r>
            <a:r>
              <a:rPr lang="en-US" altLang="en-US" sz="3100" dirty="0"/>
              <a:t>is a single cell organism that is historically used in bread making and brewery. Recently, it has been reported that some strains of </a:t>
            </a:r>
            <a:r>
              <a:rPr lang="en-US" altLang="en-US" sz="3100" i="1" dirty="0"/>
              <a:t>S. </a:t>
            </a:r>
            <a:r>
              <a:rPr lang="en-US" altLang="en-US" sz="3100" i="1" dirty="0" err="1"/>
              <a:t>cerevisiae</a:t>
            </a:r>
            <a:r>
              <a:rPr lang="en-US" altLang="en-US" sz="3100" dirty="0"/>
              <a:t>, including YJM789, YJM222, and YJM308, are opportunistic pathogens.  We hypothesized that mutational changes in chaperone proteins contribute to the pathogenicity in the virulent strains because our body temperature is 37⁰C, higher than the temperature that yeast cells typically survive in.  In this study, we will compare the </a:t>
            </a:r>
            <a:r>
              <a:rPr lang="en-US" altLang="en-US" sz="3100" dirty="0" err="1"/>
              <a:t>cis</a:t>
            </a:r>
            <a:r>
              <a:rPr lang="en-US" altLang="en-US" sz="3100" dirty="0"/>
              <a:t>-regulatory and coding sequences of heat shock pathways, such as Hsp60, Hsp70, Hsp90, and Hsp104 in virulent and non-virulent strains. Furthermore, we studied the sequence variation of gene SSD1 which regulates yeast cell wall structures. Sequence variations that were enriched in the pathogenic strains but not in the non-pathogenic strains are likely to be involved in the genetic mechanisms leading to the emergence of virulence.  </a:t>
            </a:r>
          </a:p>
          <a:p>
            <a:r>
              <a:rPr lang="en-US" altLang="en-US" sz="3100" dirty="0"/>
              <a:t/>
            </a:r>
            <a:br>
              <a:rPr lang="en-US" altLang="en-US" sz="3100" dirty="0"/>
            </a:br>
            <a:endParaRPr lang="en-US" altLang="en-US" sz="3100" dirty="0">
              <a:latin typeface="Times New Roman" pitchFamily="18" charset="0"/>
              <a:cs typeface="Times New Roman" pitchFamily="18" charset="0"/>
            </a:endParaRPr>
          </a:p>
          <a:p>
            <a:pPr lvl="1" eaLnBrk="1" hangingPunct="1"/>
            <a:endParaRPr lang="en-US" altLang="en-US" sz="4000" dirty="0">
              <a:latin typeface="Times New Roman" pitchFamily="18" charset="0"/>
              <a:cs typeface="Times New Roman" pitchFamily="18" charset="0"/>
            </a:endParaRPr>
          </a:p>
          <a:p>
            <a:pPr lvl="1" eaLnBrk="1" hangingPunct="1">
              <a:buFont typeface="Arial" charset="0"/>
              <a:buChar char="•"/>
            </a:pPr>
            <a:endParaRPr lang="en-US" altLang="en-US" sz="3200" dirty="0"/>
          </a:p>
          <a:p>
            <a:pPr eaLnBrk="1" hangingPunct="1"/>
            <a:endParaRPr lang="en-US" altLang="en-US" sz="3200" dirty="0"/>
          </a:p>
        </p:txBody>
      </p:sp>
      <p:sp>
        <p:nvSpPr>
          <p:cNvPr id="2061" name="Rectangle 94"/>
          <p:cNvSpPr>
            <a:spLocks noChangeArrowheads="1"/>
          </p:cNvSpPr>
          <p:nvPr/>
        </p:nvSpPr>
        <p:spPr bwMode="auto">
          <a:xfrm>
            <a:off x="19439467" y="31446712"/>
            <a:ext cx="18135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endParaRPr lang="en-US" altLang="en-US" sz="9600">
              <a:latin typeface="Times New Roman" pitchFamily="18" charset="0"/>
              <a:ea typeface="Calibri" pitchFamily="34" charset="0"/>
              <a:cs typeface="Times New Roman" pitchFamily="18" charset="0"/>
            </a:endParaRPr>
          </a:p>
        </p:txBody>
      </p:sp>
      <p:sp>
        <p:nvSpPr>
          <p:cNvPr id="2062" name="TextBox 1"/>
          <p:cNvSpPr txBox="1">
            <a:spLocks noChangeArrowheads="1"/>
          </p:cNvSpPr>
          <p:nvPr/>
        </p:nvSpPr>
        <p:spPr bwMode="auto">
          <a:xfrm>
            <a:off x="370709" y="16755917"/>
            <a:ext cx="13179036"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r>
              <a:rPr lang="en-US" altLang="en-US" sz="3100" dirty="0"/>
              <a:t>The objective of this study was to find and compare the genetic sequencing of examples of virulent and non-virulent yeast strains.  Through this study, and the information used, the group hoped to find similar genes that make different strains of yeast pathogenic. </a:t>
            </a:r>
          </a:p>
        </p:txBody>
      </p:sp>
      <p:pic>
        <p:nvPicPr>
          <p:cNvPr id="2063" name="Picture 21" descr="http://www.thepointcollegeprep.org/uploads/Spelman_College_logo.jpg"/>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0" y="-111126"/>
            <a:ext cx="5985933" cy="2811640"/>
          </a:xfrm>
          <a:prstGeom prst="rect">
            <a:avLst/>
          </a:prstGeom>
          <a:solidFill>
            <a:srgbClr val="5B95EB"/>
          </a:solidFill>
          <a:ln>
            <a:noFill/>
          </a:ln>
          <a:extLst/>
        </p:spPr>
      </p:pic>
      <p:sp>
        <p:nvSpPr>
          <p:cNvPr id="2064" name="TextBox 2"/>
          <p:cNvSpPr txBox="1">
            <a:spLocks noChangeArrowheads="1"/>
          </p:cNvSpPr>
          <p:nvPr/>
        </p:nvSpPr>
        <p:spPr bwMode="auto">
          <a:xfrm>
            <a:off x="23776981" y="29054403"/>
            <a:ext cx="14247525" cy="698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a:buFontTx/>
              <a:buAutoNum type="arabicPeriod"/>
            </a:pPr>
            <a:r>
              <a:rPr lang="en-US" altLang="en-US" sz="2800" dirty="0"/>
              <a:t>Engel , S. R., &amp; Cherry, J. M. (2013). </a:t>
            </a:r>
            <a:r>
              <a:rPr lang="en-US" altLang="en-US" sz="2800" i="1" dirty="0"/>
              <a:t>The new modern era of yeast genomics: community sequencing and the resulting annotation of multiple saccharomyces </a:t>
            </a:r>
            <a:r>
              <a:rPr lang="en-US" altLang="en-US" sz="2800" i="1" dirty="0" err="1"/>
              <a:t>cerevisiae</a:t>
            </a:r>
            <a:r>
              <a:rPr lang="en-US" altLang="en-US" sz="2800" i="1" dirty="0"/>
              <a:t> strains at the saccharomyces genome database </a:t>
            </a:r>
            <a:r>
              <a:rPr lang="en-US" altLang="en-US" sz="2800" dirty="0"/>
              <a:t>. (Master's thesis)Retrieved from </a:t>
            </a:r>
            <a:r>
              <a:rPr lang="en-US" altLang="en-US" sz="2800" dirty="0">
                <a:hlinkClick r:id="rId4"/>
              </a:rPr>
              <a:t>http://database.oxfordjournals.org/content/2013/bat012.full</a:t>
            </a:r>
            <a:endParaRPr lang="en-US" altLang="en-US" sz="2800" dirty="0"/>
          </a:p>
          <a:p>
            <a:pPr>
              <a:buFontTx/>
              <a:buAutoNum type="arabicPeriod"/>
            </a:pPr>
            <a:r>
              <a:rPr lang="en-US" altLang="en-US" sz="2800" dirty="0" err="1"/>
              <a:t>McCusker</a:t>
            </a:r>
            <a:r>
              <a:rPr lang="en-US" altLang="en-US" sz="2800" dirty="0"/>
              <a:t>, J. H., Clemons, K. V., Stevens, D. A., &amp; Davis, R. W. (1993). </a:t>
            </a:r>
            <a:r>
              <a:rPr lang="en-US" altLang="en-US" sz="2800" i="1" dirty="0"/>
              <a:t>Genetic characterization of pathogenic saccharomyces </a:t>
            </a:r>
            <a:r>
              <a:rPr lang="en-US" altLang="en-US" sz="2800" i="1" dirty="0" err="1"/>
              <a:t>cerevisiae</a:t>
            </a:r>
            <a:r>
              <a:rPr lang="en-US" altLang="en-US" sz="2800" i="1" dirty="0"/>
              <a:t> isolates</a:t>
            </a:r>
            <a:r>
              <a:rPr lang="en-US" altLang="en-US" sz="2800" dirty="0"/>
              <a:t>. (Master's thesis)Retrieved from http://www.genetics.org/content/136/4/1261.full.pdf html</a:t>
            </a:r>
          </a:p>
          <a:p>
            <a:pPr>
              <a:buFontTx/>
              <a:buAutoNum type="arabicPeriod"/>
            </a:pPr>
            <a:r>
              <a:rPr lang="en-US" altLang="en-US" sz="2800" dirty="0" err="1"/>
              <a:t>McCusker</a:t>
            </a:r>
            <a:r>
              <a:rPr lang="en-US" altLang="en-US" sz="2800" dirty="0"/>
              <a:t>, J. H., Wei , W., Hyman, R. W., &amp; Jones , T. (2007). </a:t>
            </a:r>
            <a:r>
              <a:rPr lang="en-US" altLang="en-US" sz="2800" i="1" dirty="0"/>
              <a:t>Genome sequencing and comparative analysis of saccharomyces </a:t>
            </a:r>
            <a:r>
              <a:rPr lang="en-US" altLang="en-US" sz="2800" i="1" dirty="0" err="1"/>
              <a:t>cerevisiae</a:t>
            </a:r>
            <a:r>
              <a:rPr lang="en-US" altLang="en-US" sz="2800" i="1" dirty="0"/>
              <a:t> strain yjm789</a:t>
            </a:r>
            <a:r>
              <a:rPr lang="en-US" altLang="en-US" sz="2800" dirty="0"/>
              <a:t>. (Master's thesis)Retrieved from http://www.pnas.org/content/104/31/12825.full.pdf html</a:t>
            </a:r>
          </a:p>
          <a:p>
            <a:pPr>
              <a:buFontTx/>
              <a:buAutoNum type="arabicPeriod"/>
            </a:pPr>
            <a:r>
              <a:rPr lang="en-US" altLang="en-US" sz="2800" dirty="0" err="1"/>
              <a:t>Klingberg</a:t>
            </a:r>
            <a:r>
              <a:rPr lang="en-US" altLang="en-US" sz="2800" dirty="0"/>
              <a:t>, T. D., </a:t>
            </a:r>
            <a:r>
              <a:rPr lang="en-US" altLang="en-US" sz="2800" dirty="0" err="1"/>
              <a:t>Lesnik</a:t>
            </a:r>
            <a:r>
              <a:rPr lang="en-US" altLang="en-US" sz="2800" dirty="0"/>
              <a:t>, U., </a:t>
            </a:r>
            <a:r>
              <a:rPr lang="en-US" altLang="en-US" sz="2800" dirty="0" err="1"/>
              <a:t>Arneborg</a:t>
            </a:r>
            <a:r>
              <a:rPr lang="en-US" altLang="en-US" sz="2800" dirty="0"/>
              <a:t>, N., </a:t>
            </a:r>
            <a:r>
              <a:rPr lang="en-US" altLang="en-US" sz="2800" dirty="0" err="1"/>
              <a:t>Raspor</a:t>
            </a:r>
            <a:r>
              <a:rPr lang="en-US" altLang="en-US" sz="2800" dirty="0"/>
              <a:t>, P., &amp; Jespersen, L. (2008). </a:t>
            </a:r>
            <a:r>
              <a:rPr lang="en-US" altLang="en-US" sz="2800" i="1" dirty="0"/>
              <a:t>Comparison of saccharomyces </a:t>
            </a:r>
            <a:r>
              <a:rPr lang="en-US" altLang="en-US" sz="2800" i="1" dirty="0" err="1"/>
              <a:t>cerevisiae</a:t>
            </a:r>
            <a:r>
              <a:rPr lang="en-US" altLang="en-US" sz="2800" i="1" dirty="0"/>
              <a:t> strains of clinical and nonclinical origin </a:t>
            </a:r>
            <a:r>
              <a:rPr lang="en-US" altLang="en-US" sz="2800" i="1" dirty="0" err="1"/>
              <a:t>bymolecular</a:t>
            </a:r>
            <a:r>
              <a:rPr lang="en-US" altLang="en-US" sz="2800" i="1" dirty="0"/>
              <a:t> typing and determination of putative virulence traits</a:t>
            </a:r>
            <a:r>
              <a:rPr lang="en-US" altLang="en-US" sz="2800" dirty="0"/>
              <a:t>. (Master's thesis)Retrieved from http://www.ncbi.nlm.nih.gov/pmc/articles/PMC2430332/pdf/fyr0008-0631.pdf</a:t>
            </a:r>
          </a:p>
          <a:p>
            <a:pPr>
              <a:buFontTx/>
              <a:buAutoNum type="arabicPeriod"/>
            </a:pPr>
            <a:endParaRPr lang="en-US" altLang="en-US" sz="2800" dirty="0"/>
          </a:p>
        </p:txBody>
      </p:sp>
      <p:sp>
        <p:nvSpPr>
          <p:cNvPr id="5" name="TextBox 4"/>
          <p:cNvSpPr txBox="1"/>
          <p:nvPr/>
        </p:nvSpPr>
        <p:spPr>
          <a:xfrm>
            <a:off x="329672" y="31397973"/>
            <a:ext cx="13207109" cy="3431709"/>
          </a:xfrm>
          <a:prstGeom prst="rect">
            <a:avLst/>
          </a:prstGeom>
          <a:noFill/>
        </p:spPr>
        <p:txBody>
          <a:bodyPr wrap="square" rtlCol="0">
            <a:spAutoFit/>
          </a:bodyPr>
          <a:lstStyle/>
          <a:p>
            <a:r>
              <a:rPr lang="en-US" sz="3100" dirty="0" smtClean="0"/>
              <a:t>Based on a comparison of genes between the pathogenic and non-pathogenic strains of yeast, we found that there are multiple genes that contribute to the virulence of the yeast. For example, there are multiple genes associated with the ability of pathogenic yeast to live at higher temperatures than normal. Contrary to our original belief, this ability of pathogenic yeast is not merely the result of differences in the proteins of heat shock pathways.</a:t>
            </a:r>
            <a:endParaRPr lang="en-US" sz="3100" dirty="0"/>
          </a:p>
        </p:txBody>
      </p:sp>
      <p:sp>
        <p:nvSpPr>
          <p:cNvPr id="7" name="TextBox 6"/>
          <p:cNvSpPr txBox="1"/>
          <p:nvPr/>
        </p:nvSpPr>
        <p:spPr>
          <a:xfrm>
            <a:off x="24240067" y="6011333"/>
            <a:ext cx="13594162" cy="8202245"/>
          </a:xfrm>
          <a:prstGeom prst="rect">
            <a:avLst/>
          </a:prstGeom>
          <a:noFill/>
        </p:spPr>
        <p:txBody>
          <a:bodyPr wrap="square" rtlCol="0">
            <a:spAutoFit/>
          </a:bodyPr>
          <a:lstStyle/>
          <a:p>
            <a:r>
              <a:rPr lang="en-US" sz="3100" dirty="0" smtClean="0"/>
              <a:t>Due to the high volume of genes involved with virulence in this species, we were unable to definitively determine all of the specific gene(s) that are responsible for making some strains  of yeast pathogenic. However, there is evidence that there are multiple genes that regulate virulence.  We believe this shows that pathogenic yeast have been subjected to a number of mutations that provide them with all the traits of pathogenicity.  </a:t>
            </a:r>
          </a:p>
          <a:p>
            <a:r>
              <a:rPr lang="en-US" sz="3100" dirty="0"/>
              <a:t>Through research, meta-analysis and the use of genetic sequencing databases, such as GenBank, we were able to find the following information.  The six genes listed were genes that we recognized frequently as being mentioned as components of the genetic information of pathogenic yeasts.  But, after researching them further, we found that of the six, only two of the genes provided us with enough information to come to a conclusion.  Actin is known to alter the shape of the pathogenic yeast cells.   Another gene that we found to be relevant was pdr5, which is responsible for the resistance of the pathogenic yeast to drugs.  The other genes listed were also researched, but we could not find enough information on them to support this experiment.  </a:t>
            </a:r>
          </a:p>
          <a:p>
            <a:endParaRPr lang="en-US" sz="3100" dirty="0"/>
          </a:p>
        </p:txBody>
      </p:sp>
      <p:sp>
        <p:nvSpPr>
          <p:cNvPr id="6" name="TextBox 5"/>
          <p:cNvSpPr txBox="1"/>
          <p:nvPr/>
        </p:nvSpPr>
        <p:spPr>
          <a:xfrm>
            <a:off x="17265466" y="4259791"/>
            <a:ext cx="2876095" cy="1015663"/>
          </a:xfrm>
          <a:prstGeom prst="rect">
            <a:avLst/>
          </a:prstGeom>
          <a:noFill/>
        </p:spPr>
        <p:txBody>
          <a:bodyPr wrap="square" rtlCol="0">
            <a:spAutoFit/>
          </a:bodyPr>
          <a:lstStyle/>
          <a:p>
            <a:pPr algn="ctr"/>
            <a:r>
              <a:rPr lang="en-US" dirty="0" smtClean="0"/>
              <a:t>Actin Cytoskeleton</a:t>
            </a:r>
            <a:endParaRPr lang="en-US" dirty="0"/>
          </a:p>
        </p:txBody>
      </p:sp>
      <p:pic>
        <p:nvPicPr>
          <p:cNvPr id="8" name="Picture 7" descr="pdr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01384" y="17755766"/>
            <a:ext cx="8404258" cy="10844736"/>
          </a:xfrm>
          <a:prstGeom prst="rect">
            <a:avLst/>
          </a:prstGeom>
        </p:spPr>
      </p:pic>
      <p:sp>
        <p:nvSpPr>
          <p:cNvPr id="9" name="TextBox 8"/>
          <p:cNvSpPr txBox="1"/>
          <p:nvPr/>
        </p:nvSpPr>
        <p:spPr>
          <a:xfrm>
            <a:off x="16747713" y="17063694"/>
            <a:ext cx="3911600" cy="1015663"/>
          </a:xfrm>
          <a:prstGeom prst="rect">
            <a:avLst/>
          </a:prstGeom>
          <a:noFill/>
        </p:spPr>
        <p:txBody>
          <a:bodyPr wrap="square" rtlCol="0">
            <a:spAutoFit/>
          </a:bodyPr>
          <a:lstStyle/>
          <a:p>
            <a:pPr algn="ctr"/>
            <a:r>
              <a:rPr lang="en-US" dirty="0" smtClean="0"/>
              <a:t>PDR5 Drug transporter</a:t>
            </a:r>
            <a:endParaRPr lang="en-US" dirty="0"/>
          </a:p>
        </p:txBody>
      </p:sp>
      <p:pic>
        <p:nvPicPr>
          <p:cNvPr id="10" name="Picture 9" descr="actin-M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01384" y="5127199"/>
            <a:ext cx="8404259" cy="10913917"/>
          </a:xfrm>
          <a:prstGeom prst="rect">
            <a:avLst/>
          </a:prstGeom>
        </p:spPr>
      </p:pic>
      <p:sp>
        <p:nvSpPr>
          <p:cNvPr id="11" name="TextBox 10"/>
          <p:cNvSpPr txBox="1"/>
          <p:nvPr/>
        </p:nvSpPr>
        <p:spPr>
          <a:xfrm rot="10800000" flipH="1" flipV="1">
            <a:off x="15359226" y="15254534"/>
            <a:ext cx="643554" cy="261610"/>
          </a:xfrm>
          <a:prstGeom prst="rect">
            <a:avLst/>
          </a:prstGeom>
          <a:solidFill>
            <a:schemeClr val="bg1"/>
          </a:solidFill>
        </p:spPr>
        <p:txBody>
          <a:bodyPr wrap="square" rtlCol="0">
            <a:spAutoFit/>
          </a:bodyPr>
          <a:lstStyle/>
          <a:p>
            <a:r>
              <a:rPr lang="en-US" sz="1100" dirty="0" smtClean="0"/>
              <a:t>0.002</a:t>
            </a:r>
            <a:endParaRPr lang="en-US" sz="1100" dirty="0"/>
          </a:p>
        </p:txBody>
      </p:sp>
      <p:sp>
        <p:nvSpPr>
          <p:cNvPr id="25" name="TextBox 24"/>
          <p:cNvSpPr txBox="1"/>
          <p:nvPr/>
        </p:nvSpPr>
        <p:spPr>
          <a:xfrm>
            <a:off x="15175846" y="27432000"/>
            <a:ext cx="1010313" cy="261610"/>
          </a:xfrm>
          <a:prstGeom prst="rect">
            <a:avLst/>
          </a:prstGeom>
          <a:solidFill>
            <a:schemeClr val="bg1"/>
          </a:solidFill>
        </p:spPr>
        <p:txBody>
          <a:bodyPr wrap="square" rtlCol="0">
            <a:spAutoFit/>
          </a:bodyPr>
          <a:lstStyle/>
          <a:p>
            <a:r>
              <a:rPr lang="en-US" sz="1100" dirty="0" smtClean="0"/>
              <a:t>0.005</a:t>
            </a:r>
            <a:endParaRPr lang="en-US" sz="1100" dirty="0"/>
          </a:p>
        </p:txBody>
      </p:sp>
      <p:pic>
        <p:nvPicPr>
          <p:cNvPr id="4" name="Picture 3" descr="pathogenic_yeast_phypha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72267" y="29023700"/>
            <a:ext cx="7289800" cy="6274152"/>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1132477657"/>
              </p:ext>
            </p:extLst>
          </p:nvPr>
        </p:nvGraphicFramePr>
        <p:xfrm>
          <a:off x="25190249" y="14289072"/>
          <a:ext cx="11793354" cy="5944181"/>
        </p:xfrm>
        <a:graphic>
          <a:graphicData uri="http://schemas.openxmlformats.org/drawingml/2006/table">
            <a:tbl>
              <a:tblPr firstRow="1" bandRow="1">
                <a:tableStyleId>{9D7B26C5-4107-4FEC-AEDC-1716B250A1EF}</a:tableStyleId>
              </a:tblPr>
              <a:tblGrid>
                <a:gridCol w="3931118"/>
                <a:gridCol w="3931118"/>
                <a:gridCol w="3931118"/>
              </a:tblGrid>
              <a:tr h="1829381">
                <a:tc>
                  <a:txBody>
                    <a:bodyPr/>
                    <a:lstStyle/>
                    <a:p>
                      <a:pPr algn="ctr"/>
                      <a:r>
                        <a:rPr lang="en-US" sz="4400" dirty="0" smtClean="0"/>
                        <a:t>Genes</a:t>
                      </a:r>
                      <a:r>
                        <a:rPr lang="en-US" sz="4400" baseline="0" dirty="0" smtClean="0"/>
                        <a:t> Researched</a:t>
                      </a:r>
                      <a:endParaRPr lang="en-US" sz="4400" dirty="0">
                        <a:solidFill>
                          <a:schemeClr val="tx1"/>
                        </a:solidFill>
                      </a:endParaRPr>
                    </a:p>
                  </a:txBody>
                  <a:tcPr marL="71120" marR="71120" marT="50800" marB="50800"/>
                </a:tc>
                <a:tc>
                  <a:txBody>
                    <a:bodyPr/>
                    <a:lstStyle/>
                    <a:p>
                      <a:pPr algn="ctr"/>
                      <a:r>
                        <a:rPr lang="en-US" sz="4400" dirty="0" smtClean="0"/>
                        <a:t>Informative</a:t>
                      </a:r>
                      <a:r>
                        <a:rPr lang="en-US" sz="4400" baseline="0" dirty="0" smtClean="0"/>
                        <a:t> </a:t>
                      </a:r>
                      <a:r>
                        <a:rPr lang="en-US" sz="4400" baseline="0" dirty="0" smtClean="0"/>
                        <a:t>Genes</a:t>
                      </a:r>
                      <a:endParaRPr lang="en-US" sz="4400" dirty="0">
                        <a:solidFill>
                          <a:schemeClr val="tx1"/>
                        </a:solidFill>
                      </a:endParaRPr>
                    </a:p>
                  </a:txBody>
                  <a:tcPr marL="71120" marR="71120" marT="50800" marB="50800"/>
                </a:tc>
                <a:tc>
                  <a:txBody>
                    <a:bodyPr/>
                    <a:lstStyle/>
                    <a:p>
                      <a:pPr algn="ctr"/>
                      <a:r>
                        <a:rPr lang="en-US" sz="4400" dirty="0" smtClean="0"/>
                        <a:t>Uninformative</a:t>
                      </a:r>
                      <a:r>
                        <a:rPr lang="en-US" sz="4400" baseline="0" dirty="0" smtClean="0"/>
                        <a:t> Genes</a:t>
                      </a:r>
                      <a:endParaRPr lang="en-US" sz="4400" dirty="0">
                        <a:solidFill>
                          <a:schemeClr val="tx1"/>
                        </a:solidFill>
                      </a:endParaRPr>
                    </a:p>
                  </a:txBody>
                  <a:tcPr marL="71120" marR="71120" marT="50800" marB="50800"/>
                </a:tc>
              </a:tr>
              <a:tr h="4114800">
                <a:tc>
                  <a:txBody>
                    <a:bodyPr/>
                    <a:lstStyle/>
                    <a:p>
                      <a:pPr algn="ctr"/>
                      <a:r>
                        <a:rPr lang="en-US" sz="4000" dirty="0" smtClean="0"/>
                        <a:t>CISC44</a:t>
                      </a:r>
                    </a:p>
                    <a:p>
                      <a:pPr algn="ctr"/>
                      <a:r>
                        <a:rPr lang="en-US" sz="4000" dirty="0" smtClean="0"/>
                        <a:t>COX1</a:t>
                      </a:r>
                    </a:p>
                    <a:p>
                      <a:pPr algn="ctr"/>
                      <a:r>
                        <a:rPr lang="en-US" sz="4000" dirty="0" smtClean="0"/>
                        <a:t>COX2</a:t>
                      </a:r>
                    </a:p>
                    <a:p>
                      <a:pPr algn="ctr"/>
                      <a:r>
                        <a:rPr lang="en-US" sz="4000" dirty="0" smtClean="0"/>
                        <a:t>ATP6</a:t>
                      </a:r>
                    </a:p>
                    <a:p>
                      <a:pPr algn="ctr"/>
                      <a:r>
                        <a:rPr lang="en-US" sz="4000" dirty="0" smtClean="0"/>
                        <a:t>PDR5</a:t>
                      </a:r>
                    </a:p>
                    <a:p>
                      <a:pPr algn="ctr"/>
                      <a:r>
                        <a:rPr lang="en-US" sz="4000" dirty="0" smtClean="0"/>
                        <a:t>Actin</a:t>
                      </a:r>
                      <a:endParaRPr lang="en-US" sz="4400" dirty="0" smtClean="0"/>
                    </a:p>
                  </a:txBody>
                  <a:tcPr marL="71120" marR="71120" marT="50800" marB="50800"/>
                </a:tc>
                <a:tc>
                  <a:txBody>
                    <a:bodyPr/>
                    <a:lstStyle/>
                    <a:p>
                      <a:pPr algn="ctr"/>
                      <a:r>
                        <a:rPr lang="en-US" sz="4000" dirty="0" smtClean="0"/>
                        <a:t>Actin</a:t>
                      </a:r>
                    </a:p>
                    <a:p>
                      <a:pPr algn="ctr"/>
                      <a:r>
                        <a:rPr lang="en-US" sz="4000" dirty="0" smtClean="0"/>
                        <a:t>PDR5</a:t>
                      </a:r>
                      <a:endParaRPr lang="en-US" sz="4000" dirty="0">
                        <a:solidFill>
                          <a:schemeClr val="tx1"/>
                        </a:solidFill>
                      </a:endParaRPr>
                    </a:p>
                  </a:txBody>
                  <a:tcPr marL="71120" marR="71120" marT="50800" marB="50800"/>
                </a:tc>
                <a:tc>
                  <a:txBody>
                    <a:bodyPr/>
                    <a:lstStyle/>
                    <a:p>
                      <a:pPr algn="ctr"/>
                      <a:r>
                        <a:rPr lang="en-US" sz="4000" dirty="0" smtClean="0"/>
                        <a:t>CISC44 </a:t>
                      </a:r>
                    </a:p>
                    <a:p>
                      <a:pPr algn="ctr"/>
                      <a:r>
                        <a:rPr lang="en-US" sz="4000" dirty="0" smtClean="0"/>
                        <a:t>COX1</a:t>
                      </a:r>
                    </a:p>
                    <a:p>
                      <a:pPr algn="ctr"/>
                      <a:r>
                        <a:rPr lang="en-US" sz="4000" dirty="0" smtClean="0"/>
                        <a:t>COX2</a:t>
                      </a:r>
                    </a:p>
                    <a:p>
                      <a:pPr algn="ctr"/>
                      <a:r>
                        <a:rPr lang="en-US" sz="4000" dirty="0" smtClean="0"/>
                        <a:t>ATP6</a:t>
                      </a:r>
                      <a:endParaRPr lang="en-US" sz="4000" dirty="0">
                        <a:solidFill>
                          <a:schemeClr val="tx1"/>
                        </a:solidFill>
                      </a:endParaRPr>
                    </a:p>
                  </a:txBody>
                  <a:tcPr marL="71120" marR="71120" marT="50800" marB="50800"/>
                </a:tc>
              </a:tr>
            </a:tbl>
          </a:graphicData>
        </a:graphic>
      </p:graphicFrame>
      <p:sp>
        <p:nvSpPr>
          <p:cNvPr id="2052" name="Rectangle 18"/>
          <p:cNvSpPr>
            <a:spLocks noChangeArrowheads="1"/>
          </p:cNvSpPr>
          <p:nvPr/>
        </p:nvSpPr>
        <p:spPr bwMode="auto">
          <a:xfrm>
            <a:off x="24240067" y="27432000"/>
            <a:ext cx="13675002" cy="1139514"/>
          </a:xfrm>
          <a:prstGeom prst="rect">
            <a:avLst/>
          </a:prstGeom>
          <a:solidFill>
            <a:srgbClr val="5B95EB"/>
          </a:solidFill>
          <a:ln>
            <a:solidFill>
              <a:schemeClr val="accent2">
                <a:lumMod val="60000"/>
                <a:lumOff val="40000"/>
              </a:schemeClr>
            </a:solidFill>
          </a:ln>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defRPr/>
            </a:pPr>
            <a:r>
              <a:rPr lang="en-US" sz="4800" dirty="0" smtClean="0">
                <a:solidFill>
                  <a:schemeClr val="bg1"/>
                </a:solidFill>
              </a:rPr>
              <a:t>References </a:t>
            </a:r>
          </a:p>
        </p:txBody>
      </p:sp>
      <p:grpSp>
        <p:nvGrpSpPr>
          <p:cNvPr id="27" name="Group 26"/>
          <p:cNvGrpSpPr/>
          <p:nvPr/>
        </p:nvGrpSpPr>
        <p:grpSpPr>
          <a:xfrm>
            <a:off x="25101350" y="21207424"/>
            <a:ext cx="12813718" cy="5191501"/>
            <a:chOff x="228600" y="685800"/>
            <a:chExt cx="8750218" cy="4776961"/>
          </a:xfrm>
        </p:grpSpPr>
        <p:cxnSp>
          <p:nvCxnSpPr>
            <p:cNvPr id="28" name="Straight Arrow Connector 27"/>
            <p:cNvCxnSpPr/>
            <p:nvPr/>
          </p:nvCxnSpPr>
          <p:spPr>
            <a:xfrm>
              <a:off x="1371600" y="1099066"/>
              <a:ext cx="838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29" name="Group 28"/>
            <p:cNvGrpSpPr/>
            <p:nvPr/>
          </p:nvGrpSpPr>
          <p:grpSpPr>
            <a:xfrm>
              <a:off x="2528453" y="914400"/>
              <a:ext cx="595747" cy="1129147"/>
              <a:chOff x="2528453" y="914400"/>
              <a:chExt cx="595747" cy="1129147"/>
            </a:xfrm>
          </p:grpSpPr>
          <p:sp>
            <p:nvSpPr>
              <p:cNvPr id="48" name="Smiley Face 47"/>
              <p:cNvSpPr/>
              <p:nvPr/>
            </p:nvSpPr>
            <p:spPr>
              <a:xfrm>
                <a:off x="2618509" y="914400"/>
                <a:ext cx="429491" cy="369332"/>
              </a:xfrm>
              <a:prstGeom prst="smileyFac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a:stCxn id="48" idx="4"/>
              </p:cNvCxnSpPr>
              <p:nvPr/>
            </p:nvCxnSpPr>
            <p:spPr>
              <a:xfrm flipH="1">
                <a:off x="2833254" y="1283732"/>
                <a:ext cx="1" cy="468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833254" y="1371600"/>
                <a:ext cx="290946" cy="1465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2542308" y="1342798"/>
                <a:ext cx="290946" cy="1465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2528453" y="1783773"/>
                <a:ext cx="290948" cy="259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a:off x="2788226" y="1783773"/>
                <a:ext cx="290947"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 name="Straight Arrow Connector 29"/>
            <p:cNvCxnSpPr/>
            <p:nvPr/>
          </p:nvCxnSpPr>
          <p:spPr>
            <a:xfrm>
              <a:off x="3429000" y="1099066"/>
              <a:ext cx="838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3276599" y="685800"/>
              <a:ext cx="1489364" cy="509761"/>
            </a:xfrm>
            <a:prstGeom prst="rect">
              <a:avLst/>
            </a:prstGeom>
            <a:noFill/>
          </p:spPr>
          <p:txBody>
            <a:bodyPr wrap="square" rtlCol="0">
              <a:spAutoFit/>
            </a:bodyPr>
            <a:lstStyle/>
            <a:p>
              <a:r>
                <a:rPr lang="en-US" dirty="0" smtClean="0"/>
                <a:t>Treatment</a:t>
              </a:r>
              <a:endParaRPr lang="en-US" dirty="0"/>
            </a:p>
          </p:txBody>
        </p:sp>
        <p:sp>
          <p:nvSpPr>
            <p:cNvPr id="32" name="TextBox 31"/>
            <p:cNvSpPr txBox="1"/>
            <p:nvPr/>
          </p:nvSpPr>
          <p:spPr>
            <a:xfrm>
              <a:off x="3241963" y="1265136"/>
              <a:ext cx="1932711" cy="509761"/>
            </a:xfrm>
            <a:prstGeom prst="rect">
              <a:avLst/>
            </a:prstGeom>
            <a:noFill/>
          </p:spPr>
          <p:txBody>
            <a:bodyPr wrap="square" rtlCol="0">
              <a:spAutoFit/>
            </a:bodyPr>
            <a:lstStyle/>
            <a:p>
              <a:r>
                <a:rPr lang="en-US" dirty="0" smtClean="0"/>
                <a:t>PDR5 selected</a:t>
              </a:r>
              <a:endParaRPr lang="en-US" dirty="0"/>
            </a:p>
          </p:txBody>
        </p:sp>
        <p:grpSp>
          <p:nvGrpSpPr>
            <p:cNvPr id="33" name="Group 32"/>
            <p:cNvGrpSpPr/>
            <p:nvPr/>
          </p:nvGrpSpPr>
          <p:grpSpPr>
            <a:xfrm>
              <a:off x="5029200" y="871558"/>
              <a:ext cx="595747" cy="1129147"/>
              <a:chOff x="2528453" y="914400"/>
              <a:chExt cx="595747" cy="1129147"/>
            </a:xfrm>
          </p:grpSpPr>
          <p:sp>
            <p:nvSpPr>
              <p:cNvPr id="42" name="Smiley Face 41"/>
              <p:cNvSpPr/>
              <p:nvPr/>
            </p:nvSpPr>
            <p:spPr>
              <a:xfrm>
                <a:off x="2618509" y="914400"/>
                <a:ext cx="429491" cy="369332"/>
              </a:xfrm>
              <a:prstGeom prst="smileyFac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42" idx="4"/>
              </p:cNvCxnSpPr>
              <p:nvPr/>
            </p:nvCxnSpPr>
            <p:spPr>
              <a:xfrm flipH="1">
                <a:off x="2833254" y="1283732"/>
                <a:ext cx="1" cy="468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833254" y="1371600"/>
                <a:ext cx="290946" cy="1465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2542308" y="1342798"/>
                <a:ext cx="290946" cy="1465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528453" y="1783773"/>
                <a:ext cx="290948" cy="259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flipH="1">
                <a:off x="2788226" y="1783773"/>
                <a:ext cx="290947"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 name="Diamond 33"/>
            <p:cNvSpPr/>
            <p:nvPr/>
          </p:nvSpPr>
          <p:spPr>
            <a:xfrm>
              <a:off x="394855" y="807937"/>
              <a:ext cx="748145" cy="710229"/>
            </a:xfrm>
            <a:prstGeom prst="diamond">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28601" y="1709757"/>
              <a:ext cx="1828800" cy="369332"/>
            </a:xfrm>
            <a:prstGeom prst="rect">
              <a:avLst/>
            </a:prstGeom>
            <a:noFill/>
          </p:spPr>
          <p:txBody>
            <a:bodyPr wrap="square" rtlCol="0">
              <a:spAutoFit/>
            </a:bodyPr>
            <a:lstStyle/>
            <a:p>
              <a:r>
                <a:rPr lang="en-US" dirty="0" smtClean="0"/>
                <a:t>Pathogenic yeast</a:t>
              </a:r>
              <a:endParaRPr lang="en-US" dirty="0"/>
            </a:p>
          </p:txBody>
        </p:sp>
        <p:sp>
          <p:nvSpPr>
            <p:cNvPr id="36" name="TextBox 35"/>
            <p:cNvSpPr txBox="1"/>
            <p:nvPr/>
          </p:nvSpPr>
          <p:spPr>
            <a:xfrm>
              <a:off x="2362200" y="2209800"/>
              <a:ext cx="914400" cy="369332"/>
            </a:xfrm>
            <a:prstGeom prst="rect">
              <a:avLst/>
            </a:prstGeom>
            <a:noFill/>
          </p:spPr>
          <p:txBody>
            <a:bodyPr wrap="square" rtlCol="0">
              <a:spAutoFit/>
            </a:bodyPr>
            <a:lstStyle/>
            <a:p>
              <a:r>
                <a:rPr lang="en-US" dirty="0" smtClean="0"/>
                <a:t>patient</a:t>
              </a:r>
              <a:endParaRPr lang="en-US" dirty="0"/>
            </a:p>
          </p:txBody>
        </p:sp>
        <p:sp>
          <p:nvSpPr>
            <p:cNvPr id="37" name="TextBox 36"/>
            <p:cNvSpPr txBox="1"/>
            <p:nvPr/>
          </p:nvSpPr>
          <p:spPr>
            <a:xfrm>
              <a:off x="5791200" y="685800"/>
              <a:ext cx="1447800" cy="369332"/>
            </a:xfrm>
            <a:prstGeom prst="rect">
              <a:avLst/>
            </a:prstGeom>
            <a:noFill/>
          </p:spPr>
          <p:txBody>
            <a:bodyPr wrap="square" rtlCol="0">
              <a:spAutoFit/>
            </a:bodyPr>
            <a:lstStyle/>
            <a:p>
              <a:r>
                <a:rPr lang="en-US" dirty="0" smtClean="0"/>
                <a:t>Altered PDR5</a:t>
              </a:r>
              <a:endParaRPr lang="en-US" dirty="0"/>
            </a:p>
          </p:txBody>
        </p:sp>
        <p:sp>
          <p:nvSpPr>
            <p:cNvPr id="38" name="Diamond 37"/>
            <p:cNvSpPr/>
            <p:nvPr/>
          </p:nvSpPr>
          <p:spPr>
            <a:xfrm>
              <a:off x="394855" y="4038600"/>
              <a:ext cx="900545" cy="762000"/>
            </a:xfrm>
            <a:prstGeom prst="diamond">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28600" y="4953000"/>
              <a:ext cx="2750126" cy="509761"/>
            </a:xfrm>
            <a:prstGeom prst="rect">
              <a:avLst/>
            </a:prstGeom>
            <a:noFill/>
          </p:spPr>
          <p:txBody>
            <a:bodyPr wrap="square" rtlCol="0">
              <a:spAutoFit/>
            </a:bodyPr>
            <a:lstStyle/>
            <a:p>
              <a:r>
                <a:rPr lang="en-US" dirty="0" smtClean="0"/>
                <a:t>Non-pathogenic yeast</a:t>
              </a:r>
              <a:endParaRPr lang="en-US" dirty="0"/>
            </a:p>
          </p:txBody>
        </p:sp>
        <p:cxnSp>
          <p:nvCxnSpPr>
            <p:cNvPr id="40" name="Straight Arrow Connector 39"/>
            <p:cNvCxnSpPr/>
            <p:nvPr/>
          </p:nvCxnSpPr>
          <p:spPr>
            <a:xfrm>
              <a:off x="6629400" y="1163051"/>
              <a:ext cx="990600" cy="173254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6921418" y="3467465"/>
              <a:ext cx="2057400" cy="369332"/>
            </a:xfrm>
            <a:prstGeom prst="rect">
              <a:avLst/>
            </a:prstGeom>
            <a:noFill/>
          </p:spPr>
          <p:txBody>
            <a:bodyPr wrap="square" rtlCol="0">
              <a:spAutoFit/>
            </a:bodyPr>
            <a:lstStyle/>
            <a:p>
              <a:pPr algn="ctr"/>
              <a:r>
                <a:rPr lang="en-US" dirty="0" smtClean="0"/>
                <a:t>PDR5</a:t>
              </a:r>
              <a:endParaRPr lang="en-US" dirty="0"/>
            </a:p>
          </p:txBody>
        </p:sp>
      </p:grpSp>
      <p:cxnSp>
        <p:nvCxnSpPr>
          <p:cNvPr id="14" name="Straight Arrow Connector 13"/>
          <p:cNvCxnSpPr/>
          <p:nvPr/>
        </p:nvCxnSpPr>
        <p:spPr>
          <a:xfrm flipV="1">
            <a:off x="27388871" y="25017123"/>
            <a:ext cx="7978428"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4572</TotalTime>
  <Words>751</Words>
  <Application>Microsoft Office PowerPoint</Application>
  <PresentationFormat>Custom</PresentationFormat>
  <Paragraphs>47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D 36 by 54</dc:title>
  <dc:creator>Cindy Kranz</dc:creator>
  <cp:lastModifiedBy>Deja</cp:lastModifiedBy>
  <cp:revision>250</cp:revision>
  <cp:lastPrinted>2006-08-04T02:22:52Z</cp:lastPrinted>
  <dcterms:created xsi:type="dcterms:W3CDTF">2004-07-27T19:46:06Z</dcterms:created>
  <dcterms:modified xsi:type="dcterms:W3CDTF">2014-04-09T19:42:06Z</dcterms:modified>
</cp:coreProperties>
</file>