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70" r:id="rId7"/>
    <p:sldId id="264" r:id="rId8"/>
    <p:sldId id="265" r:id="rId9"/>
    <p:sldId id="267" r:id="rId10"/>
    <p:sldId id="268" r:id="rId11"/>
    <p:sldId id="26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0" autoAdjust="0"/>
    <p:restoredTop sz="90444" autoAdjust="0"/>
  </p:normalViewPr>
  <p:slideViewPr>
    <p:cSldViewPr snapToGrid="0" snapToObjects="1">
      <p:cViewPr varScale="1">
        <p:scale>
          <a:sx n="102" d="100"/>
          <a:sy n="102" d="100"/>
        </p:scale>
        <p:origin x="-12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3DF26-F8C1-554F-9264-0C60570E177D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257D-FCEF-8146-9992-E87080D8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 CIA World </a:t>
            </a:r>
            <a:r>
              <a:rPr lang="en-US" dirty="0" err="1" smtClean="0"/>
              <a:t>Factbook</a:t>
            </a:r>
            <a:endParaRPr lang="en-US" dirty="0" smtClean="0"/>
          </a:p>
          <a:p>
            <a:r>
              <a:rPr lang="en-US" dirty="0" smtClean="0"/>
              <a:t>2. 1866-US</a:t>
            </a:r>
            <a:r>
              <a:rPr lang="en-US" baseline="0" dirty="0" smtClean="0"/>
              <a:t> legalized use of the metric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NSF Survey of college students performed in the mid 90’s that examined</a:t>
            </a:r>
            <a:r>
              <a:rPr lang="en-US" baseline="0" dirty="0" smtClean="0"/>
              <a:t> the relationship between scientific knowledge and attitudes toward science.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Distributed online (people interested in science) and via hard copy (mostly Spelman students)</a:t>
            </a:r>
          </a:p>
          <a:p>
            <a:pPr marL="0" indent="0">
              <a:buNone/>
            </a:pPr>
            <a:r>
              <a:rPr lang="en-US" baseline="0" dirty="0" smtClean="0"/>
              <a:t>3.  A man is 2.16 meters tall. Is he suited to be a professional basketball player?</a:t>
            </a:r>
          </a:p>
          <a:p>
            <a:pPr marL="0" indent="0">
              <a:buNone/>
            </a:pPr>
            <a:r>
              <a:rPr lang="en-US" baseline="0" dirty="0" smtClean="0"/>
              <a:t>    True or False? The continents have been changing their location for millions of years and will continue to move.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Attitude</a:t>
            </a:r>
            <a:r>
              <a:rPr lang="en-US" baseline="0" dirty="0" smtClean="0"/>
              <a:t> toward science questions: 1= answer favors science, 0.5= neutral, 0= does not favor science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R^2 value measures how the linear model fits the data p-value (significance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r>
              <a:rPr lang="en-US" baseline="0" dirty="0" smtClean="0"/>
              <a:t> proficiency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  <a:r>
              <a:rPr lang="en-US" baseline="0" dirty="0" smtClean="0"/>
              <a:t>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Controls for educational degree, excluding participants with </a:t>
            </a:r>
            <a:r>
              <a:rPr lang="en-US" dirty="0" err="1" smtClean="0"/>
              <a:t>Ph.Ds</a:t>
            </a:r>
            <a:endParaRPr lang="en-US" dirty="0" smtClean="0"/>
          </a:p>
          <a:p>
            <a:r>
              <a:rPr lang="en-US" dirty="0" smtClean="0"/>
              <a:t>2.  Bias: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who participated in the online survey tend to be more inclined toward science. On-campus survey were often done by papers, and target students that are not interested in science.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F6D750-D166-DA4A-9CE5-F19FB9C531CB}" type="datetimeFigureOut">
              <a:rPr lang="en-US" smtClean="0"/>
              <a:t>4/9/14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Kilometers or miles: Should it matter?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Anique Thompson, Tara Martin, Hong Qin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924224"/>
            <a:ext cx="616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Biology Department, Spelman College, Atlanta, GA 30314,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4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ttitude </a:t>
            </a:r>
            <a:r>
              <a:rPr lang="en-US" sz="2800" dirty="0" smtClean="0"/>
              <a:t>toward </a:t>
            </a:r>
            <a:r>
              <a:rPr lang="en-US" sz="2800" dirty="0" smtClean="0"/>
              <a:t>science is influenced by age.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926" b="926"/>
          <a:stretch>
            <a:fillRect/>
          </a:stretch>
        </p:blipFill>
        <p:spPr>
          <a:xfrm>
            <a:off x="933415" y="1600200"/>
            <a:ext cx="6686033" cy="4212201"/>
          </a:xfrm>
        </p:spPr>
      </p:pic>
    </p:spTree>
    <p:extLst>
      <p:ext uri="{BB962C8B-B14F-4D97-AF65-F5344CB8AC3E}">
        <p14:creationId xmlns:p14="http://schemas.microsoft.com/office/powerpoint/2010/main" val="162699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Metric proficiency correlates with education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48" y="1876049"/>
            <a:ext cx="5165578" cy="2843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188959" y="2959317"/>
            <a:ext cx="13781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Metric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3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 proficiency correlates scientific literacy and attitude toward science. </a:t>
            </a:r>
          </a:p>
          <a:p>
            <a:endParaRPr lang="en-US" dirty="0"/>
          </a:p>
          <a:p>
            <a:r>
              <a:rPr lang="en-US" dirty="0" smtClean="0"/>
              <a:t>Metric proficiency is most significantly influenced by education. </a:t>
            </a:r>
          </a:p>
          <a:p>
            <a:endParaRPr lang="en-US" dirty="0"/>
          </a:p>
          <a:p>
            <a:r>
              <a:rPr lang="en-US" dirty="0" smtClean="0"/>
              <a:t>Attitude toward science is also influenced by age.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60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"A Brief History of Measurement Systems." </a:t>
            </a:r>
            <a:r>
              <a:rPr lang="en-US" i="1" dirty="0" err="1"/>
              <a:t>NASA.gov</a:t>
            </a:r>
            <a:r>
              <a:rPr lang="en-US" dirty="0"/>
              <a:t>. National Aeronautics and Space Administration, </a:t>
            </a:r>
            <a:r>
              <a:rPr lang="en-US" dirty="0" err="1"/>
              <a:t>n.d.</a:t>
            </a:r>
            <a:r>
              <a:rPr lang="en-US" dirty="0"/>
              <a:t> Web. 10 May 2013.</a:t>
            </a:r>
          </a:p>
          <a:p>
            <a:pPr lvl="0"/>
            <a:r>
              <a:rPr lang="en-US" dirty="0"/>
              <a:t>Champagne, A. Newell, S. Directions for research and development: alternative methods of assessing scientific literacy. </a:t>
            </a:r>
            <a:r>
              <a:rPr lang="en-US" i="1" dirty="0"/>
              <a:t>Journal of Research in Science Teaching, </a:t>
            </a:r>
            <a:r>
              <a:rPr lang="en-US" dirty="0"/>
              <a:t>29 (8), 1992.</a:t>
            </a:r>
          </a:p>
          <a:p>
            <a:pPr lvl="0"/>
            <a:r>
              <a:rPr lang="en-US" dirty="0"/>
              <a:t>Delgado, Cesar. Units of length: a notational system for conceptual understanding of size and scale. </a:t>
            </a:r>
            <a:r>
              <a:rPr lang="en-US" i="1" dirty="0"/>
              <a:t>Proceedings of the 9th International Conference of the Learning Sciences</a:t>
            </a:r>
            <a:r>
              <a:rPr lang="en-US" dirty="0"/>
              <a:t>. 2010.</a:t>
            </a:r>
          </a:p>
          <a:p>
            <a:pPr lvl="0"/>
            <a:r>
              <a:rPr lang="en-US" dirty="0"/>
              <a:t>Evans, G. Durant, J. The relationship between knowledge and attitudes in the public understanding of science in Britain. </a:t>
            </a:r>
            <a:r>
              <a:rPr lang="en-US" i="1" dirty="0"/>
              <a:t>Public Understanding of Science, </a:t>
            </a:r>
            <a:r>
              <a:rPr lang="en-US" dirty="0"/>
              <a:t>4 (1). 1995.</a:t>
            </a:r>
          </a:p>
          <a:p>
            <a:pPr lvl="0"/>
            <a:r>
              <a:rPr lang="en-US" dirty="0" err="1"/>
              <a:t>Impey</a:t>
            </a:r>
            <a:r>
              <a:rPr lang="en-US" dirty="0"/>
              <a:t>, C., </a:t>
            </a:r>
            <a:r>
              <a:rPr lang="en-US" dirty="0" err="1"/>
              <a:t>Buxner</a:t>
            </a:r>
            <a:r>
              <a:rPr lang="en-US" dirty="0"/>
              <a:t>, S., </a:t>
            </a:r>
            <a:r>
              <a:rPr lang="en-US" dirty="0" err="1"/>
              <a:t>Antonellis</a:t>
            </a:r>
            <a:r>
              <a:rPr lang="en-US" dirty="0"/>
              <a:t>, J. Johnson, E., King, C., A twenty-year survey of science literacy among college undergraduates. Journal of College Science Teaching, 40 (4), 2011.</a:t>
            </a:r>
          </a:p>
          <a:p>
            <a:pPr lvl="0"/>
            <a:r>
              <a:rPr lang="en-US" dirty="0"/>
              <a:t>International. Organization for Economic Cooperation and Development (OECD). National Center for Education and Statistics. </a:t>
            </a:r>
            <a:r>
              <a:rPr lang="en-US" i="1" dirty="0"/>
              <a:t>Participation in PISA by Year</a:t>
            </a:r>
            <a:r>
              <a:rPr lang="en-US" dirty="0"/>
              <a:t>. Program for International Student Assessment (PISA), </a:t>
            </a:r>
            <a:r>
              <a:rPr lang="en-US" dirty="0" err="1"/>
              <a:t>n.d.</a:t>
            </a:r>
            <a:r>
              <a:rPr lang="en-US" dirty="0"/>
              <a:t> Web. 01 May 2013.</a:t>
            </a:r>
          </a:p>
          <a:p>
            <a:pPr lvl="0"/>
            <a:r>
              <a:rPr lang="en-US" dirty="0" err="1"/>
              <a:t>Scearce</a:t>
            </a:r>
            <a:r>
              <a:rPr lang="en-US" dirty="0"/>
              <a:t>, Carolyn. "Scientific Literacy." </a:t>
            </a:r>
            <a:r>
              <a:rPr lang="en-US" i="1" dirty="0" err="1"/>
              <a:t>Proquest</a:t>
            </a:r>
            <a:r>
              <a:rPr lang="en-US" dirty="0"/>
              <a:t>. Discovery Guides, Sept. 2007. Web. 05 May 2013.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5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Methods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U.S., Liberia, and Myanmar (Burma)  are the only three countries that use </a:t>
            </a:r>
            <a:r>
              <a:rPr lang="en-US" sz="2000" dirty="0"/>
              <a:t>c</a:t>
            </a:r>
            <a:r>
              <a:rPr lang="en-US" sz="2000" dirty="0" smtClean="0"/>
              <a:t>ustomary units opposed to the metric system</a:t>
            </a:r>
          </a:p>
          <a:p>
            <a:r>
              <a:rPr lang="en-US" sz="2000" dirty="0" smtClean="0"/>
              <a:t>Americans struggle to relate the metric system to everyday life </a:t>
            </a:r>
          </a:p>
          <a:p>
            <a:r>
              <a:rPr lang="en-US" sz="2000" dirty="0" smtClean="0"/>
              <a:t>SI units or the metric system is the primary system of weights and measurements in science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33" y="3577359"/>
            <a:ext cx="6415683" cy="28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800"/>
              </a:spcAft>
            </a:pPr>
            <a:r>
              <a:rPr lang="en-US" dirty="0"/>
              <a:t>T</a:t>
            </a:r>
            <a:r>
              <a:rPr lang="en-US" dirty="0" smtClean="0"/>
              <a:t>his partition of daily life and scientific understanding hinders the scientific literacy of the American population and imposes a negative connotation on science as a whole.</a:t>
            </a:r>
          </a:p>
          <a:p>
            <a:pPr>
              <a:spcAft>
                <a:spcPts val="4800"/>
              </a:spcAft>
            </a:pPr>
            <a:r>
              <a:rPr lang="en-US" dirty="0" smtClean="0"/>
              <a:t>There is a connection between one’s understanding of the metric system, their attitude toward science, and their understanding of scientific concepts.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49" y="212378"/>
            <a:ext cx="7620000" cy="1143000"/>
          </a:xfrm>
        </p:spPr>
        <p:txBody>
          <a:bodyPr/>
          <a:lstStyle/>
          <a:p>
            <a:r>
              <a:rPr lang="en-US" dirty="0" smtClean="0"/>
              <a:t>Methods: Survey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37" y="1412559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Three sets of problems:</a:t>
            </a:r>
          </a:p>
          <a:p>
            <a:pPr lvl="1"/>
            <a:r>
              <a:rPr lang="en-US" dirty="0"/>
              <a:t>Proficiency with the metric system</a:t>
            </a:r>
          </a:p>
          <a:p>
            <a:pPr lvl="1"/>
            <a:r>
              <a:rPr lang="en-US" dirty="0"/>
              <a:t>Scientific literacy</a:t>
            </a:r>
          </a:p>
          <a:p>
            <a:pPr lvl="1"/>
            <a:r>
              <a:rPr lang="en-US" dirty="0"/>
              <a:t>Attitude and acceptance toward science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2" descr="Screen Shot 2014-03-27 at 5.3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49" y="1355378"/>
            <a:ext cx="2772756" cy="172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Screen Shot 2014-03-27 at 5.31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4" y="3190923"/>
            <a:ext cx="53340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een Shot 2014-03-27 at 5.31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6" y="5130304"/>
            <a:ext cx="67056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14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Scoring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survey data was quantified as follows: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 smtClean="0"/>
              <a:t>regression modeled the trend relationship between scientific literacy and metric proficiency.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5931"/>
              </p:ext>
            </p:extLst>
          </p:nvPr>
        </p:nvGraphicFramePr>
        <p:xfrm>
          <a:off x="1389664" y="2361669"/>
          <a:ext cx="6096000" cy="111252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Correct</a:t>
                      </a:r>
                      <a:r>
                        <a:rPr lang="en-US" baseline="0" dirty="0" smtClean="0"/>
                        <a:t>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 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</a:t>
                      </a:r>
                      <a:r>
                        <a:rPr lang="en-US" baseline="0" dirty="0" smtClean="0"/>
                        <a:t>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 descr="Screen Shot 2014-03-27 at 5.31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5" y="3606251"/>
            <a:ext cx="67056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77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300 participants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rcRect t="1824" b="1824"/>
          <a:stretch>
            <a:fillRect/>
          </a:stretch>
        </p:blipFill>
        <p:spPr>
          <a:xfrm>
            <a:off x="4482506" y="2228930"/>
            <a:ext cx="3345666" cy="2107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6557" y="1705940"/>
            <a:ext cx="166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Ages by Gender</a:t>
            </a:r>
            <a:endParaRPr lang="en-US" dirty="0"/>
          </a:p>
        </p:txBody>
      </p:sp>
      <p:pic>
        <p:nvPicPr>
          <p:cNvPr id="7" name="Picture 6" descr="Screen Shot 2014-04-09 at 9.32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5272"/>
            <a:ext cx="3689990" cy="2482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9098" y="1673674"/>
            <a:ext cx="298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Participants In Age Categories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2418" y="4609397"/>
            <a:ext cx="5417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205438" y="3043406"/>
            <a:ext cx="95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077128" y="3043406"/>
            <a:ext cx="5417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032" y="4213903"/>
            <a:ext cx="8683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04002" y="4241783"/>
            <a:ext cx="6604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50581" y="4152034"/>
            <a:ext cx="130264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not wish </a:t>
            </a:r>
          </a:p>
          <a:p>
            <a:r>
              <a:rPr lang="en-US" dirty="0" smtClean="0"/>
              <a:t>to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1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04" y="175022"/>
            <a:ext cx="7717698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Metric </a:t>
            </a:r>
            <a:r>
              <a:rPr lang="en-US" sz="2800" dirty="0"/>
              <a:t>p</a:t>
            </a:r>
            <a:r>
              <a:rPr lang="en-US" sz="2800" dirty="0" smtClean="0"/>
              <a:t>roficiency </a:t>
            </a:r>
            <a:r>
              <a:rPr lang="en-US" sz="2800" dirty="0" smtClean="0"/>
              <a:t>correlates with </a:t>
            </a:r>
            <a:r>
              <a:rPr lang="en-US" sz="2800" dirty="0" smtClean="0"/>
              <a:t>scientific literacy.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9913" r="-9913"/>
          <a:stretch>
            <a:fillRect/>
          </a:stretch>
        </p:blipFill>
        <p:spPr>
          <a:xfrm>
            <a:off x="359502" y="158799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3147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63" y="274638"/>
            <a:ext cx="8205475" cy="1143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Metric proficiency </a:t>
            </a:r>
            <a:r>
              <a:rPr lang="en-US" sz="2600" dirty="0" smtClean="0"/>
              <a:t>correlates with </a:t>
            </a:r>
            <a:r>
              <a:rPr lang="en-US" sz="2600" dirty="0" smtClean="0"/>
              <a:t>attitude </a:t>
            </a:r>
            <a:r>
              <a:rPr lang="en-US" sz="2600" dirty="0" smtClean="0"/>
              <a:t>toward </a:t>
            </a:r>
            <a:r>
              <a:rPr lang="en-US" sz="2600" dirty="0" smtClean="0"/>
              <a:t>science.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934" r="-934"/>
          <a:stretch>
            <a:fillRect/>
          </a:stretch>
        </p:blipFill>
        <p:spPr>
          <a:xfrm>
            <a:off x="1436088" y="1600200"/>
            <a:ext cx="6275959" cy="3953854"/>
          </a:xfrm>
        </p:spPr>
      </p:pic>
    </p:spTree>
    <p:extLst>
      <p:ext uri="{BB962C8B-B14F-4D97-AF65-F5344CB8AC3E}">
        <p14:creationId xmlns:p14="http://schemas.microsoft.com/office/powerpoint/2010/main" val="226880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444</TotalTime>
  <Words>721</Words>
  <Application>Microsoft Macintosh PowerPoint</Application>
  <PresentationFormat>On-screen Show (4:3)</PresentationFormat>
  <Paragraphs>85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Kilometers or miles: Should it matter?</vt:lpstr>
      <vt:lpstr>Outline</vt:lpstr>
      <vt:lpstr>Background</vt:lpstr>
      <vt:lpstr>Hypotheses</vt:lpstr>
      <vt:lpstr>Methods: Survey Design</vt:lpstr>
      <vt:lpstr>Method: Scoring and Analysis</vt:lpstr>
      <vt:lpstr>Results: 300 participants</vt:lpstr>
      <vt:lpstr>Metric proficiency correlates with scientific literacy.</vt:lpstr>
      <vt:lpstr>Metric proficiency correlates with attitude toward science.</vt:lpstr>
      <vt:lpstr>Attitude toward science is influenced by age.</vt:lpstr>
      <vt:lpstr>Metric proficiency correlates with education.</vt:lpstr>
      <vt:lpstr>Conclusion</vt:lpstr>
      <vt:lpstr>References</vt:lpstr>
    </vt:vector>
  </TitlesOfParts>
  <Company>spelman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Kilometers or miles: Should it matter?</dc:title>
  <dc:creator>Anique Thompson</dc:creator>
  <cp:lastModifiedBy>Hong</cp:lastModifiedBy>
  <cp:revision>43</cp:revision>
  <dcterms:created xsi:type="dcterms:W3CDTF">2014-04-08T08:40:00Z</dcterms:created>
  <dcterms:modified xsi:type="dcterms:W3CDTF">2014-04-09T13:48:48Z</dcterms:modified>
</cp:coreProperties>
</file>