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8404800" cy="36576000"/>
  <p:notesSz cx="35756850" cy="367220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CA413"/>
    <a:srgbClr val="5F2875"/>
    <a:srgbClr val="61D2FF"/>
    <a:srgbClr val="55C2FF"/>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264" y="2154"/>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2">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3-04-16T13:55:06.049" idx="3">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3548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3548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4/6/2014</a:t>
            </a:fld>
            <a:endParaRPr lang="en-US"/>
          </a:p>
        </p:txBody>
      </p:sp>
      <p:sp>
        <p:nvSpPr>
          <p:cNvPr id="4" name="Slide Image Placeholder 3"/>
          <p:cNvSpPr>
            <a:spLocks noGrp="1" noRot="1" noChangeAspect="1"/>
          </p:cNvSpPr>
          <p:nvPr>
            <p:ph type="sldImg" idx="2"/>
          </p:nvPr>
        </p:nvSpPr>
        <p:spPr>
          <a:xfrm>
            <a:off x="10648950" y="2754313"/>
            <a:ext cx="14458950" cy="1377156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442510"/>
            <a:ext cx="28606750" cy="16525542"/>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78823"/>
            <a:ext cx="15494000" cy="1837032"/>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4878823"/>
            <a:ext cx="15495588" cy="183703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url?q=http://molecules.gnu-darwin.org/mod/acid/tetrahydro-acid-more.html&amp;sa=U&amp;ei=GuU-U7meDuPe0QHbxoEY&amp;ved=0CFIQ9QEwEjg8&amp;usg=AFQjCNHNYfKDhfoAs12KmsoZ7SGwkK6-mg" TargetMode="External"/><Relationship Id="rId18" Type="http://schemas.openxmlformats.org/officeDocument/2006/relationships/image" Target="../media/image14.png"/><Relationship Id="rId3" Type="http://schemas.openxmlformats.org/officeDocument/2006/relationships/image" Target="../media/image1.jpeg"/><Relationship Id="rId21" Type="http://schemas.openxmlformats.org/officeDocument/2006/relationships/comments" Target="../comments/comment1.xml"/><Relationship Id="rId7" Type="http://schemas.openxmlformats.org/officeDocument/2006/relationships/image" Target="../media/image5.png"/><Relationship Id="rId12" Type="http://schemas.openxmlformats.org/officeDocument/2006/relationships/image" Target="../media/image9.gif"/><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jpeg"/><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en.wikipedia.org/wiki/File:Fluorouracil3DanZ.gif" TargetMode="External"/><Relationship Id="rId5" Type="http://schemas.openxmlformats.org/officeDocument/2006/relationships/image" Target="../media/image3.png"/><Relationship Id="rId15" Type="http://schemas.openxmlformats.org/officeDocument/2006/relationships/image" Target="../media/image11.jpeg"/><Relationship Id="rId10" Type="http://schemas.openxmlformats.org/officeDocument/2006/relationships/image" Target="../media/image8.jpeg"/><Relationship Id="rId19" Type="http://schemas.openxmlformats.org/officeDocument/2006/relationships/image" Target="../media/image15.jpeg"/><Relationship Id="rId4" Type="http://schemas.openxmlformats.org/officeDocument/2006/relationships/image" Target="../media/image2.gif"/><Relationship Id="rId9" Type="http://schemas.openxmlformats.org/officeDocument/2006/relationships/image" Target="../media/image7.png"/><Relationship Id="rId14" Type="http://schemas.openxmlformats.org/officeDocument/2006/relationships/image" Target="../media/image10.jpeg"/></Relationships>
</file>

<file path=ppt/slides/_rels/slide2.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comments" Target="../comments/comment2.xml"/><Relationship Id="rId3" Type="http://schemas.openxmlformats.org/officeDocument/2006/relationships/image" Target="../media/image1.jpeg"/><Relationship Id="rId7" Type="http://schemas.openxmlformats.org/officeDocument/2006/relationships/image" Target="../media/image2.gif"/><Relationship Id="rId12" Type="http://schemas.openxmlformats.org/officeDocument/2006/relationships/image" Target="../media/image23.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9.jpeg"/><Relationship Id="rId11" Type="http://schemas.openxmlformats.org/officeDocument/2006/relationships/image" Target="../media/image22.png"/><Relationship Id="rId5" Type="http://schemas.openxmlformats.org/officeDocument/2006/relationships/image" Target="../media/image18.jpeg"/><Relationship Id="rId10" Type="http://schemas.openxmlformats.org/officeDocument/2006/relationships/image" Target="../media/image21.png"/><Relationship Id="rId4" Type="http://schemas.openxmlformats.org/officeDocument/2006/relationships/image" Target="../media/image17.jpe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9" name="Rectangle 59"/>
          <p:cNvSpPr>
            <a:spLocks noChangeArrowheads="1"/>
          </p:cNvSpPr>
          <p:nvPr/>
        </p:nvSpPr>
        <p:spPr bwMode="auto">
          <a:xfrm>
            <a:off x="28984575" y="22381517"/>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9146500" y="16687800"/>
            <a:ext cx="7829550" cy="144655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CA413"/>
                </a:solidFill>
              </a:rPr>
              <a:t>Implication in Human MSH2  Mutations</a:t>
            </a:r>
            <a:endParaRPr lang="en-US" dirty="0">
              <a:solidFill>
                <a:srgbClr val="0CA413"/>
              </a:solidFill>
            </a:endParaRPr>
          </a:p>
        </p:txBody>
      </p:sp>
      <p:sp>
        <p:nvSpPr>
          <p:cNvPr id="14351" name="Text Box 61"/>
          <p:cNvSpPr txBox="1">
            <a:spLocks noChangeArrowheads="1"/>
          </p:cNvSpPr>
          <p:nvPr/>
        </p:nvSpPr>
        <p:spPr bwMode="auto">
          <a:xfrm>
            <a:off x="29146500" y="27654744"/>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CA413"/>
                </a:solidFill>
              </a:rPr>
              <a:t>References</a:t>
            </a:r>
            <a:endParaRPr lang="en-US" dirty="0">
              <a:solidFill>
                <a:srgbClr val="0CA413"/>
              </a:solidFill>
            </a:endParaRPr>
          </a:p>
        </p:txBody>
      </p:sp>
      <p:sp>
        <p:nvSpPr>
          <p:cNvPr id="14353" name="Text Box 63"/>
          <p:cNvSpPr txBox="1">
            <a:spLocks noChangeArrowheads="1"/>
          </p:cNvSpPr>
          <p:nvPr/>
        </p:nvSpPr>
        <p:spPr bwMode="auto">
          <a:xfrm>
            <a:off x="29576712" y="33756236"/>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CA413"/>
                </a:solidFill>
              </a:rPr>
              <a:t>Acknowledgements</a:t>
            </a:r>
            <a:endParaRPr lang="en-US" sz="2000" dirty="0">
              <a:solidFill>
                <a:srgbClr val="0CA413"/>
              </a:solidFill>
            </a:endParaRPr>
          </a:p>
        </p:txBody>
      </p:sp>
      <p:sp>
        <p:nvSpPr>
          <p:cNvPr id="2113" name="Text Box 65"/>
          <p:cNvSpPr txBox="1">
            <a:spLocks noChangeArrowheads="1"/>
          </p:cNvSpPr>
          <p:nvPr/>
        </p:nvSpPr>
        <p:spPr bwMode="auto">
          <a:xfrm>
            <a:off x="5715000" y="990600"/>
            <a:ext cx="27660600" cy="3908762"/>
          </a:xfrm>
          <a:prstGeom prst="rect">
            <a:avLst/>
          </a:prstGeom>
          <a:solidFill>
            <a:srgbClr val="0CA413"/>
          </a:solidFill>
          <a:ln w="9525">
            <a:noFill/>
            <a:miter lim="800000"/>
            <a:headEnd/>
            <a:tailEnd/>
          </a:ln>
          <a:effectLst/>
        </p:spPr>
        <p:txBody>
          <a:bodyPr wrap="square">
            <a:prstTxWarp prst="textNoShape">
              <a:avLst/>
            </a:prstTxWarp>
            <a:spAutoFit/>
          </a:bodyPr>
          <a:lstStyle/>
          <a:p>
            <a:pPr algn="ctr"/>
            <a:r>
              <a:rPr lang="en-US" sz="6000" dirty="0" smtClean="0"/>
              <a:t>Functional Studies of the Human </a:t>
            </a:r>
            <a:r>
              <a:rPr lang="en-US" sz="6000" dirty="0"/>
              <a:t>MSH2 Missense Mutations in </a:t>
            </a:r>
            <a:r>
              <a:rPr lang="en-US" sz="6000" dirty="0" smtClean="0"/>
              <a:t>Yeast Provide</a:t>
            </a:r>
          </a:p>
          <a:p>
            <a:pPr algn="ctr"/>
            <a:r>
              <a:rPr lang="en-US" sz="6000" dirty="0" smtClean="0"/>
              <a:t>Insight to Hereditary </a:t>
            </a:r>
            <a:r>
              <a:rPr lang="en-US" sz="6000" dirty="0" err="1" smtClean="0"/>
              <a:t>Nonpolyposis</a:t>
            </a:r>
            <a:r>
              <a:rPr lang="en-US" sz="6000" dirty="0" smtClean="0"/>
              <a:t> Colon Cancer</a:t>
            </a:r>
          </a:p>
          <a:p>
            <a:pPr algn="ctr"/>
            <a:r>
              <a:rPr lang="en-US" sz="4000" b="1" dirty="0" smtClean="0"/>
              <a:t>Dominique </a:t>
            </a:r>
            <a:r>
              <a:rPr lang="en-US" sz="4000" b="1" dirty="0" err="1" smtClean="0"/>
              <a:t>Djedjro</a:t>
            </a:r>
            <a:r>
              <a:rPr lang="en-US" sz="4000" b="1" dirty="0" smtClean="0"/>
              <a:t>, </a:t>
            </a:r>
            <a:r>
              <a:rPr lang="en-US" sz="4000" b="1" dirty="0" err="1" smtClean="0"/>
              <a:t>Chezlyn</a:t>
            </a:r>
            <a:r>
              <a:rPr lang="en-US" sz="4000" b="1" dirty="0" smtClean="0"/>
              <a:t> Patton</a:t>
            </a:r>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824956" y="1626114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CA413"/>
                </a:solidFill>
              </a:rPr>
              <a:t>Introduction</a:t>
            </a:r>
            <a:endParaRPr lang="en-US" dirty="0">
              <a:solidFill>
                <a:srgbClr val="0CA413"/>
              </a:solidFill>
            </a:endParaRPr>
          </a:p>
        </p:txBody>
      </p:sp>
      <p:sp>
        <p:nvSpPr>
          <p:cNvPr id="14358" name="Text Box 73"/>
          <p:cNvSpPr txBox="1">
            <a:spLocks noChangeArrowheads="1"/>
          </p:cNvSpPr>
          <p:nvPr/>
        </p:nvSpPr>
        <p:spPr bwMode="auto">
          <a:xfrm>
            <a:off x="14430542" y="5520489"/>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CA413"/>
                </a:solidFill>
              </a:rPr>
              <a:t>Materials and Methods </a:t>
            </a:r>
            <a:endParaRPr lang="en-US" dirty="0">
              <a:solidFill>
                <a:srgbClr val="0CA413"/>
              </a:solidFill>
            </a:endParaRPr>
          </a:p>
        </p:txBody>
      </p:sp>
      <p:sp>
        <p:nvSpPr>
          <p:cNvPr id="14364" name="Text Box 56"/>
          <p:cNvSpPr txBox="1">
            <a:spLocks noChangeArrowheads="1"/>
          </p:cNvSpPr>
          <p:nvPr/>
        </p:nvSpPr>
        <p:spPr bwMode="auto">
          <a:xfrm>
            <a:off x="14856783" y="13015913"/>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CA413"/>
                </a:solidFill>
              </a:rPr>
              <a:t>Results</a:t>
            </a:r>
            <a:endParaRPr lang="en-US" dirty="0">
              <a:solidFill>
                <a:srgbClr val="0CA413"/>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21046283" y="17166372"/>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CA413"/>
                </a:solidFill>
              </a:rPr>
              <a:t>Abstract</a:t>
            </a:r>
            <a:endParaRPr lang="en-US" dirty="0">
              <a:solidFill>
                <a:srgbClr val="0CA413"/>
              </a:solidFill>
            </a:endParaRPr>
          </a:p>
        </p:txBody>
      </p:sp>
      <p:sp>
        <p:nvSpPr>
          <p:cNvPr id="14376" name="TextBox 100"/>
          <p:cNvSpPr txBox="1">
            <a:spLocks noChangeArrowheads="1"/>
          </p:cNvSpPr>
          <p:nvPr/>
        </p:nvSpPr>
        <p:spPr bwMode="auto">
          <a:xfrm>
            <a:off x="1143000" y="6172200"/>
            <a:ext cx="8991600" cy="10418237"/>
          </a:xfrm>
          <a:prstGeom prst="rect">
            <a:avLst/>
          </a:prstGeom>
          <a:noFill/>
          <a:ln w="9525">
            <a:noFill/>
            <a:miter lim="800000"/>
            <a:headEnd/>
            <a:tailEnd/>
          </a:ln>
        </p:spPr>
        <p:txBody>
          <a:bodyPr wrap="square">
            <a:prstTxWarp prst="textNoShape">
              <a:avLst/>
            </a:prstTxWarp>
            <a:spAutoFit/>
          </a:bodyPr>
          <a:lstStyle/>
          <a:p>
            <a:r>
              <a:rPr lang="en-US" sz="2800" dirty="0"/>
              <a:t>One of every twenty Americans will be affected with Colorectal Cancer (CRC) with Hereditary Non-Polyposis Colorectal Cancer being the most common (HNPCC). This type of cancer is a hereditary gene caused by a missense mutation on the 2nd chromosome of the human DNA. To conduct our research, we used </a:t>
            </a:r>
            <a:r>
              <a:rPr lang="en-US" sz="2800" i="1" dirty="0"/>
              <a:t>Saccharomyces </a:t>
            </a:r>
            <a:r>
              <a:rPr lang="en-US" sz="2800" i="1" dirty="0" err="1"/>
              <a:t>cerevisiae</a:t>
            </a:r>
            <a:r>
              <a:rPr lang="en-US" sz="2800" i="1" dirty="0"/>
              <a:t> </a:t>
            </a:r>
            <a:r>
              <a:rPr lang="en-US" sz="2800" dirty="0"/>
              <a:t>cells, specifically the msh2 strain. These yeast cells serve as a model for understanding human MSH2 mutations, which is a tumor suppressor. The purpose is to manipulate the yeast MSH2 gene to determine which missense mutation is likely to be benign or pathogenic. We examined the defects at a molecular level to determine what MSH2 variants are dysfunctional by using a DNA mismatch pair and the reporter plasmid, pSH44, fused with URA3. The mismatch repair efﬁciencies were determined qualitatively using the 5-ﬂuororotic acid monohydrate (FOA) dinucleotide instability plate assays resulting in the formation of 5-FU. With the occurrence of 5-FU, the yeast cells should die; however, the ability of yeast cells to survive in the presence of 5-FOA reveals a dysfunction in mismatch repair. Defining the consequences of missense mutation within the MSH2 gene could result in the development of biomarkers for early detection of HNPCC.</a:t>
            </a:r>
          </a:p>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CA413"/>
                </a:solidFill>
              </a:rPr>
              <a:t>Summary and Conclusion</a:t>
            </a:r>
            <a:endParaRPr lang="en-US" dirty="0">
              <a:solidFill>
                <a:srgbClr val="0CA413"/>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552575" y="33856910"/>
            <a:ext cx="6781800" cy="769441"/>
          </a:xfrm>
          <a:prstGeom prst="rect">
            <a:avLst/>
          </a:prstGeom>
          <a:noFill/>
        </p:spPr>
        <p:txBody>
          <a:bodyPr wrap="square" rtlCol="0">
            <a:spAutoFit/>
          </a:bodyPr>
          <a:lstStyle/>
          <a:p>
            <a:r>
              <a:rPr lang="en-US" sz="4400" b="1" i="1" dirty="0" smtClean="0">
                <a:solidFill>
                  <a:srgbClr val="0CA413"/>
                </a:solidFill>
              </a:rPr>
              <a:t>Experimental Objective </a:t>
            </a:r>
            <a:endParaRPr lang="en-US" sz="4400" b="1" i="1" dirty="0">
              <a:solidFill>
                <a:srgbClr val="0CA413"/>
              </a:solidFill>
            </a:endParaRPr>
          </a:p>
        </p:txBody>
      </p:sp>
      <p:sp>
        <p:nvSpPr>
          <p:cNvPr id="31" name="TextBox 30"/>
          <p:cNvSpPr txBox="1"/>
          <p:nvPr/>
        </p:nvSpPr>
        <p:spPr>
          <a:xfrm>
            <a:off x="4574205" y="17462707"/>
            <a:ext cx="184666" cy="461665"/>
          </a:xfrm>
          <a:prstGeom prst="rect">
            <a:avLst/>
          </a:prstGeom>
          <a:noFill/>
        </p:spPr>
        <p:txBody>
          <a:bodyPr wrap="none" rtlCol="0">
            <a:spAutoFit/>
          </a:bodyPr>
          <a:lstStyle/>
          <a:p>
            <a:endParaRPr lang="en-US"/>
          </a:p>
        </p:txBody>
      </p:sp>
      <p:sp>
        <p:nvSpPr>
          <p:cNvPr id="14360" name="Rectangle 14359"/>
          <p:cNvSpPr/>
          <p:nvPr/>
        </p:nvSpPr>
        <p:spPr>
          <a:xfrm>
            <a:off x="794543" y="16992600"/>
            <a:ext cx="9220200" cy="8956298"/>
          </a:xfrm>
          <a:prstGeom prst="rect">
            <a:avLst/>
          </a:prstGeom>
        </p:spPr>
        <p:txBody>
          <a:bodyPr wrap="square">
            <a:spAutoFit/>
          </a:bodyPr>
          <a:lstStyle/>
          <a:p>
            <a:r>
              <a:rPr lang="en-US" sz="3200" dirty="0"/>
              <a:t>Colorectal cancer is the second leading cause of death in the United States. 2-7% of colorectal cancer cases are due to an inherited form of the </a:t>
            </a:r>
            <a:r>
              <a:rPr lang="en-US" sz="3200" dirty="0" err="1"/>
              <a:t>the</a:t>
            </a:r>
            <a:r>
              <a:rPr lang="en-US" sz="3200" dirty="0"/>
              <a:t> disease  called hereditary </a:t>
            </a:r>
            <a:r>
              <a:rPr lang="en-US" sz="3200" dirty="0" err="1"/>
              <a:t>nonpolyposis</a:t>
            </a:r>
            <a:r>
              <a:rPr lang="en-US" sz="3200" dirty="0"/>
              <a:t> colorectal </a:t>
            </a:r>
            <a:r>
              <a:rPr lang="en-US" sz="3200" dirty="0" err="1"/>
              <a:t>cancer.This</a:t>
            </a:r>
            <a:r>
              <a:rPr lang="en-US" sz="3200" dirty="0"/>
              <a:t> cancer is associated with defects in DNA  mismatch repair.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MSH2. The purpose of this experiment is to examine the effect of mismatch repair systems on human mutations in the MSH2 gene, through yeast MSH2. Strains of Saccharomyces </a:t>
            </a:r>
            <a:r>
              <a:rPr lang="en-US" sz="3200" dirty="0" err="1"/>
              <a:t>cervisiae</a:t>
            </a:r>
            <a:r>
              <a:rPr lang="en-US" sz="3200" dirty="0"/>
              <a:t>, a budding yeast was used because  it is possible to test for MSH2 function and the similarity of its mismatch repair system to humans. </a:t>
            </a:r>
          </a:p>
          <a:p>
            <a:r>
              <a:rPr lang="en-US" sz="3200" dirty="0"/>
              <a:t/>
            </a:r>
            <a:br>
              <a:rPr lang="en-US" sz="3200" dirty="0"/>
            </a:br>
            <a:r>
              <a:rPr lang="en-US" sz="3200" dirty="0" smtClean="0"/>
              <a:t>	</a:t>
            </a:r>
            <a:endParaRPr lang="en-US" sz="3200" dirty="0"/>
          </a:p>
        </p:txBody>
      </p:sp>
      <p:sp>
        <p:nvSpPr>
          <p:cNvPr id="14363" name="Rectangle 14362"/>
          <p:cNvSpPr/>
          <p:nvPr/>
        </p:nvSpPr>
        <p:spPr>
          <a:xfrm>
            <a:off x="28374975" y="28806653"/>
            <a:ext cx="10058400" cy="5016758"/>
          </a:xfrm>
          <a:prstGeom prst="rect">
            <a:avLst/>
          </a:prstGeom>
        </p:spPr>
        <p:txBody>
          <a:bodyPr wrap="square">
            <a:spAutoFit/>
          </a:bodyPr>
          <a:lstStyle/>
          <a:p>
            <a:pPr marL="457200" indent="-457200">
              <a:buFont typeface="Arial" panose="020B0604020202020204" pitchFamily="34" charset="0"/>
              <a:buChar char="•"/>
            </a:pPr>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pPr marL="457200" indent="-457200">
              <a:buFont typeface="Arial" panose="020B0604020202020204" pitchFamily="34" charset="0"/>
              <a:buChar char="•"/>
            </a:pPr>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74975" y="34594651"/>
            <a:ext cx="8991600" cy="1569660"/>
          </a:xfrm>
          <a:prstGeom prst="rect">
            <a:avLst/>
          </a:prstGeom>
          <a:noFill/>
        </p:spPr>
        <p:txBody>
          <a:bodyPr wrap="square" rtlCol="0">
            <a:spAutoFit/>
          </a:bodyPr>
          <a:lstStyle/>
          <a:p>
            <a:r>
              <a:rPr lang="en-US" sz="3200" dirty="0" smtClean="0"/>
              <a:t>Dr. Hong Qin, Dr. Stephen </a:t>
            </a:r>
            <a:r>
              <a:rPr lang="en-US" sz="3200" dirty="0" err="1" smtClean="0"/>
              <a:t>Kioko</a:t>
            </a:r>
            <a:r>
              <a:rPr lang="en-US" sz="3200" dirty="0" smtClean="0"/>
              <a:t>, and all of our classmates for being of great help and support throughout the semester.</a:t>
            </a:r>
            <a:endParaRPr lang="en-US" sz="3200" dirty="0"/>
          </a:p>
        </p:txBody>
      </p:sp>
      <p:sp>
        <p:nvSpPr>
          <p:cNvPr id="14368" name="Rectangle 14367"/>
          <p:cNvSpPr/>
          <p:nvPr/>
        </p:nvSpPr>
        <p:spPr>
          <a:xfrm>
            <a:off x="28270200" y="21183600"/>
            <a:ext cx="9829800" cy="584775"/>
          </a:xfrm>
          <a:prstGeom prst="rect">
            <a:avLst/>
          </a:prstGeom>
        </p:spPr>
        <p:txBody>
          <a:bodyPr wrap="square">
            <a:spAutoFit/>
          </a:bodyPr>
          <a:lstStyle/>
          <a:p>
            <a:r>
              <a:rPr lang="en-US" sz="3200" dirty="0" smtClean="0"/>
              <a:t>	. </a:t>
            </a:r>
            <a:endParaRPr lang="en-US" sz="3200" dirty="0"/>
          </a:p>
        </p:txBody>
      </p:sp>
      <p:pic>
        <p:nvPicPr>
          <p:cNvPr id="71" name="Picture 70"/>
          <p:cNvPicPr/>
          <p:nvPr/>
        </p:nvPicPr>
        <p:blipFill>
          <a:blip r:embed="rId4">
            <a:extLst>
              <a:ext uri="{28A0092B-C50C-407E-A947-70E740481C1C}">
                <a14:useLocalDpi xmlns:a14="http://schemas.microsoft.com/office/drawing/2010/main" val="0"/>
              </a:ext>
            </a:extLst>
          </a:blip>
          <a:stretch>
            <a:fillRect/>
          </a:stretch>
        </p:blipFill>
        <p:spPr>
          <a:xfrm>
            <a:off x="852065" y="27177139"/>
            <a:ext cx="8602967" cy="6593566"/>
          </a:xfrm>
          <a:prstGeom prst="rect">
            <a:avLst/>
          </a:prstGeom>
        </p:spPr>
      </p:pic>
      <p:sp>
        <p:nvSpPr>
          <p:cNvPr id="10" name="Rectangle 9"/>
          <p:cNvSpPr/>
          <p:nvPr/>
        </p:nvSpPr>
        <p:spPr>
          <a:xfrm>
            <a:off x="12538266" y="14401800"/>
            <a:ext cx="3539934" cy="1070037"/>
          </a:xfrm>
          <a:prstGeom prst="rect">
            <a:avLst/>
          </a:prstGeom>
        </p:spPr>
        <p:txBody>
          <a:bodyPr wrap="square">
            <a:spAutoFit/>
          </a:bodyPr>
          <a:lstStyle/>
          <a:p>
            <a:pPr marL="0" marR="0" algn="ctr">
              <a:lnSpc>
                <a:spcPct val="115000"/>
              </a:lnSpc>
              <a:spcBef>
                <a:spcPts val="0"/>
              </a:spcBef>
              <a:spcAft>
                <a:spcPts val="1000"/>
              </a:spcAft>
            </a:pPr>
            <a:r>
              <a:rPr lang="en-US" b="1" dirty="0" smtClean="0">
                <a:latin typeface="Times New Roman"/>
                <a:ea typeface="Calibri"/>
              </a:rPr>
              <a:t>     PCR and  Restriction                   </a:t>
            </a:r>
          </a:p>
          <a:p>
            <a:pPr marL="0" marR="0" algn="ctr">
              <a:lnSpc>
                <a:spcPct val="115000"/>
              </a:lnSpc>
              <a:spcBef>
                <a:spcPts val="0"/>
              </a:spcBef>
              <a:spcAft>
                <a:spcPts val="1000"/>
              </a:spcAft>
            </a:pPr>
            <a:r>
              <a:rPr lang="en-US" b="1" dirty="0" smtClean="0">
                <a:latin typeface="Times New Roman"/>
                <a:ea typeface="Calibri"/>
              </a:rPr>
              <a:t>         Analysis</a:t>
            </a:r>
            <a:endParaRPr lang="en-US" dirty="0">
              <a:effectLst/>
              <a:latin typeface="Times New Roman"/>
              <a:ea typeface="Calibri"/>
            </a:endParaRPr>
          </a:p>
        </p:txBody>
      </p:sp>
      <p:sp>
        <p:nvSpPr>
          <p:cNvPr id="13" name="Rectangle 12"/>
          <p:cNvSpPr/>
          <p:nvPr/>
        </p:nvSpPr>
        <p:spPr>
          <a:xfrm>
            <a:off x="11604397" y="17924372"/>
            <a:ext cx="4616648" cy="1118425"/>
          </a:xfrm>
          <a:prstGeom prst="rect">
            <a:avLst/>
          </a:prstGeom>
        </p:spPr>
        <p:txBody>
          <a:bodyPr vert="vert270" wrap="square">
            <a:spAutoFit/>
          </a:bodyPr>
          <a:lstStyle/>
          <a:p>
            <a:r>
              <a:rPr lang="en-US" dirty="0"/>
              <a:t>Size Ladder mutant WT cut  Mutant  WT    </a:t>
            </a:r>
            <a:r>
              <a:rPr lang="en-US" dirty="0" err="1"/>
              <a:t>V.cut</a:t>
            </a:r>
            <a:r>
              <a:rPr lang="en-US" dirty="0"/>
              <a:t>   </a:t>
            </a:r>
            <a:r>
              <a:rPr lang="en-US" dirty="0" err="1"/>
              <a:t>V.Uncut</a:t>
            </a:r>
            <a:endParaRPr lang="en-US" dirty="0"/>
          </a:p>
          <a:p>
            <a:r>
              <a:rPr lang="en-US" dirty="0" smtClean="0"/>
              <a:t>                        cut                    </a:t>
            </a:r>
            <a:r>
              <a:rPr lang="en-US" dirty="0"/>
              <a:t>uncut   </a:t>
            </a:r>
            <a:r>
              <a:rPr lang="en-US" dirty="0" err="1"/>
              <a:t>uncut</a:t>
            </a:r>
            <a:endParaRPr lang="en-US" dirty="0"/>
          </a:p>
        </p:txBody>
      </p:sp>
      <p:pic>
        <p:nvPicPr>
          <p:cNvPr id="76" name="Picture 75"/>
          <p:cNvPicPr/>
          <p:nvPr/>
        </p:nvPicPr>
        <p:blipFill rotWithShape="1">
          <a:blip r:embed="rId5"/>
          <a:srcRect l="33083" t="59974" r="33083" b="24065"/>
          <a:stretch/>
        </p:blipFill>
        <p:spPr bwMode="auto">
          <a:xfrm>
            <a:off x="11804174" y="19126200"/>
            <a:ext cx="5220970" cy="1524000"/>
          </a:xfrm>
          <a:prstGeom prst="rect">
            <a:avLst/>
          </a:prstGeom>
          <a:ln>
            <a:noFill/>
          </a:ln>
          <a:extLst>
            <a:ext uri="{53640926-AAD7-44D8-BBD7-CCE9431645EC}">
              <a14:shadowObscured xmlns:a14="http://schemas.microsoft.com/office/drawing/2010/main"/>
            </a:ext>
          </a:extLst>
        </p:spPr>
      </p:pic>
      <p:sp>
        <p:nvSpPr>
          <p:cNvPr id="17" name="Rectangle 16"/>
          <p:cNvSpPr/>
          <p:nvPr/>
        </p:nvSpPr>
        <p:spPr>
          <a:xfrm>
            <a:off x="21259800" y="14325600"/>
            <a:ext cx="3746132" cy="461665"/>
          </a:xfrm>
          <a:prstGeom prst="rect">
            <a:avLst/>
          </a:prstGeom>
        </p:spPr>
        <p:txBody>
          <a:bodyPr wrap="square">
            <a:spAutoFit/>
          </a:bodyPr>
          <a:lstStyle/>
          <a:p>
            <a:r>
              <a:rPr lang="en-US" b="1" dirty="0"/>
              <a:t>Transformation of </a:t>
            </a:r>
            <a:r>
              <a:rPr lang="en-US" b="1" dirty="0" smtClean="0"/>
              <a:t>MSH2</a:t>
            </a:r>
            <a:endParaRPr lang="en-US" dirty="0"/>
          </a:p>
        </p:txBody>
      </p:sp>
      <p:sp>
        <p:nvSpPr>
          <p:cNvPr id="14342" name="TextBox 14341"/>
          <p:cNvSpPr txBox="1"/>
          <p:nvPr/>
        </p:nvSpPr>
        <p:spPr>
          <a:xfrm>
            <a:off x="832643" y="34647005"/>
            <a:ext cx="8397684" cy="830997"/>
          </a:xfrm>
          <a:prstGeom prst="rect">
            <a:avLst/>
          </a:prstGeom>
          <a:noFill/>
        </p:spPr>
        <p:txBody>
          <a:bodyPr wrap="none" rtlCol="0">
            <a:spAutoFit/>
          </a:bodyPr>
          <a:lstStyle/>
          <a:p>
            <a:pPr marL="342900" indent="-342900">
              <a:buFont typeface="Arial" panose="020B0604020202020204" pitchFamily="34" charset="0"/>
              <a:buChar char="•"/>
            </a:pPr>
            <a:r>
              <a:rPr lang="en-US" b="1" dirty="0" smtClean="0"/>
              <a:t>The objective of this experiment is to determine if the study </a:t>
            </a:r>
          </a:p>
          <a:p>
            <a:r>
              <a:rPr lang="en-US" b="1" dirty="0" smtClean="0"/>
              <a:t>of human MSH2 mutation in yeast provides insight to HNPCC</a:t>
            </a:r>
            <a:endParaRPr lang="en-US" b="1" dirty="0"/>
          </a:p>
        </p:txBody>
      </p:sp>
      <p:sp>
        <p:nvSpPr>
          <p:cNvPr id="2" name="Rectangle 1"/>
          <p:cNvSpPr/>
          <p:nvPr/>
        </p:nvSpPr>
        <p:spPr>
          <a:xfrm>
            <a:off x="17608660" y="23367139"/>
            <a:ext cx="6866623" cy="461665"/>
          </a:xfrm>
          <a:prstGeom prst="rect">
            <a:avLst/>
          </a:prstGeom>
        </p:spPr>
        <p:txBody>
          <a:bodyPr wrap="none">
            <a:spAutoFit/>
          </a:bodyPr>
          <a:lstStyle/>
          <a:p>
            <a:r>
              <a:rPr lang="en-US" b="1" dirty="0"/>
              <a:t>Assessment of mutation in URA3 using FOA plates</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49200" y="23851060"/>
            <a:ext cx="4083837" cy="3442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55"/>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631493" y="6552671"/>
            <a:ext cx="12295307" cy="6463241"/>
          </a:xfrm>
          <a:prstGeom prst="rect">
            <a:avLst/>
          </a:prstGeom>
          <a:noFill/>
        </p:spPr>
      </p:pic>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86530" y="7239000"/>
            <a:ext cx="1054100" cy="119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Rectangle 68"/>
          <p:cNvSpPr/>
          <p:nvPr/>
        </p:nvSpPr>
        <p:spPr>
          <a:xfrm>
            <a:off x="12954000" y="16687800"/>
            <a:ext cx="1143000" cy="914401"/>
          </a:xfrm>
          <a:prstGeom prst="rect">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668000" y="15392400"/>
            <a:ext cx="6636753" cy="1569660"/>
          </a:xfrm>
          <a:prstGeom prst="rect">
            <a:avLst/>
          </a:prstGeom>
          <a:noFill/>
        </p:spPr>
        <p:txBody>
          <a:bodyPr wrap="none" rtlCol="0">
            <a:spAutoFit/>
          </a:bodyPr>
          <a:lstStyle/>
          <a:p>
            <a:endParaRPr lang="en-US" dirty="0" smtClean="0"/>
          </a:p>
          <a:p>
            <a:r>
              <a:rPr lang="en-US" dirty="0" smtClean="0">
                <a:latin typeface="Courier New" pitchFamily="49" charset="0"/>
                <a:cs typeface="Courier New" pitchFamily="49" charset="0"/>
              </a:rPr>
              <a:t>5’ TCCCGTT</a:t>
            </a:r>
            <a:r>
              <a:rPr lang="en-US" b="1" dirty="0" smtClean="0">
                <a:solidFill>
                  <a:schemeClr val="accent1"/>
                </a:solidFill>
                <a:latin typeface="Courier New" pitchFamily="49" charset="0"/>
                <a:cs typeface="Courier New" pitchFamily="49" charset="0"/>
              </a:rPr>
              <a:t>CAT</a:t>
            </a:r>
            <a:r>
              <a:rPr lang="en-US" dirty="0" smtClean="0">
                <a:latin typeface="Courier New" pitchFamily="49" charset="0"/>
                <a:cs typeface="Courier New" pitchFamily="49" charset="0"/>
              </a:rPr>
              <a:t>CCAGT 3’  </a:t>
            </a:r>
            <a:r>
              <a:rPr lang="en-US" i="1" dirty="0" smtClean="0">
                <a:latin typeface="Courier New" pitchFamily="49" charset="0"/>
                <a:cs typeface="Courier New" pitchFamily="49" charset="0"/>
              </a:rPr>
              <a:t>WT </a:t>
            </a:r>
            <a:r>
              <a:rPr lang="en-US" i="1" dirty="0" err="1" smtClean="0">
                <a:latin typeface="Courier New" pitchFamily="49" charset="0"/>
                <a:cs typeface="Courier New" pitchFamily="49" charset="0"/>
              </a:rPr>
              <a:t>Histidine</a:t>
            </a:r>
            <a:endParaRPr lang="en-US" i="1" dirty="0" smtClean="0">
              <a:latin typeface="Courier New" pitchFamily="49" charset="0"/>
              <a:cs typeface="Courier New" pitchFamily="49" charset="0"/>
            </a:endParaRPr>
          </a:p>
          <a:p>
            <a:r>
              <a:rPr lang="en-US" dirty="0" smtClean="0">
                <a:latin typeface="Courier New" pitchFamily="49" charset="0"/>
                <a:cs typeface="Courier New" pitchFamily="49" charset="0"/>
              </a:rPr>
              <a:t>3’ AGGGCAA</a:t>
            </a:r>
            <a:r>
              <a:rPr lang="en-US" b="1" dirty="0" smtClean="0">
                <a:solidFill>
                  <a:schemeClr val="accent1"/>
                </a:solidFill>
                <a:latin typeface="Courier New" pitchFamily="49" charset="0"/>
                <a:cs typeface="Courier New" pitchFamily="49" charset="0"/>
              </a:rPr>
              <a:t>GTC</a:t>
            </a:r>
            <a:r>
              <a:rPr lang="en-US" dirty="0" smtClean="0">
                <a:latin typeface="Courier New" pitchFamily="49" charset="0"/>
                <a:cs typeface="Courier New" pitchFamily="49" charset="0"/>
              </a:rPr>
              <a:t>GGTCA 5’</a:t>
            </a:r>
            <a:endParaRPr lang="en-US" dirty="0" smtClean="0"/>
          </a:p>
          <a:p>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80021" y="15482354"/>
            <a:ext cx="3078163"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8"/>
          <p:cNvPicPr/>
          <p:nvPr/>
        </p:nvPicPr>
        <p:blipFill rotWithShape="1">
          <a:blip r:embed="rId10" cstate="print">
            <a:extLst>
              <a:ext uri="{28A0092B-C50C-407E-A947-70E740481C1C}">
                <a14:useLocalDpi xmlns:a14="http://schemas.microsoft.com/office/drawing/2010/main" val="0"/>
              </a:ext>
            </a:extLst>
          </a:blip>
          <a:srcRect l="14144" t="7355" r="35107" b="55083"/>
          <a:stretch/>
        </p:blipFill>
        <p:spPr bwMode="auto">
          <a:xfrm>
            <a:off x="23545800" y="15392400"/>
            <a:ext cx="2905125" cy="3062548"/>
          </a:xfrm>
          <a:prstGeom prst="rect">
            <a:avLst/>
          </a:prstGeom>
          <a:ln>
            <a:noFill/>
          </a:ln>
          <a:extLst>
            <a:ext uri="{53640926-AAD7-44D8-BBD7-CCE9431645EC}">
              <a14:shadowObscured xmlns:a14="http://schemas.microsoft.com/office/drawing/2010/main"/>
            </a:ext>
          </a:extLst>
        </p:spPr>
      </p:pic>
      <p:sp>
        <p:nvSpPr>
          <p:cNvPr id="60" name="TextBox 59"/>
          <p:cNvSpPr txBox="1"/>
          <p:nvPr/>
        </p:nvSpPr>
        <p:spPr>
          <a:xfrm>
            <a:off x="23926800" y="15011400"/>
            <a:ext cx="1905000" cy="461665"/>
          </a:xfrm>
          <a:prstGeom prst="rect">
            <a:avLst/>
          </a:prstGeom>
          <a:noFill/>
        </p:spPr>
        <p:txBody>
          <a:bodyPr wrap="square" rtlCol="0">
            <a:spAutoFit/>
          </a:bodyPr>
          <a:lstStyle/>
          <a:p>
            <a:r>
              <a:rPr lang="en-US" dirty="0" smtClean="0"/>
              <a:t>SD-HIS-TRP</a:t>
            </a:r>
            <a:endParaRPr lang="en-US" dirty="0"/>
          </a:p>
        </p:txBody>
      </p:sp>
      <p:sp>
        <p:nvSpPr>
          <p:cNvPr id="62" name="TextBox 61"/>
          <p:cNvSpPr txBox="1"/>
          <p:nvPr/>
        </p:nvSpPr>
        <p:spPr>
          <a:xfrm>
            <a:off x="10591800" y="16687800"/>
            <a:ext cx="6901441" cy="830997"/>
          </a:xfrm>
          <a:prstGeom prst="rect">
            <a:avLst/>
          </a:prstGeom>
          <a:noFill/>
        </p:spPr>
        <p:txBody>
          <a:bodyPr wrap="square" rtlCol="0">
            <a:spAutoFit/>
          </a:bodyPr>
          <a:lstStyle/>
          <a:p>
            <a:r>
              <a:rPr lang="en-US" dirty="0" smtClean="0">
                <a:latin typeface="Courier New" pitchFamily="49" charset="0"/>
                <a:cs typeface="Courier New" pitchFamily="49" charset="0"/>
              </a:rPr>
              <a:t>5’ TCCCGTT</a:t>
            </a:r>
            <a:r>
              <a:rPr lang="en-US" b="1" dirty="0" smtClean="0">
                <a:solidFill>
                  <a:srgbClr val="FF0000"/>
                </a:solidFill>
                <a:latin typeface="Courier New" pitchFamily="49" charset="0"/>
                <a:cs typeface="Courier New" pitchFamily="49" charset="0"/>
              </a:rPr>
              <a:t>TAC</a:t>
            </a:r>
            <a:r>
              <a:rPr lang="en-US" dirty="0" smtClean="0">
                <a:latin typeface="Courier New" pitchFamily="49" charset="0"/>
                <a:cs typeface="Courier New" pitchFamily="49" charset="0"/>
              </a:rPr>
              <a:t>CCAGT 3’    </a:t>
            </a:r>
            <a:r>
              <a:rPr lang="en-US" i="1" dirty="0" smtClean="0"/>
              <a:t>Mutant, Tyrosine</a:t>
            </a:r>
          </a:p>
          <a:p>
            <a:r>
              <a:rPr lang="en-US" dirty="0" smtClean="0">
                <a:latin typeface="Courier New" pitchFamily="49" charset="0"/>
                <a:cs typeface="Courier New" pitchFamily="49" charset="0"/>
              </a:rPr>
              <a:t>3’ AGGGCAA</a:t>
            </a:r>
            <a:r>
              <a:rPr lang="en-US" b="1" dirty="0" smtClean="0">
                <a:solidFill>
                  <a:srgbClr val="FF0000"/>
                </a:solidFill>
                <a:latin typeface="Courier New" pitchFamily="49" charset="0"/>
                <a:cs typeface="Courier New" pitchFamily="49" charset="0"/>
              </a:rPr>
              <a:t>ATG</a:t>
            </a:r>
            <a:r>
              <a:rPr lang="en-US" dirty="0" smtClean="0">
                <a:latin typeface="Courier New" pitchFamily="49" charset="0"/>
                <a:cs typeface="Courier New" pitchFamily="49" charset="0"/>
              </a:rPr>
              <a:t>GGTCA 5’</a:t>
            </a:r>
            <a:endParaRPr lang="en-US" dirty="0" smtClean="0"/>
          </a:p>
        </p:txBody>
      </p:sp>
      <p:sp>
        <p:nvSpPr>
          <p:cNvPr id="63" name="TextBox 62"/>
          <p:cNvSpPr txBox="1"/>
          <p:nvPr/>
        </p:nvSpPr>
        <p:spPr>
          <a:xfrm>
            <a:off x="13106400" y="17678400"/>
            <a:ext cx="902811" cy="461665"/>
          </a:xfrm>
          <a:prstGeom prst="rect">
            <a:avLst/>
          </a:prstGeom>
          <a:noFill/>
        </p:spPr>
        <p:txBody>
          <a:bodyPr wrap="none" rtlCol="0">
            <a:spAutoFit/>
          </a:bodyPr>
          <a:lstStyle/>
          <a:p>
            <a:r>
              <a:rPr lang="en-US" b="1" dirty="0" err="1" smtClean="0">
                <a:solidFill>
                  <a:srgbClr val="7030A0"/>
                </a:solidFill>
              </a:rPr>
              <a:t>BmrI</a:t>
            </a:r>
            <a:endParaRPr lang="en-US" b="1" dirty="0">
              <a:solidFill>
                <a:srgbClr val="7030A0"/>
              </a:solidFill>
              <a:latin typeface="Courier New" pitchFamily="49" charset="0"/>
              <a:cs typeface="Courier New" pitchFamily="49" charset="0"/>
            </a:endParaRPr>
          </a:p>
        </p:txBody>
      </p:sp>
      <p:sp>
        <p:nvSpPr>
          <p:cNvPr id="14367" name="TextBox 76"/>
          <p:cNvSpPr txBox="1">
            <a:spLocks noChangeArrowheads="1"/>
          </p:cNvSpPr>
          <p:nvPr/>
        </p:nvSpPr>
        <p:spPr bwMode="auto">
          <a:xfrm>
            <a:off x="19812000" y="18745200"/>
            <a:ext cx="7310843" cy="1569660"/>
          </a:xfrm>
          <a:prstGeom prst="rect">
            <a:avLst/>
          </a:prstGeom>
          <a:noFill/>
          <a:ln w="9525">
            <a:noFill/>
            <a:miter lim="800000"/>
            <a:headEnd/>
            <a:tailEnd/>
          </a:ln>
        </p:spPr>
        <p:txBody>
          <a:bodyPr wrap="square">
            <a:prstTxWarp prst="textNoShape">
              <a:avLst/>
            </a:prstTxWarp>
            <a:spAutoFit/>
          </a:bodyPr>
          <a:lstStyle/>
          <a:p>
            <a:r>
              <a:rPr lang="en-US" dirty="0" smtClean="0"/>
              <a:t>Fig2. </a:t>
            </a:r>
            <a:r>
              <a:rPr lang="en-US" dirty="0"/>
              <a:t>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grpSp>
        <p:nvGrpSpPr>
          <p:cNvPr id="104" name="Group 4"/>
          <p:cNvGrpSpPr>
            <a:grpSpLocks/>
          </p:cNvGrpSpPr>
          <p:nvPr/>
        </p:nvGrpSpPr>
        <p:grpSpPr bwMode="auto">
          <a:xfrm>
            <a:off x="22164675" y="31847135"/>
            <a:ext cx="2733675" cy="1727200"/>
            <a:chOff x="3270" y="2608"/>
            <a:chExt cx="1722" cy="1088"/>
          </a:xfrm>
        </p:grpSpPr>
        <p:sp>
          <p:nvSpPr>
            <p:cNvPr id="124" name="Oval 5"/>
            <p:cNvSpPr>
              <a:spLocks noChangeAspect="1" noChangeArrowheads="1"/>
            </p:cNvSpPr>
            <p:nvPr/>
          </p:nvSpPr>
          <p:spPr bwMode="auto">
            <a:xfrm>
              <a:off x="3533" y="2626"/>
              <a:ext cx="971" cy="818"/>
            </a:xfrm>
            <a:prstGeom prst="ellipse">
              <a:avLst/>
            </a:prstGeom>
            <a:noFill/>
            <a:ln w="28575">
              <a:solidFill>
                <a:schemeClr val="tx1"/>
              </a:solidFill>
              <a:round/>
              <a:headEnd/>
              <a:tailEnd/>
            </a:ln>
          </p:spPr>
          <p:txBody>
            <a:bodyPr wrap="none" anchor="ctr"/>
            <a:lstStyle/>
            <a:p>
              <a:endParaRPr lang="en-US"/>
            </a:p>
          </p:txBody>
        </p:sp>
        <p:sp>
          <p:nvSpPr>
            <p:cNvPr id="125" name="Rectangle 6"/>
            <p:cNvSpPr>
              <a:spLocks noChangeAspect="1" noChangeArrowheads="1"/>
            </p:cNvSpPr>
            <p:nvPr/>
          </p:nvSpPr>
          <p:spPr bwMode="auto">
            <a:xfrm>
              <a:off x="3780" y="3343"/>
              <a:ext cx="512" cy="106"/>
            </a:xfrm>
            <a:prstGeom prst="rect">
              <a:avLst/>
            </a:prstGeom>
            <a:solidFill>
              <a:schemeClr val="accent2"/>
            </a:solidFill>
            <a:ln w="9525">
              <a:solidFill>
                <a:schemeClr val="tx1"/>
              </a:solidFill>
              <a:miter lim="800000"/>
              <a:headEnd/>
              <a:tailEnd/>
            </a:ln>
          </p:spPr>
          <p:txBody>
            <a:bodyPr wrap="none" anchor="ctr"/>
            <a:lstStyle/>
            <a:p>
              <a:pPr algn="ctr"/>
              <a:endParaRPr lang="en-US" sz="2000" i="1">
                <a:solidFill>
                  <a:schemeClr val="accent2"/>
                </a:solidFill>
              </a:endParaRPr>
            </a:p>
          </p:txBody>
        </p:sp>
        <p:sp>
          <p:nvSpPr>
            <p:cNvPr id="126" name="Rectangle 7"/>
            <p:cNvSpPr>
              <a:spLocks noChangeAspect="1" noChangeArrowheads="1"/>
            </p:cNvSpPr>
            <p:nvPr/>
          </p:nvSpPr>
          <p:spPr bwMode="auto">
            <a:xfrm rot="-3315004">
              <a:off x="4233" y="2553"/>
              <a:ext cx="59" cy="317"/>
            </a:xfrm>
            <a:prstGeom prst="rect">
              <a:avLst/>
            </a:prstGeom>
            <a:solidFill>
              <a:srgbClr val="DDDDDD"/>
            </a:solidFill>
            <a:ln w="9525">
              <a:solidFill>
                <a:schemeClr val="tx1"/>
              </a:solidFill>
              <a:miter lim="800000"/>
              <a:headEnd/>
              <a:tailEnd/>
            </a:ln>
          </p:spPr>
          <p:txBody>
            <a:bodyPr vert="eaVert" wrap="none" anchor="ctr"/>
            <a:lstStyle/>
            <a:p>
              <a:pPr algn="ctr"/>
              <a:endParaRPr lang="en-US" sz="6000"/>
            </a:p>
          </p:txBody>
        </p:sp>
        <p:sp>
          <p:nvSpPr>
            <p:cNvPr id="127" name="Oval 8"/>
            <p:cNvSpPr>
              <a:spLocks noChangeAspect="1" noChangeArrowheads="1"/>
            </p:cNvSpPr>
            <p:nvPr/>
          </p:nvSpPr>
          <p:spPr bwMode="auto">
            <a:xfrm>
              <a:off x="4386" y="3159"/>
              <a:ext cx="130" cy="111"/>
            </a:xfrm>
            <a:prstGeom prst="ellipse">
              <a:avLst/>
            </a:prstGeom>
            <a:solidFill>
              <a:srgbClr val="FF0000"/>
            </a:solidFill>
            <a:ln w="9525">
              <a:solidFill>
                <a:schemeClr val="tx1"/>
              </a:solidFill>
              <a:round/>
              <a:headEnd/>
              <a:tailEnd/>
            </a:ln>
          </p:spPr>
          <p:txBody>
            <a:bodyPr wrap="none" anchor="ctr"/>
            <a:lstStyle/>
            <a:p>
              <a:endParaRPr lang="en-US"/>
            </a:p>
          </p:txBody>
        </p:sp>
        <p:sp>
          <p:nvSpPr>
            <p:cNvPr id="128" name="Text Box 9"/>
            <p:cNvSpPr txBox="1">
              <a:spLocks noChangeAspect="1" noChangeArrowheads="1"/>
            </p:cNvSpPr>
            <p:nvPr/>
          </p:nvSpPr>
          <p:spPr bwMode="auto">
            <a:xfrm rot="-2630920">
              <a:off x="3312" y="2608"/>
              <a:ext cx="585" cy="173"/>
            </a:xfrm>
            <a:prstGeom prst="rect">
              <a:avLst/>
            </a:prstGeom>
            <a:noFill/>
            <a:ln w="9525">
              <a:noFill/>
              <a:miter lim="800000"/>
              <a:headEnd/>
              <a:tailEnd/>
            </a:ln>
          </p:spPr>
          <p:txBody>
            <a:bodyPr wrap="none">
              <a:spAutoFit/>
            </a:bodyPr>
            <a:lstStyle/>
            <a:p>
              <a:r>
                <a:rPr lang="en-US" sz="1200" i="1">
                  <a:solidFill>
                    <a:srgbClr val="FF0000"/>
                  </a:solidFill>
                </a:rPr>
                <a:t>TRP1/ARS</a:t>
              </a:r>
            </a:p>
          </p:txBody>
        </p:sp>
        <p:sp>
          <p:nvSpPr>
            <p:cNvPr id="129" name="Text Box 10"/>
            <p:cNvSpPr txBox="1">
              <a:spLocks noChangeAspect="1" noChangeArrowheads="1"/>
            </p:cNvSpPr>
            <p:nvPr/>
          </p:nvSpPr>
          <p:spPr bwMode="auto">
            <a:xfrm>
              <a:off x="4457" y="3273"/>
              <a:ext cx="424" cy="173"/>
            </a:xfrm>
            <a:prstGeom prst="rect">
              <a:avLst/>
            </a:prstGeom>
            <a:noFill/>
            <a:ln w="9525">
              <a:noFill/>
              <a:miter lim="800000"/>
              <a:headEnd/>
              <a:tailEnd/>
            </a:ln>
          </p:spPr>
          <p:txBody>
            <a:bodyPr wrap="none">
              <a:spAutoFit/>
            </a:bodyPr>
            <a:lstStyle/>
            <a:p>
              <a:r>
                <a:rPr lang="en-US" sz="1200" i="1">
                  <a:solidFill>
                    <a:srgbClr val="FF0000"/>
                  </a:solidFill>
                </a:rPr>
                <a:t>CEN11</a:t>
              </a:r>
            </a:p>
          </p:txBody>
        </p:sp>
        <p:sp>
          <p:nvSpPr>
            <p:cNvPr id="130" name="Oval 11"/>
            <p:cNvSpPr>
              <a:spLocks noChangeAspect="1" noChangeArrowheads="1"/>
            </p:cNvSpPr>
            <p:nvPr/>
          </p:nvSpPr>
          <p:spPr bwMode="auto">
            <a:xfrm>
              <a:off x="4457" y="2887"/>
              <a:ext cx="62" cy="95"/>
            </a:xfrm>
            <a:prstGeom prst="ellipse">
              <a:avLst/>
            </a:prstGeom>
            <a:solidFill>
              <a:srgbClr val="DDDDDD"/>
            </a:solidFill>
            <a:ln w="9525">
              <a:solidFill>
                <a:schemeClr val="tx1"/>
              </a:solidFill>
              <a:round/>
              <a:headEnd/>
              <a:tailEnd/>
            </a:ln>
          </p:spPr>
          <p:txBody>
            <a:bodyPr wrap="none" anchor="ctr"/>
            <a:lstStyle/>
            <a:p>
              <a:pPr algn="ctr"/>
              <a:endParaRPr lang="en-US" sz="6000"/>
            </a:p>
          </p:txBody>
        </p:sp>
        <p:sp>
          <p:nvSpPr>
            <p:cNvPr id="131" name="Rectangle 12"/>
            <p:cNvSpPr>
              <a:spLocks noChangeAspect="1" noChangeArrowheads="1"/>
            </p:cNvSpPr>
            <p:nvPr/>
          </p:nvSpPr>
          <p:spPr bwMode="auto">
            <a:xfrm rot="2837922">
              <a:off x="3615" y="2641"/>
              <a:ext cx="59" cy="317"/>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32" name="Text Box 13"/>
            <p:cNvSpPr txBox="1">
              <a:spLocks noChangeAspect="1" noChangeArrowheads="1"/>
            </p:cNvSpPr>
            <p:nvPr/>
          </p:nvSpPr>
          <p:spPr bwMode="auto">
            <a:xfrm>
              <a:off x="3692" y="3446"/>
              <a:ext cx="1300" cy="250"/>
            </a:xfrm>
            <a:prstGeom prst="rect">
              <a:avLst/>
            </a:prstGeom>
            <a:noFill/>
            <a:ln w="9525">
              <a:noFill/>
              <a:miter lim="800000"/>
              <a:headEnd/>
              <a:tailEnd/>
            </a:ln>
          </p:spPr>
          <p:txBody>
            <a:bodyPr>
              <a:spAutoFit/>
            </a:bodyPr>
            <a:lstStyle/>
            <a:p>
              <a:r>
                <a:rPr lang="en-US" sz="2000" b="1">
                  <a:solidFill>
                    <a:schemeClr val="accent2"/>
                  </a:solidFill>
                </a:rPr>
                <a:t>(GT)</a:t>
              </a:r>
              <a:r>
                <a:rPr lang="en-US" sz="2000" b="1" baseline="-25000">
                  <a:solidFill>
                    <a:schemeClr val="accent2"/>
                  </a:solidFill>
                </a:rPr>
                <a:t>16.5</a:t>
              </a:r>
              <a:r>
                <a:rPr lang="en-US" sz="2000" b="1" i="1">
                  <a:solidFill>
                    <a:schemeClr val="accent2"/>
                  </a:solidFill>
                </a:rPr>
                <a:t>-URA3</a:t>
              </a:r>
            </a:p>
          </p:txBody>
        </p:sp>
        <p:sp>
          <p:nvSpPr>
            <p:cNvPr id="133" name="Text Box 14"/>
            <p:cNvSpPr txBox="1">
              <a:spLocks noChangeAspect="1" noChangeArrowheads="1"/>
            </p:cNvSpPr>
            <p:nvPr/>
          </p:nvSpPr>
          <p:spPr bwMode="auto">
            <a:xfrm rot="2471216">
              <a:off x="3270" y="3174"/>
              <a:ext cx="714" cy="250"/>
            </a:xfrm>
            <a:prstGeom prst="rect">
              <a:avLst/>
            </a:prstGeom>
            <a:noFill/>
            <a:ln w="9525">
              <a:noFill/>
              <a:miter lim="800000"/>
              <a:headEnd/>
              <a:tailEnd/>
            </a:ln>
          </p:spPr>
          <p:txBody>
            <a:bodyPr>
              <a:spAutoFit/>
            </a:bodyPr>
            <a:lstStyle/>
            <a:p>
              <a:r>
                <a:rPr lang="en-US" sz="2000" b="1" i="1">
                  <a:solidFill>
                    <a:srgbClr val="9900FF"/>
                  </a:solidFill>
                </a:rPr>
                <a:t>P</a:t>
              </a:r>
              <a:r>
                <a:rPr lang="en-US" sz="2000" b="1" i="1" baseline="-25000">
                  <a:solidFill>
                    <a:srgbClr val="9900FF"/>
                  </a:solidFill>
                </a:rPr>
                <a:t>LEU2</a:t>
              </a:r>
              <a:endParaRPr lang="en-US" sz="2000" b="1" i="1">
                <a:solidFill>
                  <a:srgbClr val="9900FF"/>
                </a:solidFill>
              </a:endParaRPr>
            </a:p>
          </p:txBody>
        </p:sp>
        <p:sp>
          <p:nvSpPr>
            <p:cNvPr id="134" name="Rectangle 15" descr="Light vertical"/>
            <p:cNvSpPr>
              <a:spLocks noChangeAspect="1" noChangeArrowheads="1"/>
            </p:cNvSpPr>
            <p:nvPr/>
          </p:nvSpPr>
          <p:spPr bwMode="auto">
            <a:xfrm>
              <a:off x="3780" y="3343"/>
              <a:ext cx="117" cy="106"/>
            </a:xfrm>
            <a:prstGeom prst="rect">
              <a:avLst/>
            </a:prstGeom>
            <a:pattFill prst="ltVert">
              <a:fgClr>
                <a:schemeClr val="tx1"/>
              </a:fgClr>
              <a:bgClr>
                <a:schemeClr val="bg1"/>
              </a:bgClr>
            </a:pattFill>
            <a:ln w="9525">
              <a:solidFill>
                <a:schemeClr val="tx1"/>
              </a:solidFill>
              <a:miter lim="800000"/>
              <a:headEnd/>
              <a:tailEnd/>
            </a:ln>
          </p:spPr>
          <p:txBody>
            <a:bodyPr wrap="none" anchor="ctr"/>
            <a:lstStyle/>
            <a:p>
              <a:endParaRPr lang="en-US"/>
            </a:p>
          </p:txBody>
        </p:sp>
        <p:sp>
          <p:nvSpPr>
            <p:cNvPr id="135" name="Text Box 16"/>
            <p:cNvSpPr txBox="1">
              <a:spLocks noChangeAspect="1" noChangeArrowheads="1"/>
            </p:cNvSpPr>
            <p:nvPr/>
          </p:nvSpPr>
          <p:spPr bwMode="auto">
            <a:xfrm>
              <a:off x="3696" y="2896"/>
              <a:ext cx="704" cy="288"/>
            </a:xfrm>
            <a:prstGeom prst="rect">
              <a:avLst/>
            </a:prstGeom>
            <a:noFill/>
            <a:ln w="9525">
              <a:noFill/>
              <a:miter lim="800000"/>
              <a:headEnd/>
              <a:tailEnd/>
            </a:ln>
          </p:spPr>
          <p:txBody>
            <a:bodyPr wrap="none">
              <a:spAutoFit/>
            </a:bodyPr>
            <a:lstStyle/>
            <a:p>
              <a:r>
                <a:rPr lang="en-US" sz="2400"/>
                <a:t>pSH44</a:t>
              </a:r>
            </a:p>
          </p:txBody>
        </p:sp>
      </p:grpSp>
      <p:sp>
        <p:nvSpPr>
          <p:cNvPr id="105" name="Text Box 17"/>
          <p:cNvSpPr txBox="1">
            <a:spLocks noChangeArrowheads="1"/>
          </p:cNvSpPr>
          <p:nvPr/>
        </p:nvSpPr>
        <p:spPr bwMode="auto">
          <a:xfrm>
            <a:off x="21097875" y="30399335"/>
            <a:ext cx="3962400" cy="1006475"/>
          </a:xfrm>
          <a:prstGeom prst="rect">
            <a:avLst/>
          </a:prstGeom>
          <a:noFill/>
          <a:ln w="9525">
            <a:noFill/>
            <a:miter lim="800000"/>
            <a:headEnd/>
            <a:tailEnd/>
          </a:ln>
        </p:spPr>
        <p:txBody>
          <a:bodyPr>
            <a:spAutoFit/>
          </a:bodyPr>
          <a:lstStyle/>
          <a:p>
            <a:r>
              <a:rPr lang="en-US" sz="1800" b="1" dirty="0"/>
              <a:t>chromosome: </a:t>
            </a:r>
            <a:r>
              <a:rPr lang="en-US" b="1" dirty="0"/>
              <a:t> 	</a:t>
            </a:r>
            <a:r>
              <a:rPr lang="en-US" sz="2000" b="1" i="1" dirty="0"/>
              <a:t>msh2</a:t>
            </a:r>
            <a:r>
              <a:rPr lang="en-US" sz="2000" b="1" dirty="0">
                <a:latin typeface="Symbol" charset="2"/>
              </a:rPr>
              <a:t>D</a:t>
            </a:r>
            <a:endParaRPr lang="en-US" sz="2000" b="1" i="1" dirty="0"/>
          </a:p>
          <a:p>
            <a:r>
              <a:rPr lang="en-US" sz="2000" b="1" i="1" dirty="0"/>
              <a:t>	 	</a:t>
            </a:r>
            <a:r>
              <a:rPr lang="en-US" sz="2000" b="1" i="1" dirty="0">
                <a:solidFill>
                  <a:srgbClr val="FF0000"/>
                </a:solidFill>
              </a:rPr>
              <a:t>trp1-1</a:t>
            </a:r>
          </a:p>
          <a:p>
            <a:r>
              <a:rPr lang="en-US" sz="2000" b="1" i="1" dirty="0">
                <a:solidFill>
                  <a:srgbClr val="FF0000"/>
                </a:solidFill>
              </a:rPr>
              <a:t>		</a:t>
            </a:r>
            <a:r>
              <a:rPr lang="en-US" sz="2000" b="1" i="1" dirty="0">
                <a:solidFill>
                  <a:srgbClr val="008000"/>
                </a:solidFill>
              </a:rPr>
              <a:t>his3-11,15</a:t>
            </a:r>
          </a:p>
        </p:txBody>
      </p:sp>
      <p:grpSp>
        <p:nvGrpSpPr>
          <p:cNvPr id="110" name="Group 21"/>
          <p:cNvGrpSpPr>
            <a:grpSpLocks noChangeAspect="1"/>
          </p:cNvGrpSpPr>
          <p:nvPr/>
        </p:nvGrpSpPr>
        <p:grpSpPr bwMode="auto">
          <a:xfrm>
            <a:off x="19158527" y="27736800"/>
            <a:ext cx="7391400" cy="8624965"/>
            <a:chOff x="3072" y="1759"/>
            <a:chExt cx="1824" cy="2129"/>
          </a:xfrm>
        </p:grpSpPr>
        <p:sp>
          <p:nvSpPr>
            <p:cNvPr id="122" name="Arc 22"/>
            <p:cNvSpPr>
              <a:spLocks noChangeAspect="1"/>
            </p:cNvSpPr>
            <p:nvPr/>
          </p:nvSpPr>
          <p:spPr bwMode="auto">
            <a:xfrm flipH="1">
              <a:off x="3072" y="2256"/>
              <a:ext cx="1824" cy="163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path>
                <a:path w="43200" h="43200" stroke="0"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lnTo>
                    <a:pt x="21600" y="21600"/>
                  </a:lnTo>
                  <a:close/>
                </a:path>
              </a:pathLst>
            </a:custGeom>
            <a:noFill/>
            <a:ln w="38100">
              <a:solidFill>
                <a:schemeClr val="tx1"/>
              </a:solidFill>
              <a:round/>
              <a:headEnd/>
              <a:tailEnd/>
            </a:ln>
          </p:spPr>
          <p:txBody>
            <a:bodyPr wrap="none" anchor="ctr"/>
            <a:lstStyle/>
            <a:p>
              <a:endParaRPr lang="en-US"/>
            </a:p>
          </p:txBody>
        </p:sp>
        <p:sp>
          <p:nvSpPr>
            <p:cNvPr id="123" name="Arc 23"/>
            <p:cNvSpPr>
              <a:spLocks noChangeAspect="1"/>
            </p:cNvSpPr>
            <p:nvPr/>
          </p:nvSpPr>
          <p:spPr bwMode="auto">
            <a:xfrm rot="2629025" flipH="1" flipV="1">
              <a:off x="4025" y="1759"/>
              <a:ext cx="677" cy="702"/>
            </a:xfrm>
            <a:custGeom>
              <a:avLst/>
              <a:gdLst>
                <a:gd name="T0" fmla="*/ 0 w 43200"/>
                <a:gd name="T1" fmla="*/ 0 h 41181"/>
                <a:gd name="T2" fmla="*/ 0 w 43200"/>
                <a:gd name="T3" fmla="*/ 0 h 41181"/>
                <a:gd name="T4" fmla="*/ 0 w 43200"/>
                <a:gd name="T5" fmla="*/ 0 h 41181"/>
                <a:gd name="T6" fmla="*/ 0 60000 65536"/>
                <a:gd name="T7" fmla="*/ 0 60000 65536"/>
                <a:gd name="T8" fmla="*/ 0 60000 65536"/>
                <a:gd name="T9" fmla="*/ 0 w 43200"/>
                <a:gd name="T10" fmla="*/ 0 h 41181"/>
                <a:gd name="T11" fmla="*/ 43200 w 43200"/>
                <a:gd name="T12" fmla="*/ 41181 h 41181"/>
              </a:gdLst>
              <a:ahLst/>
              <a:cxnLst>
                <a:cxn ang="T6">
                  <a:pos x="T0" y="T1"/>
                </a:cxn>
                <a:cxn ang="T7">
                  <a:pos x="T2" y="T3"/>
                </a:cxn>
                <a:cxn ang="T8">
                  <a:pos x="T4" y="T5"/>
                </a:cxn>
              </a:cxnLst>
              <a:rect l="T9" t="T10" r="T11" b="T12"/>
              <a:pathLst>
                <a:path w="43200" h="41181" fill="none"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path>
                <a:path w="43200" h="41181" stroke="0"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lnTo>
                    <a:pt x="21600" y="19581"/>
                  </a:lnTo>
                  <a:close/>
                </a:path>
              </a:pathLst>
            </a:custGeom>
            <a:noFill/>
            <a:ln w="38100">
              <a:solidFill>
                <a:schemeClr val="tx1"/>
              </a:solidFill>
              <a:round/>
              <a:headEnd/>
              <a:tailEnd/>
            </a:ln>
          </p:spPr>
          <p:txBody>
            <a:bodyPr wrap="none" anchor="ctr"/>
            <a:lstStyle/>
            <a:p>
              <a:endParaRPr lang="en-US"/>
            </a:p>
          </p:txBody>
        </p:sp>
      </p:grpSp>
      <p:sp>
        <p:nvSpPr>
          <p:cNvPr id="112" name="Oval 25"/>
          <p:cNvSpPr>
            <a:spLocks noChangeAspect="1" noChangeArrowheads="1"/>
          </p:cNvSpPr>
          <p:nvPr/>
        </p:nvSpPr>
        <p:spPr bwMode="auto">
          <a:xfrm>
            <a:off x="19419094" y="32399585"/>
            <a:ext cx="2011363" cy="1695450"/>
          </a:xfrm>
          <a:prstGeom prst="ellipse">
            <a:avLst/>
          </a:prstGeom>
          <a:noFill/>
          <a:ln w="28575">
            <a:solidFill>
              <a:schemeClr val="tx1"/>
            </a:solidFill>
            <a:round/>
            <a:headEnd/>
            <a:tailEnd/>
          </a:ln>
        </p:spPr>
        <p:txBody>
          <a:bodyPr wrap="none" anchor="ctr"/>
          <a:lstStyle/>
          <a:p>
            <a:endParaRPr lang="en-US"/>
          </a:p>
        </p:txBody>
      </p:sp>
      <p:sp>
        <p:nvSpPr>
          <p:cNvPr id="113" name="Rectangle 26"/>
          <p:cNvSpPr>
            <a:spLocks noChangeAspect="1" noChangeArrowheads="1"/>
          </p:cNvSpPr>
          <p:nvPr/>
        </p:nvSpPr>
        <p:spPr bwMode="auto">
          <a:xfrm rot="20443655">
            <a:off x="21282819" y="32729785"/>
            <a:ext cx="122238" cy="658813"/>
          </a:xfrm>
          <a:prstGeom prst="rect">
            <a:avLst/>
          </a:prstGeom>
          <a:solidFill>
            <a:srgbClr val="008000"/>
          </a:solidFill>
          <a:ln w="9525">
            <a:solidFill>
              <a:schemeClr val="tx1"/>
            </a:solidFill>
            <a:miter lim="800000"/>
            <a:headEnd/>
            <a:tailEnd/>
          </a:ln>
        </p:spPr>
        <p:txBody>
          <a:bodyPr wrap="none" anchor="ctr"/>
          <a:lstStyle/>
          <a:p>
            <a:pPr algn="ctr"/>
            <a:endParaRPr lang="en-US" sz="1400"/>
          </a:p>
        </p:txBody>
      </p:sp>
      <p:sp>
        <p:nvSpPr>
          <p:cNvPr id="114" name="Oval 27"/>
          <p:cNvSpPr>
            <a:spLocks noChangeAspect="1" noChangeArrowheads="1"/>
          </p:cNvSpPr>
          <p:nvPr/>
        </p:nvSpPr>
        <p:spPr bwMode="auto">
          <a:xfrm>
            <a:off x="20295394" y="32304335"/>
            <a:ext cx="268288" cy="230188"/>
          </a:xfrm>
          <a:prstGeom prst="ellipse">
            <a:avLst/>
          </a:prstGeom>
          <a:solidFill>
            <a:srgbClr val="008000"/>
          </a:solidFill>
          <a:ln w="9525">
            <a:solidFill>
              <a:schemeClr val="tx1"/>
            </a:solidFill>
            <a:round/>
            <a:headEnd/>
            <a:tailEnd/>
          </a:ln>
        </p:spPr>
        <p:txBody>
          <a:bodyPr wrap="none" anchor="ctr"/>
          <a:lstStyle/>
          <a:p>
            <a:endParaRPr lang="en-US"/>
          </a:p>
        </p:txBody>
      </p:sp>
      <p:sp>
        <p:nvSpPr>
          <p:cNvPr id="115" name="Oval 28"/>
          <p:cNvSpPr>
            <a:spLocks noChangeAspect="1" noChangeArrowheads="1"/>
          </p:cNvSpPr>
          <p:nvPr/>
        </p:nvSpPr>
        <p:spPr bwMode="auto">
          <a:xfrm>
            <a:off x="21271706" y="33490198"/>
            <a:ext cx="171450" cy="165100"/>
          </a:xfrm>
          <a:prstGeom prst="ellipse">
            <a:avLst/>
          </a:prstGeom>
          <a:solidFill>
            <a:schemeClr val="folHlink"/>
          </a:solidFill>
          <a:ln w="9525">
            <a:solidFill>
              <a:srgbClr val="800080"/>
            </a:solidFill>
            <a:round/>
            <a:headEnd/>
            <a:tailEnd/>
          </a:ln>
        </p:spPr>
        <p:txBody>
          <a:bodyPr wrap="none" anchor="ctr"/>
          <a:lstStyle/>
          <a:p>
            <a:pPr algn="ctr"/>
            <a:endParaRPr lang="en-US" sz="1400">
              <a:latin typeface="Times New Roman" charset="0"/>
            </a:endParaRPr>
          </a:p>
        </p:txBody>
      </p:sp>
      <p:sp>
        <p:nvSpPr>
          <p:cNvPr id="116" name="Oval 29"/>
          <p:cNvSpPr>
            <a:spLocks noChangeAspect="1" noChangeArrowheads="1"/>
          </p:cNvSpPr>
          <p:nvPr/>
        </p:nvSpPr>
        <p:spPr bwMode="auto">
          <a:xfrm>
            <a:off x="19466719" y="33528298"/>
            <a:ext cx="127000" cy="195263"/>
          </a:xfrm>
          <a:prstGeom prst="ellipse">
            <a:avLst/>
          </a:prstGeom>
          <a:solidFill>
            <a:schemeClr val="folHlink"/>
          </a:solidFill>
          <a:ln w="9525">
            <a:solidFill>
              <a:schemeClr val="tx1"/>
            </a:solidFill>
            <a:round/>
            <a:headEnd/>
            <a:tailEnd/>
          </a:ln>
        </p:spPr>
        <p:txBody>
          <a:bodyPr wrap="none" anchor="ctr"/>
          <a:lstStyle/>
          <a:p>
            <a:pPr algn="ctr"/>
            <a:endParaRPr lang="en-US" sz="1400"/>
          </a:p>
        </p:txBody>
      </p:sp>
      <p:sp>
        <p:nvSpPr>
          <p:cNvPr id="117" name="Rectangle 30"/>
          <p:cNvSpPr>
            <a:spLocks noChangeAspect="1" noChangeArrowheads="1"/>
          </p:cNvSpPr>
          <p:nvPr/>
        </p:nvSpPr>
        <p:spPr bwMode="auto">
          <a:xfrm rot="2837922">
            <a:off x="19612769" y="32432923"/>
            <a:ext cx="122238" cy="657225"/>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18" name="Text Box 31"/>
          <p:cNvSpPr txBox="1">
            <a:spLocks noChangeAspect="1" noChangeArrowheads="1"/>
          </p:cNvSpPr>
          <p:nvPr/>
        </p:nvSpPr>
        <p:spPr bwMode="auto">
          <a:xfrm>
            <a:off x="19952494" y="34237910"/>
            <a:ext cx="1341438" cy="304800"/>
          </a:xfrm>
          <a:prstGeom prst="rect">
            <a:avLst/>
          </a:prstGeom>
          <a:noFill/>
          <a:ln w="9525">
            <a:noFill/>
            <a:miter lim="800000"/>
            <a:headEnd/>
            <a:tailEnd/>
          </a:ln>
        </p:spPr>
        <p:txBody>
          <a:bodyPr>
            <a:spAutoFit/>
          </a:bodyPr>
          <a:lstStyle/>
          <a:p>
            <a:r>
              <a:rPr lang="en-US" sz="1400" b="1" i="1" dirty="0" smtClean="0">
                <a:solidFill>
                  <a:srgbClr val="FF0000"/>
                </a:solidFill>
              </a:rPr>
              <a:t>MSH2</a:t>
            </a:r>
            <a:endParaRPr lang="en-US" sz="1400" b="1" i="1" dirty="0">
              <a:solidFill>
                <a:srgbClr val="FF0000"/>
              </a:solidFill>
            </a:endParaRPr>
          </a:p>
        </p:txBody>
      </p:sp>
      <p:sp>
        <p:nvSpPr>
          <p:cNvPr id="119" name="Text Box 32"/>
          <p:cNvSpPr txBox="1">
            <a:spLocks noChangeAspect="1" noChangeArrowheads="1"/>
          </p:cNvSpPr>
          <p:nvPr/>
        </p:nvSpPr>
        <p:spPr bwMode="auto">
          <a:xfrm>
            <a:off x="19642931" y="32980610"/>
            <a:ext cx="1581150" cy="366713"/>
          </a:xfrm>
          <a:prstGeom prst="rect">
            <a:avLst/>
          </a:prstGeom>
          <a:noFill/>
          <a:ln w="9525">
            <a:noFill/>
            <a:miter lim="800000"/>
            <a:headEnd/>
            <a:tailEnd/>
          </a:ln>
        </p:spPr>
        <p:txBody>
          <a:bodyPr wrap="none">
            <a:spAutoFit/>
          </a:bodyPr>
          <a:lstStyle/>
          <a:p>
            <a:pPr algn="ctr"/>
            <a:r>
              <a:rPr lang="en-US" sz="1800" b="1">
                <a:solidFill>
                  <a:srgbClr val="FF0000"/>
                </a:solidFill>
              </a:rPr>
              <a:t>mutagenized</a:t>
            </a:r>
          </a:p>
        </p:txBody>
      </p:sp>
      <p:sp>
        <p:nvSpPr>
          <p:cNvPr id="120" name="AutoShape 33"/>
          <p:cNvSpPr>
            <a:spLocks noChangeAspect="1" noChangeArrowheads="1"/>
          </p:cNvSpPr>
          <p:nvPr/>
        </p:nvSpPr>
        <p:spPr bwMode="auto">
          <a:xfrm flipH="1">
            <a:off x="19930269" y="33856910"/>
            <a:ext cx="914400" cy="365125"/>
          </a:xfrm>
          <a:prstGeom prst="rightArrow">
            <a:avLst>
              <a:gd name="adj1" fmla="val 50000"/>
              <a:gd name="adj2" fmla="val 62609"/>
            </a:avLst>
          </a:prstGeom>
          <a:solidFill>
            <a:schemeClr val="tx1"/>
          </a:solidFill>
          <a:ln w="9525">
            <a:solidFill>
              <a:schemeClr val="tx1"/>
            </a:solidFill>
            <a:miter lim="800000"/>
            <a:headEnd/>
            <a:tailEnd/>
          </a:ln>
        </p:spPr>
        <p:txBody>
          <a:bodyPr wrap="none" anchor="ctr"/>
          <a:lstStyle/>
          <a:p>
            <a:pPr algn="ctr"/>
            <a:endParaRPr lang="en-US" sz="5400" baseline="-25000" dirty="0">
              <a:solidFill>
                <a:srgbClr val="FF0000"/>
              </a:solidFill>
            </a:endParaRPr>
          </a:p>
        </p:txBody>
      </p:sp>
      <p:sp>
        <p:nvSpPr>
          <p:cNvPr id="121" name="AutoShape 34"/>
          <p:cNvSpPr>
            <a:spLocks noChangeAspect="1" noChangeArrowheads="1"/>
          </p:cNvSpPr>
          <p:nvPr/>
        </p:nvSpPr>
        <p:spPr bwMode="auto">
          <a:xfrm rot="19419185">
            <a:off x="20844669" y="33734673"/>
            <a:ext cx="487363" cy="242888"/>
          </a:xfrm>
          <a:prstGeom prst="rightArrow">
            <a:avLst>
              <a:gd name="adj1" fmla="val 50000"/>
              <a:gd name="adj2" fmla="val 50163"/>
            </a:avLst>
          </a:prstGeom>
          <a:solidFill>
            <a:schemeClr val="folHlink"/>
          </a:solidFill>
          <a:ln w="9525">
            <a:solidFill>
              <a:schemeClr val="tx1"/>
            </a:solidFill>
            <a:miter lim="800000"/>
            <a:headEnd/>
            <a:tailEnd/>
          </a:ln>
        </p:spPr>
        <p:txBody>
          <a:bodyPr wrap="none" anchor="ctr"/>
          <a:lstStyle/>
          <a:p>
            <a:endParaRPr lang="en-US"/>
          </a:p>
        </p:txBody>
      </p:sp>
      <p:sp>
        <p:nvSpPr>
          <p:cNvPr id="136" name="TextBox 32"/>
          <p:cNvSpPr txBox="1">
            <a:spLocks noChangeArrowheads="1"/>
          </p:cNvSpPr>
          <p:nvPr/>
        </p:nvSpPr>
        <p:spPr bwMode="auto">
          <a:xfrm>
            <a:off x="20528756" y="32682160"/>
            <a:ext cx="641350" cy="338138"/>
          </a:xfrm>
          <a:prstGeom prst="rect">
            <a:avLst/>
          </a:prstGeom>
          <a:noFill/>
          <a:ln w="9525">
            <a:noFill/>
            <a:miter lim="800000"/>
            <a:headEnd/>
            <a:tailEnd/>
          </a:ln>
        </p:spPr>
        <p:txBody>
          <a:bodyPr wrap="none">
            <a:spAutoFit/>
          </a:bodyPr>
          <a:lstStyle/>
          <a:p>
            <a:r>
              <a:rPr lang="en-US"/>
              <a:t>HIS3</a:t>
            </a:r>
          </a:p>
        </p:txBody>
      </p:sp>
      <p:cxnSp>
        <p:nvCxnSpPr>
          <p:cNvPr id="139" name="Shape 138"/>
          <p:cNvCxnSpPr>
            <a:stCxn id="118" idx="2"/>
          </p:cNvCxnSpPr>
          <p:nvPr/>
        </p:nvCxnSpPr>
        <p:spPr>
          <a:xfrm rot="5400000" flipH="1" flipV="1">
            <a:off x="21722556" y="32500392"/>
            <a:ext cx="942975" cy="3141662"/>
          </a:xfrm>
          <a:prstGeom prst="curvedConnector4">
            <a:avLst>
              <a:gd name="adj1" fmla="val -39553"/>
              <a:gd name="adj2" fmla="val 60675"/>
            </a:avLst>
          </a:prstGeom>
          <a:ln w="41275">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1250275" y="34209335"/>
            <a:ext cx="2249334" cy="461665"/>
          </a:xfrm>
          <a:prstGeom prst="rect">
            <a:avLst/>
          </a:prstGeom>
          <a:noFill/>
        </p:spPr>
        <p:txBody>
          <a:bodyPr wrap="none" rtlCol="0">
            <a:spAutoFit/>
          </a:bodyPr>
          <a:lstStyle/>
          <a:p>
            <a:r>
              <a:rPr lang="en-US" dirty="0" smtClean="0"/>
              <a:t>mismatch  repair</a:t>
            </a:r>
            <a:endParaRPr lang="en-US" dirty="0"/>
          </a:p>
        </p:txBody>
      </p:sp>
      <p:sp>
        <p:nvSpPr>
          <p:cNvPr id="142" name="TextBox 141"/>
          <p:cNvSpPr txBox="1"/>
          <p:nvPr/>
        </p:nvSpPr>
        <p:spPr>
          <a:xfrm>
            <a:off x="23307675" y="35047535"/>
            <a:ext cx="1295400" cy="461665"/>
          </a:xfrm>
          <a:prstGeom prst="rect">
            <a:avLst/>
          </a:prstGeom>
          <a:noFill/>
        </p:spPr>
        <p:txBody>
          <a:bodyPr wrap="square" rtlCol="0">
            <a:spAutoFit/>
          </a:bodyPr>
          <a:lstStyle/>
          <a:p>
            <a:r>
              <a:rPr lang="en-US" dirty="0" smtClean="0"/>
              <a:t>5FOA</a:t>
            </a:r>
            <a:endParaRPr lang="en-US" dirty="0"/>
          </a:p>
        </p:txBody>
      </p:sp>
      <p:pic>
        <p:nvPicPr>
          <p:cNvPr id="4100" name="Picture 4" descr="Fluorouracil3DanZ.gif">
            <a:hlinkClick r:id="rId11"/>
          </p:cNvPr>
          <p:cNvPicPr>
            <a:picLocks noChangeAspect="1" noChangeArrowheads="1" noCrop="1"/>
          </p:cNvPicPr>
          <p:nvPr/>
        </p:nvPicPr>
        <p:blipFill>
          <a:blip r:embed="rId12"/>
          <a:srcRect/>
          <a:stretch>
            <a:fillRect/>
          </a:stretch>
        </p:blipFill>
        <p:spPr bwMode="auto">
          <a:xfrm>
            <a:off x="25288875" y="34056935"/>
            <a:ext cx="952500" cy="952500"/>
          </a:xfrm>
          <a:prstGeom prst="rect">
            <a:avLst/>
          </a:prstGeom>
          <a:noFill/>
        </p:spPr>
      </p:pic>
      <p:sp>
        <p:nvSpPr>
          <p:cNvPr id="143" name="TextBox 142"/>
          <p:cNvSpPr txBox="1"/>
          <p:nvPr/>
        </p:nvSpPr>
        <p:spPr>
          <a:xfrm>
            <a:off x="25365075" y="34971335"/>
            <a:ext cx="579005" cy="461665"/>
          </a:xfrm>
          <a:prstGeom prst="rect">
            <a:avLst/>
          </a:prstGeom>
          <a:noFill/>
        </p:spPr>
        <p:txBody>
          <a:bodyPr wrap="none" rtlCol="0">
            <a:spAutoFit/>
          </a:bodyPr>
          <a:lstStyle/>
          <a:p>
            <a:r>
              <a:rPr lang="en-US" dirty="0" smtClean="0"/>
              <a:t>FU</a:t>
            </a:r>
            <a:endParaRPr lang="en-US" dirty="0"/>
          </a:p>
        </p:txBody>
      </p:sp>
      <p:pic>
        <p:nvPicPr>
          <p:cNvPr id="4102" name="Picture 6" descr="https://encrypted-tbn3.gstatic.com/images?q=tbn:ANd9GcSatNs2vhpR7k-vnl4Q0DvtlTe5BJzumH43AiQaDWiMKCJtoQo7Yz-yvg">
            <a:hlinkClick r:id="rId13"/>
          </p:cNvPr>
          <p:cNvPicPr>
            <a:picLocks noChangeAspect="1" noChangeArrowheads="1"/>
          </p:cNvPicPr>
          <p:nvPr/>
        </p:nvPicPr>
        <p:blipFill>
          <a:blip r:embed="rId14"/>
          <a:srcRect/>
          <a:stretch>
            <a:fillRect/>
          </a:stretch>
        </p:blipFill>
        <p:spPr bwMode="auto">
          <a:xfrm>
            <a:off x="23460075" y="34285535"/>
            <a:ext cx="1123950" cy="847725"/>
          </a:xfrm>
          <a:prstGeom prst="rect">
            <a:avLst/>
          </a:prstGeom>
          <a:noFill/>
        </p:spPr>
      </p:pic>
      <p:pic>
        <p:nvPicPr>
          <p:cNvPr id="4106" name="Picture 10" descr="http://ts1.mm.bing.net/th?id=HN.608009920011109399&amp;w=145&amp;h=180&amp;c=7&amp;rs=1&amp;pid=1.7"/>
          <p:cNvPicPr>
            <a:picLocks noChangeAspect="1" noChangeArrowheads="1"/>
          </p:cNvPicPr>
          <p:nvPr/>
        </p:nvPicPr>
        <p:blipFill>
          <a:blip r:embed="rId15"/>
          <a:srcRect/>
          <a:stretch>
            <a:fillRect/>
          </a:stretch>
        </p:blipFill>
        <p:spPr bwMode="auto">
          <a:xfrm>
            <a:off x="26812875" y="33371135"/>
            <a:ext cx="1381125" cy="1714500"/>
          </a:xfrm>
          <a:prstGeom prst="rect">
            <a:avLst/>
          </a:prstGeom>
          <a:noFill/>
        </p:spPr>
      </p:pic>
      <p:sp>
        <p:nvSpPr>
          <p:cNvPr id="144" name="Right Arrow 143"/>
          <p:cNvSpPr/>
          <p:nvPr/>
        </p:nvSpPr>
        <p:spPr>
          <a:xfrm>
            <a:off x="24755475" y="34285535"/>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ight Arrow 144"/>
          <p:cNvSpPr/>
          <p:nvPr/>
        </p:nvSpPr>
        <p:spPr>
          <a:xfrm>
            <a:off x="26355675" y="34209335"/>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Arrow Connector 146"/>
          <p:cNvCxnSpPr>
            <a:endCxn id="144" idx="0"/>
          </p:cNvCxnSpPr>
          <p:nvPr/>
        </p:nvCxnSpPr>
        <p:spPr>
          <a:xfrm rot="16200000" flipH="1">
            <a:off x="24412575" y="33714035"/>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TextBox 76"/>
          <p:cNvSpPr txBox="1">
            <a:spLocks noChangeArrowheads="1"/>
          </p:cNvSpPr>
          <p:nvPr/>
        </p:nvSpPr>
        <p:spPr bwMode="auto">
          <a:xfrm>
            <a:off x="17373600" y="24677577"/>
            <a:ext cx="8850348" cy="2308324"/>
          </a:xfrm>
          <a:prstGeom prst="rect">
            <a:avLst/>
          </a:prstGeom>
          <a:noFill/>
          <a:ln w="9525">
            <a:noFill/>
            <a:miter lim="800000"/>
            <a:headEnd/>
            <a:tailEnd/>
          </a:ln>
        </p:spPr>
        <p:txBody>
          <a:bodyPr wrap="square">
            <a:prstTxWarp prst="textNoShape">
              <a:avLst/>
            </a:prstTxWarp>
            <a:spAutoFit/>
          </a:bodyPr>
          <a:lstStyle/>
          <a:p>
            <a:r>
              <a:rPr lang="en-US" dirty="0" smtClean="0"/>
              <a:t>Fig3.  Because </a:t>
            </a:r>
            <a:r>
              <a:rPr lang="en-US" dirty="0"/>
              <a:t>the cells survived and their frequency is approximately the same throughout the grid, There may </a:t>
            </a:r>
            <a:r>
              <a:rPr lang="en-US" dirty="0" smtClean="0"/>
              <a:t> be </a:t>
            </a:r>
            <a:r>
              <a:rPr lang="en-US" dirty="0"/>
              <a:t>a mismatch repair defect. MSH2 is then not functional</a:t>
            </a:r>
            <a:r>
              <a:rPr lang="en-US" dirty="0" smtClean="0"/>
              <a:t>. But, there may be experimental error. The  vector and wild type lanes may have been switched. The vector should contain more cells due to the absence of MSH2 which provides MMR- </a:t>
            </a:r>
            <a:endParaRPr lang="en-US" dirty="0"/>
          </a:p>
        </p:txBody>
      </p:sp>
      <p:grpSp>
        <p:nvGrpSpPr>
          <p:cNvPr id="151" name="Group 4"/>
          <p:cNvGrpSpPr>
            <a:grpSpLocks/>
          </p:cNvGrpSpPr>
          <p:nvPr/>
        </p:nvGrpSpPr>
        <p:grpSpPr bwMode="auto">
          <a:xfrm>
            <a:off x="12298740" y="31522811"/>
            <a:ext cx="2733678" cy="1727202"/>
            <a:chOff x="3270" y="2608"/>
            <a:chExt cx="1722" cy="1088"/>
          </a:xfrm>
        </p:grpSpPr>
        <p:sp>
          <p:nvSpPr>
            <p:cNvPr id="177" name="Oval 5"/>
            <p:cNvSpPr>
              <a:spLocks noChangeAspect="1" noChangeArrowheads="1"/>
            </p:cNvSpPr>
            <p:nvPr/>
          </p:nvSpPr>
          <p:spPr bwMode="auto">
            <a:xfrm>
              <a:off x="3533" y="2626"/>
              <a:ext cx="971" cy="818"/>
            </a:xfrm>
            <a:prstGeom prst="ellipse">
              <a:avLst/>
            </a:prstGeom>
            <a:noFill/>
            <a:ln w="28575">
              <a:solidFill>
                <a:schemeClr val="tx1"/>
              </a:solidFill>
              <a:round/>
              <a:headEnd/>
              <a:tailEnd/>
            </a:ln>
          </p:spPr>
          <p:txBody>
            <a:bodyPr wrap="none" anchor="ctr"/>
            <a:lstStyle/>
            <a:p>
              <a:endParaRPr lang="en-US"/>
            </a:p>
          </p:txBody>
        </p:sp>
        <p:sp>
          <p:nvSpPr>
            <p:cNvPr id="178" name="Rectangle 6"/>
            <p:cNvSpPr>
              <a:spLocks noChangeAspect="1" noChangeArrowheads="1"/>
            </p:cNvSpPr>
            <p:nvPr/>
          </p:nvSpPr>
          <p:spPr bwMode="auto">
            <a:xfrm>
              <a:off x="3780" y="3343"/>
              <a:ext cx="512" cy="106"/>
            </a:xfrm>
            <a:prstGeom prst="rect">
              <a:avLst/>
            </a:prstGeom>
            <a:solidFill>
              <a:schemeClr val="accent2"/>
            </a:solidFill>
            <a:ln w="9525">
              <a:solidFill>
                <a:schemeClr val="tx1"/>
              </a:solidFill>
              <a:miter lim="800000"/>
              <a:headEnd/>
              <a:tailEnd/>
            </a:ln>
          </p:spPr>
          <p:txBody>
            <a:bodyPr wrap="none" anchor="ctr"/>
            <a:lstStyle/>
            <a:p>
              <a:pPr algn="ctr"/>
              <a:endParaRPr lang="en-US" sz="2000" i="1">
                <a:solidFill>
                  <a:schemeClr val="accent2"/>
                </a:solidFill>
              </a:endParaRPr>
            </a:p>
          </p:txBody>
        </p:sp>
        <p:sp>
          <p:nvSpPr>
            <p:cNvPr id="179" name="Rectangle 7"/>
            <p:cNvSpPr>
              <a:spLocks noChangeAspect="1" noChangeArrowheads="1"/>
            </p:cNvSpPr>
            <p:nvPr/>
          </p:nvSpPr>
          <p:spPr bwMode="auto">
            <a:xfrm rot="-3315004">
              <a:off x="4233" y="2553"/>
              <a:ext cx="59" cy="317"/>
            </a:xfrm>
            <a:prstGeom prst="rect">
              <a:avLst/>
            </a:prstGeom>
            <a:solidFill>
              <a:srgbClr val="DDDDDD"/>
            </a:solidFill>
            <a:ln w="9525">
              <a:solidFill>
                <a:schemeClr val="tx1"/>
              </a:solidFill>
              <a:miter lim="800000"/>
              <a:headEnd/>
              <a:tailEnd/>
            </a:ln>
          </p:spPr>
          <p:txBody>
            <a:bodyPr vert="eaVert" wrap="none" anchor="ctr"/>
            <a:lstStyle/>
            <a:p>
              <a:pPr algn="ctr"/>
              <a:endParaRPr lang="en-US" sz="6000"/>
            </a:p>
          </p:txBody>
        </p:sp>
        <p:sp>
          <p:nvSpPr>
            <p:cNvPr id="180" name="Oval 8"/>
            <p:cNvSpPr>
              <a:spLocks noChangeAspect="1" noChangeArrowheads="1"/>
            </p:cNvSpPr>
            <p:nvPr/>
          </p:nvSpPr>
          <p:spPr bwMode="auto">
            <a:xfrm>
              <a:off x="4386" y="3159"/>
              <a:ext cx="130" cy="111"/>
            </a:xfrm>
            <a:prstGeom prst="ellipse">
              <a:avLst/>
            </a:prstGeom>
            <a:solidFill>
              <a:srgbClr val="FF0000"/>
            </a:solidFill>
            <a:ln w="9525">
              <a:solidFill>
                <a:schemeClr val="tx1"/>
              </a:solidFill>
              <a:round/>
              <a:headEnd/>
              <a:tailEnd/>
            </a:ln>
          </p:spPr>
          <p:txBody>
            <a:bodyPr wrap="none" anchor="ctr"/>
            <a:lstStyle/>
            <a:p>
              <a:endParaRPr lang="en-US"/>
            </a:p>
          </p:txBody>
        </p:sp>
        <p:sp>
          <p:nvSpPr>
            <p:cNvPr id="181" name="Text Box 9"/>
            <p:cNvSpPr txBox="1">
              <a:spLocks noChangeAspect="1" noChangeArrowheads="1"/>
            </p:cNvSpPr>
            <p:nvPr/>
          </p:nvSpPr>
          <p:spPr bwMode="auto">
            <a:xfrm rot="-2630920">
              <a:off x="3312" y="2608"/>
              <a:ext cx="585" cy="173"/>
            </a:xfrm>
            <a:prstGeom prst="rect">
              <a:avLst/>
            </a:prstGeom>
            <a:noFill/>
            <a:ln w="9525">
              <a:noFill/>
              <a:miter lim="800000"/>
              <a:headEnd/>
              <a:tailEnd/>
            </a:ln>
          </p:spPr>
          <p:txBody>
            <a:bodyPr wrap="none">
              <a:spAutoFit/>
            </a:bodyPr>
            <a:lstStyle/>
            <a:p>
              <a:r>
                <a:rPr lang="en-US" sz="1200" i="1">
                  <a:solidFill>
                    <a:srgbClr val="FF0000"/>
                  </a:solidFill>
                </a:rPr>
                <a:t>TRP1/ARS</a:t>
              </a:r>
            </a:p>
          </p:txBody>
        </p:sp>
        <p:sp>
          <p:nvSpPr>
            <p:cNvPr id="182" name="Text Box 10"/>
            <p:cNvSpPr txBox="1">
              <a:spLocks noChangeAspect="1" noChangeArrowheads="1"/>
            </p:cNvSpPr>
            <p:nvPr/>
          </p:nvSpPr>
          <p:spPr bwMode="auto">
            <a:xfrm>
              <a:off x="4457" y="3273"/>
              <a:ext cx="424" cy="173"/>
            </a:xfrm>
            <a:prstGeom prst="rect">
              <a:avLst/>
            </a:prstGeom>
            <a:noFill/>
            <a:ln w="9525">
              <a:noFill/>
              <a:miter lim="800000"/>
              <a:headEnd/>
              <a:tailEnd/>
            </a:ln>
          </p:spPr>
          <p:txBody>
            <a:bodyPr wrap="none">
              <a:spAutoFit/>
            </a:bodyPr>
            <a:lstStyle/>
            <a:p>
              <a:r>
                <a:rPr lang="en-US" sz="1200" i="1">
                  <a:solidFill>
                    <a:srgbClr val="FF0000"/>
                  </a:solidFill>
                </a:rPr>
                <a:t>CEN11</a:t>
              </a:r>
            </a:p>
          </p:txBody>
        </p:sp>
        <p:sp>
          <p:nvSpPr>
            <p:cNvPr id="183" name="Oval 11"/>
            <p:cNvSpPr>
              <a:spLocks noChangeAspect="1" noChangeArrowheads="1"/>
            </p:cNvSpPr>
            <p:nvPr/>
          </p:nvSpPr>
          <p:spPr bwMode="auto">
            <a:xfrm>
              <a:off x="4457" y="2887"/>
              <a:ext cx="62" cy="95"/>
            </a:xfrm>
            <a:prstGeom prst="ellipse">
              <a:avLst/>
            </a:prstGeom>
            <a:solidFill>
              <a:srgbClr val="DDDDDD"/>
            </a:solidFill>
            <a:ln w="9525">
              <a:solidFill>
                <a:schemeClr val="tx1"/>
              </a:solidFill>
              <a:round/>
              <a:headEnd/>
              <a:tailEnd/>
            </a:ln>
          </p:spPr>
          <p:txBody>
            <a:bodyPr wrap="none" anchor="ctr"/>
            <a:lstStyle/>
            <a:p>
              <a:pPr algn="ctr"/>
              <a:endParaRPr lang="en-US" sz="6000"/>
            </a:p>
          </p:txBody>
        </p:sp>
        <p:sp>
          <p:nvSpPr>
            <p:cNvPr id="184" name="Rectangle 12"/>
            <p:cNvSpPr>
              <a:spLocks noChangeAspect="1" noChangeArrowheads="1"/>
            </p:cNvSpPr>
            <p:nvPr/>
          </p:nvSpPr>
          <p:spPr bwMode="auto">
            <a:xfrm rot="2837922">
              <a:off x="3615" y="2641"/>
              <a:ext cx="59" cy="317"/>
            </a:xfrm>
            <a:prstGeom prst="rect">
              <a:avLst/>
            </a:prstGeom>
            <a:solidFill>
              <a:srgbClr val="FF0000"/>
            </a:solidFill>
            <a:ln w="9525">
              <a:solidFill>
                <a:schemeClr val="tx1"/>
              </a:solidFill>
              <a:miter lim="800000"/>
              <a:headEnd/>
              <a:tailEnd/>
            </a:ln>
          </p:spPr>
          <p:txBody>
            <a:bodyPr wrap="none" anchor="ctr"/>
            <a:lstStyle/>
            <a:p>
              <a:endParaRPr lang="en-US"/>
            </a:p>
          </p:txBody>
        </p:sp>
        <p:sp>
          <p:nvSpPr>
            <p:cNvPr id="185" name="Text Box 13"/>
            <p:cNvSpPr txBox="1">
              <a:spLocks noChangeAspect="1" noChangeArrowheads="1"/>
            </p:cNvSpPr>
            <p:nvPr/>
          </p:nvSpPr>
          <p:spPr bwMode="auto">
            <a:xfrm>
              <a:off x="3692" y="3446"/>
              <a:ext cx="1300" cy="250"/>
            </a:xfrm>
            <a:prstGeom prst="rect">
              <a:avLst/>
            </a:prstGeom>
            <a:noFill/>
            <a:ln w="9525">
              <a:noFill/>
              <a:miter lim="800000"/>
              <a:headEnd/>
              <a:tailEnd/>
            </a:ln>
          </p:spPr>
          <p:txBody>
            <a:bodyPr>
              <a:spAutoFit/>
            </a:bodyPr>
            <a:lstStyle/>
            <a:p>
              <a:r>
                <a:rPr lang="en-US" sz="2000" b="1">
                  <a:solidFill>
                    <a:schemeClr val="accent2"/>
                  </a:solidFill>
                </a:rPr>
                <a:t>(GT)</a:t>
              </a:r>
              <a:r>
                <a:rPr lang="en-US" sz="2000" b="1" baseline="-25000">
                  <a:solidFill>
                    <a:schemeClr val="accent2"/>
                  </a:solidFill>
                </a:rPr>
                <a:t>16.5</a:t>
              </a:r>
              <a:r>
                <a:rPr lang="en-US" sz="2000" b="1" i="1">
                  <a:solidFill>
                    <a:schemeClr val="accent2"/>
                  </a:solidFill>
                </a:rPr>
                <a:t>-URA3</a:t>
              </a:r>
            </a:p>
          </p:txBody>
        </p:sp>
        <p:sp>
          <p:nvSpPr>
            <p:cNvPr id="186" name="Text Box 14"/>
            <p:cNvSpPr txBox="1">
              <a:spLocks noChangeAspect="1" noChangeArrowheads="1"/>
            </p:cNvSpPr>
            <p:nvPr/>
          </p:nvSpPr>
          <p:spPr bwMode="auto">
            <a:xfrm rot="2471216">
              <a:off x="3270" y="3174"/>
              <a:ext cx="714" cy="250"/>
            </a:xfrm>
            <a:prstGeom prst="rect">
              <a:avLst/>
            </a:prstGeom>
            <a:noFill/>
            <a:ln w="9525">
              <a:noFill/>
              <a:miter lim="800000"/>
              <a:headEnd/>
              <a:tailEnd/>
            </a:ln>
          </p:spPr>
          <p:txBody>
            <a:bodyPr>
              <a:spAutoFit/>
            </a:bodyPr>
            <a:lstStyle/>
            <a:p>
              <a:r>
                <a:rPr lang="en-US" sz="2000" b="1" i="1">
                  <a:solidFill>
                    <a:srgbClr val="9900FF"/>
                  </a:solidFill>
                </a:rPr>
                <a:t>P</a:t>
              </a:r>
              <a:r>
                <a:rPr lang="en-US" sz="2000" b="1" i="1" baseline="-25000">
                  <a:solidFill>
                    <a:srgbClr val="9900FF"/>
                  </a:solidFill>
                </a:rPr>
                <a:t>LEU2</a:t>
              </a:r>
              <a:endParaRPr lang="en-US" sz="2000" b="1" i="1">
                <a:solidFill>
                  <a:srgbClr val="9900FF"/>
                </a:solidFill>
              </a:endParaRPr>
            </a:p>
          </p:txBody>
        </p:sp>
        <p:sp>
          <p:nvSpPr>
            <p:cNvPr id="187" name="Rectangle 15" descr="Light vertical"/>
            <p:cNvSpPr>
              <a:spLocks noChangeAspect="1" noChangeArrowheads="1"/>
            </p:cNvSpPr>
            <p:nvPr/>
          </p:nvSpPr>
          <p:spPr bwMode="auto">
            <a:xfrm>
              <a:off x="3780" y="3343"/>
              <a:ext cx="117" cy="106"/>
            </a:xfrm>
            <a:prstGeom prst="rect">
              <a:avLst/>
            </a:prstGeom>
            <a:pattFill prst="ltVert">
              <a:fgClr>
                <a:schemeClr val="tx1"/>
              </a:fgClr>
              <a:bgClr>
                <a:schemeClr val="bg1"/>
              </a:bgClr>
            </a:pattFill>
            <a:ln w="9525">
              <a:solidFill>
                <a:schemeClr val="tx1"/>
              </a:solidFill>
              <a:miter lim="800000"/>
              <a:headEnd/>
              <a:tailEnd/>
            </a:ln>
          </p:spPr>
          <p:txBody>
            <a:bodyPr wrap="none" anchor="ctr"/>
            <a:lstStyle/>
            <a:p>
              <a:endParaRPr lang="en-US"/>
            </a:p>
          </p:txBody>
        </p:sp>
        <p:sp>
          <p:nvSpPr>
            <p:cNvPr id="188" name="Text Box 16"/>
            <p:cNvSpPr txBox="1">
              <a:spLocks noChangeAspect="1" noChangeArrowheads="1"/>
            </p:cNvSpPr>
            <p:nvPr/>
          </p:nvSpPr>
          <p:spPr bwMode="auto">
            <a:xfrm>
              <a:off x="3696" y="2896"/>
              <a:ext cx="704" cy="288"/>
            </a:xfrm>
            <a:prstGeom prst="rect">
              <a:avLst/>
            </a:prstGeom>
            <a:noFill/>
            <a:ln w="9525">
              <a:noFill/>
              <a:miter lim="800000"/>
              <a:headEnd/>
              <a:tailEnd/>
            </a:ln>
          </p:spPr>
          <p:txBody>
            <a:bodyPr wrap="none">
              <a:spAutoFit/>
            </a:bodyPr>
            <a:lstStyle/>
            <a:p>
              <a:r>
                <a:rPr lang="en-US" sz="2400"/>
                <a:t>pSH44</a:t>
              </a:r>
            </a:p>
          </p:txBody>
        </p:sp>
      </p:grpSp>
      <p:sp>
        <p:nvSpPr>
          <p:cNvPr id="152" name="Text Box 17"/>
          <p:cNvSpPr txBox="1">
            <a:spLocks noChangeArrowheads="1"/>
          </p:cNvSpPr>
          <p:nvPr/>
        </p:nvSpPr>
        <p:spPr bwMode="auto">
          <a:xfrm>
            <a:off x="11231934" y="30075005"/>
            <a:ext cx="3962400" cy="1006475"/>
          </a:xfrm>
          <a:prstGeom prst="rect">
            <a:avLst/>
          </a:prstGeom>
          <a:noFill/>
          <a:ln w="9525">
            <a:noFill/>
            <a:miter lim="800000"/>
            <a:headEnd/>
            <a:tailEnd/>
          </a:ln>
        </p:spPr>
        <p:txBody>
          <a:bodyPr>
            <a:spAutoFit/>
          </a:bodyPr>
          <a:lstStyle/>
          <a:p>
            <a:r>
              <a:rPr lang="en-US" sz="1800" b="1" dirty="0"/>
              <a:t>chromosome: </a:t>
            </a:r>
            <a:r>
              <a:rPr lang="en-US" b="1" dirty="0"/>
              <a:t> 	</a:t>
            </a:r>
            <a:r>
              <a:rPr lang="en-US" sz="2000" b="1" i="1" dirty="0"/>
              <a:t>msh2</a:t>
            </a:r>
            <a:r>
              <a:rPr lang="en-US" sz="2000" b="1" dirty="0">
                <a:latin typeface="Symbol" charset="2"/>
              </a:rPr>
              <a:t>D</a:t>
            </a:r>
            <a:endParaRPr lang="en-US" sz="2000" b="1" i="1" dirty="0"/>
          </a:p>
          <a:p>
            <a:r>
              <a:rPr lang="en-US" sz="2000" b="1" i="1" dirty="0"/>
              <a:t>	 	</a:t>
            </a:r>
            <a:r>
              <a:rPr lang="en-US" sz="2000" b="1" i="1" dirty="0">
                <a:solidFill>
                  <a:srgbClr val="FF0000"/>
                </a:solidFill>
              </a:rPr>
              <a:t>trp1-1</a:t>
            </a:r>
          </a:p>
          <a:p>
            <a:r>
              <a:rPr lang="en-US" sz="2000" b="1" i="1" dirty="0">
                <a:solidFill>
                  <a:srgbClr val="FF0000"/>
                </a:solidFill>
              </a:rPr>
              <a:t>		</a:t>
            </a:r>
            <a:r>
              <a:rPr lang="en-US" sz="2000" b="1" i="1" dirty="0">
                <a:solidFill>
                  <a:srgbClr val="008000"/>
                </a:solidFill>
              </a:rPr>
              <a:t>his3-11,15</a:t>
            </a:r>
          </a:p>
        </p:txBody>
      </p:sp>
      <p:grpSp>
        <p:nvGrpSpPr>
          <p:cNvPr id="153" name="Group 21"/>
          <p:cNvGrpSpPr>
            <a:grpSpLocks noChangeAspect="1"/>
          </p:cNvGrpSpPr>
          <p:nvPr/>
        </p:nvGrpSpPr>
        <p:grpSpPr bwMode="auto">
          <a:xfrm>
            <a:off x="9445507" y="27889200"/>
            <a:ext cx="7537355" cy="8549569"/>
            <a:chOff x="3072" y="1759"/>
            <a:chExt cx="1824" cy="2129"/>
          </a:xfrm>
        </p:grpSpPr>
        <p:sp>
          <p:nvSpPr>
            <p:cNvPr id="175" name="Arc 22"/>
            <p:cNvSpPr>
              <a:spLocks noChangeAspect="1"/>
            </p:cNvSpPr>
            <p:nvPr/>
          </p:nvSpPr>
          <p:spPr bwMode="auto">
            <a:xfrm flipH="1">
              <a:off x="3072" y="2256"/>
              <a:ext cx="1824" cy="163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path>
                <a:path w="43200" h="43200" stroke="0" extrusionOk="0">
                  <a:moveTo>
                    <a:pt x="20382" y="34"/>
                  </a:moveTo>
                  <a:cubicBezTo>
                    <a:pt x="20787" y="11"/>
                    <a:pt x="21193" y="-1"/>
                    <a:pt x="21600" y="0"/>
                  </a:cubicBezTo>
                  <a:cubicBezTo>
                    <a:pt x="33529" y="0"/>
                    <a:pt x="43200" y="9670"/>
                    <a:pt x="43200" y="21600"/>
                  </a:cubicBezTo>
                  <a:cubicBezTo>
                    <a:pt x="43200" y="33529"/>
                    <a:pt x="33529" y="43200"/>
                    <a:pt x="21600" y="43200"/>
                  </a:cubicBezTo>
                  <a:cubicBezTo>
                    <a:pt x="9670" y="43200"/>
                    <a:pt x="0" y="33529"/>
                    <a:pt x="0" y="21600"/>
                  </a:cubicBezTo>
                  <a:cubicBezTo>
                    <a:pt x="-1" y="14689"/>
                    <a:pt x="3306" y="8195"/>
                    <a:pt x="8895" y="4130"/>
                  </a:cubicBezTo>
                  <a:lnTo>
                    <a:pt x="21600" y="21600"/>
                  </a:lnTo>
                  <a:close/>
                </a:path>
              </a:pathLst>
            </a:custGeom>
            <a:noFill/>
            <a:ln w="38100">
              <a:solidFill>
                <a:schemeClr val="tx1"/>
              </a:solidFill>
              <a:round/>
              <a:headEnd/>
              <a:tailEnd/>
            </a:ln>
          </p:spPr>
          <p:txBody>
            <a:bodyPr wrap="none" anchor="ctr"/>
            <a:lstStyle/>
            <a:p>
              <a:endParaRPr lang="en-US"/>
            </a:p>
          </p:txBody>
        </p:sp>
        <p:sp>
          <p:nvSpPr>
            <p:cNvPr id="176" name="Arc 23"/>
            <p:cNvSpPr>
              <a:spLocks noChangeAspect="1"/>
            </p:cNvSpPr>
            <p:nvPr/>
          </p:nvSpPr>
          <p:spPr bwMode="auto">
            <a:xfrm rot="2629025" flipH="1" flipV="1">
              <a:off x="4025" y="1759"/>
              <a:ext cx="677" cy="702"/>
            </a:xfrm>
            <a:custGeom>
              <a:avLst/>
              <a:gdLst>
                <a:gd name="T0" fmla="*/ 0 w 43200"/>
                <a:gd name="T1" fmla="*/ 0 h 41181"/>
                <a:gd name="T2" fmla="*/ 0 w 43200"/>
                <a:gd name="T3" fmla="*/ 0 h 41181"/>
                <a:gd name="T4" fmla="*/ 0 w 43200"/>
                <a:gd name="T5" fmla="*/ 0 h 41181"/>
                <a:gd name="T6" fmla="*/ 0 60000 65536"/>
                <a:gd name="T7" fmla="*/ 0 60000 65536"/>
                <a:gd name="T8" fmla="*/ 0 60000 65536"/>
                <a:gd name="T9" fmla="*/ 0 w 43200"/>
                <a:gd name="T10" fmla="*/ 0 h 41181"/>
                <a:gd name="T11" fmla="*/ 43200 w 43200"/>
                <a:gd name="T12" fmla="*/ 41181 h 41181"/>
              </a:gdLst>
              <a:ahLst/>
              <a:cxnLst>
                <a:cxn ang="T6">
                  <a:pos x="T0" y="T1"/>
                </a:cxn>
                <a:cxn ang="T7">
                  <a:pos x="T2" y="T3"/>
                </a:cxn>
                <a:cxn ang="T8">
                  <a:pos x="T4" y="T5"/>
                </a:cxn>
              </a:cxnLst>
              <a:rect l="T9" t="T10" r="T11" b="T12"/>
              <a:pathLst>
                <a:path w="43200" h="41181" fill="none"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path>
                <a:path w="43200" h="41181" stroke="0" extrusionOk="0">
                  <a:moveTo>
                    <a:pt x="30718" y="0"/>
                  </a:moveTo>
                  <a:cubicBezTo>
                    <a:pt x="38332" y="3545"/>
                    <a:pt x="43200" y="11182"/>
                    <a:pt x="43200" y="19581"/>
                  </a:cubicBezTo>
                  <a:cubicBezTo>
                    <a:pt x="43200" y="31510"/>
                    <a:pt x="33529" y="41181"/>
                    <a:pt x="21600" y="41181"/>
                  </a:cubicBezTo>
                  <a:cubicBezTo>
                    <a:pt x="9670" y="41181"/>
                    <a:pt x="0" y="31510"/>
                    <a:pt x="0" y="19581"/>
                  </a:cubicBezTo>
                  <a:cubicBezTo>
                    <a:pt x="-1" y="17131"/>
                    <a:pt x="416" y="14698"/>
                    <a:pt x="1232" y="12388"/>
                  </a:cubicBezTo>
                  <a:lnTo>
                    <a:pt x="21600" y="19581"/>
                  </a:lnTo>
                  <a:close/>
                </a:path>
              </a:pathLst>
            </a:custGeom>
            <a:noFill/>
            <a:ln w="38100">
              <a:solidFill>
                <a:schemeClr val="tx1"/>
              </a:solidFill>
              <a:round/>
              <a:headEnd/>
              <a:tailEnd/>
            </a:ln>
          </p:spPr>
          <p:txBody>
            <a:bodyPr wrap="none" anchor="ctr"/>
            <a:lstStyle/>
            <a:p>
              <a:endParaRPr lang="en-US"/>
            </a:p>
          </p:txBody>
        </p:sp>
      </p:grpSp>
      <p:sp>
        <p:nvSpPr>
          <p:cNvPr id="154" name="Oval 25"/>
          <p:cNvSpPr>
            <a:spLocks noChangeAspect="1" noChangeArrowheads="1"/>
          </p:cNvSpPr>
          <p:nvPr/>
        </p:nvSpPr>
        <p:spPr bwMode="auto">
          <a:xfrm>
            <a:off x="9553153" y="32075255"/>
            <a:ext cx="2011363" cy="1695450"/>
          </a:xfrm>
          <a:prstGeom prst="ellipse">
            <a:avLst/>
          </a:prstGeom>
          <a:noFill/>
          <a:ln w="28575">
            <a:solidFill>
              <a:schemeClr val="tx1"/>
            </a:solidFill>
            <a:round/>
            <a:headEnd/>
            <a:tailEnd/>
          </a:ln>
        </p:spPr>
        <p:txBody>
          <a:bodyPr wrap="none" anchor="ctr"/>
          <a:lstStyle/>
          <a:p>
            <a:endParaRPr lang="en-US"/>
          </a:p>
        </p:txBody>
      </p:sp>
      <p:sp>
        <p:nvSpPr>
          <p:cNvPr id="155" name="Rectangle 26"/>
          <p:cNvSpPr>
            <a:spLocks noChangeAspect="1" noChangeArrowheads="1"/>
          </p:cNvSpPr>
          <p:nvPr/>
        </p:nvSpPr>
        <p:spPr bwMode="auto">
          <a:xfrm rot="20443655">
            <a:off x="11416878" y="32405455"/>
            <a:ext cx="122238" cy="658813"/>
          </a:xfrm>
          <a:prstGeom prst="rect">
            <a:avLst/>
          </a:prstGeom>
          <a:solidFill>
            <a:srgbClr val="008000"/>
          </a:solidFill>
          <a:ln w="9525">
            <a:solidFill>
              <a:schemeClr val="tx1"/>
            </a:solidFill>
            <a:miter lim="800000"/>
            <a:headEnd/>
            <a:tailEnd/>
          </a:ln>
        </p:spPr>
        <p:txBody>
          <a:bodyPr wrap="none" anchor="ctr"/>
          <a:lstStyle/>
          <a:p>
            <a:pPr algn="ctr"/>
            <a:endParaRPr lang="en-US" sz="1400"/>
          </a:p>
        </p:txBody>
      </p:sp>
      <p:sp>
        <p:nvSpPr>
          <p:cNvPr id="156" name="Oval 27"/>
          <p:cNvSpPr>
            <a:spLocks noChangeAspect="1" noChangeArrowheads="1"/>
          </p:cNvSpPr>
          <p:nvPr/>
        </p:nvSpPr>
        <p:spPr bwMode="auto">
          <a:xfrm>
            <a:off x="10429453" y="31980005"/>
            <a:ext cx="268288" cy="230188"/>
          </a:xfrm>
          <a:prstGeom prst="ellipse">
            <a:avLst/>
          </a:prstGeom>
          <a:solidFill>
            <a:srgbClr val="008000"/>
          </a:solidFill>
          <a:ln w="9525">
            <a:solidFill>
              <a:schemeClr val="tx1"/>
            </a:solidFill>
            <a:round/>
            <a:headEnd/>
            <a:tailEnd/>
          </a:ln>
        </p:spPr>
        <p:txBody>
          <a:bodyPr wrap="none" anchor="ctr"/>
          <a:lstStyle/>
          <a:p>
            <a:endParaRPr lang="en-US"/>
          </a:p>
        </p:txBody>
      </p:sp>
      <p:sp>
        <p:nvSpPr>
          <p:cNvPr id="157" name="Oval 28"/>
          <p:cNvSpPr>
            <a:spLocks noChangeAspect="1" noChangeArrowheads="1"/>
          </p:cNvSpPr>
          <p:nvPr/>
        </p:nvSpPr>
        <p:spPr bwMode="auto">
          <a:xfrm>
            <a:off x="11405765" y="33165868"/>
            <a:ext cx="171450" cy="165100"/>
          </a:xfrm>
          <a:prstGeom prst="ellipse">
            <a:avLst/>
          </a:prstGeom>
          <a:solidFill>
            <a:schemeClr val="folHlink"/>
          </a:solidFill>
          <a:ln w="9525">
            <a:solidFill>
              <a:srgbClr val="800080"/>
            </a:solidFill>
            <a:round/>
            <a:headEnd/>
            <a:tailEnd/>
          </a:ln>
        </p:spPr>
        <p:txBody>
          <a:bodyPr wrap="none" anchor="ctr"/>
          <a:lstStyle/>
          <a:p>
            <a:pPr algn="ctr"/>
            <a:endParaRPr lang="en-US" sz="1400">
              <a:latin typeface="Times New Roman" charset="0"/>
            </a:endParaRPr>
          </a:p>
        </p:txBody>
      </p:sp>
      <p:sp>
        <p:nvSpPr>
          <p:cNvPr id="158" name="Oval 29"/>
          <p:cNvSpPr>
            <a:spLocks noChangeAspect="1" noChangeArrowheads="1"/>
          </p:cNvSpPr>
          <p:nvPr/>
        </p:nvSpPr>
        <p:spPr bwMode="auto">
          <a:xfrm>
            <a:off x="9600778" y="33203968"/>
            <a:ext cx="127000" cy="195263"/>
          </a:xfrm>
          <a:prstGeom prst="ellipse">
            <a:avLst/>
          </a:prstGeom>
          <a:solidFill>
            <a:schemeClr val="folHlink"/>
          </a:solidFill>
          <a:ln w="9525">
            <a:solidFill>
              <a:schemeClr val="tx1"/>
            </a:solidFill>
            <a:round/>
            <a:headEnd/>
            <a:tailEnd/>
          </a:ln>
        </p:spPr>
        <p:txBody>
          <a:bodyPr wrap="none" anchor="ctr"/>
          <a:lstStyle/>
          <a:p>
            <a:pPr algn="ctr"/>
            <a:endParaRPr lang="en-US" sz="1400"/>
          </a:p>
        </p:txBody>
      </p:sp>
      <p:sp>
        <p:nvSpPr>
          <p:cNvPr id="159" name="Rectangle 30"/>
          <p:cNvSpPr>
            <a:spLocks noChangeAspect="1" noChangeArrowheads="1"/>
          </p:cNvSpPr>
          <p:nvPr/>
        </p:nvSpPr>
        <p:spPr bwMode="auto">
          <a:xfrm rot="2837922">
            <a:off x="9746828" y="32108593"/>
            <a:ext cx="122238" cy="657225"/>
          </a:xfrm>
          <a:prstGeom prst="rect">
            <a:avLst/>
          </a:prstGeom>
          <a:solidFill>
            <a:schemeClr val="folHlink"/>
          </a:solidFill>
          <a:ln w="9525">
            <a:solidFill>
              <a:schemeClr val="tx1"/>
            </a:solidFill>
            <a:miter lim="800000"/>
            <a:headEnd/>
            <a:tailEnd/>
          </a:ln>
        </p:spPr>
        <p:txBody>
          <a:bodyPr wrap="none" anchor="ctr"/>
          <a:lstStyle/>
          <a:p>
            <a:endParaRPr lang="en-US"/>
          </a:p>
        </p:txBody>
      </p:sp>
      <p:sp>
        <p:nvSpPr>
          <p:cNvPr id="160" name="Text Box 31"/>
          <p:cNvSpPr txBox="1">
            <a:spLocks noChangeAspect="1" noChangeArrowheads="1"/>
          </p:cNvSpPr>
          <p:nvPr/>
        </p:nvSpPr>
        <p:spPr bwMode="auto">
          <a:xfrm>
            <a:off x="10086553" y="33913580"/>
            <a:ext cx="1341438" cy="304800"/>
          </a:xfrm>
          <a:prstGeom prst="rect">
            <a:avLst/>
          </a:prstGeom>
          <a:noFill/>
          <a:ln w="9525">
            <a:noFill/>
            <a:miter lim="800000"/>
            <a:headEnd/>
            <a:tailEnd/>
          </a:ln>
        </p:spPr>
        <p:txBody>
          <a:bodyPr>
            <a:spAutoFit/>
          </a:bodyPr>
          <a:lstStyle/>
          <a:p>
            <a:r>
              <a:rPr lang="en-US" sz="1400" b="1" i="1" dirty="0" smtClean="0">
                <a:solidFill>
                  <a:srgbClr val="FF0000"/>
                </a:solidFill>
              </a:rPr>
              <a:t>Msh2-H658Y</a:t>
            </a:r>
            <a:endParaRPr lang="en-US" sz="1400" b="1" i="1" dirty="0">
              <a:solidFill>
                <a:srgbClr val="FF0000"/>
              </a:solidFill>
            </a:endParaRPr>
          </a:p>
        </p:txBody>
      </p:sp>
      <p:sp>
        <p:nvSpPr>
          <p:cNvPr id="161" name="Text Box 32"/>
          <p:cNvSpPr txBox="1">
            <a:spLocks noChangeAspect="1" noChangeArrowheads="1"/>
          </p:cNvSpPr>
          <p:nvPr/>
        </p:nvSpPr>
        <p:spPr bwMode="auto">
          <a:xfrm>
            <a:off x="9776990" y="32656280"/>
            <a:ext cx="1581150" cy="366713"/>
          </a:xfrm>
          <a:prstGeom prst="rect">
            <a:avLst/>
          </a:prstGeom>
          <a:noFill/>
          <a:ln w="9525">
            <a:noFill/>
            <a:miter lim="800000"/>
            <a:headEnd/>
            <a:tailEnd/>
          </a:ln>
        </p:spPr>
        <p:txBody>
          <a:bodyPr wrap="none">
            <a:spAutoFit/>
          </a:bodyPr>
          <a:lstStyle/>
          <a:p>
            <a:pPr algn="ctr"/>
            <a:r>
              <a:rPr lang="en-US" sz="1800" b="1">
                <a:solidFill>
                  <a:srgbClr val="FF0000"/>
                </a:solidFill>
              </a:rPr>
              <a:t>mutagenized</a:t>
            </a:r>
          </a:p>
        </p:txBody>
      </p:sp>
      <p:sp>
        <p:nvSpPr>
          <p:cNvPr id="162" name="AutoShape 33"/>
          <p:cNvSpPr>
            <a:spLocks noChangeAspect="1" noChangeArrowheads="1"/>
          </p:cNvSpPr>
          <p:nvPr/>
        </p:nvSpPr>
        <p:spPr bwMode="auto">
          <a:xfrm flipH="1">
            <a:off x="10064328" y="33532580"/>
            <a:ext cx="914400" cy="365125"/>
          </a:xfrm>
          <a:prstGeom prst="rightArrow">
            <a:avLst>
              <a:gd name="adj1" fmla="val 50000"/>
              <a:gd name="adj2" fmla="val 62609"/>
            </a:avLst>
          </a:prstGeom>
          <a:solidFill>
            <a:schemeClr val="tx1"/>
          </a:solidFill>
          <a:ln w="9525">
            <a:solidFill>
              <a:schemeClr val="tx1"/>
            </a:solidFill>
            <a:miter lim="800000"/>
            <a:headEnd/>
            <a:tailEnd/>
          </a:ln>
        </p:spPr>
        <p:txBody>
          <a:bodyPr wrap="none" anchor="ctr"/>
          <a:lstStyle/>
          <a:p>
            <a:pPr algn="ctr"/>
            <a:r>
              <a:rPr lang="en-US" sz="5400" baseline="-25000" dirty="0" smtClean="0">
                <a:solidFill>
                  <a:srgbClr val="FF0000"/>
                </a:solidFill>
              </a:rPr>
              <a:t>*</a:t>
            </a:r>
            <a:endParaRPr lang="en-US" sz="5400" baseline="-25000" dirty="0">
              <a:solidFill>
                <a:srgbClr val="FF0000"/>
              </a:solidFill>
            </a:endParaRPr>
          </a:p>
        </p:txBody>
      </p:sp>
      <p:sp>
        <p:nvSpPr>
          <p:cNvPr id="163" name="AutoShape 34"/>
          <p:cNvSpPr>
            <a:spLocks noChangeAspect="1" noChangeArrowheads="1"/>
          </p:cNvSpPr>
          <p:nvPr/>
        </p:nvSpPr>
        <p:spPr bwMode="auto">
          <a:xfrm rot="19419185">
            <a:off x="10978728" y="33410343"/>
            <a:ext cx="487363" cy="242888"/>
          </a:xfrm>
          <a:prstGeom prst="rightArrow">
            <a:avLst>
              <a:gd name="adj1" fmla="val 50000"/>
              <a:gd name="adj2" fmla="val 50163"/>
            </a:avLst>
          </a:prstGeom>
          <a:solidFill>
            <a:schemeClr val="folHlink"/>
          </a:solidFill>
          <a:ln w="9525">
            <a:solidFill>
              <a:schemeClr val="tx1"/>
            </a:solidFill>
            <a:miter lim="800000"/>
            <a:headEnd/>
            <a:tailEnd/>
          </a:ln>
        </p:spPr>
        <p:txBody>
          <a:bodyPr wrap="none" anchor="ctr"/>
          <a:lstStyle/>
          <a:p>
            <a:endParaRPr lang="en-US"/>
          </a:p>
        </p:txBody>
      </p:sp>
      <p:sp>
        <p:nvSpPr>
          <p:cNvPr id="164" name="TextBox 32"/>
          <p:cNvSpPr txBox="1">
            <a:spLocks noChangeArrowheads="1"/>
          </p:cNvSpPr>
          <p:nvPr/>
        </p:nvSpPr>
        <p:spPr bwMode="auto">
          <a:xfrm>
            <a:off x="10662815" y="32357830"/>
            <a:ext cx="641350" cy="338138"/>
          </a:xfrm>
          <a:prstGeom prst="rect">
            <a:avLst/>
          </a:prstGeom>
          <a:noFill/>
          <a:ln w="9525">
            <a:noFill/>
            <a:miter lim="800000"/>
            <a:headEnd/>
            <a:tailEnd/>
          </a:ln>
        </p:spPr>
        <p:txBody>
          <a:bodyPr wrap="none">
            <a:spAutoFit/>
          </a:bodyPr>
          <a:lstStyle/>
          <a:p>
            <a:r>
              <a:rPr lang="en-US"/>
              <a:t>HIS3</a:t>
            </a:r>
          </a:p>
        </p:txBody>
      </p:sp>
      <p:cxnSp>
        <p:nvCxnSpPr>
          <p:cNvPr id="165" name="Shape 164"/>
          <p:cNvCxnSpPr>
            <a:stCxn id="160" idx="2"/>
          </p:cNvCxnSpPr>
          <p:nvPr/>
        </p:nvCxnSpPr>
        <p:spPr>
          <a:xfrm rot="5400000" flipH="1" flipV="1">
            <a:off x="11406444" y="32487889"/>
            <a:ext cx="1081319" cy="2379664"/>
          </a:xfrm>
          <a:prstGeom prst="curvedConnector4">
            <a:avLst>
              <a:gd name="adj1" fmla="val -21141"/>
              <a:gd name="adj2" fmla="val 64093"/>
            </a:avLst>
          </a:prstGeom>
          <a:ln w="41275">
            <a:solidFill>
              <a:srgbClr val="00206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13441734" y="34723205"/>
            <a:ext cx="1295400" cy="461665"/>
          </a:xfrm>
          <a:prstGeom prst="rect">
            <a:avLst/>
          </a:prstGeom>
          <a:noFill/>
        </p:spPr>
        <p:txBody>
          <a:bodyPr wrap="square" rtlCol="0">
            <a:spAutoFit/>
          </a:bodyPr>
          <a:lstStyle/>
          <a:p>
            <a:r>
              <a:rPr lang="en-US" dirty="0" smtClean="0"/>
              <a:t>5FOA</a:t>
            </a:r>
            <a:endParaRPr lang="en-US" dirty="0"/>
          </a:p>
        </p:txBody>
      </p:sp>
      <p:pic>
        <p:nvPicPr>
          <p:cNvPr id="168" name="Picture 4" descr="Fluorouracil3DanZ.gif">
            <a:hlinkClick r:id="rId11"/>
          </p:cNvPr>
          <p:cNvPicPr>
            <a:picLocks noChangeAspect="1" noChangeArrowheads="1" noCrop="1"/>
          </p:cNvPicPr>
          <p:nvPr/>
        </p:nvPicPr>
        <p:blipFill>
          <a:blip r:embed="rId12"/>
          <a:srcRect/>
          <a:stretch>
            <a:fillRect/>
          </a:stretch>
        </p:blipFill>
        <p:spPr bwMode="auto">
          <a:xfrm>
            <a:off x="15422934" y="33732605"/>
            <a:ext cx="952500" cy="952500"/>
          </a:xfrm>
          <a:prstGeom prst="rect">
            <a:avLst/>
          </a:prstGeom>
          <a:noFill/>
        </p:spPr>
      </p:pic>
      <p:sp>
        <p:nvSpPr>
          <p:cNvPr id="169" name="TextBox 168"/>
          <p:cNvSpPr txBox="1"/>
          <p:nvPr/>
        </p:nvSpPr>
        <p:spPr>
          <a:xfrm>
            <a:off x="15499134" y="34647005"/>
            <a:ext cx="579005" cy="461665"/>
          </a:xfrm>
          <a:prstGeom prst="rect">
            <a:avLst/>
          </a:prstGeom>
          <a:noFill/>
        </p:spPr>
        <p:txBody>
          <a:bodyPr wrap="none" rtlCol="0">
            <a:spAutoFit/>
          </a:bodyPr>
          <a:lstStyle/>
          <a:p>
            <a:r>
              <a:rPr lang="en-US" dirty="0" smtClean="0"/>
              <a:t>FU</a:t>
            </a:r>
            <a:endParaRPr lang="en-US" dirty="0"/>
          </a:p>
        </p:txBody>
      </p:sp>
      <p:pic>
        <p:nvPicPr>
          <p:cNvPr id="170" name="Picture 6" descr="https://encrypted-tbn3.gstatic.com/images?q=tbn:ANd9GcSatNs2vhpR7k-vnl4Q0DvtlTe5BJzumH43AiQaDWiMKCJtoQo7Yz-yvg">
            <a:hlinkClick r:id="rId13"/>
          </p:cNvPr>
          <p:cNvPicPr>
            <a:picLocks noChangeAspect="1" noChangeArrowheads="1"/>
          </p:cNvPicPr>
          <p:nvPr/>
        </p:nvPicPr>
        <p:blipFill>
          <a:blip r:embed="rId14"/>
          <a:srcRect/>
          <a:stretch>
            <a:fillRect/>
          </a:stretch>
        </p:blipFill>
        <p:spPr bwMode="auto">
          <a:xfrm>
            <a:off x="13594134" y="33961205"/>
            <a:ext cx="1123950" cy="847725"/>
          </a:xfrm>
          <a:prstGeom prst="rect">
            <a:avLst/>
          </a:prstGeom>
          <a:noFill/>
        </p:spPr>
      </p:pic>
      <p:sp>
        <p:nvSpPr>
          <p:cNvPr id="172" name="Right Arrow 171"/>
          <p:cNvSpPr/>
          <p:nvPr/>
        </p:nvSpPr>
        <p:spPr>
          <a:xfrm>
            <a:off x="14889534" y="33961205"/>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ight Arrow 172"/>
          <p:cNvSpPr/>
          <p:nvPr/>
        </p:nvSpPr>
        <p:spPr>
          <a:xfrm>
            <a:off x="16489734" y="33885005"/>
            <a:ext cx="457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endCxn id="172" idx="0"/>
          </p:cNvCxnSpPr>
          <p:nvPr/>
        </p:nvCxnSpPr>
        <p:spPr>
          <a:xfrm rot="16200000" flipH="1">
            <a:off x="14546634" y="33389705"/>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9" name="TextBox 188"/>
          <p:cNvSpPr txBox="1"/>
          <p:nvPr/>
        </p:nvSpPr>
        <p:spPr>
          <a:xfrm>
            <a:off x="11765334" y="33899061"/>
            <a:ext cx="595035" cy="830997"/>
          </a:xfrm>
          <a:prstGeom prst="rect">
            <a:avLst/>
          </a:prstGeom>
          <a:noFill/>
        </p:spPr>
        <p:txBody>
          <a:bodyPr wrap="none" rtlCol="0">
            <a:spAutoFit/>
          </a:bodyPr>
          <a:lstStyle/>
          <a:p>
            <a:r>
              <a:rPr lang="en-US" sz="4800" dirty="0" smtClean="0">
                <a:solidFill>
                  <a:srgbClr val="FF0000"/>
                </a:solidFill>
                <a:latin typeface="Arial" pitchFamily="34" charset="0"/>
                <a:cs typeface="Arial" pitchFamily="34" charset="0"/>
              </a:rPr>
              <a:t>X</a:t>
            </a:r>
            <a:endParaRPr lang="en-US" sz="4800" dirty="0">
              <a:solidFill>
                <a:srgbClr val="FF0000"/>
              </a:solidFill>
              <a:latin typeface="Arial" pitchFamily="34" charset="0"/>
              <a:cs typeface="Arial" pitchFamily="34" charset="0"/>
            </a:endParaRPr>
          </a:p>
        </p:txBody>
      </p:sp>
      <p:sp>
        <p:nvSpPr>
          <p:cNvPr id="191" name="TextBox 190"/>
          <p:cNvSpPr txBox="1"/>
          <p:nvPr/>
        </p:nvSpPr>
        <p:spPr>
          <a:xfrm>
            <a:off x="14584734" y="33060861"/>
            <a:ext cx="595035" cy="830997"/>
          </a:xfrm>
          <a:prstGeom prst="rect">
            <a:avLst/>
          </a:prstGeom>
          <a:noFill/>
        </p:spPr>
        <p:txBody>
          <a:bodyPr wrap="none" rtlCol="0">
            <a:spAutoFit/>
          </a:bodyPr>
          <a:lstStyle/>
          <a:p>
            <a:r>
              <a:rPr lang="en-US" sz="4800" dirty="0" smtClean="0">
                <a:solidFill>
                  <a:srgbClr val="FF0000"/>
                </a:solidFill>
                <a:latin typeface="Arial" pitchFamily="34" charset="0"/>
                <a:cs typeface="Arial" pitchFamily="34" charset="0"/>
              </a:rPr>
              <a:t>X</a:t>
            </a:r>
            <a:endParaRPr lang="en-US" sz="4800" dirty="0">
              <a:solidFill>
                <a:srgbClr val="FF0000"/>
              </a:solidFill>
              <a:latin typeface="Arial" pitchFamily="34" charset="0"/>
              <a:cs typeface="Arial" pitchFamily="34" charset="0"/>
            </a:endParaRPr>
          </a:p>
        </p:txBody>
      </p:sp>
      <p:sp>
        <p:nvSpPr>
          <p:cNvPr id="192" name="TextBox 191"/>
          <p:cNvSpPr txBox="1"/>
          <p:nvPr/>
        </p:nvSpPr>
        <p:spPr>
          <a:xfrm flipV="1">
            <a:off x="14584734" y="33746661"/>
            <a:ext cx="762000" cy="830997"/>
          </a:xfrm>
          <a:prstGeom prst="rect">
            <a:avLst/>
          </a:prstGeom>
          <a:noFill/>
        </p:spPr>
        <p:txBody>
          <a:bodyPr wrap="square" rtlCol="0">
            <a:spAutoFit/>
          </a:bodyPr>
          <a:lstStyle/>
          <a:p>
            <a:r>
              <a:rPr lang="en-US" sz="4800" dirty="0" smtClean="0">
                <a:solidFill>
                  <a:srgbClr val="FF0000"/>
                </a:solidFill>
                <a:latin typeface="Arial" pitchFamily="34" charset="0"/>
                <a:cs typeface="Arial" pitchFamily="34" charset="0"/>
              </a:rPr>
              <a:t>X</a:t>
            </a:r>
            <a:endParaRPr lang="en-US" sz="4800" dirty="0">
              <a:solidFill>
                <a:srgbClr val="FF0000"/>
              </a:solidFill>
              <a:latin typeface="Arial" pitchFamily="34" charset="0"/>
              <a:cs typeface="Arial" pitchFamily="34" charset="0"/>
            </a:endParaRPr>
          </a:p>
        </p:txBody>
      </p:sp>
      <p:pic>
        <p:nvPicPr>
          <p:cNvPr id="4108" name="Picture 12" descr="http://ts1.mm.bing.net/th?id=HN.607994148884320248&amp;w=207&amp;h=207&amp;c=8&amp;pid=3.1&amp;qlt=90&amp;rm=2"/>
          <p:cNvPicPr>
            <a:picLocks noChangeAspect="1" noChangeArrowheads="1"/>
          </p:cNvPicPr>
          <p:nvPr/>
        </p:nvPicPr>
        <p:blipFill>
          <a:blip r:embed="rId16"/>
          <a:srcRect/>
          <a:stretch>
            <a:fillRect/>
          </a:stretch>
        </p:blipFill>
        <p:spPr bwMode="auto">
          <a:xfrm>
            <a:off x="17025311" y="33040142"/>
            <a:ext cx="1971675" cy="1971676"/>
          </a:xfrm>
          <a:prstGeom prst="rect">
            <a:avLst/>
          </a:prstGeom>
          <a:noFill/>
        </p:spPr>
      </p:pic>
      <p:pic>
        <p:nvPicPr>
          <p:cNvPr id="4109" name="Picture 13" descr="C:\Users\cpatton1\Downloads\8135574_orig.png"/>
          <p:cNvPicPr>
            <a:picLocks noChangeAspect="1" noChangeArrowheads="1"/>
          </p:cNvPicPr>
          <p:nvPr/>
        </p:nvPicPr>
        <p:blipFill>
          <a:blip r:embed="rId17"/>
          <a:srcRect/>
          <a:stretch>
            <a:fillRect/>
          </a:stretch>
        </p:blipFill>
        <p:spPr bwMode="auto">
          <a:xfrm>
            <a:off x="28041600" y="6829425"/>
            <a:ext cx="8075612" cy="4851880"/>
          </a:xfrm>
          <a:prstGeom prst="rect">
            <a:avLst/>
          </a:prstGeom>
          <a:noFill/>
        </p:spPr>
      </p:pic>
      <p:pic>
        <p:nvPicPr>
          <p:cNvPr id="4110" name="Picture 14" descr="C:\Users\cpatton1\Downloads\msh2-domain.png"/>
          <p:cNvPicPr>
            <a:picLocks noChangeAspect="1" noChangeArrowheads="1"/>
          </p:cNvPicPr>
          <p:nvPr/>
        </p:nvPicPr>
        <p:blipFill>
          <a:blip r:embed="rId18"/>
          <a:srcRect t="80284" b="6673"/>
          <a:stretch>
            <a:fillRect/>
          </a:stretch>
        </p:blipFill>
        <p:spPr bwMode="auto">
          <a:xfrm>
            <a:off x="563562" y="26009391"/>
            <a:ext cx="10880303" cy="895806"/>
          </a:xfrm>
          <a:prstGeom prst="rect">
            <a:avLst/>
          </a:prstGeom>
          <a:noFill/>
        </p:spPr>
      </p:pic>
      <p:pic>
        <p:nvPicPr>
          <p:cNvPr id="193" name="Picture 14" descr="C:\Users\cpatton1\Downloads\msh2-domain.png"/>
          <p:cNvPicPr>
            <a:picLocks noChangeAspect="1" noChangeArrowheads="1"/>
          </p:cNvPicPr>
          <p:nvPr/>
        </p:nvPicPr>
        <p:blipFill>
          <a:blip r:embed="rId18"/>
          <a:srcRect l="5489" t="7247" b="81159"/>
          <a:stretch>
            <a:fillRect/>
          </a:stretch>
        </p:blipFill>
        <p:spPr bwMode="auto">
          <a:xfrm>
            <a:off x="975930" y="25298400"/>
            <a:ext cx="9983787" cy="773094"/>
          </a:xfrm>
          <a:prstGeom prst="rect">
            <a:avLst/>
          </a:prstGeom>
          <a:noFill/>
        </p:spPr>
      </p:pic>
      <p:pic>
        <p:nvPicPr>
          <p:cNvPr id="4112" name="Picture 16" descr="http://www.chem.unc.edu/people/faculty/erie/group/image_mmr2.jpg"/>
          <p:cNvPicPr>
            <a:picLocks noChangeAspect="1" noChangeArrowheads="1"/>
          </p:cNvPicPr>
          <p:nvPr/>
        </p:nvPicPr>
        <p:blipFill>
          <a:blip r:embed="rId19"/>
          <a:srcRect/>
          <a:stretch>
            <a:fillRect/>
          </a:stretch>
        </p:blipFill>
        <p:spPr bwMode="auto">
          <a:xfrm>
            <a:off x="28965525" y="11534088"/>
            <a:ext cx="7467600" cy="4973423"/>
          </a:xfrm>
          <a:prstGeom prst="rect">
            <a:avLst/>
          </a:prstGeom>
          <a:noFill/>
        </p:spPr>
      </p:pic>
      <p:pic>
        <p:nvPicPr>
          <p:cNvPr id="4114" name="Picture 18" descr="http://1.bp.blogspot.com/-yeVWo6-2kpQ/UyNdpOTK8DI/AAAAAAAAC5s/DCT-4CJy-xU/s1600/Screen+Shot+2014-03-14+at+3.49.57+PM.png"/>
          <p:cNvPicPr>
            <a:picLocks noChangeAspect="1" noChangeArrowheads="1"/>
          </p:cNvPicPr>
          <p:nvPr/>
        </p:nvPicPr>
        <p:blipFill>
          <a:blip r:embed="rId20"/>
          <a:srcRect l="5822" r="10335" b="43343"/>
          <a:stretch>
            <a:fillRect/>
          </a:stretch>
        </p:blipFill>
        <p:spPr bwMode="auto">
          <a:xfrm>
            <a:off x="27904283" y="23367139"/>
            <a:ext cx="10210800" cy="3810000"/>
          </a:xfrm>
          <a:prstGeom prst="rect">
            <a:avLst/>
          </a:prstGeom>
          <a:noFill/>
        </p:spPr>
      </p:pic>
      <p:sp>
        <p:nvSpPr>
          <p:cNvPr id="6" name="Rectangle 5"/>
          <p:cNvSpPr/>
          <p:nvPr/>
        </p:nvSpPr>
        <p:spPr>
          <a:xfrm>
            <a:off x="10287000" y="14020800"/>
            <a:ext cx="8255008" cy="8642013"/>
          </a:xfrm>
          <a:prstGeom prst="rect">
            <a:avLst/>
          </a:prstGeom>
          <a:noFill/>
          <a:ln w="76200">
            <a:solidFill>
              <a:srgbClr val="0CA4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TextBox 6"/>
          <p:cNvSpPr txBox="1"/>
          <p:nvPr/>
        </p:nvSpPr>
        <p:spPr>
          <a:xfrm>
            <a:off x="10775325" y="20802600"/>
            <a:ext cx="7310433" cy="1569660"/>
          </a:xfrm>
          <a:prstGeom prst="rect">
            <a:avLst/>
          </a:prstGeom>
          <a:noFill/>
        </p:spPr>
        <p:txBody>
          <a:bodyPr wrap="square" rtlCol="0">
            <a:spAutoFit/>
          </a:bodyPr>
          <a:lstStyle/>
          <a:p>
            <a:r>
              <a:rPr lang="en-US" dirty="0"/>
              <a:t>Fig1. 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sp>
        <p:nvSpPr>
          <p:cNvPr id="8" name="Rectangle 7"/>
          <p:cNvSpPr/>
          <p:nvPr/>
        </p:nvSpPr>
        <p:spPr>
          <a:xfrm>
            <a:off x="18996986" y="13944600"/>
            <a:ext cx="8392535" cy="6705600"/>
          </a:xfrm>
          <a:prstGeom prst="rect">
            <a:avLst/>
          </a:prstGeom>
          <a:noFill/>
          <a:ln w="76200">
            <a:solidFill>
              <a:srgbClr val="0CA4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353800" y="23123390"/>
            <a:ext cx="15249296" cy="4479123"/>
          </a:xfrm>
          <a:prstGeom prst="rect">
            <a:avLst/>
          </a:prstGeom>
          <a:noFill/>
          <a:ln w="76200">
            <a:solidFill>
              <a:srgbClr val="0CA4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18313580" y="17166372"/>
            <a:ext cx="1077361" cy="74286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22834418" y="20925483"/>
            <a:ext cx="946513" cy="172206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18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943225" y="17097375"/>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14227355" y="11305118"/>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12972415" y="22557561"/>
            <a:ext cx="10287000" cy="1200329"/>
          </a:xfrm>
          <a:prstGeom prst="rect">
            <a:avLst/>
          </a:prstGeom>
          <a:noFill/>
          <a:ln w="9525">
            <a:noFill/>
            <a:miter lim="800000"/>
            <a:headEnd/>
            <a:tailEnd/>
          </a:ln>
        </p:spPr>
        <p:txBody>
          <a:bodyPr>
            <a:prstTxWarp prst="textNoShape">
              <a:avLst/>
            </a:prstTxWarp>
            <a:spAutoFit/>
          </a:bodyPr>
          <a:lstStyle/>
          <a:p>
            <a:r>
              <a:rPr lang="en-US" dirty="0"/>
              <a:t>Fig1. PCR fragments generated after confirmation of the mutagenized MSH2 by digestion with RE </a:t>
            </a:r>
            <a:r>
              <a:rPr lang="en-US" dirty="0" err="1"/>
              <a:t>BmrI</a:t>
            </a:r>
            <a:r>
              <a:rPr lang="en-US" dirty="0"/>
              <a:t>. </a:t>
            </a:r>
            <a:r>
              <a:rPr lang="en-US" dirty="0" err="1"/>
              <a:t>BmRI</a:t>
            </a:r>
            <a:r>
              <a:rPr lang="en-US" dirty="0"/>
              <a:t> only cuts the mutagenized plasmid which helps distinguishing between mutant allele and the wild type.</a:t>
            </a:r>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477000"/>
            <a:ext cx="8991600" cy="10418237"/>
          </a:xfrm>
          <a:prstGeom prst="rect">
            <a:avLst/>
          </a:prstGeom>
          <a:noFill/>
          <a:ln w="9525">
            <a:noFill/>
            <a:miter lim="800000"/>
            <a:headEnd/>
            <a:tailEnd/>
          </a:ln>
        </p:spPr>
        <p:txBody>
          <a:bodyPr wrap="square">
            <a:prstTxWarp prst="textNoShape">
              <a:avLst/>
            </a:prstTxWarp>
            <a:spAutoFit/>
          </a:bodyPr>
          <a:lstStyle/>
          <a:p>
            <a:r>
              <a:rPr lang="en-US" sz="2800" dirty="0"/>
              <a:t>One of every twenty Americans will be affected with Colorectal Cancer (CRC) with Hereditary Non-Polyposis Colorectal Cancer being the most common (HNPCC). This type of cancer is a hereditary gene caused by a missense mutation on the 2nd chromosome of the human DNA. To conduct our research, we used </a:t>
            </a:r>
            <a:r>
              <a:rPr lang="en-US" sz="2800" i="1" dirty="0"/>
              <a:t>Saccharomyces </a:t>
            </a:r>
            <a:r>
              <a:rPr lang="en-US" sz="2800" i="1" dirty="0" err="1"/>
              <a:t>cerevisiae</a:t>
            </a:r>
            <a:r>
              <a:rPr lang="en-US" sz="2800" i="1" dirty="0"/>
              <a:t> </a:t>
            </a:r>
            <a:r>
              <a:rPr lang="en-US" sz="2800" dirty="0"/>
              <a:t>cells, specifically the msh2 strain. These yeast cells serve as a model for understanding human MSH2 mutations, which is a tumor suppressor. The purpose is to manipulate the yeast MSH2 gene to determine which missense mutation is likely to be benign or pathogenic. We examined the defects at a molecular level to determine what MSH2 variants are dysfunctional by using a DNA mismatch pair and the reporter plasmid, pSH44, fused with URA3. The mismatch repair efﬁciencies were determined qualitatively using the 5-ﬂuororotic acid monohydrate (FOA) dinucleotide instability plate assays resulting in the formation of 5-FU. With the occurrence of 5-FU, the yeast cells should die; however, the ability of yeast cells to survive in the presence of 5-FOA reveals a dysfunction in mismatch repair. Defining the consequences of missense mutation within the MSH2 gene could result in the development of biomarkers for early detection of HNPCC.</a:t>
            </a:r>
          </a:p>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308894" y="31739258"/>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8" name="TextBox 27"/>
          <p:cNvSpPr txBox="1"/>
          <p:nvPr/>
        </p:nvSpPr>
        <p:spPr>
          <a:xfrm>
            <a:off x="283464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2702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sp>
        <p:nvSpPr>
          <p:cNvPr id="14347" name="TextBox 14346"/>
          <p:cNvSpPr txBox="1"/>
          <p:nvPr/>
        </p:nvSpPr>
        <p:spPr>
          <a:xfrm>
            <a:off x="282702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4">
            <a:extLst>
              <a:ext uri="{28A0092B-C50C-407E-A947-70E740481C1C}">
                <a14:useLocalDpi xmlns:a14="http://schemas.microsoft.com/office/drawing/2010/main" val="0"/>
              </a:ext>
            </a:extLst>
          </a:blip>
          <a:srcRect b="14499"/>
          <a:stretch/>
        </p:blipFill>
        <p:spPr>
          <a:xfrm>
            <a:off x="867242" y="33756711"/>
            <a:ext cx="1828800" cy="2157984"/>
          </a:xfrm>
          <a:prstGeom prst="rect">
            <a:avLst/>
          </a:prstGeom>
        </p:spPr>
      </p:pic>
      <p:pic>
        <p:nvPicPr>
          <p:cNvPr id="14355" name="Picture 14354" descr="vector.jpg"/>
          <p:cNvPicPr>
            <a:picLocks noChangeAspect="1"/>
          </p:cNvPicPr>
          <p:nvPr/>
        </p:nvPicPr>
        <p:blipFill rotWithShape="1">
          <a:blip r:embed="rId5">
            <a:extLst>
              <a:ext uri="{28A0092B-C50C-407E-A947-70E740481C1C}">
                <a14:useLocalDpi xmlns:a14="http://schemas.microsoft.com/office/drawing/2010/main" val="0"/>
              </a:ext>
            </a:extLst>
          </a:blip>
          <a:srcRect t="1" b="11460"/>
          <a:stretch/>
        </p:blipFill>
        <p:spPr>
          <a:xfrm>
            <a:off x="4569222" y="33694603"/>
            <a:ext cx="1850189" cy="2130552"/>
          </a:xfrm>
          <a:prstGeom prst="rect">
            <a:avLst/>
          </a:prstGeom>
        </p:spPr>
      </p:pic>
      <p:pic>
        <p:nvPicPr>
          <p:cNvPr id="14357" name="Picture 14356" descr="mutant.jpg"/>
          <p:cNvPicPr>
            <a:picLocks noChangeAspect="1"/>
          </p:cNvPicPr>
          <p:nvPr/>
        </p:nvPicPr>
        <p:blipFill rotWithShape="1">
          <a:blip r:embed="rId6">
            <a:extLst>
              <a:ext uri="{28A0092B-C50C-407E-A947-70E740481C1C}">
                <a14:useLocalDpi xmlns:a14="http://schemas.microsoft.com/office/drawing/2010/main" val="0"/>
              </a:ext>
            </a:extLst>
          </a:blip>
          <a:srcRect b="14499"/>
          <a:stretch/>
        </p:blipFill>
        <p:spPr>
          <a:xfrm>
            <a:off x="6618288" y="33722566"/>
            <a:ext cx="2205933" cy="2543503"/>
          </a:xfrm>
          <a:prstGeom prst="rect">
            <a:avLst/>
          </a:prstGeom>
        </p:spPr>
      </p:pic>
      <p:sp>
        <p:nvSpPr>
          <p:cNvPr id="66" name="TextBox 65"/>
          <p:cNvSpPr txBox="1"/>
          <p:nvPr/>
        </p:nvSpPr>
        <p:spPr>
          <a:xfrm>
            <a:off x="3039563" y="35657135"/>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7594404" y="35594322"/>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18453334" y="34831115"/>
            <a:ext cx="1091966" cy="461665"/>
          </a:xfrm>
          <a:prstGeom prst="rect">
            <a:avLst/>
          </a:prstGeom>
          <a:noFill/>
        </p:spPr>
        <p:txBody>
          <a:bodyPr wrap="none" rtlCol="0">
            <a:spAutoFit/>
          </a:bodyPr>
          <a:lstStyle/>
          <a:p>
            <a:r>
              <a:rPr lang="en-US" dirty="0" smtClean="0"/>
              <a:t>H658Y</a:t>
            </a:r>
            <a:endParaRPr lang="en-US" dirty="0"/>
          </a:p>
        </p:txBody>
      </p:sp>
      <p:sp>
        <p:nvSpPr>
          <p:cNvPr id="14359" name="TextBox 14358"/>
          <p:cNvSpPr txBox="1"/>
          <p:nvPr/>
        </p:nvSpPr>
        <p:spPr>
          <a:xfrm>
            <a:off x="282702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007491" y="33076236"/>
            <a:ext cx="15925800" cy="461665"/>
          </a:xfrm>
          <a:prstGeom prst="rect">
            <a:avLst/>
          </a:prstGeom>
          <a:ln>
            <a:solidFill>
              <a:schemeClr val="tx1"/>
            </a:solidFill>
          </a:ln>
        </p:spPr>
        <p:txBody>
          <a:bodyPr wrap="square">
            <a:spAutoFit/>
          </a:bodyPr>
          <a:lstStyle/>
          <a:p>
            <a:endParaRPr lang="en-US" dirty="0">
              <a:latin typeface="Courier New" pitchFamily="49" charset="0"/>
              <a:cs typeface="Courier New" pitchFamily="49" charset="0"/>
            </a:endParaRPr>
          </a:p>
        </p:txBody>
      </p:sp>
      <p:sp>
        <p:nvSpPr>
          <p:cNvPr id="14360" name="Rectangle 14359"/>
          <p:cNvSpPr/>
          <p:nvPr/>
        </p:nvSpPr>
        <p:spPr>
          <a:xfrm>
            <a:off x="794544" y="18251865"/>
            <a:ext cx="9220200" cy="8956298"/>
          </a:xfrm>
          <a:prstGeom prst="rect">
            <a:avLst/>
          </a:prstGeom>
        </p:spPr>
        <p:txBody>
          <a:bodyPr wrap="square">
            <a:spAutoFit/>
          </a:bodyPr>
          <a:lstStyle/>
          <a:p>
            <a:r>
              <a:rPr lang="en-US" sz="3200" dirty="0"/>
              <a:t>Colorectal cancer is the second leading cause of death in the United States. 2-7% of colorectal cancer cases are due to an inherited form of the </a:t>
            </a:r>
            <a:r>
              <a:rPr lang="en-US" sz="3200" dirty="0" err="1"/>
              <a:t>the</a:t>
            </a:r>
            <a:r>
              <a:rPr lang="en-US" sz="3200" dirty="0"/>
              <a:t> disease  called hereditary </a:t>
            </a:r>
            <a:r>
              <a:rPr lang="en-US" sz="3200" dirty="0" err="1"/>
              <a:t>nonpolyposis</a:t>
            </a:r>
            <a:r>
              <a:rPr lang="en-US" sz="3200" dirty="0"/>
              <a:t> colorectal </a:t>
            </a:r>
            <a:r>
              <a:rPr lang="en-US" sz="3200" dirty="0" err="1"/>
              <a:t>cancer.This</a:t>
            </a:r>
            <a:r>
              <a:rPr lang="en-US" sz="3200" dirty="0"/>
              <a:t> cancer is associated with defects in DNA  mismatch repair.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MSH2. The purpose of this experiment is to examine the effect of mismatch repair systems on human mutations in the MSH2 gene, through yeast MSH2. Strains of Saccharomyces </a:t>
            </a:r>
            <a:r>
              <a:rPr lang="en-US" sz="3200" dirty="0" err="1"/>
              <a:t>cervisiae</a:t>
            </a:r>
            <a:r>
              <a:rPr lang="en-US" sz="3200" dirty="0"/>
              <a:t>, a budding yeast was used because  it is possible to test for MSH2 function and the similarity of its mismatch repair system to humans. </a:t>
            </a:r>
          </a:p>
          <a:p>
            <a:r>
              <a:rPr lang="en-US" sz="3200" dirty="0"/>
              <a:t/>
            </a:r>
            <a:br>
              <a:rPr lang="en-US" sz="3200" dirty="0"/>
            </a:br>
            <a:r>
              <a:rPr lang="en-US" sz="3200" dirty="0" smtClean="0"/>
              <a:t>	</a:t>
            </a:r>
            <a:endParaRPr lang="en-US" sz="3200" dirty="0"/>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6986528"/>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p>
          <a:p>
            <a:r>
              <a:rPr lang="en-US" sz="3200" dirty="0" smtClean="0"/>
              <a:t>	Yeast can be used to evaluate DNA  mutations in human  MSH2gene, and suggest preventive treatment. </a:t>
            </a:r>
            <a:endParaRPr lang="en-US" sz="3200" dirty="0"/>
          </a:p>
        </p:txBody>
      </p:sp>
      <p:pic>
        <p:nvPicPr>
          <p:cNvPr id="71" name="Picture 70"/>
          <p:cNvPicPr/>
          <p:nvPr/>
        </p:nvPicPr>
        <p:blipFill>
          <a:blip r:embed="rId7">
            <a:extLst>
              <a:ext uri="{28A0092B-C50C-407E-A947-70E740481C1C}">
                <a14:useLocalDpi xmlns:a14="http://schemas.microsoft.com/office/drawing/2010/main" val="0"/>
              </a:ext>
            </a:extLst>
          </a:blip>
          <a:stretch>
            <a:fillRect/>
          </a:stretch>
        </p:blipFill>
        <p:spPr>
          <a:xfrm>
            <a:off x="1308894" y="26582983"/>
            <a:ext cx="6520656" cy="4892338"/>
          </a:xfrm>
          <a:prstGeom prst="rect">
            <a:avLst/>
          </a:prstGeom>
        </p:spPr>
      </p:pic>
      <p:sp>
        <p:nvSpPr>
          <p:cNvPr id="10" name="Rectangle 9"/>
          <p:cNvSpPr/>
          <p:nvPr/>
        </p:nvSpPr>
        <p:spPr>
          <a:xfrm>
            <a:off x="16553804" y="12687551"/>
            <a:ext cx="3519553" cy="483017"/>
          </a:xfrm>
          <a:prstGeom prst="rect">
            <a:avLst/>
          </a:prstGeom>
        </p:spPr>
        <p:txBody>
          <a:bodyPr wrap="none">
            <a:spAutoFit/>
          </a:bodyPr>
          <a:lstStyle/>
          <a:p>
            <a:pPr marL="0" marR="0">
              <a:lnSpc>
                <a:spcPct val="115000"/>
              </a:lnSpc>
              <a:spcBef>
                <a:spcPts val="0"/>
              </a:spcBef>
              <a:spcAft>
                <a:spcPts val="1000"/>
              </a:spcAft>
            </a:pPr>
            <a:r>
              <a:rPr lang="en-US" b="1" dirty="0">
                <a:latin typeface="Times New Roman"/>
                <a:ea typeface="Calibri"/>
              </a:rPr>
              <a:t>PCR </a:t>
            </a:r>
            <a:r>
              <a:rPr lang="en-US" b="1" dirty="0" smtClean="0">
                <a:latin typeface="Times New Roman"/>
                <a:ea typeface="Calibri"/>
              </a:rPr>
              <a:t>Restriction Analysis</a:t>
            </a:r>
            <a:endParaRPr lang="en-US" dirty="0">
              <a:effectLst/>
              <a:latin typeface="Times New Roman"/>
              <a:ea typeface="Calibri"/>
            </a:endParaRPr>
          </a:p>
        </p:txBody>
      </p:sp>
      <p:sp>
        <p:nvSpPr>
          <p:cNvPr id="13" name="Rectangle 12"/>
          <p:cNvSpPr/>
          <p:nvPr/>
        </p:nvSpPr>
        <p:spPr>
          <a:xfrm>
            <a:off x="14935200" y="13572181"/>
            <a:ext cx="19202400" cy="830997"/>
          </a:xfrm>
          <a:prstGeom prst="rect">
            <a:avLst/>
          </a:prstGeom>
        </p:spPr>
        <p:txBody>
          <a:bodyPr>
            <a:spAutoFit/>
          </a:bodyPr>
          <a:lstStyle/>
          <a:p>
            <a:r>
              <a:rPr lang="en-US" dirty="0"/>
              <a:t>Size Ladder mutant WT cut  Mutant  WT    </a:t>
            </a:r>
            <a:r>
              <a:rPr lang="en-US" dirty="0" err="1"/>
              <a:t>V.cut</a:t>
            </a:r>
            <a:r>
              <a:rPr lang="en-US" dirty="0"/>
              <a:t>   </a:t>
            </a:r>
            <a:r>
              <a:rPr lang="en-US" dirty="0" err="1"/>
              <a:t>V.Uncut</a:t>
            </a:r>
            <a:endParaRPr lang="en-US" dirty="0"/>
          </a:p>
          <a:p>
            <a:r>
              <a:rPr lang="en-US" dirty="0" smtClean="0"/>
              <a:t>      cut                    </a:t>
            </a:r>
            <a:r>
              <a:rPr lang="en-US" dirty="0"/>
              <a:t>uncut   </a:t>
            </a:r>
            <a:r>
              <a:rPr lang="en-US" dirty="0" err="1"/>
              <a:t>uncut</a:t>
            </a:r>
            <a:endParaRPr 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15323" y="14403178"/>
            <a:ext cx="15243334" cy="1030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5"/>
          <p:cNvPicPr/>
          <p:nvPr/>
        </p:nvPicPr>
        <p:blipFill rotWithShape="1">
          <a:blip r:embed="rId9"/>
          <a:srcRect l="33083" t="12303" r="33083" b="16812"/>
          <a:stretch/>
        </p:blipFill>
        <p:spPr bwMode="auto">
          <a:xfrm>
            <a:off x="15505430" y="15537121"/>
            <a:ext cx="5220970" cy="6768048"/>
          </a:xfrm>
          <a:prstGeom prst="rect">
            <a:avLst/>
          </a:prstGeom>
          <a:ln>
            <a:noFill/>
          </a:ln>
          <a:extLst>
            <a:ext uri="{53640926-AAD7-44D8-BBD7-CCE9431645EC}">
              <a14:shadowObscured xmlns:a14="http://schemas.microsoft.com/office/drawing/2010/main"/>
            </a:ext>
          </a:extLst>
        </p:spPr>
      </p:pic>
      <p:sp>
        <p:nvSpPr>
          <p:cNvPr id="17" name="Rectangle 16"/>
          <p:cNvSpPr/>
          <p:nvPr/>
        </p:nvSpPr>
        <p:spPr>
          <a:xfrm>
            <a:off x="16178462" y="23957819"/>
            <a:ext cx="3746132" cy="461665"/>
          </a:xfrm>
          <a:prstGeom prst="rect">
            <a:avLst/>
          </a:prstGeom>
        </p:spPr>
        <p:txBody>
          <a:bodyPr wrap="square">
            <a:spAutoFit/>
          </a:bodyPr>
          <a:lstStyle/>
          <a:p>
            <a:r>
              <a:rPr lang="en-US" b="1" dirty="0"/>
              <a:t>Transformation of </a:t>
            </a:r>
            <a:r>
              <a:rPr lang="en-US" b="1" dirty="0" smtClean="0"/>
              <a:t>MSH2</a:t>
            </a:r>
            <a:endParaRPr lang="en-US" dirty="0"/>
          </a:p>
        </p:txBody>
      </p:sp>
      <p:pic>
        <p:nvPicPr>
          <p:cNvPr id="78" name="Picture 77"/>
          <p:cNvPicPr/>
          <p:nvPr/>
        </p:nvPicPr>
        <p:blipFill rotWithShape="1">
          <a:blip r:embed="rId10"/>
          <a:srcRect l="23309" t="24073" r="46917" b="15741"/>
          <a:stretch/>
        </p:blipFill>
        <p:spPr bwMode="auto">
          <a:xfrm>
            <a:off x="14598316" y="24895896"/>
            <a:ext cx="3048000" cy="3374173"/>
          </a:xfrm>
          <a:prstGeom prst="rect">
            <a:avLst/>
          </a:prstGeom>
          <a:ln>
            <a:noFill/>
          </a:ln>
          <a:extLst>
            <a:ext uri="{53640926-AAD7-44D8-BBD7-CCE9431645EC}">
              <a14:shadowObscured xmlns:a14="http://schemas.microsoft.com/office/drawing/2010/main"/>
            </a:ext>
          </a:extLst>
        </p:spPr>
      </p:pic>
      <p:pic>
        <p:nvPicPr>
          <p:cNvPr id="79" name="Picture 78"/>
          <p:cNvPicPr/>
          <p:nvPr/>
        </p:nvPicPr>
        <p:blipFill rotWithShape="1">
          <a:blip r:embed="rId11"/>
          <a:srcRect l="23458" t="22243" r="46787" b="25103"/>
          <a:stretch/>
        </p:blipFill>
        <p:spPr bwMode="auto">
          <a:xfrm>
            <a:off x="18655613" y="24916912"/>
            <a:ext cx="3099161" cy="3353157"/>
          </a:xfrm>
          <a:prstGeom prst="rect">
            <a:avLst/>
          </a:prstGeom>
          <a:ln>
            <a:noFill/>
          </a:ln>
          <a:extLst>
            <a:ext uri="{53640926-AAD7-44D8-BBD7-CCE9431645EC}">
              <a14:shadowObscured xmlns:a14="http://schemas.microsoft.com/office/drawing/2010/main"/>
            </a:ext>
          </a:extLst>
        </p:spPr>
      </p:pic>
      <p:pic>
        <p:nvPicPr>
          <p:cNvPr id="1029" name="Picture 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182601" y="28605816"/>
            <a:ext cx="10377030" cy="132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TextBox 14341"/>
          <p:cNvSpPr txBox="1"/>
          <p:nvPr/>
        </p:nvSpPr>
        <p:spPr>
          <a:xfrm>
            <a:off x="1737197" y="32891569"/>
            <a:ext cx="7334893" cy="830997"/>
          </a:xfrm>
          <a:prstGeom prst="rect">
            <a:avLst/>
          </a:prstGeom>
          <a:noFill/>
        </p:spPr>
        <p:txBody>
          <a:bodyPr wrap="none" rtlCol="0">
            <a:spAutoFit/>
          </a:bodyPr>
          <a:lstStyle/>
          <a:p>
            <a:r>
              <a:rPr lang="en-US" b="1" dirty="0" smtClean="0"/>
              <a:t>Using yeast MSH2 to study the  molecular mechanism </a:t>
            </a:r>
          </a:p>
          <a:p>
            <a:r>
              <a:rPr lang="en-US" b="1" dirty="0" smtClean="0"/>
              <a:t>of the pathogenic human MSH2 mutations.  </a:t>
            </a:r>
            <a:endParaRPr lang="en-US" b="1" dirty="0"/>
          </a:p>
        </p:txBody>
      </p:sp>
    </p:spTree>
    <p:extLst>
      <p:ext uri="{BB962C8B-B14F-4D97-AF65-F5344CB8AC3E}">
        <p14:creationId xmlns:p14="http://schemas.microsoft.com/office/powerpoint/2010/main" val="6212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11457</TotalTime>
  <Words>1353</Words>
  <Application>Microsoft Office PowerPoint</Application>
  <PresentationFormat>Custom</PresentationFormat>
  <Paragraphs>112</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Default Design</vt:lpstr>
      <vt:lpstr>PowerPoint Presentation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Owner</cp:lastModifiedBy>
  <cp:revision>168</cp:revision>
  <dcterms:created xsi:type="dcterms:W3CDTF">2013-04-16T19:50:51Z</dcterms:created>
  <dcterms:modified xsi:type="dcterms:W3CDTF">2014-04-06T17:35:22Z</dcterms:modified>
</cp:coreProperties>
</file>