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50" d="100"/>
          <a:sy n="50" d="100"/>
        </p:scale>
        <p:origin x="480" y="7168"/>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orinthiawilkerson:Dropbox:Microbes:colony-cou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No Correlation</a:t>
            </a:r>
            <a:r>
              <a:rPr lang="en-US" baseline="0" dirty="0" smtClean="0"/>
              <a:t> between Juice and Surface Colonies</a:t>
            </a:r>
            <a:endParaRPr lang="en-US" dirty="0"/>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13.0</c:v>
                </c:pt>
                <c:pt idx="1">
                  <c:v>1.0</c:v>
                </c:pt>
                <c:pt idx="2">
                  <c:v>63.0</c:v>
                </c:pt>
                <c:pt idx="3">
                  <c:v>5.0</c:v>
                </c:pt>
                <c:pt idx="4">
                  <c:v>4.0</c:v>
                </c:pt>
                <c:pt idx="5">
                  <c:v>41.0</c:v>
                </c:pt>
                <c:pt idx="6">
                  <c:v>35.0</c:v>
                </c:pt>
                <c:pt idx="7">
                  <c:v>12.0</c:v>
                </c:pt>
              </c:numCache>
            </c:numRef>
          </c:xVal>
          <c:yVal>
            <c:numRef>
              <c:f>Sheet1!$D$3:$D$10</c:f>
              <c:numCache>
                <c:formatCode>General</c:formatCode>
                <c:ptCount val="8"/>
                <c:pt idx="0">
                  <c:v>0.0</c:v>
                </c:pt>
                <c:pt idx="1">
                  <c:v>4.0</c:v>
                </c:pt>
                <c:pt idx="2">
                  <c:v>5.0</c:v>
                </c:pt>
                <c:pt idx="3">
                  <c:v>0.0</c:v>
                </c:pt>
                <c:pt idx="4">
                  <c:v>2.0</c:v>
                </c:pt>
                <c:pt idx="5">
                  <c:v>1.0</c:v>
                </c:pt>
                <c:pt idx="6">
                  <c:v>2.0</c:v>
                </c:pt>
                <c:pt idx="7">
                  <c:v>1.0</c:v>
                </c:pt>
              </c:numCache>
            </c:numRef>
          </c:yVal>
          <c:smooth val="0"/>
        </c:ser>
        <c:dLbls>
          <c:showLegendKey val="0"/>
          <c:showVal val="0"/>
          <c:showCatName val="0"/>
          <c:showSerName val="0"/>
          <c:showPercent val="0"/>
          <c:showBubbleSize val="0"/>
        </c:dLbls>
        <c:axId val="2108191176"/>
        <c:axId val="2108196168"/>
      </c:scatterChart>
      <c:valAx>
        <c:axId val="2108191176"/>
        <c:scaling>
          <c:orientation val="minMax"/>
        </c:scaling>
        <c:delete val="0"/>
        <c:axPos val="b"/>
        <c:title>
          <c:tx>
            <c:rich>
              <a:bodyPr/>
              <a:lstStyle/>
              <a:p>
                <a:pPr>
                  <a:defRPr/>
                </a:pPr>
                <a:r>
                  <a:rPr lang="en-US" dirty="0" smtClean="0"/>
                  <a:t>Surface </a:t>
                </a:r>
                <a:r>
                  <a:rPr lang="en-US" dirty="0"/>
                  <a:t>Colonies</a:t>
                </a:r>
              </a:p>
            </c:rich>
          </c:tx>
          <c:layout/>
          <c:overlay val="0"/>
        </c:title>
        <c:numFmt formatCode="General" sourceLinked="1"/>
        <c:majorTickMark val="out"/>
        <c:minorTickMark val="none"/>
        <c:tickLblPos val="nextTo"/>
        <c:crossAx val="2108196168"/>
        <c:crosses val="autoZero"/>
        <c:crossBetween val="midCat"/>
      </c:valAx>
      <c:valAx>
        <c:axId val="2108196168"/>
        <c:scaling>
          <c:orientation val="minMax"/>
        </c:scaling>
        <c:delete val="0"/>
        <c:axPos val="l"/>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2108191176"/>
        <c:crosses val="autoZero"/>
        <c:crossBetween val="midCat"/>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4/4/14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chart" Target="../charts/chart1.xml"/><Relationship Id="rId14" Type="http://schemas.openxmlformats.org/officeDocument/2006/relationships/image" Target="../media/image11.jp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914400" y="4677096"/>
            <a:ext cx="727772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892590" y="14375047"/>
            <a:ext cx="7400925" cy="3797522"/>
          </a:xfrm>
          <a:prstGeom prst="rect">
            <a:avLst/>
          </a:prstGeom>
          <a:noFill/>
          <a:ln w="9525">
            <a:noFill/>
            <a:miter lim="800000"/>
            <a:headEnd/>
            <a:tailEnd/>
          </a:ln>
        </p:spPr>
        <p:txBody>
          <a:bodyPr lIns="92075" tIns="46038" rIns="92075" bIns="46038"/>
          <a:lstStyle/>
          <a:p>
            <a:r>
              <a:rPr lang="en-US" sz="2000" dirty="0"/>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0" name="Rectangle 59"/>
          <p:cNvSpPr>
            <a:spLocks noChangeArrowheads="1"/>
          </p:cNvSpPr>
          <p:nvPr/>
        </p:nvSpPr>
        <p:spPr bwMode="auto">
          <a:xfrm>
            <a:off x="30460950" y="13258800"/>
            <a:ext cx="5943600" cy="5334000"/>
          </a:xfrm>
          <a:prstGeom prst="rect">
            <a:avLst/>
          </a:prstGeom>
          <a:noFill/>
          <a:ln w="9525">
            <a:noFill/>
            <a:miter lim="800000"/>
            <a:headEnd/>
            <a:tailEnd/>
          </a:ln>
        </p:spPr>
        <p:txBody>
          <a:bodyPr lIns="92075" tIns="46038" rIns="92075" bIns="46038"/>
          <a:lstStyle/>
          <a:p>
            <a:pPr eaLnBrk="0" hangingPunct="0"/>
            <a:endParaRPr lang="en-US" sz="2000" dirty="0"/>
          </a:p>
        </p:txBody>
      </p:sp>
      <p:sp>
        <p:nvSpPr>
          <p:cNvPr id="13331" name="Text Box 61"/>
          <p:cNvSpPr txBox="1">
            <a:spLocks noChangeArrowheads="1"/>
          </p:cNvSpPr>
          <p:nvPr/>
        </p:nvSpPr>
        <p:spPr bwMode="auto">
          <a:xfrm>
            <a:off x="30132734" y="21910675"/>
            <a:ext cx="7349174"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099000" y="32142112"/>
            <a:ext cx="7151688" cy="769441"/>
          </a:xfrm>
          <a:prstGeom prst="rect">
            <a:avLst/>
          </a:prstGeom>
          <a:solidFill>
            <a:schemeClr val="accent6">
              <a:lumMod val="20000"/>
              <a:lumOff val="80000"/>
            </a:schemeClr>
          </a:solidFill>
          <a:ln w="9525">
            <a:noFill/>
            <a:miter lim="800000"/>
            <a:headEnd/>
            <a:tailEnd/>
          </a:ln>
        </p:spPr>
        <p:txBody>
          <a:bodyPr>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13334" name="Rectangle 64"/>
          <p:cNvSpPr>
            <a:spLocks noChangeArrowheads="1"/>
          </p:cNvSpPr>
          <p:nvPr/>
        </p:nvSpPr>
        <p:spPr bwMode="auto">
          <a:xfrm>
            <a:off x="30251400" y="26136600"/>
            <a:ext cx="7258050" cy="1066800"/>
          </a:xfrm>
          <a:prstGeom prst="rect">
            <a:avLst/>
          </a:prstGeom>
          <a:noFill/>
          <a:ln w="9525">
            <a:noFill/>
            <a:miter lim="800000"/>
            <a:headEnd/>
            <a:tailEnd/>
          </a:ln>
        </p:spPr>
        <p:txBody>
          <a:bodyPr lIns="92075" tIns="46038" rIns="92075" bIns="46038"/>
          <a:lstStyle/>
          <a:p>
            <a:pPr eaLnBrk="0" hangingPunct="0"/>
            <a:endParaRPr lang="en-US" dirty="0"/>
          </a:p>
          <a:p>
            <a:pPr algn="just" eaLnBrk="0" hangingPunct="0"/>
            <a:endParaRPr lang="en-US" dirty="0"/>
          </a:p>
          <a:p>
            <a:pPr eaLnBrk="0" hangingPunct="0"/>
            <a:endParaRPr lang="en-US" dirty="0"/>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Microbial Influences in Food Decisions</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3026479"/>
            <a:ext cx="723830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886950" y="4677096"/>
            <a:ext cx="18535650"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791201" y="5794638"/>
            <a:ext cx="7400925" cy="7540526"/>
          </a:xfrm>
          <a:prstGeom prst="rect">
            <a:avLst/>
          </a:prstGeom>
          <a:noFill/>
          <a:ln w="9525">
            <a:noFill/>
            <a:miter lim="800000"/>
            <a:headEnd/>
            <a:tailEnd/>
          </a:ln>
        </p:spPr>
        <p:txBody>
          <a:bodyPr wrap="square">
            <a:spAutoFit/>
          </a:bodyPr>
          <a:lstStyle/>
          <a:p>
            <a:r>
              <a:rPr lang="en-US" sz="2000" b="1" dirty="0"/>
              <a:t>Background</a:t>
            </a:r>
            <a:r>
              <a:rPr lang="en-US" sz="2000" dirty="0"/>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t> </a:t>
            </a:r>
          </a:p>
          <a:p>
            <a:r>
              <a:rPr lang="en-US" sz="2000" b="1" dirty="0"/>
              <a:t>Aim</a:t>
            </a:r>
            <a:r>
              <a:rPr lang="en-US" sz="2000" dirty="0"/>
              <a:t>: The purpose of the study is to investigate the relationship between the location of citrus fruit in respect to microbial growth. </a:t>
            </a:r>
          </a:p>
          <a:p>
            <a:r>
              <a:rPr lang="en-US" sz="2000" dirty="0"/>
              <a:t> </a:t>
            </a:r>
          </a:p>
          <a:p>
            <a:r>
              <a:rPr lang="en-US" sz="2000" b="1" dirty="0"/>
              <a:t>Methods</a:t>
            </a:r>
            <a:r>
              <a:rPr lang="en-US" sz="2000" dirty="0"/>
              <a:t>: The study investigated whether beverage lemon slices from institutional establishments contained more microbial contamination consumed by </a:t>
            </a:r>
            <a:r>
              <a:rPr lang="en-US" sz="2000" dirty="0" smtClean="0"/>
              <a:t>local </a:t>
            </a:r>
            <a:r>
              <a:rPr lang="en-US" sz="2000" dirty="0"/>
              <a:t>grocery </a:t>
            </a:r>
            <a:r>
              <a:rPr lang="en-US" sz="2000" dirty="0" smtClean="0"/>
              <a:t>stores. </a:t>
            </a:r>
            <a:r>
              <a:rPr lang="en-US" sz="2000" dirty="0"/>
              <a:t>Swabbed samples of the </a:t>
            </a:r>
            <a:r>
              <a:rPr lang="en-US" sz="2000" dirty="0" smtClean="0"/>
              <a:t>surface and filtered orange and lemon juice fresh oranges and  </a:t>
            </a:r>
            <a:r>
              <a:rPr lang="en-US" sz="2000" dirty="0"/>
              <a:t>lemons from </a:t>
            </a:r>
            <a:r>
              <a:rPr lang="en-US" sz="2000" dirty="0" smtClean="0"/>
              <a:t>local </a:t>
            </a:r>
            <a:r>
              <a:rPr lang="en-US" sz="2000" dirty="0"/>
              <a:t>grocery </a:t>
            </a:r>
            <a:r>
              <a:rPr lang="en-US" sz="2000" dirty="0" smtClean="0"/>
              <a:t>stores and </a:t>
            </a:r>
            <a:r>
              <a:rPr lang="en-US" sz="2000" dirty="0"/>
              <a:t>institutional establishments were analyzed for microbial contents. </a:t>
            </a:r>
            <a:endParaRPr lang="en-US" sz="2000" dirty="0" smtClean="0"/>
          </a:p>
          <a:p>
            <a:r>
              <a:rPr lang="en-US" sz="2000" dirty="0"/>
              <a:t> </a:t>
            </a:r>
          </a:p>
          <a:p>
            <a:r>
              <a:rPr lang="en-US" sz="2000" b="1" dirty="0"/>
              <a:t>Results</a:t>
            </a:r>
            <a:r>
              <a:rPr lang="en-US" sz="2000" dirty="0"/>
              <a:t>: Our expected results are lemons from institutional established produced the most microbial growth with those from local grocery stores had the second highest amount of microbial growth. </a:t>
            </a:r>
            <a:endParaRPr lang="en-US" sz="2000" dirty="0" smtClean="0"/>
          </a:p>
          <a:p>
            <a:r>
              <a:rPr lang="en-US" sz="2000" dirty="0"/>
              <a:t> </a:t>
            </a:r>
          </a:p>
          <a:p>
            <a:r>
              <a:rPr lang="en-US" sz="2000" b="1" dirty="0"/>
              <a:t>Conclusion</a:t>
            </a:r>
            <a:r>
              <a:rPr lang="en-US" sz="2000" dirty="0"/>
              <a:t>: We hope to conclude that individuals would make a safer choice when buying lemons from whole food stores than those at institutional establishments and grocery stores. </a:t>
            </a:r>
          </a:p>
          <a:p>
            <a:endParaRPr lang="en-US" dirty="0">
              <a:solidFill>
                <a:schemeClr val="bg2"/>
              </a:solidFill>
              <a:latin typeface="Arial" charset="0"/>
              <a:cs typeface="Arial" charset="0"/>
            </a:endParaRPr>
          </a:p>
        </p:txBody>
      </p:sp>
      <p:sp>
        <p:nvSpPr>
          <p:cNvPr id="1060" name="Text Box 358"/>
          <p:cNvSpPr txBox="1">
            <a:spLocks noChangeArrowheads="1"/>
          </p:cNvSpPr>
          <p:nvPr/>
        </p:nvSpPr>
        <p:spPr bwMode="auto">
          <a:xfrm>
            <a:off x="29641800" y="28727400"/>
            <a:ext cx="8153400" cy="830997"/>
          </a:xfrm>
          <a:prstGeom prst="rect">
            <a:avLst/>
          </a:prstGeom>
          <a:noFill/>
          <a:ln w="9525">
            <a:noFill/>
            <a:miter lim="800000"/>
            <a:headEnd/>
            <a:tailEnd/>
          </a:ln>
        </p:spPr>
        <p:txBody>
          <a:bodyPr>
            <a:spAutoFit/>
          </a:bodyPr>
          <a:lstStyle/>
          <a:p>
            <a:pPr marL="457200" indent="-457200">
              <a:buFont typeface="+mj-lt"/>
              <a:buAutoNum type="arabicPeriod"/>
              <a:defRPr/>
            </a:pPr>
            <a:endParaRPr lang="en-US" dirty="0">
              <a:latin typeface="+mn-lt"/>
            </a:endParaRPr>
          </a:p>
          <a:p>
            <a:pPr marL="457200" indent="-457200">
              <a:buFont typeface="+mj-lt"/>
              <a:buAutoNum type="arabicPeriod"/>
              <a:defRPr/>
            </a:pPr>
            <a:endParaRPr lang="en-US" dirty="0">
              <a:latin typeface="+mn-lt"/>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48" name="Title 1"/>
          <p:cNvSpPr txBox="1">
            <a:spLocks/>
          </p:cNvSpPr>
          <p:nvPr/>
        </p:nvSpPr>
        <p:spPr>
          <a:xfrm>
            <a:off x="20116800" y="28346400"/>
            <a:ext cx="8915400" cy="1139825"/>
          </a:xfrm>
          <a:prstGeom prst="rect">
            <a:avLst/>
          </a:prstGeom>
        </p:spPr>
        <p:txBody>
          <a:bodyPr/>
          <a:lstStyle/>
          <a:p>
            <a:pPr defTabSz="5016500" eaLnBrk="0" hangingPunct="0">
              <a:defRPr/>
            </a:pPr>
            <a:endParaRPr lang="en-US" sz="2800" b="1" dirty="0">
              <a:latin typeface="Arial Black" pitchFamily="34" charset="0"/>
            </a:endParaRPr>
          </a:p>
        </p:txBody>
      </p:sp>
      <p:sp>
        <p:nvSpPr>
          <p:cNvPr id="13369" name="Text Box 60"/>
          <p:cNvSpPr txBox="1">
            <a:spLocks noChangeArrowheads="1"/>
          </p:cNvSpPr>
          <p:nvPr/>
        </p:nvSpPr>
        <p:spPr bwMode="auto">
          <a:xfrm>
            <a:off x="30075981" y="14935200"/>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923925" y="18410366"/>
            <a:ext cx="7296776" cy="14465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680025" y="4648200"/>
            <a:ext cx="6153150"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DISCUSSION</a:t>
            </a:r>
            <a:endParaRPr lang="en-US" sz="4400" b="1" dirty="0">
              <a:solidFill>
                <a:schemeClr val="accent3"/>
              </a:solidFill>
              <a:latin typeface="Arial" pitchFamily="34" charset="0"/>
              <a:cs typeface="Arial" pitchFamily="34" charset="0"/>
            </a:endParaRPr>
          </a:p>
        </p:txBody>
      </p:sp>
      <p:sp>
        <p:nvSpPr>
          <p:cNvPr id="25" name="TextBox 24"/>
          <p:cNvSpPr txBox="1"/>
          <p:nvPr/>
        </p:nvSpPr>
        <p:spPr>
          <a:xfrm>
            <a:off x="30251400" y="18364200"/>
            <a:ext cx="72305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15" name="TextBox 14"/>
          <p:cNvSpPr txBox="1"/>
          <p:nvPr/>
        </p:nvSpPr>
        <p:spPr>
          <a:xfrm>
            <a:off x="914400" y="20459700"/>
            <a:ext cx="7277726" cy="15604272"/>
          </a:xfrm>
          <a:prstGeom prst="rect">
            <a:avLst/>
          </a:prstGeom>
          <a:noFill/>
        </p:spPr>
        <p:txBody>
          <a:bodyPr wrap="square" rtlCol="0">
            <a:spAutoFit/>
          </a:bodyPr>
          <a:lstStyle/>
          <a:p>
            <a:r>
              <a:rPr lang="en-US" dirty="0" smtClean="0"/>
              <a:t>The experiment consisted of obtaining </a:t>
            </a:r>
            <a:r>
              <a:rPr lang="en-US" dirty="0"/>
              <a:t>oranges and lemons from the main </a:t>
            </a:r>
            <a:r>
              <a:rPr lang="en-US" dirty="0" smtClean="0"/>
              <a:t>cafeteria of </a:t>
            </a:r>
            <a:r>
              <a:rPr lang="en-US" dirty="0"/>
              <a:t>Spelman College and Walmart Supercenter</a:t>
            </a:r>
            <a:r>
              <a:rPr lang="en-US" dirty="0" smtClean="0"/>
              <a:t>.</a:t>
            </a:r>
          </a:p>
          <a:p>
            <a:endParaRPr lang="en-US" dirty="0"/>
          </a:p>
          <a:p>
            <a:pPr algn="ctr"/>
            <a:r>
              <a:rPr lang="en-US" dirty="0" smtClean="0"/>
              <a:t>Flesh Experiment</a:t>
            </a:r>
            <a:endParaRPr lang="en-US" dirty="0"/>
          </a:p>
          <a:p>
            <a:r>
              <a:rPr lang="en-US" dirty="0"/>
              <a:t> </a:t>
            </a:r>
          </a:p>
          <a:p>
            <a:r>
              <a:rPr lang="en-US" dirty="0"/>
              <a:t>Labeled oranges and lemons from Spelman at S1, S2, S3 and labeled oranges and lemons from Walmart as W1, W2, and </a:t>
            </a:r>
            <a:r>
              <a:rPr lang="en-US" dirty="0" smtClean="0"/>
              <a:t>W3.Labeled </a:t>
            </a:r>
            <a:r>
              <a:rPr lang="en-US" dirty="0"/>
              <a:t>the plates with name of researchers, date, location, either orange or lemon </a:t>
            </a:r>
            <a:r>
              <a:rPr lang="en-US" dirty="0" smtClean="0"/>
              <a:t>surface. Swapped </a:t>
            </a:r>
            <a:r>
              <a:rPr lang="en-US" dirty="0"/>
              <a:t>the surface of the oranges and lemons thoroughly with a cotton swap and then displaced the cotton swap in the </a:t>
            </a:r>
            <a:r>
              <a:rPr lang="en-US" dirty="0" err="1" smtClean="0"/>
              <a:t>biowaste</a:t>
            </a:r>
            <a:r>
              <a:rPr lang="en-US" dirty="0" smtClean="0"/>
              <a:t>. Used </a:t>
            </a:r>
            <a:r>
              <a:rPr lang="en-US" dirty="0"/>
              <a:t>four knives to cut open each orange and lemon, but to ensure that the cutting utensils were sterile, the researchers divided a plate in four and collected a cotton swap of each knife</a:t>
            </a:r>
            <a:r>
              <a:rPr lang="en-US" dirty="0" smtClean="0"/>
              <a:t>.</a:t>
            </a:r>
          </a:p>
          <a:p>
            <a:endParaRPr lang="en-US" dirty="0"/>
          </a:p>
          <a:p>
            <a:pPr algn="ctr"/>
            <a:r>
              <a:rPr lang="en-US" dirty="0" smtClean="0"/>
              <a:t>Filtered Juice Experiment</a:t>
            </a:r>
            <a:r>
              <a:rPr lang="en-US" dirty="0"/>
              <a:t> </a:t>
            </a:r>
          </a:p>
          <a:p>
            <a:endParaRPr lang="en-US" dirty="0" smtClean="0"/>
          </a:p>
          <a:p>
            <a:r>
              <a:rPr lang="en-US" dirty="0" smtClean="0"/>
              <a:t>Using </a:t>
            </a:r>
            <a:r>
              <a:rPr lang="en-US" dirty="0"/>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dirty="0" smtClean="0"/>
              <a:t>Labeled </a:t>
            </a:r>
            <a:r>
              <a:rPr lang="en-US" dirty="0"/>
              <a:t>the plates with name of researchers, date, location, either orange or lemon </a:t>
            </a:r>
            <a:r>
              <a:rPr lang="en-US" dirty="0" err="1" smtClean="0"/>
              <a:t>juice.Measured</a:t>
            </a:r>
            <a:r>
              <a:rPr lang="en-US" dirty="0" smtClean="0"/>
              <a:t> </a:t>
            </a:r>
            <a:r>
              <a:rPr lang="en-US" dirty="0"/>
              <a:t>100ul of the juice collected from the falcon tube and placed on the respected plate. Added 4 beads to each plate to ensure equal spreading of the filtered </a:t>
            </a:r>
            <a:r>
              <a:rPr lang="en-US" dirty="0" err="1" smtClean="0"/>
              <a:t>juice.Let</a:t>
            </a:r>
            <a:r>
              <a:rPr lang="en-US" dirty="0" smtClean="0"/>
              <a:t> </a:t>
            </a:r>
            <a:r>
              <a:rPr lang="en-US" dirty="0"/>
              <a:t>the places sit at room temperature for a week.</a:t>
            </a:r>
          </a:p>
          <a:p>
            <a:r>
              <a:rPr lang="en-US" dirty="0"/>
              <a:t> </a:t>
            </a:r>
            <a:endParaRPr lang="en-US" dirty="0" smtClean="0"/>
          </a:p>
          <a:p>
            <a:pPr algn="ctr"/>
            <a:r>
              <a:rPr lang="en-US" dirty="0" smtClean="0"/>
              <a:t>Control Experiment</a:t>
            </a:r>
          </a:p>
          <a:p>
            <a:pPr algn="ctr"/>
            <a:endParaRPr lang="en-US" dirty="0"/>
          </a:p>
          <a:p>
            <a:r>
              <a:rPr lang="en-US" dirty="0"/>
              <a:t>Obtained orange juice from the main cafe at Spelman College and Minute Maid brand. </a:t>
            </a:r>
            <a:r>
              <a:rPr lang="en-US" dirty="0" smtClean="0"/>
              <a:t>Labeled </a:t>
            </a:r>
            <a:r>
              <a:rPr lang="en-US" dirty="0"/>
              <a:t>oranges juice as cafe and Minute </a:t>
            </a:r>
            <a:r>
              <a:rPr lang="en-US" dirty="0" err="1" smtClean="0"/>
              <a:t>Maid.Labeled</a:t>
            </a:r>
            <a:r>
              <a:rPr lang="en-US" dirty="0" smtClean="0"/>
              <a:t> </a:t>
            </a:r>
            <a:r>
              <a:rPr lang="en-US" dirty="0"/>
              <a:t>the plates with name of researchers, date, location, either cafe or minute maid</a:t>
            </a:r>
            <a:r>
              <a:rPr lang="en-US" dirty="0" smtClean="0"/>
              <a:t>.</a:t>
            </a:r>
            <a:r>
              <a:rPr lang="en-US" dirty="0"/>
              <a:t> </a:t>
            </a:r>
          </a:p>
          <a:p>
            <a:r>
              <a:rPr lang="en-US" dirty="0"/>
              <a:t>Measured 100ul of the juice collected from the falcon tube and placed on the respected plate. Added 4 beads to each plate to ensure equal spreading of the filtered juice</a:t>
            </a:r>
            <a:r>
              <a:rPr lang="en-US" dirty="0" smtClean="0"/>
              <a:t>.</a:t>
            </a:r>
            <a:r>
              <a:rPr lang="en-US" dirty="0"/>
              <a:t> </a:t>
            </a:r>
          </a:p>
          <a:p>
            <a:r>
              <a:rPr lang="en-US" dirty="0"/>
              <a:t>Let the plates sit at room temperature for a week</a:t>
            </a:r>
            <a:r>
              <a:rPr lang="en-US" dirty="0" smtClean="0"/>
              <a:t>.</a:t>
            </a:r>
            <a:r>
              <a:rPr lang="en-US" dirty="0"/>
              <a:t> </a:t>
            </a:r>
          </a:p>
          <a:p>
            <a:r>
              <a:rPr lang="en-US" dirty="0"/>
              <a:t>Counted each plate for data analysis.</a:t>
            </a:r>
          </a:p>
        </p:txBody>
      </p:sp>
      <p:sp>
        <p:nvSpPr>
          <p:cNvPr id="11" name="TextBox 10"/>
          <p:cNvSpPr txBox="1"/>
          <p:nvPr/>
        </p:nvSpPr>
        <p:spPr>
          <a:xfrm>
            <a:off x="14401800" y="6248400"/>
            <a:ext cx="9509785" cy="830997"/>
          </a:xfrm>
          <a:prstGeom prst="rect">
            <a:avLst/>
          </a:prstGeom>
          <a:noFill/>
        </p:spPr>
        <p:txBody>
          <a:bodyPr wrap="none" rtlCol="0">
            <a:spAutoFit/>
          </a:bodyPr>
          <a:lstStyle/>
          <a:p>
            <a:r>
              <a:rPr lang="en-US" dirty="0" smtClean="0"/>
              <a:t>The samples included oranges and lemons from </a:t>
            </a:r>
            <a:r>
              <a:rPr lang="en-US" dirty="0" err="1" smtClean="0"/>
              <a:t>Wal</a:t>
            </a:r>
            <a:r>
              <a:rPr lang="en-US" dirty="0" smtClean="0"/>
              <a:t> Mart and Spelman</a:t>
            </a:r>
            <a:r>
              <a:rPr lang="en-US" dirty="0" smtClean="0"/>
              <a:t>,</a:t>
            </a:r>
          </a:p>
          <a:p>
            <a:r>
              <a:rPr lang="en-US" dirty="0" smtClean="0"/>
              <a:t> Minute Maid Orange Juice, and Orange Juice from Spelman’s Dining Hall.  </a:t>
            </a:r>
            <a:endParaRPr lang="en-US" dirty="0"/>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7400" y="7620000"/>
            <a:ext cx="3759200" cy="407670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0" y="13030200"/>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1200" y="18059400"/>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00" y="17830800"/>
            <a:ext cx="4241800" cy="4267200"/>
          </a:xfrm>
          <a:prstGeom prst="rect">
            <a:avLst/>
          </a:prstGeom>
        </p:spPr>
      </p:pic>
      <p:pic>
        <p:nvPicPr>
          <p:cNvPr id="17" name="Picture 16" descr="Screen Shot 2014-04-02 at 3.35.17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30800" y="13077042"/>
            <a:ext cx="3327918" cy="3839358"/>
          </a:xfrm>
          <a:prstGeom prst="rect">
            <a:avLst/>
          </a:prstGeom>
        </p:spPr>
      </p:pic>
      <p:pic>
        <p:nvPicPr>
          <p:cNvPr id="20" name="Picture 19" descr="Screen Shot 2014-04-02 at 3.40.06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89466" y="13044559"/>
            <a:ext cx="3769733" cy="3795642"/>
          </a:xfrm>
          <a:prstGeom prst="rect">
            <a:avLst/>
          </a:prstGeom>
        </p:spPr>
      </p:pic>
      <p:pic>
        <p:nvPicPr>
          <p:cNvPr id="21" name="Picture 20" descr="Screen Shot 2014-04-02 at 3.41.17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54000" y="17907001"/>
            <a:ext cx="3821986" cy="4114800"/>
          </a:xfrm>
          <a:prstGeom prst="rect">
            <a:avLst/>
          </a:prstGeom>
        </p:spPr>
      </p:pic>
      <p:pic>
        <p:nvPicPr>
          <p:cNvPr id="22" name="Picture 21" descr="Screen Shot 2014-04-02 at 3.34.00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83800" y="13030200"/>
            <a:ext cx="3868766" cy="3810000"/>
          </a:xfrm>
          <a:prstGeom prst="rect">
            <a:avLst/>
          </a:prstGeom>
        </p:spPr>
      </p:pic>
      <p:pic>
        <p:nvPicPr>
          <p:cNvPr id="23" name="Picture 22" descr="Screen Shot 2014-04-02 at 3.45.12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11646" y="17830800"/>
            <a:ext cx="4299653" cy="4190999"/>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2009783235"/>
              </p:ext>
            </p:extLst>
          </p:nvPr>
        </p:nvGraphicFramePr>
        <p:xfrm>
          <a:off x="10287000" y="29260800"/>
          <a:ext cx="6553200" cy="6400804"/>
        </p:xfrm>
        <a:graphic>
          <a:graphicData uri="http://schemas.openxmlformats.org/drawingml/2006/table">
            <a:tbl>
              <a:tblPr/>
              <a:tblGrid>
                <a:gridCol w="1797291"/>
                <a:gridCol w="2350304"/>
                <a:gridCol w="2405605"/>
              </a:tblGrid>
              <a:tr h="2082188">
                <a:tc>
                  <a:txBody>
                    <a:bodyPr/>
                    <a:lstStyle/>
                    <a:p>
                      <a:pPr algn="ctr" fontAlgn="ctr"/>
                      <a:r>
                        <a:rPr lang="en-US" sz="2400" b="0" i="0" u="none" strike="noStrike" dirty="0">
                          <a:solidFill>
                            <a:srgbClr val="000000"/>
                          </a:solidFill>
                          <a:effectLst/>
                          <a:latin typeface="Cambria"/>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827">
                <a:tc>
                  <a:txBody>
                    <a:bodyPr/>
                    <a:lstStyle/>
                    <a:p>
                      <a:pPr algn="ctr" fontAlgn="ctr"/>
                      <a:r>
                        <a:rPr lang="en-US" sz="2400" b="0" i="0" u="none" strike="noStrike">
                          <a:solidFill>
                            <a:srgbClr val="000000"/>
                          </a:solidFill>
                          <a:effectLst/>
                          <a:latin typeface="Cambria"/>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3508098305"/>
              </p:ext>
            </p:extLst>
          </p:nvPr>
        </p:nvGraphicFramePr>
        <p:xfrm>
          <a:off x="19354800" y="29489400"/>
          <a:ext cx="8839200" cy="6172200"/>
        </p:xfrm>
        <a:graphic>
          <a:graphicData uri="http://schemas.openxmlformats.org/drawingml/2006/chart">
            <c:chart xmlns:c="http://schemas.openxmlformats.org/drawingml/2006/chart" xmlns:r="http://schemas.openxmlformats.org/officeDocument/2006/relationships" r:id="rId13"/>
          </a:graphicData>
        </a:graphic>
      </p:graphicFrame>
      <p:pic>
        <p:nvPicPr>
          <p:cNvPr id="2" name="Picture 1" descr="juice.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12065" y="7619999"/>
            <a:ext cx="3090535" cy="4248081"/>
          </a:xfrm>
          <a:prstGeom prst="rect">
            <a:avLst/>
          </a:prstGeom>
        </p:spPr>
      </p:pic>
      <p:sp>
        <p:nvSpPr>
          <p:cNvPr id="3" name="TextBox 2"/>
          <p:cNvSpPr txBox="1"/>
          <p:nvPr/>
        </p:nvSpPr>
        <p:spPr>
          <a:xfrm>
            <a:off x="10210800" y="12496800"/>
            <a:ext cx="787395" cy="461665"/>
          </a:xfrm>
          <a:prstGeom prst="rect">
            <a:avLst/>
          </a:prstGeom>
          <a:noFill/>
        </p:spPr>
        <p:txBody>
          <a:bodyPr wrap="none" rtlCol="0">
            <a:spAutoFit/>
          </a:bodyPr>
          <a:lstStyle/>
          <a:p>
            <a:r>
              <a:rPr lang="en-US" dirty="0" smtClean="0"/>
              <a:t>Fruit</a:t>
            </a:r>
            <a:endParaRPr lang="en-US" dirty="0"/>
          </a:p>
        </p:txBody>
      </p:sp>
      <p:sp>
        <p:nvSpPr>
          <p:cNvPr id="4" name="TextBox 3"/>
          <p:cNvSpPr txBox="1"/>
          <p:nvPr/>
        </p:nvSpPr>
        <p:spPr>
          <a:xfrm>
            <a:off x="13335000" y="12496800"/>
            <a:ext cx="2363898" cy="461665"/>
          </a:xfrm>
          <a:prstGeom prst="rect">
            <a:avLst/>
          </a:prstGeom>
          <a:noFill/>
        </p:spPr>
        <p:txBody>
          <a:bodyPr wrap="none" rtlCol="0">
            <a:spAutoFit/>
          </a:bodyPr>
          <a:lstStyle/>
          <a:p>
            <a:r>
              <a:rPr lang="en-US" dirty="0" smtClean="0"/>
              <a:t>Surface Microbes</a:t>
            </a:r>
            <a:endParaRPr lang="en-US" dirty="0"/>
          </a:p>
        </p:txBody>
      </p:sp>
      <p:sp>
        <p:nvSpPr>
          <p:cNvPr id="6" name="TextBox 5"/>
          <p:cNvSpPr txBox="1"/>
          <p:nvPr/>
        </p:nvSpPr>
        <p:spPr>
          <a:xfrm>
            <a:off x="18440400" y="12420600"/>
            <a:ext cx="2044149" cy="461665"/>
          </a:xfrm>
          <a:prstGeom prst="rect">
            <a:avLst/>
          </a:prstGeom>
          <a:noFill/>
        </p:spPr>
        <p:txBody>
          <a:bodyPr wrap="none" rtlCol="0">
            <a:spAutoFit/>
          </a:bodyPr>
          <a:lstStyle/>
          <a:p>
            <a:r>
              <a:rPr lang="en-US" dirty="0" smtClean="0"/>
              <a:t>Squeezed Fruit</a:t>
            </a:r>
            <a:endParaRPr lang="en-US" dirty="0"/>
          </a:p>
        </p:txBody>
      </p:sp>
      <p:sp>
        <p:nvSpPr>
          <p:cNvPr id="7" name="TextBox 6"/>
          <p:cNvSpPr txBox="1"/>
          <p:nvPr/>
        </p:nvSpPr>
        <p:spPr>
          <a:xfrm>
            <a:off x="24003000" y="12344400"/>
            <a:ext cx="2056422" cy="461665"/>
          </a:xfrm>
          <a:prstGeom prst="rect">
            <a:avLst/>
          </a:prstGeom>
          <a:noFill/>
        </p:spPr>
        <p:txBody>
          <a:bodyPr wrap="none" rtlCol="0">
            <a:spAutoFit/>
          </a:bodyPr>
          <a:lstStyle/>
          <a:p>
            <a:r>
              <a:rPr lang="en-US" smtClean="0"/>
              <a:t>Juice Microbes</a:t>
            </a:r>
            <a:endParaRPr lang="en-US" dirty="0"/>
          </a:p>
        </p:txBody>
      </p:sp>
      <p:sp>
        <p:nvSpPr>
          <p:cNvPr id="8" name="TextBox 7"/>
          <p:cNvSpPr txBox="1"/>
          <p:nvPr/>
        </p:nvSpPr>
        <p:spPr>
          <a:xfrm>
            <a:off x="11353800" y="23469600"/>
            <a:ext cx="4270370" cy="461665"/>
          </a:xfrm>
          <a:prstGeom prst="rect">
            <a:avLst/>
          </a:prstGeom>
          <a:noFill/>
        </p:spPr>
        <p:txBody>
          <a:bodyPr wrap="none" rtlCol="0">
            <a:spAutoFit/>
          </a:bodyPr>
          <a:lstStyle/>
          <a:p>
            <a:r>
              <a:rPr lang="en-US" dirty="0" smtClean="0"/>
              <a:t>Microbes from Dining Hall Juice</a:t>
            </a:r>
            <a:endParaRPr lang="en-US" dirty="0"/>
          </a:p>
        </p:txBody>
      </p:sp>
      <p:sp>
        <p:nvSpPr>
          <p:cNvPr id="18" name="TextBox 17"/>
          <p:cNvSpPr txBox="1"/>
          <p:nvPr/>
        </p:nvSpPr>
        <p:spPr>
          <a:xfrm>
            <a:off x="21945600" y="23545800"/>
            <a:ext cx="4424258" cy="461665"/>
          </a:xfrm>
          <a:prstGeom prst="rect">
            <a:avLst/>
          </a:prstGeom>
          <a:noFill/>
        </p:spPr>
        <p:txBody>
          <a:bodyPr wrap="none" rtlCol="0">
            <a:spAutoFit/>
          </a:bodyPr>
          <a:lstStyle/>
          <a:p>
            <a:r>
              <a:rPr lang="en-US" dirty="0" smtClean="0"/>
              <a:t>Microbes from Minute Maid Juice</a:t>
            </a:r>
            <a:endParaRPr lang="en-US" dirty="0"/>
          </a:p>
        </p:txBody>
      </p:sp>
      <p:pic>
        <p:nvPicPr>
          <p:cNvPr id="19" name="Picture 18" descr="Screen Shot 2014-04-04 at 3.19.23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574000" y="24231600"/>
            <a:ext cx="3260697" cy="2819400"/>
          </a:xfrm>
          <a:prstGeom prst="rect">
            <a:avLst/>
          </a:prstGeom>
        </p:spPr>
      </p:pic>
      <p:pic>
        <p:nvPicPr>
          <p:cNvPr id="24" name="Picture 23" descr="Screen Shot 2014-04-04 at 3.19.10 P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383999" y="24231600"/>
            <a:ext cx="2710663" cy="2819400"/>
          </a:xfrm>
          <a:prstGeom prst="rect">
            <a:avLst/>
          </a:prstGeom>
        </p:spPr>
      </p:pic>
      <p:pic>
        <p:nvPicPr>
          <p:cNvPr id="27" name="Picture 26" descr="Screen Shot 2014-04-04 at 3.18.38 P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792200" y="24354913"/>
            <a:ext cx="2971800" cy="2623202"/>
          </a:xfrm>
          <a:prstGeom prst="rect">
            <a:avLst/>
          </a:prstGeom>
        </p:spPr>
      </p:pic>
      <p:pic>
        <p:nvPicPr>
          <p:cNvPr id="28" name="Picture 27" descr="Screen Shot 2014-04-04 at 3.18.26 PM.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87000" y="24307800"/>
            <a:ext cx="2819400" cy="265476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7096</TotalTime>
  <Words>352</Words>
  <Application>Microsoft Macintosh PowerPoint</Application>
  <PresentationFormat>Custom</PresentationFormat>
  <Paragraphs>91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Corinthia R. Wilkerson</cp:lastModifiedBy>
  <cp:revision>112</cp:revision>
  <dcterms:created xsi:type="dcterms:W3CDTF">2002-04-01T18:54:00Z</dcterms:created>
  <dcterms:modified xsi:type="dcterms:W3CDTF">2014-04-04T19:22:56Z</dcterms:modified>
</cp:coreProperties>
</file>