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Default Extension="gif" ContentType="image/gif"/>
  <Override PartName="/ppt/comments/comment1.xml" ContentType="application/vnd.openxmlformats-officedocument.presentationml.comments+xml"/>
  <Override PartName="/ppt/comments/comment2.xml" ContentType="application/vnd.openxmlformats-officedocument.presentationml.comments+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7" r:id="rId2"/>
    <p:sldId id="258" r:id="rId3"/>
  </p:sldIdLst>
  <p:sldSz cx="38404800" cy="36576000"/>
  <p:notesSz cx="35756850" cy="36722050"/>
  <p:defaultTextStyle>
    <a:defPPr>
      <a:defRPr lang="en-US"/>
    </a:defPPr>
    <a:lvl1pPr algn="l" rtl="0" fontAlgn="base">
      <a:spcBef>
        <a:spcPct val="0"/>
      </a:spcBef>
      <a:spcAft>
        <a:spcPct val="0"/>
      </a:spcAft>
      <a:defRPr sz="2400" kern="1200">
        <a:solidFill>
          <a:schemeClr val="tx1"/>
        </a:solidFill>
        <a:latin typeface="Times New Roman" charset="0"/>
        <a:ea typeface="+mn-ea"/>
        <a:cs typeface="+mn-cs"/>
      </a:defRPr>
    </a:lvl1pPr>
    <a:lvl2pPr marL="457200" algn="l" rtl="0" fontAlgn="base">
      <a:spcBef>
        <a:spcPct val="0"/>
      </a:spcBef>
      <a:spcAft>
        <a:spcPct val="0"/>
      </a:spcAft>
      <a:defRPr sz="2400" kern="1200">
        <a:solidFill>
          <a:schemeClr val="tx1"/>
        </a:solidFill>
        <a:latin typeface="Times New Roman" charset="0"/>
        <a:ea typeface="+mn-ea"/>
        <a:cs typeface="+mn-cs"/>
      </a:defRPr>
    </a:lvl2pPr>
    <a:lvl3pPr marL="914400" algn="l" rtl="0" fontAlgn="base">
      <a:spcBef>
        <a:spcPct val="0"/>
      </a:spcBef>
      <a:spcAft>
        <a:spcPct val="0"/>
      </a:spcAft>
      <a:defRPr sz="2400" kern="1200">
        <a:solidFill>
          <a:schemeClr val="tx1"/>
        </a:solidFill>
        <a:latin typeface="Times New Roman" charset="0"/>
        <a:ea typeface="+mn-ea"/>
        <a:cs typeface="+mn-cs"/>
      </a:defRPr>
    </a:lvl3pPr>
    <a:lvl4pPr marL="1371600" algn="l" rtl="0" fontAlgn="base">
      <a:spcBef>
        <a:spcPct val="0"/>
      </a:spcBef>
      <a:spcAft>
        <a:spcPct val="0"/>
      </a:spcAft>
      <a:defRPr sz="2400" kern="1200">
        <a:solidFill>
          <a:schemeClr val="tx1"/>
        </a:solidFill>
        <a:latin typeface="Times New Roman" charset="0"/>
        <a:ea typeface="+mn-ea"/>
        <a:cs typeface="+mn-cs"/>
      </a:defRPr>
    </a:lvl4pPr>
    <a:lvl5pPr marL="1828800" algn="l" rtl="0" fontAlgn="base">
      <a:spcBef>
        <a:spcPct val="0"/>
      </a:spcBef>
      <a:spcAft>
        <a:spcPct val="0"/>
      </a:spcAft>
      <a:defRPr sz="2400" kern="1200">
        <a:solidFill>
          <a:schemeClr val="tx1"/>
        </a:solidFill>
        <a:latin typeface="Times New Roman" charset="0"/>
        <a:ea typeface="+mn-ea"/>
        <a:cs typeface="+mn-cs"/>
      </a:defRPr>
    </a:lvl5pPr>
    <a:lvl6pPr marL="2286000" algn="l" defTabSz="457200" rtl="0" eaLnBrk="1" latinLnBrk="0" hangingPunct="1">
      <a:defRPr sz="2400" kern="1200">
        <a:solidFill>
          <a:schemeClr val="tx1"/>
        </a:solidFill>
        <a:latin typeface="Times New Roman" charset="0"/>
        <a:ea typeface="+mn-ea"/>
        <a:cs typeface="+mn-cs"/>
      </a:defRPr>
    </a:lvl6pPr>
    <a:lvl7pPr marL="2743200" algn="l" defTabSz="457200" rtl="0" eaLnBrk="1" latinLnBrk="0" hangingPunct="1">
      <a:defRPr sz="2400" kern="1200">
        <a:solidFill>
          <a:schemeClr val="tx1"/>
        </a:solidFill>
        <a:latin typeface="Times New Roman" charset="0"/>
        <a:ea typeface="+mn-ea"/>
        <a:cs typeface="+mn-cs"/>
      </a:defRPr>
    </a:lvl7pPr>
    <a:lvl8pPr marL="3200400" algn="l" defTabSz="457200" rtl="0" eaLnBrk="1" latinLnBrk="0" hangingPunct="1">
      <a:defRPr sz="2400" kern="1200">
        <a:solidFill>
          <a:schemeClr val="tx1"/>
        </a:solidFill>
        <a:latin typeface="Times New Roman" charset="0"/>
        <a:ea typeface="+mn-ea"/>
        <a:cs typeface="+mn-cs"/>
      </a:defRPr>
    </a:lvl8pPr>
    <a:lvl9pPr marL="3657600" algn="l" defTabSz="457200" rtl="0" eaLnBrk="1" latinLnBrk="0" hangingPunct="1">
      <a:defRPr sz="2400" kern="1200">
        <a:solidFill>
          <a:schemeClr val="tx1"/>
        </a:solidFill>
        <a:latin typeface="Times New Roman"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y bryant"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F2875"/>
    <a:srgbClr val="61D2FF"/>
    <a:srgbClr val="55C2FF"/>
    <a:srgbClr val="00009C"/>
    <a:srgbClr val="000062"/>
    <a:srgbClr val="00336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5620"/>
    <p:restoredTop sz="94660"/>
  </p:normalViewPr>
  <p:slideViewPr>
    <p:cSldViewPr>
      <p:cViewPr varScale="1">
        <p:scale>
          <a:sx n="20" d="100"/>
          <a:sy n="20" d="100"/>
        </p:scale>
        <p:origin x="-2214" y="-150"/>
      </p:cViewPr>
      <p:guideLst>
        <p:guide orient="horz" pos="11520"/>
        <p:guide pos="12096"/>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notesMaster" Target="notesMasters/notesMaster1.xml"/><Relationship Id="rId9"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3-04-16T13:55:06.049" idx="2">
    <p:pos x="10" y="10"/>
    <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3-04-16T13:55:06.049" idx="3">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5494000" cy="1835483"/>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 name="Date Placeholder 2"/>
          <p:cNvSpPr>
            <a:spLocks noGrp="1"/>
          </p:cNvSpPr>
          <p:nvPr>
            <p:ph type="dt" idx="1"/>
          </p:nvPr>
        </p:nvSpPr>
        <p:spPr>
          <a:xfrm>
            <a:off x="20253325" y="0"/>
            <a:ext cx="15495588" cy="1835483"/>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20089B8C-FF37-ED46-B3FC-4062649AF89E}" type="datetime1">
              <a:rPr lang="en-US"/>
              <a:pPr/>
              <a:t>4/4/2014</a:t>
            </a:fld>
            <a:endParaRPr lang="en-US"/>
          </a:p>
        </p:txBody>
      </p:sp>
      <p:sp>
        <p:nvSpPr>
          <p:cNvPr id="4" name="Slide Image Placeholder 3"/>
          <p:cNvSpPr>
            <a:spLocks noGrp="1" noRot="1" noChangeAspect="1"/>
          </p:cNvSpPr>
          <p:nvPr>
            <p:ph type="sldImg" idx="2"/>
          </p:nvPr>
        </p:nvSpPr>
        <p:spPr>
          <a:xfrm>
            <a:off x="10648950" y="2754313"/>
            <a:ext cx="14458950" cy="13771562"/>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a:p>
        </p:txBody>
      </p:sp>
      <p:sp>
        <p:nvSpPr>
          <p:cNvPr id="5" name="Notes Placeholder 4"/>
          <p:cNvSpPr>
            <a:spLocks noGrp="1"/>
          </p:cNvSpPr>
          <p:nvPr>
            <p:ph type="body" sz="quarter" idx="3"/>
          </p:nvPr>
        </p:nvSpPr>
        <p:spPr>
          <a:xfrm>
            <a:off x="3575050" y="17442510"/>
            <a:ext cx="28606750" cy="16525542"/>
          </a:xfrm>
          <a:prstGeom prst="rect">
            <a:avLst/>
          </a:prstGeom>
        </p:spPr>
        <p:txBody>
          <a:bodyPr vert="horz" wrap="square" lIns="91440" tIns="45720" rIns="91440" bIns="45720" numCol="1" anchor="t" anchorCtr="0" compatLnSpc="1">
            <a:prstTxWarp prst="textNoShape">
              <a:avLst/>
            </a:prstTxWarp>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34878823"/>
            <a:ext cx="15494000" cy="1837032"/>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7" name="Slide Number Placeholder 6"/>
          <p:cNvSpPr>
            <a:spLocks noGrp="1"/>
          </p:cNvSpPr>
          <p:nvPr>
            <p:ph type="sldNum" sz="quarter" idx="5"/>
          </p:nvPr>
        </p:nvSpPr>
        <p:spPr>
          <a:xfrm>
            <a:off x="20253325" y="34878823"/>
            <a:ext cx="15495588" cy="1837032"/>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CFEAF2D6-0948-0144-B224-3643A2D79455}" type="slidenum">
              <a:rPr lang="en-US"/>
              <a:pPr/>
              <a:t>‹#›</a:t>
            </a:fld>
            <a:endParaRPr lang="en-US"/>
          </a:p>
        </p:txBody>
      </p:sp>
    </p:spTree>
    <p:extLst>
      <p:ext uri="{BB962C8B-B14F-4D97-AF65-F5344CB8AC3E}">
        <p14:creationId xmlns:p14="http://schemas.microsoft.com/office/powerpoint/2010/main" xmlns="" val="20296308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ヒラギノ角ゴ Pro W3" charset="-128"/>
        <a:cs typeface="ヒラギノ角ゴ Pro W3" charset="-128"/>
      </a:defRPr>
    </a:lvl1pPr>
    <a:lvl2pPr marL="457200" algn="l" rtl="0" eaLnBrk="0" fontAlgn="base" hangingPunct="0">
      <a:spcBef>
        <a:spcPct val="30000"/>
      </a:spcBef>
      <a:spcAft>
        <a:spcPct val="0"/>
      </a:spcAft>
      <a:defRPr sz="1200" kern="1200">
        <a:solidFill>
          <a:schemeClr val="tx1"/>
        </a:solidFill>
        <a:latin typeface="+mn-lt"/>
        <a:ea typeface="ヒラギノ角ゴ Pro W3" pitchFamily="-65"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a:lstStyle/>
          <a:p>
            <a:pPr eaLnBrk="1" hangingPunct="1">
              <a:spcBef>
                <a:spcPct val="0"/>
              </a:spcBef>
            </a:pPr>
            <a:endParaRPr lang="en-US"/>
          </a:p>
        </p:txBody>
      </p:sp>
      <p:sp>
        <p:nvSpPr>
          <p:cNvPr id="15364" name="Slide Number Placeholder 3"/>
          <p:cNvSpPr>
            <a:spLocks noGrp="1"/>
          </p:cNvSpPr>
          <p:nvPr>
            <p:ph type="sldNum" sz="quarter" idx="5"/>
          </p:nvPr>
        </p:nvSpPr>
        <p:spPr bwMode="auto">
          <a:noFill/>
          <a:ln>
            <a:miter lim="800000"/>
            <a:headEnd/>
            <a:tailEnd/>
          </a:ln>
        </p:spPr>
        <p:txBody>
          <a:bodyPr/>
          <a:lstStyle/>
          <a:p>
            <a:fld id="{B6200894-4D64-CC40-BD32-1EDD495CCC0F}" type="slidenum">
              <a:rPr lang="en-US"/>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a:lstStyle/>
          <a:p>
            <a:pPr eaLnBrk="1" hangingPunct="1">
              <a:spcBef>
                <a:spcPct val="0"/>
              </a:spcBef>
            </a:pPr>
            <a:endParaRPr lang="en-US"/>
          </a:p>
        </p:txBody>
      </p:sp>
      <p:sp>
        <p:nvSpPr>
          <p:cNvPr id="15364" name="Slide Number Placeholder 3"/>
          <p:cNvSpPr>
            <a:spLocks noGrp="1"/>
          </p:cNvSpPr>
          <p:nvPr>
            <p:ph type="sldNum" sz="quarter" idx="5"/>
          </p:nvPr>
        </p:nvSpPr>
        <p:spPr bwMode="auto">
          <a:noFill/>
          <a:ln>
            <a:miter lim="800000"/>
            <a:headEnd/>
            <a:tailEnd/>
          </a:ln>
        </p:spPr>
        <p:txBody>
          <a:bodyPr/>
          <a:lstStyle/>
          <a:p>
            <a:fld id="{B6200894-4D64-CC40-BD32-1EDD495CCC0F}" type="slidenum">
              <a:rPr lang="en-US"/>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79725" y="11361738"/>
            <a:ext cx="32645350" cy="7840662"/>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1038" y="20726400"/>
            <a:ext cx="26882725" cy="93472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A62E778E-F0B2-474A-A776-B34A13F99F37}"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F59A69BC-64A9-9147-BD67-82A3FE6B8C37}"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363738" y="3251200"/>
            <a:ext cx="8161337" cy="2926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879725" y="3251200"/>
            <a:ext cx="24331613" cy="2926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A690F3EF-B54E-8B4F-84FE-368A42B57E18}"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DF5EF5D6-5D9C-5042-B53F-81B84E781AD0}"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3" y="23502938"/>
            <a:ext cx="32643762" cy="72644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3" y="15501938"/>
            <a:ext cx="32643762" cy="80010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51D4D68C-38AB-FB40-A711-B185D761FC6E}"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879725" y="10566400"/>
            <a:ext cx="16246475" cy="21945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9278600" y="10566400"/>
            <a:ext cx="16246475" cy="21945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3747CF30-BE2F-0943-947E-E1D68335E82B}"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20875" y="1465263"/>
            <a:ext cx="34563050" cy="6096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20875" y="8186738"/>
            <a:ext cx="16968788" cy="3413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20875" y="11599863"/>
            <a:ext cx="16968788" cy="2107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8788" y="8186738"/>
            <a:ext cx="16975137" cy="3413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9508788" y="11599863"/>
            <a:ext cx="16975137" cy="2107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727A6FE9-7607-3047-8771-F8563981A7B6}"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DCA03AD9-3266-F848-ACF1-C0B9E2E49597}"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4ED54288-C4CD-9843-A5B9-B4BAF45B01AA}"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875" y="1455738"/>
            <a:ext cx="12634913" cy="61976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5014575" y="1455738"/>
            <a:ext cx="21469350" cy="31216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20875" y="7653338"/>
            <a:ext cx="12634913" cy="25019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1096C1B6-1444-3243-AAA1-EC4BA710783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925" y="25603200"/>
            <a:ext cx="23042563" cy="302260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7527925" y="3268663"/>
            <a:ext cx="23042563" cy="21945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7527925" y="28625800"/>
            <a:ext cx="23042563" cy="42926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C6F7134E-F165-0842-9442-5D08B9E54951}"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879725" y="3251200"/>
            <a:ext cx="32645350" cy="6096000"/>
          </a:xfrm>
          <a:prstGeom prst="rect">
            <a:avLst/>
          </a:prstGeom>
          <a:noFill/>
          <a:ln w="9525">
            <a:noFill/>
            <a:miter lim="800000"/>
            <a:headEnd/>
            <a:tailEnd/>
          </a:ln>
        </p:spPr>
        <p:txBody>
          <a:bodyPr vert="horz" wrap="square" lIns="501612" tIns="250806" rIns="501612" bIns="250806"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2879725" y="10566400"/>
            <a:ext cx="32645350" cy="21945600"/>
          </a:xfrm>
          <a:prstGeom prst="rect">
            <a:avLst/>
          </a:prstGeom>
          <a:noFill/>
          <a:ln w="9525">
            <a:noFill/>
            <a:miter lim="800000"/>
            <a:headEnd/>
            <a:tailEnd/>
          </a:ln>
        </p:spPr>
        <p:txBody>
          <a:bodyPr vert="horz" wrap="square" lIns="501612" tIns="250806" rIns="501612" bIns="25080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879725" y="33324800"/>
            <a:ext cx="8001000" cy="2438400"/>
          </a:xfrm>
          <a:prstGeom prst="rect">
            <a:avLst/>
          </a:prstGeom>
          <a:noFill/>
          <a:ln w="9525">
            <a:noFill/>
            <a:miter lim="800000"/>
            <a:headEnd/>
            <a:tailEnd/>
          </a:ln>
          <a:effectLst/>
        </p:spPr>
        <p:txBody>
          <a:bodyPr vert="horz" wrap="square" lIns="501612" tIns="250806" rIns="501612" bIns="250806" numCol="1" anchor="t" anchorCtr="0" compatLnSpc="1">
            <a:prstTxWarp prst="textNoShape">
              <a:avLst/>
            </a:prstTxWarp>
          </a:bodyPr>
          <a:lstStyle>
            <a:lvl1pPr>
              <a:defRPr sz="7700"/>
            </a:lvl1pPr>
          </a:lstStyle>
          <a:p>
            <a:endParaRPr lang="en-US"/>
          </a:p>
        </p:txBody>
      </p:sp>
      <p:sp>
        <p:nvSpPr>
          <p:cNvPr id="1029" name="Rectangle 5"/>
          <p:cNvSpPr>
            <a:spLocks noGrp="1" noChangeArrowheads="1"/>
          </p:cNvSpPr>
          <p:nvPr>
            <p:ph type="ftr" sz="quarter" idx="3"/>
          </p:nvPr>
        </p:nvSpPr>
        <p:spPr bwMode="auto">
          <a:xfrm>
            <a:off x="13122275" y="33324800"/>
            <a:ext cx="12160250" cy="2438400"/>
          </a:xfrm>
          <a:prstGeom prst="rect">
            <a:avLst/>
          </a:prstGeom>
          <a:noFill/>
          <a:ln w="9525">
            <a:noFill/>
            <a:miter lim="800000"/>
            <a:headEnd/>
            <a:tailEnd/>
          </a:ln>
          <a:effectLst/>
        </p:spPr>
        <p:txBody>
          <a:bodyPr vert="horz" wrap="square" lIns="501612" tIns="250806" rIns="501612" bIns="250806" numCol="1" anchor="t" anchorCtr="0" compatLnSpc="1">
            <a:prstTxWarp prst="textNoShape">
              <a:avLst/>
            </a:prstTxWarp>
          </a:bodyPr>
          <a:lstStyle>
            <a:lvl1pPr algn="ctr">
              <a:defRPr sz="7700"/>
            </a:lvl1pPr>
          </a:lstStyle>
          <a:p>
            <a:endParaRPr lang="en-US"/>
          </a:p>
        </p:txBody>
      </p:sp>
      <p:sp>
        <p:nvSpPr>
          <p:cNvPr id="1030" name="Rectangle 6"/>
          <p:cNvSpPr>
            <a:spLocks noGrp="1" noChangeArrowheads="1"/>
          </p:cNvSpPr>
          <p:nvPr>
            <p:ph type="sldNum" sz="quarter" idx="4"/>
          </p:nvPr>
        </p:nvSpPr>
        <p:spPr bwMode="auto">
          <a:xfrm>
            <a:off x="27524075" y="33324800"/>
            <a:ext cx="8001000" cy="2438400"/>
          </a:xfrm>
          <a:prstGeom prst="rect">
            <a:avLst/>
          </a:prstGeom>
          <a:noFill/>
          <a:ln w="9525">
            <a:noFill/>
            <a:miter lim="800000"/>
            <a:headEnd/>
            <a:tailEnd/>
          </a:ln>
          <a:effectLst/>
        </p:spPr>
        <p:txBody>
          <a:bodyPr vert="horz" wrap="square" lIns="501612" tIns="250806" rIns="501612" bIns="250806" numCol="1" anchor="t" anchorCtr="0" compatLnSpc="1">
            <a:prstTxWarp prst="textNoShape">
              <a:avLst/>
            </a:prstTxWarp>
          </a:bodyPr>
          <a:lstStyle>
            <a:lvl1pPr algn="r">
              <a:defRPr sz="7700"/>
            </a:lvl1pPr>
          </a:lstStyle>
          <a:p>
            <a:fld id="{D6A6726D-58FA-9D40-9AA1-28FA6F724C96}"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5016500" rtl="0" eaLnBrk="0" fontAlgn="base" hangingPunct="0">
        <a:spcBef>
          <a:spcPct val="0"/>
        </a:spcBef>
        <a:spcAft>
          <a:spcPct val="0"/>
        </a:spcAft>
        <a:defRPr sz="24100">
          <a:solidFill>
            <a:schemeClr val="tx2"/>
          </a:solidFill>
          <a:latin typeface="+mj-lt"/>
          <a:ea typeface="ヒラギノ角ゴ Pro W3" charset="-128"/>
          <a:cs typeface="ヒラギノ角ゴ Pro W3" charset="-128"/>
        </a:defRPr>
      </a:lvl1pPr>
      <a:lvl2pPr algn="ctr" defTabSz="5016500" rtl="0" eaLnBrk="0" fontAlgn="base" hangingPunct="0">
        <a:spcBef>
          <a:spcPct val="0"/>
        </a:spcBef>
        <a:spcAft>
          <a:spcPct val="0"/>
        </a:spcAft>
        <a:defRPr sz="24100">
          <a:solidFill>
            <a:schemeClr val="tx2"/>
          </a:solidFill>
          <a:latin typeface="Times New Roman" pitchFamily="18" charset="0"/>
          <a:ea typeface="ヒラギノ角ゴ Pro W3" charset="-128"/>
          <a:cs typeface="ヒラギノ角ゴ Pro W3" charset="-128"/>
        </a:defRPr>
      </a:lvl2pPr>
      <a:lvl3pPr algn="ctr" defTabSz="5016500" rtl="0" eaLnBrk="0" fontAlgn="base" hangingPunct="0">
        <a:spcBef>
          <a:spcPct val="0"/>
        </a:spcBef>
        <a:spcAft>
          <a:spcPct val="0"/>
        </a:spcAft>
        <a:defRPr sz="24100">
          <a:solidFill>
            <a:schemeClr val="tx2"/>
          </a:solidFill>
          <a:latin typeface="Times New Roman" pitchFamily="18" charset="0"/>
          <a:ea typeface="ヒラギノ角ゴ Pro W3" charset="-128"/>
          <a:cs typeface="ヒラギノ角ゴ Pro W3" charset="-128"/>
        </a:defRPr>
      </a:lvl3pPr>
      <a:lvl4pPr algn="ctr" defTabSz="5016500" rtl="0" eaLnBrk="0" fontAlgn="base" hangingPunct="0">
        <a:spcBef>
          <a:spcPct val="0"/>
        </a:spcBef>
        <a:spcAft>
          <a:spcPct val="0"/>
        </a:spcAft>
        <a:defRPr sz="24100">
          <a:solidFill>
            <a:schemeClr val="tx2"/>
          </a:solidFill>
          <a:latin typeface="Times New Roman" pitchFamily="18" charset="0"/>
          <a:ea typeface="ヒラギノ角ゴ Pro W3" charset="-128"/>
          <a:cs typeface="ヒラギノ角ゴ Pro W3" charset="-128"/>
        </a:defRPr>
      </a:lvl4pPr>
      <a:lvl5pPr algn="ctr" defTabSz="5016500" rtl="0" eaLnBrk="0" fontAlgn="base" hangingPunct="0">
        <a:spcBef>
          <a:spcPct val="0"/>
        </a:spcBef>
        <a:spcAft>
          <a:spcPct val="0"/>
        </a:spcAft>
        <a:defRPr sz="24100">
          <a:solidFill>
            <a:schemeClr val="tx2"/>
          </a:solidFill>
          <a:latin typeface="Times New Roman" pitchFamily="18" charset="0"/>
          <a:ea typeface="ヒラギノ角ゴ Pro W3" charset="-128"/>
          <a:cs typeface="ヒラギノ角ゴ Pro W3" charset="-128"/>
        </a:defRPr>
      </a:lvl5pPr>
      <a:lvl6pPr marL="457200" algn="ctr" defTabSz="5016500" rtl="0" fontAlgn="base">
        <a:spcBef>
          <a:spcPct val="0"/>
        </a:spcBef>
        <a:spcAft>
          <a:spcPct val="0"/>
        </a:spcAft>
        <a:defRPr sz="24100">
          <a:solidFill>
            <a:schemeClr val="tx2"/>
          </a:solidFill>
          <a:latin typeface="Times New Roman" pitchFamily="18" charset="0"/>
        </a:defRPr>
      </a:lvl6pPr>
      <a:lvl7pPr marL="914400" algn="ctr" defTabSz="5016500" rtl="0" fontAlgn="base">
        <a:spcBef>
          <a:spcPct val="0"/>
        </a:spcBef>
        <a:spcAft>
          <a:spcPct val="0"/>
        </a:spcAft>
        <a:defRPr sz="24100">
          <a:solidFill>
            <a:schemeClr val="tx2"/>
          </a:solidFill>
          <a:latin typeface="Times New Roman" pitchFamily="18" charset="0"/>
        </a:defRPr>
      </a:lvl7pPr>
      <a:lvl8pPr marL="1371600" algn="ctr" defTabSz="5016500" rtl="0" fontAlgn="base">
        <a:spcBef>
          <a:spcPct val="0"/>
        </a:spcBef>
        <a:spcAft>
          <a:spcPct val="0"/>
        </a:spcAft>
        <a:defRPr sz="24100">
          <a:solidFill>
            <a:schemeClr val="tx2"/>
          </a:solidFill>
          <a:latin typeface="Times New Roman" pitchFamily="18" charset="0"/>
        </a:defRPr>
      </a:lvl8pPr>
      <a:lvl9pPr marL="1828800" algn="ctr" defTabSz="5016500" rtl="0" fontAlgn="base">
        <a:spcBef>
          <a:spcPct val="0"/>
        </a:spcBef>
        <a:spcAft>
          <a:spcPct val="0"/>
        </a:spcAft>
        <a:defRPr sz="24100">
          <a:solidFill>
            <a:schemeClr val="tx2"/>
          </a:solidFill>
          <a:latin typeface="Times New Roman" pitchFamily="18" charset="0"/>
        </a:defRPr>
      </a:lvl9pPr>
    </p:titleStyle>
    <p:bodyStyle>
      <a:lvl1pPr marL="1881188" indent="-1881188" algn="l" defTabSz="5016500" rtl="0" eaLnBrk="0" fontAlgn="base" hangingPunct="0">
        <a:spcBef>
          <a:spcPct val="20000"/>
        </a:spcBef>
        <a:spcAft>
          <a:spcPct val="0"/>
        </a:spcAft>
        <a:buChar char="•"/>
        <a:defRPr sz="17600">
          <a:solidFill>
            <a:schemeClr val="tx1"/>
          </a:solidFill>
          <a:latin typeface="+mn-lt"/>
          <a:ea typeface="ヒラギノ角ゴ Pro W3" charset="-128"/>
          <a:cs typeface="ヒラギノ角ゴ Pro W3" charset="-128"/>
        </a:defRPr>
      </a:lvl1pPr>
      <a:lvl2pPr marL="4075113" indent="-1566863" algn="l" defTabSz="5016500" rtl="0" eaLnBrk="0" fontAlgn="base" hangingPunct="0">
        <a:spcBef>
          <a:spcPct val="20000"/>
        </a:spcBef>
        <a:spcAft>
          <a:spcPct val="0"/>
        </a:spcAft>
        <a:buChar char="–"/>
        <a:defRPr sz="15400">
          <a:solidFill>
            <a:schemeClr val="tx1"/>
          </a:solidFill>
          <a:latin typeface="+mn-lt"/>
          <a:ea typeface="ヒラギノ角ゴ Pro W3" pitchFamily="-65" charset="-128"/>
        </a:defRPr>
      </a:lvl2pPr>
      <a:lvl3pPr marL="6270625" indent="-1254125" algn="l" defTabSz="5016500" rtl="0" eaLnBrk="0" fontAlgn="base" hangingPunct="0">
        <a:spcBef>
          <a:spcPct val="20000"/>
        </a:spcBef>
        <a:spcAft>
          <a:spcPct val="0"/>
        </a:spcAft>
        <a:buChar char="•"/>
        <a:defRPr sz="13200">
          <a:solidFill>
            <a:schemeClr val="tx1"/>
          </a:solidFill>
          <a:latin typeface="+mn-lt"/>
          <a:ea typeface="ＭＳ Ｐゴシック" charset="-128"/>
        </a:defRPr>
      </a:lvl3pPr>
      <a:lvl4pPr marL="8778875" indent="-1254125" algn="l" defTabSz="5016500" rtl="0" eaLnBrk="0" fontAlgn="base" hangingPunct="0">
        <a:spcBef>
          <a:spcPct val="20000"/>
        </a:spcBef>
        <a:spcAft>
          <a:spcPct val="0"/>
        </a:spcAft>
        <a:buChar char="–"/>
        <a:defRPr sz="11000">
          <a:solidFill>
            <a:schemeClr val="tx1"/>
          </a:solidFill>
          <a:latin typeface="+mn-lt"/>
          <a:ea typeface="ＭＳ Ｐゴシック" charset="-128"/>
        </a:defRPr>
      </a:lvl4pPr>
      <a:lvl5pPr marL="11285538" indent="-1252538" algn="l" defTabSz="5016500" rtl="0" eaLnBrk="0" fontAlgn="base" hangingPunct="0">
        <a:spcBef>
          <a:spcPct val="20000"/>
        </a:spcBef>
        <a:spcAft>
          <a:spcPct val="0"/>
        </a:spcAft>
        <a:buChar char="»"/>
        <a:defRPr sz="11000">
          <a:solidFill>
            <a:schemeClr val="tx1"/>
          </a:solidFill>
          <a:latin typeface="+mn-lt"/>
          <a:ea typeface="ＭＳ Ｐゴシック" charset="-128"/>
        </a:defRPr>
      </a:lvl5pPr>
      <a:lvl6pPr marL="11742738" indent="-1252538" algn="l" defTabSz="5016500" rtl="0" fontAlgn="base">
        <a:spcBef>
          <a:spcPct val="20000"/>
        </a:spcBef>
        <a:spcAft>
          <a:spcPct val="0"/>
        </a:spcAft>
        <a:buChar char="»"/>
        <a:defRPr sz="11000">
          <a:solidFill>
            <a:schemeClr val="tx1"/>
          </a:solidFill>
          <a:latin typeface="+mn-lt"/>
        </a:defRPr>
      </a:lvl6pPr>
      <a:lvl7pPr marL="12199938" indent="-1252538" algn="l" defTabSz="5016500" rtl="0" fontAlgn="base">
        <a:spcBef>
          <a:spcPct val="20000"/>
        </a:spcBef>
        <a:spcAft>
          <a:spcPct val="0"/>
        </a:spcAft>
        <a:buChar char="»"/>
        <a:defRPr sz="11000">
          <a:solidFill>
            <a:schemeClr val="tx1"/>
          </a:solidFill>
          <a:latin typeface="+mn-lt"/>
        </a:defRPr>
      </a:lvl7pPr>
      <a:lvl8pPr marL="12657138" indent="-1252538" algn="l" defTabSz="5016500" rtl="0" fontAlgn="base">
        <a:spcBef>
          <a:spcPct val="20000"/>
        </a:spcBef>
        <a:spcAft>
          <a:spcPct val="0"/>
        </a:spcAft>
        <a:buChar char="»"/>
        <a:defRPr sz="11000">
          <a:solidFill>
            <a:schemeClr val="tx1"/>
          </a:solidFill>
          <a:latin typeface="+mn-lt"/>
        </a:defRPr>
      </a:lvl8pPr>
      <a:lvl9pPr marL="13114338" indent="-1252538" algn="l" defTabSz="5016500" rtl="0" fontAlgn="base">
        <a:spcBef>
          <a:spcPct val="20000"/>
        </a:spcBef>
        <a:spcAft>
          <a:spcPct val="0"/>
        </a:spcAft>
        <a:buChar char="»"/>
        <a:defRPr sz="11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hyperlink" Target="https://www.google.com/url?q=http://molecules.gnu-darwin.org/mod/acid/tetrahydro-acid-more.html&amp;sa=U&amp;ei=GuU-U7meDuPe0QHbxoEY&amp;ved=0CFIQ9QEwEjg8&amp;usg=AFQjCNHNYfKDhfoAs12KmsoZ7SGwkK6-mg" TargetMode="External"/><Relationship Id="rId18" Type="http://schemas.openxmlformats.org/officeDocument/2006/relationships/image" Target="../media/image14.png"/><Relationship Id="rId3" Type="http://schemas.openxmlformats.org/officeDocument/2006/relationships/image" Target="../media/image1.jpeg"/><Relationship Id="rId21" Type="http://schemas.openxmlformats.org/officeDocument/2006/relationships/comments" Target="../comments/comment1.xml"/><Relationship Id="rId7" Type="http://schemas.openxmlformats.org/officeDocument/2006/relationships/image" Target="../media/image5.png"/><Relationship Id="rId12" Type="http://schemas.openxmlformats.org/officeDocument/2006/relationships/image" Target="../media/image9.gif"/><Relationship Id="rId17" Type="http://schemas.openxmlformats.org/officeDocument/2006/relationships/image" Target="../media/image13.png"/><Relationship Id="rId2" Type="http://schemas.openxmlformats.org/officeDocument/2006/relationships/notesSlide" Target="../notesSlides/notesSlide1.xml"/><Relationship Id="rId16" Type="http://schemas.openxmlformats.org/officeDocument/2006/relationships/image" Target="../media/image12.jpeg"/><Relationship Id="rId20"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hyperlink" Target="http://en.wikipedia.org/wiki/File:Fluorouracil3DanZ.gif" TargetMode="External"/><Relationship Id="rId5" Type="http://schemas.openxmlformats.org/officeDocument/2006/relationships/image" Target="../media/image3.png"/><Relationship Id="rId15" Type="http://schemas.openxmlformats.org/officeDocument/2006/relationships/image" Target="../media/image11.jpeg"/><Relationship Id="rId10" Type="http://schemas.openxmlformats.org/officeDocument/2006/relationships/image" Target="../media/image8.jpeg"/><Relationship Id="rId19" Type="http://schemas.openxmlformats.org/officeDocument/2006/relationships/image" Target="../media/image15.jpeg"/><Relationship Id="rId4" Type="http://schemas.openxmlformats.org/officeDocument/2006/relationships/image" Target="../media/image2.gif"/><Relationship Id="rId9" Type="http://schemas.openxmlformats.org/officeDocument/2006/relationships/image" Target="../media/image7.png"/><Relationship Id="rId14" Type="http://schemas.openxmlformats.org/officeDocument/2006/relationships/image" Target="../media/image10.jpeg"/></Relationships>
</file>

<file path=ppt/slides/_rels/slide2.xml.rels><?xml version="1.0" encoding="UTF-8" standalone="yes"?>
<Relationships xmlns="http://schemas.openxmlformats.org/package/2006/relationships"><Relationship Id="rId8" Type="http://schemas.openxmlformats.org/officeDocument/2006/relationships/image" Target="../media/image20.emf"/><Relationship Id="rId13" Type="http://schemas.openxmlformats.org/officeDocument/2006/relationships/comments" Target="../comments/comment2.xml"/><Relationship Id="rId3" Type="http://schemas.openxmlformats.org/officeDocument/2006/relationships/image" Target="../media/image1.jpeg"/><Relationship Id="rId7" Type="http://schemas.openxmlformats.org/officeDocument/2006/relationships/image" Target="../media/image2.gif"/><Relationship Id="rId12" Type="http://schemas.openxmlformats.org/officeDocument/2006/relationships/image" Target="../media/image23.emf"/><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9.jpeg"/><Relationship Id="rId11" Type="http://schemas.openxmlformats.org/officeDocument/2006/relationships/image" Target="../media/image22.png"/><Relationship Id="rId5" Type="http://schemas.openxmlformats.org/officeDocument/2006/relationships/image" Target="../media/image18.jpeg"/><Relationship Id="rId10" Type="http://schemas.openxmlformats.org/officeDocument/2006/relationships/image" Target="../media/image21.png"/><Relationship Id="rId4" Type="http://schemas.openxmlformats.org/officeDocument/2006/relationships/image" Target="../media/image17.jpeg"/><Relationship Id="rId9"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5"/>
          <p:cNvSpPr>
            <a:spLocks noChangeArrowheads="1"/>
          </p:cNvSpPr>
          <p:nvPr/>
        </p:nvSpPr>
        <p:spPr bwMode="auto">
          <a:xfrm>
            <a:off x="1905000" y="914400"/>
            <a:ext cx="35585400" cy="4038600"/>
          </a:xfrm>
          <a:prstGeom prst="rect">
            <a:avLst/>
          </a:prstGeom>
          <a:solidFill>
            <a:srgbClr val="61D2FF"/>
          </a:solidFill>
          <a:ln w="9525">
            <a:noFill/>
            <a:miter lim="800000"/>
            <a:headEnd/>
            <a:tailEnd/>
          </a:ln>
        </p:spPr>
        <p:txBody>
          <a:bodyPr wrap="none" anchor="ctr">
            <a:prstTxWarp prst="textNoShape">
              <a:avLst/>
            </a:prstTxWarp>
          </a:bodyPr>
          <a:lstStyle/>
          <a:p>
            <a:endParaRPr lang="en-US"/>
          </a:p>
        </p:txBody>
      </p:sp>
      <p:sp>
        <p:nvSpPr>
          <p:cNvPr id="14346" name="Rectangle 47"/>
          <p:cNvSpPr>
            <a:spLocks noChangeArrowheads="1"/>
          </p:cNvSpPr>
          <p:nvPr/>
        </p:nvSpPr>
        <p:spPr bwMode="auto">
          <a:xfrm>
            <a:off x="800100" y="25298400"/>
            <a:ext cx="7772400" cy="1371600"/>
          </a:xfrm>
          <a:prstGeom prst="rect">
            <a:avLst/>
          </a:prstGeom>
          <a:noFill/>
          <a:ln w="9525">
            <a:noFill/>
            <a:miter lim="800000"/>
            <a:headEnd/>
            <a:tailEnd/>
          </a:ln>
        </p:spPr>
        <p:txBody>
          <a:bodyPr lIns="92075" tIns="46038" rIns="92075" bIns="46038">
            <a:prstTxWarp prst="textNoShape">
              <a:avLst/>
            </a:prstTxWarp>
          </a:bodyPr>
          <a:lstStyle/>
          <a:p>
            <a:pPr algn="just" eaLnBrk="0" hangingPunct="0"/>
            <a:endParaRPr lang="en-US" sz="2800"/>
          </a:p>
        </p:txBody>
      </p:sp>
      <p:sp>
        <p:nvSpPr>
          <p:cNvPr id="14349" name="Rectangle 59"/>
          <p:cNvSpPr>
            <a:spLocks noChangeArrowheads="1"/>
          </p:cNvSpPr>
          <p:nvPr/>
        </p:nvSpPr>
        <p:spPr bwMode="auto">
          <a:xfrm>
            <a:off x="28849638" y="22098000"/>
            <a:ext cx="5943600" cy="5334000"/>
          </a:xfrm>
          <a:prstGeom prst="rect">
            <a:avLst/>
          </a:prstGeom>
          <a:noFill/>
          <a:ln w="9525">
            <a:noFill/>
            <a:miter lim="800000"/>
            <a:headEnd/>
            <a:tailEnd/>
          </a:ln>
        </p:spPr>
        <p:txBody>
          <a:bodyPr lIns="92075" tIns="46038" rIns="92075" bIns="46038">
            <a:prstTxWarp prst="textNoShape">
              <a:avLst/>
            </a:prstTxWarp>
          </a:bodyPr>
          <a:lstStyle/>
          <a:p>
            <a:pPr eaLnBrk="0" hangingPunct="0"/>
            <a:endParaRPr lang="en-US" sz="2000"/>
          </a:p>
        </p:txBody>
      </p:sp>
      <p:sp>
        <p:nvSpPr>
          <p:cNvPr id="14350" name="Text Box 60"/>
          <p:cNvSpPr txBox="1">
            <a:spLocks noChangeArrowheads="1"/>
          </p:cNvSpPr>
          <p:nvPr/>
        </p:nvSpPr>
        <p:spPr bwMode="auto">
          <a:xfrm>
            <a:off x="29489400" y="16687800"/>
            <a:ext cx="7829550" cy="1446550"/>
          </a:xfrm>
          <a:prstGeom prst="rect">
            <a:avLst/>
          </a:prstGeom>
          <a:noFill/>
          <a:ln w="9525">
            <a:noFill/>
            <a:miter lim="800000"/>
            <a:headEnd/>
            <a:tailEnd/>
          </a:ln>
        </p:spPr>
        <p:txBody>
          <a:bodyPr>
            <a:prstTxWarp prst="textNoShape">
              <a:avLst/>
            </a:prstTxWarp>
            <a:spAutoFit/>
          </a:bodyPr>
          <a:lstStyle/>
          <a:p>
            <a:pPr algn="ctr" eaLnBrk="0" hangingPunct="0"/>
            <a:r>
              <a:rPr lang="en-US" sz="4400" b="1" i="1" dirty="0" smtClean="0">
                <a:solidFill>
                  <a:srgbClr val="00009C"/>
                </a:solidFill>
              </a:rPr>
              <a:t>Implication in Human MSH2  mutations</a:t>
            </a:r>
            <a:endParaRPr lang="en-US" dirty="0">
              <a:solidFill>
                <a:srgbClr val="00009C"/>
              </a:solidFill>
            </a:endParaRPr>
          </a:p>
        </p:txBody>
      </p:sp>
      <p:sp>
        <p:nvSpPr>
          <p:cNvPr id="14351" name="Text Box 61"/>
          <p:cNvSpPr txBox="1">
            <a:spLocks noChangeArrowheads="1"/>
          </p:cNvSpPr>
          <p:nvPr/>
        </p:nvSpPr>
        <p:spPr bwMode="auto">
          <a:xfrm>
            <a:off x="28422600" y="28117800"/>
            <a:ext cx="7658100" cy="762000"/>
          </a:xfrm>
          <a:prstGeom prst="rect">
            <a:avLst/>
          </a:prstGeom>
          <a:noFill/>
          <a:ln w="9525">
            <a:noFill/>
            <a:miter lim="800000"/>
            <a:headEnd/>
            <a:tailEnd/>
          </a:ln>
        </p:spPr>
        <p:txBody>
          <a:bodyPr>
            <a:prstTxWarp prst="textNoShape">
              <a:avLst/>
            </a:prstTxWarp>
            <a:spAutoFit/>
          </a:bodyPr>
          <a:lstStyle/>
          <a:p>
            <a:pPr algn="ctr" eaLnBrk="0" hangingPunct="0"/>
            <a:r>
              <a:rPr lang="en-US" sz="4400" b="1" i="1" dirty="0">
                <a:solidFill>
                  <a:srgbClr val="00009C"/>
                </a:solidFill>
              </a:rPr>
              <a:t>References</a:t>
            </a:r>
            <a:endParaRPr lang="en-US" dirty="0">
              <a:solidFill>
                <a:srgbClr val="00009C"/>
              </a:solidFill>
            </a:endParaRPr>
          </a:p>
        </p:txBody>
      </p:sp>
      <p:sp>
        <p:nvSpPr>
          <p:cNvPr id="14353" name="Text Box 63"/>
          <p:cNvSpPr txBox="1">
            <a:spLocks noChangeArrowheads="1"/>
          </p:cNvSpPr>
          <p:nvPr/>
        </p:nvSpPr>
        <p:spPr bwMode="auto">
          <a:xfrm>
            <a:off x="28270200" y="33528000"/>
            <a:ext cx="7151688" cy="701675"/>
          </a:xfrm>
          <a:prstGeom prst="rect">
            <a:avLst/>
          </a:prstGeom>
          <a:noFill/>
          <a:ln w="9525">
            <a:noFill/>
            <a:miter lim="800000"/>
            <a:headEnd/>
            <a:tailEnd/>
          </a:ln>
        </p:spPr>
        <p:txBody>
          <a:bodyPr>
            <a:prstTxWarp prst="textNoShape">
              <a:avLst/>
            </a:prstTxWarp>
            <a:spAutoFit/>
          </a:bodyPr>
          <a:lstStyle/>
          <a:p>
            <a:pPr algn="ctr" eaLnBrk="0" hangingPunct="0"/>
            <a:r>
              <a:rPr lang="en-US" sz="4000" b="1" i="1" dirty="0">
                <a:solidFill>
                  <a:srgbClr val="00009C"/>
                </a:solidFill>
              </a:rPr>
              <a:t>Acknowledgements</a:t>
            </a:r>
            <a:endParaRPr lang="en-US" sz="2000" dirty="0">
              <a:solidFill>
                <a:srgbClr val="00009C"/>
              </a:solidFill>
            </a:endParaRPr>
          </a:p>
        </p:txBody>
      </p:sp>
      <p:sp>
        <p:nvSpPr>
          <p:cNvPr id="2113" name="Text Box 65"/>
          <p:cNvSpPr txBox="1">
            <a:spLocks noChangeArrowheads="1"/>
          </p:cNvSpPr>
          <p:nvPr/>
        </p:nvSpPr>
        <p:spPr bwMode="auto">
          <a:xfrm>
            <a:off x="5715000" y="990600"/>
            <a:ext cx="27660600" cy="3908762"/>
          </a:xfrm>
          <a:prstGeom prst="rect">
            <a:avLst/>
          </a:prstGeom>
          <a:noFill/>
          <a:ln w="9525">
            <a:noFill/>
            <a:miter lim="800000"/>
            <a:headEnd/>
            <a:tailEnd/>
          </a:ln>
          <a:effectLst/>
        </p:spPr>
        <p:txBody>
          <a:bodyPr wrap="square">
            <a:prstTxWarp prst="textNoShape">
              <a:avLst/>
            </a:prstTxWarp>
            <a:spAutoFit/>
          </a:bodyPr>
          <a:lstStyle/>
          <a:p>
            <a:pPr algn="ctr"/>
            <a:r>
              <a:rPr lang="en-US" sz="6000" dirty="0" smtClean="0"/>
              <a:t>Functional Studies of the Human </a:t>
            </a:r>
            <a:r>
              <a:rPr lang="en-US" sz="6000" dirty="0"/>
              <a:t>MSH2 Missense Mutations in </a:t>
            </a:r>
            <a:r>
              <a:rPr lang="en-US" sz="6000" dirty="0" smtClean="0"/>
              <a:t>Yeast Provide</a:t>
            </a:r>
          </a:p>
          <a:p>
            <a:pPr algn="ctr"/>
            <a:r>
              <a:rPr lang="en-US" sz="6000" dirty="0" smtClean="0"/>
              <a:t>Insight to Hereditary </a:t>
            </a:r>
            <a:r>
              <a:rPr lang="en-US" sz="6000" dirty="0" err="1" smtClean="0"/>
              <a:t>Nonpolyposis</a:t>
            </a:r>
            <a:r>
              <a:rPr lang="en-US" sz="6000" dirty="0" smtClean="0"/>
              <a:t> Colon </a:t>
            </a:r>
            <a:r>
              <a:rPr lang="en-US" sz="6000" dirty="0" smtClean="0"/>
              <a:t>Cancer.</a:t>
            </a:r>
            <a:endParaRPr lang="en-US" sz="6000" b="1" dirty="0" smtClean="0"/>
          </a:p>
          <a:p>
            <a:pPr algn="ctr"/>
            <a:r>
              <a:rPr lang="en-US" sz="4800" b="1" baseline="30000" dirty="0" smtClean="0"/>
              <a:t>Meigan Bryant,</a:t>
            </a:r>
            <a:r>
              <a:rPr lang="en-US" sz="4800" b="1" dirty="0" smtClean="0"/>
              <a:t> </a:t>
            </a:r>
            <a:r>
              <a:rPr lang="en-US" sz="4800" b="1" baseline="30000" dirty="0" smtClean="0"/>
              <a:t>Tonia Iwule</a:t>
            </a:r>
            <a:r>
              <a:rPr lang="en-US" sz="4800" b="1" baseline="30000" dirty="0"/>
              <a:t> </a:t>
            </a:r>
            <a:endParaRPr lang="en-US" sz="4800" b="1" baseline="30000" dirty="0" smtClean="0"/>
          </a:p>
          <a:p>
            <a:pPr algn="ctr"/>
            <a:r>
              <a:rPr lang="en-US" sz="4800" b="1" baseline="30000" dirty="0" smtClean="0"/>
              <a:t>Advisor: Dr</a:t>
            </a:r>
            <a:r>
              <a:rPr lang="en-US" sz="4800" b="1" baseline="30000" dirty="0"/>
              <a:t>. Hong </a:t>
            </a:r>
            <a:r>
              <a:rPr lang="en-US" sz="4800" b="1" baseline="30000" dirty="0" smtClean="0"/>
              <a:t>Qin</a:t>
            </a:r>
            <a:r>
              <a:rPr lang="en-US" sz="4800" b="1" dirty="0" smtClean="0"/>
              <a:t> </a:t>
            </a:r>
          </a:p>
          <a:p>
            <a:pPr algn="ctr">
              <a:lnSpc>
                <a:spcPct val="80000"/>
              </a:lnSpc>
            </a:pPr>
            <a:r>
              <a:rPr lang="en-US" sz="4000" b="1" dirty="0" smtClean="0"/>
              <a:t>Department of Biology, Spelman College, Atlanta, GA 30314</a:t>
            </a:r>
          </a:p>
        </p:txBody>
      </p:sp>
      <p:sp>
        <p:nvSpPr>
          <p:cNvPr id="14356" name="Text Box 66"/>
          <p:cNvSpPr txBox="1">
            <a:spLocks noChangeArrowheads="1"/>
          </p:cNvSpPr>
          <p:nvPr/>
        </p:nvSpPr>
        <p:spPr bwMode="auto">
          <a:xfrm>
            <a:off x="2943225" y="17097375"/>
            <a:ext cx="3722688" cy="762000"/>
          </a:xfrm>
          <a:prstGeom prst="rect">
            <a:avLst/>
          </a:prstGeom>
          <a:noFill/>
          <a:ln w="9525">
            <a:noFill/>
            <a:miter lim="800000"/>
            <a:headEnd/>
            <a:tailEnd/>
          </a:ln>
        </p:spPr>
        <p:txBody>
          <a:bodyPr>
            <a:prstTxWarp prst="textNoShape">
              <a:avLst/>
            </a:prstTxWarp>
            <a:spAutoFit/>
          </a:bodyPr>
          <a:lstStyle/>
          <a:p>
            <a:pPr algn="ctr" eaLnBrk="0" hangingPunct="0"/>
            <a:r>
              <a:rPr lang="en-US" sz="4400" b="1" i="1" dirty="0">
                <a:solidFill>
                  <a:srgbClr val="00009C"/>
                </a:solidFill>
              </a:rPr>
              <a:t>Introduction</a:t>
            </a:r>
            <a:endParaRPr lang="en-US" dirty="0">
              <a:solidFill>
                <a:srgbClr val="00009C"/>
              </a:solidFill>
            </a:endParaRPr>
          </a:p>
        </p:txBody>
      </p:sp>
      <p:sp>
        <p:nvSpPr>
          <p:cNvPr id="14358" name="Text Box 73"/>
          <p:cNvSpPr txBox="1">
            <a:spLocks noChangeArrowheads="1"/>
          </p:cNvSpPr>
          <p:nvPr/>
        </p:nvSpPr>
        <p:spPr bwMode="auto">
          <a:xfrm>
            <a:off x="14430542" y="5520489"/>
            <a:ext cx="8229600" cy="762000"/>
          </a:xfrm>
          <a:prstGeom prst="rect">
            <a:avLst/>
          </a:prstGeom>
          <a:noFill/>
          <a:ln w="9525">
            <a:noFill/>
            <a:miter lim="800000"/>
            <a:headEnd/>
            <a:tailEnd/>
          </a:ln>
        </p:spPr>
        <p:txBody>
          <a:bodyPr>
            <a:prstTxWarp prst="textNoShape">
              <a:avLst/>
            </a:prstTxWarp>
            <a:spAutoFit/>
          </a:bodyPr>
          <a:lstStyle/>
          <a:p>
            <a:pPr algn="ctr" eaLnBrk="0" hangingPunct="0"/>
            <a:r>
              <a:rPr lang="en-US" sz="4400" b="1" i="1" dirty="0" smtClean="0">
                <a:solidFill>
                  <a:srgbClr val="00009C"/>
                </a:solidFill>
              </a:rPr>
              <a:t>Materials and Methods </a:t>
            </a:r>
            <a:endParaRPr lang="en-US" dirty="0">
              <a:solidFill>
                <a:srgbClr val="00009C"/>
              </a:solidFill>
            </a:endParaRPr>
          </a:p>
        </p:txBody>
      </p:sp>
      <p:sp>
        <p:nvSpPr>
          <p:cNvPr id="14364" name="Text Box 56"/>
          <p:cNvSpPr txBox="1">
            <a:spLocks noChangeArrowheads="1"/>
          </p:cNvSpPr>
          <p:nvPr/>
        </p:nvSpPr>
        <p:spPr bwMode="auto">
          <a:xfrm>
            <a:off x="14613926" y="12235714"/>
            <a:ext cx="8172450" cy="762000"/>
          </a:xfrm>
          <a:prstGeom prst="rect">
            <a:avLst/>
          </a:prstGeom>
          <a:noFill/>
          <a:ln w="9525">
            <a:noFill/>
            <a:miter lim="800000"/>
            <a:headEnd/>
            <a:tailEnd/>
          </a:ln>
        </p:spPr>
        <p:txBody>
          <a:bodyPr>
            <a:prstTxWarp prst="textNoShape">
              <a:avLst/>
            </a:prstTxWarp>
            <a:spAutoFit/>
          </a:bodyPr>
          <a:lstStyle/>
          <a:p>
            <a:pPr algn="ctr" eaLnBrk="0" hangingPunct="0"/>
            <a:r>
              <a:rPr lang="en-US" sz="4400" b="1" i="1" dirty="0">
                <a:solidFill>
                  <a:srgbClr val="00009C"/>
                </a:solidFill>
              </a:rPr>
              <a:t>Results</a:t>
            </a:r>
            <a:endParaRPr lang="en-US" dirty="0">
              <a:solidFill>
                <a:srgbClr val="00009C"/>
              </a:solidFill>
            </a:endParaRPr>
          </a:p>
        </p:txBody>
      </p:sp>
      <p:sp>
        <p:nvSpPr>
          <p:cNvPr id="14366" name="TextBox 75"/>
          <p:cNvSpPr txBox="1">
            <a:spLocks noChangeArrowheads="1"/>
          </p:cNvSpPr>
          <p:nvPr/>
        </p:nvSpPr>
        <p:spPr bwMode="auto">
          <a:xfrm>
            <a:off x="11582400" y="21336000"/>
            <a:ext cx="9144000" cy="461963"/>
          </a:xfrm>
          <a:prstGeom prst="rect">
            <a:avLst/>
          </a:prstGeom>
          <a:noFill/>
          <a:ln w="9525">
            <a:noFill/>
            <a:miter lim="800000"/>
            <a:headEnd/>
            <a:tailEnd/>
          </a:ln>
        </p:spPr>
        <p:txBody>
          <a:bodyPr>
            <a:prstTxWarp prst="textNoShape">
              <a:avLst/>
            </a:prstTxWarp>
            <a:spAutoFit/>
          </a:bodyPr>
          <a:lstStyle/>
          <a:p>
            <a:endParaRPr lang="en-US"/>
          </a:p>
        </p:txBody>
      </p:sp>
      <p:sp>
        <p:nvSpPr>
          <p:cNvPr id="106" name="Line 8"/>
          <p:cNvSpPr>
            <a:spLocks noChangeShapeType="1"/>
          </p:cNvSpPr>
          <p:nvPr/>
        </p:nvSpPr>
        <p:spPr bwMode="auto">
          <a:xfrm flipH="1">
            <a:off x="20878800" y="6096000"/>
            <a:ext cx="381000" cy="381000"/>
          </a:xfrm>
          <a:prstGeom prst="line">
            <a:avLst/>
          </a:prstGeom>
          <a:noFill/>
          <a:ln w="63500">
            <a:solidFill>
              <a:schemeClr val="bg1"/>
            </a:solidFill>
            <a:round/>
            <a:headEnd/>
            <a:tailEnd type="triangle" w="med" len="med"/>
          </a:ln>
        </p:spPr>
        <p:txBody>
          <a:bodyPr>
            <a:prstTxWarp prst="textNoShape">
              <a:avLst/>
            </a:prstTxWarp>
          </a:bodyPr>
          <a:lstStyle/>
          <a:p>
            <a:endParaRPr lang="en-US"/>
          </a:p>
        </p:txBody>
      </p:sp>
      <p:sp>
        <p:nvSpPr>
          <p:cNvPr id="108" name="Line 8"/>
          <p:cNvSpPr>
            <a:spLocks noChangeShapeType="1"/>
          </p:cNvSpPr>
          <p:nvPr/>
        </p:nvSpPr>
        <p:spPr bwMode="auto">
          <a:xfrm flipH="1">
            <a:off x="22707600" y="6858000"/>
            <a:ext cx="381000" cy="381000"/>
          </a:xfrm>
          <a:prstGeom prst="line">
            <a:avLst/>
          </a:prstGeom>
          <a:noFill/>
          <a:ln w="63500">
            <a:solidFill>
              <a:schemeClr val="bg1"/>
            </a:solidFill>
            <a:round/>
            <a:headEnd/>
            <a:tailEnd type="triangle" w="med" len="med"/>
          </a:ln>
        </p:spPr>
        <p:txBody>
          <a:bodyPr>
            <a:prstTxWarp prst="textNoShape">
              <a:avLst/>
            </a:prstTxWarp>
          </a:bodyPr>
          <a:lstStyle/>
          <a:p>
            <a:endParaRPr lang="en-US"/>
          </a:p>
        </p:txBody>
      </p:sp>
      <p:sp>
        <p:nvSpPr>
          <p:cNvPr id="14372" name="TextBox 136"/>
          <p:cNvSpPr txBox="1">
            <a:spLocks noChangeArrowheads="1"/>
          </p:cNvSpPr>
          <p:nvPr/>
        </p:nvSpPr>
        <p:spPr bwMode="auto">
          <a:xfrm>
            <a:off x="21046283" y="17166372"/>
            <a:ext cx="6858000" cy="461963"/>
          </a:xfrm>
          <a:prstGeom prst="rect">
            <a:avLst/>
          </a:prstGeom>
          <a:noFill/>
          <a:ln w="9525">
            <a:noFill/>
            <a:miter lim="800000"/>
            <a:headEnd/>
            <a:tailEnd/>
          </a:ln>
        </p:spPr>
        <p:txBody>
          <a:bodyPr>
            <a:prstTxWarp prst="textNoShape">
              <a:avLst/>
            </a:prstTxWarp>
            <a:spAutoFit/>
          </a:bodyPr>
          <a:lstStyle/>
          <a:p>
            <a:endParaRPr lang="en-US"/>
          </a:p>
        </p:txBody>
      </p:sp>
      <p:sp>
        <p:nvSpPr>
          <p:cNvPr id="14375" name="Text Box 66"/>
          <p:cNvSpPr txBox="1">
            <a:spLocks noChangeArrowheads="1"/>
          </p:cNvSpPr>
          <p:nvPr/>
        </p:nvSpPr>
        <p:spPr bwMode="auto">
          <a:xfrm>
            <a:off x="2895600" y="5410200"/>
            <a:ext cx="3722688" cy="769938"/>
          </a:xfrm>
          <a:prstGeom prst="rect">
            <a:avLst/>
          </a:prstGeom>
          <a:noFill/>
          <a:ln w="9525">
            <a:noFill/>
            <a:miter lim="800000"/>
            <a:headEnd/>
            <a:tailEnd/>
          </a:ln>
        </p:spPr>
        <p:txBody>
          <a:bodyPr>
            <a:prstTxWarp prst="textNoShape">
              <a:avLst/>
            </a:prstTxWarp>
            <a:spAutoFit/>
          </a:bodyPr>
          <a:lstStyle/>
          <a:p>
            <a:pPr algn="ctr" eaLnBrk="0" hangingPunct="0"/>
            <a:r>
              <a:rPr lang="en-US" sz="4400" b="1" i="1" dirty="0">
                <a:solidFill>
                  <a:srgbClr val="00009C"/>
                </a:solidFill>
              </a:rPr>
              <a:t>Abstract</a:t>
            </a:r>
            <a:endParaRPr lang="en-US" dirty="0">
              <a:solidFill>
                <a:srgbClr val="00009C"/>
              </a:solidFill>
            </a:endParaRPr>
          </a:p>
        </p:txBody>
      </p:sp>
      <p:sp>
        <p:nvSpPr>
          <p:cNvPr id="14376" name="TextBox 100"/>
          <p:cNvSpPr txBox="1">
            <a:spLocks noChangeArrowheads="1"/>
          </p:cNvSpPr>
          <p:nvPr/>
        </p:nvSpPr>
        <p:spPr bwMode="auto">
          <a:xfrm>
            <a:off x="1143000" y="6477000"/>
            <a:ext cx="8991600" cy="10418237"/>
          </a:xfrm>
          <a:prstGeom prst="rect">
            <a:avLst/>
          </a:prstGeom>
          <a:noFill/>
          <a:ln w="9525">
            <a:noFill/>
            <a:miter lim="800000"/>
            <a:headEnd/>
            <a:tailEnd/>
          </a:ln>
        </p:spPr>
        <p:txBody>
          <a:bodyPr wrap="square">
            <a:prstTxWarp prst="textNoShape">
              <a:avLst/>
            </a:prstTxWarp>
            <a:spAutoFit/>
          </a:bodyPr>
          <a:lstStyle/>
          <a:p>
            <a:r>
              <a:rPr lang="en-US" sz="2800" dirty="0"/>
              <a:t>One of every twenty Americans will be affected with Colorectal Cancer (CRC) with Hereditary Non-Polyposis Colorectal Cancer being the most common (HNPCC). This type of cancer is a hereditary gene caused by a missense mutation on the 2nd chromosome of the human DNA. To conduct our research, we used </a:t>
            </a:r>
            <a:r>
              <a:rPr lang="en-US" sz="2800" i="1" dirty="0"/>
              <a:t>Saccharomyces </a:t>
            </a:r>
            <a:r>
              <a:rPr lang="en-US" sz="2800" i="1" dirty="0" err="1"/>
              <a:t>cerevisiae</a:t>
            </a:r>
            <a:r>
              <a:rPr lang="en-US" sz="2800" i="1" dirty="0"/>
              <a:t> </a:t>
            </a:r>
            <a:r>
              <a:rPr lang="en-US" sz="2800" dirty="0"/>
              <a:t>cells, specifically the msh2 strain. These yeast cells serve as a model for understanding human MSH2 mutations, which is a tumor suppressor. The purpose is to manipulate the yeast MSH2 gene to determine which missense mutation is likely to be benign or pathogenic. We examined the defects at a molecular level to determine what MSH2 variants are dysfunctional by using a DNA mismatch pair and the reporter plasmid, pSH44, fused with URA3. The mismatch repair efﬁciencies were determined qualitatively using the 5-ﬂuororotic acid monohydrate (FOA) dinucleotide instability plate assays resulting in the formation of 5-FU. With the occurrence of 5-FU, the yeast cells should die; however, the ability of yeast cells to survive in the presence of 5-FOA reveals a dysfunction in mismatch repair. Defining the consequences of missense mutation within the MSH2 gene could result in the development of biomarkers for early detection of HNPCC.</a:t>
            </a:r>
          </a:p>
          <a:p>
            <a:r>
              <a:rPr lang="en-US" sz="2700" dirty="0" smtClean="0"/>
              <a:t>	</a:t>
            </a:r>
            <a:endParaRPr lang="en-US" sz="3200" dirty="0"/>
          </a:p>
        </p:txBody>
      </p:sp>
      <p:sp>
        <p:nvSpPr>
          <p:cNvPr id="48" name="Text Box 60"/>
          <p:cNvSpPr txBox="1">
            <a:spLocks noChangeArrowheads="1"/>
          </p:cNvSpPr>
          <p:nvPr/>
        </p:nvSpPr>
        <p:spPr bwMode="auto">
          <a:xfrm>
            <a:off x="28041600" y="5638800"/>
            <a:ext cx="7829550" cy="769441"/>
          </a:xfrm>
          <a:prstGeom prst="rect">
            <a:avLst/>
          </a:prstGeom>
          <a:noFill/>
          <a:ln w="9525">
            <a:noFill/>
            <a:miter lim="800000"/>
            <a:headEnd/>
            <a:tailEnd/>
          </a:ln>
        </p:spPr>
        <p:txBody>
          <a:bodyPr>
            <a:prstTxWarp prst="textNoShape">
              <a:avLst/>
            </a:prstTxWarp>
            <a:spAutoFit/>
          </a:bodyPr>
          <a:lstStyle/>
          <a:p>
            <a:pPr algn="ctr" eaLnBrk="0" hangingPunct="0"/>
            <a:r>
              <a:rPr lang="en-US" sz="4400" b="1" i="1" dirty="0" smtClean="0">
                <a:solidFill>
                  <a:srgbClr val="00009C"/>
                </a:solidFill>
              </a:rPr>
              <a:t>Summary and Conclusion</a:t>
            </a:r>
            <a:endParaRPr lang="en-US" dirty="0">
              <a:solidFill>
                <a:srgbClr val="00009C"/>
              </a:solidFill>
            </a:endParaRPr>
          </a:p>
        </p:txBody>
      </p:sp>
      <p:pic>
        <p:nvPicPr>
          <p:cNvPr id="4" name="Picture 3" descr="spel logo.jp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828800" y="838200"/>
            <a:ext cx="4267200" cy="4267200"/>
          </a:xfrm>
          <a:prstGeom prst="rect">
            <a:avLst/>
          </a:prstGeom>
        </p:spPr>
      </p:pic>
      <p:pic>
        <p:nvPicPr>
          <p:cNvPr id="5" name="Picture 4" descr="spel logo.jp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3375600" y="762000"/>
            <a:ext cx="4241800" cy="4241800"/>
          </a:xfrm>
          <a:prstGeom prst="rect">
            <a:avLst/>
          </a:prstGeom>
        </p:spPr>
      </p:pic>
      <p:sp>
        <p:nvSpPr>
          <p:cNvPr id="3" name="TextBox 2"/>
          <p:cNvSpPr txBox="1"/>
          <p:nvPr/>
        </p:nvSpPr>
        <p:spPr>
          <a:xfrm>
            <a:off x="1447800" y="32004000"/>
            <a:ext cx="6781800" cy="769441"/>
          </a:xfrm>
          <a:prstGeom prst="rect">
            <a:avLst/>
          </a:prstGeom>
          <a:noFill/>
        </p:spPr>
        <p:txBody>
          <a:bodyPr wrap="square" rtlCol="0">
            <a:spAutoFit/>
          </a:bodyPr>
          <a:lstStyle/>
          <a:p>
            <a:r>
              <a:rPr lang="en-US" sz="4400" b="1" i="1" dirty="0" smtClean="0">
                <a:solidFill>
                  <a:srgbClr val="00009C"/>
                </a:solidFill>
              </a:rPr>
              <a:t>Experimental Objective </a:t>
            </a:r>
            <a:endParaRPr lang="en-US" sz="4400" b="1" i="1" dirty="0">
              <a:solidFill>
                <a:srgbClr val="00009C"/>
              </a:solidFill>
            </a:endParaRPr>
          </a:p>
        </p:txBody>
      </p:sp>
      <p:sp>
        <p:nvSpPr>
          <p:cNvPr id="31" name="TextBox 30"/>
          <p:cNvSpPr txBox="1"/>
          <p:nvPr/>
        </p:nvSpPr>
        <p:spPr>
          <a:xfrm>
            <a:off x="4574205" y="17462707"/>
            <a:ext cx="184666" cy="461665"/>
          </a:xfrm>
          <a:prstGeom prst="rect">
            <a:avLst/>
          </a:prstGeom>
          <a:noFill/>
        </p:spPr>
        <p:txBody>
          <a:bodyPr wrap="none" rtlCol="0">
            <a:spAutoFit/>
          </a:bodyPr>
          <a:lstStyle/>
          <a:p>
            <a:endParaRPr lang="en-US"/>
          </a:p>
        </p:txBody>
      </p:sp>
      <p:sp>
        <p:nvSpPr>
          <p:cNvPr id="14360" name="Rectangle 14359"/>
          <p:cNvSpPr/>
          <p:nvPr/>
        </p:nvSpPr>
        <p:spPr>
          <a:xfrm>
            <a:off x="794544" y="18251865"/>
            <a:ext cx="9220200" cy="8956298"/>
          </a:xfrm>
          <a:prstGeom prst="rect">
            <a:avLst/>
          </a:prstGeom>
        </p:spPr>
        <p:txBody>
          <a:bodyPr wrap="square">
            <a:spAutoFit/>
          </a:bodyPr>
          <a:lstStyle/>
          <a:p>
            <a:r>
              <a:rPr lang="en-US" sz="3200" dirty="0"/>
              <a:t>Colorectal cancer is the second leading cause of death in the United States. 2-7% of colorectal cancer cases are due to an inherited form of the </a:t>
            </a:r>
            <a:r>
              <a:rPr lang="en-US" sz="3200" dirty="0" err="1"/>
              <a:t>the</a:t>
            </a:r>
            <a:r>
              <a:rPr lang="en-US" sz="3200" dirty="0"/>
              <a:t> disease  called hereditary </a:t>
            </a:r>
            <a:r>
              <a:rPr lang="en-US" sz="3200" dirty="0" err="1"/>
              <a:t>nonpolyposis</a:t>
            </a:r>
            <a:r>
              <a:rPr lang="en-US" sz="3200" dirty="0"/>
              <a:t> colorectal </a:t>
            </a:r>
            <a:r>
              <a:rPr lang="en-US" sz="3200" dirty="0" err="1"/>
              <a:t>cancer.This</a:t>
            </a:r>
            <a:r>
              <a:rPr lang="en-US" sz="3200" dirty="0"/>
              <a:t> cancer is associated with defects in DNA  mismatch repair. One of the main mismatch repair system genes is MSH2, which is highly conserved in both prokaryotes and eukaryotes. Approximately 30-31 percent of all cases of hereditary </a:t>
            </a:r>
            <a:r>
              <a:rPr lang="en-US" sz="3200" dirty="0" err="1"/>
              <a:t>nonpolyposis</a:t>
            </a:r>
            <a:r>
              <a:rPr lang="en-US" sz="3200" dirty="0"/>
              <a:t> cancer are results of mutations in MSH2. The purpose of this experiment is to examine the effect of mismatch repair systems on human mutations in the MSH2 gene, through yeast MSH2. Strains of Saccharomyces </a:t>
            </a:r>
            <a:r>
              <a:rPr lang="en-US" sz="3200" dirty="0" err="1"/>
              <a:t>cervisiae</a:t>
            </a:r>
            <a:r>
              <a:rPr lang="en-US" sz="3200" dirty="0"/>
              <a:t>, a budding yeast was used because  it is possible to test for MSH2 function and the similarity of its mismatch repair system to humans. </a:t>
            </a:r>
          </a:p>
          <a:p>
            <a:r>
              <a:rPr lang="en-US" sz="3200" dirty="0"/>
              <a:t/>
            </a:r>
            <a:br>
              <a:rPr lang="en-US" sz="3200" dirty="0"/>
            </a:br>
            <a:r>
              <a:rPr lang="en-US" sz="3200" dirty="0" smtClean="0"/>
              <a:t>	</a:t>
            </a:r>
            <a:endParaRPr lang="en-US" sz="3200" dirty="0"/>
          </a:p>
        </p:txBody>
      </p:sp>
      <p:sp>
        <p:nvSpPr>
          <p:cNvPr id="14363" name="Rectangle 14362"/>
          <p:cNvSpPr/>
          <p:nvPr/>
        </p:nvSpPr>
        <p:spPr>
          <a:xfrm>
            <a:off x="29413200" y="27584400"/>
            <a:ext cx="10058400" cy="4524315"/>
          </a:xfrm>
          <a:prstGeom prst="rect">
            <a:avLst/>
          </a:prstGeom>
        </p:spPr>
        <p:txBody>
          <a:bodyPr wrap="square">
            <a:spAutoFit/>
          </a:bodyPr>
          <a:lstStyle/>
          <a:p>
            <a:r>
              <a:rPr lang="en-US" sz="3200" dirty="0" err="1"/>
              <a:t>Gammie</a:t>
            </a:r>
            <a:r>
              <a:rPr lang="en-US" sz="3200" dirty="0"/>
              <a:t>, A. E., and N. </a:t>
            </a:r>
            <a:r>
              <a:rPr lang="en-US" sz="3200" dirty="0" err="1"/>
              <a:t>Erdeniz</a:t>
            </a:r>
            <a:r>
              <a:rPr lang="en-US" sz="3200" dirty="0"/>
              <a:t>. “Characterization of Pathogenic Human MSH2 Missense Mutations Using Yeast as a Model System: A Laboratory course in Molecular Biology.” Cell Biology Education 3.1 (2004): 31-48. </a:t>
            </a:r>
            <a:r>
              <a:rPr lang="en-US" sz="3200" dirty="0" smtClean="0"/>
              <a:t>Print</a:t>
            </a:r>
          </a:p>
          <a:p>
            <a:endParaRPr lang="en-US" sz="3200" dirty="0"/>
          </a:p>
          <a:p>
            <a:r>
              <a:rPr lang="en-US" sz="3200" dirty="0" err="1"/>
              <a:t>Gammie</a:t>
            </a:r>
            <a:r>
              <a:rPr lang="en-US" sz="3200" dirty="0"/>
              <a:t>, A. E., and N. </a:t>
            </a:r>
            <a:r>
              <a:rPr lang="en-US" sz="3200" dirty="0" err="1"/>
              <a:t>Erdeniz</a:t>
            </a:r>
            <a:r>
              <a:rPr lang="en-US" sz="3200" dirty="0"/>
              <a:t>. “Functional Characterization of Pathogenic Human MSH2 Missense Mutations in Saccharomyces </a:t>
            </a:r>
            <a:r>
              <a:rPr lang="en-US" sz="3200" dirty="0" err="1"/>
              <a:t>Cerevisiae</a:t>
            </a:r>
            <a:r>
              <a:rPr lang="en-US" sz="3200" dirty="0"/>
              <a:t>.” Genetics 177.2 (2007): 707-21. Print.</a:t>
            </a:r>
          </a:p>
        </p:txBody>
      </p:sp>
      <p:sp>
        <p:nvSpPr>
          <p:cNvPr id="14365" name="TextBox 14364"/>
          <p:cNvSpPr txBox="1"/>
          <p:nvPr/>
        </p:nvSpPr>
        <p:spPr>
          <a:xfrm>
            <a:off x="28346400" y="34290000"/>
            <a:ext cx="8991600" cy="1077218"/>
          </a:xfrm>
          <a:prstGeom prst="rect">
            <a:avLst/>
          </a:prstGeom>
          <a:noFill/>
        </p:spPr>
        <p:txBody>
          <a:bodyPr wrap="square" rtlCol="0">
            <a:spAutoFit/>
          </a:bodyPr>
          <a:lstStyle/>
          <a:p>
            <a:r>
              <a:rPr lang="en-US" sz="3200" dirty="0" smtClean="0"/>
              <a:t>Dr. Hong Qin, Dr. </a:t>
            </a:r>
            <a:r>
              <a:rPr lang="en-US" sz="3200" dirty="0" err="1" smtClean="0"/>
              <a:t>Dongfang</a:t>
            </a:r>
            <a:r>
              <a:rPr lang="en-US" sz="3200" dirty="0" smtClean="0"/>
              <a:t> Wang, and Dr. Stephen </a:t>
            </a:r>
            <a:r>
              <a:rPr lang="en-US" sz="3200" dirty="0" err="1" smtClean="0"/>
              <a:t>Kioko</a:t>
            </a:r>
            <a:r>
              <a:rPr lang="en-US" sz="3200" dirty="0" smtClean="0"/>
              <a:t> for helping us in the laboratory this semester.</a:t>
            </a:r>
            <a:endParaRPr lang="en-US" sz="3200" dirty="0"/>
          </a:p>
        </p:txBody>
      </p:sp>
      <p:sp>
        <p:nvSpPr>
          <p:cNvPr id="14368" name="Rectangle 14367"/>
          <p:cNvSpPr/>
          <p:nvPr/>
        </p:nvSpPr>
        <p:spPr>
          <a:xfrm>
            <a:off x="28270200" y="21183600"/>
            <a:ext cx="9829800" cy="584775"/>
          </a:xfrm>
          <a:prstGeom prst="rect">
            <a:avLst/>
          </a:prstGeom>
        </p:spPr>
        <p:txBody>
          <a:bodyPr wrap="square">
            <a:spAutoFit/>
          </a:bodyPr>
          <a:lstStyle/>
          <a:p>
            <a:r>
              <a:rPr lang="en-US" sz="3200" dirty="0" smtClean="0"/>
              <a:t>	. </a:t>
            </a:r>
            <a:endParaRPr lang="en-US" sz="3200" dirty="0"/>
          </a:p>
        </p:txBody>
      </p:sp>
      <p:pic>
        <p:nvPicPr>
          <p:cNvPr id="71" name="Picture 70"/>
          <p:cNvPicPr/>
          <p:nvPr/>
        </p:nvPicPr>
        <p:blipFill>
          <a:blip r:embed="rId4">
            <a:extLst>
              <a:ext uri="{28A0092B-C50C-407E-A947-70E740481C1C}">
                <a14:useLocalDpi xmlns:a14="http://schemas.microsoft.com/office/drawing/2010/main" xmlns="" val="0"/>
              </a:ext>
            </a:extLst>
          </a:blip>
          <a:stretch>
            <a:fillRect/>
          </a:stretch>
        </p:blipFill>
        <p:spPr>
          <a:xfrm>
            <a:off x="1219200" y="26136600"/>
            <a:ext cx="7924800" cy="6019800"/>
          </a:xfrm>
          <a:prstGeom prst="rect">
            <a:avLst/>
          </a:prstGeom>
        </p:spPr>
      </p:pic>
      <p:sp>
        <p:nvSpPr>
          <p:cNvPr id="10" name="Rectangle 9"/>
          <p:cNvSpPr/>
          <p:nvPr/>
        </p:nvSpPr>
        <p:spPr>
          <a:xfrm>
            <a:off x="11201400" y="12573000"/>
            <a:ext cx="3539934" cy="941796"/>
          </a:xfrm>
          <a:prstGeom prst="rect">
            <a:avLst/>
          </a:prstGeom>
        </p:spPr>
        <p:txBody>
          <a:bodyPr wrap="square">
            <a:spAutoFit/>
          </a:bodyPr>
          <a:lstStyle/>
          <a:p>
            <a:pPr marL="0" marR="0">
              <a:lnSpc>
                <a:spcPct val="115000"/>
              </a:lnSpc>
              <a:spcBef>
                <a:spcPts val="0"/>
              </a:spcBef>
              <a:spcAft>
                <a:spcPts val="1000"/>
              </a:spcAft>
            </a:pPr>
            <a:r>
              <a:rPr lang="en-US" b="1" dirty="0" smtClean="0">
                <a:latin typeface="Times New Roman"/>
                <a:ea typeface="Calibri"/>
              </a:rPr>
              <a:t>PCR and  </a:t>
            </a:r>
            <a:r>
              <a:rPr lang="en-US" b="1" dirty="0" smtClean="0">
                <a:latin typeface="Times New Roman"/>
                <a:ea typeface="Calibri"/>
              </a:rPr>
              <a:t>Restriction Analysis</a:t>
            </a:r>
            <a:endParaRPr lang="en-US" dirty="0">
              <a:effectLst/>
              <a:latin typeface="Times New Roman"/>
              <a:ea typeface="Calibri"/>
            </a:endParaRPr>
          </a:p>
        </p:txBody>
      </p:sp>
      <p:sp>
        <p:nvSpPr>
          <p:cNvPr id="13" name="Rectangle 12"/>
          <p:cNvSpPr/>
          <p:nvPr/>
        </p:nvSpPr>
        <p:spPr>
          <a:xfrm>
            <a:off x="11040695" y="16383000"/>
            <a:ext cx="7704505" cy="830997"/>
          </a:xfrm>
          <a:prstGeom prst="rect">
            <a:avLst/>
          </a:prstGeom>
        </p:spPr>
        <p:txBody>
          <a:bodyPr wrap="square">
            <a:spAutoFit/>
          </a:bodyPr>
          <a:lstStyle/>
          <a:p>
            <a:r>
              <a:rPr lang="en-US" dirty="0"/>
              <a:t>Size Ladder mutant WT cut  Mutant  WT    </a:t>
            </a:r>
            <a:r>
              <a:rPr lang="en-US" dirty="0" err="1"/>
              <a:t>V.cut</a:t>
            </a:r>
            <a:r>
              <a:rPr lang="en-US" dirty="0"/>
              <a:t>   </a:t>
            </a:r>
            <a:r>
              <a:rPr lang="en-US" dirty="0" err="1"/>
              <a:t>V.Uncut</a:t>
            </a:r>
            <a:endParaRPr lang="en-US" dirty="0"/>
          </a:p>
          <a:p>
            <a:r>
              <a:rPr lang="en-US" dirty="0" smtClean="0"/>
              <a:t>                        cut                    </a:t>
            </a:r>
            <a:r>
              <a:rPr lang="en-US" dirty="0"/>
              <a:t>uncut   </a:t>
            </a:r>
            <a:r>
              <a:rPr lang="en-US" dirty="0" err="1"/>
              <a:t>uncut</a:t>
            </a:r>
            <a:endParaRPr lang="en-US" dirty="0"/>
          </a:p>
        </p:txBody>
      </p:sp>
      <p:pic>
        <p:nvPicPr>
          <p:cNvPr id="76" name="Picture 75"/>
          <p:cNvPicPr/>
          <p:nvPr/>
        </p:nvPicPr>
        <p:blipFill rotWithShape="1">
          <a:blip r:embed="rId5"/>
          <a:srcRect l="33083" t="59974" r="33083" b="24065"/>
          <a:stretch/>
        </p:blipFill>
        <p:spPr bwMode="auto">
          <a:xfrm>
            <a:off x="12649200" y="17221200"/>
            <a:ext cx="5220970" cy="1524000"/>
          </a:xfrm>
          <a:prstGeom prst="rect">
            <a:avLst/>
          </a:prstGeom>
          <a:ln>
            <a:noFill/>
          </a:ln>
          <a:extLst>
            <a:ext uri="{53640926-AAD7-44D8-BBD7-CCE9431645EC}">
              <a14:shadowObscured xmlns:a14="http://schemas.microsoft.com/office/drawing/2010/main" xmlns=""/>
            </a:ext>
          </a:extLst>
        </p:spPr>
      </p:pic>
      <p:sp>
        <p:nvSpPr>
          <p:cNvPr id="17" name="Rectangle 16"/>
          <p:cNvSpPr/>
          <p:nvPr/>
        </p:nvSpPr>
        <p:spPr>
          <a:xfrm>
            <a:off x="21605638" y="14656002"/>
            <a:ext cx="3746132" cy="461665"/>
          </a:xfrm>
          <a:prstGeom prst="rect">
            <a:avLst/>
          </a:prstGeom>
        </p:spPr>
        <p:txBody>
          <a:bodyPr wrap="square">
            <a:spAutoFit/>
          </a:bodyPr>
          <a:lstStyle/>
          <a:p>
            <a:r>
              <a:rPr lang="en-US" b="1" dirty="0"/>
              <a:t>Transformation of </a:t>
            </a:r>
            <a:r>
              <a:rPr lang="en-US" b="1" dirty="0" smtClean="0"/>
              <a:t>MSH2</a:t>
            </a:r>
            <a:endParaRPr lang="en-US" dirty="0"/>
          </a:p>
        </p:txBody>
      </p:sp>
      <p:sp>
        <p:nvSpPr>
          <p:cNvPr id="14342" name="TextBox 14341"/>
          <p:cNvSpPr txBox="1"/>
          <p:nvPr/>
        </p:nvSpPr>
        <p:spPr>
          <a:xfrm>
            <a:off x="1737197" y="32891569"/>
            <a:ext cx="7334893" cy="830997"/>
          </a:xfrm>
          <a:prstGeom prst="rect">
            <a:avLst/>
          </a:prstGeom>
          <a:noFill/>
        </p:spPr>
        <p:txBody>
          <a:bodyPr wrap="none" rtlCol="0">
            <a:spAutoFit/>
          </a:bodyPr>
          <a:lstStyle/>
          <a:p>
            <a:r>
              <a:rPr lang="en-US" b="1" dirty="0" smtClean="0"/>
              <a:t>Using yeast MSH2 to study the  molecular mechanism </a:t>
            </a:r>
          </a:p>
          <a:p>
            <a:r>
              <a:rPr lang="en-US" b="1" dirty="0" smtClean="0"/>
              <a:t>of the pathogenic human MSH2 mutations.  </a:t>
            </a:r>
            <a:endParaRPr lang="en-US" b="1" dirty="0"/>
          </a:p>
        </p:txBody>
      </p:sp>
      <p:sp>
        <p:nvSpPr>
          <p:cNvPr id="2" name="Rectangle 1"/>
          <p:cNvSpPr/>
          <p:nvPr/>
        </p:nvSpPr>
        <p:spPr>
          <a:xfrm>
            <a:off x="9829800" y="23698200"/>
            <a:ext cx="6866623" cy="461665"/>
          </a:xfrm>
          <a:prstGeom prst="rect">
            <a:avLst/>
          </a:prstGeom>
        </p:spPr>
        <p:txBody>
          <a:bodyPr wrap="none">
            <a:spAutoFit/>
          </a:bodyPr>
          <a:lstStyle/>
          <a:p>
            <a:r>
              <a:rPr lang="en-US" b="1" dirty="0"/>
              <a:t>Assessment of mutation in URA3 using FOA plates</a:t>
            </a:r>
          </a:p>
        </p:txBody>
      </p:sp>
      <p:pic>
        <p:nvPicPr>
          <p:cNvPr id="2050" name="Picture 2"/>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11811000" y="24688800"/>
            <a:ext cx="4083837" cy="34423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6" name="Picture 55"/>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12988734" y="6105525"/>
            <a:ext cx="11049000" cy="6019800"/>
          </a:xfrm>
          <a:prstGeom prst="rect">
            <a:avLst/>
          </a:prstGeom>
          <a:noFill/>
        </p:spPr>
      </p:pic>
      <p:pic>
        <p:nvPicPr>
          <p:cNvPr id="2052" name="Picture 4"/>
          <p:cNvPicPr>
            <a:picLocks noChangeAspect="1" noChangeArrowheads="1"/>
          </p:cNvPicPr>
          <p:nvPr/>
        </p:nvPicPr>
        <p:blipFill>
          <a:blip r:embed="rId8">
            <a:extLst>
              <a:ext uri="{28A0092B-C50C-407E-A947-70E740481C1C}">
                <a14:useLocalDpi xmlns:a14="http://schemas.microsoft.com/office/drawing/2010/main" xmlns="" val="0"/>
              </a:ext>
            </a:extLst>
          </a:blip>
          <a:srcRect/>
          <a:stretch>
            <a:fillRect/>
          </a:stretch>
        </p:blipFill>
        <p:spPr bwMode="auto">
          <a:xfrm>
            <a:off x="17786530" y="7239000"/>
            <a:ext cx="1054100" cy="119154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9" name="Rectangle 68"/>
          <p:cNvSpPr/>
          <p:nvPr/>
        </p:nvSpPr>
        <p:spPr>
          <a:xfrm>
            <a:off x="15163800" y="14706600"/>
            <a:ext cx="1143000" cy="914401"/>
          </a:xfrm>
          <a:prstGeom prst="rect">
            <a:avLst/>
          </a:prstGeom>
          <a:noFill/>
          <a:ln w="444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2718047" y="13487400"/>
            <a:ext cx="6636753" cy="1569660"/>
          </a:xfrm>
          <a:prstGeom prst="rect">
            <a:avLst/>
          </a:prstGeom>
          <a:noFill/>
        </p:spPr>
        <p:txBody>
          <a:bodyPr wrap="none" rtlCol="0">
            <a:spAutoFit/>
          </a:bodyPr>
          <a:lstStyle/>
          <a:p>
            <a:endParaRPr lang="en-US" dirty="0" smtClean="0"/>
          </a:p>
          <a:p>
            <a:r>
              <a:rPr lang="en-US" dirty="0" smtClean="0">
                <a:latin typeface="Courier New" pitchFamily="49" charset="0"/>
                <a:cs typeface="Courier New" pitchFamily="49" charset="0"/>
              </a:rPr>
              <a:t>5’ TCCCGTT</a:t>
            </a:r>
            <a:r>
              <a:rPr lang="en-US" b="1" dirty="0" smtClean="0">
                <a:solidFill>
                  <a:schemeClr val="accent1"/>
                </a:solidFill>
                <a:latin typeface="Courier New" pitchFamily="49" charset="0"/>
                <a:cs typeface="Courier New" pitchFamily="49" charset="0"/>
              </a:rPr>
              <a:t>CAT</a:t>
            </a:r>
            <a:r>
              <a:rPr lang="en-US" dirty="0" smtClean="0">
                <a:latin typeface="Courier New" pitchFamily="49" charset="0"/>
                <a:cs typeface="Courier New" pitchFamily="49" charset="0"/>
              </a:rPr>
              <a:t>CCAGT 3’  WT </a:t>
            </a:r>
            <a:r>
              <a:rPr lang="en-US" dirty="0" err="1" smtClean="0">
                <a:latin typeface="Courier New" pitchFamily="49" charset="0"/>
                <a:cs typeface="Courier New" pitchFamily="49" charset="0"/>
              </a:rPr>
              <a:t>Histidine</a:t>
            </a:r>
            <a:endParaRPr lang="en-US" dirty="0" smtClean="0">
              <a:latin typeface="Courier New" pitchFamily="49" charset="0"/>
              <a:cs typeface="Courier New" pitchFamily="49" charset="0"/>
            </a:endParaRPr>
          </a:p>
          <a:p>
            <a:r>
              <a:rPr lang="en-US" dirty="0" smtClean="0">
                <a:latin typeface="Courier New" pitchFamily="49" charset="0"/>
                <a:cs typeface="Courier New" pitchFamily="49" charset="0"/>
              </a:rPr>
              <a:t>3’ </a:t>
            </a:r>
            <a:r>
              <a:rPr lang="en-US" dirty="0" smtClean="0">
                <a:latin typeface="Courier New" pitchFamily="49" charset="0"/>
                <a:cs typeface="Courier New" pitchFamily="49" charset="0"/>
              </a:rPr>
              <a:t>AGGGCAA</a:t>
            </a:r>
            <a:r>
              <a:rPr lang="en-US" b="1" dirty="0" smtClean="0">
                <a:solidFill>
                  <a:schemeClr val="accent1"/>
                </a:solidFill>
                <a:latin typeface="Courier New" pitchFamily="49" charset="0"/>
                <a:cs typeface="Courier New" pitchFamily="49" charset="0"/>
              </a:rPr>
              <a:t>GTC</a:t>
            </a:r>
            <a:r>
              <a:rPr lang="en-US" dirty="0" smtClean="0">
                <a:latin typeface="Courier New" pitchFamily="49" charset="0"/>
                <a:cs typeface="Courier New" pitchFamily="49" charset="0"/>
              </a:rPr>
              <a:t>GGTCA </a:t>
            </a:r>
            <a:r>
              <a:rPr lang="en-US" dirty="0" smtClean="0">
                <a:latin typeface="Courier New" pitchFamily="49" charset="0"/>
                <a:cs typeface="Courier New" pitchFamily="49" charset="0"/>
              </a:rPr>
              <a:t>5’</a:t>
            </a:r>
            <a:endParaRPr lang="en-US" dirty="0" smtClean="0"/>
          </a:p>
          <a:p>
            <a:r>
              <a:rPr lang="en-US" dirty="0" smtClean="0">
                <a:latin typeface="Courier New" pitchFamily="49" charset="0"/>
                <a:cs typeface="Courier New" pitchFamily="49" charset="0"/>
              </a:rPr>
              <a:t> </a:t>
            </a:r>
            <a:endParaRPr lang="en-US" dirty="0">
              <a:latin typeface="Courier New" pitchFamily="49" charset="0"/>
              <a:cs typeface="Courier New" pitchFamily="49" charset="0"/>
            </a:endParaRPr>
          </a:p>
        </p:txBody>
      </p:sp>
      <p:sp>
        <p:nvSpPr>
          <p:cNvPr id="70" name="TextBox 69"/>
          <p:cNvSpPr txBox="1"/>
          <p:nvPr/>
        </p:nvSpPr>
        <p:spPr>
          <a:xfrm>
            <a:off x="12886983" y="22028528"/>
            <a:ext cx="2292807" cy="461665"/>
          </a:xfrm>
          <a:prstGeom prst="rect">
            <a:avLst/>
          </a:prstGeom>
          <a:noFill/>
        </p:spPr>
        <p:txBody>
          <a:bodyPr wrap="none" rtlCol="0">
            <a:spAutoFit/>
          </a:bodyPr>
          <a:lstStyle/>
          <a:p>
            <a:r>
              <a:rPr lang="en-US" dirty="0" smtClean="0"/>
              <a:t>Mutant, Tyrosine</a:t>
            </a:r>
            <a:endParaRPr lang="en-US" dirty="0"/>
          </a:p>
        </p:txBody>
      </p:sp>
      <p:pic>
        <p:nvPicPr>
          <p:cNvPr id="1026" name="Picture 2"/>
          <p:cNvPicPr>
            <a:picLocks noChangeAspect="1" noChangeArrowheads="1"/>
          </p:cNvPicPr>
          <p:nvPr/>
        </p:nvPicPr>
        <p:blipFill>
          <a:blip r:embed="rId9">
            <a:extLst>
              <a:ext uri="{28A0092B-C50C-407E-A947-70E740481C1C}">
                <a14:useLocalDpi xmlns:a14="http://schemas.microsoft.com/office/drawing/2010/main" xmlns="" val="0"/>
              </a:ext>
            </a:extLst>
          </a:blip>
          <a:srcRect/>
          <a:stretch>
            <a:fillRect/>
          </a:stretch>
        </p:blipFill>
        <p:spPr bwMode="auto">
          <a:xfrm>
            <a:off x="19880021" y="15634754"/>
            <a:ext cx="3078163" cy="30781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9" name="Picture 58"/>
          <p:cNvPicPr/>
          <p:nvPr/>
        </p:nvPicPr>
        <p:blipFill rotWithShape="1">
          <a:blip r:embed="rId10" cstate="print">
            <a:extLst>
              <a:ext uri="{28A0092B-C50C-407E-A947-70E740481C1C}">
                <a14:useLocalDpi xmlns:a14="http://schemas.microsoft.com/office/drawing/2010/main" xmlns="" val="0"/>
              </a:ext>
            </a:extLst>
          </a:blip>
          <a:srcRect l="14144" t="7355" r="35107" b="55083"/>
          <a:stretch/>
        </p:blipFill>
        <p:spPr bwMode="auto">
          <a:xfrm>
            <a:off x="23545800" y="15544800"/>
            <a:ext cx="2905125" cy="3062548"/>
          </a:xfrm>
          <a:prstGeom prst="rect">
            <a:avLst/>
          </a:prstGeom>
          <a:ln>
            <a:noFill/>
          </a:ln>
          <a:extLst>
            <a:ext uri="{53640926-AAD7-44D8-BBD7-CCE9431645EC}">
              <a14:shadowObscured xmlns:a14="http://schemas.microsoft.com/office/drawing/2010/main" xmlns=""/>
            </a:ext>
          </a:extLst>
        </p:spPr>
      </p:pic>
      <p:sp>
        <p:nvSpPr>
          <p:cNvPr id="60" name="TextBox 59"/>
          <p:cNvSpPr txBox="1"/>
          <p:nvPr/>
        </p:nvSpPr>
        <p:spPr>
          <a:xfrm>
            <a:off x="23926800" y="15163800"/>
            <a:ext cx="1905000" cy="461665"/>
          </a:xfrm>
          <a:prstGeom prst="rect">
            <a:avLst/>
          </a:prstGeom>
          <a:noFill/>
        </p:spPr>
        <p:txBody>
          <a:bodyPr wrap="square" rtlCol="0">
            <a:spAutoFit/>
          </a:bodyPr>
          <a:lstStyle/>
          <a:p>
            <a:r>
              <a:rPr lang="en-US" dirty="0" smtClean="0"/>
              <a:t>SD-HIS-TRP</a:t>
            </a:r>
            <a:endParaRPr lang="en-US" dirty="0"/>
          </a:p>
        </p:txBody>
      </p:sp>
      <p:sp>
        <p:nvSpPr>
          <p:cNvPr id="62" name="TextBox 61"/>
          <p:cNvSpPr txBox="1"/>
          <p:nvPr/>
        </p:nvSpPr>
        <p:spPr>
          <a:xfrm>
            <a:off x="12801600" y="14859000"/>
            <a:ext cx="6901441" cy="830997"/>
          </a:xfrm>
          <a:prstGeom prst="rect">
            <a:avLst/>
          </a:prstGeom>
          <a:noFill/>
        </p:spPr>
        <p:txBody>
          <a:bodyPr wrap="square" rtlCol="0">
            <a:spAutoFit/>
          </a:bodyPr>
          <a:lstStyle/>
          <a:p>
            <a:r>
              <a:rPr lang="en-US" dirty="0" smtClean="0">
                <a:latin typeface="Courier New" pitchFamily="49" charset="0"/>
                <a:cs typeface="Courier New" pitchFamily="49" charset="0"/>
              </a:rPr>
              <a:t>5’ TCCCGTT</a:t>
            </a:r>
            <a:r>
              <a:rPr lang="en-US" b="1" dirty="0" smtClean="0">
                <a:solidFill>
                  <a:srgbClr val="FF0000"/>
                </a:solidFill>
                <a:latin typeface="Courier New" pitchFamily="49" charset="0"/>
                <a:cs typeface="Courier New" pitchFamily="49" charset="0"/>
              </a:rPr>
              <a:t>TAC</a:t>
            </a:r>
            <a:r>
              <a:rPr lang="en-US" dirty="0" smtClean="0">
                <a:latin typeface="Courier New" pitchFamily="49" charset="0"/>
                <a:cs typeface="Courier New" pitchFamily="49" charset="0"/>
              </a:rPr>
              <a:t>CCAGT </a:t>
            </a:r>
            <a:r>
              <a:rPr lang="en-US" dirty="0" smtClean="0">
                <a:latin typeface="Courier New" pitchFamily="49" charset="0"/>
                <a:cs typeface="Courier New" pitchFamily="49" charset="0"/>
              </a:rPr>
              <a:t>3’    </a:t>
            </a:r>
            <a:r>
              <a:rPr lang="en-US" dirty="0" smtClean="0"/>
              <a:t>Mutant</a:t>
            </a:r>
            <a:r>
              <a:rPr lang="en-US" dirty="0" smtClean="0"/>
              <a:t>, Tyrosine</a:t>
            </a:r>
          </a:p>
          <a:p>
            <a:r>
              <a:rPr lang="en-US" dirty="0" smtClean="0">
                <a:latin typeface="Courier New" pitchFamily="49" charset="0"/>
                <a:cs typeface="Courier New" pitchFamily="49" charset="0"/>
              </a:rPr>
              <a:t>3’ AGGGCAA</a:t>
            </a:r>
            <a:r>
              <a:rPr lang="en-US" b="1" dirty="0" smtClean="0">
                <a:solidFill>
                  <a:srgbClr val="FF0000"/>
                </a:solidFill>
                <a:latin typeface="Courier New" pitchFamily="49" charset="0"/>
                <a:cs typeface="Courier New" pitchFamily="49" charset="0"/>
              </a:rPr>
              <a:t>ATG</a:t>
            </a:r>
            <a:r>
              <a:rPr lang="en-US" dirty="0" smtClean="0">
                <a:latin typeface="Courier New" pitchFamily="49" charset="0"/>
                <a:cs typeface="Courier New" pitchFamily="49" charset="0"/>
              </a:rPr>
              <a:t>GGTCA 5’</a:t>
            </a:r>
            <a:endParaRPr lang="en-US" dirty="0" smtClean="0"/>
          </a:p>
        </p:txBody>
      </p:sp>
      <p:sp>
        <p:nvSpPr>
          <p:cNvPr id="63" name="TextBox 62"/>
          <p:cNvSpPr txBox="1"/>
          <p:nvPr/>
        </p:nvSpPr>
        <p:spPr>
          <a:xfrm>
            <a:off x="15316200" y="15925800"/>
            <a:ext cx="902811" cy="461665"/>
          </a:xfrm>
          <a:prstGeom prst="rect">
            <a:avLst/>
          </a:prstGeom>
          <a:noFill/>
        </p:spPr>
        <p:txBody>
          <a:bodyPr wrap="none" rtlCol="0">
            <a:spAutoFit/>
          </a:bodyPr>
          <a:lstStyle/>
          <a:p>
            <a:r>
              <a:rPr lang="en-US" b="1" dirty="0" err="1" smtClean="0">
                <a:solidFill>
                  <a:srgbClr val="7030A0"/>
                </a:solidFill>
              </a:rPr>
              <a:t>BmrI</a:t>
            </a:r>
            <a:endParaRPr lang="en-US" b="1" dirty="0">
              <a:solidFill>
                <a:srgbClr val="7030A0"/>
              </a:solidFill>
              <a:latin typeface="Courier New" pitchFamily="49" charset="0"/>
              <a:cs typeface="Courier New" pitchFamily="49" charset="0"/>
            </a:endParaRPr>
          </a:p>
        </p:txBody>
      </p:sp>
      <p:sp>
        <p:nvSpPr>
          <p:cNvPr id="14367" name="TextBox 76"/>
          <p:cNvSpPr txBox="1">
            <a:spLocks noChangeArrowheads="1"/>
          </p:cNvSpPr>
          <p:nvPr/>
        </p:nvSpPr>
        <p:spPr bwMode="auto">
          <a:xfrm>
            <a:off x="20574000" y="18669000"/>
            <a:ext cx="7310843" cy="1569660"/>
          </a:xfrm>
          <a:prstGeom prst="rect">
            <a:avLst/>
          </a:prstGeom>
          <a:noFill/>
          <a:ln w="9525">
            <a:noFill/>
            <a:miter lim="800000"/>
            <a:headEnd/>
            <a:tailEnd/>
          </a:ln>
        </p:spPr>
        <p:txBody>
          <a:bodyPr wrap="square">
            <a:prstTxWarp prst="textNoShape">
              <a:avLst/>
            </a:prstTxWarp>
            <a:spAutoFit/>
          </a:bodyPr>
          <a:lstStyle/>
          <a:p>
            <a:r>
              <a:rPr lang="en-US" dirty="0" smtClean="0"/>
              <a:t>Fig2. </a:t>
            </a:r>
            <a:r>
              <a:rPr lang="en-US" dirty="0"/>
              <a:t>PCR fragments generated after confirmation of the mutagenized MSH2 by digestion with RE </a:t>
            </a:r>
            <a:r>
              <a:rPr lang="en-US" dirty="0" err="1"/>
              <a:t>BmrI</a:t>
            </a:r>
            <a:r>
              <a:rPr lang="en-US" dirty="0"/>
              <a:t>. </a:t>
            </a:r>
            <a:r>
              <a:rPr lang="en-US" dirty="0" err="1"/>
              <a:t>BmRI</a:t>
            </a:r>
            <a:r>
              <a:rPr lang="en-US" dirty="0"/>
              <a:t> only cuts the mutagenized plasmid which helps distinguishing between mutant allele and the wild type.</a:t>
            </a:r>
          </a:p>
        </p:txBody>
      </p:sp>
      <p:grpSp>
        <p:nvGrpSpPr>
          <p:cNvPr id="104" name="Group 4"/>
          <p:cNvGrpSpPr>
            <a:grpSpLocks/>
          </p:cNvGrpSpPr>
          <p:nvPr/>
        </p:nvGrpSpPr>
        <p:grpSpPr bwMode="auto">
          <a:xfrm>
            <a:off x="21945600" y="23546109"/>
            <a:ext cx="2733675" cy="1727200"/>
            <a:chOff x="3270" y="2608"/>
            <a:chExt cx="1722" cy="1088"/>
          </a:xfrm>
        </p:grpSpPr>
        <p:sp>
          <p:nvSpPr>
            <p:cNvPr id="124" name="Oval 5"/>
            <p:cNvSpPr>
              <a:spLocks noChangeAspect="1" noChangeArrowheads="1"/>
            </p:cNvSpPr>
            <p:nvPr/>
          </p:nvSpPr>
          <p:spPr bwMode="auto">
            <a:xfrm>
              <a:off x="3533" y="2626"/>
              <a:ext cx="971" cy="818"/>
            </a:xfrm>
            <a:prstGeom prst="ellipse">
              <a:avLst/>
            </a:prstGeom>
            <a:noFill/>
            <a:ln w="28575">
              <a:solidFill>
                <a:schemeClr val="tx1"/>
              </a:solidFill>
              <a:round/>
              <a:headEnd/>
              <a:tailEnd/>
            </a:ln>
          </p:spPr>
          <p:txBody>
            <a:bodyPr wrap="none" anchor="ctr"/>
            <a:lstStyle/>
            <a:p>
              <a:endParaRPr lang="en-US"/>
            </a:p>
          </p:txBody>
        </p:sp>
        <p:sp>
          <p:nvSpPr>
            <p:cNvPr id="125" name="Rectangle 6"/>
            <p:cNvSpPr>
              <a:spLocks noChangeAspect="1" noChangeArrowheads="1"/>
            </p:cNvSpPr>
            <p:nvPr/>
          </p:nvSpPr>
          <p:spPr bwMode="auto">
            <a:xfrm>
              <a:off x="3780" y="3343"/>
              <a:ext cx="512" cy="106"/>
            </a:xfrm>
            <a:prstGeom prst="rect">
              <a:avLst/>
            </a:prstGeom>
            <a:solidFill>
              <a:schemeClr val="accent2"/>
            </a:solidFill>
            <a:ln w="9525">
              <a:solidFill>
                <a:schemeClr val="tx1"/>
              </a:solidFill>
              <a:miter lim="800000"/>
              <a:headEnd/>
              <a:tailEnd/>
            </a:ln>
          </p:spPr>
          <p:txBody>
            <a:bodyPr wrap="none" anchor="ctr"/>
            <a:lstStyle/>
            <a:p>
              <a:pPr algn="ctr"/>
              <a:endParaRPr lang="en-US" sz="2000" i="1">
                <a:solidFill>
                  <a:schemeClr val="accent2"/>
                </a:solidFill>
              </a:endParaRPr>
            </a:p>
          </p:txBody>
        </p:sp>
        <p:sp>
          <p:nvSpPr>
            <p:cNvPr id="126" name="Rectangle 7"/>
            <p:cNvSpPr>
              <a:spLocks noChangeAspect="1" noChangeArrowheads="1"/>
            </p:cNvSpPr>
            <p:nvPr/>
          </p:nvSpPr>
          <p:spPr bwMode="auto">
            <a:xfrm rot="-3315004">
              <a:off x="4233" y="2553"/>
              <a:ext cx="59" cy="317"/>
            </a:xfrm>
            <a:prstGeom prst="rect">
              <a:avLst/>
            </a:prstGeom>
            <a:solidFill>
              <a:srgbClr val="DDDDDD"/>
            </a:solidFill>
            <a:ln w="9525">
              <a:solidFill>
                <a:schemeClr val="tx1"/>
              </a:solidFill>
              <a:miter lim="800000"/>
              <a:headEnd/>
              <a:tailEnd/>
            </a:ln>
          </p:spPr>
          <p:txBody>
            <a:bodyPr vert="eaVert" wrap="none" anchor="ctr"/>
            <a:lstStyle/>
            <a:p>
              <a:pPr algn="ctr"/>
              <a:endParaRPr lang="en-US" sz="6000"/>
            </a:p>
          </p:txBody>
        </p:sp>
        <p:sp>
          <p:nvSpPr>
            <p:cNvPr id="127" name="Oval 8"/>
            <p:cNvSpPr>
              <a:spLocks noChangeAspect="1" noChangeArrowheads="1"/>
            </p:cNvSpPr>
            <p:nvPr/>
          </p:nvSpPr>
          <p:spPr bwMode="auto">
            <a:xfrm>
              <a:off x="4386" y="3159"/>
              <a:ext cx="130" cy="111"/>
            </a:xfrm>
            <a:prstGeom prst="ellipse">
              <a:avLst/>
            </a:prstGeom>
            <a:solidFill>
              <a:srgbClr val="FF0000"/>
            </a:solidFill>
            <a:ln w="9525">
              <a:solidFill>
                <a:schemeClr val="tx1"/>
              </a:solidFill>
              <a:round/>
              <a:headEnd/>
              <a:tailEnd/>
            </a:ln>
          </p:spPr>
          <p:txBody>
            <a:bodyPr wrap="none" anchor="ctr"/>
            <a:lstStyle/>
            <a:p>
              <a:endParaRPr lang="en-US"/>
            </a:p>
          </p:txBody>
        </p:sp>
        <p:sp>
          <p:nvSpPr>
            <p:cNvPr id="128" name="Text Box 9"/>
            <p:cNvSpPr txBox="1">
              <a:spLocks noChangeAspect="1" noChangeArrowheads="1"/>
            </p:cNvSpPr>
            <p:nvPr/>
          </p:nvSpPr>
          <p:spPr bwMode="auto">
            <a:xfrm rot="-2630920">
              <a:off x="3312" y="2608"/>
              <a:ext cx="585" cy="173"/>
            </a:xfrm>
            <a:prstGeom prst="rect">
              <a:avLst/>
            </a:prstGeom>
            <a:noFill/>
            <a:ln w="9525">
              <a:noFill/>
              <a:miter lim="800000"/>
              <a:headEnd/>
              <a:tailEnd/>
            </a:ln>
          </p:spPr>
          <p:txBody>
            <a:bodyPr wrap="none">
              <a:spAutoFit/>
            </a:bodyPr>
            <a:lstStyle/>
            <a:p>
              <a:r>
                <a:rPr lang="en-US" sz="1200" i="1">
                  <a:solidFill>
                    <a:srgbClr val="FF0000"/>
                  </a:solidFill>
                </a:rPr>
                <a:t>TRP1/ARS</a:t>
              </a:r>
            </a:p>
          </p:txBody>
        </p:sp>
        <p:sp>
          <p:nvSpPr>
            <p:cNvPr id="129" name="Text Box 10"/>
            <p:cNvSpPr txBox="1">
              <a:spLocks noChangeAspect="1" noChangeArrowheads="1"/>
            </p:cNvSpPr>
            <p:nvPr/>
          </p:nvSpPr>
          <p:spPr bwMode="auto">
            <a:xfrm>
              <a:off x="4457" y="3273"/>
              <a:ext cx="424" cy="173"/>
            </a:xfrm>
            <a:prstGeom prst="rect">
              <a:avLst/>
            </a:prstGeom>
            <a:noFill/>
            <a:ln w="9525">
              <a:noFill/>
              <a:miter lim="800000"/>
              <a:headEnd/>
              <a:tailEnd/>
            </a:ln>
          </p:spPr>
          <p:txBody>
            <a:bodyPr wrap="none">
              <a:spAutoFit/>
            </a:bodyPr>
            <a:lstStyle/>
            <a:p>
              <a:r>
                <a:rPr lang="en-US" sz="1200" i="1">
                  <a:solidFill>
                    <a:srgbClr val="FF0000"/>
                  </a:solidFill>
                </a:rPr>
                <a:t>CEN11</a:t>
              </a:r>
            </a:p>
          </p:txBody>
        </p:sp>
        <p:sp>
          <p:nvSpPr>
            <p:cNvPr id="130" name="Oval 11"/>
            <p:cNvSpPr>
              <a:spLocks noChangeAspect="1" noChangeArrowheads="1"/>
            </p:cNvSpPr>
            <p:nvPr/>
          </p:nvSpPr>
          <p:spPr bwMode="auto">
            <a:xfrm>
              <a:off x="4457" y="2887"/>
              <a:ext cx="62" cy="95"/>
            </a:xfrm>
            <a:prstGeom prst="ellipse">
              <a:avLst/>
            </a:prstGeom>
            <a:solidFill>
              <a:srgbClr val="DDDDDD"/>
            </a:solidFill>
            <a:ln w="9525">
              <a:solidFill>
                <a:schemeClr val="tx1"/>
              </a:solidFill>
              <a:round/>
              <a:headEnd/>
              <a:tailEnd/>
            </a:ln>
          </p:spPr>
          <p:txBody>
            <a:bodyPr wrap="none" anchor="ctr"/>
            <a:lstStyle/>
            <a:p>
              <a:pPr algn="ctr"/>
              <a:endParaRPr lang="en-US" sz="6000"/>
            </a:p>
          </p:txBody>
        </p:sp>
        <p:sp>
          <p:nvSpPr>
            <p:cNvPr id="131" name="Rectangle 12"/>
            <p:cNvSpPr>
              <a:spLocks noChangeAspect="1" noChangeArrowheads="1"/>
            </p:cNvSpPr>
            <p:nvPr/>
          </p:nvSpPr>
          <p:spPr bwMode="auto">
            <a:xfrm rot="2837922">
              <a:off x="3615" y="2641"/>
              <a:ext cx="59" cy="317"/>
            </a:xfrm>
            <a:prstGeom prst="rect">
              <a:avLst/>
            </a:prstGeom>
            <a:solidFill>
              <a:srgbClr val="FF0000"/>
            </a:solidFill>
            <a:ln w="9525">
              <a:solidFill>
                <a:schemeClr val="tx1"/>
              </a:solidFill>
              <a:miter lim="800000"/>
              <a:headEnd/>
              <a:tailEnd/>
            </a:ln>
          </p:spPr>
          <p:txBody>
            <a:bodyPr wrap="none" anchor="ctr"/>
            <a:lstStyle/>
            <a:p>
              <a:endParaRPr lang="en-US"/>
            </a:p>
          </p:txBody>
        </p:sp>
        <p:sp>
          <p:nvSpPr>
            <p:cNvPr id="132" name="Text Box 13"/>
            <p:cNvSpPr txBox="1">
              <a:spLocks noChangeAspect="1" noChangeArrowheads="1"/>
            </p:cNvSpPr>
            <p:nvPr/>
          </p:nvSpPr>
          <p:spPr bwMode="auto">
            <a:xfrm>
              <a:off x="3692" y="3446"/>
              <a:ext cx="1300" cy="250"/>
            </a:xfrm>
            <a:prstGeom prst="rect">
              <a:avLst/>
            </a:prstGeom>
            <a:noFill/>
            <a:ln w="9525">
              <a:noFill/>
              <a:miter lim="800000"/>
              <a:headEnd/>
              <a:tailEnd/>
            </a:ln>
          </p:spPr>
          <p:txBody>
            <a:bodyPr>
              <a:spAutoFit/>
            </a:bodyPr>
            <a:lstStyle/>
            <a:p>
              <a:r>
                <a:rPr lang="en-US" sz="2000" b="1">
                  <a:solidFill>
                    <a:schemeClr val="accent2"/>
                  </a:solidFill>
                </a:rPr>
                <a:t>(GT)</a:t>
              </a:r>
              <a:r>
                <a:rPr lang="en-US" sz="2000" b="1" baseline="-25000">
                  <a:solidFill>
                    <a:schemeClr val="accent2"/>
                  </a:solidFill>
                </a:rPr>
                <a:t>16.5</a:t>
              </a:r>
              <a:r>
                <a:rPr lang="en-US" sz="2000" b="1" i="1">
                  <a:solidFill>
                    <a:schemeClr val="accent2"/>
                  </a:solidFill>
                </a:rPr>
                <a:t>-URA3</a:t>
              </a:r>
            </a:p>
          </p:txBody>
        </p:sp>
        <p:sp>
          <p:nvSpPr>
            <p:cNvPr id="133" name="Text Box 14"/>
            <p:cNvSpPr txBox="1">
              <a:spLocks noChangeAspect="1" noChangeArrowheads="1"/>
            </p:cNvSpPr>
            <p:nvPr/>
          </p:nvSpPr>
          <p:spPr bwMode="auto">
            <a:xfrm rot="2471216">
              <a:off x="3270" y="3174"/>
              <a:ext cx="714" cy="250"/>
            </a:xfrm>
            <a:prstGeom prst="rect">
              <a:avLst/>
            </a:prstGeom>
            <a:noFill/>
            <a:ln w="9525">
              <a:noFill/>
              <a:miter lim="800000"/>
              <a:headEnd/>
              <a:tailEnd/>
            </a:ln>
          </p:spPr>
          <p:txBody>
            <a:bodyPr>
              <a:spAutoFit/>
            </a:bodyPr>
            <a:lstStyle/>
            <a:p>
              <a:r>
                <a:rPr lang="en-US" sz="2000" b="1" i="1">
                  <a:solidFill>
                    <a:srgbClr val="9900FF"/>
                  </a:solidFill>
                </a:rPr>
                <a:t>P</a:t>
              </a:r>
              <a:r>
                <a:rPr lang="en-US" sz="2000" b="1" i="1" baseline="-25000">
                  <a:solidFill>
                    <a:srgbClr val="9900FF"/>
                  </a:solidFill>
                </a:rPr>
                <a:t>LEU2</a:t>
              </a:r>
              <a:endParaRPr lang="en-US" sz="2000" b="1" i="1">
                <a:solidFill>
                  <a:srgbClr val="9900FF"/>
                </a:solidFill>
              </a:endParaRPr>
            </a:p>
          </p:txBody>
        </p:sp>
        <p:sp>
          <p:nvSpPr>
            <p:cNvPr id="134" name="Rectangle 15" descr="Light vertical"/>
            <p:cNvSpPr>
              <a:spLocks noChangeAspect="1" noChangeArrowheads="1"/>
            </p:cNvSpPr>
            <p:nvPr/>
          </p:nvSpPr>
          <p:spPr bwMode="auto">
            <a:xfrm>
              <a:off x="3780" y="3343"/>
              <a:ext cx="117" cy="106"/>
            </a:xfrm>
            <a:prstGeom prst="rect">
              <a:avLst/>
            </a:prstGeom>
            <a:pattFill prst="ltVert">
              <a:fgClr>
                <a:schemeClr val="tx1"/>
              </a:fgClr>
              <a:bgClr>
                <a:schemeClr val="bg1"/>
              </a:bgClr>
            </a:pattFill>
            <a:ln w="9525">
              <a:solidFill>
                <a:schemeClr val="tx1"/>
              </a:solidFill>
              <a:miter lim="800000"/>
              <a:headEnd/>
              <a:tailEnd/>
            </a:ln>
          </p:spPr>
          <p:txBody>
            <a:bodyPr wrap="none" anchor="ctr"/>
            <a:lstStyle/>
            <a:p>
              <a:endParaRPr lang="en-US"/>
            </a:p>
          </p:txBody>
        </p:sp>
        <p:sp>
          <p:nvSpPr>
            <p:cNvPr id="135" name="Text Box 16"/>
            <p:cNvSpPr txBox="1">
              <a:spLocks noChangeAspect="1" noChangeArrowheads="1"/>
            </p:cNvSpPr>
            <p:nvPr/>
          </p:nvSpPr>
          <p:spPr bwMode="auto">
            <a:xfrm>
              <a:off x="3696" y="2896"/>
              <a:ext cx="704" cy="288"/>
            </a:xfrm>
            <a:prstGeom prst="rect">
              <a:avLst/>
            </a:prstGeom>
            <a:noFill/>
            <a:ln w="9525">
              <a:noFill/>
              <a:miter lim="800000"/>
              <a:headEnd/>
              <a:tailEnd/>
            </a:ln>
          </p:spPr>
          <p:txBody>
            <a:bodyPr wrap="none">
              <a:spAutoFit/>
            </a:bodyPr>
            <a:lstStyle/>
            <a:p>
              <a:r>
                <a:rPr lang="en-US" sz="2400"/>
                <a:t>pSH44</a:t>
              </a:r>
            </a:p>
          </p:txBody>
        </p:sp>
      </p:grpSp>
      <p:sp>
        <p:nvSpPr>
          <p:cNvPr id="105" name="Text Box 17"/>
          <p:cNvSpPr txBox="1">
            <a:spLocks noChangeArrowheads="1"/>
          </p:cNvSpPr>
          <p:nvPr/>
        </p:nvSpPr>
        <p:spPr bwMode="auto">
          <a:xfrm>
            <a:off x="20878800" y="22098309"/>
            <a:ext cx="3962400" cy="1006475"/>
          </a:xfrm>
          <a:prstGeom prst="rect">
            <a:avLst/>
          </a:prstGeom>
          <a:noFill/>
          <a:ln w="9525">
            <a:noFill/>
            <a:miter lim="800000"/>
            <a:headEnd/>
            <a:tailEnd/>
          </a:ln>
        </p:spPr>
        <p:txBody>
          <a:bodyPr>
            <a:spAutoFit/>
          </a:bodyPr>
          <a:lstStyle/>
          <a:p>
            <a:r>
              <a:rPr lang="en-US" sz="1800" b="1" dirty="0"/>
              <a:t>chromosome: </a:t>
            </a:r>
            <a:r>
              <a:rPr lang="en-US" b="1" dirty="0"/>
              <a:t> 	</a:t>
            </a:r>
            <a:r>
              <a:rPr lang="en-US" sz="2000" b="1" i="1" dirty="0"/>
              <a:t>msh2</a:t>
            </a:r>
            <a:r>
              <a:rPr lang="en-US" sz="2000" b="1" dirty="0">
                <a:latin typeface="Symbol" charset="2"/>
              </a:rPr>
              <a:t>D</a:t>
            </a:r>
            <a:endParaRPr lang="en-US" sz="2000" b="1" i="1" dirty="0"/>
          </a:p>
          <a:p>
            <a:r>
              <a:rPr lang="en-US" sz="2000" b="1" i="1" dirty="0"/>
              <a:t>	 	</a:t>
            </a:r>
            <a:r>
              <a:rPr lang="en-US" sz="2000" b="1" i="1" dirty="0">
                <a:solidFill>
                  <a:srgbClr val="FF0000"/>
                </a:solidFill>
              </a:rPr>
              <a:t>trp1-1</a:t>
            </a:r>
          </a:p>
          <a:p>
            <a:r>
              <a:rPr lang="en-US" sz="2000" b="1" i="1" dirty="0">
                <a:solidFill>
                  <a:srgbClr val="FF0000"/>
                </a:solidFill>
              </a:rPr>
              <a:t>		</a:t>
            </a:r>
            <a:r>
              <a:rPr lang="en-US" sz="2000" b="1" i="1" dirty="0">
                <a:solidFill>
                  <a:srgbClr val="008000"/>
                </a:solidFill>
              </a:rPr>
              <a:t>his3-11,15</a:t>
            </a:r>
          </a:p>
        </p:txBody>
      </p:sp>
      <p:grpSp>
        <p:nvGrpSpPr>
          <p:cNvPr id="110" name="Group 21"/>
          <p:cNvGrpSpPr>
            <a:grpSpLocks noChangeAspect="1"/>
          </p:cNvGrpSpPr>
          <p:nvPr/>
        </p:nvGrpSpPr>
        <p:grpSpPr bwMode="auto">
          <a:xfrm>
            <a:off x="18897600" y="19659600"/>
            <a:ext cx="7391400" cy="8624965"/>
            <a:chOff x="3072" y="1759"/>
            <a:chExt cx="1824" cy="2129"/>
          </a:xfrm>
        </p:grpSpPr>
        <p:sp>
          <p:nvSpPr>
            <p:cNvPr id="122" name="Arc 22"/>
            <p:cNvSpPr>
              <a:spLocks noChangeAspect="1"/>
            </p:cNvSpPr>
            <p:nvPr/>
          </p:nvSpPr>
          <p:spPr bwMode="auto">
            <a:xfrm flipH="1">
              <a:off x="3072" y="2256"/>
              <a:ext cx="1824" cy="1632"/>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20382" y="34"/>
                  </a:moveTo>
                  <a:cubicBezTo>
                    <a:pt x="20787" y="11"/>
                    <a:pt x="21193" y="-1"/>
                    <a:pt x="21600" y="0"/>
                  </a:cubicBezTo>
                  <a:cubicBezTo>
                    <a:pt x="33529" y="0"/>
                    <a:pt x="43200" y="9670"/>
                    <a:pt x="43200" y="21600"/>
                  </a:cubicBezTo>
                  <a:cubicBezTo>
                    <a:pt x="43200" y="33529"/>
                    <a:pt x="33529" y="43200"/>
                    <a:pt x="21600" y="43200"/>
                  </a:cubicBezTo>
                  <a:cubicBezTo>
                    <a:pt x="9670" y="43200"/>
                    <a:pt x="0" y="33529"/>
                    <a:pt x="0" y="21600"/>
                  </a:cubicBezTo>
                  <a:cubicBezTo>
                    <a:pt x="-1" y="14689"/>
                    <a:pt x="3306" y="8195"/>
                    <a:pt x="8895" y="4130"/>
                  </a:cubicBezTo>
                </a:path>
                <a:path w="43200" h="43200" stroke="0" extrusionOk="0">
                  <a:moveTo>
                    <a:pt x="20382" y="34"/>
                  </a:moveTo>
                  <a:cubicBezTo>
                    <a:pt x="20787" y="11"/>
                    <a:pt x="21193" y="-1"/>
                    <a:pt x="21600" y="0"/>
                  </a:cubicBezTo>
                  <a:cubicBezTo>
                    <a:pt x="33529" y="0"/>
                    <a:pt x="43200" y="9670"/>
                    <a:pt x="43200" y="21600"/>
                  </a:cubicBezTo>
                  <a:cubicBezTo>
                    <a:pt x="43200" y="33529"/>
                    <a:pt x="33529" y="43200"/>
                    <a:pt x="21600" y="43200"/>
                  </a:cubicBezTo>
                  <a:cubicBezTo>
                    <a:pt x="9670" y="43200"/>
                    <a:pt x="0" y="33529"/>
                    <a:pt x="0" y="21600"/>
                  </a:cubicBezTo>
                  <a:cubicBezTo>
                    <a:pt x="-1" y="14689"/>
                    <a:pt x="3306" y="8195"/>
                    <a:pt x="8895" y="4130"/>
                  </a:cubicBezTo>
                  <a:lnTo>
                    <a:pt x="21600" y="21600"/>
                  </a:lnTo>
                  <a:close/>
                </a:path>
              </a:pathLst>
            </a:custGeom>
            <a:noFill/>
            <a:ln w="38100">
              <a:solidFill>
                <a:schemeClr val="tx1"/>
              </a:solidFill>
              <a:round/>
              <a:headEnd/>
              <a:tailEnd/>
            </a:ln>
          </p:spPr>
          <p:txBody>
            <a:bodyPr wrap="none" anchor="ctr"/>
            <a:lstStyle/>
            <a:p>
              <a:endParaRPr lang="en-US"/>
            </a:p>
          </p:txBody>
        </p:sp>
        <p:sp>
          <p:nvSpPr>
            <p:cNvPr id="123" name="Arc 23"/>
            <p:cNvSpPr>
              <a:spLocks noChangeAspect="1"/>
            </p:cNvSpPr>
            <p:nvPr/>
          </p:nvSpPr>
          <p:spPr bwMode="auto">
            <a:xfrm rot="2629025" flipH="1" flipV="1">
              <a:off x="4025" y="1759"/>
              <a:ext cx="677" cy="702"/>
            </a:xfrm>
            <a:custGeom>
              <a:avLst/>
              <a:gdLst>
                <a:gd name="T0" fmla="*/ 0 w 43200"/>
                <a:gd name="T1" fmla="*/ 0 h 41181"/>
                <a:gd name="T2" fmla="*/ 0 w 43200"/>
                <a:gd name="T3" fmla="*/ 0 h 41181"/>
                <a:gd name="T4" fmla="*/ 0 w 43200"/>
                <a:gd name="T5" fmla="*/ 0 h 41181"/>
                <a:gd name="T6" fmla="*/ 0 60000 65536"/>
                <a:gd name="T7" fmla="*/ 0 60000 65536"/>
                <a:gd name="T8" fmla="*/ 0 60000 65536"/>
                <a:gd name="T9" fmla="*/ 0 w 43200"/>
                <a:gd name="T10" fmla="*/ 0 h 41181"/>
                <a:gd name="T11" fmla="*/ 43200 w 43200"/>
                <a:gd name="T12" fmla="*/ 41181 h 41181"/>
              </a:gdLst>
              <a:ahLst/>
              <a:cxnLst>
                <a:cxn ang="T6">
                  <a:pos x="T0" y="T1"/>
                </a:cxn>
                <a:cxn ang="T7">
                  <a:pos x="T2" y="T3"/>
                </a:cxn>
                <a:cxn ang="T8">
                  <a:pos x="T4" y="T5"/>
                </a:cxn>
              </a:cxnLst>
              <a:rect l="T9" t="T10" r="T11" b="T12"/>
              <a:pathLst>
                <a:path w="43200" h="41181" fill="none" extrusionOk="0">
                  <a:moveTo>
                    <a:pt x="30718" y="0"/>
                  </a:moveTo>
                  <a:cubicBezTo>
                    <a:pt x="38332" y="3545"/>
                    <a:pt x="43200" y="11182"/>
                    <a:pt x="43200" y="19581"/>
                  </a:cubicBezTo>
                  <a:cubicBezTo>
                    <a:pt x="43200" y="31510"/>
                    <a:pt x="33529" y="41181"/>
                    <a:pt x="21600" y="41181"/>
                  </a:cubicBezTo>
                  <a:cubicBezTo>
                    <a:pt x="9670" y="41181"/>
                    <a:pt x="0" y="31510"/>
                    <a:pt x="0" y="19581"/>
                  </a:cubicBezTo>
                  <a:cubicBezTo>
                    <a:pt x="-1" y="17131"/>
                    <a:pt x="416" y="14698"/>
                    <a:pt x="1232" y="12388"/>
                  </a:cubicBezTo>
                </a:path>
                <a:path w="43200" h="41181" stroke="0" extrusionOk="0">
                  <a:moveTo>
                    <a:pt x="30718" y="0"/>
                  </a:moveTo>
                  <a:cubicBezTo>
                    <a:pt x="38332" y="3545"/>
                    <a:pt x="43200" y="11182"/>
                    <a:pt x="43200" y="19581"/>
                  </a:cubicBezTo>
                  <a:cubicBezTo>
                    <a:pt x="43200" y="31510"/>
                    <a:pt x="33529" y="41181"/>
                    <a:pt x="21600" y="41181"/>
                  </a:cubicBezTo>
                  <a:cubicBezTo>
                    <a:pt x="9670" y="41181"/>
                    <a:pt x="0" y="31510"/>
                    <a:pt x="0" y="19581"/>
                  </a:cubicBezTo>
                  <a:cubicBezTo>
                    <a:pt x="-1" y="17131"/>
                    <a:pt x="416" y="14698"/>
                    <a:pt x="1232" y="12388"/>
                  </a:cubicBezTo>
                  <a:lnTo>
                    <a:pt x="21600" y="19581"/>
                  </a:lnTo>
                  <a:close/>
                </a:path>
              </a:pathLst>
            </a:custGeom>
            <a:noFill/>
            <a:ln w="38100">
              <a:solidFill>
                <a:schemeClr val="tx1"/>
              </a:solidFill>
              <a:round/>
              <a:headEnd/>
              <a:tailEnd/>
            </a:ln>
          </p:spPr>
          <p:txBody>
            <a:bodyPr wrap="none" anchor="ctr"/>
            <a:lstStyle/>
            <a:p>
              <a:endParaRPr lang="en-US"/>
            </a:p>
          </p:txBody>
        </p:sp>
      </p:grpSp>
      <p:sp>
        <p:nvSpPr>
          <p:cNvPr id="112" name="Oval 25"/>
          <p:cNvSpPr>
            <a:spLocks noChangeAspect="1" noChangeArrowheads="1"/>
          </p:cNvSpPr>
          <p:nvPr/>
        </p:nvSpPr>
        <p:spPr bwMode="auto">
          <a:xfrm>
            <a:off x="19200019" y="24098559"/>
            <a:ext cx="2011363" cy="1695450"/>
          </a:xfrm>
          <a:prstGeom prst="ellipse">
            <a:avLst/>
          </a:prstGeom>
          <a:noFill/>
          <a:ln w="28575">
            <a:solidFill>
              <a:schemeClr val="tx1"/>
            </a:solidFill>
            <a:round/>
            <a:headEnd/>
            <a:tailEnd/>
          </a:ln>
        </p:spPr>
        <p:txBody>
          <a:bodyPr wrap="none" anchor="ctr"/>
          <a:lstStyle/>
          <a:p>
            <a:endParaRPr lang="en-US"/>
          </a:p>
        </p:txBody>
      </p:sp>
      <p:sp>
        <p:nvSpPr>
          <p:cNvPr id="113" name="Rectangle 26"/>
          <p:cNvSpPr>
            <a:spLocks noChangeAspect="1" noChangeArrowheads="1"/>
          </p:cNvSpPr>
          <p:nvPr/>
        </p:nvSpPr>
        <p:spPr bwMode="auto">
          <a:xfrm rot="20443655">
            <a:off x="21063744" y="24428759"/>
            <a:ext cx="122238" cy="658813"/>
          </a:xfrm>
          <a:prstGeom prst="rect">
            <a:avLst/>
          </a:prstGeom>
          <a:solidFill>
            <a:srgbClr val="008000"/>
          </a:solidFill>
          <a:ln w="9525">
            <a:solidFill>
              <a:schemeClr val="tx1"/>
            </a:solidFill>
            <a:miter lim="800000"/>
            <a:headEnd/>
            <a:tailEnd/>
          </a:ln>
        </p:spPr>
        <p:txBody>
          <a:bodyPr wrap="none" anchor="ctr"/>
          <a:lstStyle/>
          <a:p>
            <a:pPr algn="ctr"/>
            <a:endParaRPr lang="en-US" sz="1400"/>
          </a:p>
        </p:txBody>
      </p:sp>
      <p:sp>
        <p:nvSpPr>
          <p:cNvPr id="114" name="Oval 27"/>
          <p:cNvSpPr>
            <a:spLocks noChangeAspect="1" noChangeArrowheads="1"/>
          </p:cNvSpPr>
          <p:nvPr/>
        </p:nvSpPr>
        <p:spPr bwMode="auto">
          <a:xfrm>
            <a:off x="20076319" y="24003309"/>
            <a:ext cx="268288" cy="230188"/>
          </a:xfrm>
          <a:prstGeom prst="ellipse">
            <a:avLst/>
          </a:prstGeom>
          <a:solidFill>
            <a:srgbClr val="008000"/>
          </a:solidFill>
          <a:ln w="9525">
            <a:solidFill>
              <a:schemeClr val="tx1"/>
            </a:solidFill>
            <a:round/>
            <a:headEnd/>
            <a:tailEnd/>
          </a:ln>
        </p:spPr>
        <p:txBody>
          <a:bodyPr wrap="none" anchor="ctr"/>
          <a:lstStyle/>
          <a:p>
            <a:endParaRPr lang="en-US"/>
          </a:p>
        </p:txBody>
      </p:sp>
      <p:sp>
        <p:nvSpPr>
          <p:cNvPr id="115" name="Oval 28"/>
          <p:cNvSpPr>
            <a:spLocks noChangeAspect="1" noChangeArrowheads="1"/>
          </p:cNvSpPr>
          <p:nvPr/>
        </p:nvSpPr>
        <p:spPr bwMode="auto">
          <a:xfrm>
            <a:off x="21052631" y="25189172"/>
            <a:ext cx="171450" cy="165100"/>
          </a:xfrm>
          <a:prstGeom prst="ellipse">
            <a:avLst/>
          </a:prstGeom>
          <a:solidFill>
            <a:schemeClr val="folHlink"/>
          </a:solidFill>
          <a:ln w="9525">
            <a:solidFill>
              <a:srgbClr val="800080"/>
            </a:solidFill>
            <a:round/>
            <a:headEnd/>
            <a:tailEnd/>
          </a:ln>
        </p:spPr>
        <p:txBody>
          <a:bodyPr wrap="none" anchor="ctr"/>
          <a:lstStyle/>
          <a:p>
            <a:pPr algn="ctr"/>
            <a:endParaRPr lang="en-US" sz="1400">
              <a:latin typeface="Times New Roman" charset="0"/>
            </a:endParaRPr>
          </a:p>
        </p:txBody>
      </p:sp>
      <p:sp>
        <p:nvSpPr>
          <p:cNvPr id="116" name="Oval 29"/>
          <p:cNvSpPr>
            <a:spLocks noChangeAspect="1" noChangeArrowheads="1"/>
          </p:cNvSpPr>
          <p:nvPr/>
        </p:nvSpPr>
        <p:spPr bwMode="auto">
          <a:xfrm>
            <a:off x="19247644" y="25227272"/>
            <a:ext cx="127000" cy="195263"/>
          </a:xfrm>
          <a:prstGeom prst="ellipse">
            <a:avLst/>
          </a:prstGeom>
          <a:solidFill>
            <a:schemeClr val="folHlink"/>
          </a:solidFill>
          <a:ln w="9525">
            <a:solidFill>
              <a:schemeClr val="tx1"/>
            </a:solidFill>
            <a:round/>
            <a:headEnd/>
            <a:tailEnd/>
          </a:ln>
        </p:spPr>
        <p:txBody>
          <a:bodyPr wrap="none" anchor="ctr"/>
          <a:lstStyle/>
          <a:p>
            <a:pPr algn="ctr"/>
            <a:endParaRPr lang="en-US" sz="1400"/>
          </a:p>
        </p:txBody>
      </p:sp>
      <p:sp>
        <p:nvSpPr>
          <p:cNvPr id="117" name="Rectangle 30"/>
          <p:cNvSpPr>
            <a:spLocks noChangeAspect="1" noChangeArrowheads="1"/>
          </p:cNvSpPr>
          <p:nvPr/>
        </p:nvSpPr>
        <p:spPr bwMode="auto">
          <a:xfrm rot="2837922">
            <a:off x="19393694" y="24131897"/>
            <a:ext cx="122238" cy="657225"/>
          </a:xfrm>
          <a:prstGeom prst="rect">
            <a:avLst/>
          </a:prstGeom>
          <a:solidFill>
            <a:schemeClr val="folHlink"/>
          </a:solidFill>
          <a:ln w="9525">
            <a:solidFill>
              <a:schemeClr val="tx1"/>
            </a:solidFill>
            <a:miter lim="800000"/>
            <a:headEnd/>
            <a:tailEnd/>
          </a:ln>
        </p:spPr>
        <p:txBody>
          <a:bodyPr wrap="none" anchor="ctr"/>
          <a:lstStyle/>
          <a:p>
            <a:endParaRPr lang="en-US"/>
          </a:p>
        </p:txBody>
      </p:sp>
      <p:sp>
        <p:nvSpPr>
          <p:cNvPr id="118" name="Text Box 31"/>
          <p:cNvSpPr txBox="1">
            <a:spLocks noChangeAspect="1" noChangeArrowheads="1"/>
          </p:cNvSpPr>
          <p:nvPr/>
        </p:nvSpPr>
        <p:spPr bwMode="auto">
          <a:xfrm>
            <a:off x="19733419" y="25936884"/>
            <a:ext cx="1341438" cy="304800"/>
          </a:xfrm>
          <a:prstGeom prst="rect">
            <a:avLst/>
          </a:prstGeom>
          <a:noFill/>
          <a:ln w="9525">
            <a:noFill/>
            <a:miter lim="800000"/>
            <a:headEnd/>
            <a:tailEnd/>
          </a:ln>
        </p:spPr>
        <p:txBody>
          <a:bodyPr>
            <a:spAutoFit/>
          </a:bodyPr>
          <a:lstStyle/>
          <a:p>
            <a:r>
              <a:rPr lang="en-US" sz="1400" b="1" i="1" dirty="0" smtClean="0">
                <a:solidFill>
                  <a:srgbClr val="FF0000"/>
                </a:solidFill>
              </a:rPr>
              <a:t>MSH2</a:t>
            </a:r>
            <a:endParaRPr lang="en-US" sz="1400" b="1" i="1" dirty="0">
              <a:solidFill>
                <a:srgbClr val="FF0000"/>
              </a:solidFill>
            </a:endParaRPr>
          </a:p>
        </p:txBody>
      </p:sp>
      <p:sp>
        <p:nvSpPr>
          <p:cNvPr id="119" name="Text Box 32"/>
          <p:cNvSpPr txBox="1">
            <a:spLocks noChangeAspect="1" noChangeArrowheads="1"/>
          </p:cNvSpPr>
          <p:nvPr/>
        </p:nvSpPr>
        <p:spPr bwMode="auto">
          <a:xfrm>
            <a:off x="19423856" y="24679584"/>
            <a:ext cx="1581150" cy="366713"/>
          </a:xfrm>
          <a:prstGeom prst="rect">
            <a:avLst/>
          </a:prstGeom>
          <a:noFill/>
          <a:ln w="9525">
            <a:noFill/>
            <a:miter lim="800000"/>
            <a:headEnd/>
            <a:tailEnd/>
          </a:ln>
        </p:spPr>
        <p:txBody>
          <a:bodyPr wrap="none">
            <a:spAutoFit/>
          </a:bodyPr>
          <a:lstStyle/>
          <a:p>
            <a:pPr algn="ctr"/>
            <a:r>
              <a:rPr lang="en-US" sz="1800" b="1">
                <a:solidFill>
                  <a:srgbClr val="FF0000"/>
                </a:solidFill>
              </a:rPr>
              <a:t>mutagenized</a:t>
            </a:r>
          </a:p>
        </p:txBody>
      </p:sp>
      <p:sp>
        <p:nvSpPr>
          <p:cNvPr id="120" name="AutoShape 33"/>
          <p:cNvSpPr>
            <a:spLocks noChangeAspect="1" noChangeArrowheads="1"/>
          </p:cNvSpPr>
          <p:nvPr/>
        </p:nvSpPr>
        <p:spPr bwMode="auto">
          <a:xfrm flipH="1">
            <a:off x="19711194" y="25555884"/>
            <a:ext cx="914400" cy="365125"/>
          </a:xfrm>
          <a:prstGeom prst="rightArrow">
            <a:avLst>
              <a:gd name="adj1" fmla="val 50000"/>
              <a:gd name="adj2" fmla="val 62609"/>
            </a:avLst>
          </a:prstGeom>
          <a:solidFill>
            <a:schemeClr val="tx1"/>
          </a:solidFill>
          <a:ln w="9525">
            <a:solidFill>
              <a:schemeClr val="tx1"/>
            </a:solidFill>
            <a:miter lim="800000"/>
            <a:headEnd/>
            <a:tailEnd/>
          </a:ln>
        </p:spPr>
        <p:txBody>
          <a:bodyPr wrap="none" anchor="ctr"/>
          <a:lstStyle/>
          <a:p>
            <a:pPr algn="ctr"/>
            <a:endParaRPr lang="en-US" sz="5400" baseline="-25000" dirty="0">
              <a:solidFill>
                <a:srgbClr val="FF0000"/>
              </a:solidFill>
            </a:endParaRPr>
          </a:p>
        </p:txBody>
      </p:sp>
      <p:sp>
        <p:nvSpPr>
          <p:cNvPr id="121" name="AutoShape 34"/>
          <p:cNvSpPr>
            <a:spLocks noChangeAspect="1" noChangeArrowheads="1"/>
          </p:cNvSpPr>
          <p:nvPr/>
        </p:nvSpPr>
        <p:spPr bwMode="auto">
          <a:xfrm rot="19419185">
            <a:off x="20625594" y="25433647"/>
            <a:ext cx="487363" cy="242888"/>
          </a:xfrm>
          <a:prstGeom prst="rightArrow">
            <a:avLst>
              <a:gd name="adj1" fmla="val 50000"/>
              <a:gd name="adj2" fmla="val 50163"/>
            </a:avLst>
          </a:prstGeom>
          <a:solidFill>
            <a:schemeClr val="folHlink"/>
          </a:solidFill>
          <a:ln w="9525">
            <a:solidFill>
              <a:schemeClr val="tx1"/>
            </a:solidFill>
            <a:miter lim="800000"/>
            <a:headEnd/>
            <a:tailEnd/>
          </a:ln>
        </p:spPr>
        <p:txBody>
          <a:bodyPr wrap="none" anchor="ctr"/>
          <a:lstStyle/>
          <a:p>
            <a:endParaRPr lang="en-US"/>
          </a:p>
        </p:txBody>
      </p:sp>
      <p:sp>
        <p:nvSpPr>
          <p:cNvPr id="136" name="TextBox 32"/>
          <p:cNvSpPr txBox="1">
            <a:spLocks noChangeArrowheads="1"/>
          </p:cNvSpPr>
          <p:nvPr/>
        </p:nvSpPr>
        <p:spPr bwMode="auto">
          <a:xfrm>
            <a:off x="20309681" y="24381134"/>
            <a:ext cx="641350" cy="338138"/>
          </a:xfrm>
          <a:prstGeom prst="rect">
            <a:avLst/>
          </a:prstGeom>
          <a:noFill/>
          <a:ln w="9525">
            <a:noFill/>
            <a:miter lim="800000"/>
            <a:headEnd/>
            <a:tailEnd/>
          </a:ln>
        </p:spPr>
        <p:txBody>
          <a:bodyPr wrap="none">
            <a:spAutoFit/>
          </a:bodyPr>
          <a:lstStyle/>
          <a:p>
            <a:r>
              <a:rPr lang="en-US"/>
              <a:t>HIS3</a:t>
            </a:r>
          </a:p>
        </p:txBody>
      </p:sp>
      <p:cxnSp>
        <p:nvCxnSpPr>
          <p:cNvPr id="139" name="Shape 138"/>
          <p:cNvCxnSpPr>
            <a:stCxn id="118" idx="2"/>
          </p:cNvCxnSpPr>
          <p:nvPr/>
        </p:nvCxnSpPr>
        <p:spPr>
          <a:xfrm rot="5400000" flipH="1" flipV="1">
            <a:off x="21503481" y="24199366"/>
            <a:ext cx="942975" cy="3141662"/>
          </a:xfrm>
          <a:prstGeom prst="curvedConnector4">
            <a:avLst>
              <a:gd name="adj1" fmla="val -39553"/>
              <a:gd name="adj2" fmla="val 60675"/>
            </a:avLst>
          </a:prstGeom>
          <a:ln w="41275">
            <a:solidFill>
              <a:srgbClr val="00206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141" name="TextBox 140"/>
          <p:cNvSpPr txBox="1"/>
          <p:nvPr/>
        </p:nvSpPr>
        <p:spPr>
          <a:xfrm>
            <a:off x="21031200" y="25908309"/>
            <a:ext cx="2249334" cy="461665"/>
          </a:xfrm>
          <a:prstGeom prst="rect">
            <a:avLst/>
          </a:prstGeom>
          <a:noFill/>
        </p:spPr>
        <p:txBody>
          <a:bodyPr wrap="none" rtlCol="0">
            <a:spAutoFit/>
          </a:bodyPr>
          <a:lstStyle/>
          <a:p>
            <a:r>
              <a:rPr lang="en-US" dirty="0" smtClean="0"/>
              <a:t>mismatch  repair</a:t>
            </a:r>
            <a:endParaRPr lang="en-US" dirty="0"/>
          </a:p>
        </p:txBody>
      </p:sp>
      <p:sp>
        <p:nvSpPr>
          <p:cNvPr id="142" name="TextBox 141"/>
          <p:cNvSpPr txBox="1"/>
          <p:nvPr/>
        </p:nvSpPr>
        <p:spPr>
          <a:xfrm>
            <a:off x="23088600" y="26746509"/>
            <a:ext cx="1295400" cy="461665"/>
          </a:xfrm>
          <a:prstGeom prst="rect">
            <a:avLst/>
          </a:prstGeom>
          <a:noFill/>
        </p:spPr>
        <p:txBody>
          <a:bodyPr wrap="square" rtlCol="0">
            <a:spAutoFit/>
          </a:bodyPr>
          <a:lstStyle/>
          <a:p>
            <a:r>
              <a:rPr lang="en-US" dirty="0" smtClean="0"/>
              <a:t>5FOA</a:t>
            </a:r>
            <a:endParaRPr lang="en-US" dirty="0"/>
          </a:p>
        </p:txBody>
      </p:sp>
      <p:pic>
        <p:nvPicPr>
          <p:cNvPr id="4100" name="Picture 4" descr="Fluorouracil3DanZ.gif">
            <a:hlinkClick r:id="rId11"/>
          </p:cNvPr>
          <p:cNvPicPr>
            <a:picLocks noChangeAspect="1" noChangeArrowheads="1" noCrop="1"/>
          </p:cNvPicPr>
          <p:nvPr/>
        </p:nvPicPr>
        <p:blipFill>
          <a:blip r:embed="rId12"/>
          <a:srcRect/>
          <a:stretch>
            <a:fillRect/>
          </a:stretch>
        </p:blipFill>
        <p:spPr bwMode="auto">
          <a:xfrm>
            <a:off x="25069800" y="25755909"/>
            <a:ext cx="952500" cy="952500"/>
          </a:xfrm>
          <a:prstGeom prst="rect">
            <a:avLst/>
          </a:prstGeom>
          <a:noFill/>
        </p:spPr>
      </p:pic>
      <p:sp>
        <p:nvSpPr>
          <p:cNvPr id="143" name="TextBox 142"/>
          <p:cNvSpPr txBox="1"/>
          <p:nvPr/>
        </p:nvSpPr>
        <p:spPr>
          <a:xfrm>
            <a:off x="25146000" y="26670309"/>
            <a:ext cx="579005" cy="461665"/>
          </a:xfrm>
          <a:prstGeom prst="rect">
            <a:avLst/>
          </a:prstGeom>
          <a:noFill/>
        </p:spPr>
        <p:txBody>
          <a:bodyPr wrap="none" rtlCol="0">
            <a:spAutoFit/>
          </a:bodyPr>
          <a:lstStyle/>
          <a:p>
            <a:r>
              <a:rPr lang="en-US" dirty="0" smtClean="0"/>
              <a:t>FU</a:t>
            </a:r>
            <a:endParaRPr lang="en-US" dirty="0"/>
          </a:p>
        </p:txBody>
      </p:sp>
      <p:pic>
        <p:nvPicPr>
          <p:cNvPr id="4102" name="Picture 6" descr="https://encrypted-tbn3.gstatic.com/images?q=tbn:ANd9GcSatNs2vhpR7k-vnl4Q0DvtlTe5BJzumH43AiQaDWiMKCJtoQo7Yz-yvg">
            <a:hlinkClick r:id="rId13"/>
          </p:cNvPr>
          <p:cNvPicPr>
            <a:picLocks noChangeAspect="1" noChangeArrowheads="1"/>
          </p:cNvPicPr>
          <p:nvPr/>
        </p:nvPicPr>
        <p:blipFill>
          <a:blip r:embed="rId14"/>
          <a:srcRect/>
          <a:stretch>
            <a:fillRect/>
          </a:stretch>
        </p:blipFill>
        <p:spPr bwMode="auto">
          <a:xfrm>
            <a:off x="23241000" y="25984509"/>
            <a:ext cx="1123950" cy="847725"/>
          </a:xfrm>
          <a:prstGeom prst="rect">
            <a:avLst/>
          </a:prstGeom>
          <a:noFill/>
        </p:spPr>
      </p:pic>
      <p:pic>
        <p:nvPicPr>
          <p:cNvPr id="4106" name="Picture 10" descr="http://ts1.mm.bing.net/th?id=HN.608009920011109399&amp;w=145&amp;h=180&amp;c=7&amp;rs=1&amp;pid=1.7"/>
          <p:cNvPicPr>
            <a:picLocks noChangeAspect="1" noChangeArrowheads="1"/>
          </p:cNvPicPr>
          <p:nvPr/>
        </p:nvPicPr>
        <p:blipFill>
          <a:blip r:embed="rId15"/>
          <a:srcRect/>
          <a:stretch>
            <a:fillRect/>
          </a:stretch>
        </p:blipFill>
        <p:spPr bwMode="auto">
          <a:xfrm>
            <a:off x="26746200" y="25070109"/>
            <a:ext cx="1381125" cy="1714500"/>
          </a:xfrm>
          <a:prstGeom prst="rect">
            <a:avLst/>
          </a:prstGeom>
          <a:noFill/>
        </p:spPr>
      </p:pic>
      <p:sp>
        <p:nvSpPr>
          <p:cNvPr id="144" name="Right Arrow 143"/>
          <p:cNvSpPr/>
          <p:nvPr/>
        </p:nvSpPr>
        <p:spPr>
          <a:xfrm>
            <a:off x="24536400" y="25984509"/>
            <a:ext cx="457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ight Arrow 144"/>
          <p:cNvSpPr/>
          <p:nvPr/>
        </p:nvSpPr>
        <p:spPr>
          <a:xfrm>
            <a:off x="26136600" y="25908309"/>
            <a:ext cx="457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7" name="Straight Arrow Connector 146"/>
          <p:cNvCxnSpPr>
            <a:endCxn id="144" idx="0"/>
          </p:cNvCxnSpPr>
          <p:nvPr/>
        </p:nvCxnSpPr>
        <p:spPr>
          <a:xfrm rot="16200000" flipH="1">
            <a:off x="24193500" y="25413009"/>
            <a:ext cx="6858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0" name="TextBox 76"/>
          <p:cNvSpPr txBox="1">
            <a:spLocks noChangeArrowheads="1"/>
          </p:cNvSpPr>
          <p:nvPr/>
        </p:nvSpPr>
        <p:spPr bwMode="auto">
          <a:xfrm>
            <a:off x="15316200" y="26960435"/>
            <a:ext cx="7310843" cy="461665"/>
          </a:xfrm>
          <a:prstGeom prst="rect">
            <a:avLst/>
          </a:prstGeom>
          <a:noFill/>
          <a:ln w="9525">
            <a:noFill/>
            <a:miter lim="800000"/>
            <a:headEnd/>
            <a:tailEnd/>
          </a:ln>
        </p:spPr>
        <p:txBody>
          <a:bodyPr wrap="square">
            <a:prstTxWarp prst="textNoShape">
              <a:avLst/>
            </a:prstTxWarp>
            <a:spAutoFit/>
          </a:bodyPr>
          <a:lstStyle/>
          <a:p>
            <a:endParaRPr lang="en-US" dirty="0"/>
          </a:p>
        </p:txBody>
      </p:sp>
      <p:grpSp>
        <p:nvGrpSpPr>
          <p:cNvPr id="151" name="Group 4"/>
          <p:cNvGrpSpPr>
            <a:grpSpLocks/>
          </p:cNvGrpSpPr>
          <p:nvPr/>
        </p:nvGrpSpPr>
        <p:grpSpPr bwMode="auto">
          <a:xfrm>
            <a:off x="16687806" y="31837550"/>
            <a:ext cx="2733678" cy="1727202"/>
            <a:chOff x="3270" y="2608"/>
            <a:chExt cx="1722" cy="1088"/>
          </a:xfrm>
        </p:grpSpPr>
        <p:sp>
          <p:nvSpPr>
            <p:cNvPr id="177" name="Oval 5"/>
            <p:cNvSpPr>
              <a:spLocks noChangeAspect="1" noChangeArrowheads="1"/>
            </p:cNvSpPr>
            <p:nvPr/>
          </p:nvSpPr>
          <p:spPr bwMode="auto">
            <a:xfrm>
              <a:off x="3533" y="2626"/>
              <a:ext cx="971" cy="818"/>
            </a:xfrm>
            <a:prstGeom prst="ellipse">
              <a:avLst/>
            </a:prstGeom>
            <a:noFill/>
            <a:ln w="28575">
              <a:solidFill>
                <a:schemeClr val="tx1"/>
              </a:solidFill>
              <a:round/>
              <a:headEnd/>
              <a:tailEnd/>
            </a:ln>
          </p:spPr>
          <p:txBody>
            <a:bodyPr wrap="none" anchor="ctr"/>
            <a:lstStyle/>
            <a:p>
              <a:endParaRPr lang="en-US"/>
            </a:p>
          </p:txBody>
        </p:sp>
        <p:sp>
          <p:nvSpPr>
            <p:cNvPr id="178" name="Rectangle 6"/>
            <p:cNvSpPr>
              <a:spLocks noChangeAspect="1" noChangeArrowheads="1"/>
            </p:cNvSpPr>
            <p:nvPr/>
          </p:nvSpPr>
          <p:spPr bwMode="auto">
            <a:xfrm>
              <a:off x="3780" y="3343"/>
              <a:ext cx="512" cy="106"/>
            </a:xfrm>
            <a:prstGeom prst="rect">
              <a:avLst/>
            </a:prstGeom>
            <a:solidFill>
              <a:schemeClr val="accent2"/>
            </a:solidFill>
            <a:ln w="9525">
              <a:solidFill>
                <a:schemeClr val="tx1"/>
              </a:solidFill>
              <a:miter lim="800000"/>
              <a:headEnd/>
              <a:tailEnd/>
            </a:ln>
          </p:spPr>
          <p:txBody>
            <a:bodyPr wrap="none" anchor="ctr"/>
            <a:lstStyle/>
            <a:p>
              <a:pPr algn="ctr"/>
              <a:endParaRPr lang="en-US" sz="2000" i="1">
                <a:solidFill>
                  <a:schemeClr val="accent2"/>
                </a:solidFill>
              </a:endParaRPr>
            </a:p>
          </p:txBody>
        </p:sp>
        <p:sp>
          <p:nvSpPr>
            <p:cNvPr id="179" name="Rectangle 7"/>
            <p:cNvSpPr>
              <a:spLocks noChangeAspect="1" noChangeArrowheads="1"/>
            </p:cNvSpPr>
            <p:nvPr/>
          </p:nvSpPr>
          <p:spPr bwMode="auto">
            <a:xfrm rot="-3315004">
              <a:off x="4233" y="2553"/>
              <a:ext cx="59" cy="317"/>
            </a:xfrm>
            <a:prstGeom prst="rect">
              <a:avLst/>
            </a:prstGeom>
            <a:solidFill>
              <a:srgbClr val="DDDDDD"/>
            </a:solidFill>
            <a:ln w="9525">
              <a:solidFill>
                <a:schemeClr val="tx1"/>
              </a:solidFill>
              <a:miter lim="800000"/>
              <a:headEnd/>
              <a:tailEnd/>
            </a:ln>
          </p:spPr>
          <p:txBody>
            <a:bodyPr vert="eaVert" wrap="none" anchor="ctr"/>
            <a:lstStyle/>
            <a:p>
              <a:pPr algn="ctr"/>
              <a:endParaRPr lang="en-US" sz="6000"/>
            </a:p>
          </p:txBody>
        </p:sp>
        <p:sp>
          <p:nvSpPr>
            <p:cNvPr id="180" name="Oval 8"/>
            <p:cNvSpPr>
              <a:spLocks noChangeAspect="1" noChangeArrowheads="1"/>
            </p:cNvSpPr>
            <p:nvPr/>
          </p:nvSpPr>
          <p:spPr bwMode="auto">
            <a:xfrm>
              <a:off x="4386" y="3159"/>
              <a:ext cx="130" cy="111"/>
            </a:xfrm>
            <a:prstGeom prst="ellipse">
              <a:avLst/>
            </a:prstGeom>
            <a:solidFill>
              <a:srgbClr val="FF0000"/>
            </a:solidFill>
            <a:ln w="9525">
              <a:solidFill>
                <a:schemeClr val="tx1"/>
              </a:solidFill>
              <a:round/>
              <a:headEnd/>
              <a:tailEnd/>
            </a:ln>
          </p:spPr>
          <p:txBody>
            <a:bodyPr wrap="none" anchor="ctr"/>
            <a:lstStyle/>
            <a:p>
              <a:endParaRPr lang="en-US"/>
            </a:p>
          </p:txBody>
        </p:sp>
        <p:sp>
          <p:nvSpPr>
            <p:cNvPr id="181" name="Text Box 9"/>
            <p:cNvSpPr txBox="1">
              <a:spLocks noChangeAspect="1" noChangeArrowheads="1"/>
            </p:cNvSpPr>
            <p:nvPr/>
          </p:nvSpPr>
          <p:spPr bwMode="auto">
            <a:xfrm rot="-2630920">
              <a:off x="3312" y="2608"/>
              <a:ext cx="585" cy="173"/>
            </a:xfrm>
            <a:prstGeom prst="rect">
              <a:avLst/>
            </a:prstGeom>
            <a:noFill/>
            <a:ln w="9525">
              <a:noFill/>
              <a:miter lim="800000"/>
              <a:headEnd/>
              <a:tailEnd/>
            </a:ln>
          </p:spPr>
          <p:txBody>
            <a:bodyPr wrap="none">
              <a:spAutoFit/>
            </a:bodyPr>
            <a:lstStyle/>
            <a:p>
              <a:r>
                <a:rPr lang="en-US" sz="1200" i="1">
                  <a:solidFill>
                    <a:srgbClr val="FF0000"/>
                  </a:solidFill>
                </a:rPr>
                <a:t>TRP1/ARS</a:t>
              </a:r>
            </a:p>
          </p:txBody>
        </p:sp>
        <p:sp>
          <p:nvSpPr>
            <p:cNvPr id="182" name="Text Box 10"/>
            <p:cNvSpPr txBox="1">
              <a:spLocks noChangeAspect="1" noChangeArrowheads="1"/>
            </p:cNvSpPr>
            <p:nvPr/>
          </p:nvSpPr>
          <p:spPr bwMode="auto">
            <a:xfrm>
              <a:off x="4457" y="3273"/>
              <a:ext cx="424" cy="173"/>
            </a:xfrm>
            <a:prstGeom prst="rect">
              <a:avLst/>
            </a:prstGeom>
            <a:noFill/>
            <a:ln w="9525">
              <a:noFill/>
              <a:miter lim="800000"/>
              <a:headEnd/>
              <a:tailEnd/>
            </a:ln>
          </p:spPr>
          <p:txBody>
            <a:bodyPr wrap="none">
              <a:spAutoFit/>
            </a:bodyPr>
            <a:lstStyle/>
            <a:p>
              <a:r>
                <a:rPr lang="en-US" sz="1200" i="1">
                  <a:solidFill>
                    <a:srgbClr val="FF0000"/>
                  </a:solidFill>
                </a:rPr>
                <a:t>CEN11</a:t>
              </a:r>
            </a:p>
          </p:txBody>
        </p:sp>
        <p:sp>
          <p:nvSpPr>
            <p:cNvPr id="183" name="Oval 11"/>
            <p:cNvSpPr>
              <a:spLocks noChangeAspect="1" noChangeArrowheads="1"/>
            </p:cNvSpPr>
            <p:nvPr/>
          </p:nvSpPr>
          <p:spPr bwMode="auto">
            <a:xfrm>
              <a:off x="4457" y="2887"/>
              <a:ext cx="62" cy="95"/>
            </a:xfrm>
            <a:prstGeom prst="ellipse">
              <a:avLst/>
            </a:prstGeom>
            <a:solidFill>
              <a:srgbClr val="DDDDDD"/>
            </a:solidFill>
            <a:ln w="9525">
              <a:solidFill>
                <a:schemeClr val="tx1"/>
              </a:solidFill>
              <a:round/>
              <a:headEnd/>
              <a:tailEnd/>
            </a:ln>
          </p:spPr>
          <p:txBody>
            <a:bodyPr wrap="none" anchor="ctr"/>
            <a:lstStyle/>
            <a:p>
              <a:pPr algn="ctr"/>
              <a:endParaRPr lang="en-US" sz="6000"/>
            </a:p>
          </p:txBody>
        </p:sp>
        <p:sp>
          <p:nvSpPr>
            <p:cNvPr id="184" name="Rectangle 12"/>
            <p:cNvSpPr>
              <a:spLocks noChangeAspect="1" noChangeArrowheads="1"/>
            </p:cNvSpPr>
            <p:nvPr/>
          </p:nvSpPr>
          <p:spPr bwMode="auto">
            <a:xfrm rot="2837922">
              <a:off x="3615" y="2641"/>
              <a:ext cx="59" cy="317"/>
            </a:xfrm>
            <a:prstGeom prst="rect">
              <a:avLst/>
            </a:prstGeom>
            <a:solidFill>
              <a:srgbClr val="FF0000"/>
            </a:solidFill>
            <a:ln w="9525">
              <a:solidFill>
                <a:schemeClr val="tx1"/>
              </a:solidFill>
              <a:miter lim="800000"/>
              <a:headEnd/>
              <a:tailEnd/>
            </a:ln>
          </p:spPr>
          <p:txBody>
            <a:bodyPr wrap="none" anchor="ctr"/>
            <a:lstStyle/>
            <a:p>
              <a:endParaRPr lang="en-US"/>
            </a:p>
          </p:txBody>
        </p:sp>
        <p:sp>
          <p:nvSpPr>
            <p:cNvPr id="185" name="Text Box 13"/>
            <p:cNvSpPr txBox="1">
              <a:spLocks noChangeAspect="1" noChangeArrowheads="1"/>
            </p:cNvSpPr>
            <p:nvPr/>
          </p:nvSpPr>
          <p:spPr bwMode="auto">
            <a:xfrm>
              <a:off x="3692" y="3446"/>
              <a:ext cx="1300" cy="250"/>
            </a:xfrm>
            <a:prstGeom prst="rect">
              <a:avLst/>
            </a:prstGeom>
            <a:noFill/>
            <a:ln w="9525">
              <a:noFill/>
              <a:miter lim="800000"/>
              <a:headEnd/>
              <a:tailEnd/>
            </a:ln>
          </p:spPr>
          <p:txBody>
            <a:bodyPr>
              <a:spAutoFit/>
            </a:bodyPr>
            <a:lstStyle/>
            <a:p>
              <a:r>
                <a:rPr lang="en-US" sz="2000" b="1">
                  <a:solidFill>
                    <a:schemeClr val="accent2"/>
                  </a:solidFill>
                </a:rPr>
                <a:t>(GT)</a:t>
              </a:r>
              <a:r>
                <a:rPr lang="en-US" sz="2000" b="1" baseline="-25000">
                  <a:solidFill>
                    <a:schemeClr val="accent2"/>
                  </a:solidFill>
                </a:rPr>
                <a:t>16.5</a:t>
              </a:r>
              <a:r>
                <a:rPr lang="en-US" sz="2000" b="1" i="1">
                  <a:solidFill>
                    <a:schemeClr val="accent2"/>
                  </a:solidFill>
                </a:rPr>
                <a:t>-URA3</a:t>
              </a:r>
            </a:p>
          </p:txBody>
        </p:sp>
        <p:sp>
          <p:nvSpPr>
            <p:cNvPr id="186" name="Text Box 14"/>
            <p:cNvSpPr txBox="1">
              <a:spLocks noChangeAspect="1" noChangeArrowheads="1"/>
            </p:cNvSpPr>
            <p:nvPr/>
          </p:nvSpPr>
          <p:spPr bwMode="auto">
            <a:xfrm rot="2471216">
              <a:off x="3270" y="3174"/>
              <a:ext cx="714" cy="250"/>
            </a:xfrm>
            <a:prstGeom prst="rect">
              <a:avLst/>
            </a:prstGeom>
            <a:noFill/>
            <a:ln w="9525">
              <a:noFill/>
              <a:miter lim="800000"/>
              <a:headEnd/>
              <a:tailEnd/>
            </a:ln>
          </p:spPr>
          <p:txBody>
            <a:bodyPr>
              <a:spAutoFit/>
            </a:bodyPr>
            <a:lstStyle/>
            <a:p>
              <a:r>
                <a:rPr lang="en-US" sz="2000" b="1" i="1">
                  <a:solidFill>
                    <a:srgbClr val="9900FF"/>
                  </a:solidFill>
                </a:rPr>
                <a:t>P</a:t>
              </a:r>
              <a:r>
                <a:rPr lang="en-US" sz="2000" b="1" i="1" baseline="-25000">
                  <a:solidFill>
                    <a:srgbClr val="9900FF"/>
                  </a:solidFill>
                </a:rPr>
                <a:t>LEU2</a:t>
              </a:r>
              <a:endParaRPr lang="en-US" sz="2000" b="1" i="1">
                <a:solidFill>
                  <a:srgbClr val="9900FF"/>
                </a:solidFill>
              </a:endParaRPr>
            </a:p>
          </p:txBody>
        </p:sp>
        <p:sp>
          <p:nvSpPr>
            <p:cNvPr id="187" name="Rectangle 15" descr="Light vertical"/>
            <p:cNvSpPr>
              <a:spLocks noChangeAspect="1" noChangeArrowheads="1"/>
            </p:cNvSpPr>
            <p:nvPr/>
          </p:nvSpPr>
          <p:spPr bwMode="auto">
            <a:xfrm>
              <a:off x="3780" y="3343"/>
              <a:ext cx="117" cy="106"/>
            </a:xfrm>
            <a:prstGeom prst="rect">
              <a:avLst/>
            </a:prstGeom>
            <a:pattFill prst="ltVert">
              <a:fgClr>
                <a:schemeClr val="tx1"/>
              </a:fgClr>
              <a:bgClr>
                <a:schemeClr val="bg1"/>
              </a:bgClr>
            </a:pattFill>
            <a:ln w="9525">
              <a:solidFill>
                <a:schemeClr val="tx1"/>
              </a:solidFill>
              <a:miter lim="800000"/>
              <a:headEnd/>
              <a:tailEnd/>
            </a:ln>
          </p:spPr>
          <p:txBody>
            <a:bodyPr wrap="none" anchor="ctr"/>
            <a:lstStyle/>
            <a:p>
              <a:endParaRPr lang="en-US"/>
            </a:p>
          </p:txBody>
        </p:sp>
        <p:sp>
          <p:nvSpPr>
            <p:cNvPr id="188" name="Text Box 16"/>
            <p:cNvSpPr txBox="1">
              <a:spLocks noChangeAspect="1" noChangeArrowheads="1"/>
            </p:cNvSpPr>
            <p:nvPr/>
          </p:nvSpPr>
          <p:spPr bwMode="auto">
            <a:xfrm>
              <a:off x="3696" y="2896"/>
              <a:ext cx="704" cy="288"/>
            </a:xfrm>
            <a:prstGeom prst="rect">
              <a:avLst/>
            </a:prstGeom>
            <a:noFill/>
            <a:ln w="9525">
              <a:noFill/>
              <a:miter lim="800000"/>
              <a:headEnd/>
              <a:tailEnd/>
            </a:ln>
          </p:spPr>
          <p:txBody>
            <a:bodyPr wrap="none">
              <a:spAutoFit/>
            </a:bodyPr>
            <a:lstStyle/>
            <a:p>
              <a:r>
                <a:rPr lang="en-US" sz="2400"/>
                <a:t>pSH44</a:t>
              </a:r>
            </a:p>
          </p:txBody>
        </p:sp>
      </p:grpSp>
      <p:sp>
        <p:nvSpPr>
          <p:cNvPr id="152" name="Text Box 17"/>
          <p:cNvSpPr txBox="1">
            <a:spLocks noChangeArrowheads="1"/>
          </p:cNvSpPr>
          <p:nvPr/>
        </p:nvSpPr>
        <p:spPr bwMode="auto">
          <a:xfrm>
            <a:off x="15621000" y="30389744"/>
            <a:ext cx="3962400" cy="1006475"/>
          </a:xfrm>
          <a:prstGeom prst="rect">
            <a:avLst/>
          </a:prstGeom>
          <a:noFill/>
          <a:ln w="9525">
            <a:noFill/>
            <a:miter lim="800000"/>
            <a:headEnd/>
            <a:tailEnd/>
          </a:ln>
        </p:spPr>
        <p:txBody>
          <a:bodyPr>
            <a:spAutoFit/>
          </a:bodyPr>
          <a:lstStyle/>
          <a:p>
            <a:r>
              <a:rPr lang="en-US" sz="1800" b="1" dirty="0"/>
              <a:t>chromosome: </a:t>
            </a:r>
            <a:r>
              <a:rPr lang="en-US" b="1" dirty="0"/>
              <a:t> 	</a:t>
            </a:r>
            <a:r>
              <a:rPr lang="en-US" sz="2000" b="1" i="1" dirty="0"/>
              <a:t>msh2</a:t>
            </a:r>
            <a:r>
              <a:rPr lang="en-US" sz="2000" b="1" dirty="0">
                <a:latin typeface="Symbol" charset="2"/>
              </a:rPr>
              <a:t>D</a:t>
            </a:r>
            <a:endParaRPr lang="en-US" sz="2000" b="1" i="1" dirty="0"/>
          </a:p>
          <a:p>
            <a:r>
              <a:rPr lang="en-US" sz="2000" b="1" i="1" dirty="0"/>
              <a:t>	 	</a:t>
            </a:r>
            <a:r>
              <a:rPr lang="en-US" sz="2000" b="1" i="1" dirty="0">
                <a:solidFill>
                  <a:srgbClr val="FF0000"/>
                </a:solidFill>
              </a:rPr>
              <a:t>trp1-1</a:t>
            </a:r>
          </a:p>
          <a:p>
            <a:r>
              <a:rPr lang="en-US" sz="2000" b="1" i="1" dirty="0">
                <a:solidFill>
                  <a:srgbClr val="FF0000"/>
                </a:solidFill>
              </a:rPr>
              <a:t>		</a:t>
            </a:r>
            <a:r>
              <a:rPr lang="en-US" sz="2000" b="1" i="1" dirty="0">
                <a:solidFill>
                  <a:srgbClr val="008000"/>
                </a:solidFill>
              </a:rPr>
              <a:t>his3-11,15</a:t>
            </a:r>
          </a:p>
        </p:txBody>
      </p:sp>
      <p:grpSp>
        <p:nvGrpSpPr>
          <p:cNvPr id="153" name="Group 21"/>
          <p:cNvGrpSpPr>
            <a:grpSpLocks noChangeAspect="1"/>
          </p:cNvGrpSpPr>
          <p:nvPr/>
        </p:nvGrpSpPr>
        <p:grpSpPr bwMode="auto">
          <a:xfrm>
            <a:off x="13639800" y="27951035"/>
            <a:ext cx="7391400" cy="8624965"/>
            <a:chOff x="3072" y="1759"/>
            <a:chExt cx="1824" cy="2129"/>
          </a:xfrm>
        </p:grpSpPr>
        <p:sp>
          <p:nvSpPr>
            <p:cNvPr id="175" name="Arc 22"/>
            <p:cNvSpPr>
              <a:spLocks noChangeAspect="1"/>
            </p:cNvSpPr>
            <p:nvPr/>
          </p:nvSpPr>
          <p:spPr bwMode="auto">
            <a:xfrm flipH="1">
              <a:off x="3072" y="2256"/>
              <a:ext cx="1824" cy="1632"/>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20382" y="34"/>
                  </a:moveTo>
                  <a:cubicBezTo>
                    <a:pt x="20787" y="11"/>
                    <a:pt x="21193" y="-1"/>
                    <a:pt x="21600" y="0"/>
                  </a:cubicBezTo>
                  <a:cubicBezTo>
                    <a:pt x="33529" y="0"/>
                    <a:pt x="43200" y="9670"/>
                    <a:pt x="43200" y="21600"/>
                  </a:cubicBezTo>
                  <a:cubicBezTo>
                    <a:pt x="43200" y="33529"/>
                    <a:pt x="33529" y="43200"/>
                    <a:pt x="21600" y="43200"/>
                  </a:cubicBezTo>
                  <a:cubicBezTo>
                    <a:pt x="9670" y="43200"/>
                    <a:pt x="0" y="33529"/>
                    <a:pt x="0" y="21600"/>
                  </a:cubicBezTo>
                  <a:cubicBezTo>
                    <a:pt x="-1" y="14689"/>
                    <a:pt x="3306" y="8195"/>
                    <a:pt x="8895" y="4130"/>
                  </a:cubicBezTo>
                </a:path>
                <a:path w="43200" h="43200" stroke="0" extrusionOk="0">
                  <a:moveTo>
                    <a:pt x="20382" y="34"/>
                  </a:moveTo>
                  <a:cubicBezTo>
                    <a:pt x="20787" y="11"/>
                    <a:pt x="21193" y="-1"/>
                    <a:pt x="21600" y="0"/>
                  </a:cubicBezTo>
                  <a:cubicBezTo>
                    <a:pt x="33529" y="0"/>
                    <a:pt x="43200" y="9670"/>
                    <a:pt x="43200" y="21600"/>
                  </a:cubicBezTo>
                  <a:cubicBezTo>
                    <a:pt x="43200" y="33529"/>
                    <a:pt x="33529" y="43200"/>
                    <a:pt x="21600" y="43200"/>
                  </a:cubicBezTo>
                  <a:cubicBezTo>
                    <a:pt x="9670" y="43200"/>
                    <a:pt x="0" y="33529"/>
                    <a:pt x="0" y="21600"/>
                  </a:cubicBezTo>
                  <a:cubicBezTo>
                    <a:pt x="-1" y="14689"/>
                    <a:pt x="3306" y="8195"/>
                    <a:pt x="8895" y="4130"/>
                  </a:cubicBezTo>
                  <a:lnTo>
                    <a:pt x="21600" y="21600"/>
                  </a:lnTo>
                  <a:close/>
                </a:path>
              </a:pathLst>
            </a:custGeom>
            <a:noFill/>
            <a:ln w="38100">
              <a:solidFill>
                <a:schemeClr val="tx1"/>
              </a:solidFill>
              <a:round/>
              <a:headEnd/>
              <a:tailEnd/>
            </a:ln>
          </p:spPr>
          <p:txBody>
            <a:bodyPr wrap="none" anchor="ctr"/>
            <a:lstStyle/>
            <a:p>
              <a:endParaRPr lang="en-US"/>
            </a:p>
          </p:txBody>
        </p:sp>
        <p:sp>
          <p:nvSpPr>
            <p:cNvPr id="176" name="Arc 23"/>
            <p:cNvSpPr>
              <a:spLocks noChangeAspect="1"/>
            </p:cNvSpPr>
            <p:nvPr/>
          </p:nvSpPr>
          <p:spPr bwMode="auto">
            <a:xfrm rot="2629025" flipH="1" flipV="1">
              <a:off x="4025" y="1759"/>
              <a:ext cx="677" cy="702"/>
            </a:xfrm>
            <a:custGeom>
              <a:avLst/>
              <a:gdLst>
                <a:gd name="T0" fmla="*/ 0 w 43200"/>
                <a:gd name="T1" fmla="*/ 0 h 41181"/>
                <a:gd name="T2" fmla="*/ 0 w 43200"/>
                <a:gd name="T3" fmla="*/ 0 h 41181"/>
                <a:gd name="T4" fmla="*/ 0 w 43200"/>
                <a:gd name="T5" fmla="*/ 0 h 41181"/>
                <a:gd name="T6" fmla="*/ 0 60000 65536"/>
                <a:gd name="T7" fmla="*/ 0 60000 65536"/>
                <a:gd name="T8" fmla="*/ 0 60000 65536"/>
                <a:gd name="T9" fmla="*/ 0 w 43200"/>
                <a:gd name="T10" fmla="*/ 0 h 41181"/>
                <a:gd name="T11" fmla="*/ 43200 w 43200"/>
                <a:gd name="T12" fmla="*/ 41181 h 41181"/>
              </a:gdLst>
              <a:ahLst/>
              <a:cxnLst>
                <a:cxn ang="T6">
                  <a:pos x="T0" y="T1"/>
                </a:cxn>
                <a:cxn ang="T7">
                  <a:pos x="T2" y="T3"/>
                </a:cxn>
                <a:cxn ang="T8">
                  <a:pos x="T4" y="T5"/>
                </a:cxn>
              </a:cxnLst>
              <a:rect l="T9" t="T10" r="T11" b="T12"/>
              <a:pathLst>
                <a:path w="43200" h="41181" fill="none" extrusionOk="0">
                  <a:moveTo>
                    <a:pt x="30718" y="0"/>
                  </a:moveTo>
                  <a:cubicBezTo>
                    <a:pt x="38332" y="3545"/>
                    <a:pt x="43200" y="11182"/>
                    <a:pt x="43200" y="19581"/>
                  </a:cubicBezTo>
                  <a:cubicBezTo>
                    <a:pt x="43200" y="31510"/>
                    <a:pt x="33529" y="41181"/>
                    <a:pt x="21600" y="41181"/>
                  </a:cubicBezTo>
                  <a:cubicBezTo>
                    <a:pt x="9670" y="41181"/>
                    <a:pt x="0" y="31510"/>
                    <a:pt x="0" y="19581"/>
                  </a:cubicBezTo>
                  <a:cubicBezTo>
                    <a:pt x="-1" y="17131"/>
                    <a:pt x="416" y="14698"/>
                    <a:pt x="1232" y="12388"/>
                  </a:cubicBezTo>
                </a:path>
                <a:path w="43200" h="41181" stroke="0" extrusionOk="0">
                  <a:moveTo>
                    <a:pt x="30718" y="0"/>
                  </a:moveTo>
                  <a:cubicBezTo>
                    <a:pt x="38332" y="3545"/>
                    <a:pt x="43200" y="11182"/>
                    <a:pt x="43200" y="19581"/>
                  </a:cubicBezTo>
                  <a:cubicBezTo>
                    <a:pt x="43200" y="31510"/>
                    <a:pt x="33529" y="41181"/>
                    <a:pt x="21600" y="41181"/>
                  </a:cubicBezTo>
                  <a:cubicBezTo>
                    <a:pt x="9670" y="41181"/>
                    <a:pt x="0" y="31510"/>
                    <a:pt x="0" y="19581"/>
                  </a:cubicBezTo>
                  <a:cubicBezTo>
                    <a:pt x="-1" y="17131"/>
                    <a:pt x="416" y="14698"/>
                    <a:pt x="1232" y="12388"/>
                  </a:cubicBezTo>
                  <a:lnTo>
                    <a:pt x="21600" y="19581"/>
                  </a:lnTo>
                  <a:close/>
                </a:path>
              </a:pathLst>
            </a:custGeom>
            <a:noFill/>
            <a:ln w="38100">
              <a:solidFill>
                <a:schemeClr val="tx1"/>
              </a:solidFill>
              <a:round/>
              <a:headEnd/>
              <a:tailEnd/>
            </a:ln>
          </p:spPr>
          <p:txBody>
            <a:bodyPr wrap="none" anchor="ctr"/>
            <a:lstStyle/>
            <a:p>
              <a:endParaRPr lang="en-US"/>
            </a:p>
          </p:txBody>
        </p:sp>
      </p:grpSp>
      <p:sp>
        <p:nvSpPr>
          <p:cNvPr id="154" name="Oval 25"/>
          <p:cNvSpPr>
            <a:spLocks noChangeAspect="1" noChangeArrowheads="1"/>
          </p:cNvSpPr>
          <p:nvPr/>
        </p:nvSpPr>
        <p:spPr bwMode="auto">
          <a:xfrm>
            <a:off x="13942219" y="32389994"/>
            <a:ext cx="2011363" cy="1695450"/>
          </a:xfrm>
          <a:prstGeom prst="ellipse">
            <a:avLst/>
          </a:prstGeom>
          <a:noFill/>
          <a:ln w="28575">
            <a:solidFill>
              <a:schemeClr val="tx1"/>
            </a:solidFill>
            <a:round/>
            <a:headEnd/>
            <a:tailEnd/>
          </a:ln>
        </p:spPr>
        <p:txBody>
          <a:bodyPr wrap="none" anchor="ctr"/>
          <a:lstStyle/>
          <a:p>
            <a:endParaRPr lang="en-US"/>
          </a:p>
        </p:txBody>
      </p:sp>
      <p:sp>
        <p:nvSpPr>
          <p:cNvPr id="155" name="Rectangle 26"/>
          <p:cNvSpPr>
            <a:spLocks noChangeAspect="1" noChangeArrowheads="1"/>
          </p:cNvSpPr>
          <p:nvPr/>
        </p:nvSpPr>
        <p:spPr bwMode="auto">
          <a:xfrm rot="20443655">
            <a:off x="15805944" y="32720194"/>
            <a:ext cx="122238" cy="658813"/>
          </a:xfrm>
          <a:prstGeom prst="rect">
            <a:avLst/>
          </a:prstGeom>
          <a:solidFill>
            <a:srgbClr val="008000"/>
          </a:solidFill>
          <a:ln w="9525">
            <a:solidFill>
              <a:schemeClr val="tx1"/>
            </a:solidFill>
            <a:miter lim="800000"/>
            <a:headEnd/>
            <a:tailEnd/>
          </a:ln>
        </p:spPr>
        <p:txBody>
          <a:bodyPr wrap="none" anchor="ctr"/>
          <a:lstStyle/>
          <a:p>
            <a:pPr algn="ctr"/>
            <a:endParaRPr lang="en-US" sz="1400"/>
          </a:p>
        </p:txBody>
      </p:sp>
      <p:sp>
        <p:nvSpPr>
          <p:cNvPr id="156" name="Oval 27"/>
          <p:cNvSpPr>
            <a:spLocks noChangeAspect="1" noChangeArrowheads="1"/>
          </p:cNvSpPr>
          <p:nvPr/>
        </p:nvSpPr>
        <p:spPr bwMode="auto">
          <a:xfrm>
            <a:off x="14818519" y="32294744"/>
            <a:ext cx="268288" cy="230188"/>
          </a:xfrm>
          <a:prstGeom prst="ellipse">
            <a:avLst/>
          </a:prstGeom>
          <a:solidFill>
            <a:srgbClr val="008000"/>
          </a:solidFill>
          <a:ln w="9525">
            <a:solidFill>
              <a:schemeClr val="tx1"/>
            </a:solidFill>
            <a:round/>
            <a:headEnd/>
            <a:tailEnd/>
          </a:ln>
        </p:spPr>
        <p:txBody>
          <a:bodyPr wrap="none" anchor="ctr"/>
          <a:lstStyle/>
          <a:p>
            <a:endParaRPr lang="en-US"/>
          </a:p>
        </p:txBody>
      </p:sp>
      <p:sp>
        <p:nvSpPr>
          <p:cNvPr id="157" name="Oval 28"/>
          <p:cNvSpPr>
            <a:spLocks noChangeAspect="1" noChangeArrowheads="1"/>
          </p:cNvSpPr>
          <p:nvPr/>
        </p:nvSpPr>
        <p:spPr bwMode="auto">
          <a:xfrm>
            <a:off x="15794831" y="33480607"/>
            <a:ext cx="171450" cy="165100"/>
          </a:xfrm>
          <a:prstGeom prst="ellipse">
            <a:avLst/>
          </a:prstGeom>
          <a:solidFill>
            <a:schemeClr val="folHlink"/>
          </a:solidFill>
          <a:ln w="9525">
            <a:solidFill>
              <a:srgbClr val="800080"/>
            </a:solidFill>
            <a:round/>
            <a:headEnd/>
            <a:tailEnd/>
          </a:ln>
        </p:spPr>
        <p:txBody>
          <a:bodyPr wrap="none" anchor="ctr"/>
          <a:lstStyle/>
          <a:p>
            <a:pPr algn="ctr"/>
            <a:endParaRPr lang="en-US" sz="1400">
              <a:latin typeface="Times New Roman" charset="0"/>
            </a:endParaRPr>
          </a:p>
        </p:txBody>
      </p:sp>
      <p:sp>
        <p:nvSpPr>
          <p:cNvPr id="158" name="Oval 29"/>
          <p:cNvSpPr>
            <a:spLocks noChangeAspect="1" noChangeArrowheads="1"/>
          </p:cNvSpPr>
          <p:nvPr/>
        </p:nvSpPr>
        <p:spPr bwMode="auto">
          <a:xfrm>
            <a:off x="13989844" y="33518707"/>
            <a:ext cx="127000" cy="195263"/>
          </a:xfrm>
          <a:prstGeom prst="ellipse">
            <a:avLst/>
          </a:prstGeom>
          <a:solidFill>
            <a:schemeClr val="folHlink"/>
          </a:solidFill>
          <a:ln w="9525">
            <a:solidFill>
              <a:schemeClr val="tx1"/>
            </a:solidFill>
            <a:round/>
            <a:headEnd/>
            <a:tailEnd/>
          </a:ln>
        </p:spPr>
        <p:txBody>
          <a:bodyPr wrap="none" anchor="ctr"/>
          <a:lstStyle/>
          <a:p>
            <a:pPr algn="ctr"/>
            <a:endParaRPr lang="en-US" sz="1400"/>
          </a:p>
        </p:txBody>
      </p:sp>
      <p:sp>
        <p:nvSpPr>
          <p:cNvPr id="159" name="Rectangle 30"/>
          <p:cNvSpPr>
            <a:spLocks noChangeAspect="1" noChangeArrowheads="1"/>
          </p:cNvSpPr>
          <p:nvPr/>
        </p:nvSpPr>
        <p:spPr bwMode="auto">
          <a:xfrm rot="2837922">
            <a:off x="14135894" y="32423332"/>
            <a:ext cx="122238" cy="657225"/>
          </a:xfrm>
          <a:prstGeom prst="rect">
            <a:avLst/>
          </a:prstGeom>
          <a:solidFill>
            <a:schemeClr val="folHlink"/>
          </a:solidFill>
          <a:ln w="9525">
            <a:solidFill>
              <a:schemeClr val="tx1"/>
            </a:solidFill>
            <a:miter lim="800000"/>
            <a:headEnd/>
            <a:tailEnd/>
          </a:ln>
        </p:spPr>
        <p:txBody>
          <a:bodyPr wrap="none" anchor="ctr"/>
          <a:lstStyle/>
          <a:p>
            <a:endParaRPr lang="en-US"/>
          </a:p>
        </p:txBody>
      </p:sp>
      <p:sp>
        <p:nvSpPr>
          <p:cNvPr id="160" name="Text Box 31"/>
          <p:cNvSpPr txBox="1">
            <a:spLocks noChangeAspect="1" noChangeArrowheads="1"/>
          </p:cNvSpPr>
          <p:nvPr/>
        </p:nvSpPr>
        <p:spPr bwMode="auto">
          <a:xfrm>
            <a:off x="14475619" y="34228319"/>
            <a:ext cx="1341438" cy="304800"/>
          </a:xfrm>
          <a:prstGeom prst="rect">
            <a:avLst/>
          </a:prstGeom>
          <a:noFill/>
          <a:ln w="9525">
            <a:noFill/>
            <a:miter lim="800000"/>
            <a:headEnd/>
            <a:tailEnd/>
          </a:ln>
        </p:spPr>
        <p:txBody>
          <a:bodyPr>
            <a:spAutoFit/>
          </a:bodyPr>
          <a:lstStyle/>
          <a:p>
            <a:r>
              <a:rPr lang="en-US" sz="1400" b="1" i="1" dirty="0" smtClean="0">
                <a:solidFill>
                  <a:srgbClr val="FF0000"/>
                </a:solidFill>
              </a:rPr>
              <a:t>Msh2-H658Y</a:t>
            </a:r>
            <a:endParaRPr lang="en-US" sz="1400" b="1" i="1" dirty="0">
              <a:solidFill>
                <a:srgbClr val="FF0000"/>
              </a:solidFill>
            </a:endParaRPr>
          </a:p>
        </p:txBody>
      </p:sp>
      <p:sp>
        <p:nvSpPr>
          <p:cNvPr id="161" name="Text Box 32"/>
          <p:cNvSpPr txBox="1">
            <a:spLocks noChangeAspect="1" noChangeArrowheads="1"/>
          </p:cNvSpPr>
          <p:nvPr/>
        </p:nvSpPr>
        <p:spPr bwMode="auto">
          <a:xfrm>
            <a:off x="14166056" y="32971019"/>
            <a:ext cx="1581150" cy="366713"/>
          </a:xfrm>
          <a:prstGeom prst="rect">
            <a:avLst/>
          </a:prstGeom>
          <a:noFill/>
          <a:ln w="9525">
            <a:noFill/>
            <a:miter lim="800000"/>
            <a:headEnd/>
            <a:tailEnd/>
          </a:ln>
        </p:spPr>
        <p:txBody>
          <a:bodyPr wrap="none">
            <a:spAutoFit/>
          </a:bodyPr>
          <a:lstStyle/>
          <a:p>
            <a:pPr algn="ctr"/>
            <a:r>
              <a:rPr lang="en-US" sz="1800" b="1">
                <a:solidFill>
                  <a:srgbClr val="FF0000"/>
                </a:solidFill>
              </a:rPr>
              <a:t>mutagenized</a:t>
            </a:r>
          </a:p>
        </p:txBody>
      </p:sp>
      <p:sp>
        <p:nvSpPr>
          <p:cNvPr id="162" name="AutoShape 33"/>
          <p:cNvSpPr>
            <a:spLocks noChangeAspect="1" noChangeArrowheads="1"/>
          </p:cNvSpPr>
          <p:nvPr/>
        </p:nvSpPr>
        <p:spPr bwMode="auto">
          <a:xfrm flipH="1">
            <a:off x="14453394" y="33847319"/>
            <a:ext cx="914400" cy="365125"/>
          </a:xfrm>
          <a:prstGeom prst="rightArrow">
            <a:avLst>
              <a:gd name="adj1" fmla="val 50000"/>
              <a:gd name="adj2" fmla="val 62609"/>
            </a:avLst>
          </a:prstGeom>
          <a:solidFill>
            <a:schemeClr val="tx1"/>
          </a:solidFill>
          <a:ln w="9525">
            <a:solidFill>
              <a:schemeClr val="tx1"/>
            </a:solidFill>
            <a:miter lim="800000"/>
            <a:headEnd/>
            <a:tailEnd/>
          </a:ln>
        </p:spPr>
        <p:txBody>
          <a:bodyPr wrap="none" anchor="ctr"/>
          <a:lstStyle/>
          <a:p>
            <a:pPr algn="ctr"/>
            <a:r>
              <a:rPr lang="en-US" sz="5400" baseline="-25000" dirty="0" smtClean="0">
                <a:solidFill>
                  <a:srgbClr val="FF0000"/>
                </a:solidFill>
              </a:rPr>
              <a:t>*</a:t>
            </a:r>
            <a:endParaRPr lang="en-US" sz="5400" baseline="-25000" dirty="0">
              <a:solidFill>
                <a:srgbClr val="FF0000"/>
              </a:solidFill>
            </a:endParaRPr>
          </a:p>
        </p:txBody>
      </p:sp>
      <p:sp>
        <p:nvSpPr>
          <p:cNvPr id="163" name="AutoShape 34"/>
          <p:cNvSpPr>
            <a:spLocks noChangeAspect="1" noChangeArrowheads="1"/>
          </p:cNvSpPr>
          <p:nvPr/>
        </p:nvSpPr>
        <p:spPr bwMode="auto">
          <a:xfrm rot="19419185">
            <a:off x="15367794" y="33725082"/>
            <a:ext cx="487363" cy="242888"/>
          </a:xfrm>
          <a:prstGeom prst="rightArrow">
            <a:avLst>
              <a:gd name="adj1" fmla="val 50000"/>
              <a:gd name="adj2" fmla="val 50163"/>
            </a:avLst>
          </a:prstGeom>
          <a:solidFill>
            <a:schemeClr val="folHlink"/>
          </a:solidFill>
          <a:ln w="9525">
            <a:solidFill>
              <a:schemeClr val="tx1"/>
            </a:solidFill>
            <a:miter lim="800000"/>
            <a:headEnd/>
            <a:tailEnd/>
          </a:ln>
        </p:spPr>
        <p:txBody>
          <a:bodyPr wrap="none" anchor="ctr"/>
          <a:lstStyle/>
          <a:p>
            <a:endParaRPr lang="en-US"/>
          </a:p>
        </p:txBody>
      </p:sp>
      <p:sp>
        <p:nvSpPr>
          <p:cNvPr id="164" name="TextBox 32"/>
          <p:cNvSpPr txBox="1">
            <a:spLocks noChangeArrowheads="1"/>
          </p:cNvSpPr>
          <p:nvPr/>
        </p:nvSpPr>
        <p:spPr bwMode="auto">
          <a:xfrm>
            <a:off x="15051881" y="32672569"/>
            <a:ext cx="641350" cy="338138"/>
          </a:xfrm>
          <a:prstGeom prst="rect">
            <a:avLst/>
          </a:prstGeom>
          <a:noFill/>
          <a:ln w="9525">
            <a:noFill/>
            <a:miter lim="800000"/>
            <a:headEnd/>
            <a:tailEnd/>
          </a:ln>
        </p:spPr>
        <p:txBody>
          <a:bodyPr wrap="none">
            <a:spAutoFit/>
          </a:bodyPr>
          <a:lstStyle/>
          <a:p>
            <a:r>
              <a:rPr lang="en-US"/>
              <a:t>HIS3</a:t>
            </a:r>
          </a:p>
        </p:txBody>
      </p:sp>
      <p:cxnSp>
        <p:nvCxnSpPr>
          <p:cNvPr id="165" name="Shape 164"/>
          <p:cNvCxnSpPr>
            <a:stCxn id="160" idx="2"/>
          </p:cNvCxnSpPr>
          <p:nvPr/>
        </p:nvCxnSpPr>
        <p:spPr>
          <a:xfrm rot="5400000" flipH="1" flipV="1">
            <a:off x="15795510" y="32802628"/>
            <a:ext cx="1081319" cy="2379664"/>
          </a:xfrm>
          <a:prstGeom prst="curvedConnector4">
            <a:avLst>
              <a:gd name="adj1" fmla="val -21141"/>
              <a:gd name="adj2" fmla="val 64093"/>
            </a:avLst>
          </a:prstGeom>
          <a:ln w="41275">
            <a:solidFill>
              <a:srgbClr val="00206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167" name="TextBox 166"/>
          <p:cNvSpPr txBox="1"/>
          <p:nvPr/>
        </p:nvSpPr>
        <p:spPr>
          <a:xfrm>
            <a:off x="17830800" y="35037944"/>
            <a:ext cx="1295400" cy="461665"/>
          </a:xfrm>
          <a:prstGeom prst="rect">
            <a:avLst/>
          </a:prstGeom>
          <a:noFill/>
        </p:spPr>
        <p:txBody>
          <a:bodyPr wrap="square" rtlCol="0">
            <a:spAutoFit/>
          </a:bodyPr>
          <a:lstStyle/>
          <a:p>
            <a:r>
              <a:rPr lang="en-US" dirty="0" smtClean="0"/>
              <a:t>5FOA</a:t>
            </a:r>
            <a:endParaRPr lang="en-US" dirty="0"/>
          </a:p>
        </p:txBody>
      </p:sp>
      <p:pic>
        <p:nvPicPr>
          <p:cNvPr id="168" name="Picture 4" descr="Fluorouracil3DanZ.gif">
            <a:hlinkClick r:id="rId11"/>
          </p:cNvPr>
          <p:cNvPicPr>
            <a:picLocks noChangeAspect="1" noChangeArrowheads="1" noCrop="1"/>
          </p:cNvPicPr>
          <p:nvPr/>
        </p:nvPicPr>
        <p:blipFill>
          <a:blip r:embed="rId12"/>
          <a:srcRect/>
          <a:stretch>
            <a:fillRect/>
          </a:stretch>
        </p:blipFill>
        <p:spPr bwMode="auto">
          <a:xfrm>
            <a:off x="19812000" y="34047344"/>
            <a:ext cx="952500" cy="952500"/>
          </a:xfrm>
          <a:prstGeom prst="rect">
            <a:avLst/>
          </a:prstGeom>
          <a:noFill/>
        </p:spPr>
      </p:pic>
      <p:sp>
        <p:nvSpPr>
          <p:cNvPr id="169" name="TextBox 168"/>
          <p:cNvSpPr txBox="1"/>
          <p:nvPr/>
        </p:nvSpPr>
        <p:spPr>
          <a:xfrm>
            <a:off x="19888200" y="34961744"/>
            <a:ext cx="579005" cy="461665"/>
          </a:xfrm>
          <a:prstGeom prst="rect">
            <a:avLst/>
          </a:prstGeom>
          <a:noFill/>
        </p:spPr>
        <p:txBody>
          <a:bodyPr wrap="none" rtlCol="0">
            <a:spAutoFit/>
          </a:bodyPr>
          <a:lstStyle/>
          <a:p>
            <a:r>
              <a:rPr lang="en-US" dirty="0" smtClean="0"/>
              <a:t>FU</a:t>
            </a:r>
            <a:endParaRPr lang="en-US" dirty="0"/>
          </a:p>
        </p:txBody>
      </p:sp>
      <p:pic>
        <p:nvPicPr>
          <p:cNvPr id="170" name="Picture 6" descr="https://encrypted-tbn3.gstatic.com/images?q=tbn:ANd9GcSatNs2vhpR7k-vnl4Q0DvtlTe5BJzumH43AiQaDWiMKCJtoQo7Yz-yvg">
            <a:hlinkClick r:id="rId13"/>
          </p:cNvPr>
          <p:cNvPicPr>
            <a:picLocks noChangeAspect="1" noChangeArrowheads="1"/>
          </p:cNvPicPr>
          <p:nvPr/>
        </p:nvPicPr>
        <p:blipFill>
          <a:blip r:embed="rId14"/>
          <a:srcRect/>
          <a:stretch>
            <a:fillRect/>
          </a:stretch>
        </p:blipFill>
        <p:spPr bwMode="auto">
          <a:xfrm>
            <a:off x="17983200" y="34275944"/>
            <a:ext cx="1123950" cy="847725"/>
          </a:xfrm>
          <a:prstGeom prst="rect">
            <a:avLst/>
          </a:prstGeom>
          <a:noFill/>
        </p:spPr>
      </p:pic>
      <p:sp>
        <p:nvSpPr>
          <p:cNvPr id="172" name="Right Arrow 171"/>
          <p:cNvSpPr/>
          <p:nvPr/>
        </p:nvSpPr>
        <p:spPr>
          <a:xfrm>
            <a:off x="19278600" y="34275944"/>
            <a:ext cx="457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ight Arrow 172"/>
          <p:cNvSpPr/>
          <p:nvPr/>
        </p:nvSpPr>
        <p:spPr>
          <a:xfrm>
            <a:off x="20878800" y="34199744"/>
            <a:ext cx="457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4" name="Straight Arrow Connector 173"/>
          <p:cNvCxnSpPr>
            <a:endCxn id="172" idx="0"/>
          </p:cNvCxnSpPr>
          <p:nvPr/>
        </p:nvCxnSpPr>
        <p:spPr>
          <a:xfrm rot="16200000" flipH="1">
            <a:off x="18935700" y="33704444"/>
            <a:ext cx="6858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9" name="TextBox 188"/>
          <p:cNvSpPr txBox="1"/>
          <p:nvPr/>
        </p:nvSpPr>
        <p:spPr>
          <a:xfrm>
            <a:off x="16154400" y="34213800"/>
            <a:ext cx="595035" cy="830997"/>
          </a:xfrm>
          <a:prstGeom prst="rect">
            <a:avLst/>
          </a:prstGeom>
          <a:noFill/>
        </p:spPr>
        <p:txBody>
          <a:bodyPr wrap="none" rtlCol="0">
            <a:spAutoFit/>
          </a:bodyPr>
          <a:lstStyle/>
          <a:p>
            <a:r>
              <a:rPr lang="en-US" sz="4800" dirty="0" smtClean="0">
                <a:solidFill>
                  <a:srgbClr val="FF0000"/>
                </a:solidFill>
                <a:latin typeface="Arial" pitchFamily="34" charset="0"/>
                <a:cs typeface="Arial" pitchFamily="34" charset="0"/>
              </a:rPr>
              <a:t>X</a:t>
            </a:r>
            <a:endParaRPr lang="en-US" sz="4800" dirty="0">
              <a:solidFill>
                <a:srgbClr val="FF0000"/>
              </a:solidFill>
              <a:latin typeface="Arial" pitchFamily="34" charset="0"/>
              <a:cs typeface="Arial" pitchFamily="34" charset="0"/>
            </a:endParaRPr>
          </a:p>
        </p:txBody>
      </p:sp>
      <p:sp>
        <p:nvSpPr>
          <p:cNvPr id="191" name="TextBox 190"/>
          <p:cNvSpPr txBox="1"/>
          <p:nvPr/>
        </p:nvSpPr>
        <p:spPr>
          <a:xfrm>
            <a:off x="18973800" y="33375600"/>
            <a:ext cx="595035" cy="830997"/>
          </a:xfrm>
          <a:prstGeom prst="rect">
            <a:avLst/>
          </a:prstGeom>
          <a:noFill/>
        </p:spPr>
        <p:txBody>
          <a:bodyPr wrap="none" rtlCol="0">
            <a:spAutoFit/>
          </a:bodyPr>
          <a:lstStyle/>
          <a:p>
            <a:r>
              <a:rPr lang="en-US" sz="4800" dirty="0" smtClean="0">
                <a:solidFill>
                  <a:srgbClr val="FF0000"/>
                </a:solidFill>
                <a:latin typeface="Arial" pitchFamily="34" charset="0"/>
                <a:cs typeface="Arial" pitchFamily="34" charset="0"/>
              </a:rPr>
              <a:t>X</a:t>
            </a:r>
            <a:endParaRPr lang="en-US" sz="4800" dirty="0">
              <a:solidFill>
                <a:srgbClr val="FF0000"/>
              </a:solidFill>
              <a:latin typeface="Arial" pitchFamily="34" charset="0"/>
              <a:cs typeface="Arial" pitchFamily="34" charset="0"/>
            </a:endParaRPr>
          </a:p>
        </p:txBody>
      </p:sp>
      <p:sp>
        <p:nvSpPr>
          <p:cNvPr id="192" name="TextBox 191"/>
          <p:cNvSpPr txBox="1"/>
          <p:nvPr/>
        </p:nvSpPr>
        <p:spPr>
          <a:xfrm flipV="1">
            <a:off x="18973800" y="34061400"/>
            <a:ext cx="762000" cy="830997"/>
          </a:xfrm>
          <a:prstGeom prst="rect">
            <a:avLst/>
          </a:prstGeom>
          <a:noFill/>
        </p:spPr>
        <p:txBody>
          <a:bodyPr wrap="square" rtlCol="0">
            <a:spAutoFit/>
          </a:bodyPr>
          <a:lstStyle/>
          <a:p>
            <a:r>
              <a:rPr lang="en-US" sz="4800" dirty="0" smtClean="0">
                <a:solidFill>
                  <a:srgbClr val="FF0000"/>
                </a:solidFill>
                <a:latin typeface="Arial" pitchFamily="34" charset="0"/>
                <a:cs typeface="Arial" pitchFamily="34" charset="0"/>
              </a:rPr>
              <a:t>X</a:t>
            </a:r>
            <a:endParaRPr lang="en-US" sz="4800" dirty="0">
              <a:solidFill>
                <a:srgbClr val="FF0000"/>
              </a:solidFill>
              <a:latin typeface="Arial" pitchFamily="34" charset="0"/>
              <a:cs typeface="Arial" pitchFamily="34" charset="0"/>
            </a:endParaRPr>
          </a:p>
        </p:txBody>
      </p:sp>
      <p:pic>
        <p:nvPicPr>
          <p:cNvPr id="4108" name="Picture 12" descr="http://ts1.mm.bing.net/th?id=HN.607994148884320248&amp;w=207&amp;h=207&amp;c=8&amp;pid=3.1&amp;qlt=90&amp;rm=2"/>
          <p:cNvPicPr>
            <a:picLocks noChangeAspect="1" noChangeArrowheads="1"/>
          </p:cNvPicPr>
          <p:nvPr/>
        </p:nvPicPr>
        <p:blipFill>
          <a:blip r:embed="rId16"/>
          <a:srcRect/>
          <a:stretch>
            <a:fillRect/>
          </a:stretch>
        </p:blipFill>
        <p:spPr bwMode="auto">
          <a:xfrm>
            <a:off x="21336000" y="33299400"/>
            <a:ext cx="1971675" cy="1971676"/>
          </a:xfrm>
          <a:prstGeom prst="rect">
            <a:avLst/>
          </a:prstGeom>
          <a:noFill/>
        </p:spPr>
      </p:pic>
      <p:pic>
        <p:nvPicPr>
          <p:cNvPr id="4109" name="Picture 13" descr="C:\Users\cpatton1\Downloads\8135574_orig.png"/>
          <p:cNvPicPr>
            <a:picLocks noChangeAspect="1" noChangeArrowheads="1"/>
          </p:cNvPicPr>
          <p:nvPr/>
        </p:nvPicPr>
        <p:blipFill>
          <a:blip r:embed="rId17"/>
          <a:srcRect/>
          <a:stretch>
            <a:fillRect/>
          </a:stretch>
        </p:blipFill>
        <p:spPr bwMode="auto">
          <a:xfrm>
            <a:off x="27795538" y="7540625"/>
            <a:ext cx="6299200" cy="3784600"/>
          </a:xfrm>
          <a:prstGeom prst="rect">
            <a:avLst/>
          </a:prstGeom>
          <a:noFill/>
        </p:spPr>
      </p:pic>
      <p:pic>
        <p:nvPicPr>
          <p:cNvPr id="4110" name="Picture 14" descr="C:\Users\cpatton1\Downloads\msh2-domain.png"/>
          <p:cNvPicPr>
            <a:picLocks noChangeAspect="1" noChangeArrowheads="1"/>
          </p:cNvPicPr>
          <p:nvPr/>
        </p:nvPicPr>
        <p:blipFill>
          <a:blip r:embed="rId18"/>
          <a:srcRect t="80284" b="6673"/>
          <a:stretch>
            <a:fillRect/>
          </a:stretch>
        </p:blipFill>
        <p:spPr bwMode="auto">
          <a:xfrm>
            <a:off x="1066800" y="17907000"/>
            <a:ext cx="8329612" cy="685800"/>
          </a:xfrm>
          <a:prstGeom prst="rect">
            <a:avLst/>
          </a:prstGeom>
          <a:noFill/>
        </p:spPr>
      </p:pic>
      <p:pic>
        <p:nvPicPr>
          <p:cNvPr id="193" name="Picture 14" descr="C:\Users\cpatton1\Downloads\msh2-domain.png"/>
          <p:cNvPicPr>
            <a:picLocks noChangeAspect="1" noChangeArrowheads="1"/>
          </p:cNvPicPr>
          <p:nvPr/>
        </p:nvPicPr>
        <p:blipFill>
          <a:blip r:embed="rId18"/>
          <a:srcRect l="5489" t="7247" b="81159"/>
          <a:stretch>
            <a:fillRect/>
          </a:stretch>
        </p:blipFill>
        <p:spPr bwMode="auto">
          <a:xfrm>
            <a:off x="1447800" y="17678400"/>
            <a:ext cx="7872412" cy="609600"/>
          </a:xfrm>
          <a:prstGeom prst="rect">
            <a:avLst/>
          </a:prstGeom>
          <a:noFill/>
        </p:spPr>
      </p:pic>
      <p:pic>
        <p:nvPicPr>
          <p:cNvPr id="4112" name="Picture 16" descr="http://www.chem.unc.edu/people/faculty/erie/group/image_mmr2.jpg"/>
          <p:cNvPicPr>
            <a:picLocks noChangeAspect="1" noChangeArrowheads="1"/>
          </p:cNvPicPr>
          <p:nvPr/>
        </p:nvPicPr>
        <p:blipFill>
          <a:blip r:embed="rId19"/>
          <a:srcRect/>
          <a:stretch>
            <a:fillRect/>
          </a:stretch>
        </p:blipFill>
        <p:spPr bwMode="auto">
          <a:xfrm>
            <a:off x="29260800" y="11811000"/>
            <a:ext cx="4762500" cy="3171826"/>
          </a:xfrm>
          <a:prstGeom prst="rect">
            <a:avLst/>
          </a:prstGeom>
          <a:noFill/>
        </p:spPr>
      </p:pic>
      <p:pic>
        <p:nvPicPr>
          <p:cNvPr id="4114" name="Picture 18" descr="http://1.bp.blogspot.com/-yeVWo6-2kpQ/UyNdpOTK8DI/AAAAAAAAC5s/DCT-4CJy-xU/s1600/Screen+Shot+2014-03-14+at+3.49.57+PM.png"/>
          <p:cNvPicPr>
            <a:picLocks noChangeAspect="1" noChangeArrowheads="1"/>
          </p:cNvPicPr>
          <p:nvPr/>
        </p:nvPicPr>
        <p:blipFill>
          <a:blip r:embed="rId20"/>
          <a:srcRect l="5822" r="10335" b="43343"/>
          <a:stretch>
            <a:fillRect/>
          </a:stretch>
        </p:blipFill>
        <p:spPr bwMode="auto">
          <a:xfrm>
            <a:off x="28575000" y="22631400"/>
            <a:ext cx="10972800" cy="3810000"/>
          </a:xfrm>
          <a:prstGeom prst="rect">
            <a:avLst/>
          </a:prstGeom>
          <a:noFill/>
        </p:spPr>
      </p:pic>
    </p:spTree>
    <p:extLst>
      <p:ext uri="{BB962C8B-B14F-4D97-AF65-F5344CB8AC3E}">
        <p14:creationId xmlns:p14="http://schemas.microsoft.com/office/powerpoint/2010/main" xmlns="" val="3760183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3500"/>
                                  </p:stCondLst>
                                  <p:childTnLst>
                                    <p:set>
                                      <p:cBhvr>
                                        <p:cTn id="6" dur="1" fill="hold">
                                          <p:stCondLst>
                                            <p:cond delay="0"/>
                                          </p:stCondLst>
                                        </p:cTn>
                                        <p:tgtEl>
                                          <p:spTgt spid="106"/>
                                        </p:tgtEl>
                                        <p:attrNameLst>
                                          <p:attrName>style.visibility</p:attrName>
                                        </p:attrNameLst>
                                      </p:cBhvr>
                                      <p:to>
                                        <p:strVal val="visible"/>
                                      </p:to>
                                    </p:set>
                                    <p:anim calcmode="lin" valueType="num">
                                      <p:cBhvr additive="base">
                                        <p:cTn id="7" dur="1000" fill="hold"/>
                                        <p:tgtEl>
                                          <p:spTgt spid="106"/>
                                        </p:tgtEl>
                                        <p:attrNameLst>
                                          <p:attrName>ppt_x</p:attrName>
                                        </p:attrNameLst>
                                      </p:cBhvr>
                                      <p:tavLst>
                                        <p:tav tm="0">
                                          <p:val>
                                            <p:strVal val="#ppt_x"/>
                                          </p:val>
                                        </p:tav>
                                        <p:tav tm="100000">
                                          <p:val>
                                            <p:strVal val="#ppt_x"/>
                                          </p:val>
                                        </p:tav>
                                      </p:tavLst>
                                    </p:anim>
                                    <p:anim calcmode="lin" valueType="num">
                                      <p:cBhvr additive="base">
                                        <p:cTn id="8" dur="1000" fill="hold"/>
                                        <p:tgtEl>
                                          <p:spTgt spid="106"/>
                                        </p:tgtEl>
                                        <p:attrNameLst>
                                          <p:attrName>ppt_y</p:attrName>
                                        </p:attrNameLst>
                                      </p:cBhvr>
                                      <p:tavLst>
                                        <p:tav tm="0">
                                          <p:val>
                                            <p:strVal val="1+#ppt_h/2"/>
                                          </p:val>
                                        </p:tav>
                                        <p:tav tm="100000">
                                          <p:val>
                                            <p:strVal val="#ppt_y"/>
                                          </p:val>
                                        </p:tav>
                                      </p:tavLst>
                                    </p:anim>
                                  </p:childTnLst>
                                </p:cTn>
                              </p:par>
                            </p:childTnLst>
                          </p:cTn>
                        </p:par>
                        <p:par>
                          <p:cTn id="9" fill="hold">
                            <p:stCondLst>
                              <p:cond delay="4500"/>
                            </p:stCondLst>
                            <p:childTnLst>
                              <p:par>
                                <p:cTn id="10" presetID="2" presetClass="entr" presetSubtype="4" fill="hold" grpId="0" nodeType="afterEffect">
                                  <p:stCondLst>
                                    <p:cond delay="3500"/>
                                  </p:stCondLst>
                                  <p:childTnLst>
                                    <p:set>
                                      <p:cBhvr>
                                        <p:cTn id="11" dur="1" fill="hold">
                                          <p:stCondLst>
                                            <p:cond delay="0"/>
                                          </p:stCondLst>
                                        </p:cTn>
                                        <p:tgtEl>
                                          <p:spTgt spid="108"/>
                                        </p:tgtEl>
                                        <p:attrNameLst>
                                          <p:attrName>style.visibility</p:attrName>
                                        </p:attrNameLst>
                                      </p:cBhvr>
                                      <p:to>
                                        <p:strVal val="visible"/>
                                      </p:to>
                                    </p:set>
                                    <p:anim calcmode="lin" valueType="num">
                                      <p:cBhvr additive="base">
                                        <p:cTn id="12" dur="1000" fill="hold"/>
                                        <p:tgtEl>
                                          <p:spTgt spid="108"/>
                                        </p:tgtEl>
                                        <p:attrNameLst>
                                          <p:attrName>ppt_x</p:attrName>
                                        </p:attrNameLst>
                                      </p:cBhvr>
                                      <p:tavLst>
                                        <p:tav tm="0">
                                          <p:val>
                                            <p:strVal val="#ppt_x"/>
                                          </p:val>
                                        </p:tav>
                                        <p:tav tm="100000">
                                          <p:val>
                                            <p:strVal val="#ppt_x"/>
                                          </p:val>
                                        </p:tav>
                                      </p:tavLst>
                                    </p:anim>
                                    <p:anim calcmode="lin" valueType="num">
                                      <p:cBhvr additive="base">
                                        <p:cTn id="13" dur="1000" fill="hold"/>
                                        <p:tgtEl>
                                          <p:spTgt spid="1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p:bldP spid="10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5"/>
          <p:cNvSpPr>
            <a:spLocks noChangeArrowheads="1"/>
          </p:cNvSpPr>
          <p:nvPr/>
        </p:nvSpPr>
        <p:spPr bwMode="auto">
          <a:xfrm>
            <a:off x="1905000" y="914400"/>
            <a:ext cx="35585400" cy="4038600"/>
          </a:xfrm>
          <a:prstGeom prst="rect">
            <a:avLst/>
          </a:prstGeom>
          <a:solidFill>
            <a:srgbClr val="61D2FF"/>
          </a:solidFill>
          <a:ln w="9525">
            <a:noFill/>
            <a:miter lim="800000"/>
            <a:headEnd/>
            <a:tailEnd/>
          </a:ln>
        </p:spPr>
        <p:txBody>
          <a:bodyPr wrap="none" anchor="ctr">
            <a:prstTxWarp prst="textNoShape">
              <a:avLst/>
            </a:prstTxWarp>
          </a:bodyPr>
          <a:lstStyle/>
          <a:p>
            <a:endParaRPr lang="en-US"/>
          </a:p>
        </p:txBody>
      </p:sp>
      <p:sp>
        <p:nvSpPr>
          <p:cNvPr id="14340" name="Line 10"/>
          <p:cNvSpPr>
            <a:spLocks noChangeShapeType="1"/>
          </p:cNvSpPr>
          <p:nvPr/>
        </p:nvSpPr>
        <p:spPr bwMode="auto">
          <a:xfrm>
            <a:off x="10591800" y="5791200"/>
            <a:ext cx="0" cy="30480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14341" name="Line 11"/>
          <p:cNvSpPr>
            <a:spLocks noChangeShapeType="1"/>
          </p:cNvSpPr>
          <p:nvPr/>
        </p:nvSpPr>
        <p:spPr bwMode="auto">
          <a:xfrm>
            <a:off x="27813000" y="5715000"/>
            <a:ext cx="0" cy="30403800"/>
          </a:xfrm>
          <a:prstGeom prst="line">
            <a:avLst/>
          </a:prstGeom>
          <a:noFill/>
          <a:ln w="9525">
            <a:solidFill>
              <a:schemeClr val="tx1"/>
            </a:solidFill>
            <a:round/>
            <a:headEnd/>
            <a:tailEnd/>
          </a:ln>
        </p:spPr>
        <p:txBody>
          <a:bodyPr>
            <a:prstTxWarp prst="textNoShape">
              <a:avLst/>
            </a:prstTxWarp>
          </a:bodyPr>
          <a:lstStyle/>
          <a:p>
            <a:endParaRPr lang="en-US"/>
          </a:p>
        </p:txBody>
      </p:sp>
      <p:sp>
        <p:nvSpPr>
          <p:cNvPr id="14346" name="Rectangle 47"/>
          <p:cNvSpPr>
            <a:spLocks noChangeArrowheads="1"/>
          </p:cNvSpPr>
          <p:nvPr/>
        </p:nvSpPr>
        <p:spPr bwMode="auto">
          <a:xfrm>
            <a:off x="800100" y="25298400"/>
            <a:ext cx="7772400" cy="1371600"/>
          </a:xfrm>
          <a:prstGeom prst="rect">
            <a:avLst/>
          </a:prstGeom>
          <a:noFill/>
          <a:ln w="9525">
            <a:noFill/>
            <a:miter lim="800000"/>
            <a:headEnd/>
            <a:tailEnd/>
          </a:ln>
        </p:spPr>
        <p:txBody>
          <a:bodyPr lIns="92075" tIns="46038" rIns="92075" bIns="46038">
            <a:prstTxWarp prst="textNoShape">
              <a:avLst/>
            </a:prstTxWarp>
          </a:bodyPr>
          <a:lstStyle/>
          <a:p>
            <a:pPr algn="just" eaLnBrk="0" hangingPunct="0"/>
            <a:endParaRPr lang="en-US" sz="2800"/>
          </a:p>
        </p:txBody>
      </p:sp>
      <p:sp>
        <p:nvSpPr>
          <p:cNvPr id="14348" name="Rectangle 51"/>
          <p:cNvSpPr>
            <a:spLocks noChangeArrowheads="1"/>
          </p:cNvSpPr>
          <p:nvPr/>
        </p:nvSpPr>
        <p:spPr bwMode="auto">
          <a:xfrm>
            <a:off x="15697200" y="6400800"/>
            <a:ext cx="10847388" cy="30175200"/>
          </a:xfrm>
          <a:prstGeom prst="rect">
            <a:avLst/>
          </a:prstGeom>
          <a:noFill/>
          <a:ln w="9525">
            <a:noFill/>
            <a:miter lim="800000"/>
            <a:headEnd/>
            <a:tailEnd/>
          </a:ln>
        </p:spPr>
        <p:txBody>
          <a:bodyPr lIns="92075" tIns="46038" rIns="92075" bIns="46038">
            <a:prstTxWarp prst="textNoShape">
              <a:avLst/>
            </a:prstTxWarp>
          </a:bodyPr>
          <a:lstStyle/>
          <a:p>
            <a:pPr marL="339725" indent="-339725" eaLnBrk="0" hangingPunct="0"/>
            <a:endParaRPr lang="en-US" sz="2800"/>
          </a:p>
        </p:txBody>
      </p:sp>
      <p:sp>
        <p:nvSpPr>
          <p:cNvPr id="14349" name="Rectangle 59"/>
          <p:cNvSpPr>
            <a:spLocks noChangeArrowheads="1"/>
          </p:cNvSpPr>
          <p:nvPr/>
        </p:nvSpPr>
        <p:spPr bwMode="auto">
          <a:xfrm>
            <a:off x="28849638" y="22098000"/>
            <a:ext cx="5943600" cy="5334000"/>
          </a:xfrm>
          <a:prstGeom prst="rect">
            <a:avLst/>
          </a:prstGeom>
          <a:noFill/>
          <a:ln w="9525">
            <a:noFill/>
            <a:miter lim="800000"/>
            <a:headEnd/>
            <a:tailEnd/>
          </a:ln>
        </p:spPr>
        <p:txBody>
          <a:bodyPr lIns="92075" tIns="46038" rIns="92075" bIns="46038">
            <a:prstTxWarp prst="textNoShape">
              <a:avLst/>
            </a:prstTxWarp>
          </a:bodyPr>
          <a:lstStyle/>
          <a:p>
            <a:pPr eaLnBrk="0" hangingPunct="0"/>
            <a:endParaRPr lang="en-US" sz="2000"/>
          </a:p>
        </p:txBody>
      </p:sp>
      <p:sp>
        <p:nvSpPr>
          <p:cNvPr id="14350" name="Text Box 60"/>
          <p:cNvSpPr txBox="1">
            <a:spLocks noChangeArrowheads="1"/>
          </p:cNvSpPr>
          <p:nvPr/>
        </p:nvSpPr>
        <p:spPr bwMode="auto">
          <a:xfrm>
            <a:off x="28041600" y="20345400"/>
            <a:ext cx="7829550" cy="769938"/>
          </a:xfrm>
          <a:prstGeom prst="rect">
            <a:avLst/>
          </a:prstGeom>
          <a:noFill/>
          <a:ln w="9525">
            <a:noFill/>
            <a:miter lim="800000"/>
            <a:headEnd/>
            <a:tailEnd/>
          </a:ln>
        </p:spPr>
        <p:txBody>
          <a:bodyPr>
            <a:prstTxWarp prst="textNoShape">
              <a:avLst/>
            </a:prstTxWarp>
            <a:spAutoFit/>
          </a:bodyPr>
          <a:lstStyle/>
          <a:p>
            <a:pPr algn="ctr" eaLnBrk="0" hangingPunct="0"/>
            <a:r>
              <a:rPr lang="en-US" sz="4400" b="1" i="1" dirty="0">
                <a:solidFill>
                  <a:srgbClr val="00009C"/>
                </a:solidFill>
              </a:rPr>
              <a:t>Discussion</a:t>
            </a:r>
            <a:endParaRPr lang="en-US" dirty="0">
              <a:solidFill>
                <a:srgbClr val="00009C"/>
              </a:solidFill>
            </a:endParaRPr>
          </a:p>
        </p:txBody>
      </p:sp>
      <p:sp>
        <p:nvSpPr>
          <p:cNvPr id="14351" name="Text Box 61"/>
          <p:cNvSpPr txBox="1">
            <a:spLocks noChangeArrowheads="1"/>
          </p:cNvSpPr>
          <p:nvPr/>
        </p:nvSpPr>
        <p:spPr bwMode="auto">
          <a:xfrm>
            <a:off x="28422600" y="28117800"/>
            <a:ext cx="7658100" cy="762000"/>
          </a:xfrm>
          <a:prstGeom prst="rect">
            <a:avLst/>
          </a:prstGeom>
          <a:noFill/>
          <a:ln w="9525">
            <a:noFill/>
            <a:miter lim="800000"/>
            <a:headEnd/>
            <a:tailEnd/>
          </a:ln>
        </p:spPr>
        <p:txBody>
          <a:bodyPr>
            <a:prstTxWarp prst="textNoShape">
              <a:avLst/>
            </a:prstTxWarp>
            <a:spAutoFit/>
          </a:bodyPr>
          <a:lstStyle/>
          <a:p>
            <a:pPr algn="ctr" eaLnBrk="0" hangingPunct="0"/>
            <a:r>
              <a:rPr lang="en-US" sz="4400" b="1" i="1" dirty="0">
                <a:solidFill>
                  <a:srgbClr val="00009C"/>
                </a:solidFill>
              </a:rPr>
              <a:t>References</a:t>
            </a:r>
            <a:endParaRPr lang="en-US" dirty="0">
              <a:solidFill>
                <a:srgbClr val="00009C"/>
              </a:solidFill>
            </a:endParaRPr>
          </a:p>
        </p:txBody>
      </p:sp>
      <p:sp>
        <p:nvSpPr>
          <p:cNvPr id="14353" name="Text Box 63"/>
          <p:cNvSpPr txBox="1">
            <a:spLocks noChangeArrowheads="1"/>
          </p:cNvSpPr>
          <p:nvPr/>
        </p:nvSpPr>
        <p:spPr bwMode="auto">
          <a:xfrm>
            <a:off x="28270200" y="33528000"/>
            <a:ext cx="7151688" cy="701675"/>
          </a:xfrm>
          <a:prstGeom prst="rect">
            <a:avLst/>
          </a:prstGeom>
          <a:noFill/>
          <a:ln w="9525">
            <a:noFill/>
            <a:miter lim="800000"/>
            <a:headEnd/>
            <a:tailEnd/>
          </a:ln>
        </p:spPr>
        <p:txBody>
          <a:bodyPr>
            <a:prstTxWarp prst="textNoShape">
              <a:avLst/>
            </a:prstTxWarp>
            <a:spAutoFit/>
          </a:bodyPr>
          <a:lstStyle/>
          <a:p>
            <a:pPr algn="ctr" eaLnBrk="0" hangingPunct="0"/>
            <a:r>
              <a:rPr lang="en-US" sz="4000" b="1" i="1" dirty="0">
                <a:solidFill>
                  <a:srgbClr val="00009C"/>
                </a:solidFill>
              </a:rPr>
              <a:t>Acknowledgements</a:t>
            </a:r>
            <a:endParaRPr lang="en-US" sz="2000" dirty="0">
              <a:solidFill>
                <a:srgbClr val="00009C"/>
              </a:solidFill>
            </a:endParaRPr>
          </a:p>
        </p:txBody>
      </p:sp>
      <p:sp>
        <p:nvSpPr>
          <p:cNvPr id="2113" name="Text Box 65"/>
          <p:cNvSpPr txBox="1">
            <a:spLocks noChangeArrowheads="1"/>
          </p:cNvSpPr>
          <p:nvPr/>
        </p:nvSpPr>
        <p:spPr bwMode="auto">
          <a:xfrm>
            <a:off x="5715000" y="990600"/>
            <a:ext cx="27660600" cy="3929281"/>
          </a:xfrm>
          <a:prstGeom prst="rect">
            <a:avLst/>
          </a:prstGeom>
          <a:noFill/>
          <a:ln w="9525">
            <a:noFill/>
            <a:miter lim="800000"/>
            <a:headEnd/>
            <a:tailEnd/>
          </a:ln>
          <a:effectLst/>
        </p:spPr>
        <p:txBody>
          <a:bodyPr wrap="square">
            <a:prstTxWarp prst="textNoShape">
              <a:avLst/>
            </a:prstTxWarp>
            <a:spAutoFit/>
          </a:bodyPr>
          <a:lstStyle/>
          <a:p>
            <a:pPr algn="ctr"/>
            <a:r>
              <a:rPr lang="en-US" sz="6000" dirty="0"/>
              <a:t>Understanding Hereditary </a:t>
            </a:r>
            <a:r>
              <a:rPr lang="en-US" sz="6000" dirty="0" err="1"/>
              <a:t>Nonpolyposis</a:t>
            </a:r>
            <a:r>
              <a:rPr lang="en-US" sz="6000" dirty="0"/>
              <a:t> Colon Cancer </a:t>
            </a:r>
            <a:r>
              <a:rPr lang="en-US" sz="6000" dirty="0" smtClean="0"/>
              <a:t>through Functional </a:t>
            </a:r>
            <a:r>
              <a:rPr lang="en-US" sz="6000" dirty="0"/>
              <a:t>assay </a:t>
            </a:r>
            <a:r>
              <a:rPr lang="en-US" sz="6000" dirty="0" smtClean="0"/>
              <a:t>of Human </a:t>
            </a:r>
            <a:r>
              <a:rPr lang="en-US" sz="6000" dirty="0"/>
              <a:t>MSH2 Missense Mutations in Yeast</a:t>
            </a:r>
            <a:endParaRPr lang="en-US" sz="6000" b="1" dirty="0" smtClean="0"/>
          </a:p>
          <a:p>
            <a:pPr algn="ctr"/>
            <a:r>
              <a:rPr lang="en-US" sz="4800" b="1" baseline="30000" dirty="0" smtClean="0"/>
              <a:t>Meigan Bryant,</a:t>
            </a:r>
            <a:r>
              <a:rPr lang="en-US" sz="4800" b="1" dirty="0" smtClean="0"/>
              <a:t> </a:t>
            </a:r>
            <a:r>
              <a:rPr lang="en-US" sz="4800" b="1" baseline="30000" dirty="0" smtClean="0"/>
              <a:t>Tonia Iwule</a:t>
            </a:r>
            <a:r>
              <a:rPr lang="en-US" sz="4800" b="1" baseline="30000" dirty="0"/>
              <a:t> </a:t>
            </a:r>
            <a:endParaRPr lang="en-US" sz="4800" b="1" baseline="30000" dirty="0" smtClean="0"/>
          </a:p>
          <a:p>
            <a:pPr algn="ctr"/>
            <a:r>
              <a:rPr lang="en-US" sz="4800" b="1" baseline="30000" dirty="0" smtClean="0"/>
              <a:t>Advisor: Dr</a:t>
            </a:r>
            <a:r>
              <a:rPr lang="en-US" sz="4800" b="1" baseline="30000" dirty="0"/>
              <a:t>. Hong </a:t>
            </a:r>
            <a:r>
              <a:rPr lang="en-US" sz="4800" b="1" baseline="30000" dirty="0" smtClean="0"/>
              <a:t>Qin</a:t>
            </a:r>
            <a:r>
              <a:rPr lang="en-US" sz="4800" b="1" dirty="0" smtClean="0"/>
              <a:t> </a:t>
            </a:r>
          </a:p>
          <a:p>
            <a:pPr algn="ctr">
              <a:lnSpc>
                <a:spcPct val="80000"/>
              </a:lnSpc>
            </a:pPr>
            <a:r>
              <a:rPr lang="en-US" sz="4000" b="1" dirty="0" smtClean="0"/>
              <a:t>Department of Biology, Spelman College, Atlanta, GA 30314</a:t>
            </a:r>
          </a:p>
        </p:txBody>
      </p:sp>
      <p:sp>
        <p:nvSpPr>
          <p:cNvPr id="14356" name="Text Box 66"/>
          <p:cNvSpPr txBox="1">
            <a:spLocks noChangeArrowheads="1"/>
          </p:cNvSpPr>
          <p:nvPr/>
        </p:nvSpPr>
        <p:spPr bwMode="auto">
          <a:xfrm>
            <a:off x="2943225" y="17097375"/>
            <a:ext cx="3722688" cy="762000"/>
          </a:xfrm>
          <a:prstGeom prst="rect">
            <a:avLst/>
          </a:prstGeom>
          <a:noFill/>
          <a:ln w="9525">
            <a:noFill/>
            <a:miter lim="800000"/>
            <a:headEnd/>
            <a:tailEnd/>
          </a:ln>
        </p:spPr>
        <p:txBody>
          <a:bodyPr>
            <a:prstTxWarp prst="textNoShape">
              <a:avLst/>
            </a:prstTxWarp>
            <a:spAutoFit/>
          </a:bodyPr>
          <a:lstStyle/>
          <a:p>
            <a:pPr algn="ctr" eaLnBrk="0" hangingPunct="0"/>
            <a:r>
              <a:rPr lang="en-US" sz="4400" b="1" i="1" dirty="0">
                <a:solidFill>
                  <a:srgbClr val="00009C"/>
                </a:solidFill>
              </a:rPr>
              <a:t>Introduction</a:t>
            </a:r>
            <a:endParaRPr lang="en-US" dirty="0">
              <a:solidFill>
                <a:srgbClr val="00009C"/>
              </a:solidFill>
            </a:endParaRPr>
          </a:p>
        </p:txBody>
      </p:sp>
      <p:sp>
        <p:nvSpPr>
          <p:cNvPr id="14358" name="Text Box 73"/>
          <p:cNvSpPr txBox="1">
            <a:spLocks noChangeArrowheads="1"/>
          </p:cNvSpPr>
          <p:nvPr/>
        </p:nvSpPr>
        <p:spPr bwMode="auto">
          <a:xfrm>
            <a:off x="15163800" y="5486400"/>
            <a:ext cx="8229600" cy="762000"/>
          </a:xfrm>
          <a:prstGeom prst="rect">
            <a:avLst/>
          </a:prstGeom>
          <a:noFill/>
          <a:ln w="9525">
            <a:noFill/>
            <a:miter lim="800000"/>
            <a:headEnd/>
            <a:tailEnd/>
          </a:ln>
        </p:spPr>
        <p:txBody>
          <a:bodyPr>
            <a:prstTxWarp prst="textNoShape">
              <a:avLst/>
            </a:prstTxWarp>
            <a:spAutoFit/>
          </a:bodyPr>
          <a:lstStyle/>
          <a:p>
            <a:pPr algn="ctr" eaLnBrk="0" hangingPunct="0"/>
            <a:r>
              <a:rPr lang="en-US" sz="4400" b="1" i="1" smtClean="0">
                <a:solidFill>
                  <a:srgbClr val="00009C"/>
                </a:solidFill>
              </a:rPr>
              <a:t>Materials and Methods </a:t>
            </a:r>
            <a:endParaRPr lang="en-US" dirty="0">
              <a:solidFill>
                <a:srgbClr val="00009C"/>
              </a:solidFill>
            </a:endParaRPr>
          </a:p>
        </p:txBody>
      </p:sp>
      <p:sp>
        <p:nvSpPr>
          <p:cNvPr id="14364" name="Text Box 56"/>
          <p:cNvSpPr txBox="1">
            <a:spLocks noChangeArrowheads="1"/>
          </p:cNvSpPr>
          <p:nvPr/>
        </p:nvSpPr>
        <p:spPr bwMode="auto">
          <a:xfrm>
            <a:off x="14227355" y="11305118"/>
            <a:ext cx="8172450" cy="762000"/>
          </a:xfrm>
          <a:prstGeom prst="rect">
            <a:avLst/>
          </a:prstGeom>
          <a:noFill/>
          <a:ln w="9525">
            <a:noFill/>
            <a:miter lim="800000"/>
            <a:headEnd/>
            <a:tailEnd/>
          </a:ln>
        </p:spPr>
        <p:txBody>
          <a:bodyPr>
            <a:prstTxWarp prst="textNoShape">
              <a:avLst/>
            </a:prstTxWarp>
            <a:spAutoFit/>
          </a:bodyPr>
          <a:lstStyle/>
          <a:p>
            <a:pPr algn="ctr" eaLnBrk="0" hangingPunct="0"/>
            <a:r>
              <a:rPr lang="en-US" sz="4400" b="1" i="1" dirty="0">
                <a:solidFill>
                  <a:srgbClr val="00009C"/>
                </a:solidFill>
              </a:rPr>
              <a:t>Results</a:t>
            </a:r>
            <a:endParaRPr lang="en-US" dirty="0">
              <a:solidFill>
                <a:srgbClr val="00009C"/>
              </a:solidFill>
            </a:endParaRPr>
          </a:p>
        </p:txBody>
      </p:sp>
      <p:sp>
        <p:nvSpPr>
          <p:cNvPr id="14366" name="TextBox 75"/>
          <p:cNvSpPr txBox="1">
            <a:spLocks noChangeArrowheads="1"/>
          </p:cNvSpPr>
          <p:nvPr/>
        </p:nvSpPr>
        <p:spPr bwMode="auto">
          <a:xfrm>
            <a:off x="11582400" y="21336000"/>
            <a:ext cx="9144000" cy="461963"/>
          </a:xfrm>
          <a:prstGeom prst="rect">
            <a:avLst/>
          </a:prstGeom>
          <a:noFill/>
          <a:ln w="9525">
            <a:noFill/>
            <a:miter lim="800000"/>
            <a:headEnd/>
            <a:tailEnd/>
          </a:ln>
        </p:spPr>
        <p:txBody>
          <a:bodyPr>
            <a:prstTxWarp prst="textNoShape">
              <a:avLst/>
            </a:prstTxWarp>
            <a:spAutoFit/>
          </a:bodyPr>
          <a:lstStyle/>
          <a:p>
            <a:endParaRPr lang="en-US"/>
          </a:p>
        </p:txBody>
      </p:sp>
      <p:sp>
        <p:nvSpPr>
          <p:cNvPr id="14367" name="TextBox 76"/>
          <p:cNvSpPr txBox="1">
            <a:spLocks noChangeArrowheads="1"/>
          </p:cNvSpPr>
          <p:nvPr/>
        </p:nvSpPr>
        <p:spPr bwMode="auto">
          <a:xfrm>
            <a:off x="12972415" y="22557561"/>
            <a:ext cx="10287000" cy="1200329"/>
          </a:xfrm>
          <a:prstGeom prst="rect">
            <a:avLst/>
          </a:prstGeom>
          <a:noFill/>
          <a:ln w="9525">
            <a:noFill/>
            <a:miter lim="800000"/>
            <a:headEnd/>
            <a:tailEnd/>
          </a:ln>
        </p:spPr>
        <p:txBody>
          <a:bodyPr>
            <a:prstTxWarp prst="textNoShape">
              <a:avLst/>
            </a:prstTxWarp>
            <a:spAutoFit/>
          </a:bodyPr>
          <a:lstStyle/>
          <a:p>
            <a:r>
              <a:rPr lang="en-US" dirty="0"/>
              <a:t>Fig1. PCR fragments generated after confirmation of the mutagenized MSH2 by digestion with RE </a:t>
            </a:r>
            <a:r>
              <a:rPr lang="en-US" dirty="0" err="1"/>
              <a:t>BmrI</a:t>
            </a:r>
            <a:r>
              <a:rPr lang="en-US" dirty="0"/>
              <a:t>. </a:t>
            </a:r>
            <a:r>
              <a:rPr lang="en-US" dirty="0" err="1"/>
              <a:t>BmRI</a:t>
            </a:r>
            <a:r>
              <a:rPr lang="en-US" dirty="0"/>
              <a:t> only cuts the mutagenized plasmid which helps distinguishing between mutant allele and the wild type.</a:t>
            </a:r>
          </a:p>
        </p:txBody>
      </p:sp>
      <p:sp>
        <p:nvSpPr>
          <p:cNvPr id="106" name="Line 8"/>
          <p:cNvSpPr>
            <a:spLocks noChangeShapeType="1"/>
          </p:cNvSpPr>
          <p:nvPr/>
        </p:nvSpPr>
        <p:spPr bwMode="auto">
          <a:xfrm flipH="1">
            <a:off x="20878800" y="6096000"/>
            <a:ext cx="381000" cy="381000"/>
          </a:xfrm>
          <a:prstGeom prst="line">
            <a:avLst/>
          </a:prstGeom>
          <a:noFill/>
          <a:ln w="63500">
            <a:solidFill>
              <a:schemeClr val="bg1"/>
            </a:solidFill>
            <a:round/>
            <a:headEnd/>
            <a:tailEnd type="triangle" w="med" len="med"/>
          </a:ln>
        </p:spPr>
        <p:txBody>
          <a:bodyPr>
            <a:prstTxWarp prst="textNoShape">
              <a:avLst/>
            </a:prstTxWarp>
          </a:bodyPr>
          <a:lstStyle/>
          <a:p>
            <a:endParaRPr lang="en-US"/>
          </a:p>
        </p:txBody>
      </p:sp>
      <p:sp>
        <p:nvSpPr>
          <p:cNvPr id="108" name="Line 8"/>
          <p:cNvSpPr>
            <a:spLocks noChangeShapeType="1"/>
          </p:cNvSpPr>
          <p:nvPr/>
        </p:nvSpPr>
        <p:spPr bwMode="auto">
          <a:xfrm flipH="1">
            <a:off x="22707600" y="6858000"/>
            <a:ext cx="381000" cy="381000"/>
          </a:xfrm>
          <a:prstGeom prst="line">
            <a:avLst/>
          </a:prstGeom>
          <a:noFill/>
          <a:ln w="63500">
            <a:solidFill>
              <a:schemeClr val="bg1"/>
            </a:solidFill>
            <a:round/>
            <a:headEnd/>
            <a:tailEnd type="triangle" w="med" len="med"/>
          </a:ln>
        </p:spPr>
        <p:txBody>
          <a:bodyPr>
            <a:prstTxWarp prst="textNoShape">
              <a:avLst/>
            </a:prstTxWarp>
          </a:bodyPr>
          <a:lstStyle/>
          <a:p>
            <a:endParaRPr lang="en-US"/>
          </a:p>
        </p:txBody>
      </p:sp>
      <p:sp>
        <p:nvSpPr>
          <p:cNvPr id="14372" name="TextBox 136"/>
          <p:cNvSpPr txBox="1">
            <a:spLocks noChangeArrowheads="1"/>
          </p:cNvSpPr>
          <p:nvPr/>
        </p:nvSpPr>
        <p:spPr bwMode="auto">
          <a:xfrm>
            <a:off x="19888200" y="26746200"/>
            <a:ext cx="6858000" cy="461963"/>
          </a:xfrm>
          <a:prstGeom prst="rect">
            <a:avLst/>
          </a:prstGeom>
          <a:noFill/>
          <a:ln w="9525">
            <a:noFill/>
            <a:miter lim="800000"/>
            <a:headEnd/>
            <a:tailEnd/>
          </a:ln>
        </p:spPr>
        <p:txBody>
          <a:bodyPr>
            <a:prstTxWarp prst="textNoShape">
              <a:avLst/>
            </a:prstTxWarp>
            <a:spAutoFit/>
          </a:bodyPr>
          <a:lstStyle/>
          <a:p>
            <a:endParaRPr lang="en-US"/>
          </a:p>
        </p:txBody>
      </p:sp>
      <p:sp>
        <p:nvSpPr>
          <p:cNvPr id="14375" name="Text Box 66"/>
          <p:cNvSpPr txBox="1">
            <a:spLocks noChangeArrowheads="1"/>
          </p:cNvSpPr>
          <p:nvPr/>
        </p:nvSpPr>
        <p:spPr bwMode="auto">
          <a:xfrm>
            <a:off x="2895600" y="5410200"/>
            <a:ext cx="3722688" cy="769938"/>
          </a:xfrm>
          <a:prstGeom prst="rect">
            <a:avLst/>
          </a:prstGeom>
          <a:noFill/>
          <a:ln w="9525">
            <a:noFill/>
            <a:miter lim="800000"/>
            <a:headEnd/>
            <a:tailEnd/>
          </a:ln>
        </p:spPr>
        <p:txBody>
          <a:bodyPr>
            <a:prstTxWarp prst="textNoShape">
              <a:avLst/>
            </a:prstTxWarp>
            <a:spAutoFit/>
          </a:bodyPr>
          <a:lstStyle/>
          <a:p>
            <a:pPr algn="ctr" eaLnBrk="0" hangingPunct="0"/>
            <a:r>
              <a:rPr lang="en-US" sz="4400" b="1" i="1" dirty="0">
                <a:solidFill>
                  <a:srgbClr val="00009C"/>
                </a:solidFill>
              </a:rPr>
              <a:t>Abstract</a:t>
            </a:r>
            <a:endParaRPr lang="en-US" dirty="0">
              <a:solidFill>
                <a:srgbClr val="00009C"/>
              </a:solidFill>
            </a:endParaRPr>
          </a:p>
        </p:txBody>
      </p:sp>
      <p:sp>
        <p:nvSpPr>
          <p:cNvPr id="14376" name="TextBox 100"/>
          <p:cNvSpPr txBox="1">
            <a:spLocks noChangeArrowheads="1"/>
          </p:cNvSpPr>
          <p:nvPr/>
        </p:nvSpPr>
        <p:spPr bwMode="auto">
          <a:xfrm>
            <a:off x="1143000" y="6477000"/>
            <a:ext cx="8991600" cy="10418237"/>
          </a:xfrm>
          <a:prstGeom prst="rect">
            <a:avLst/>
          </a:prstGeom>
          <a:noFill/>
          <a:ln w="9525">
            <a:noFill/>
            <a:miter lim="800000"/>
            <a:headEnd/>
            <a:tailEnd/>
          </a:ln>
        </p:spPr>
        <p:txBody>
          <a:bodyPr wrap="square">
            <a:prstTxWarp prst="textNoShape">
              <a:avLst/>
            </a:prstTxWarp>
            <a:spAutoFit/>
          </a:bodyPr>
          <a:lstStyle/>
          <a:p>
            <a:r>
              <a:rPr lang="en-US" sz="2800" dirty="0"/>
              <a:t>One of every twenty Americans will be affected with Colorectal Cancer (CRC) with Hereditary Non-Polyposis Colorectal Cancer being the most common (HNPCC). This type of cancer is a hereditary gene caused by a missense mutation on the 2nd chromosome of the human DNA. To conduct our research, we used </a:t>
            </a:r>
            <a:r>
              <a:rPr lang="en-US" sz="2800" i="1" dirty="0"/>
              <a:t>Saccharomyces </a:t>
            </a:r>
            <a:r>
              <a:rPr lang="en-US" sz="2800" i="1" dirty="0" err="1"/>
              <a:t>cerevisiae</a:t>
            </a:r>
            <a:r>
              <a:rPr lang="en-US" sz="2800" i="1" dirty="0"/>
              <a:t> </a:t>
            </a:r>
            <a:r>
              <a:rPr lang="en-US" sz="2800" dirty="0"/>
              <a:t>cells, specifically the msh2 strain. These yeast cells serve as a model for understanding human MSH2 mutations, which is a tumor suppressor. The purpose is to manipulate the yeast MSH2 gene to determine which missense mutation is likely to be benign or pathogenic. We examined the defects at a molecular level to determine what MSH2 variants are dysfunctional by using a DNA mismatch pair and the reporter plasmid, pSH44, fused with URA3. The mismatch repair efﬁciencies were determined qualitatively using the 5-ﬂuororotic acid monohydrate (FOA) dinucleotide instability plate assays resulting in the formation of 5-FU. With the occurrence of 5-FU, the yeast cells should die; however, the ability of yeast cells to survive in the presence of 5-FOA reveals a dysfunction in mismatch repair. Defining the consequences of missense mutation within the MSH2 gene could result in the development of biomarkers for early detection of HNPCC.</a:t>
            </a:r>
          </a:p>
          <a:p>
            <a:r>
              <a:rPr lang="en-US" sz="2700" dirty="0" smtClean="0"/>
              <a:t>	</a:t>
            </a:r>
            <a:endParaRPr lang="en-US" sz="3200" dirty="0"/>
          </a:p>
        </p:txBody>
      </p:sp>
      <p:sp>
        <p:nvSpPr>
          <p:cNvPr id="48" name="Text Box 60"/>
          <p:cNvSpPr txBox="1">
            <a:spLocks noChangeArrowheads="1"/>
          </p:cNvSpPr>
          <p:nvPr/>
        </p:nvSpPr>
        <p:spPr bwMode="auto">
          <a:xfrm>
            <a:off x="28041600" y="5638800"/>
            <a:ext cx="7829550" cy="769441"/>
          </a:xfrm>
          <a:prstGeom prst="rect">
            <a:avLst/>
          </a:prstGeom>
          <a:noFill/>
          <a:ln w="9525">
            <a:noFill/>
            <a:miter lim="800000"/>
            <a:headEnd/>
            <a:tailEnd/>
          </a:ln>
        </p:spPr>
        <p:txBody>
          <a:bodyPr>
            <a:prstTxWarp prst="textNoShape">
              <a:avLst/>
            </a:prstTxWarp>
            <a:spAutoFit/>
          </a:bodyPr>
          <a:lstStyle/>
          <a:p>
            <a:pPr algn="ctr" eaLnBrk="0" hangingPunct="0"/>
            <a:r>
              <a:rPr lang="en-US" sz="4400" b="1" i="1" dirty="0" smtClean="0">
                <a:solidFill>
                  <a:srgbClr val="00009C"/>
                </a:solidFill>
              </a:rPr>
              <a:t>Summary and Conclusion</a:t>
            </a:r>
            <a:endParaRPr lang="en-US" dirty="0">
              <a:solidFill>
                <a:srgbClr val="00009C"/>
              </a:solidFill>
            </a:endParaRPr>
          </a:p>
        </p:txBody>
      </p:sp>
      <p:pic>
        <p:nvPicPr>
          <p:cNvPr id="4" name="Picture 3" descr="spel logo.jp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828800" y="838200"/>
            <a:ext cx="4267200" cy="4267200"/>
          </a:xfrm>
          <a:prstGeom prst="rect">
            <a:avLst/>
          </a:prstGeom>
        </p:spPr>
      </p:pic>
      <p:pic>
        <p:nvPicPr>
          <p:cNvPr id="5" name="Picture 4" descr="spel logo.jp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3375600" y="762000"/>
            <a:ext cx="4241800" cy="4241800"/>
          </a:xfrm>
          <a:prstGeom prst="rect">
            <a:avLst/>
          </a:prstGeom>
        </p:spPr>
      </p:pic>
      <p:sp>
        <p:nvSpPr>
          <p:cNvPr id="3" name="TextBox 2"/>
          <p:cNvSpPr txBox="1"/>
          <p:nvPr/>
        </p:nvSpPr>
        <p:spPr>
          <a:xfrm>
            <a:off x="1308894" y="31739258"/>
            <a:ext cx="6781800" cy="769441"/>
          </a:xfrm>
          <a:prstGeom prst="rect">
            <a:avLst/>
          </a:prstGeom>
          <a:noFill/>
        </p:spPr>
        <p:txBody>
          <a:bodyPr wrap="square" rtlCol="0">
            <a:spAutoFit/>
          </a:bodyPr>
          <a:lstStyle/>
          <a:p>
            <a:r>
              <a:rPr lang="en-US" sz="4400" b="1" i="1" dirty="0" smtClean="0">
                <a:solidFill>
                  <a:srgbClr val="00009C"/>
                </a:solidFill>
              </a:rPr>
              <a:t>Experimental Objective </a:t>
            </a:r>
            <a:endParaRPr lang="en-US" sz="4400" b="1" i="1" dirty="0">
              <a:solidFill>
                <a:srgbClr val="00009C"/>
              </a:solidFill>
            </a:endParaRPr>
          </a:p>
        </p:txBody>
      </p:sp>
      <p:sp>
        <p:nvSpPr>
          <p:cNvPr id="28" name="TextBox 27"/>
          <p:cNvSpPr txBox="1"/>
          <p:nvPr/>
        </p:nvSpPr>
        <p:spPr>
          <a:xfrm>
            <a:off x="28346400" y="6629400"/>
            <a:ext cx="9753600" cy="1569660"/>
          </a:xfrm>
          <a:prstGeom prst="rect">
            <a:avLst/>
          </a:prstGeom>
          <a:noFill/>
        </p:spPr>
        <p:txBody>
          <a:bodyPr wrap="square" rtlCol="0">
            <a:spAutoFit/>
          </a:bodyPr>
          <a:lstStyle/>
          <a:p>
            <a:pPr marL="342900" indent="-342900">
              <a:buFont typeface="Arial"/>
              <a:buChar char="•"/>
            </a:pPr>
            <a:r>
              <a:rPr lang="en-US" sz="3200" dirty="0" smtClean="0"/>
              <a:t> The different band pattern between cut and uncut enzyme shows difference in fragment size. Restriction enzyme digestion was successful. (Figure 1)</a:t>
            </a:r>
            <a:endParaRPr lang="en-US" sz="3200" dirty="0"/>
          </a:p>
        </p:txBody>
      </p:sp>
      <p:sp>
        <p:nvSpPr>
          <p:cNvPr id="30" name="TextBox 29"/>
          <p:cNvSpPr txBox="1"/>
          <p:nvPr/>
        </p:nvSpPr>
        <p:spPr>
          <a:xfrm>
            <a:off x="28270200" y="8305800"/>
            <a:ext cx="9829800" cy="1569660"/>
          </a:xfrm>
          <a:prstGeom prst="rect">
            <a:avLst/>
          </a:prstGeom>
          <a:noFill/>
        </p:spPr>
        <p:txBody>
          <a:bodyPr wrap="square" rtlCol="0">
            <a:spAutoFit/>
          </a:bodyPr>
          <a:lstStyle/>
          <a:p>
            <a:pPr marL="342900" indent="-342900">
              <a:buFont typeface="Arial"/>
              <a:buChar char="•"/>
            </a:pPr>
            <a:r>
              <a:rPr lang="en-US" sz="3200" dirty="0" smtClean="0"/>
              <a:t>The difference in band pattern between mutant and wild type MSH2 suggests primer mutagenesis was also successful. </a:t>
            </a:r>
            <a:r>
              <a:rPr lang="en-US" sz="3200" dirty="0"/>
              <a:t>(Figure </a:t>
            </a:r>
            <a:r>
              <a:rPr lang="en-US" sz="3200" dirty="0" smtClean="0"/>
              <a:t>1</a:t>
            </a:r>
            <a:r>
              <a:rPr lang="en-US" dirty="0" smtClean="0"/>
              <a:t>)</a:t>
            </a:r>
            <a:endParaRPr lang="en-US" dirty="0"/>
          </a:p>
        </p:txBody>
      </p:sp>
      <p:sp>
        <p:nvSpPr>
          <p:cNvPr id="31" name="TextBox 30"/>
          <p:cNvSpPr txBox="1"/>
          <p:nvPr/>
        </p:nvSpPr>
        <p:spPr>
          <a:xfrm>
            <a:off x="31320405" y="12204907"/>
            <a:ext cx="184666" cy="461665"/>
          </a:xfrm>
          <a:prstGeom prst="rect">
            <a:avLst/>
          </a:prstGeom>
          <a:noFill/>
        </p:spPr>
        <p:txBody>
          <a:bodyPr wrap="none" rtlCol="0">
            <a:spAutoFit/>
          </a:bodyPr>
          <a:lstStyle/>
          <a:p>
            <a:endParaRPr lang="en-US"/>
          </a:p>
        </p:txBody>
      </p:sp>
      <p:sp>
        <p:nvSpPr>
          <p:cNvPr id="14347" name="TextBox 14346"/>
          <p:cNvSpPr txBox="1"/>
          <p:nvPr/>
        </p:nvSpPr>
        <p:spPr>
          <a:xfrm>
            <a:off x="28270200" y="10134600"/>
            <a:ext cx="9829800" cy="7971413"/>
          </a:xfrm>
          <a:prstGeom prst="rect">
            <a:avLst/>
          </a:prstGeom>
          <a:noFill/>
        </p:spPr>
        <p:txBody>
          <a:bodyPr wrap="square" rtlCol="0">
            <a:spAutoFit/>
          </a:bodyPr>
          <a:lstStyle/>
          <a:p>
            <a:pPr marL="342900" indent="-342900">
              <a:buFont typeface="Arial"/>
              <a:buChar char="•"/>
            </a:pPr>
            <a:r>
              <a:rPr lang="en-US" sz="3200" dirty="0" smtClean="0"/>
              <a:t>In the complementation assay with 5-FOA we anticipated to see growth identified by formation of colonies in the sections containing yeast transformed with the empty vector, while there should be no growth on the section of the plate spotted with yeast transformed with the wild type MSH2 gene. That is because functional MSH2gene would repair the MMR function allowing for expression of URA3 gene in the pSH44. Functional URA3 enzyme would metabolize 5-FOA to the toxic 5- fluorouracil which would kill the yeast cells and prevent formation of colonies. If mutant MSH2 allele is able to restore the function of MMR system we would not see yeast colonies. Since there are yeast cells visible in the wild type, mutant, and vector potions of the 5-FOA plate there is a strong possibility that the strains were mislabeled . (Figure </a:t>
            </a:r>
            <a:r>
              <a:rPr lang="en-US" sz="3200" dirty="0"/>
              <a:t>2</a:t>
            </a:r>
            <a:r>
              <a:rPr lang="en-US" dirty="0"/>
              <a:t>) </a:t>
            </a:r>
            <a:endParaRPr lang="en-US" dirty="0" smtClean="0"/>
          </a:p>
        </p:txBody>
      </p:sp>
      <p:pic>
        <p:nvPicPr>
          <p:cNvPr id="14354" name="Picture 14353" descr="WT.jpg"/>
          <p:cNvPicPr>
            <a:picLocks noChangeAspect="1"/>
          </p:cNvPicPr>
          <p:nvPr/>
        </p:nvPicPr>
        <p:blipFill rotWithShape="1">
          <a:blip r:embed="rId4">
            <a:extLst>
              <a:ext uri="{28A0092B-C50C-407E-A947-70E740481C1C}">
                <a14:useLocalDpi xmlns:a14="http://schemas.microsoft.com/office/drawing/2010/main" xmlns="" val="0"/>
              </a:ext>
            </a:extLst>
          </a:blip>
          <a:srcRect b="14499"/>
          <a:stretch/>
        </p:blipFill>
        <p:spPr>
          <a:xfrm>
            <a:off x="867242" y="33756711"/>
            <a:ext cx="1828800" cy="2157984"/>
          </a:xfrm>
          <a:prstGeom prst="rect">
            <a:avLst/>
          </a:prstGeom>
        </p:spPr>
      </p:pic>
      <p:pic>
        <p:nvPicPr>
          <p:cNvPr id="14355" name="Picture 14354" descr="vector.jpg"/>
          <p:cNvPicPr>
            <a:picLocks noChangeAspect="1"/>
          </p:cNvPicPr>
          <p:nvPr/>
        </p:nvPicPr>
        <p:blipFill rotWithShape="1">
          <a:blip r:embed="rId5">
            <a:extLst>
              <a:ext uri="{28A0092B-C50C-407E-A947-70E740481C1C}">
                <a14:useLocalDpi xmlns:a14="http://schemas.microsoft.com/office/drawing/2010/main" xmlns="" val="0"/>
              </a:ext>
            </a:extLst>
          </a:blip>
          <a:srcRect t="1" b="11460"/>
          <a:stretch/>
        </p:blipFill>
        <p:spPr>
          <a:xfrm>
            <a:off x="4569222" y="33694603"/>
            <a:ext cx="1850189" cy="2130552"/>
          </a:xfrm>
          <a:prstGeom prst="rect">
            <a:avLst/>
          </a:prstGeom>
        </p:spPr>
      </p:pic>
      <p:pic>
        <p:nvPicPr>
          <p:cNvPr id="14357" name="Picture 14356" descr="mutant.jpg"/>
          <p:cNvPicPr>
            <a:picLocks noChangeAspect="1"/>
          </p:cNvPicPr>
          <p:nvPr/>
        </p:nvPicPr>
        <p:blipFill rotWithShape="1">
          <a:blip r:embed="rId6">
            <a:extLst>
              <a:ext uri="{28A0092B-C50C-407E-A947-70E740481C1C}">
                <a14:useLocalDpi xmlns:a14="http://schemas.microsoft.com/office/drawing/2010/main" xmlns="" val="0"/>
              </a:ext>
            </a:extLst>
          </a:blip>
          <a:srcRect b="14499"/>
          <a:stretch/>
        </p:blipFill>
        <p:spPr>
          <a:xfrm>
            <a:off x="6618288" y="33722566"/>
            <a:ext cx="2205933" cy="2543503"/>
          </a:xfrm>
          <a:prstGeom prst="rect">
            <a:avLst/>
          </a:prstGeom>
        </p:spPr>
      </p:pic>
      <p:sp>
        <p:nvSpPr>
          <p:cNvPr id="66" name="TextBox 65"/>
          <p:cNvSpPr txBox="1"/>
          <p:nvPr/>
        </p:nvSpPr>
        <p:spPr>
          <a:xfrm>
            <a:off x="3039563" y="35657135"/>
            <a:ext cx="1005654" cy="461665"/>
          </a:xfrm>
          <a:prstGeom prst="rect">
            <a:avLst/>
          </a:prstGeom>
          <a:noFill/>
        </p:spPr>
        <p:txBody>
          <a:bodyPr wrap="none" rtlCol="0">
            <a:spAutoFit/>
          </a:bodyPr>
          <a:lstStyle/>
          <a:p>
            <a:r>
              <a:rPr lang="en-US" dirty="0" smtClean="0"/>
              <a:t>MSH2</a:t>
            </a:r>
            <a:endParaRPr lang="en-US" dirty="0"/>
          </a:p>
        </p:txBody>
      </p:sp>
      <p:sp>
        <p:nvSpPr>
          <p:cNvPr id="67" name="TextBox 66"/>
          <p:cNvSpPr txBox="1"/>
          <p:nvPr/>
        </p:nvSpPr>
        <p:spPr>
          <a:xfrm>
            <a:off x="7594404" y="35594322"/>
            <a:ext cx="992579" cy="461665"/>
          </a:xfrm>
          <a:prstGeom prst="rect">
            <a:avLst/>
          </a:prstGeom>
          <a:noFill/>
        </p:spPr>
        <p:txBody>
          <a:bodyPr wrap="none" rtlCol="0">
            <a:spAutoFit/>
          </a:bodyPr>
          <a:lstStyle/>
          <a:p>
            <a:r>
              <a:rPr lang="en-US" dirty="0" smtClean="0"/>
              <a:t>Vector</a:t>
            </a:r>
            <a:endParaRPr lang="en-US" dirty="0"/>
          </a:p>
        </p:txBody>
      </p:sp>
      <p:sp>
        <p:nvSpPr>
          <p:cNvPr id="68" name="TextBox 67"/>
          <p:cNvSpPr txBox="1"/>
          <p:nvPr/>
        </p:nvSpPr>
        <p:spPr>
          <a:xfrm>
            <a:off x="18453334" y="34831115"/>
            <a:ext cx="1091966" cy="461665"/>
          </a:xfrm>
          <a:prstGeom prst="rect">
            <a:avLst/>
          </a:prstGeom>
          <a:noFill/>
        </p:spPr>
        <p:txBody>
          <a:bodyPr wrap="none" rtlCol="0">
            <a:spAutoFit/>
          </a:bodyPr>
          <a:lstStyle/>
          <a:p>
            <a:r>
              <a:rPr lang="en-US" dirty="0" smtClean="0"/>
              <a:t>H658Y</a:t>
            </a:r>
            <a:endParaRPr lang="en-US" dirty="0"/>
          </a:p>
        </p:txBody>
      </p:sp>
      <p:sp>
        <p:nvSpPr>
          <p:cNvPr id="14359" name="TextBox 14358"/>
          <p:cNvSpPr txBox="1"/>
          <p:nvPr/>
        </p:nvSpPr>
        <p:spPr>
          <a:xfrm>
            <a:off x="28270200" y="18135600"/>
            <a:ext cx="9297643" cy="2062103"/>
          </a:xfrm>
          <a:prstGeom prst="rect">
            <a:avLst/>
          </a:prstGeom>
          <a:noFill/>
        </p:spPr>
        <p:txBody>
          <a:bodyPr wrap="square" rtlCol="0">
            <a:spAutoFit/>
          </a:bodyPr>
          <a:lstStyle/>
          <a:p>
            <a:pPr marL="342900" indent="-342900">
              <a:buFont typeface="Arial"/>
              <a:buChar char="•"/>
            </a:pPr>
            <a:r>
              <a:rPr lang="en-US" sz="3200" dirty="0" smtClean="0"/>
              <a:t>In subsequent experiments we will evaluate the MSH2 protein levels isolated from the wild type MSH2 transfected yeast to determine whether the mutation in the MSH2 affects expression of the gene.</a:t>
            </a:r>
            <a:endParaRPr lang="en-US" sz="3200" dirty="0"/>
          </a:p>
        </p:txBody>
      </p:sp>
      <p:sp>
        <p:nvSpPr>
          <p:cNvPr id="14336" name="Rectangle 14335"/>
          <p:cNvSpPr/>
          <p:nvPr/>
        </p:nvSpPr>
        <p:spPr>
          <a:xfrm>
            <a:off x="11007491" y="33076236"/>
            <a:ext cx="15925800" cy="461665"/>
          </a:xfrm>
          <a:prstGeom prst="rect">
            <a:avLst/>
          </a:prstGeom>
          <a:ln>
            <a:solidFill>
              <a:schemeClr val="tx1"/>
            </a:solidFill>
          </a:ln>
        </p:spPr>
        <p:txBody>
          <a:bodyPr wrap="square">
            <a:spAutoFit/>
          </a:bodyPr>
          <a:lstStyle/>
          <a:p>
            <a:endParaRPr lang="en-US" dirty="0">
              <a:latin typeface="Courier New" pitchFamily="49" charset="0"/>
              <a:cs typeface="Courier New" pitchFamily="49" charset="0"/>
            </a:endParaRPr>
          </a:p>
        </p:txBody>
      </p:sp>
      <p:sp>
        <p:nvSpPr>
          <p:cNvPr id="14360" name="Rectangle 14359"/>
          <p:cNvSpPr/>
          <p:nvPr/>
        </p:nvSpPr>
        <p:spPr>
          <a:xfrm>
            <a:off x="794544" y="18251865"/>
            <a:ext cx="9220200" cy="8956298"/>
          </a:xfrm>
          <a:prstGeom prst="rect">
            <a:avLst/>
          </a:prstGeom>
        </p:spPr>
        <p:txBody>
          <a:bodyPr wrap="square">
            <a:spAutoFit/>
          </a:bodyPr>
          <a:lstStyle/>
          <a:p>
            <a:r>
              <a:rPr lang="en-US" sz="3200" dirty="0"/>
              <a:t>Colorectal cancer is the second leading cause of death in the United States. 2-7% of colorectal cancer cases are due to an inherited form of the </a:t>
            </a:r>
            <a:r>
              <a:rPr lang="en-US" sz="3200" dirty="0" err="1"/>
              <a:t>the</a:t>
            </a:r>
            <a:r>
              <a:rPr lang="en-US" sz="3200" dirty="0"/>
              <a:t> disease  called hereditary </a:t>
            </a:r>
            <a:r>
              <a:rPr lang="en-US" sz="3200" dirty="0" err="1"/>
              <a:t>nonpolyposis</a:t>
            </a:r>
            <a:r>
              <a:rPr lang="en-US" sz="3200" dirty="0"/>
              <a:t> colorectal </a:t>
            </a:r>
            <a:r>
              <a:rPr lang="en-US" sz="3200" dirty="0" err="1"/>
              <a:t>cancer.This</a:t>
            </a:r>
            <a:r>
              <a:rPr lang="en-US" sz="3200" dirty="0"/>
              <a:t> cancer is associated with defects in DNA  mismatch repair. One of the main mismatch repair system genes is MSH2, which is highly conserved in both prokaryotes and eukaryotes. Approximately 30-31 percent of all cases of hereditary </a:t>
            </a:r>
            <a:r>
              <a:rPr lang="en-US" sz="3200" dirty="0" err="1"/>
              <a:t>nonpolyposis</a:t>
            </a:r>
            <a:r>
              <a:rPr lang="en-US" sz="3200" dirty="0"/>
              <a:t> cancer are results of mutations in MSH2. The purpose of this experiment is to examine the effect of mismatch repair systems on human mutations in the MSH2 gene, through yeast MSH2. Strains of Saccharomyces </a:t>
            </a:r>
            <a:r>
              <a:rPr lang="en-US" sz="3200" dirty="0" err="1"/>
              <a:t>cervisiae</a:t>
            </a:r>
            <a:r>
              <a:rPr lang="en-US" sz="3200" dirty="0"/>
              <a:t>, a budding yeast was used because  it is possible to test for MSH2 function and the similarity of its mismatch repair system to humans. </a:t>
            </a:r>
          </a:p>
          <a:p>
            <a:r>
              <a:rPr lang="en-US" sz="3200" dirty="0"/>
              <a:t/>
            </a:r>
            <a:br>
              <a:rPr lang="en-US" sz="3200" dirty="0"/>
            </a:br>
            <a:r>
              <a:rPr lang="en-US" sz="3200" dirty="0" smtClean="0"/>
              <a:t>	</a:t>
            </a:r>
            <a:endParaRPr lang="en-US" sz="3200" dirty="0"/>
          </a:p>
        </p:txBody>
      </p:sp>
      <p:sp>
        <p:nvSpPr>
          <p:cNvPr id="14363" name="Rectangle 14362"/>
          <p:cNvSpPr/>
          <p:nvPr/>
        </p:nvSpPr>
        <p:spPr>
          <a:xfrm>
            <a:off x="28193587" y="28956000"/>
            <a:ext cx="10058400" cy="4524315"/>
          </a:xfrm>
          <a:prstGeom prst="rect">
            <a:avLst/>
          </a:prstGeom>
        </p:spPr>
        <p:txBody>
          <a:bodyPr wrap="square">
            <a:spAutoFit/>
          </a:bodyPr>
          <a:lstStyle/>
          <a:p>
            <a:r>
              <a:rPr lang="en-US" sz="3200" dirty="0" err="1"/>
              <a:t>Gammie</a:t>
            </a:r>
            <a:r>
              <a:rPr lang="en-US" sz="3200" dirty="0"/>
              <a:t>, A. E., and N. </a:t>
            </a:r>
            <a:r>
              <a:rPr lang="en-US" sz="3200" dirty="0" err="1"/>
              <a:t>Erdeniz</a:t>
            </a:r>
            <a:r>
              <a:rPr lang="en-US" sz="3200" dirty="0"/>
              <a:t>. “Characterization of Pathogenic Human MSH2 Missense Mutations Using Yeast as a Model System: A Laboratory course in Molecular Biology.” Cell Biology Education 3.1 (2004): 31-48. </a:t>
            </a:r>
            <a:r>
              <a:rPr lang="en-US" sz="3200" dirty="0" smtClean="0"/>
              <a:t>Print</a:t>
            </a:r>
          </a:p>
          <a:p>
            <a:endParaRPr lang="en-US" sz="3200" dirty="0"/>
          </a:p>
          <a:p>
            <a:r>
              <a:rPr lang="en-US" sz="3200" dirty="0" err="1"/>
              <a:t>Gammie</a:t>
            </a:r>
            <a:r>
              <a:rPr lang="en-US" sz="3200" dirty="0"/>
              <a:t>, A. E., and N. </a:t>
            </a:r>
            <a:r>
              <a:rPr lang="en-US" sz="3200" dirty="0" err="1"/>
              <a:t>Erdeniz</a:t>
            </a:r>
            <a:r>
              <a:rPr lang="en-US" sz="3200" dirty="0"/>
              <a:t>. “Functional Characterization of Pathogenic Human MSH2 Missense Mutations in Saccharomyces </a:t>
            </a:r>
            <a:r>
              <a:rPr lang="en-US" sz="3200" dirty="0" err="1"/>
              <a:t>Cerevisiae</a:t>
            </a:r>
            <a:r>
              <a:rPr lang="en-US" sz="3200" dirty="0"/>
              <a:t>.” Genetics 177.2 (2007): 707-21. Print.</a:t>
            </a:r>
          </a:p>
        </p:txBody>
      </p:sp>
      <p:sp>
        <p:nvSpPr>
          <p:cNvPr id="14365" name="TextBox 14364"/>
          <p:cNvSpPr txBox="1"/>
          <p:nvPr/>
        </p:nvSpPr>
        <p:spPr>
          <a:xfrm>
            <a:off x="28346400" y="34290000"/>
            <a:ext cx="8991600" cy="1077218"/>
          </a:xfrm>
          <a:prstGeom prst="rect">
            <a:avLst/>
          </a:prstGeom>
          <a:noFill/>
        </p:spPr>
        <p:txBody>
          <a:bodyPr wrap="square" rtlCol="0">
            <a:spAutoFit/>
          </a:bodyPr>
          <a:lstStyle/>
          <a:p>
            <a:r>
              <a:rPr lang="en-US" sz="3200" dirty="0" smtClean="0"/>
              <a:t>Dr. Hong Qin, Dr. </a:t>
            </a:r>
            <a:r>
              <a:rPr lang="en-US" sz="3200" dirty="0" err="1" smtClean="0"/>
              <a:t>Dongfang</a:t>
            </a:r>
            <a:r>
              <a:rPr lang="en-US" sz="3200" dirty="0" smtClean="0"/>
              <a:t> Wang, and Dr. Stephen </a:t>
            </a:r>
            <a:r>
              <a:rPr lang="en-US" sz="3200" dirty="0" err="1" smtClean="0"/>
              <a:t>Kioko</a:t>
            </a:r>
            <a:r>
              <a:rPr lang="en-US" sz="3200" dirty="0" smtClean="0"/>
              <a:t> for helping us in the laboratory this semester.</a:t>
            </a:r>
            <a:endParaRPr lang="en-US" sz="3200" dirty="0"/>
          </a:p>
        </p:txBody>
      </p:sp>
      <p:sp>
        <p:nvSpPr>
          <p:cNvPr id="14368" name="Rectangle 14367"/>
          <p:cNvSpPr/>
          <p:nvPr/>
        </p:nvSpPr>
        <p:spPr>
          <a:xfrm>
            <a:off x="28270200" y="21183600"/>
            <a:ext cx="9829800" cy="6986528"/>
          </a:xfrm>
          <a:prstGeom prst="rect">
            <a:avLst/>
          </a:prstGeom>
        </p:spPr>
        <p:txBody>
          <a:bodyPr wrap="square">
            <a:spAutoFit/>
          </a:bodyPr>
          <a:lstStyle/>
          <a:p>
            <a:r>
              <a:rPr lang="en-US" sz="3200" dirty="0" smtClean="0"/>
              <a:t>	Enzyme </a:t>
            </a:r>
            <a:r>
              <a:rPr lang="en-US" sz="3200" dirty="0"/>
              <a:t>restriction analysis revealed differences in band pattern between the wild type and the MSH2 gene indicating that the primer directed mutagenesis was successful and the mutation is present in the mutant MSH2 gene. The transformation of the yeast with pSH44 plasmid and with plasmids containing MSH2 alleles was successful as indicated by the growth of yeast colonies on the selective SD-his-</a:t>
            </a:r>
            <a:r>
              <a:rPr lang="en-US" sz="3200" dirty="0" err="1"/>
              <a:t>trp</a:t>
            </a:r>
            <a:r>
              <a:rPr lang="en-US" sz="3200" dirty="0"/>
              <a:t> plates. In the 5-FOA complementation assay </a:t>
            </a:r>
            <a:r>
              <a:rPr lang="en-US" sz="3200" dirty="0" smtClean="0"/>
              <a:t>major growth was observed in </a:t>
            </a:r>
            <a:r>
              <a:rPr lang="en-US" sz="3200" dirty="0"/>
              <a:t>the wild </a:t>
            </a:r>
            <a:r>
              <a:rPr lang="en-US" sz="3200" dirty="0" smtClean="0"/>
              <a:t>type and the least amount of growth was observed in the vector. This was the opposite of what we expected to occur, so we have attributed this to a labeling error in our samples.</a:t>
            </a:r>
          </a:p>
          <a:p>
            <a:r>
              <a:rPr lang="en-US" sz="3200" dirty="0" smtClean="0"/>
              <a:t>	Yeast can be used to evaluate DNA  mutations in human  MSH2gene, and suggest preventive treatment. </a:t>
            </a:r>
            <a:endParaRPr lang="en-US" sz="3200" dirty="0"/>
          </a:p>
        </p:txBody>
      </p:sp>
      <p:pic>
        <p:nvPicPr>
          <p:cNvPr id="71" name="Picture 70"/>
          <p:cNvPicPr/>
          <p:nvPr/>
        </p:nvPicPr>
        <p:blipFill>
          <a:blip r:embed="rId7">
            <a:extLst>
              <a:ext uri="{28A0092B-C50C-407E-A947-70E740481C1C}">
                <a14:useLocalDpi xmlns:a14="http://schemas.microsoft.com/office/drawing/2010/main" xmlns="" val="0"/>
              </a:ext>
            </a:extLst>
          </a:blip>
          <a:stretch>
            <a:fillRect/>
          </a:stretch>
        </p:blipFill>
        <p:spPr>
          <a:xfrm>
            <a:off x="1308894" y="26582983"/>
            <a:ext cx="6520656" cy="4892338"/>
          </a:xfrm>
          <a:prstGeom prst="rect">
            <a:avLst/>
          </a:prstGeom>
        </p:spPr>
      </p:pic>
      <p:sp>
        <p:nvSpPr>
          <p:cNvPr id="10" name="Rectangle 9"/>
          <p:cNvSpPr/>
          <p:nvPr/>
        </p:nvSpPr>
        <p:spPr>
          <a:xfrm>
            <a:off x="16553804" y="12687551"/>
            <a:ext cx="3519553" cy="483017"/>
          </a:xfrm>
          <a:prstGeom prst="rect">
            <a:avLst/>
          </a:prstGeom>
        </p:spPr>
        <p:txBody>
          <a:bodyPr wrap="none">
            <a:spAutoFit/>
          </a:bodyPr>
          <a:lstStyle/>
          <a:p>
            <a:pPr marL="0" marR="0">
              <a:lnSpc>
                <a:spcPct val="115000"/>
              </a:lnSpc>
              <a:spcBef>
                <a:spcPts val="0"/>
              </a:spcBef>
              <a:spcAft>
                <a:spcPts val="1000"/>
              </a:spcAft>
            </a:pPr>
            <a:r>
              <a:rPr lang="en-US" b="1" dirty="0">
                <a:latin typeface="Times New Roman"/>
                <a:ea typeface="Calibri"/>
              </a:rPr>
              <a:t>PCR </a:t>
            </a:r>
            <a:r>
              <a:rPr lang="en-US" b="1" dirty="0" smtClean="0">
                <a:latin typeface="Times New Roman"/>
                <a:ea typeface="Calibri"/>
              </a:rPr>
              <a:t>Restriction Analysis</a:t>
            </a:r>
            <a:endParaRPr lang="en-US" dirty="0">
              <a:effectLst/>
              <a:latin typeface="Times New Roman"/>
              <a:ea typeface="Calibri"/>
            </a:endParaRPr>
          </a:p>
        </p:txBody>
      </p:sp>
      <p:sp>
        <p:nvSpPr>
          <p:cNvPr id="13" name="Rectangle 12"/>
          <p:cNvSpPr/>
          <p:nvPr/>
        </p:nvSpPr>
        <p:spPr>
          <a:xfrm>
            <a:off x="14935200" y="13572181"/>
            <a:ext cx="19202400" cy="830997"/>
          </a:xfrm>
          <a:prstGeom prst="rect">
            <a:avLst/>
          </a:prstGeom>
        </p:spPr>
        <p:txBody>
          <a:bodyPr>
            <a:spAutoFit/>
          </a:bodyPr>
          <a:lstStyle/>
          <a:p>
            <a:r>
              <a:rPr lang="en-US" dirty="0"/>
              <a:t>Size Ladder mutant WT cut  Mutant  WT    </a:t>
            </a:r>
            <a:r>
              <a:rPr lang="en-US" dirty="0" err="1"/>
              <a:t>V.cut</a:t>
            </a:r>
            <a:r>
              <a:rPr lang="en-US" dirty="0"/>
              <a:t>   </a:t>
            </a:r>
            <a:r>
              <a:rPr lang="en-US" dirty="0" err="1"/>
              <a:t>V.Uncut</a:t>
            </a:r>
            <a:endParaRPr lang="en-US" dirty="0"/>
          </a:p>
          <a:p>
            <a:r>
              <a:rPr lang="en-US" dirty="0" smtClean="0"/>
              <a:t>      cut                    </a:t>
            </a:r>
            <a:r>
              <a:rPr lang="en-US" dirty="0"/>
              <a:t>uncut   </a:t>
            </a:r>
            <a:r>
              <a:rPr lang="en-US" dirty="0" err="1"/>
              <a:t>uncut</a:t>
            </a:r>
            <a:endParaRPr lang="en-US" dirty="0"/>
          </a:p>
        </p:txBody>
      </p:sp>
      <p:pic>
        <p:nvPicPr>
          <p:cNvPr id="1027" name="Picture 3"/>
          <p:cNvPicPr>
            <a:picLocks noChangeAspect="1" noChangeArrowheads="1"/>
          </p:cNvPicPr>
          <p:nvPr/>
        </p:nvPicPr>
        <p:blipFill>
          <a:blip r:embed="rId8">
            <a:extLst>
              <a:ext uri="{28A0092B-C50C-407E-A947-70E740481C1C}">
                <a14:useLocalDpi xmlns:a14="http://schemas.microsoft.com/office/drawing/2010/main" xmlns="" val="0"/>
              </a:ext>
            </a:extLst>
          </a:blip>
          <a:srcRect/>
          <a:stretch>
            <a:fillRect/>
          </a:stretch>
        </p:blipFill>
        <p:spPr bwMode="auto">
          <a:xfrm>
            <a:off x="14215323" y="14403178"/>
            <a:ext cx="15243334" cy="103025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76" name="Picture 75"/>
          <p:cNvPicPr/>
          <p:nvPr/>
        </p:nvPicPr>
        <p:blipFill rotWithShape="1">
          <a:blip r:embed="rId9"/>
          <a:srcRect l="33083" t="12303" r="33083" b="16812"/>
          <a:stretch/>
        </p:blipFill>
        <p:spPr bwMode="auto">
          <a:xfrm>
            <a:off x="15505430" y="15537121"/>
            <a:ext cx="5220970" cy="6768048"/>
          </a:xfrm>
          <a:prstGeom prst="rect">
            <a:avLst/>
          </a:prstGeom>
          <a:ln>
            <a:noFill/>
          </a:ln>
          <a:extLst>
            <a:ext uri="{53640926-AAD7-44D8-BBD7-CCE9431645EC}">
              <a14:shadowObscured xmlns:a14="http://schemas.microsoft.com/office/drawing/2010/main" xmlns=""/>
            </a:ext>
          </a:extLst>
        </p:spPr>
      </p:pic>
      <p:sp>
        <p:nvSpPr>
          <p:cNvPr id="17" name="Rectangle 16"/>
          <p:cNvSpPr/>
          <p:nvPr/>
        </p:nvSpPr>
        <p:spPr>
          <a:xfrm>
            <a:off x="16178462" y="23957819"/>
            <a:ext cx="3746132" cy="461665"/>
          </a:xfrm>
          <a:prstGeom prst="rect">
            <a:avLst/>
          </a:prstGeom>
        </p:spPr>
        <p:txBody>
          <a:bodyPr wrap="square">
            <a:spAutoFit/>
          </a:bodyPr>
          <a:lstStyle/>
          <a:p>
            <a:r>
              <a:rPr lang="en-US" b="1" dirty="0"/>
              <a:t>Transformation of </a:t>
            </a:r>
            <a:r>
              <a:rPr lang="en-US" b="1" dirty="0" smtClean="0"/>
              <a:t>MSH2</a:t>
            </a:r>
            <a:endParaRPr lang="en-US" dirty="0"/>
          </a:p>
        </p:txBody>
      </p:sp>
      <p:pic>
        <p:nvPicPr>
          <p:cNvPr id="78" name="Picture 77"/>
          <p:cNvPicPr/>
          <p:nvPr/>
        </p:nvPicPr>
        <p:blipFill rotWithShape="1">
          <a:blip r:embed="rId10"/>
          <a:srcRect l="23309" t="24073" r="46917" b="15741"/>
          <a:stretch/>
        </p:blipFill>
        <p:spPr bwMode="auto">
          <a:xfrm>
            <a:off x="14598316" y="24895896"/>
            <a:ext cx="3048000" cy="3374173"/>
          </a:xfrm>
          <a:prstGeom prst="rect">
            <a:avLst/>
          </a:prstGeom>
          <a:ln>
            <a:noFill/>
          </a:ln>
          <a:extLst>
            <a:ext uri="{53640926-AAD7-44D8-BBD7-CCE9431645EC}">
              <a14:shadowObscured xmlns:a14="http://schemas.microsoft.com/office/drawing/2010/main" xmlns=""/>
            </a:ext>
          </a:extLst>
        </p:spPr>
      </p:pic>
      <p:pic>
        <p:nvPicPr>
          <p:cNvPr id="79" name="Picture 78"/>
          <p:cNvPicPr/>
          <p:nvPr/>
        </p:nvPicPr>
        <p:blipFill rotWithShape="1">
          <a:blip r:embed="rId11"/>
          <a:srcRect l="23458" t="22243" r="46787" b="25103"/>
          <a:stretch/>
        </p:blipFill>
        <p:spPr bwMode="auto">
          <a:xfrm>
            <a:off x="18655613" y="24916912"/>
            <a:ext cx="3099161" cy="3353157"/>
          </a:xfrm>
          <a:prstGeom prst="rect">
            <a:avLst/>
          </a:prstGeom>
          <a:ln>
            <a:noFill/>
          </a:ln>
          <a:extLst>
            <a:ext uri="{53640926-AAD7-44D8-BBD7-CCE9431645EC}">
              <a14:shadowObscured xmlns:a14="http://schemas.microsoft.com/office/drawing/2010/main" xmlns=""/>
            </a:ext>
          </a:extLst>
        </p:spPr>
      </p:pic>
      <p:pic>
        <p:nvPicPr>
          <p:cNvPr id="1029" name="Picture 5"/>
          <p:cNvPicPr>
            <a:picLocks noChangeAspect="1" noChangeArrowheads="1"/>
          </p:cNvPicPr>
          <p:nvPr/>
        </p:nvPicPr>
        <p:blipFill>
          <a:blip r:embed="rId12" cstate="print">
            <a:extLst>
              <a:ext uri="{28A0092B-C50C-407E-A947-70E740481C1C}">
                <a14:useLocalDpi xmlns:a14="http://schemas.microsoft.com/office/drawing/2010/main" xmlns="" val="0"/>
              </a:ext>
            </a:extLst>
          </a:blip>
          <a:srcRect/>
          <a:stretch>
            <a:fillRect/>
          </a:stretch>
        </p:blipFill>
        <p:spPr bwMode="auto">
          <a:xfrm>
            <a:off x="13182601" y="28605816"/>
            <a:ext cx="10377030" cy="13215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4342" name="TextBox 14341"/>
          <p:cNvSpPr txBox="1"/>
          <p:nvPr/>
        </p:nvSpPr>
        <p:spPr>
          <a:xfrm>
            <a:off x="1737197" y="32891569"/>
            <a:ext cx="7334893" cy="830997"/>
          </a:xfrm>
          <a:prstGeom prst="rect">
            <a:avLst/>
          </a:prstGeom>
          <a:noFill/>
        </p:spPr>
        <p:txBody>
          <a:bodyPr wrap="none" rtlCol="0">
            <a:spAutoFit/>
          </a:bodyPr>
          <a:lstStyle/>
          <a:p>
            <a:r>
              <a:rPr lang="en-US" b="1" dirty="0" smtClean="0"/>
              <a:t>Using yeast MSH2 to study the  molecular mechanism </a:t>
            </a:r>
          </a:p>
          <a:p>
            <a:r>
              <a:rPr lang="en-US" b="1" dirty="0" smtClean="0"/>
              <a:t>of the pathogenic human MSH2 mutations.  </a:t>
            </a:r>
            <a:endParaRPr lang="en-US" b="1" dirty="0"/>
          </a:p>
        </p:txBody>
      </p:sp>
    </p:spTree>
    <p:extLst>
      <p:ext uri="{BB962C8B-B14F-4D97-AF65-F5344CB8AC3E}">
        <p14:creationId xmlns:p14="http://schemas.microsoft.com/office/powerpoint/2010/main" xmlns="" val="621276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3500"/>
                                  </p:stCondLst>
                                  <p:childTnLst>
                                    <p:set>
                                      <p:cBhvr>
                                        <p:cTn id="6" dur="1" fill="hold">
                                          <p:stCondLst>
                                            <p:cond delay="0"/>
                                          </p:stCondLst>
                                        </p:cTn>
                                        <p:tgtEl>
                                          <p:spTgt spid="106"/>
                                        </p:tgtEl>
                                        <p:attrNameLst>
                                          <p:attrName>style.visibility</p:attrName>
                                        </p:attrNameLst>
                                      </p:cBhvr>
                                      <p:to>
                                        <p:strVal val="visible"/>
                                      </p:to>
                                    </p:set>
                                    <p:anim calcmode="lin" valueType="num">
                                      <p:cBhvr additive="base">
                                        <p:cTn id="7" dur="1000" fill="hold"/>
                                        <p:tgtEl>
                                          <p:spTgt spid="106"/>
                                        </p:tgtEl>
                                        <p:attrNameLst>
                                          <p:attrName>ppt_x</p:attrName>
                                        </p:attrNameLst>
                                      </p:cBhvr>
                                      <p:tavLst>
                                        <p:tav tm="0">
                                          <p:val>
                                            <p:strVal val="#ppt_x"/>
                                          </p:val>
                                        </p:tav>
                                        <p:tav tm="100000">
                                          <p:val>
                                            <p:strVal val="#ppt_x"/>
                                          </p:val>
                                        </p:tav>
                                      </p:tavLst>
                                    </p:anim>
                                    <p:anim calcmode="lin" valueType="num">
                                      <p:cBhvr additive="base">
                                        <p:cTn id="8" dur="1000" fill="hold"/>
                                        <p:tgtEl>
                                          <p:spTgt spid="106"/>
                                        </p:tgtEl>
                                        <p:attrNameLst>
                                          <p:attrName>ppt_y</p:attrName>
                                        </p:attrNameLst>
                                      </p:cBhvr>
                                      <p:tavLst>
                                        <p:tav tm="0">
                                          <p:val>
                                            <p:strVal val="1+#ppt_h/2"/>
                                          </p:val>
                                        </p:tav>
                                        <p:tav tm="100000">
                                          <p:val>
                                            <p:strVal val="#ppt_y"/>
                                          </p:val>
                                        </p:tav>
                                      </p:tavLst>
                                    </p:anim>
                                  </p:childTnLst>
                                </p:cTn>
                              </p:par>
                            </p:childTnLst>
                          </p:cTn>
                        </p:par>
                        <p:par>
                          <p:cTn id="9" fill="hold">
                            <p:stCondLst>
                              <p:cond delay="4500"/>
                            </p:stCondLst>
                            <p:childTnLst>
                              <p:par>
                                <p:cTn id="10" presetID="2" presetClass="entr" presetSubtype="4" fill="hold" grpId="0" nodeType="afterEffect">
                                  <p:stCondLst>
                                    <p:cond delay="3500"/>
                                  </p:stCondLst>
                                  <p:childTnLst>
                                    <p:set>
                                      <p:cBhvr>
                                        <p:cTn id="11" dur="1" fill="hold">
                                          <p:stCondLst>
                                            <p:cond delay="0"/>
                                          </p:stCondLst>
                                        </p:cTn>
                                        <p:tgtEl>
                                          <p:spTgt spid="108"/>
                                        </p:tgtEl>
                                        <p:attrNameLst>
                                          <p:attrName>style.visibility</p:attrName>
                                        </p:attrNameLst>
                                      </p:cBhvr>
                                      <p:to>
                                        <p:strVal val="visible"/>
                                      </p:to>
                                    </p:set>
                                    <p:anim calcmode="lin" valueType="num">
                                      <p:cBhvr additive="base">
                                        <p:cTn id="12" dur="1000" fill="hold"/>
                                        <p:tgtEl>
                                          <p:spTgt spid="108"/>
                                        </p:tgtEl>
                                        <p:attrNameLst>
                                          <p:attrName>ppt_x</p:attrName>
                                        </p:attrNameLst>
                                      </p:cBhvr>
                                      <p:tavLst>
                                        <p:tav tm="0">
                                          <p:val>
                                            <p:strVal val="#ppt_x"/>
                                          </p:val>
                                        </p:tav>
                                        <p:tav tm="100000">
                                          <p:val>
                                            <p:strVal val="#ppt_x"/>
                                          </p:val>
                                        </p:tav>
                                      </p:tavLst>
                                    </p:anim>
                                    <p:anim calcmode="lin" valueType="num">
                                      <p:cBhvr additive="base">
                                        <p:cTn id="13" dur="1000" fill="hold"/>
                                        <p:tgtEl>
                                          <p:spTgt spid="1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p:bldP spid="108" grpId="0" animBg="1"/>
    </p:bld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11373</TotalTime>
  <Words>1248</Words>
  <Application>Microsoft Office PowerPoint</Application>
  <PresentationFormat>Custom</PresentationFormat>
  <Paragraphs>110</Paragraphs>
  <Slides>2</Slides>
  <Notes>2</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Default Design</vt:lpstr>
      <vt:lpstr>Slide 1</vt:lpstr>
      <vt:lpstr>Slide 2</vt:lpstr>
    </vt:vector>
  </TitlesOfParts>
  <Company>Spelman Colloge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Jeanelle Bullock</dc:creator>
  <cp:lastModifiedBy>cpatton1</cp:lastModifiedBy>
  <cp:revision>158</cp:revision>
  <dcterms:created xsi:type="dcterms:W3CDTF">2013-04-16T19:50:51Z</dcterms:created>
  <dcterms:modified xsi:type="dcterms:W3CDTF">2014-04-04T17:26:25Z</dcterms:modified>
</cp:coreProperties>
</file>