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763645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3" autoAdjust="0"/>
    <p:restoredTop sz="97529" autoAdjust="0"/>
  </p:normalViewPr>
  <p:slideViewPr>
    <p:cSldViewPr>
      <p:cViewPr>
        <p:scale>
          <a:sx n="20" d="100"/>
          <a:sy n="20" d="100"/>
        </p:scale>
        <p:origin x="-2292" y="-108"/>
      </p:cViewPr>
      <p:guideLst>
        <p:guide orient="horz" pos="11520"/>
        <p:guide pos="1209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Macintosh%20HD:Users:corinthiawilkerson:Dropbox:Microbes:colony-cou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sz="2400" dirty="0"/>
              <a:t>No Correlation between Juice and Surface Colonies</a:t>
            </a:r>
          </a:p>
        </c:rich>
      </c:tx>
      <c:layout/>
      <c:overlay val="0"/>
    </c:title>
    <c:autoTitleDeleted val="0"/>
    <c:plotArea>
      <c:layout/>
      <c:scatterChart>
        <c:scatterStyle val="lineMarker"/>
        <c:varyColors val="0"/>
        <c:ser>
          <c:idx val="0"/>
          <c:order val="0"/>
          <c:tx>
            <c:strRef>
              <c:f>Sheet1!$D$2</c:f>
              <c:strCache>
                <c:ptCount val="1"/>
                <c:pt idx="0">
                  <c:v>Juice (number of colonies)</c:v>
                </c:pt>
              </c:strCache>
            </c:strRef>
          </c:tx>
          <c:spPr>
            <a:ln w="47625">
              <a:noFill/>
            </a:ln>
          </c:spPr>
          <c:trendline>
            <c:trendlineType val="linear"/>
            <c:dispRSqr val="1"/>
            <c:dispEq val="0"/>
            <c:trendlineLbl>
              <c:layout/>
              <c:numFmt formatCode="General" sourceLinked="0"/>
            </c:trendlineLbl>
          </c:trendline>
          <c:xVal>
            <c:numRef>
              <c:f>Sheet1!$C$3:$C$10</c:f>
              <c:numCache>
                <c:formatCode>General</c:formatCode>
                <c:ptCount val="8"/>
                <c:pt idx="0">
                  <c:v>13</c:v>
                </c:pt>
                <c:pt idx="1">
                  <c:v>1</c:v>
                </c:pt>
                <c:pt idx="2">
                  <c:v>63</c:v>
                </c:pt>
                <c:pt idx="3">
                  <c:v>5</c:v>
                </c:pt>
                <c:pt idx="4">
                  <c:v>4</c:v>
                </c:pt>
                <c:pt idx="5">
                  <c:v>41</c:v>
                </c:pt>
                <c:pt idx="6">
                  <c:v>35</c:v>
                </c:pt>
                <c:pt idx="7">
                  <c:v>12</c:v>
                </c:pt>
              </c:numCache>
            </c:numRef>
          </c:xVal>
          <c:yVal>
            <c:numRef>
              <c:f>Sheet1!$D$3:$D$10</c:f>
              <c:numCache>
                <c:formatCode>General</c:formatCode>
                <c:ptCount val="8"/>
                <c:pt idx="0">
                  <c:v>0</c:v>
                </c:pt>
                <c:pt idx="1">
                  <c:v>4</c:v>
                </c:pt>
                <c:pt idx="2">
                  <c:v>5</c:v>
                </c:pt>
                <c:pt idx="3">
                  <c:v>0</c:v>
                </c:pt>
                <c:pt idx="4">
                  <c:v>2</c:v>
                </c:pt>
                <c:pt idx="5">
                  <c:v>1</c:v>
                </c:pt>
                <c:pt idx="6">
                  <c:v>2</c:v>
                </c:pt>
                <c:pt idx="7">
                  <c:v>1</c:v>
                </c:pt>
              </c:numCache>
            </c:numRef>
          </c:yVal>
          <c:smooth val="0"/>
        </c:ser>
        <c:dLbls>
          <c:showLegendKey val="0"/>
          <c:showVal val="0"/>
          <c:showCatName val="0"/>
          <c:showSerName val="0"/>
          <c:showPercent val="0"/>
          <c:showBubbleSize val="0"/>
        </c:dLbls>
        <c:axId val="123041664"/>
        <c:axId val="123047936"/>
      </c:scatterChart>
      <c:valAx>
        <c:axId val="123041664"/>
        <c:scaling>
          <c:orientation val="minMax"/>
        </c:scaling>
        <c:delete val="0"/>
        <c:axPos val="b"/>
        <c:title>
          <c:tx>
            <c:rich>
              <a:bodyPr/>
              <a:lstStyle/>
              <a:p>
                <a:pPr>
                  <a:defRPr/>
                </a:pPr>
                <a:r>
                  <a:rPr lang="en-US"/>
                  <a:t>Surface Colonies</a:t>
                </a:r>
              </a:p>
            </c:rich>
          </c:tx>
          <c:layout/>
          <c:overlay val="0"/>
        </c:title>
        <c:numFmt formatCode="General" sourceLinked="1"/>
        <c:majorTickMark val="out"/>
        <c:minorTickMark val="none"/>
        <c:tickLblPos val="nextTo"/>
        <c:crossAx val="123047936"/>
        <c:crosses val="autoZero"/>
        <c:crossBetween val="midCat"/>
      </c:valAx>
      <c:valAx>
        <c:axId val="123047936"/>
        <c:scaling>
          <c:orientation val="minMax"/>
        </c:scaling>
        <c:delete val="0"/>
        <c:axPos val="l"/>
        <c:majorGridlines>
          <c:spPr>
            <a:ln>
              <a:noFill/>
            </a:ln>
          </c:spPr>
        </c:majorGridlines>
        <c:title>
          <c:tx>
            <c:rich>
              <a:bodyPr rot="-5400000" vert="horz"/>
              <a:lstStyle/>
              <a:p>
                <a:pPr>
                  <a:defRPr/>
                </a:pPr>
                <a:r>
                  <a:rPr lang="en-US"/>
                  <a:t>Juice Colonies</a:t>
                </a:r>
              </a:p>
            </c:rich>
          </c:tx>
          <c:layout/>
          <c:overlay val="0"/>
        </c:title>
        <c:numFmt formatCode="General" sourceLinked="1"/>
        <c:majorTickMark val="out"/>
        <c:minorTickMark val="none"/>
        <c:tickLblPos val="nextTo"/>
        <c:crossAx val="123041664"/>
        <c:crosses val="autoZero"/>
        <c:crossBetween val="midCat"/>
      </c:valAx>
    </c:plotArea>
    <c:plotVisOnly val="1"/>
    <c:dispBlanksAs val="gap"/>
    <c:showDLblsOverMax val="0"/>
  </c:chart>
  <c:txPr>
    <a:bodyPr/>
    <a:lstStyle/>
    <a:p>
      <a:pPr>
        <a:defRPr sz="2400">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0.70259</cdr:x>
      <cdr:y>0.50617</cdr:y>
    </cdr:from>
    <cdr:to>
      <cdr:x>0.80603</cdr:x>
      <cdr:y>0.65432</cdr:y>
    </cdr:to>
    <cdr:sp macro="" textlink="">
      <cdr:nvSpPr>
        <cdr:cNvPr id="2" name="TextBox 1"/>
        <cdr:cNvSpPr txBox="1"/>
      </cdr:nvSpPr>
      <cdr:spPr>
        <a:xfrm xmlns:a="http://schemas.openxmlformats.org/drawingml/2006/main">
          <a:off x="6210300" y="31242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800" dirty="0" smtClean="0"/>
            <a:t>p-value=0.2</a:t>
          </a:r>
          <a:endParaRPr lang="en-US" sz="2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20253325" y="0"/>
            <a:ext cx="15495588" cy="1881188"/>
          </a:xfrm>
          <a:prstGeom prst="rect">
            <a:avLst/>
          </a:prstGeom>
        </p:spPr>
        <p:txBody>
          <a:bodyPr vert="horz" lIns="91440" tIns="45720" rIns="91440" bIns="45720" rtlCol="0"/>
          <a:lstStyle>
            <a:lvl1pPr algn="r">
              <a:defRPr sz="1200"/>
            </a:lvl1pPr>
          </a:lstStyle>
          <a:p>
            <a:fld id="{74FCAA34-1150-4B5D-836C-745C99385CD4}" type="datetimeFigureOut">
              <a:rPr lang="en-US" smtClean="0"/>
              <a:pPr/>
              <a:t>4/8/2014</a:t>
            </a:fld>
            <a:endParaRPr lang="en-US" dirty="0"/>
          </a:p>
        </p:txBody>
      </p:sp>
      <p:sp>
        <p:nvSpPr>
          <p:cNvPr id="4" name="Slide Image Placeholder 3"/>
          <p:cNvSpPr>
            <a:spLocks noGrp="1" noRot="1" noChangeAspect="1"/>
          </p:cNvSpPr>
          <p:nvPr>
            <p:ph type="sldImg" idx="2"/>
          </p:nvPr>
        </p:nvSpPr>
        <p:spPr>
          <a:xfrm>
            <a:off x="10467975" y="2822575"/>
            <a:ext cx="14820900" cy="14114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5747325"/>
            <a:ext cx="15494000" cy="18827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lIns="91440" tIns="45720" rIns="91440" bIns="45720" rtlCol="0" anchor="b"/>
          <a:lstStyle>
            <a:lvl1pPr algn="r">
              <a:defRPr sz="1200"/>
            </a:lvl1pPr>
          </a:lstStyle>
          <a:p>
            <a:fld id="{8DAE65DE-A553-481B-A3C5-E5BD3DF397D2}" type="slidenum">
              <a:rPr lang="en-US" smtClean="0"/>
              <a:pPr/>
              <a:t>‹#›</a:t>
            </a:fld>
            <a:endParaRPr lang="en-US" dirty="0"/>
          </a:p>
        </p:txBody>
      </p:sp>
    </p:spTree>
    <p:extLst>
      <p:ext uri="{BB962C8B-B14F-4D97-AF65-F5344CB8AC3E}">
        <p14:creationId xmlns:p14="http://schemas.microsoft.com/office/powerpoint/2010/main" val="855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AE65DE-A553-481B-A3C5-E5BD3DF397D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57411B8-8437-4AB4-97B1-6A40C48F836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45E0C2A-FE41-4985-BFA7-D8B24E52BAD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E5F84C-8C26-4B0B-A3E0-5048B1583B7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F2EC746-5220-4DD6-82D6-FEC5D4EC372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ABD85B2-C46A-48DA-B152-1CCC4A0627D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775D0F3-67AD-43F2-9805-667AFE72017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B4DE6266-795A-407D-8F98-97BD63CDB37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C9CFE14-6822-42D4-9A31-668AF03FD99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6463FD5-657A-4940-B0AF-2F6C7A6042A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2A8E79-30B1-4A63-B274-8AA2F732393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2FE9F22-58E2-45FD-9AA6-C9EF5F95AC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pPr>
              <a:defRPr/>
            </a:pPr>
            <a:endParaRPr lang="en-US" dirty="0"/>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pPr>
              <a:defRPr/>
            </a:pPr>
            <a:endParaRPr lang="en-US" dirty="0"/>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pPr>
              <a:defRPr/>
            </a:pPr>
            <a:fld id="{0CC93621-6D82-4314-903A-9663D130FA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5016500" rtl="0" eaLnBrk="0" fontAlgn="base" hangingPunct="0">
        <a:spcBef>
          <a:spcPct val="0"/>
        </a:spcBef>
        <a:spcAft>
          <a:spcPct val="0"/>
        </a:spcAft>
        <a:defRPr sz="24100">
          <a:solidFill>
            <a:schemeClr val="tx2"/>
          </a:solidFill>
          <a:latin typeface="+mj-lt"/>
          <a:ea typeface="+mj-ea"/>
          <a:cs typeface="+mj-cs"/>
        </a:defRPr>
      </a:lvl1pPr>
      <a:lvl2pPr algn="ctr" defTabSz="5016500" rtl="0" eaLnBrk="0" fontAlgn="base" hangingPunct="0">
        <a:spcBef>
          <a:spcPct val="0"/>
        </a:spcBef>
        <a:spcAft>
          <a:spcPct val="0"/>
        </a:spcAft>
        <a:defRPr sz="24100">
          <a:solidFill>
            <a:schemeClr val="tx2"/>
          </a:solidFill>
          <a:latin typeface="Times New Roman" pitchFamily="18" charset="0"/>
        </a:defRPr>
      </a:lvl2pPr>
      <a:lvl3pPr algn="ctr" defTabSz="5016500" rtl="0" eaLnBrk="0" fontAlgn="base" hangingPunct="0">
        <a:spcBef>
          <a:spcPct val="0"/>
        </a:spcBef>
        <a:spcAft>
          <a:spcPct val="0"/>
        </a:spcAft>
        <a:defRPr sz="24100">
          <a:solidFill>
            <a:schemeClr val="tx2"/>
          </a:solidFill>
          <a:latin typeface="Times New Roman" pitchFamily="18" charset="0"/>
        </a:defRPr>
      </a:lvl3pPr>
      <a:lvl4pPr algn="ctr" defTabSz="5016500" rtl="0" eaLnBrk="0" fontAlgn="base" hangingPunct="0">
        <a:spcBef>
          <a:spcPct val="0"/>
        </a:spcBef>
        <a:spcAft>
          <a:spcPct val="0"/>
        </a:spcAft>
        <a:defRPr sz="24100">
          <a:solidFill>
            <a:schemeClr val="tx2"/>
          </a:solidFill>
          <a:latin typeface="Times New Roman" pitchFamily="18" charset="0"/>
        </a:defRPr>
      </a:lvl4pPr>
      <a:lvl5pPr algn="ctr" defTabSz="5016500" rtl="0" eaLnBrk="0" fontAlgn="base" hangingPunct="0">
        <a:spcBef>
          <a:spcPct val="0"/>
        </a:spcBef>
        <a:spcAft>
          <a:spcPct val="0"/>
        </a:spcAft>
        <a:defRPr sz="24100">
          <a:solidFill>
            <a:schemeClr val="tx2"/>
          </a:solidFill>
          <a:latin typeface="Times New Roman" pitchFamily="18" charset="0"/>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mn-ea"/>
          <a:cs typeface="+mn-cs"/>
        </a:defRPr>
      </a:lvl1pPr>
      <a:lvl2pPr marL="4075113" indent="-1566863" algn="l" defTabSz="5016500" rtl="0" eaLnBrk="0" fontAlgn="base" hangingPunct="0">
        <a:spcBef>
          <a:spcPct val="20000"/>
        </a:spcBef>
        <a:spcAft>
          <a:spcPct val="0"/>
        </a:spcAft>
        <a:buChar char="–"/>
        <a:defRPr sz="15400">
          <a:solidFill>
            <a:schemeClr val="tx1"/>
          </a:solidFill>
          <a:latin typeface="+mn-lt"/>
        </a:defRPr>
      </a:lvl2pPr>
      <a:lvl3pPr marL="6270625" indent="-1254125" algn="l" defTabSz="5016500" rtl="0" eaLnBrk="0" fontAlgn="base" hangingPunct="0">
        <a:spcBef>
          <a:spcPct val="20000"/>
        </a:spcBef>
        <a:spcAft>
          <a:spcPct val="0"/>
        </a:spcAft>
        <a:buChar char="•"/>
        <a:defRPr sz="13200">
          <a:solidFill>
            <a:schemeClr val="tx1"/>
          </a:solidFill>
          <a:latin typeface="+mn-lt"/>
        </a:defRPr>
      </a:lvl3pPr>
      <a:lvl4pPr marL="8778875" indent="-1254125" algn="l" defTabSz="5016500" rtl="0" eaLnBrk="0" fontAlgn="base" hangingPunct="0">
        <a:spcBef>
          <a:spcPct val="20000"/>
        </a:spcBef>
        <a:spcAft>
          <a:spcPct val="0"/>
        </a:spcAft>
        <a:buChar char="–"/>
        <a:defRPr sz="11000">
          <a:solidFill>
            <a:schemeClr val="tx1"/>
          </a:solidFill>
          <a:latin typeface="+mn-lt"/>
        </a:defRPr>
      </a:lvl4pPr>
      <a:lvl5pPr marL="11285538" indent="-1252538" algn="l" defTabSz="5016500" rtl="0" eaLnBrk="0" fontAlgn="base" hangingPunct="0">
        <a:spcBef>
          <a:spcPct val="20000"/>
        </a:spcBef>
        <a:spcAft>
          <a:spcPct val="0"/>
        </a:spcAft>
        <a:buChar char="»"/>
        <a:defRPr sz="11000">
          <a:solidFill>
            <a:schemeClr val="tx1"/>
          </a:solidFill>
          <a:latin typeface="+mn-lt"/>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chart" Target="../charts/chart1.xml"/><Relationship Id="rId17" Type="http://schemas.openxmlformats.org/officeDocument/2006/relationships/image" Target="../media/image14.jpeg"/><Relationship Id="rId2" Type="http://schemas.openxmlformats.org/officeDocument/2006/relationships/notesSlide" Target="../notesSlides/notesSlide1.xml"/><Relationship Id="rId16"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5"/>
          <p:cNvSpPr>
            <a:spLocks noChangeArrowheads="1"/>
          </p:cNvSpPr>
          <p:nvPr/>
        </p:nvSpPr>
        <p:spPr bwMode="auto">
          <a:xfrm>
            <a:off x="0" y="0"/>
            <a:ext cx="38404800" cy="4343400"/>
          </a:xfrm>
          <a:prstGeom prst="rect">
            <a:avLst/>
          </a:prstGeom>
          <a:solidFill>
            <a:schemeClr val="hlink"/>
          </a:solidFill>
          <a:ln w="9525">
            <a:noFill/>
            <a:miter lim="800000"/>
            <a:headEnd/>
            <a:tailEnd/>
          </a:ln>
        </p:spPr>
        <p:txBody>
          <a:bodyPr wrap="none" anchor="ctr"/>
          <a:lstStyle/>
          <a:p>
            <a:endParaRPr lang="en-US" dirty="0"/>
          </a:p>
        </p:txBody>
      </p:sp>
      <p:pic>
        <p:nvPicPr>
          <p:cNvPr id="13314" name="Picture 8" descr="SpelmanLogo2"/>
          <p:cNvPicPr>
            <a:picLocks noChangeAspect="1" noChangeArrowheads="1"/>
          </p:cNvPicPr>
          <p:nvPr/>
        </p:nvPicPr>
        <p:blipFill>
          <a:blip r:embed="rId3" cstate="print"/>
          <a:srcRect t="7951" r="6122" b="15178"/>
          <a:stretch>
            <a:fillRect/>
          </a:stretch>
        </p:blipFill>
        <p:spPr bwMode="auto">
          <a:xfrm>
            <a:off x="0" y="390525"/>
            <a:ext cx="5314950" cy="3876675"/>
          </a:xfrm>
          <a:prstGeom prst="rect">
            <a:avLst/>
          </a:prstGeom>
          <a:noFill/>
          <a:ln w="9525">
            <a:noFill/>
            <a:miter lim="800000"/>
            <a:headEnd/>
            <a:tailEnd/>
          </a:ln>
        </p:spPr>
      </p:pic>
      <p:sp>
        <p:nvSpPr>
          <p:cNvPr id="13315" name="Line 10"/>
          <p:cNvSpPr>
            <a:spLocks noChangeShapeType="1"/>
          </p:cNvSpPr>
          <p:nvPr/>
        </p:nvSpPr>
        <p:spPr bwMode="auto">
          <a:xfrm>
            <a:off x="9086850" y="4343400"/>
            <a:ext cx="0" cy="32232600"/>
          </a:xfrm>
          <a:prstGeom prst="line">
            <a:avLst/>
          </a:prstGeom>
          <a:noFill/>
          <a:ln w="9525">
            <a:solidFill>
              <a:schemeClr val="tx1"/>
            </a:solidFill>
            <a:round/>
            <a:headEnd/>
            <a:tailEnd/>
          </a:ln>
        </p:spPr>
        <p:txBody>
          <a:bodyPr/>
          <a:lstStyle/>
          <a:p>
            <a:endParaRPr lang="en-US" dirty="0"/>
          </a:p>
        </p:txBody>
      </p:sp>
      <p:sp>
        <p:nvSpPr>
          <p:cNvPr id="13316" name="Line 11"/>
          <p:cNvSpPr>
            <a:spLocks noChangeShapeType="1"/>
          </p:cNvSpPr>
          <p:nvPr/>
        </p:nvSpPr>
        <p:spPr bwMode="auto">
          <a:xfrm flipH="1">
            <a:off x="29317948" y="4343400"/>
            <a:ext cx="9525" cy="32232600"/>
          </a:xfrm>
          <a:prstGeom prst="line">
            <a:avLst/>
          </a:prstGeom>
          <a:noFill/>
          <a:ln w="9525">
            <a:solidFill>
              <a:schemeClr val="tx1"/>
            </a:solidFill>
            <a:round/>
            <a:headEnd/>
            <a:tailEnd/>
          </a:ln>
        </p:spPr>
        <p:txBody>
          <a:bodyPr/>
          <a:lstStyle/>
          <a:p>
            <a:endParaRPr lang="en-US" dirty="0"/>
          </a:p>
        </p:txBody>
      </p:sp>
      <p:sp>
        <p:nvSpPr>
          <p:cNvPr id="13319" name="Rectangle 24"/>
          <p:cNvSpPr>
            <a:spLocks noChangeArrowheads="1"/>
          </p:cNvSpPr>
          <p:nvPr/>
        </p:nvSpPr>
        <p:spPr bwMode="auto">
          <a:xfrm>
            <a:off x="9886950" y="10439400"/>
            <a:ext cx="8172450" cy="4114800"/>
          </a:xfrm>
          <a:prstGeom prst="rect">
            <a:avLst/>
          </a:prstGeom>
          <a:noFill/>
          <a:ln w="9525">
            <a:noFill/>
            <a:miter lim="800000"/>
            <a:headEnd/>
            <a:tailEnd/>
          </a:ln>
        </p:spPr>
        <p:txBody>
          <a:bodyPr lIns="92075" tIns="46038" rIns="92075" bIns="46038"/>
          <a:lstStyle/>
          <a:p>
            <a:pPr marL="690563" indent="-455613" eaLnBrk="0" hangingPunct="0"/>
            <a:endParaRPr lang="en-US" sz="2800" u="sng" dirty="0"/>
          </a:p>
        </p:txBody>
      </p:sp>
      <p:sp>
        <p:nvSpPr>
          <p:cNvPr id="13321" name="Rectangle 35"/>
          <p:cNvSpPr>
            <a:spLocks noChangeArrowheads="1"/>
          </p:cNvSpPr>
          <p:nvPr/>
        </p:nvSpPr>
        <p:spPr bwMode="auto">
          <a:xfrm>
            <a:off x="38690550" y="6858000"/>
            <a:ext cx="5772150" cy="4114800"/>
          </a:xfrm>
          <a:prstGeom prst="rect">
            <a:avLst/>
          </a:prstGeom>
          <a:noFill/>
          <a:ln w="9525">
            <a:noFill/>
            <a:miter lim="800000"/>
            <a:headEnd/>
            <a:tailEnd/>
          </a:ln>
        </p:spPr>
        <p:txBody>
          <a:bodyPr lIns="92075" tIns="46038" rIns="92075" bIns="46038"/>
          <a:lstStyle/>
          <a:p>
            <a:pPr eaLnBrk="0" hangingPunct="0">
              <a:buFontTx/>
              <a:buChar char="•"/>
            </a:pPr>
            <a:endParaRPr lang="en-US" dirty="0"/>
          </a:p>
        </p:txBody>
      </p:sp>
      <p:sp>
        <p:nvSpPr>
          <p:cNvPr id="13322" name="Rectangle 36"/>
          <p:cNvSpPr>
            <a:spLocks noChangeArrowheads="1"/>
          </p:cNvSpPr>
          <p:nvPr/>
        </p:nvSpPr>
        <p:spPr bwMode="auto">
          <a:xfrm>
            <a:off x="38633400" y="13944600"/>
            <a:ext cx="5715000" cy="4267200"/>
          </a:xfrm>
          <a:prstGeom prst="rect">
            <a:avLst/>
          </a:prstGeom>
          <a:noFill/>
          <a:ln w="9525">
            <a:noFill/>
            <a:miter lim="800000"/>
            <a:headEnd/>
            <a:tailEnd/>
          </a:ln>
        </p:spPr>
        <p:txBody>
          <a:bodyPr lIns="92075" tIns="46038" rIns="92075" bIns="46038"/>
          <a:lstStyle/>
          <a:p>
            <a:pPr indent="455613" eaLnBrk="0" hangingPunct="0"/>
            <a:endParaRPr lang="en-US" sz="3200" dirty="0"/>
          </a:p>
        </p:txBody>
      </p:sp>
      <p:sp>
        <p:nvSpPr>
          <p:cNvPr id="13323" name="Rectangle 38"/>
          <p:cNvSpPr>
            <a:spLocks noChangeArrowheads="1"/>
          </p:cNvSpPr>
          <p:nvPr/>
        </p:nvSpPr>
        <p:spPr bwMode="auto">
          <a:xfrm>
            <a:off x="38519100" y="26365200"/>
            <a:ext cx="5829300" cy="4114800"/>
          </a:xfrm>
          <a:prstGeom prst="rect">
            <a:avLst/>
          </a:prstGeom>
          <a:noFill/>
          <a:ln w="9525">
            <a:noFill/>
            <a:miter lim="800000"/>
            <a:headEnd/>
            <a:tailEnd/>
          </a:ln>
        </p:spPr>
        <p:txBody>
          <a:bodyPr lIns="92075" tIns="46038" rIns="92075" bIns="46038"/>
          <a:lstStyle/>
          <a:p>
            <a:pPr indent="455613" algn="just">
              <a:spcBef>
                <a:spcPct val="20000"/>
              </a:spcBef>
              <a:buClr>
                <a:schemeClr val="tx1"/>
              </a:buClr>
              <a:buSzPct val="45000"/>
              <a:buFont typeface="Monotype Sorts"/>
              <a:buChar char=" "/>
            </a:pPr>
            <a:endParaRPr lang="en-US" sz="2800" dirty="0"/>
          </a:p>
        </p:txBody>
      </p:sp>
      <p:sp>
        <p:nvSpPr>
          <p:cNvPr id="13324" name="Text Box 46"/>
          <p:cNvSpPr txBox="1">
            <a:spLocks noChangeArrowheads="1"/>
          </p:cNvSpPr>
          <p:nvPr/>
        </p:nvSpPr>
        <p:spPr bwMode="auto">
          <a:xfrm>
            <a:off x="857515" y="4677096"/>
            <a:ext cx="7372085"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ABSTRACT</a:t>
            </a:r>
            <a:endParaRPr lang="en-US" dirty="0">
              <a:solidFill>
                <a:schemeClr val="accent3"/>
              </a:solidFill>
              <a:latin typeface="Arial" pitchFamily="34" charset="0"/>
              <a:cs typeface="Arial" pitchFamily="34" charset="0"/>
            </a:endParaRPr>
          </a:p>
        </p:txBody>
      </p:sp>
      <p:sp>
        <p:nvSpPr>
          <p:cNvPr id="13325" name="Rectangle 47"/>
          <p:cNvSpPr>
            <a:spLocks noChangeArrowheads="1"/>
          </p:cNvSpPr>
          <p:nvPr/>
        </p:nvSpPr>
        <p:spPr bwMode="auto">
          <a:xfrm>
            <a:off x="914400" y="15925800"/>
            <a:ext cx="7400925" cy="3797522"/>
          </a:xfrm>
          <a:prstGeom prst="rect">
            <a:avLst/>
          </a:prstGeom>
          <a:noFill/>
          <a:ln w="9525">
            <a:noFill/>
            <a:miter lim="800000"/>
            <a:headEnd/>
            <a:tailEnd/>
          </a:ln>
        </p:spPr>
        <p:txBody>
          <a:bodyPr lIns="92075" tIns="46038" rIns="92075" bIns="46038"/>
          <a:lstStyle/>
          <a:p>
            <a:r>
              <a:rPr lang="en-US" sz="2000" dirty="0">
                <a:latin typeface="Arial" panose="020B0604020202020204" pitchFamily="34" charset="0"/>
                <a:cs typeface="Arial" panose="020B0604020202020204" pitchFamily="34" charset="0"/>
              </a:rPr>
              <a:t>Consuming fruit is very essential to healthy living as they provide vitamins, antioxidants, and other nutrients. Many may not realize that fruits also contain microbes on their surface as well as flesh. Contamination from non-sterile cooking utensils, microbes on hands, as well as bacteria that can be transferred to the fruit through transportation to distributors contribute to the amount of microbes that may be found on fruit. Oranges and lemons from a local grocery store as well as a college institution were tested to determine the amount of microbes on the skin and flesh of the fruits as well as the utensil that would be used. Our hypothesis is that the fruit from the college institution would have a greater amount of microbes than fruit from local grocery stores. </a:t>
            </a:r>
          </a:p>
        </p:txBody>
      </p:sp>
      <p:sp>
        <p:nvSpPr>
          <p:cNvPr id="13329" name="Rectangle 58"/>
          <p:cNvSpPr>
            <a:spLocks noChangeArrowheads="1"/>
          </p:cNvSpPr>
          <p:nvPr/>
        </p:nvSpPr>
        <p:spPr bwMode="auto">
          <a:xfrm>
            <a:off x="30023238" y="5634788"/>
            <a:ext cx="7490223" cy="9226607"/>
          </a:xfrm>
          <a:prstGeom prst="rect">
            <a:avLst/>
          </a:prstGeom>
          <a:noFill/>
          <a:ln w="9525">
            <a:noFill/>
            <a:miter lim="800000"/>
            <a:headEnd/>
            <a:tailEnd/>
          </a:ln>
        </p:spPr>
        <p:txBody>
          <a:bodyPr lIns="92075" tIns="46038" rIns="92075" bIns="46038"/>
          <a:lstStyle/>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dirty="0">
              <a:latin typeface="Arial" charset="0"/>
            </a:endParaRPr>
          </a:p>
          <a:p>
            <a:pPr marL="342900" indent="-342900" eaLnBrk="0" hangingPunct="0">
              <a:buFont typeface="Arial" pitchFamily="34" charset="0"/>
              <a:buChar char="•"/>
            </a:pPr>
            <a:endParaRPr lang="en-US" dirty="0">
              <a:latin typeface="Arial" charset="0"/>
            </a:endParaRPr>
          </a:p>
        </p:txBody>
      </p:sp>
      <p:sp>
        <p:nvSpPr>
          <p:cNvPr id="13331" name="Text Box 61"/>
          <p:cNvSpPr txBox="1">
            <a:spLocks noChangeArrowheads="1"/>
          </p:cNvSpPr>
          <p:nvPr/>
        </p:nvSpPr>
        <p:spPr bwMode="auto">
          <a:xfrm>
            <a:off x="30065385" y="22395359"/>
            <a:ext cx="7425015"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REFERENCES</a:t>
            </a:r>
            <a:endParaRPr lang="en-US" sz="4400" b="1" dirty="0">
              <a:solidFill>
                <a:schemeClr val="accent3"/>
              </a:solidFill>
              <a:latin typeface="Arial" pitchFamily="34" charset="0"/>
              <a:cs typeface="Arial" pitchFamily="34" charset="0"/>
            </a:endParaRPr>
          </a:p>
        </p:txBody>
      </p:sp>
      <p:sp>
        <p:nvSpPr>
          <p:cNvPr id="13333" name="Text Box 63"/>
          <p:cNvSpPr txBox="1">
            <a:spLocks noChangeArrowheads="1"/>
          </p:cNvSpPr>
          <p:nvPr/>
        </p:nvSpPr>
        <p:spPr bwMode="auto">
          <a:xfrm>
            <a:off x="30132734" y="33139559"/>
            <a:ext cx="7338578"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ACKNOWLEDGMENTS</a:t>
            </a:r>
            <a:endParaRPr lang="en-US" sz="4400" b="1" dirty="0">
              <a:solidFill>
                <a:schemeClr val="accent3"/>
              </a:solidFill>
              <a:latin typeface="Arial" pitchFamily="34" charset="0"/>
              <a:cs typeface="Arial" pitchFamily="34" charset="0"/>
            </a:endParaRPr>
          </a:p>
        </p:txBody>
      </p:sp>
      <p:sp>
        <p:nvSpPr>
          <p:cNvPr id="2113" name="Text Box 65"/>
          <p:cNvSpPr txBox="1">
            <a:spLocks noChangeArrowheads="1"/>
          </p:cNvSpPr>
          <p:nvPr/>
        </p:nvSpPr>
        <p:spPr bwMode="auto">
          <a:xfrm>
            <a:off x="6019800" y="533400"/>
            <a:ext cx="26289000" cy="2246769"/>
          </a:xfrm>
          <a:prstGeom prst="rect">
            <a:avLst/>
          </a:prstGeom>
          <a:noFill/>
          <a:ln w="9525">
            <a:noFill/>
            <a:miter lim="800000"/>
            <a:headEnd/>
            <a:tailEnd/>
          </a:ln>
          <a:effectLst/>
        </p:spPr>
        <p:txBody>
          <a:bodyPr>
            <a:spAutoFit/>
          </a:bodyPr>
          <a:lstStyle/>
          <a:p>
            <a:pPr algn="ctr"/>
            <a:r>
              <a:rPr lang="en-US" sz="6000" dirty="0" smtClean="0">
                <a:latin typeface="Arial" pitchFamily="34" charset="0"/>
                <a:cs typeface="Arial" pitchFamily="34" charset="0"/>
              </a:rPr>
              <a:t>Freshly made or processed? A microbial look at orange juice and lemonade. </a:t>
            </a:r>
            <a:endParaRPr lang="en-US" sz="6000" dirty="0">
              <a:latin typeface="Arial" pitchFamily="34" charset="0"/>
              <a:cs typeface="Arial" pitchFamily="34" charset="0"/>
            </a:endParaRPr>
          </a:p>
          <a:p>
            <a:pPr algn="ctr">
              <a:defRPr/>
            </a:pPr>
            <a:r>
              <a:rPr lang="en-US" sz="4000" dirty="0" smtClean="0">
                <a:latin typeface="Arial" pitchFamily="34" charset="0"/>
                <a:cs typeface="Arial" pitchFamily="34" charset="0"/>
              </a:rPr>
              <a:t>Cayla Lowe</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,Corinthia Wilkerson</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and Hong Qin, PhD.</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r>
            <a:br>
              <a:rPr lang="en-US" sz="4000" dirty="0" smtClean="0">
                <a:latin typeface="Arial" pitchFamily="34" charset="0"/>
                <a:cs typeface="Arial" pitchFamily="34" charset="0"/>
              </a:rPr>
            </a:br>
            <a:r>
              <a:rPr lang="en-US" sz="4000" dirty="0" smtClean="0">
                <a:latin typeface="Arial" pitchFamily="34" charset="0"/>
                <a:cs typeface="Arial" pitchFamily="34" charset="0"/>
              </a:rPr>
              <a:t> </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Spelman College </a:t>
            </a:r>
            <a:endParaRPr lang="en-US" sz="4000" b="1" dirty="0">
              <a:effectLst>
                <a:outerShdw blurRad="38100" dist="38100" dir="2700000" algn="tl">
                  <a:srgbClr val="C0C0C0"/>
                </a:outerShdw>
              </a:effectLst>
              <a:latin typeface="Arial" pitchFamily="34" charset="0"/>
              <a:cs typeface="Arial" pitchFamily="34" charset="0"/>
            </a:endParaRPr>
          </a:p>
        </p:txBody>
      </p:sp>
      <p:sp>
        <p:nvSpPr>
          <p:cNvPr id="13336" name="Text Box 66"/>
          <p:cNvSpPr txBox="1">
            <a:spLocks noChangeArrowheads="1"/>
          </p:cNvSpPr>
          <p:nvPr/>
        </p:nvSpPr>
        <p:spPr bwMode="auto">
          <a:xfrm>
            <a:off x="857515" y="14630400"/>
            <a:ext cx="7363186"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INTRODUCTION</a:t>
            </a:r>
            <a:r>
              <a:rPr lang="en-US" sz="4400" b="1" dirty="0" smtClean="0">
                <a:solidFill>
                  <a:srgbClr val="FF6600"/>
                </a:solidFill>
                <a:latin typeface="Arial" pitchFamily="34" charset="0"/>
                <a:cs typeface="Arial" pitchFamily="34" charset="0"/>
              </a:rPr>
              <a:t> </a:t>
            </a:r>
            <a:endParaRPr lang="en-US" sz="4400" dirty="0">
              <a:solidFill>
                <a:srgbClr val="00009C"/>
              </a:solidFill>
              <a:latin typeface="Arial" pitchFamily="34" charset="0"/>
              <a:cs typeface="Arial" pitchFamily="34" charset="0"/>
            </a:endParaRPr>
          </a:p>
        </p:txBody>
      </p:sp>
      <p:sp>
        <p:nvSpPr>
          <p:cNvPr id="13338" name="Text Box 73"/>
          <p:cNvSpPr txBox="1">
            <a:spLocks noChangeArrowheads="1"/>
          </p:cNvSpPr>
          <p:nvPr/>
        </p:nvSpPr>
        <p:spPr bwMode="auto">
          <a:xfrm>
            <a:off x="9982200" y="4648200"/>
            <a:ext cx="18535650" cy="798337"/>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RESULTS</a:t>
            </a:r>
            <a:endParaRPr lang="en-US" sz="1600" dirty="0">
              <a:solidFill>
                <a:schemeClr val="accent3"/>
              </a:solidFill>
              <a:latin typeface="Arial" pitchFamily="34" charset="0"/>
              <a:cs typeface="Arial" pitchFamily="34" charset="0"/>
            </a:endParaRPr>
          </a:p>
        </p:txBody>
      </p:sp>
      <p:sp>
        <p:nvSpPr>
          <p:cNvPr id="1072" name="Rectangle 344"/>
          <p:cNvSpPr>
            <a:spLocks noChangeArrowheads="1"/>
          </p:cNvSpPr>
          <p:nvPr/>
        </p:nvSpPr>
        <p:spPr bwMode="auto">
          <a:xfrm>
            <a:off x="29489400" y="13411200"/>
            <a:ext cx="8458200" cy="9906000"/>
          </a:xfrm>
          <a:prstGeom prst="rect">
            <a:avLst/>
          </a:prstGeom>
          <a:noFill/>
          <a:ln w="9525">
            <a:noFill/>
            <a:miter lim="800000"/>
            <a:headEnd/>
            <a:tailEnd/>
          </a:ln>
        </p:spPr>
        <p:txBody>
          <a:bodyPr/>
          <a:lstStyle/>
          <a:p>
            <a:pPr marL="457200" indent="-457200">
              <a:buFont typeface="+mj-lt"/>
              <a:buAutoNum type="arabicPeriod"/>
            </a:pPr>
            <a:endParaRPr lang="en-US" dirty="0" smtClean="0"/>
          </a:p>
          <a:p>
            <a:pPr marL="457200" lvl="0" indent="-457200">
              <a:buFont typeface="+mj-lt"/>
              <a:buAutoNum type="arabicPeriod"/>
            </a:pPr>
            <a:endParaRPr lang="en-US" dirty="0"/>
          </a:p>
          <a:p>
            <a:pPr marL="457200" indent="-457200" algn="just">
              <a:spcBef>
                <a:spcPct val="20000"/>
              </a:spcBef>
              <a:buFontTx/>
              <a:buAutoNum type="arabicPeriod"/>
            </a:pPr>
            <a:endParaRPr lang="en-US" dirty="0">
              <a:solidFill>
                <a:srgbClr val="FF0000"/>
              </a:solidFill>
              <a:latin typeface="Arial" charset="0"/>
            </a:endParaRPr>
          </a:p>
        </p:txBody>
      </p:sp>
      <p:sp>
        <p:nvSpPr>
          <p:cNvPr id="13340" name="Text Box 346"/>
          <p:cNvSpPr txBox="1">
            <a:spLocks noChangeArrowheads="1"/>
          </p:cNvSpPr>
          <p:nvPr/>
        </p:nvSpPr>
        <p:spPr bwMode="auto">
          <a:xfrm>
            <a:off x="990600" y="5700415"/>
            <a:ext cx="7400925" cy="9387185"/>
          </a:xfrm>
          <a:prstGeom prst="rect">
            <a:avLst/>
          </a:prstGeom>
          <a:noFill/>
          <a:ln w="9525">
            <a:noFill/>
            <a:miter lim="800000"/>
            <a:headEnd/>
            <a:tailEnd/>
          </a:ln>
        </p:spPr>
        <p:txBody>
          <a:bodyPr wrap="square">
            <a:spAutoFit/>
          </a:bodyPr>
          <a:lstStyle/>
          <a:p>
            <a:r>
              <a:rPr lang="en-US" sz="2000" b="1" dirty="0">
                <a:latin typeface="Arial" panose="020B0604020202020204" pitchFamily="34" charset="0"/>
                <a:cs typeface="Arial" panose="020B0604020202020204" pitchFamily="34" charset="0"/>
              </a:rPr>
              <a:t>Background</a:t>
            </a:r>
            <a:r>
              <a:rPr lang="en-US" sz="2000" dirty="0">
                <a:latin typeface="Arial" panose="020B0604020202020204" pitchFamily="34" charset="0"/>
                <a:cs typeface="Arial" panose="020B0604020202020204" pitchFamily="34" charset="0"/>
              </a:rPr>
              <a:t>: Lemon, lime, or orange slices are often placed on the rim of various beverage glasses. These citrus fruits add to the taste of the beverage as well as source of bioactive compound. The study is to help consumers realize that although we like the taste of these citrus fruits, they might also me adding contaminations to their body.</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Aim</a:t>
            </a:r>
            <a:r>
              <a:rPr lang="en-US" sz="2000" dirty="0">
                <a:latin typeface="Arial" panose="020B0604020202020204" pitchFamily="34" charset="0"/>
                <a:cs typeface="Arial" panose="020B0604020202020204" pitchFamily="34" charset="0"/>
              </a:rPr>
              <a:t>: The purpose of the study is to investigate the relationship between the location of citrus fruit in respect to microbial growth. </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Methods</a:t>
            </a:r>
            <a:r>
              <a:rPr lang="en-US" sz="2000" dirty="0">
                <a:latin typeface="Arial" panose="020B0604020202020204" pitchFamily="34" charset="0"/>
                <a:cs typeface="Arial" panose="020B0604020202020204" pitchFamily="34" charset="0"/>
              </a:rPr>
              <a:t>: The study investigated whether beverage lemon slices from institutional establishments contained more microbial contamination consumed by </a:t>
            </a:r>
            <a:r>
              <a:rPr lang="en-US" sz="2000" dirty="0" smtClean="0">
                <a:latin typeface="Arial" panose="020B0604020202020204" pitchFamily="34" charset="0"/>
                <a:cs typeface="Arial" panose="020B0604020202020204" pitchFamily="34" charset="0"/>
              </a:rPr>
              <a:t>local </a:t>
            </a:r>
            <a:r>
              <a:rPr lang="en-US" sz="2000" dirty="0">
                <a:latin typeface="Arial" panose="020B0604020202020204" pitchFamily="34" charset="0"/>
                <a:cs typeface="Arial" panose="020B0604020202020204" pitchFamily="34" charset="0"/>
              </a:rPr>
              <a:t>grocery </a:t>
            </a:r>
            <a:r>
              <a:rPr lang="en-US" sz="2000" dirty="0" smtClean="0">
                <a:latin typeface="Arial" panose="020B0604020202020204" pitchFamily="34" charset="0"/>
                <a:cs typeface="Arial" panose="020B0604020202020204" pitchFamily="34" charset="0"/>
              </a:rPr>
              <a:t>stores. </a:t>
            </a:r>
            <a:r>
              <a:rPr lang="en-US" sz="2000" dirty="0">
                <a:latin typeface="Arial" panose="020B0604020202020204" pitchFamily="34" charset="0"/>
                <a:cs typeface="Arial" panose="020B0604020202020204" pitchFamily="34" charset="0"/>
              </a:rPr>
              <a:t>Swabbed samples of the </a:t>
            </a:r>
            <a:r>
              <a:rPr lang="en-US" sz="2000" dirty="0" smtClean="0">
                <a:latin typeface="Arial" panose="020B0604020202020204" pitchFamily="34" charset="0"/>
                <a:cs typeface="Arial" panose="020B0604020202020204" pitchFamily="34" charset="0"/>
              </a:rPr>
              <a:t>surface and filtered orange and lemon juice fresh oranges and  </a:t>
            </a:r>
            <a:r>
              <a:rPr lang="en-US" sz="2000" dirty="0">
                <a:latin typeface="Arial" panose="020B0604020202020204" pitchFamily="34" charset="0"/>
                <a:cs typeface="Arial" panose="020B0604020202020204" pitchFamily="34" charset="0"/>
              </a:rPr>
              <a:t>lemons from </a:t>
            </a:r>
            <a:r>
              <a:rPr lang="en-US" sz="2000" dirty="0" smtClean="0">
                <a:latin typeface="Arial" panose="020B0604020202020204" pitchFamily="34" charset="0"/>
                <a:cs typeface="Arial" panose="020B0604020202020204" pitchFamily="34" charset="0"/>
              </a:rPr>
              <a:t>local </a:t>
            </a:r>
            <a:r>
              <a:rPr lang="en-US" sz="2000" dirty="0">
                <a:latin typeface="Arial" panose="020B0604020202020204" pitchFamily="34" charset="0"/>
                <a:cs typeface="Arial" panose="020B0604020202020204" pitchFamily="34" charset="0"/>
              </a:rPr>
              <a:t>grocery </a:t>
            </a:r>
            <a:r>
              <a:rPr lang="en-US" sz="2000" dirty="0" smtClean="0">
                <a:latin typeface="Arial" panose="020B0604020202020204" pitchFamily="34" charset="0"/>
                <a:cs typeface="Arial" panose="020B0604020202020204" pitchFamily="34" charset="0"/>
              </a:rPr>
              <a:t>stores and </a:t>
            </a:r>
            <a:r>
              <a:rPr lang="en-US" sz="2000" dirty="0">
                <a:latin typeface="Arial" panose="020B0604020202020204" pitchFamily="34" charset="0"/>
                <a:cs typeface="Arial" panose="020B0604020202020204" pitchFamily="34" charset="0"/>
              </a:rPr>
              <a:t>institutional establishments were analyzed for microbial contents.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Results</a:t>
            </a:r>
            <a:r>
              <a:rPr lang="en-US" sz="2000" dirty="0">
                <a:latin typeface="Arial" panose="020B0604020202020204" pitchFamily="34" charset="0"/>
                <a:cs typeface="Arial" panose="020B0604020202020204" pitchFamily="34" charset="0"/>
              </a:rPr>
              <a:t>: Our expected results are lemons from institutional established produced the most microbial growth with those from local grocery stores had the second highest amount of microbial growth. </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Conclusion</a:t>
            </a:r>
            <a:r>
              <a:rPr lang="en-US" sz="2000" dirty="0">
                <a:latin typeface="Arial" panose="020B0604020202020204" pitchFamily="34" charset="0"/>
                <a:cs typeface="Arial" panose="020B0604020202020204" pitchFamily="34" charset="0"/>
              </a:rPr>
              <a:t>: We hope to conclude that individuals would make a safer choice when buying lemons from whole food stores than those at institutional establishments and grocery stores. </a:t>
            </a:r>
          </a:p>
          <a:p>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a:p>
            <a:endParaRPr lang="en-US" dirty="0">
              <a:solidFill>
                <a:schemeClr val="bg2"/>
              </a:solidFill>
              <a:latin typeface="Arial" charset="0"/>
              <a:cs typeface="Arial" charset="0"/>
            </a:endParaRPr>
          </a:p>
        </p:txBody>
      </p:sp>
      <p:sp>
        <p:nvSpPr>
          <p:cNvPr id="13343" name="Text Box 406"/>
          <p:cNvSpPr txBox="1">
            <a:spLocks noChangeArrowheads="1"/>
          </p:cNvSpPr>
          <p:nvPr/>
        </p:nvSpPr>
        <p:spPr bwMode="auto">
          <a:xfrm>
            <a:off x="2439988" y="21453475"/>
            <a:ext cx="180975" cy="457200"/>
          </a:xfrm>
          <a:prstGeom prst="rect">
            <a:avLst/>
          </a:prstGeom>
          <a:noFill/>
          <a:ln w="9525">
            <a:noFill/>
            <a:miter lim="800000"/>
            <a:headEnd/>
            <a:tailEnd/>
          </a:ln>
        </p:spPr>
        <p:txBody>
          <a:bodyPr wrap="none">
            <a:spAutoFit/>
          </a:bodyPr>
          <a:lstStyle/>
          <a:p>
            <a:endParaRPr lang="en-US" dirty="0"/>
          </a:p>
        </p:txBody>
      </p:sp>
      <p:sp>
        <p:nvSpPr>
          <p:cNvPr id="13354" name="Rectangle 88"/>
          <p:cNvSpPr>
            <a:spLocks noChangeArrowheads="1"/>
          </p:cNvSpPr>
          <p:nvPr/>
        </p:nvSpPr>
        <p:spPr bwMode="auto">
          <a:xfrm>
            <a:off x="0" y="457200"/>
            <a:ext cx="38404800" cy="0"/>
          </a:xfrm>
          <a:prstGeom prst="rect">
            <a:avLst/>
          </a:prstGeom>
          <a:noFill/>
          <a:ln w="9525">
            <a:noFill/>
            <a:miter lim="800000"/>
            <a:headEnd/>
            <a:tailEnd/>
          </a:ln>
        </p:spPr>
        <p:txBody>
          <a:bodyPr wrap="none" anchor="ctr">
            <a:spAutoFit/>
          </a:bodyPr>
          <a:lstStyle/>
          <a:p>
            <a:endParaRPr lang="en-US" dirty="0"/>
          </a:p>
        </p:txBody>
      </p:sp>
      <p:sp>
        <p:nvSpPr>
          <p:cNvPr id="13355" name="Rectangle 89"/>
          <p:cNvSpPr>
            <a:spLocks noChangeArrowheads="1"/>
          </p:cNvSpPr>
          <p:nvPr/>
        </p:nvSpPr>
        <p:spPr bwMode="auto">
          <a:xfrm>
            <a:off x="0" y="3000375"/>
            <a:ext cx="38404800" cy="0"/>
          </a:xfrm>
          <a:prstGeom prst="rect">
            <a:avLst/>
          </a:prstGeom>
          <a:noFill/>
          <a:ln w="9525">
            <a:noFill/>
            <a:miter lim="800000"/>
            <a:headEnd/>
            <a:tailEnd/>
          </a:ln>
        </p:spPr>
        <p:txBody>
          <a:bodyPr wrap="none" anchor="ctr">
            <a:spAutoFit/>
          </a:bodyPr>
          <a:lstStyle/>
          <a:p>
            <a:pPr eaLnBrk="0" hangingPunct="0"/>
            <a:r>
              <a:rPr lang="en-US" dirty="0"/>
              <a:t>                     </a:t>
            </a:r>
          </a:p>
        </p:txBody>
      </p:sp>
      <p:sp>
        <p:nvSpPr>
          <p:cNvPr id="13356" name="Rectangle 90"/>
          <p:cNvSpPr>
            <a:spLocks noChangeArrowheads="1"/>
          </p:cNvSpPr>
          <p:nvPr/>
        </p:nvSpPr>
        <p:spPr bwMode="auto">
          <a:xfrm>
            <a:off x="0" y="5412745"/>
            <a:ext cx="1383712" cy="26161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sz="3500" dirty="0">
              <a:ea typeface="Calibri" pitchFamily="34" charset="0"/>
              <a:cs typeface="Times New Roman" pitchFamily="18" charset="0"/>
            </a:endParaRPr>
          </a:p>
        </p:txBody>
      </p:sp>
      <p:sp>
        <p:nvSpPr>
          <p:cNvPr id="13357" name="Rectangle 91"/>
          <p:cNvSpPr>
            <a:spLocks noChangeArrowheads="1"/>
          </p:cNvSpPr>
          <p:nvPr/>
        </p:nvSpPr>
        <p:spPr bwMode="auto">
          <a:xfrm>
            <a:off x="0" y="8077200"/>
            <a:ext cx="38404800" cy="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dirty="0">
              <a:ea typeface="Calibri" pitchFamily="34" charset="0"/>
              <a:cs typeface="Times New Roman" pitchFamily="18" charset="0"/>
            </a:endParaRPr>
          </a:p>
        </p:txBody>
      </p:sp>
      <p:sp>
        <p:nvSpPr>
          <p:cNvPr id="13359" name="Rectangle 93"/>
          <p:cNvSpPr>
            <a:spLocks noChangeArrowheads="1"/>
          </p:cNvSpPr>
          <p:nvPr/>
        </p:nvSpPr>
        <p:spPr bwMode="auto">
          <a:xfrm>
            <a:off x="0" y="11068050"/>
            <a:ext cx="38404800" cy="0"/>
          </a:xfrm>
          <a:prstGeom prst="rect">
            <a:avLst/>
          </a:prstGeom>
          <a:noFill/>
          <a:ln w="9525">
            <a:noFill/>
            <a:miter lim="800000"/>
            <a:headEnd/>
            <a:tailEnd/>
          </a:ln>
        </p:spPr>
        <p:txBody>
          <a:bodyPr wrap="none" anchor="ctr">
            <a:spAutoFit/>
          </a:bodyPr>
          <a:lstStyle/>
          <a:p>
            <a:pPr eaLnBrk="0" hangingPunct="0"/>
            <a:endParaRPr lang="en-US" dirty="0"/>
          </a:p>
        </p:txBody>
      </p:sp>
      <p:sp>
        <p:nvSpPr>
          <p:cNvPr id="13369" name="Text Box 60"/>
          <p:cNvSpPr txBox="1">
            <a:spLocks noChangeArrowheads="1"/>
          </p:cNvSpPr>
          <p:nvPr/>
        </p:nvSpPr>
        <p:spPr bwMode="auto">
          <a:xfrm>
            <a:off x="30065385" y="14699159"/>
            <a:ext cx="7405927"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CONCLUSION</a:t>
            </a:r>
            <a:endParaRPr lang="en-US" dirty="0">
              <a:solidFill>
                <a:schemeClr val="accent3"/>
              </a:solidFill>
              <a:latin typeface="Arial" pitchFamily="34" charset="0"/>
              <a:cs typeface="Arial" pitchFamily="34" charset="0"/>
            </a:endParaRPr>
          </a:p>
        </p:txBody>
      </p:sp>
      <p:pic>
        <p:nvPicPr>
          <p:cNvPr id="81" name="Picture 8" descr="SpelmanLogo2"/>
          <p:cNvPicPr>
            <a:picLocks noChangeAspect="1" noChangeArrowheads="1"/>
          </p:cNvPicPr>
          <p:nvPr/>
        </p:nvPicPr>
        <p:blipFill>
          <a:blip r:embed="rId3" cstate="print"/>
          <a:srcRect t="7951" r="6122" b="15178"/>
          <a:stretch>
            <a:fillRect/>
          </a:stretch>
        </p:blipFill>
        <p:spPr bwMode="auto">
          <a:xfrm>
            <a:off x="32994600" y="390525"/>
            <a:ext cx="5314950" cy="3876675"/>
          </a:xfrm>
          <a:prstGeom prst="rect">
            <a:avLst/>
          </a:prstGeom>
          <a:noFill/>
          <a:ln w="9525">
            <a:noFill/>
            <a:miter lim="800000"/>
            <a:headEnd/>
            <a:tailEnd/>
          </a:ln>
        </p:spPr>
      </p:pic>
      <p:sp>
        <p:nvSpPr>
          <p:cNvPr id="5" name="TextBox 4"/>
          <p:cNvSpPr txBox="1"/>
          <p:nvPr/>
        </p:nvSpPr>
        <p:spPr>
          <a:xfrm>
            <a:off x="857515" y="20535900"/>
            <a:ext cx="7363186" cy="1484650"/>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MATERIALS AND METHODS</a:t>
            </a:r>
            <a:endParaRPr lang="en-US" sz="4400" b="1" dirty="0">
              <a:solidFill>
                <a:schemeClr val="accent3"/>
              </a:solidFill>
              <a:latin typeface="Arial" pitchFamily="34" charset="0"/>
              <a:cs typeface="Arial" pitchFamily="34" charset="0"/>
            </a:endParaRPr>
          </a:p>
        </p:txBody>
      </p:sp>
      <p:sp>
        <p:nvSpPr>
          <p:cNvPr id="9" name="TextBox 8"/>
          <p:cNvSpPr txBox="1"/>
          <p:nvPr/>
        </p:nvSpPr>
        <p:spPr>
          <a:xfrm>
            <a:off x="30075981" y="33299400"/>
            <a:ext cx="7223919" cy="461665"/>
          </a:xfrm>
          <a:prstGeom prst="rect">
            <a:avLst/>
          </a:prstGeom>
          <a:noFill/>
        </p:spPr>
        <p:txBody>
          <a:bodyPr wrap="square" rtlCol="0">
            <a:spAutoFit/>
          </a:bodyPr>
          <a:lstStyle/>
          <a:p>
            <a:pPr algn="ctr"/>
            <a:r>
              <a:rPr lang="en-US" dirty="0" smtClean="0">
                <a:latin typeface="Arial" pitchFamily="34" charset="0"/>
                <a:cs typeface="Arial" pitchFamily="34" charset="0"/>
              </a:rPr>
              <a:t>.</a:t>
            </a:r>
          </a:p>
        </p:txBody>
      </p:sp>
      <p:sp>
        <p:nvSpPr>
          <p:cNvPr id="10" name="TextBox 9"/>
          <p:cNvSpPr txBox="1"/>
          <p:nvPr/>
        </p:nvSpPr>
        <p:spPr>
          <a:xfrm>
            <a:off x="30175200" y="4716959"/>
            <a:ext cx="7306708"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RESULTS CONT.</a:t>
            </a:r>
            <a:endParaRPr lang="en-US" sz="4400" b="1" dirty="0">
              <a:solidFill>
                <a:schemeClr val="accent3"/>
              </a:solidFill>
              <a:latin typeface="Arial" pitchFamily="34" charset="0"/>
              <a:cs typeface="Arial" pitchFamily="34" charset="0"/>
            </a:endParaRPr>
          </a:p>
        </p:txBody>
      </p:sp>
      <p:sp>
        <p:nvSpPr>
          <p:cNvPr id="15" name="TextBox 14"/>
          <p:cNvSpPr txBox="1"/>
          <p:nvPr/>
        </p:nvSpPr>
        <p:spPr>
          <a:xfrm>
            <a:off x="914400" y="22860000"/>
            <a:ext cx="7277726" cy="12403395"/>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The experiment consisted of obtaining </a:t>
            </a:r>
            <a:r>
              <a:rPr lang="en-US" sz="2000" dirty="0">
                <a:latin typeface="Arial" panose="020B0604020202020204" pitchFamily="34" charset="0"/>
                <a:cs typeface="Arial" panose="020B0604020202020204" pitchFamily="34" charset="0"/>
              </a:rPr>
              <a:t>oranges and lemons from the main </a:t>
            </a:r>
            <a:r>
              <a:rPr lang="en-US" sz="2000" dirty="0" smtClean="0">
                <a:latin typeface="Arial" panose="020B0604020202020204" pitchFamily="34" charset="0"/>
                <a:cs typeface="Arial" panose="020B0604020202020204" pitchFamily="34" charset="0"/>
              </a:rPr>
              <a:t>cafeteria of </a:t>
            </a:r>
            <a:r>
              <a:rPr lang="en-US" sz="2000" dirty="0">
                <a:latin typeface="Arial" panose="020B0604020202020204" pitchFamily="34" charset="0"/>
                <a:cs typeface="Arial" panose="020B0604020202020204" pitchFamily="34" charset="0"/>
              </a:rPr>
              <a:t>Spelman College and Walmart Supercenter</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algn="ctr"/>
            <a:r>
              <a:rPr lang="en-US" sz="2000" dirty="0" smtClean="0">
                <a:latin typeface="Arial" panose="020B0604020202020204" pitchFamily="34" charset="0"/>
                <a:cs typeface="Arial" panose="020B0604020202020204" pitchFamily="34" charset="0"/>
              </a:rPr>
              <a:t>Flesh Experiment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Labeled oranges and lemons from Spelman at S1, S2, S3 and labeled oranges and lemons from Walmart as W1, W2, and </a:t>
            </a:r>
            <a:r>
              <a:rPr lang="en-US" sz="2000" dirty="0" smtClean="0">
                <a:latin typeface="Arial" panose="020B0604020202020204" pitchFamily="34" charset="0"/>
                <a:cs typeface="Arial" panose="020B0604020202020204" pitchFamily="34" charset="0"/>
              </a:rPr>
              <a:t>W3.Labeled </a:t>
            </a:r>
            <a:r>
              <a:rPr lang="en-US" sz="2000" dirty="0">
                <a:latin typeface="Arial" panose="020B0604020202020204" pitchFamily="34" charset="0"/>
                <a:cs typeface="Arial" panose="020B0604020202020204" pitchFamily="34" charset="0"/>
              </a:rPr>
              <a:t>the plates with name of researchers, date, location, either orange or lemon </a:t>
            </a:r>
            <a:r>
              <a:rPr lang="en-US" sz="2000" dirty="0" smtClean="0">
                <a:latin typeface="Arial" panose="020B0604020202020204" pitchFamily="34" charset="0"/>
                <a:cs typeface="Arial" panose="020B0604020202020204" pitchFamily="34" charset="0"/>
              </a:rPr>
              <a:t>surface. Swapped </a:t>
            </a:r>
            <a:r>
              <a:rPr lang="en-US" sz="2000" dirty="0">
                <a:latin typeface="Arial" panose="020B0604020202020204" pitchFamily="34" charset="0"/>
                <a:cs typeface="Arial" panose="020B0604020202020204" pitchFamily="34" charset="0"/>
              </a:rPr>
              <a:t>the surface of the oranges and lemons thoroughly with a cotton swap and then displaced the cotton swap in the </a:t>
            </a:r>
            <a:r>
              <a:rPr lang="en-US" sz="2000" dirty="0" smtClean="0">
                <a:latin typeface="Arial" panose="020B0604020202020204" pitchFamily="34" charset="0"/>
                <a:cs typeface="Arial" panose="020B0604020202020204" pitchFamily="34" charset="0"/>
              </a:rPr>
              <a:t>bio waste. Used </a:t>
            </a:r>
            <a:r>
              <a:rPr lang="en-US" sz="2000" dirty="0">
                <a:latin typeface="Arial" panose="020B0604020202020204" pitchFamily="34" charset="0"/>
                <a:cs typeface="Arial" panose="020B0604020202020204" pitchFamily="34" charset="0"/>
              </a:rPr>
              <a:t>four knives to cut open each orange and lemon, but to ensure that the cutting utensils were sterile, the researchers divided a plate in four and collected a cotton swap of each knife</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algn="ctr"/>
            <a:r>
              <a:rPr lang="en-US" sz="2000" dirty="0" smtClean="0">
                <a:latin typeface="Arial" panose="020B0604020202020204" pitchFamily="34" charset="0"/>
                <a:cs typeface="Arial" panose="020B0604020202020204" pitchFamily="34" charset="0"/>
              </a:rPr>
              <a:t>Filtered Juice Experiment</a:t>
            </a:r>
            <a:r>
              <a:rPr lang="en-US" sz="2000" dirty="0">
                <a:latin typeface="Arial" panose="020B0604020202020204" pitchFamily="34" charset="0"/>
                <a:cs typeface="Arial" panose="020B0604020202020204" pitchFamily="34" charset="0"/>
              </a:rPr>
              <a:t> </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Using </a:t>
            </a:r>
            <a:r>
              <a:rPr lang="en-US" sz="2000" dirty="0">
                <a:latin typeface="Arial" panose="020B0604020202020204" pitchFamily="34" charset="0"/>
                <a:cs typeface="Arial" panose="020B0604020202020204" pitchFamily="34" charset="0"/>
              </a:rPr>
              <a:t>a different knife for each orange and lemon, they were cut in half and squeezed. The juice from each fruit was collected in separate falcon tubes. To ensure that the juice was filtered, we let it sit for a few minutes so that all of the seeds could float to the bottom. </a:t>
            </a:r>
            <a:r>
              <a:rPr lang="en-US" sz="2000" dirty="0" smtClean="0">
                <a:latin typeface="Arial" panose="020B0604020202020204" pitchFamily="34" charset="0"/>
                <a:cs typeface="Arial" panose="020B0604020202020204" pitchFamily="34" charset="0"/>
              </a:rPr>
              <a:t>Labeled </a:t>
            </a:r>
            <a:r>
              <a:rPr lang="en-US" sz="2000" dirty="0">
                <a:latin typeface="Arial" panose="020B0604020202020204" pitchFamily="34" charset="0"/>
                <a:cs typeface="Arial" panose="020B0604020202020204" pitchFamily="34" charset="0"/>
              </a:rPr>
              <a:t>the plates with name of researchers, date, location, either orange or lemon </a:t>
            </a:r>
            <a:r>
              <a:rPr lang="en-US" sz="2000" dirty="0" smtClean="0">
                <a:latin typeface="Arial" panose="020B0604020202020204" pitchFamily="34" charset="0"/>
                <a:cs typeface="Arial" panose="020B0604020202020204" pitchFamily="34" charset="0"/>
              </a:rPr>
              <a:t>juice. Measured </a:t>
            </a:r>
            <a:r>
              <a:rPr lang="en-US" sz="2000" dirty="0">
                <a:latin typeface="Arial" panose="020B0604020202020204" pitchFamily="34" charset="0"/>
                <a:cs typeface="Arial" panose="020B0604020202020204" pitchFamily="34" charset="0"/>
              </a:rPr>
              <a:t>100ul of the juice collected from the falcon tube and placed on the respected plate. Added 4 beads to each plate to ensure equal spreading of the filtered </a:t>
            </a:r>
            <a:r>
              <a:rPr lang="en-US" sz="2000" dirty="0" smtClean="0">
                <a:latin typeface="Arial" panose="020B0604020202020204" pitchFamily="34" charset="0"/>
                <a:cs typeface="Arial" panose="020B0604020202020204" pitchFamily="34" charset="0"/>
              </a:rPr>
              <a:t>juice. Let </a:t>
            </a:r>
            <a:r>
              <a:rPr lang="en-US" sz="2000" dirty="0">
                <a:latin typeface="Arial" panose="020B0604020202020204" pitchFamily="34" charset="0"/>
                <a:cs typeface="Arial" panose="020B0604020202020204" pitchFamily="34" charset="0"/>
              </a:rPr>
              <a:t>the places sit at room temperature for a week.</a:t>
            </a: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algn="ctr"/>
            <a:r>
              <a:rPr lang="en-US" sz="2000" dirty="0" smtClean="0">
                <a:latin typeface="Arial" panose="020B0604020202020204" pitchFamily="34" charset="0"/>
                <a:cs typeface="Arial" panose="020B0604020202020204" pitchFamily="34" charset="0"/>
              </a:rPr>
              <a:t>Control Experiment</a:t>
            </a:r>
          </a:p>
          <a:p>
            <a:pPr algn="ct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Obtained orange juice from the main cafe at Spelman College and Minute Maid brand. </a:t>
            </a:r>
            <a:r>
              <a:rPr lang="en-US" sz="2000" dirty="0" smtClean="0">
                <a:latin typeface="Arial" panose="020B0604020202020204" pitchFamily="34" charset="0"/>
                <a:cs typeface="Arial" panose="020B0604020202020204" pitchFamily="34" charset="0"/>
              </a:rPr>
              <a:t>Labeled </a:t>
            </a:r>
            <a:r>
              <a:rPr lang="en-US" sz="2000" dirty="0">
                <a:latin typeface="Arial" panose="020B0604020202020204" pitchFamily="34" charset="0"/>
                <a:cs typeface="Arial" panose="020B0604020202020204" pitchFamily="34" charset="0"/>
              </a:rPr>
              <a:t>oranges juice as cafe and Minute </a:t>
            </a:r>
            <a:r>
              <a:rPr lang="en-US" sz="2000" dirty="0" smtClean="0">
                <a:latin typeface="Arial" panose="020B0604020202020204" pitchFamily="34" charset="0"/>
                <a:cs typeface="Arial" panose="020B0604020202020204" pitchFamily="34" charset="0"/>
              </a:rPr>
              <a:t>Maid. Labeled </a:t>
            </a:r>
            <a:r>
              <a:rPr lang="en-US" sz="2000" dirty="0">
                <a:latin typeface="Arial" panose="020B0604020202020204" pitchFamily="34" charset="0"/>
                <a:cs typeface="Arial" panose="020B0604020202020204" pitchFamily="34" charset="0"/>
              </a:rPr>
              <a:t>the plates with name of researchers, date, location, either cafe or minute maid</a:t>
            </a:r>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Measured 100ul of the juice collected from the falcon tube and placed on the respected plate. Added 4 beads to each plate to ensure equal spreading of the filtered juice</a:t>
            </a:r>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Let the plates sit at room temperature for a week</a:t>
            </a:r>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Counted each plate for data analysis.</a:t>
            </a:r>
          </a:p>
        </p:txBody>
      </p:sp>
      <p:pic>
        <p:nvPicPr>
          <p:cNvPr id="12" name="Picture 11" descr="Screen Shot 2014-04-02 at 3.06.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8876" y="5807776"/>
            <a:ext cx="3763211" cy="4081050"/>
          </a:xfrm>
          <a:prstGeom prst="rect">
            <a:avLst/>
          </a:prstGeom>
        </p:spPr>
      </p:pic>
      <p:pic>
        <p:nvPicPr>
          <p:cNvPr id="13" name="Picture 12" descr="Screen Shot 2014-04-02 at 3.34.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3250" y="11767889"/>
            <a:ext cx="2590800" cy="3949700"/>
          </a:xfrm>
          <a:prstGeom prst="rect">
            <a:avLst/>
          </a:prstGeom>
        </p:spPr>
      </p:pic>
      <p:pic>
        <p:nvPicPr>
          <p:cNvPr id="14" name="Picture 13" descr="Screen Shot 2014-04-02 at 3.35.2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5000" y="17241589"/>
            <a:ext cx="2527300" cy="3962400"/>
          </a:xfrm>
          <a:prstGeom prst="rect">
            <a:avLst/>
          </a:prstGeom>
        </p:spPr>
      </p:pic>
      <p:pic>
        <p:nvPicPr>
          <p:cNvPr id="16" name="Picture 15" descr="Screen Shot 2014-04-02 at 3.36.05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06931" y="17284264"/>
            <a:ext cx="4241800" cy="4267200"/>
          </a:xfrm>
          <a:prstGeom prst="rect">
            <a:avLst/>
          </a:prstGeom>
        </p:spPr>
      </p:pic>
      <p:pic>
        <p:nvPicPr>
          <p:cNvPr id="20" name="Picture 19" descr="Screen Shot 2014-04-02 at 3.40.0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11316" y="11766088"/>
            <a:ext cx="3769733" cy="3795642"/>
          </a:xfrm>
          <a:prstGeom prst="rect">
            <a:avLst/>
          </a:prstGeom>
        </p:spPr>
      </p:pic>
      <p:pic>
        <p:nvPicPr>
          <p:cNvPr id="21" name="Picture 20" descr="Screen Shot 2014-04-02 at 3.41.1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27814" y="17241589"/>
            <a:ext cx="3821986" cy="4114800"/>
          </a:xfrm>
          <a:prstGeom prst="rect">
            <a:avLst/>
          </a:prstGeom>
        </p:spPr>
      </p:pic>
      <p:pic>
        <p:nvPicPr>
          <p:cNvPr id="22" name="Picture 21" descr="Screen Shot 2014-04-02 at 3.34.00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33780" y="11755189"/>
            <a:ext cx="4041219" cy="3979833"/>
          </a:xfrm>
          <a:prstGeom prst="rect">
            <a:avLst/>
          </a:prstGeom>
        </p:spPr>
      </p:pic>
      <p:pic>
        <p:nvPicPr>
          <p:cNvPr id="23" name="Picture 22" descr="Screen Shot 2014-04-02 at 3.45.12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626395" y="17317789"/>
            <a:ext cx="4041648" cy="3939513"/>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2827019188"/>
              </p:ext>
            </p:extLst>
          </p:nvPr>
        </p:nvGraphicFramePr>
        <p:xfrm>
          <a:off x="10791946" y="30022800"/>
          <a:ext cx="6400801" cy="6324600"/>
        </p:xfrm>
        <a:graphic>
          <a:graphicData uri="http://schemas.openxmlformats.org/drawingml/2006/table">
            <a:tbl>
              <a:tblPr/>
              <a:tblGrid>
                <a:gridCol w="1755494"/>
                <a:gridCol w="2295646"/>
                <a:gridCol w="2349661"/>
              </a:tblGrid>
              <a:tr h="2057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Surface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Juice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W1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W2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W3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63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35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7" name="Chart 56"/>
          <p:cNvGraphicFramePr>
            <a:graphicFrameLocks/>
          </p:cNvGraphicFramePr>
          <p:nvPr>
            <p:extLst>
              <p:ext uri="{D42A27DB-BD31-4B8C-83A1-F6EECF244321}">
                <p14:modId xmlns:p14="http://schemas.microsoft.com/office/powerpoint/2010/main" val="2335169319"/>
              </p:ext>
            </p:extLst>
          </p:nvPr>
        </p:nvGraphicFramePr>
        <p:xfrm>
          <a:off x="29298900" y="6172200"/>
          <a:ext cx="8839200" cy="6172200"/>
        </p:xfrm>
        <a:graphic>
          <a:graphicData uri="http://schemas.openxmlformats.org/drawingml/2006/chart">
            <c:chart xmlns:c="http://schemas.openxmlformats.org/drawingml/2006/chart" xmlns:r="http://schemas.openxmlformats.org/officeDocument/2006/relationships" r:id="rId12"/>
          </a:graphicData>
        </a:graphic>
      </p:graphicFrame>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304436" y="5634788"/>
            <a:ext cx="3421964" cy="4562619"/>
          </a:xfrm>
          <a:prstGeom prst="rect">
            <a:avLst/>
          </a:prstGeom>
        </p:spPr>
      </p:pic>
      <p:pic>
        <p:nvPicPr>
          <p:cNvPr id="3" name="Picture 2"/>
          <p:cNvPicPr>
            <a:picLocks noChangeAspect="1"/>
          </p:cNvPicPr>
          <p:nvPr/>
        </p:nvPicPr>
        <p:blipFill rotWithShape="1">
          <a:blip r:embed="rId14">
            <a:extLst>
              <a:ext uri="{28A0092B-C50C-407E-A947-70E740481C1C}">
                <a14:useLocalDpi xmlns:a14="http://schemas.microsoft.com/office/drawing/2010/main" val="0"/>
              </a:ext>
            </a:extLst>
          </a:blip>
          <a:srcRect l="40183" r="15558"/>
          <a:stretch/>
        </p:blipFill>
        <p:spPr>
          <a:xfrm>
            <a:off x="22370347" y="5807776"/>
            <a:ext cx="4299653" cy="4405062"/>
          </a:xfrm>
          <a:prstGeom prst="rect">
            <a:avLst/>
          </a:prstGeom>
        </p:spPr>
      </p:pic>
      <p:sp>
        <p:nvSpPr>
          <p:cNvPr id="4" name="TextBox 3"/>
          <p:cNvSpPr txBox="1"/>
          <p:nvPr/>
        </p:nvSpPr>
        <p:spPr>
          <a:xfrm>
            <a:off x="11462418" y="10260905"/>
            <a:ext cx="3759200" cy="1200329"/>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Sample of oranges and lemons from Walmart and Spelman cafeteria</a:t>
            </a: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17176531" y="10316168"/>
            <a:ext cx="3457576" cy="830997"/>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Orange Juice Control from Walmart</a:t>
            </a:r>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22305728" y="10445570"/>
            <a:ext cx="4516672" cy="830997"/>
          </a:xfrm>
          <a:prstGeom prst="rect">
            <a:avLst/>
          </a:prstGeom>
          <a:noFill/>
        </p:spPr>
        <p:txBody>
          <a:bodyPr wrap="square" rtlCol="0">
            <a:spAutoFit/>
          </a:bodyPr>
          <a:lstStyle/>
          <a:p>
            <a:pPr algn="ctr"/>
            <a:r>
              <a:rPr lang="en-US" dirty="0" smtClean="0"/>
              <a:t>Orange Juice control from Spelman cafeteria</a:t>
            </a:r>
            <a:endParaRPr lang="en-US" dirty="0"/>
          </a:p>
        </p:txBody>
      </p:sp>
      <p:pic>
        <p:nvPicPr>
          <p:cNvPr id="8" name="Picture 7"/>
          <p:cNvPicPr>
            <a:picLocks noChangeAspect="1"/>
          </p:cNvPicPr>
          <p:nvPr/>
        </p:nvPicPr>
        <p:blipFill rotWithShape="1">
          <a:blip r:embed="rId15">
            <a:extLst>
              <a:ext uri="{28A0092B-C50C-407E-A947-70E740481C1C}">
                <a14:useLocalDpi xmlns:a14="http://schemas.microsoft.com/office/drawing/2010/main" val="0"/>
              </a:ext>
            </a:extLst>
          </a:blip>
          <a:srcRect l="838" t="35170" b="2201"/>
          <a:stretch/>
        </p:blipFill>
        <p:spPr>
          <a:xfrm>
            <a:off x="18832492" y="11734800"/>
            <a:ext cx="4732896" cy="3982789"/>
          </a:xfrm>
          <a:prstGeom prst="rect">
            <a:avLst/>
          </a:prstGeom>
        </p:spPr>
      </p:pic>
      <p:sp>
        <p:nvSpPr>
          <p:cNvPr id="18" name="TextBox 17"/>
          <p:cNvSpPr txBox="1"/>
          <p:nvPr/>
        </p:nvSpPr>
        <p:spPr>
          <a:xfrm>
            <a:off x="9220200" y="15869989"/>
            <a:ext cx="3296318"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Lemon sample from Walmart (W3)</a:t>
            </a:r>
            <a:endParaRPr lang="en-US" dirty="0">
              <a:latin typeface="Arial" panose="020B0604020202020204" pitchFamily="34" charset="0"/>
              <a:cs typeface="Arial" panose="020B0604020202020204" pitchFamily="34" charset="0"/>
            </a:endParaRPr>
          </a:p>
        </p:txBody>
      </p:sp>
      <p:sp>
        <p:nvSpPr>
          <p:cNvPr id="19" name="TextBox 18"/>
          <p:cNvSpPr txBox="1"/>
          <p:nvPr/>
        </p:nvSpPr>
        <p:spPr>
          <a:xfrm>
            <a:off x="13750251" y="15877192"/>
            <a:ext cx="3775749"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63 colonies on the surface of W3</a:t>
            </a:r>
            <a:endParaRPr lang="en-US" dirty="0">
              <a:latin typeface="Arial" panose="020B0604020202020204" pitchFamily="34" charset="0"/>
              <a:cs typeface="Arial" panose="020B0604020202020204" pitchFamily="34" charset="0"/>
            </a:endParaRPr>
          </a:p>
        </p:txBody>
      </p:sp>
      <p:sp>
        <p:nvSpPr>
          <p:cNvPr id="24" name="TextBox 23"/>
          <p:cNvSpPr txBox="1"/>
          <p:nvPr/>
        </p:nvSpPr>
        <p:spPr>
          <a:xfrm>
            <a:off x="18821400" y="15946189"/>
            <a:ext cx="4846533"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Cut lemon sample from Walmart (W3)</a:t>
            </a:r>
            <a:endParaRPr lang="en-US" dirty="0">
              <a:latin typeface="Arial" panose="020B0604020202020204" pitchFamily="34" charset="0"/>
              <a:cs typeface="Arial" panose="020B0604020202020204" pitchFamily="34" charset="0"/>
            </a:endParaRPr>
          </a:p>
        </p:txBody>
      </p:sp>
      <p:sp>
        <p:nvSpPr>
          <p:cNvPr id="27" name="TextBox 26"/>
          <p:cNvSpPr txBox="1"/>
          <p:nvPr/>
        </p:nvSpPr>
        <p:spPr>
          <a:xfrm>
            <a:off x="24612600" y="15869989"/>
            <a:ext cx="38481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Plate containing </a:t>
            </a:r>
            <a:r>
              <a:rPr lang="en-US" dirty="0" smtClean="0">
                <a:latin typeface="Arial" panose="020B0604020202020204" pitchFamily="34" charset="0"/>
                <a:cs typeface="Arial" panose="020B0604020202020204" pitchFamily="34" charset="0"/>
              </a:rPr>
              <a:t>5 colonies  inside </a:t>
            </a:r>
            <a:r>
              <a:rPr lang="en-US" dirty="0">
                <a:latin typeface="Arial" panose="020B0604020202020204" pitchFamily="34" charset="0"/>
                <a:cs typeface="Arial" panose="020B0604020202020204" pitchFamily="34" charset="0"/>
              </a:rPr>
              <a:t>of W3</a:t>
            </a:r>
          </a:p>
          <a:p>
            <a:endParaRPr lang="en-US" dirty="0"/>
          </a:p>
        </p:txBody>
      </p:sp>
      <p:sp>
        <p:nvSpPr>
          <p:cNvPr id="28" name="TextBox 27"/>
          <p:cNvSpPr txBox="1"/>
          <p:nvPr/>
        </p:nvSpPr>
        <p:spPr>
          <a:xfrm>
            <a:off x="9220200" y="21386929"/>
            <a:ext cx="299151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Lemon sample from </a:t>
            </a:r>
            <a:r>
              <a:rPr lang="en-US" dirty="0" smtClean="0">
                <a:latin typeface="Arial" panose="020B0604020202020204" pitchFamily="34" charset="0"/>
                <a:cs typeface="Arial" panose="020B0604020202020204" pitchFamily="34" charset="0"/>
              </a:rPr>
              <a:t>Spelman (S4)</a:t>
            </a:r>
            <a:endParaRPr lang="en-US" dirty="0">
              <a:latin typeface="Arial" panose="020B0604020202020204" pitchFamily="34" charset="0"/>
              <a:cs typeface="Arial" panose="020B0604020202020204" pitchFamily="34" charset="0"/>
            </a:endParaRPr>
          </a:p>
          <a:p>
            <a:endParaRPr lang="en-US" dirty="0"/>
          </a:p>
        </p:txBody>
      </p:sp>
      <p:sp>
        <p:nvSpPr>
          <p:cNvPr id="29" name="TextBox 28"/>
          <p:cNvSpPr txBox="1"/>
          <p:nvPr/>
        </p:nvSpPr>
        <p:spPr>
          <a:xfrm>
            <a:off x="13639800" y="21515992"/>
            <a:ext cx="3886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35 colonies on the surface of S4</a:t>
            </a:r>
            <a:endParaRPr lang="en-US" dirty="0">
              <a:latin typeface="Arial" panose="020B0604020202020204" pitchFamily="34" charset="0"/>
              <a:cs typeface="Arial" panose="020B0604020202020204" pitchFamily="34" charset="0"/>
            </a:endParaRPr>
          </a:p>
        </p:txBody>
      </p:sp>
      <p:sp>
        <p:nvSpPr>
          <p:cNvPr id="30" name="TextBox 29"/>
          <p:cNvSpPr txBox="1"/>
          <p:nvPr/>
        </p:nvSpPr>
        <p:spPr>
          <a:xfrm>
            <a:off x="19227800" y="21668392"/>
            <a:ext cx="4241800"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Cut lemon sample from Spelman (S4)</a:t>
            </a:r>
            <a:endParaRPr lang="en-US" dirty="0">
              <a:latin typeface="Arial" panose="020B0604020202020204" pitchFamily="34" charset="0"/>
              <a:cs typeface="Arial" panose="020B0604020202020204" pitchFamily="34" charset="0"/>
            </a:endParaRPr>
          </a:p>
        </p:txBody>
      </p:sp>
      <p:sp>
        <p:nvSpPr>
          <p:cNvPr id="31" name="TextBox 30"/>
          <p:cNvSpPr txBox="1"/>
          <p:nvPr/>
        </p:nvSpPr>
        <p:spPr>
          <a:xfrm>
            <a:off x="24612600" y="21584989"/>
            <a:ext cx="4267200"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2 colonies  inside of S4</a:t>
            </a:r>
            <a:endParaRPr lang="en-US" dirty="0">
              <a:latin typeface="Arial" panose="020B0604020202020204" pitchFamily="34" charset="0"/>
              <a:cs typeface="Arial" panose="020B0604020202020204" pitchFamily="34" charset="0"/>
            </a:endParaRPr>
          </a:p>
        </p:txBody>
      </p:sp>
      <p:pic>
        <p:nvPicPr>
          <p:cNvPr id="33" name="Picture 32"/>
          <p:cNvPicPr>
            <a:picLocks noChangeAspect="1"/>
          </p:cNvPicPr>
          <p:nvPr/>
        </p:nvPicPr>
        <p:blipFill rotWithShape="1">
          <a:blip r:embed="rId16" cstate="print">
            <a:extLst>
              <a:ext uri="{28A0092B-C50C-407E-A947-70E740481C1C}">
                <a14:useLocalDpi xmlns:a14="http://schemas.microsoft.com/office/drawing/2010/main" val="0"/>
              </a:ext>
            </a:extLst>
          </a:blip>
          <a:srcRect l="31975" t="19949" r="22257" b="17742"/>
          <a:stretch/>
        </p:blipFill>
        <p:spPr>
          <a:xfrm>
            <a:off x="12486363" y="22883921"/>
            <a:ext cx="4603531" cy="4700479"/>
          </a:xfrm>
          <a:prstGeom prst="rect">
            <a:avLst/>
          </a:prstGeom>
        </p:spPr>
      </p:pic>
      <p:pic>
        <p:nvPicPr>
          <p:cNvPr id="34" name="Picture 33"/>
          <p:cNvPicPr>
            <a:picLocks noChangeAspect="1"/>
          </p:cNvPicPr>
          <p:nvPr/>
        </p:nvPicPr>
        <p:blipFill rotWithShape="1">
          <a:blip r:embed="rId17" cstate="print">
            <a:extLst>
              <a:ext uri="{28A0092B-C50C-407E-A947-70E740481C1C}">
                <a14:useLocalDpi xmlns:a14="http://schemas.microsoft.com/office/drawing/2010/main" val="0"/>
              </a:ext>
            </a:extLst>
          </a:blip>
          <a:srcRect l="31819" t="16259" r="15909" b="13643"/>
          <a:stretch/>
        </p:blipFill>
        <p:spPr>
          <a:xfrm>
            <a:off x="21096963" y="22882428"/>
            <a:ext cx="4599432" cy="4625772"/>
          </a:xfrm>
          <a:prstGeom prst="rect">
            <a:avLst/>
          </a:prstGeom>
        </p:spPr>
      </p:pic>
      <p:sp>
        <p:nvSpPr>
          <p:cNvPr id="35" name="TextBox 34"/>
          <p:cNvSpPr txBox="1"/>
          <p:nvPr/>
        </p:nvSpPr>
        <p:spPr>
          <a:xfrm>
            <a:off x="12105363" y="27691140"/>
            <a:ext cx="5743502" cy="1569660"/>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3 colonies from the control orange juice from Spelman cafeteria</a:t>
            </a:r>
          </a:p>
          <a:p>
            <a:endParaRPr lang="en-US" dirty="0"/>
          </a:p>
        </p:txBody>
      </p:sp>
      <p:sp>
        <p:nvSpPr>
          <p:cNvPr id="36" name="TextBox 35"/>
          <p:cNvSpPr txBox="1"/>
          <p:nvPr/>
        </p:nvSpPr>
        <p:spPr>
          <a:xfrm>
            <a:off x="20944563" y="27584400"/>
            <a:ext cx="5192037" cy="156966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Plate containing </a:t>
            </a:r>
            <a:r>
              <a:rPr lang="en-US" dirty="0" smtClean="0">
                <a:latin typeface="Arial" panose="020B0604020202020204" pitchFamily="34" charset="0"/>
                <a:cs typeface="Arial" panose="020B0604020202020204" pitchFamily="34" charset="0"/>
              </a:rPr>
              <a:t>no colonies on the control orange juice, Minute Maid,  </a:t>
            </a:r>
            <a:r>
              <a:rPr lang="en-US" dirty="0">
                <a:latin typeface="Arial" panose="020B0604020202020204" pitchFamily="34" charset="0"/>
                <a:cs typeface="Arial" panose="020B0604020202020204" pitchFamily="34" charset="0"/>
              </a:rPr>
              <a:t>from </a:t>
            </a:r>
            <a:r>
              <a:rPr lang="en-US" dirty="0" smtClean="0">
                <a:latin typeface="Arial" panose="020B0604020202020204" pitchFamily="34" charset="0"/>
                <a:cs typeface="Arial" panose="020B0604020202020204" pitchFamily="34" charset="0"/>
              </a:rPr>
              <a:t>Walmart</a:t>
            </a:r>
            <a:endParaRPr lang="en-US" dirty="0">
              <a:latin typeface="Arial" panose="020B0604020202020204" pitchFamily="34" charset="0"/>
              <a:cs typeface="Arial" panose="020B0604020202020204" pitchFamily="34" charset="0"/>
            </a:endParaRPr>
          </a:p>
          <a:p>
            <a:endParaRPr lang="en-US" dirty="0"/>
          </a:p>
        </p:txBody>
      </p:sp>
      <p:sp>
        <p:nvSpPr>
          <p:cNvPr id="37" name="TextBox 36"/>
          <p:cNvSpPr txBox="1"/>
          <p:nvPr/>
        </p:nvSpPr>
        <p:spPr>
          <a:xfrm>
            <a:off x="10729194" y="29007137"/>
            <a:ext cx="6356131" cy="1015663"/>
          </a:xfrm>
          <a:prstGeom prst="rect">
            <a:avLst/>
          </a:prstGeom>
          <a:noFill/>
        </p:spPr>
        <p:txBody>
          <a:bodyPr wrap="square" rtlCol="0">
            <a:spAutoFit/>
          </a:bodyPr>
          <a:lstStyle/>
          <a:p>
            <a:pPr algn="ctr"/>
            <a:r>
              <a:rPr lang="en-US" sz="2000" dirty="0" smtClean="0">
                <a:latin typeface="Arial" panose="020B0604020202020204" pitchFamily="34" charset="0"/>
                <a:cs typeface="Arial" panose="020B0604020202020204" pitchFamily="34" charset="0"/>
              </a:rPr>
              <a:t>Table 1 presents orange and lemon samples from Spelman College and Walmart with the amount of colonies counted</a:t>
            </a:r>
            <a:endParaRPr lang="en-US" sz="2000" dirty="0">
              <a:latin typeface="Arial" panose="020B0604020202020204" pitchFamily="34" charset="0"/>
              <a:cs typeface="Arial" panose="020B0604020202020204" pitchFamily="34" charset="0"/>
            </a:endParaRPr>
          </a:p>
        </p:txBody>
      </p:sp>
      <p:sp>
        <p:nvSpPr>
          <p:cNvPr id="38" name="TextBox 37"/>
          <p:cNvSpPr txBox="1"/>
          <p:nvPr/>
        </p:nvSpPr>
        <p:spPr>
          <a:xfrm>
            <a:off x="29727525" y="12725400"/>
            <a:ext cx="83058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Graph 1: displays no correlation between the colonies present in the juice versus colonies found on the surface of the samples</a:t>
            </a:r>
            <a:endParaRPr lang="en-US" dirty="0">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922040030"/>
              </p:ext>
            </p:extLst>
          </p:nvPr>
        </p:nvGraphicFramePr>
        <p:xfrm>
          <a:off x="20711394" y="29891326"/>
          <a:ext cx="6736161" cy="6456074"/>
        </p:xfrm>
        <a:graphic>
          <a:graphicData uri="http://schemas.openxmlformats.org/drawingml/2006/table">
            <a:tbl>
              <a:tblPr/>
              <a:tblGrid>
                <a:gridCol w="2880595"/>
                <a:gridCol w="3855566"/>
              </a:tblGrid>
              <a:tr h="252629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Juice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C1</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7</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C2</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C3</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C4</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C5</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C6</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8" name="Rectangle 59"/>
          <p:cNvSpPr>
            <a:spLocks noChangeArrowheads="1"/>
          </p:cNvSpPr>
          <p:nvPr/>
        </p:nvSpPr>
        <p:spPr bwMode="auto">
          <a:xfrm>
            <a:off x="20635194" y="29146500"/>
            <a:ext cx="7254006" cy="647700"/>
          </a:xfrm>
          <a:prstGeom prst="rect">
            <a:avLst/>
          </a:prstGeom>
          <a:noFill/>
          <a:ln w="9525">
            <a:noFill/>
            <a:miter lim="800000"/>
            <a:headEnd/>
            <a:tailEnd/>
          </a:ln>
        </p:spPr>
        <p:txBody>
          <a:bodyPr lIns="92075" tIns="46038" rIns="92075" bIns="46038"/>
          <a:lstStyle/>
          <a:p>
            <a:pPr algn="ctr"/>
            <a:r>
              <a:rPr lang="en-US" sz="2000" dirty="0" smtClean="0">
                <a:latin typeface="Arial" panose="020B0604020202020204" pitchFamily="34" charset="0"/>
                <a:cs typeface="Arial" panose="020B0604020202020204" pitchFamily="34" charset="0"/>
              </a:rPr>
              <a:t>Table 2 presents the control samples from Walmart (C1-C3) and Spelman College (C4-C6)	</a:t>
            </a:r>
            <a:endParaRPr lang="en-US" sz="2000" dirty="0">
              <a:latin typeface="Arial" panose="020B0604020202020204" pitchFamily="34" charset="0"/>
              <a:cs typeface="Arial" panose="020B0604020202020204" pitchFamily="34" charset="0"/>
            </a:endParaRPr>
          </a:p>
        </p:txBody>
      </p:sp>
      <p:sp>
        <p:nvSpPr>
          <p:cNvPr id="17" name="TextBox 16"/>
          <p:cNvSpPr txBox="1"/>
          <p:nvPr/>
        </p:nvSpPr>
        <p:spPr>
          <a:xfrm>
            <a:off x="30132734" y="15903476"/>
            <a:ext cx="7380727" cy="2308324"/>
          </a:xfrm>
          <a:prstGeom prst="rect">
            <a:avLst/>
          </a:prstGeom>
          <a:noFill/>
        </p:spPr>
        <p:txBody>
          <a:bodyPr wrap="square" rtlCol="0">
            <a:spAutoFit/>
          </a:bodyPr>
          <a:lstStyle/>
          <a:p>
            <a:pPr marL="342900" indent="-342900">
              <a:buFont typeface="Arial" pitchFamily="34" charset="0"/>
              <a:buChar char="•"/>
            </a:pPr>
            <a:r>
              <a:rPr lang="en-US" dirty="0">
                <a:latin typeface="Arial" pitchFamily="34" charset="0"/>
                <a:cs typeface="Arial" pitchFamily="34" charset="0"/>
              </a:rPr>
              <a:t>The hypothesis was </a:t>
            </a:r>
            <a:r>
              <a:rPr lang="en-US" dirty="0" smtClean="0">
                <a:latin typeface="Arial" pitchFamily="34" charset="0"/>
                <a:cs typeface="Arial" pitchFamily="34" charset="0"/>
              </a:rPr>
              <a:t>not supported </a:t>
            </a:r>
            <a:r>
              <a:rPr lang="en-US" dirty="0">
                <a:latin typeface="Arial" pitchFamily="34" charset="0"/>
                <a:cs typeface="Arial" pitchFamily="34" charset="0"/>
              </a:rPr>
              <a:t>because </a:t>
            </a:r>
            <a:r>
              <a:rPr lang="en-US" dirty="0" smtClean="0">
                <a:latin typeface="Arial" pitchFamily="34" charset="0"/>
                <a:cs typeface="Arial" pitchFamily="34" charset="0"/>
              </a:rPr>
              <a:t>there were more colonies found inside the oranges and lemons from Walmart</a:t>
            </a:r>
            <a:endParaRPr lang="en-US" dirty="0">
              <a:latin typeface="Arial" pitchFamily="34" charset="0"/>
              <a:cs typeface="Arial" pitchFamily="34" charset="0"/>
            </a:endParaRPr>
          </a:p>
          <a:p>
            <a:pPr marL="342900" indent="-342900">
              <a:buFont typeface="Arial" pitchFamily="34" charset="0"/>
              <a:buChar char="•"/>
            </a:pPr>
            <a:endParaRPr lang="en-US" dirty="0">
              <a:latin typeface="Arial" pitchFamily="34" charset="0"/>
              <a:cs typeface="Arial" pitchFamily="34" charset="0"/>
            </a:endParaRPr>
          </a:p>
          <a:p>
            <a:pPr marL="342900" indent="-342900">
              <a:buFont typeface="Arial" pitchFamily="34" charset="0"/>
              <a:buChar char="•"/>
            </a:pPr>
            <a:r>
              <a:rPr lang="en-US" dirty="0" smtClean="0">
                <a:latin typeface="Arial" panose="020B0604020202020204" pitchFamily="34" charset="0"/>
                <a:cs typeface="Arial" pitchFamily="34" charset="0"/>
              </a:rPr>
              <a:t>The surface of the oranges and lemons from Spelman cafeteria had more colonies</a:t>
            </a:r>
            <a:endParaRPr lang="en-US" dirty="0">
              <a:latin typeface="Arial" pitchFamily="34" charset="0"/>
              <a:cs typeface="Arial" pitchFamily="34" charset="0"/>
            </a:endParaRPr>
          </a:p>
        </p:txBody>
      </p:sp>
      <p:sp>
        <p:nvSpPr>
          <p:cNvPr id="70" name="TextBox 69"/>
          <p:cNvSpPr txBox="1"/>
          <p:nvPr/>
        </p:nvSpPr>
        <p:spPr>
          <a:xfrm>
            <a:off x="30075981" y="18585359"/>
            <a:ext cx="7414419"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bg1"/>
                </a:solidFill>
                <a:latin typeface="Arial" pitchFamily="34" charset="0"/>
                <a:cs typeface="Arial" pitchFamily="34" charset="0"/>
              </a:rPr>
              <a:t>NEXT STEPS</a:t>
            </a:r>
            <a:endParaRPr lang="en-US" sz="4400" b="1" dirty="0">
              <a:solidFill>
                <a:schemeClr val="bg1"/>
              </a:solidFill>
              <a:latin typeface="Arial" pitchFamily="34" charset="0"/>
              <a:cs typeface="Arial" pitchFamily="34" charset="0"/>
            </a:endParaRPr>
          </a:p>
        </p:txBody>
      </p:sp>
      <p:sp>
        <p:nvSpPr>
          <p:cNvPr id="25" name="TextBox 24"/>
          <p:cNvSpPr txBox="1"/>
          <p:nvPr/>
        </p:nvSpPr>
        <p:spPr>
          <a:xfrm>
            <a:off x="30212069" y="19735800"/>
            <a:ext cx="7278331" cy="2308324"/>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Take swap samples from the cutting utensils found in Spelman cafeteria</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Take swap samples of oranges, lemons, and cutting utensils found at various restaurant establishments</a:t>
            </a:r>
            <a:endParaRPr lang="en-US" dirty="0">
              <a:latin typeface="Arial" panose="020B0604020202020204" pitchFamily="34" charset="0"/>
              <a:cs typeface="Arial" panose="020B0604020202020204" pitchFamily="34" charset="0"/>
            </a:endParaRPr>
          </a:p>
        </p:txBody>
      </p:sp>
      <p:sp>
        <p:nvSpPr>
          <p:cNvPr id="32" name="TextBox 31"/>
          <p:cNvSpPr txBox="1"/>
          <p:nvPr/>
        </p:nvSpPr>
        <p:spPr>
          <a:xfrm>
            <a:off x="30132734" y="23516570"/>
            <a:ext cx="7380727" cy="9325630"/>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1.Walczak</a:t>
            </a:r>
            <a:r>
              <a:rPr lang="en-US" dirty="0">
                <a:latin typeface="Arial" panose="020B0604020202020204" pitchFamily="34" charset="0"/>
                <a:cs typeface="Arial" panose="020B0604020202020204" pitchFamily="34" charset="0"/>
              </a:rPr>
              <a:t>, D.; Reuter, M. </a:t>
            </a:r>
            <a:r>
              <a:rPr lang="en-US" b="1" dirty="0">
                <a:latin typeface="Arial" panose="020B0604020202020204" pitchFamily="34" charset="0"/>
                <a:cs typeface="Arial" panose="020B0604020202020204" pitchFamily="34" charset="0"/>
              </a:rPr>
              <a:t>Putting restaurant customers at risk: unsafe food handling as corporate violence</a:t>
            </a:r>
            <a:r>
              <a:rPr lang="en-US" dirty="0">
                <a:latin typeface="Arial" panose="020B0604020202020204" pitchFamily="34" charset="0"/>
                <a:cs typeface="Arial" panose="020B0604020202020204" pitchFamily="34" charset="0"/>
              </a:rPr>
              <a:t>. International Journal of Hospitality Management Volume 23, Issue 1, March 2004, Pages </a:t>
            </a:r>
            <a:r>
              <a:rPr lang="en-US" dirty="0" smtClean="0">
                <a:latin typeface="Arial" panose="020B0604020202020204" pitchFamily="34" charset="0"/>
                <a:cs typeface="Arial" panose="020B0604020202020204" pitchFamily="34" charset="0"/>
              </a:rPr>
              <a:t>3-13</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2. Loving</a:t>
            </a:r>
            <a:r>
              <a:rPr lang="en-US" dirty="0">
                <a:latin typeface="Arial" panose="020B0604020202020204" pitchFamily="34" charset="0"/>
                <a:cs typeface="Arial" panose="020B0604020202020204" pitchFamily="34" charset="0"/>
              </a:rPr>
              <a:t>, A; </a:t>
            </a:r>
            <a:r>
              <a:rPr lang="en-US" dirty="0" err="1">
                <a:latin typeface="Arial" panose="020B0604020202020204" pitchFamily="34" charset="0"/>
                <a:cs typeface="Arial" panose="020B0604020202020204" pitchFamily="34" charset="0"/>
              </a:rPr>
              <a:t>Perz</a:t>
            </a:r>
            <a:r>
              <a:rPr lang="en-US" dirty="0">
                <a:latin typeface="Arial" panose="020B0604020202020204" pitchFamily="34" charset="0"/>
                <a:cs typeface="Arial" panose="020B0604020202020204" pitchFamily="34" charset="0"/>
              </a:rPr>
              <a:t>, J. </a:t>
            </a:r>
            <a:r>
              <a:rPr lang="en-US" b="1" dirty="0">
                <a:latin typeface="Arial" panose="020B0604020202020204" pitchFamily="34" charset="0"/>
                <a:cs typeface="Arial" panose="020B0604020202020204" pitchFamily="34" charset="0"/>
              </a:rPr>
              <a:t>Microbial Flora on Restaurant Beverage Lemon Slices.</a:t>
            </a:r>
            <a:r>
              <a:rPr lang="en-US" dirty="0">
                <a:latin typeface="Arial" panose="020B0604020202020204" pitchFamily="34" charset="0"/>
                <a:cs typeface="Arial" panose="020B0604020202020204" pitchFamily="34" charset="0"/>
              </a:rPr>
              <a:t> National Environmental Health Association  </a:t>
            </a:r>
            <a:r>
              <a:rPr lang="en-US" dirty="0" smtClean="0">
                <a:latin typeface="Arial" panose="020B0604020202020204" pitchFamily="34" charset="0"/>
                <a:cs typeface="Arial" panose="020B0604020202020204" pitchFamily="34" charset="0"/>
              </a:rPr>
              <a:t>2007</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3. </a:t>
            </a:r>
            <a:r>
              <a:rPr lang="en-US" dirty="0" err="1" smtClean="0">
                <a:latin typeface="Arial" panose="020B0604020202020204" pitchFamily="34" charset="0"/>
                <a:cs typeface="Arial" panose="020B0604020202020204" pitchFamily="34" charset="0"/>
              </a:rPr>
              <a:t>Adegoke</a:t>
            </a:r>
            <a:r>
              <a:rPr lang="en-US" dirty="0">
                <a:latin typeface="Arial" panose="020B0604020202020204" pitchFamily="34" charset="0"/>
                <a:cs typeface="Arial" panose="020B0604020202020204" pitchFamily="34" charset="0"/>
              </a:rPr>
              <a:t>, G.O., </a:t>
            </a:r>
            <a:r>
              <a:rPr lang="en-US" dirty="0" err="1">
                <a:latin typeface="Arial" panose="020B0604020202020204" pitchFamily="34" charset="0"/>
                <a:cs typeface="Arial" panose="020B0604020202020204" pitchFamily="34" charset="0"/>
              </a:rPr>
              <a:t>Iwahashi</a:t>
            </a:r>
            <a:r>
              <a:rPr lang="en-US" dirty="0">
                <a:latin typeface="Arial" panose="020B0604020202020204" pitchFamily="34" charset="0"/>
                <a:cs typeface="Arial" panose="020B0604020202020204" pitchFamily="34" charset="0"/>
              </a:rPr>
              <a:t>, H. Komatsu, Y. </a:t>
            </a:r>
          </a:p>
          <a:p>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Obuchi</a:t>
            </a:r>
            <a:r>
              <a:rPr lang="en-US" dirty="0">
                <a:latin typeface="Arial" panose="020B0604020202020204" pitchFamily="34" charset="0"/>
                <a:cs typeface="Arial" panose="020B0604020202020204" pitchFamily="34" charset="0"/>
              </a:rPr>
              <a:t>, K. &amp; </a:t>
            </a:r>
            <a:r>
              <a:rPr lang="en-US" dirty="0" err="1">
                <a:latin typeface="Arial" panose="020B0604020202020204" pitchFamily="34" charset="0"/>
                <a:cs typeface="Arial" panose="020B0604020202020204" pitchFamily="34" charset="0"/>
              </a:rPr>
              <a:t>Iwashi</a:t>
            </a:r>
            <a:r>
              <a:rPr lang="en-US" dirty="0">
                <a:latin typeface="Arial" panose="020B0604020202020204" pitchFamily="34" charset="0"/>
                <a:cs typeface="Arial" panose="020B0604020202020204" pitchFamily="34" charset="0"/>
              </a:rPr>
              <a:t>, Y. (2000). </a:t>
            </a:r>
            <a:r>
              <a:rPr lang="en-US" b="1" dirty="0">
                <a:latin typeface="Arial" panose="020B0604020202020204" pitchFamily="34" charset="0"/>
                <a:cs typeface="Arial" panose="020B0604020202020204" pitchFamily="34" charset="0"/>
              </a:rPr>
              <a:t>Inhabitants of food spoilage yeasts and </a:t>
            </a:r>
            <a:r>
              <a:rPr lang="en-US" b="1" dirty="0" err="1">
                <a:latin typeface="Arial" panose="020B0604020202020204" pitchFamily="34" charset="0"/>
                <a:cs typeface="Arial" panose="020B0604020202020204" pitchFamily="34" charset="0"/>
              </a:rPr>
              <a:t>aflatoxigenic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moulds</a:t>
            </a:r>
            <a:r>
              <a:rPr lang="en-US" b="1" dirty="0">
                <a:latin typeface="Arial" panose="020B0604020202020204" pitchFamily="34" charset="0"/>
                <a:cs typeface="Arial" panose="020B0604020202020204" pitchFamily="34" charset="0"/>
              </a:rPr>
              <a:t> by </a:t>
            </a:r>
            <a:r>
              <a:rPr lang="en-US" b="1" dirty="0" err="1">
                <a:latin typeface="Arial" panose="020B0604020202020204" pitchFamily="34" charset="0"/>
                <a:cs typeface="Arial" panose="020B0604020202020204" pitchFamily="34" charset="0"/>
              </a:rPr>
              <a:t>monoterpenes</a:t>
            </a:r>
            <a:r>
              <a:rPr lang="en-US" b="1" dirty="0">
                <a:latin typeface="Arial" panose="020B0604020202020204" pitchFamily="34" charset="0"/>
                <a:cs typeface="Arial" panose="020B0604020202020204" pitchFamily="34" charset="0"/>
              </a:rPr>
              <a:t> of the spice </a:t>
            </a:r>
            <a:r>
              <a:rPr lang="en-US" b="1" dirty="0" err="1">
                <a:latin typeface="Arial" panose="020B0604020202020204" pitchFamily="34" charset="0"/>
                <a:cs typeface="Arial" panose="020B0604020202020204" pitchFamily="34" charset="0"/>
              </a:rPr>
              <a:t>Aframonum</a:t>
            </a:r>
            <a:r>
              <a:rPr lang="en-US" b="1" dirty="0">
                <a:latin typeface="Arial" panose="020B0604020202020204" pitchFamily="34" charset="0"/>
                <a:cs typeface="Arial" panose="020B0604020202020204" pitchFamily="34" charset="0"/>
              </a:rPr>
              <a:t> Danielle. African</a:t>
            </a:r>
            <a:r>
              <a:rPr lang="en-US" dirty="0">
                <a:latin typeface="Arial" panose="020B0604020202020204" pitchFamily="34" charset="0"/>
                <a:cs typeface="Arial" panose="020B0604020202020204" pitchFamily="34" charset="0"/>
              </a:rPr>
              <a:t> Journal of Biotechnology, 2(9), </a:t>
            </a:r>
            <a:r>
              <a:rPr lang="en-US" dirty="0" smtClean="0">
                <a:latin typeface="Arial" panose="020B0604020202020204" pitchFamily="34" charset="0"/>
                <a:cs typeface="Arial" panose="020B0604020202020204" pitchFamily="34" charset="0"/>
              </a:rPr>
              <a:t>254-263</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4. </a:t>
            </a:r>
            <a:r>
              <a:rPr lang="en-US" dirty="0" err="1" smtClean="0">
                <a:latin typeface="Arial" panose="020B0604020202020204" pitchFamily="34" charset="0"/>
                <a:cs typeface="Arial" panose="020B0604020202020204" pitchFamily="34" charset="0"/>
              </a:rPr>
              <a:t>Cheak</a:t>
            </a:r>
            <a:r>
              <a:rPr lang="en-US" dirty="0">
                <a:latin typeface="Arial" panose="020B0604020202020204" pitchFamily="34" charset="0"/>
                <a:cs typeface="Arial" panose="020B0604020202020204" pitchFamily="34" charset="0"/>
              </a:rPr>
              <a:t>, L.H. and Tran, T.B. (1995). </a:t>
            </a:r>
            <a:r>
              <a:rPr lang="en-US" b="1" dirty="0">
                <a:latin typeface="Arial" panose="020B0604020202020204" pitchFamily="34" charset="0"/>
                <a:cs typeface="Arial" panose="020B0604020202020204" pitchFamily="34" charset="0"/>
              </a:rPr>
              <a:t>Postharvest </a:t>
            </a:r>
            <a:r>
              <a:rPr lang="en-US" b="1" dirty="0" err="1">
                <a:latin typeface="Arial" panose="020B0604020202020204" pitchFamily="34" charset="0"/>
                <a:cs typeface="Arial" panose="020B0604020202020204" pitchFamily="34" charset="0"/>
              </a:rPr>
              <a:t>biocontrol</a:t>
            </a:r>
            <a:r>
              <a:rPr lang="en-US" b="1" dirty="0">
                <a:latin typeface="Arial" panose="020B0604020202020204" pitchFamily="34" charset="0"/>
                <a:cs typeface="Arial" panose="020B0604020202020204" pitchFamily="34" charset="0"/>
              </a:rPr>
              <a:t> of </a:t>
            </a:r>
            <a:r>
              <a:rPr lang="en-US" b="1" dirty="0" err="1">
                <a:latin typeface="Arial" panose="020B0604020202020204" pitchFamily="34" charset="0"/>
                <a:cs typeface="Arial" panose="020B0604020202020204" pitchFamily="34" charset="0"/>
              </a:rPr>
              <a:t>Penicillum</a:t>
            </a:r>
            <a:r>
              <a:rPr lang="en-US" b="1" dirty="0">
                <a:latin typeface="Arial" panose="020B0604020202020204" pitchFamily="34" charset="0"/>
                <a:cs typeface="Arial" panose="020B0604020202020204" pitchFamily="34" charset="0"/>
              </a:rPr>
              <a:t> rot of lemons with industrial yeast</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In Proceeding of the 48</a:t>
            </a:r>
            <a:r>
              <a:rPr lang="en-US" i="1" baseline="30000" dirty="0">
                <a:latin typeface="Arial" panose="020B0604020202020204" pitchFamily="34" charset="0"/>
                <a:cs typeface="Arial" panose="020B0604020202020204" pitchFamily="34" charset="0"/>
              </a:rPr>
              <a:t>th</a:t>
            </a:r>
            <a:r>
              <a:rPr lang="en-US" i="1" dirty="0">
                <a:latin typeface="Arial" panose="020B0604020202020204" pitchFamily="34" charset="0"/>
                <a:cs typeface="Arial" panose="020B0604020202020204" pitchFamily="34" charset="0"/>
              </a:rPr>
              <a:t> New Zealand Plant Protection Conference</a:t>
            </a:r>
            <a:r>
              <a:rPr lang="en-US" dirty="0">
                <a:latin typeface="Arial" panose="020B0604020202020204" pitchFamily="34" charset="0"/>
                <a:cs typeface="Arial" panose="020B0604020202020204" pitchFamily="34" charset="0"/>
              </a:rPr>
              <a:t>. Retrieved February 10, </a:t>
            </a:r>
            <a:r>
              <a:rPr lang="en-US" dirty="0" smtClean="0">
                <a:latin typeface="Arial" panose="020B0604020202020204" pitchFamily="34" charset="0"/>
                <a:cs typeface="Arial" panose="020B0604020202020204" pitchFamily="34" charset="0"/>
              </a:rPr>
              <a:t>2014</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5. </a:t>
            </a:r>
            <a:r>
              <a:rPr lang="en-US" dirty="0" err="1" smtClean="0">
                <a:latin typeface="Arial" panose="020B0604020202020204" pitchFamily="34" charset="0"/>
                <a:cs typeface="Arial" panose="020B0604020202020204" pitchFamily="34" charset="0"/>
              </a:rPr>
              <a:t>Tufarelli</a:t>
            </a:r>
            <a:r>
              <a:rPr lang="en-US" dirty="0">
                <a:latin typeface="Arial" panose="020B0604020202020204" pitchFamily="34" charset="0"/>
                <a:cs typeface="Arial" panose="020B0604020202020204" pitchFamily="34" charset="0"/>
              </a:rPr>
              <a:t>, M. </a:t>
            </a:r>
            <a:r>
              <a:rPr lang="en-US" b="1" dirty="0">
                <a:latin typeface="Arial" panose="020B0604020202020204" pitchFamily="34" charset="0"/>
                <a:cs typeface="Arial" panose="020B0604020202020204" pitchFamily="34" charset="0"/>
              </a:rPr>
              <a:t>Love your lemons</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Pioneer Thinking.</a:t>
            </a:r>
            <a:r>
              <a:rPr lang="en-US" dirty="0">
                <a:latin typeface="Arial" panose="020B0604020202020204" pitchFamily="34" charset="0"/>
                <a:cs typeface="Arial" panose="020B0604020202020204" pitchFamily="34" charset="0"/>
              </a:rPr>
              <a:t> Retrieved February 10, 2014, from http://www.pioneerthinking.com/rbt14.html</a:t>
            </a:r>
          </a:p>
        </p:txBody>
      </p:sp>
      <p:sp>
        <p:nvSpPr>
          <p:cNvPr id="40" name="TextBox 39"/>
          <p:cNvSpPr txBox="1"/>
          <p:nvPr/>
        </p:nvSpPr>
        <p:spPr>
          <a:xfrm>
            <a:off x="30175200" y="34308871"/>
            <a:ext cx="7306708" cy="1200329"/>
          </a:xfrm>
          <a:prstGeom prst="rect">
            <a:avLst/>
          </a:prstGeom>
          <a:noFill/>
        </p:spPr>
        <p:txBody>
          <a:bodyPr wrap="square" rtlCol="0">
            <a:spAutoFit/>
          </a:bodyPr>
          <a:lstStyle/>
          <a:p>
            <a:r>
              <a:rPr lang="en-US" dirty="0">
                <a:latin typeface="Arial" pitchFamily="34" charset="0"/>
                <a:cs typeface="Arial" pitchFamily="34" charset="0"/>
              </a:rPr>
              <a:t>I wish to acknowledge the help provided by </a:t>
            </a:r>
            <a:r>
              <a:rPr lang="en-US" dirty="0" err="1" smtClean="0">
                <a:latin typeface="Arial" pitchFamily="34" charset="0"/>
                <a:cs typeface="Arial" pitchFamily="34" charset="0"/>
              </a:rPr>
              <a:t>Corinthia</a:t>
            </a:r>
            <a:r>
              <a:rPr lang="en-US" dirty="0" smtClean="0">
                <a:latin typeface="Arial" pitchFamily="34" charset="0"/>
                <a:cs typeface="Arial" pitchFamily="34" charset="0"/>
              </a:rPr>
              <a:t> Wilkerson and Dr. Qin.</a:t>
            </a:r>
            <a:endParaRPr lang="en-US" dirty="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7202</TotalTime>
  <Words>632</Words>
  <Application>Microsoft Office PowerPoint</Application>
  <PresentationFormat>Custom</PresentationFormat>
  <Paragraphs>130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Spelman College Acct.</cp:lastModifiedBy>
  <cp:revision>124</cp:revision>
  <dcterms:created xsi:type="dcterms:W3CDTF">2002-04-01T18:54:00Z</dcterms:created>
  <dcterms:modified xsi:type="dcterms:W3CDTF">2014-04-08T16:54:31Z</dcterms:modified>
</cp:coreProperties>
</file>