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6858000" cy="9296400"/>
  <p:defaultTextStyle>
    <a:defPPr>
      <a:defRPr lang="en-US"/>
    </a:defPPr>
    <a:lvl1pPr algn="l" rtl="0" eaLnBrk="0" fontAlgn="base" hangingPunct="0">
      <a:spcBef>
        <a:spcPct val="0"/>
      </a:spcBef>
      <a:spcAft>
        <a:spcPct val="0"/>
      </a:spcAft>
      <a:defRPr sz="3000" kern="1200">
        <a:solidFill>
          <a:schemeClr val="tx1"/>
        </a:solidFill>
        <a:latin typeface="Arial" charset="0"/>
        <a:ea typeface="+mn-ea"/>
        <a:cs typeface="+mn-cs"/>
      </a:defRPr>
    </a:lvl1pPr>
    <a:lvl2pPr marL="457200" algn="l" rtl="0" eaLnBrk="0" fontAlgn="base" hangingPunct="0">
      <a:spcBef>
        <a:spcPct val="0"/>
      </a:spcBef>
      <a:spcAft>
        <a:spcPct val="0"/>
      </a:spcAft>
      <a:defRPr sz="3000" kern="1200">
        <a:solidFill>
          <a:schemeClr val="tx1"/>
        </a:solidFill>
        <a:latin typeface="Arial" charset="0"/>
        <a:ea typeface="+mn-ea"/>
        <a:cs typeface="+mn-cs"/>
      </a:defRPr>
    </a:lvl2pPr>
    <a:lvl3pPr marL="914400" algn="l" rtl="0" eaLnBrk="0" fontAlgn="base" hangingPunct="0">
      <a:spcBef>
        <a:spcPct val="0"/>
      </a:spcBef>
      <a:spcAft>
        <a:spcPct val="0"/>
      </a:spcAft>
      <a:defRPr sz="3000" kern="1200">
        <a:solidFill>
          <a:schemeClr val="tx1"/>
        </a:solidFill>
        <a:latin typeface="Arial" charset="0"/>
        <a:ea typeface="+mn-ea"/>
        <a:cs typeface="+mn-cs"/>
      </a:defRPr>
    </a:lvl3pPr>
    <a:lvl4pPr marL="1371600" algn="l" rtl="0" eaLnBrk="0" fontAlgn="base" hangingPunct="0">
      <a:spcBef>
        <a:spcPct val="0"/>
      </a:spcBef>
      <a:spcAft>
        <a:spcPct val="0"/>
      </a:spcAft>
      <a:defRPr sz="3000" kern="1200">
        <a:solidFill>
          <a:schemeClr val="tx1"/>
        </a:solidFill>
        <a:latin typeface="Arial" charset="0"/>
        <a:ea typeface="+mn-ea"/>
        <a:cs typeface="+mn-cs"/>
      </a:defRPr>
    </a:lvl4pPr>
    <a:lvl5pPr marL="1828800" algn="l" rtl="0" eaLnBrk="0" fontAlgn="base" hangingPunct="0">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5EB"/>
    <a:srgbClr val="FFFF99"/>
    <a:srgbClr val="FFFFCD"/>
    <a:srgbClr val="FE7AFE"/>
    <a:srgbClr val="F8F8F8"/>
    <a:srgbClr val="EAEAEA"/>
    <a:srgbClr val="FFFFBF"/>
    <a:srgbClr val="FFF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980" autoAdjust="0"/>
  </p:normalViewPr>
  <p:slideViewPr>
    <p:cSldViewPr>
      <p:cViewPr>
        <p:scale>
          <a:sx n="32" d="100"/>
          <a:sy n="32" d="100"/>
        </p:scale>
        <p:origin x="544" y="272"/>
      </p:cViewPr>
      <p:guideLst>
        <p:guide orient="horz" pos="9552"/>
        <p:guide pos="28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algn="r" defTabSz="911291" eaLnBrk="1" hangingPunct="1">
              <a:defRPr sz="120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algn="r" defTabSz="911225" eaLnBrk="1" hangingPunct="1">
              <a:defRPr sz="1200" smtClean="0"/>
            </a:lvl1pPr>
          </a:lstStyle>
          <a:p>
            <a:pPr>
              <a:defRPr/>
            </a:pPr>
            <a:fld id="{D55E0BEE-5025-44FB-B45F-EC9989DECC63}" type="slidenum">
              <a:rPr lang="en-US"/>
              <a:pPr>
                <a:defRPr/>
              </a:pPr>
              <a:t>‹#›</a:t>
            </a:fld>
            <a:endParaRPr lang="en-US"/>
          </a:p>
        </p:txBody>
      </p:sp>
    </p:spTree>
    <p:extLst>
      <p:ext uri="{BB962C8B-B14F-4D97-AF65-F5344CB8AC3E}">
        <p14:creationId xmlns:p14="http://schemas.microsoft.com/office/powerpoint/2010/main" val="2697540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algn="r" defTabSz="914521"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814388" y="695325"/>
            <a:ext cx="5229225" cy="3487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algn="r" eaLnBrk="1" hangingPunct="1">
              <a:defRPr sz="1200" smtClean="0"/>
            </a:lvl1pPr>
          </a:lstStyle>
          <a:p>
            <a:pPr>
              <a:defRPr/>
            </a:pPr>
            <a:fld id="{DA4E888A-7239-483D-9A5C-B02FC8339122}" type="slidenum">
              <a:rPr lang="en-US"/>
              <a:pPr>
                <a:defRPr/>
              </a:pPr>
              <a:t>‹#›</a:t>
            </a:fld>
            <a:endParaRPr lang="en-US"/>
          </a:p>
        </p:txBody>
      </p:sp>
    </p:spTree>
    <p:extLst>
      <p:ext uri="{BB962C8B-B14F-4D97-AF65-F5344CB8AC3E}">
        <p14:creationId xmlns:p14="http://schemas.microsoft.com/office/powerpoint/2010/main" val="170581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fld id="{FA180F5F-EB37-463D-81C2-1DB2717C08DF}" type="slidenum">
              <a:rPr lang="en-US" altLang="en-US" sz="1200"/>
              <a:pPr/>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95F88E-4B0A-42BE-86BC-33333F204D0F}" type="slidenum">
              <a:rPr lang="en-US"/>
              <a:pPr>
                <a:defRPr/>
              </a:pPr>
              <a:t>‹#›</a:t>
            </a:fld>
            <a:endParaRPr lang="en-US"/>
          </a:p>
        </p:txBody>
      </p:sp>
    </p:spTree>
    <p:extLst>
      <p:ext uri="{BB962C8B-B14F-4D97-AF65-F5344CB8AC3E}">
        <p14:creationId xmlns:p14="http://schemas.microsoft.com/office/powerpoint/2010/main" val="368186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E27B14-86AC-4A1B-8595-8A090F4F2EB3}" type="slidenum">
              <a:rPr lang="en-US"/>
              <a:pPr>
                <a:defRPr/>
              </a:pPr>
              <a:t>‹#›</a:t>
            </a:fld>
            <a:endParaRPr lang="en-US"/>
          </a:p>
        </p:txBody>
      </p:sp>
    </p:spTree>
    <p:extLst>
      <p:ext uri="{BB962C8B-B14F-4D97-AF65-F5344CB8AC3E}">
        <p14:creationId xmlns:p14="http://schemas.microsoft.com/office/powerpoint/2010/main" val="166927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9713" y="1319213"/>
            <a:ext cx="11109325"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0150" y="1319213"/>
            <a:ext cx="33177163"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CBBF73-531F-4707-BBDF-9BAA59234527}" type="slidenum">
              <a:rPr lang="en-US"/>
              <a:pPr>
                <a:defRPr/>
              </a:pPr>
              <a:t>‹#›</a:t>
            </a:fld>
            <a:endParaRPr lang="en-US"/>
          </a:p>
        </p:txBody>
      </p:sp>
    </p:spTree>
    <p:extLst>
      <p:ext uri="{BB962C8B-B14F-4D97-AF65-F5344CB8AC3E}">
        <p14:creationId xmlns:p14="http://schemas.microsoft.com/office/powerpoint/2010/main" val="331415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4769A-4F9E-4417-8AE3-C8EDDA2924C9}" type="slidenum">
              <a:rPr lang="en-US"/>
              <a:pPr>
                <a:defRPr/>
              </a:pPr>
              <a:t>‹#›</a:t>
            </a:fld>
            <a:endParaRPr lang="en-US"/>
          </a:p>
        </p:txBody>
      </p:sp>
    </p:spTree>
    <p:extLst>
      <p:ext uri="{BB962C8B-B14F-4D97-AF65-F5344CB8AC3E}">
        <p14:creationId xmlns:p14="http://schemas.microsoft.com/office/powerpoint/2010/main" val="423182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920566-65DB-474E-85B2-94C0CFD96C42}" type="slidenum">
              <a:rPr lang="en-US"/>
              <a:pPr>
                <a:defRPr/>
              </a:pPr>
              <a:t>‹#›</a:t>
            </a:fld>
            <a:endParaRPr lang="en-US"/>
          </a:p>
        </p:txBody>
      </p:sp>
    </p:spTree>
    <p:extLst>
      <p:ext uri="{BB962C8B-B14F-4D97-AF65-F5344CB8AC3E}">
        <p14:creationId xmlns:p14="http://schemas.microsoft.com/office/powerpoint/2010/main" val="3877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70150" y="7681913"/>
            <a:ext cx="22142450"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1913"/>
            <a:ext cx="22144038"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0DAE64-7483-4D70-A85D-C4F9F936C673}" type="slidenum">
              <a:rPr lang="en-US"/>
              <a:pPr>
                <a:defRPr/>
              </a:pPr>
              <a:t>‹#›</a:t>
            </a:fld>
            <a:endParaRPr lang="en-US"/>
          </a:p>
        </p:txBody>
      </p:sp>
    </p:spTree>
    <p:extLst>
      <p:ext uri="{BB962C8B-B14F-4D97-AF65-F5344CB8AC3E}">
        <p14:creationId xmlns:p14="http://schemas.microsoft.com/office/powerpoint/2010/main" val="365106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0777F8-5CB6-4DC0-9812-D21E8DA5B17C}" type="slidenum">
              <a:rPr lang="en-US"/>
              <a:pPr>
                <a:defRPr/>
              </a:pPr>
              <a:t>‹#›</a:t>
            </a:fld>
            <a:endParaRPr lang="en-US"/>
          </a:p>
        </p:txBody>
      </p:sp>
    </p:spTree>
    <p:extLst>
      <p:ext uri="{BB962C8B-B14F-4D97-AF65-F5344CB8AC3E}">
        <p14:creationId xmlns:p14="http://schemas.microsoft.com/office/powerpoint/2010/main" val="14456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72AA51-D056-4563-8B42-E393C6544F93}" type="slidenum">
              <a:rPr lang="en-US"/>
              <a:pPr>
                <a:defRPr/>
              </a:pPr>
              <a:t>‹#›</a:t>
            </a:fld>
            <a:endParaRPr lang="en-US"/>
          </a:p>
        </p:txBody>
      </p:sp>
    </p:spTree>
    <p:extLst>
      <p:ext uri="{BB962C8B-B14F-4D97-AF65-F5344CB8AC3E}">
        <p14:creationId xmlns:p14="http://schemas.microsoft.com/office/powerpoint/2010/main" val="8691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0891ED-A4FF-4BA1-9D78-697564FDD5A0}" type="slidenum">
              <a:rPr lang="en-US"/>
              <a:pPr>
                <a:defRPr/>
              </a:pPr>
              <a:t>‹#›</a:t>
            </a:fld>
            <a:endParaRPr lang="en-US"/>
          </a:p>
        </p:txBody>
      </p:sp>
    </p:spTree>
    <p:extLst>
      <p:ext uri="{BB962C8B-B14F-4D97-AF65-F5344CB8AC3E}">
        <p14:creationId xmlns:p14="http://schemas.microsoft.com/office/powerpoint/2010/main" val="11328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D242CA-00E2-43D0-99C4-1099D2321943}" type="slidenum">
              <a:rPr lang="en-US"/>
              <a:pPr>
                <a:defRPr/>
              </a:pPr>
              <a:t>‹#›</a:t>
            </a:fld>
            <a:endParaRPr lang="en-US"/>
          </a:p>
        </p:txBody>
      </p:sp>
    </p:spTree>
    <p:extLst>
      <p:ext uri="{BB962C8B-B14F-4D97-AF65-F5344CB8AC3E}">
        <p14:creationId xmlns:p14="http://schemas.microsoft.com/office/powerpoint/2010/main" val="158845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86E1BA-CD5C-4FC6-88CF-9E4294E3B4DA}" type="slidenum">
              <a:rPr lang="en-US"/>
              <a:pPr>
                <a:defRPr/>
              </a:pPr>
              <a:t>‹#›</a:t>
            </a:fld>
            <a:endParaRPr lang="en-US"/>
          </a:p>
        </p:txBody>
      </p:sp>
    </p:spTree>
    <p:extLst>
      <p:ext uri="{BB962C8B-B14F-4D97-AF65-F5344CB8AC3E}">
        <p14:creationId xmlns:p14="http://schemas.microsoft.com/office/powerpoint/2010/main" val="3613662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150" y="1319213"/>
            <a:ext cx="4443888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470150" y="7681913"/>
            <a:ext cx="44438888" cy="2172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470150" y="29978350"/>
            <a:ext cx="115204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eaLnBrk="1" hangingPunct="1">
              <a:defRPr sz="72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6871950" y="29978350"/>
            <a:ext cx="156352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eaLnBrk="1" hangingPunct="1">
              <a:defRPr sz="72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5388550" y="29978350"/>
            <a:ext cx="115204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eaLnBrk="1" hangingPunct="1">
              <a:defRPr sz="7200" smtClean="0"/>
            </a:lvl1pPr>
          </a:lstStyle>
          <a:p>
            <a:pPr>
              <a:defRPr/>
            </a:pPr>
            <a:fld id="{D4F23830-8CD0-490F-9086-16E2AE8BF8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database.oxfordjournals.org/content/2013/bat012.full"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ChangeArrowheads="1"/>
          </p:cNvSpPr>
          <p:nvPr/>
        </p:nvSpPr>
        <p:spPr bwMode="auto">
          <a:xfrm>
            <a:off x="0" y="-100013"/>
            <a:ext cx="48888650" cy="3552826"/>
          </a:xfrm>
          <a:prstGeom prst="rect">
            <a:avLst/>
          </a:prstGeom>
          <a:solidFill>
            <a:srgbClr val="5B95EB"/>
          </a:solidFill>
          <a:ln w="9525">
            <a:solidFill>
              <a:schemeClr val="accent2">
                <a:lumMod val="60000"/>
                <a:lumOff val="40000"/>
              </a:schemeClr>
            </a:solidFill>
            <a:miter lim="800000"/>
            <a:headEnd/>
            <a:tailEnd/>
          </a:ln>
          <a:effectLst/>
        </p:spPr>
        <p:txBody>
          <a:bodyPr lIns="137160" tIns="68580" rIns="137160" bIns="68580" anchor="ctr"/>
          <a:lstStyle/>
          <a:p>
            <a:pPr algn="ctr" defTabSz="4703763" eaLnBrk="1" hangingPunct="1">
              <a:defRPr/>
            </a:pPr>
            <a:r>
              <a:rPr lang="en-US" sz="8000" b="1" dirty="0">
                <a:solidFill>
                  <a:srgbClr val="FFFFBF"/>
                </a:solidFill>
                <a:effectLst>
                  <a:outerShdw blurRad="38100" dist="38100" dir="2700000" algn="tl">
                    <a:srgbClr val="000000"/>
                  </a:outerShdw>
                </a:effectLst>
              </a:rPr>
              <a:t>                  </a:t>
            </a:r>
            <a:r>
              <a:rPr lang="en-US" sz="8000" b="1" dirty="0">
                <a:solidFill>
                  <a:schemeClr val="bg1"/>
                </a:solidFill>
                <a:effectLst>
                  <a:outerShdw blurRad="38100" dist="38100" dir="2700000" algn="tl">
                    <a:srgbClr val="000000"/>
                  </a:outerShdw>
                </a:effectLst>
              </a:rPr>
              <a:t>Comparison of Pathogenic and Non-Pathogenic Yeast Genomes </a:t>
            </a:r>
          </a:p>
          <a:p>
            <a:pPr algn="ctr" defTabSz="4703763" eaLnBrk="1" hangingPunct="1">
              <a:defRPr/>
            </a:pPr>
            <a:r>
              <a:rPr lang="en-US" sz="8000" b="1" dirty="0">
                <a:solidFill>
                  <a:schemeClr val="bg1"/>
                </a:solidFill>
                <a:effectLst>
                  <a:outerShdw blurRad="38100" dist="38100" dir="2700000" algn="tl">
                    <a:srgbClr val="000000"/>
                  </a:outerShdw>
                </a:effectLst>
              </a:rPr>
              <a:t>Deja </a:t>
            </a:r>
            <a:r>
              <a:rPr lang="en-US" sz="8000" b="1" dirty="0" err="1">
                <a:solidFill>
                  <a:schemeClr val="bg1"/>
                </a:solidFill>
                <a:effectLst>
                  <a:outerShdw blurRad="38100" dist="38100" dir="2700000" algn="tl">
                    <a:srgbClr val="000000"/>
                  </a:outerShdw>
                </a:effectLst>
              </a:rPr>
              <a:t>Heckard</a:t>
            </a:r>
            <a:r>
              <a:rPr lang="en-US" sz="8000" b="1" dirty="0">
                <a:solidFill>
                  <a:schemeClr val="bg1"/>
                </a:solidFill>
                <a:effectLst>
                  <a:outerShdw blurRad="38100" dist="38100" dir="2700000" algn="tl">
                    <a:srgbClr val="000000"/>
                  </a:outerShdw>
                </a:effectLst>
              </a:rPr>
              <a:t>, Kaitlyn Jackson</a:t>
            </a:r>
            <a:r>
              <a:rPr lang="en-US" sz="8000" b="1" dirty="0">
                <a:solidFill>
                  <a:srgbClr val="FFFFBF"/>
                </a:solidFill>
                <a:effectLst>
                  <a:outerShdw blurRad="38100" dist="38100" dir="2700000" algn="tl">
                    <a:srgbClr val="000000"/>
                  </a:outerShdw>
                </a:effectLst>
              </a:rPr>
              <a:t> </a:t>
            </a:r>
            <a:endParaRPr lang="en-US" sz="4800" b="1" dirty="0">
              <a:solidFill>
                <a:srgbClr val="FFFFBF"/>
              </a:solidFill>
              <a:effectLst>
                <a:outerShdw blurRad="38100" dist="38100" dir="2700000" algn="tl">
                  <a:srgbClr val="000000"/>
                </a:outerShdw>
              </a:effectLst>
            </a:endParaRPr>
          </a:p>
        </p:txBody>
      </p:sp>
      <p:sp>
        <p:nvSpPr>
          <p:cNvPr id="2051" name="Rectangle 7"/>
          <p:cNvSpPr>
            <a:spLocks noChangeArrowheads="1"/>
          </p:cNvSpPr>
          <p:nvPr/>
        </p:nvSpPr>
        <p:spPr bwMode="auto">
          <a:xfrm>
            <a:off x="457200" y="3833813"/>
            <a:ext cx="23393400" cy="1195387"/>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5700">
                <a:solidFill>
                  <a:schemeClr val="bg1"/>
                </a:solidFill>
              </a:rPr>
              <a:t>Abstract</a:t>
            </a:r>
          </a:p>
        </p:txBody>
      </p:sp>
      <p:sp>
        <p:nvSpPr>
          <p:cNvPr id="2052" name="Rectangle 18"/>
          <p:cNvSpPr>
            <a:spLocks noChangeArrowheads="1"/>
          </p:cNvSpPr>
          <p:nvPr/>
        </p:nvSpPr>
        <p:spPr bwMode="auto">
          <a:xfrm>
            <a:off x="25298400" y="25298400"/>
            <a:ext cx="23469600" cy="990600"/>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smtClean="0">
                <a:solidFill>
                  <a:schemeClr val="bg1"/>
                </a:solidFill>
              </a:rPr>
              <a:t>References </a:t>
            </a:r>
          </a:p>
        </p:txBody>
      </p:sp>
      <p:sp>
        <p:nvSpPr>
          <p:cNvPr id="2053" name="Rectangle 30"/>
          <p:cNvSpPr>
            <a:spLocks noChangeArrowheads="1"/>
          </p:cNvSpPr>
          <p:nvPr/>
        </p:nvSpPr>
        <p:spPr bwMode="auto">
          <a:xfrm>
            <a:off x="457200" y="13236575"/>
            <a:ext cx="23393400" cy="1219200"/>
          </a:xfrm>
          <a:prstGeom prst="rect">
            <a:avLst/>
          </a:prstGeom>
          <a:solidFill>
            <a:srgbClr val="5B95EB"/>
          </a:solidFill>
          <a:ln w="9525">
            <a:solidFill>
              <a:schemeClr val="accent2">
                <a:lumMod val="60000"/>
                <a:lumOff val="40000"/>
              </a:schemeClr>
            </a:solidFill>
            <a:miter lim="800000"/>
            <a:headEnd/>
            <a:tailEnd/>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Objective</a:t>
            </a:r>
          </a:p>
        </p:txBody>
      </p:sp>
      <p:sp>
        <p:nvSpPr>
          <p:cNvPr id="2" name="Text Box 58"/>
          <p:cNvSpPr txBox="1">
            <a:spLocks noChangeArrowheads="1"/>
          </p:cNvSpPr>
          <p:nvPr/>
        </p:nvSpPr>
        <p:spPr bwMode="auto">
          <a:xfrm>
            <a:off x="1905000" y="5257800"/>
            <a:ext cx="22707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2116" name="Rectangle 68"/>
          <p:cNvSpPr>
            <a:spLocks noChangeArrowheads="1"/>
          </p:cNvSpPr>
          <p:nvPr/>
        </p:nvSpPr>
        <p:spPr bwMode="auto">
          <a:xfrm>
            <a:off x="24938038" y="13215938"/>
            <a:ext cx="23428325" cy="1219200"/>
          </a:xfrm>
          <a:prstGeom prst="rect">
            <a:avLst/>
          </a:prstGeom>
          <a:solidFill>
            <a:srgbClr val="5B95EB"/>
          </a:solidFill>
          <a:ln w="9525">
            <a:solidFill>
              <a:schemeClr val="accent2">
                <a:lumMod val="60000"/>
                <a:lumOff val="40000"/>
              </a:schemeClr>
            </a:solidFill>
            <a:miter lim="800000"/>
            <a:headEnd/>
            <a:tailEnd/>
          </a:ln>
          <a:effectLst/>
        </p:spPr>
        <p:txBody>
          <a:bodyPr wrap="none" lIns="137160" tIns="68580" rIns="137160" bIns="68580" anchor="ctr"/>
          <a:lstStyle/>
          <a:p>
            <a:pPr algn="ctr" defTabSz="4703763" eaLnBrk="1" hangingPunct="1">
              <a:defRPr/>
            </a:pPr>
            <a:r>
              <a:rPr lang="en-US" sz="5700" dirty="0">
                <a:solidFill>
                  <a:schemeClr val="bg1"/>
                </a:solidFill>
              </a:rPr>
              <a:t>Conclusion</a:t>
            </a:r>
            <a:endParaRPr lang="en-US" sz="5700" dirty="0">
              <a:solidFill>
                <a:schemeClr val="tx2"/>
              </a:solidFill>
              <a:effectLst>
                <a:outerShdw blurRad="38100" dist="38100" dir="2700000" algn="tl">
                  <a:srgbClr val="FFFFFF"/>
                </a:outerShdw>
              </a:effectLst>
              <a:latin typeface="Times New Roman" pitchFamily="18" charset="0"/>
            </a:endParaRPr>
          </a:p>
        </p:txBody>
      </p:sp>
      <p:sp>
        <p:nvSpPr>
          <p:cNvPr id="2056" name="Text Box 67"/>
          <p:cNvSpPr txBox="1">
            <a:spLocks noChangeArrowheads="1"/>
          </p:cNvSpPr>
          <p:nvPr/>
        </p:nvSpPr>
        <p:spPr bwMode="auto">
          <a:xfrm>
            <a:off x="457200" y="20116800"/>
            <a:ext cx="23393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r>
              <a:rPr lang="en-US" altLang="en-US" sz="4000" dirty="0"/>
              <a:t>This research project was conducted through meta-analysis.  The group utilized information about the morphologies of each gene that had already been found and published in other articles.  BLAST was also used to compare the genomes of the different strains of yeast.  Then, once the group knew what the differences in genetic sequencing were in said strains of both pathogenic and non-pathogenic Saccharomyces </a:t>
            </a:r>
            <a:r>
              <a:rPr lang="en-US" altLang="en-US" sz="4000" dirty="0" err="1"/>
              <a:t>cerevisiae</a:t>
            </a:r>
            <a:r>
              <a:rPr lang="en-US" altLang="en-US" sz="4000" dirty="0"/>
              <a:t>, MEGA was used in order to create a three-dimensional rendering of the genetic information and single out the specific genetic difference in each strain.</a:t>
            </a:r>
          </a:p>
        </p:txBody>
      </p:sp>
      <p:sp>
        <p:nvSpPr>
          <p:cNvPr id="2057" name="Rectangle 148"/>
          <p:cNvSpPr>
            <a:spLocks noChangeArrowheads="1"/>
          </p:cNvSpPr>
          <p:nvPr/>
        </p:nvSpPr>
        <p:spPr bwMode="auto">
          <a:xfrm>
            <a:off x="457200" y="18402300"/>
            <a:ext cx="23393400" cy="1143000"/>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4800">
                <a:solidFill>
                  <a:schemeClr val="bg1"/>
                </a:solidFill>
              </a:rPr>
              <a:t>Methods</a:t>
            </a:r>
          </a:p>
        </p:txBody>
      </p:sp>
      <p:sp>
        <p:nvSpPr>
          <p:cNvPr id="2060" name="Rectangle 78"/>
          <p:cNvSpPr>
            <a:spLocks noChangeArrowheads="1"/>
          </p:cNvSpPr>
          <p:nvPr/>
        </p:nvSpPr>
        <p:spPr bwMode="auto">
          <a:xfrm>
            <a:off x="376238" y="24188738"/>
            <a:ext cx="23463250" cy="1295400"/>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Data and Results</a:t>
            </a:r>
          </a:p>
        </p:txBody>
      </p:sp>
      <p:sp>
        <p:nvSpPr>
          <p:cNvPr id="2059" name="Text Box 58"/>
          <p:cNvSpPr txBox="1">
            <a:spLocks noChangeArrowheads="1"/>
          </p:cNvSpPr>
          <p:nvPr/>
        </p:nvSpPr>
        <p:spPr bwMode="auto">
          <a:xfrm>
            <a:off x="2057400" y="5410200"/>
            <a:ext cx="22707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3" name="TextBox 86"/>
          <p:cNvSpPr txBox="1">
            <a:spLocks noChangeArrowheads="1"/>
          </p:cNvSpPr>
          <p:nvPr/>
        </p:nvSpPr>
        <p:spPr bwMode="auto">
          <a:xfrm>
            <a:off x="423863" y="5535613"/>
            <a:ext cx="23850600" cy="969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lnSpc>
                <a:spcPts val="4800"/>
              </a:lnSpc>
            </a:pPr>
            <a:r>
              <a:rPr lang="en-US" altLang="en-US" sz="4400" i="1" dirty="0"/>
              <a:t>Saccharomyces </a:t>
            </a:r>
            <a:r>
              <a:rPr lang="en-US" altLang="en-US" sz="4400" i="1" dirty="0" err="1"/>
              <a:t>cerevisiae</a:t>
            </a:r>
            <a:r>
              <a:rPr lang="en-US" altLang="en-US" sz="4400" i="1" dirty="0"/>
              <a:t> </a:t>
            </a:r>
            <a:r>
              <a:rPr lang="en-US" altLang="en-US" sz="4400" dirty="0"/>
              <a:t>is a single cell organism that is historically used in bread making and brewery. Recently, it has been reported that some strains of </a:t>
            </a:r>
            <a:r>
              <a:rPr lang="en-US" altLang="en-US" sz="4400" i="1" dirty="0"/>
              <a:t>S. </a:t>
            </a:r>
            <a:r>
              <a:rPr lang="en-US" altLang="en-US" sz="4400" i="1" dirty="0" err="1"/>
              <a:t>cerevisiae</a:t>
            </a:r>
            <a:r>
              <a:rPr lang="en-US" altLang="en-US" sz="4400" dirty="0"/>
              <a:t>, including YJM789, YJM222, and YJM308, are opportunistic pathogens.  We hypothesized that mutational changes in chaperone proteins contribute to the pathogenicity in the virulent strains because our body temperature is 37⁰C, higher than the temperature that yeast cells typically survive in.  In this study, we will compare the </a:t>
            </a:r>
            <a:r>
              <a:rPr lang="en-US" altLang="en-US" sz="4400" dirty="0" err="1"/>
              <a:t>cis</a:t>
            </a:r>
            <a:r>
              <a:rPr lang="en-US" altLang="en-US" sz="4400" dirty="0"/>
              <a:t>-regulatory and coding sequences of heat shock pathways, such as Hsp60, Hsp70, Hsp90, and Hsp104 in virulent and non-virulent strains. Furthermore, we studied the sequence variation of gene SSD1 which regulates yeast cell wall structures. Sequence variations that were enriched in the pathogenic strains but not in the non-pathogenic strains are likely to be involved in the genetic mechanisms leading to the emergence of virulence. </a:t>
            </a:r>
            <a:r>
              <a:rPr lang="en-US" altLang="en-US" sz="4800" dirty="0"/>
              <a:t> </a:t>
            </a:r>
          </a:p>
          <a:p>
            <a:r>
              <a:rPr lang="en-US" altLang="en-US" sz="4000" dirty="0"/>
              <a:t/>
            </a:r>
            <a:br>
              <a:rPr lang="en-US" altLang="en-US" sz="4000" dirty="0"/>
            </a:br>
            <a:endParaRPr lang="en-US" altLang="en-US" sz="4000" dirty="0">
              <a:latin typeface="Times New Roman" pitchFamily="18" charset="0"/>
              <a:cs typeface="Times New Roman" pitchFamily="18" charset="0"/>
            </a:endParaRPr>
          </a:p>
          <a:p>
            <a:pPr lvl="1" eaLnBrk="1" hangingPunct="1"/>
            <a:endParaRPr lang="en-US" altLang="en-US" sz="4000" dirty="0">
              <a:latin typeface="Times New Roman" pitchFamily="18" charset="0"/>
              <a:cs typeface="Times New Roman" pitchFamily="18" charset="0"/>
            </a:endParaRPr>
          </a:p>
          <a:p>
            <a:pPr lvl="1" eaLnBrk="1" hangingPunct="1">
              <a:buFont typeface="Arial" charset="0"/>
              <a:buChar char="•"/>
            </a:pPr>
            <a:endParaRPr lang="en-US" altLang="en-US" sz="3200" dirty="0"/>
          </a:p>
          <a:p>
            <a:pPr eaLnBrk="1" hangingPunct="1"/>
            <a:endParaRPr lang="en-US" altLang="en-US" sz="3200" dirty="0"/>
          </a:p>
        </p:txBody>
      </p:sp>
      <p:sp>
        <p:nvSpPr>
          <p:cNvPr id="2061" name="Rectangle 94"/>
          <p:cNvSpPr>
            <a:spLocks noChangeArrowheads="1"/>
          </p:cNvSpPr>
          <p:nvPr/>
        </p:nvSpPr>
        <p:spPr bwMode="auto">
          <a:xfrm>
            <a:off x="24993600" y="28224163"/>
            <a:ext cx="23317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endParaRPr lang="en-US" altLang="en-US" sz="9600">
              <a:latin typeface="Times New Roman" pitchFamily="18" charset="0"/>
              <a:ea typeface="Calibri" pitchFamily="34" charset="0"/>
              <a:cs typeface="Times New Roman" pitchFamily="18" charset="0"/>
            </a:endParaRPr>
          </a:p>
        </p:txBody>
      </p:sp>
      <p:sp>
        <p:nvSpPr>
          <p:cNvPr id="2062" name="TextBox 1"/>
          <p:cNvSpPr txBox="1">
            <a:spLocks noChangeArrowheads="1"/>
          </p:cNvSpPr>
          <p:nvPr/>
        </p:nvSpPr>
        <p:spPr bwMode="auto">
          <a:xfrm>
            <a:off x="423863" y="14986000"/>
            <a:ext cx="234965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r>
              <a:rPr lang="en-US" altLang="en-US" sz="4000"/>
              <a:t>The objective of this study was to find and compare the genetic sequencing of examples of virulent and non-virulent yeast strains.  Through this study, and the information used, the group hoped to find similar genes that make different strains of yeast pathogenic. </a:t>
            </a:r>
          </a:p>
        </p:txBody>
      </p:sp>
      <p:pic>
        <p:nvPicPr>
          <p:cNvPr id="2063" name="Picture 21" descr="http://www.thepointcollegeprep.org/uploads/Spelman_Colleg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013"/>
            <a:ext cx="4114800" cy="253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4" name="TextBox 2"/>
          <p:cNvSpPr txBox="1">
            <a:spLocks noChangeArrowheads="1"/>
          </p:cNvSpPr>
          <p:nvPr/>
        </p:nvSpPr>
        <p:spPr bwMode="auto">
          <a:xfrm>
            <a:off x="25603200" y="27127200"/>
            <a:ext cx="22707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buFontTx/>
              <a:buAutoNum type="arabicPeriod"/>
            </a:pPr>
            <a:r>
              <a:rPr lang="en-US" altLang="en-US"/>
              <a:t>Engel , S. R., &amp; Cherry, J. M. (2013). </a:t>
            </a:r>
            <a:r>
              <a:rPr lang="en-US" altLang="en-US" i="1"/>
              <a:t>The new modern era of yeast genomics: community sequencing and the resulting annotation of multiple saccharomyces cerevisiae strains at the saccharomyces genome database </a:t>
            </a:r>
            <a:r>
              <a:rPr lang="en-US" altLang="en-US"/>
              <a:t>. (Master's thesis)Retrieved from </a:t>
            </a:r>
            <a:r>
              <a:rPr lang="en-US" altLang="en-US">
                <a:hlinkClick r:id="rId4"/>
              </a:rPr>
              <a:t>http://database.oxfordjournals.org/content/2013/bat012.full</a:t>
            </a:r>
            <a:endParaRPr lang="en-US" altLang="en-US"/>
          </a:p>
          <a:p>
            <a:pPr>
              <a:buFontTx/>
              <a:buAutoNum type="arabicPeriod"/>
            </a:pPr>
            <a:r>
              <a:rPr lang="en-US" altLang="en-US"/>
              <a:t>McCusker, J. H., Clemons, K. V., Stevens, D. A., &amp; Davis, R. W. (1993). </a:t>
            </a:r>
            <a:r>
              <a:rPr lang="en-US" altLang="en-US" i="1"/>
              <a:t>Genetic characterization of pathogenic saccharomyces cerevisiae isolates</a:t>
            </a:r>
            <a:r>
              <a:rPr lang="en-US" altLang="en-US"/>
              <a:t>. (Master's thesis)Retrieved from http://www.genetics.org/content/136/4/1261.full.pdf html</a:t>
            </a:r>
          </a:p>
          <a:p>
            <a:pPr>
              <a:buFontTx/>
              <a:buAutoNum type="arabicPeriod"/>
            </a:pPr>
            <a:r>
              <a:rPr lang="en-US" altLang="en-US"/>
              <a:t>McCusker, J. H., Wei , W., Hyman, R. W., &amp; Jones , T. (2007). </a:t>
            </a:r>
            <a:r>
              <a:rPr lang="en-US" altLang="en-US" i="1"/>
              <a:t>Genome sequencing and comparative analysis of saccharomyces cerevisiae strain yjm789</a:t>
            </a:r>
            <a:r>
              <a:rPr lang="en-US" altLang="en-US"/>
              <a:t>. (Master's thesis)Retrieved from http://www.pnas.org/content/104/31/12825.full.pdf html</a:t>
            </a:r>
          </a:p>
          <a:p>
            <a:pPr>
              <a:buFontTx/>
              <a:buAutoNum type="arabicPeriod"/>
            </a:pPr>
            <a:r>
              <a:rPr lang="en-US" altLang="en-US"/>
              <a:t>Klingberg, T. D., Lesnik, U., Arneborg, N., Raspor, P., &amp; Jespersen, L. (2008). </a:t>
            </a:r>
            <a:r>
              <a:rPr lang="en-US" altLang="en-US" i="1"/>
              <a:t>Comparison of saccharomyces cerevisiae strains of clinical and nonclinical origin bymolecular typing and determination of putative virulence traits</a:t>
            </a:r>
            <a:r>
              <a:rPr lang="en-US" altLang="en-US"/>
              <a:t>. (Master's thesis)Retrieved from http://www.ncbi.nlm.nih.gov/pmc/articles/PMC2430332/pdf/fyr0008-0631.pdf</a:t>
            </a:r>
          </a:p>
          <a:p>
            <a:pPr>
              <a:buFontTx/>
              <a:buAutoNum type="arabicPeriod"/>
            </a:pPr>
            <a:endParaRPr lang="en-US" altLang="en-US"/>
          </a:p>
        </p:txBody>
      </p:sp>
      <p:sp>
        <p:nvSpPr>
          <p:cNvPr id="5" name="TextBox 4"/>
          <p:cNvSpPr txBox="1"/>
          <p:nvPr/>
        </p:nvSpPr>
        <p:spPr>
          <a:xfrm>
            <a:off x="457200" y="25793700"/>
            <a:ext cx="23382288" cy="3170099"/>
          </a:xfrm>
          <a:prstGeom prst="rect">
            <a:avLst/>
          </a:prstGeom>
          <a:noFill/>
        </p:spPr>
        <p:txBody>
          <a:bodyPr wrap="square" rtlCol="0">
            <a:spAutoFit/>
          </a:bodyPr>
          <a:lstStyle/>
          <a:p>
            <a:r>
              <a:rPr lang="en-US" sz="4000" dirty="0" smtClean="0"/>
              <a:t>Based on a comparison of genes between the pathogenic and non-pathogenic strains of yeast, we found that there are multiple genes that contribute to the virulence of the yeast. For example, there are multiple genes associated with the ability of pathogenic yeast to live at higher temperatures than normal. Contrary to our original belief, this ability of pathogenic yeast is not merely the result of differences in the proteins of heat shock pathways.</a:t>
            </a:r>
            <a:endParaRPr lang="en-US" sz="4000" dirty="0"/>
          </a:p>
        </p:txBody>
      </p:sp>
      <p:sp>
        <p:nvSpPr>
          <p:cNvPr id="7" name="TextBox 6"/>
          <p:cNvSpPr txBox="1"/>
          <p:nvPr/>
        </p:nvSpPr>
        <p:spPr>
          <a:xfrm>
            <a:off x="24938038" y="14986000"/>
            <a:ext cx="23428325" cy="3170099"/>
          </a:xfrm>
          <a:prstGeom prst="rect">
            <a:avLst/>
          </a:prstGeom>
          <a:noFill/>
        </p:spPr>
        <p:txBody>
          <a:bodyPr wrap="square" rtlCol="0">
            <a:spAutoFit/>
          </a:bodyPr>
          <a:lstStyle/>
          <a:p>
            <a:r>
              <a:rPr lang="en-US" sz="4000" dirty="0" smtClean="0"/>
              <a:t>Due to the high volume of genes involved with virulence in this species, we were unable to definitively determine which gene(s) are responsible for making some strains pathogenic. However, we are able to determine that pathogenic strains of yeast differ from non-pathogenic strains in more way than one. Evidence for there being multiple genes that regulate virulence shows that pathogenic yeast have been subjected to a number of mutations, not just one, that allow them to live at </a:t>
            </a:r>
            <a:r>
              <a:rPr lang="en-US" sz="4000" smtClean="0"/>
              <a:t>high temperatures.</a:t>
            </a:r>
            <a:endParaRPr lang="en-US" sz="4000" dirty="0"/>
          </a:p>
        </p:txBody>
      </p:sp>
      <p:sp>
        <p:nvSpPr>
          <p:cNvPr id="6" name="TextBox 5"/>
          <p:cNvSpPr txBox="1"/>
          <p:nvPr/>
        </p:nvSpPr>
        <p:spPr>
          <a:xfrm>
            <a:off x="26593800" y="4953000"/>
            <a:ext cx="2421469" cy="1015663"/>
          </a:xfrm>
          <a:prstGeom prst="rect">
            <a:avLst/>
          </a:prstGeom>
          <a:noFill/>
        </p:spPr>
        <p:txBody>
          <a:bodyPr wrap="none" rtlCol="0">
            <a:spAutoFit/>
          </a:bodyPr>
          <a:lstStyle/>
          <a:p>
            <a:r>
              <a:rPr lang="en-US" dirty="0" smtClean="0"/>
              <a:t>Actin</a:t>
            </a:r>
          </a:p>
          <a:p>
            <a:r>
              <a:rPr lang="en-US" dirty="0" smtClean="0"/>
              <a:t>Cytoskeleton</a:t>
            </a:r>
            <a:endParaRPr lang="en-US" dirty="0"/>
          </a:p>
        </p:txBody>
      </p:sp>
      <p:pic>
        <p:nvPicPr>
          <p:cNvPr id="8" name="Picture 7" descr="pdr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0" y="7391400"/>
            <a:ext cx="5473700" cy="4445000"/>
          </a:xfrm>
          <a:prstGeom prst="rect">
            <a:avLst/>
          </a:prstGeom>
        </p:spPr>
      </p:pic>
      <p:sp>
        <p:nvSpPr>
          <p:cNvPr id="9" name="TextBox 8"/>
          <p:cNvSpPr txBox="1"/>
          <p:nvPr/>
        </p:nvSpPr>
        <p:spPr>
          <a:xfrm>
            <a:off x="34823400" y="4953000"/>
            <a:ext cx="2985726" cy="1015663"/>
          </a:xfrm>
          <a:prstGeom prst="rect">
            <a:avLst/>
          </a:prstGeom>
          <a:noFill/>
        </p:spPr>
        <p:txBody>
          <a:bodyPr wrap="none" rtlCol="0">
            <a:spAutoFit/>
          </a:bodyPr>
          <a:lstStyle/>
          <a:p>
            <a:r>
              <a:rPr lang="en-US" dirty="0" smtClean="0"/>
              <a:t>PDR5</a:t>
            </a:r>
          </a:p>
          <a:p>
            <a:r>
              <a:rPr lang="en-US" dirty="0" smtClean="0"/>
              <a:t>Drug transporter</a:t>
            </a:r>
            <a:endParaRPr lang="en-US" dirty="0"/>
          </a:p>
        </p:txBody>
      </p:sp>
      <p:pic>
        <p:nvPicPr>
          <p:cNvPr id="10" name="Picture 9" descr="actin-M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54440" y="7238999"/>
            <a:ext cx="4840873" cy="5478399"/>
          </a:xfrm>
          <a:prstGeom prst="rect">
            <a:avLst/>
          </a:prstGeom>
        </p:spPr>
      </p:pic>
      <p:sp>
        <p:nvSpPr>
          <p:cNvPr id="11" name="TextBox 10"/>
          <p:cNvSpPr txBox="1"/>
          <p:nvPr/>
        </p:nvSpPr>
        <p:spPr>
          <a:xfrm>
            <a:off x="26665729" y="12268200"/>
            <a:ext cx="537671" cy="261610"/>
          </a:xfrm>
          <a:prstGeom prst="rect">
            <a:avLst/>
          </a:prstGeom>
          <a:solidFill>
            <a:schemeClr val="bg1"/>
          </a:solidFill>
        </p:spPr>
        <p:txBody>
          <a:bodyPr wrap="none" rtlCol="0">
            <a:spAutoFit/>
          </a:bodyPr>
          <a:lstStyle/>
          <a:p>
            <a:r>
              <a:rPr lang="en-US" sz="1100" dirty="0" smtClean="0"/>
              <a:t>0.002</a:t>
            </a:r>
            <a:endParaRPr lang="en-US" sz="1100" dirty="0"/>
          </a:p>
        </p:txBody>
      </p:sp>
      <p:sp>
        <p:nvSpPr>
          <p:cNvPr id="25" name="TextBox 24"/>
          <p:cNvSpPr txBox="1"/>
          <p:nvPr/>
        </p:nvSpPr>
        <p:spPr>
          <a:xfrm>
            <a:off x="33904729" y="11320790"/>
            <a:ext cx="537671" cy="261610"/>
          </a:xfrm>
          <a:prstGeom prst="rect">
            <a:avLst/>
          </a:prstGeom>
          <a:solidFill>
            <a:schemeClr val="bg1"/>
          </a:solidFill>
        </p:spPr>
        <p:txBody>
          <a:bodyPr wrap="none" rtlCol="0">
            <a:spAutoFit/>
          </a:bodyPr>
          <a:lstStyle/>
          <a:p>
            <a:r>
              <a:rPr lang="en-US" sz="1100" dirty="0" smtClean="0"/>
              <a:t>0.005</a:t>
            </a:r>
            <a:endParaRPr lang="en-US" sz="1100" dirty="0"/>
          </a:p>
        </p:txBody>
      </p:sp>
      <p:sp>
        <p:nvSpPr>
          <p:cNvPr id="12" name="TextBox 11"/>
          <p:cNvSpPr txBox="1"/>
          <p:nvPr/>
        </p:nvSpPr>
        <p:spPr>
          <a:xfrm>
            <a:off x="26441400" y="19202400"/>
            <a:ext cx="12024270" cy="2862322"/>
          </a:xfrm>
          <a:prstGeom prst="rect">
            <a:avLst/>
          </a:prstGeom>
          <a:noFill/>
        </p:spPr>
        <p:txBody>
          <a:bodyPr wrap="none" rtlCol="0">
            <a:spAutoFit/>
          </a:bodyPr>
          <a:lstStyle/>
          <a:p>
            <a:r>
              <a:rPr lang="en-US" dirty="0" smtClean="0"/>
              <a:t>A summary table of candidates genes that should be explored further. </a:t>
            </a:r>
          </a:p>
          <a:p>
            <a:endParaRPr lang="en-US" dirty="0"/>
          </a:p>
          <a:p>
            <a:r>
              <a:rPr lang="en-US" dirty="0" smtClean="0"/>
              <a:t>Genes that do not clear information on pathogenicity. </a:t>
            </a:r>
          </a:p>
          <a:p>
            <a:endParaRPr lang="en-US" dirty="0"/>
          </a:p>
          <a:p>
            <a:r>
              <a:rPr lang="en-US" dirty="0" smtClean="0"/>
              <a:t>Not enough sequence: </a:t>
            </a:r>
          </a:p>
          <a:p>
            <a:r>
              <a:rPr lang="en-US" dirty="0" smtClean="0"/>
              <a:t>ATP6, COX1, COX2</a:t>
            </a:r>
            <a:endParaRPr lang="en-US" dirty="0"/>
          </a:p>
        </p:txBody>
      </p:sp>
      <p:pic>
        <p:nvPicPr>
          <p:cNvPr id="4" name="Picture 3" descr="pathogenic_yeast_phypha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95400" y="4876800"/>
            <a:ext cx="5257800" cy="2923402"/>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4465</TotalTime>
  <Words>684</Words>
  <Application>Microsoft Macintosh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Hong</cp:lastModifiedBy>
  <cp:revision>240</cp:revision>
  <cp:lastPrinted>2006-08-04T02:22:52Z</cp:lastPrinted>
  <dcterms:created xsi:type="dcterms:W3CDTF">2004-07-27T19:46:06Z</dcterms:created>
  <dcterms:modified xsi:type="dcterms:W3CDTF">2014-04-08T20:28:59Z</dcterms:modified>
</cp:coreProperties>
</file>