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embeddings/oleObject1.bin" ContentType="application/vnd.openxmlformats-officedocument.oleObject"/>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0" r:id="rId1"/>
  </p:sldMasterIdLst>
  <p:notesMasterIdLst>
    <p:notesMasterId r:id="rId16"/>
  </p:notesMasterIdLst>
  <p:sldIdLst>
    <p:sldId id="256" r:id="rId2"/>
    <p:sldId id="257" r:id="rId3"/>
    <p:sldId id="273" r:id="rId4"/>
    <p:sldId id="259" r:id="rId5"/>
    <p:sldId id="258" r:id="rId6"/>
    <p:sldId id="260" r:id="rId7"/>
    <p:sldId id="274" r:id="rId8"/>
    <p:sldId id="261" r:id="rId9"/>
    <p:sldId id="262" r:id="rId10"/>
    <p:sldId id="275" r:id="rId11"/>
    <p:sldId id="265" r:id="rId12"/>
    <p:sldId id="267" r:id="rId13"/>
    <p:sldId id="268" r:id="rId14"/>
    <p:sldId id="269" r:id="rId15"/>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2705"/>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279" autoAdjust="0"/>
  </p:normalViewPr>
  <p:slideViewPr>
    <p:cSldViewPr snapToGrid="0" snapToObjects="1">
      <p:cViewPr varScale="1">
        <p:scale>
          <a:sx n="52" d="100"/>
          <a:sy n="52" d="100"/>
        </p:scale>
        <p:origin x="-111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F2408F2A-2255-C64D-B8A8-AA89496A6DDA}" type="datetimeFigureOut">
              <a:rPr lang="en-US" smtClean="0"/>
              <a:t>4/7/14</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E7B8A445-A5FD-1045-80D3-C8D80355B867}" type="slidenum">
              <a:rPr lang="en-US" smtClean="0"/>
              <a:t>‹#›</a:t>
            </a:fld>
            <a:endParaRPr lang="en-US"/>
          </a:p>
        </p:txBody>
      </p:sp>
    </p:spTree>
    <p:extLst>
      <p:ext uri="{BB962C8B-B14F-4D97-AF65-F5344CB8AC3E}">
        <p14:creationId xmlns:p14="http://schemas.microsoft.com/office/powerpoint/2010/main" val="385920627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41" eaLnBrk="0" hangingPunct="0">
              <a:defRPr sz="2800" b="1">
                <a:solidFill>
                  <a:schemeClr val="accent2"/>
                </a:solidFill>
                <a:latin typeface="Times New Roman" charset="0"/>
                <a:ea typeface="ＭＳ Ｐゴシック" charset="0"/>
                <a:cs typeface="ＭＳ Ｐゴシック" charset="0"/>
              </a:defRPr>
            </a:lvl1pPr>
            <a:lvl2pPr marL="37871034" indent="-37414566" defTabSz="965241" eaLnBrk="0" hangingPunct="0">
              <a:defRPr sz="2800" b="1">
                <a:solidFill>
                  <a:schemeClr val="accent2"/>
                </a:solidFill>
                <a:latin typeface="Times New Roman" charset="0"/>
                <a:ea typeface="ＭＳ Ｐゴシック" charset="0"/>
              </a:defRPr>
            </a:lvl2pPr>
            <a:lvl3pPr eaLnBrk="0" hangingPunct="0">
              <a:defRPr sz="2800" b="1">
                <a:solidFill>
                  <a:schemeClr val="accent2"/>
                </a:solidFill>
                <a:latin typeface="Times New Roman" charset="0"/>
                <a:ea typeface="ＭＳ Ｐゴシック" charset="0"/>
              </a:defRPr>
            </a:lvl3pPr>
            <a:lvl4pPr eaLnBrk="0" hangingPunct="0">
              <a:defRPr sz="2800" b="1">
                <a:solidFill>
                  <a:schemeClr val="accent2"/>
                </a:solidFill>
                <a:latin typeface="Times New Roman" charset="0"/>
                <a:ea typeface="ＭＳ Ｐゴシック" charset="0"/>
              </a:defRPr>
            </a:lvl4pPr>
            <a:lvl5pPr eaLnBrk="0" hangingPunct="0">
              <a:defRPr sz="2800" b="1">
                <a:solidFill>
                  <a:schemeClr val="accent2"/>
                </a:solidFill>
                <a:latin typeface="Times New Roman" charset="0"/>
                <a:ea typeface="ＭＳ Ｐゴシック" charset="0"/>
              </a:defRPr>
            </a:lvl5pPr>
            <a:lvl6pPr marL="456468" eaLnBrk="0" fontAlgn="base" hangingPunct="0">
              <a:spcBef>
                <a:spcPct val="0"/>
              </a:spcBef>
              <a:spcAft>
                <a:spcPct val="0"/>
              </a:spcAft>
              <a:defRPr sz="2800" b="1">
                <a:solidFill>
                  <a:schemeClr val="accent2"/>
                </a:solidFill>
                <a:latin typeface="Times New Roman" charset="0"/>
                <a:ea typeface="ＭＳ Ｐゴシック" charset="0"/>
              </a:defRPr>
            </a:lvl6pPr>
            <a:lvl7pPr marL="912937" eaLnBrk="0" fontAlgn="base" hangingPunct="0">
              <a:spcBef>
                <a:spcPct val="0"/>
              </a:spcBef>
              <a:spcAft>
                <a:spcPct val="0"/>
              </a:spcAft>
              <a:defRPr sz="2800" b="1">
                <a:solidFill>
                  <a:schemeClr val="accent2"/>
                </a:solidFill>
                <a:latin typeface="Times New Roman" charset="0"/>
                <a:ea typeface="ＭＳ Ｐゴシック" charset="0"/>
              </a:defRPr>
            </a:lvl7pPr>
            <a:lvl8pPr marL="1369405" eaLnBrk="0" fontAlgn="base" hangingPunct="0">
              <a:spcBef>
                <a:spcPct val="0"/>
              </a:spcBef>
              <a:spcAft>
                <a:spcPct val="0"/>
              </a:spcAft>
              <a:defRPr sz="2800" b="1">
                <a:solidFill>
                  <a:schemeClr val="accent2"/>
                </a:solidFill>
                <a:latin typeface="Times New Roman" charset="0"/>
                <a:ea typeface="ＭＳ Ｐゴシック" charset="0"/>
              </a:defRPr>
            </a:lvl8pPr>
            <a:lvl9pPr marL="1825874" eaLnBrk="0" fontAlgn="base" hangingPunct="0">
              <a:spcBef>
                <a:spcPct val="0"/>
              </a:spcBef>
              <a:spcAft>
                <a:spcPct val="0"/>
              </a:spcAft>
              <a:defRPr sz="2800" b="1">
                <a:solidFill>
                  <a:schemeClr val="accent2"/>
                </a:solidFill>
                <a:latin typeface="Times New Roman" charset="0"/>
                <a:ea typeface="ＭＳ Ｐゴシック" charset="0"/>
              </a:defRPr>
            </a:lvl9pPr>
          </a:lstStyle>
          <a:p>
            <a:pPr eaLnBrk="1" hangingPunct="1"/>
            <a:fld id="{FF3A0583-7D29-1240-93B0-7C8393106314}" type="slidenum">
              <a:rPr lang="en-US" sz="1300" b="0">
                <a:solidFill>
                  <a:schemeClr val="tx1"/>
                </a:solidFill>
              </a:rPr>
              <a:pPr eaLnBrk="1" hangingPunct="1"/>
              <a:t>3</a:t>
            </a:fld>
            <a:endParaRPr lang="en-US" sz="1300" b="0">
              <a:solidFill>
                <a:schemeClr val="tx1"/>
              </a:solidFill>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atin typeface="Times New Roman" charset="0"/>
                <a:ea typeface="ＭＳ Ｐゴシック" charset="0"/>
                <a:cs typeface="ＭＳ Ｐゴシック" charset="0"/>
              </a:rPr>
              <a:t>As a cellular organism, the life span of yeast can be measured in two different ways. The RLS and the CLS. </a:t>
            </a:r>
          </a:p>
          <a:p>
            <a:pPr eaLnBrk="1" hangingPunct="1"/>
            <a:r>
              <a:rPr lang="en-US">
                <a:latin typeface="Times New Roman" charset="0"/>
                <a:ea typeface="ＭＳ Ｐゴシック" charset="0"/>
                <a:cs typeface="ＭＳ Ｐゴシック" charset="0"/>
              </a:rPr>
              <a:t>How to assay RLS? </a:t>
            </a:r>
          </a:p>
          <a:p>
            <a:pPr eaLnBrk="1" hangingPunct="1"/>
            <a:r>
              <a:rPr lang="en-US">
                <a:latin typeface="Times New Roman" charset="0"/>
                <a:ea typeface="ＭＳ Ｐゴシック" charset="0"/>
                <a:cs typeface="ＭＳ Ｐゴシック" charset="0"/>
              </a:rPr>
              <a:t>S. cerevisize grow by budding out new cells. The new cells are smaller than the old mother cells. This enable us to identify the mother and daughter cells under microscope and separate them by by micro dissection.</a:t>
            </a:r>
          </a:p>
          <a:p>
            <a:pPr eaLnBrk="1" hangingPunct="1"/>
            <a:endParaRPr lang="en-US">
              <a:latin typeface="Times New Roman" charset="0"/>
              <a:ea typeface="ＭＳ Ｐゴシック" charset="0"/>
              <a:cs typeface="ＭＳ Ｐゴシック" charset="0"/>
            </a:endParaRPr>
          </a:p>
          <a:p>
            <a:pPr eaLnBrk="1" hangingPunct="1"/>
            <a:endParaRPr lang="en-US">
              <a:latin typeface="Times New Roman" charset="0"/>
              <a:ea typeface="ＭＳ Ｐゴシック" charset="0"/>
              <a:cs typeface="ＭＳ Ｐゴシック"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Homogeneous every component</a:t>
            </a:r>
            <a:r>
              <a:rPr lang="en-US" baseline="0" dirty="0" smtClean="0"/>
              <a:t> is connected in the same way. Heterogeneous every component is connected differently. However both age differently in their respective systems. </a:t>
            </a:r>
            <a:endParaRPr lang="en-US" dirty="0"/>
          </a:p>
        </p:txBody>
      </p:sp>
      <p:sp>
        <p:nvSpPr>
          <p:cNvPr id="4" name="Slide Number Placeholder 3"/>
          <p:cNvSpPr>
            <a:spLocks noGrp="1"/>
          </p:cNvSpPr>
          <p:nvPr>
            <p:ph type="sldNum" sz="quarter" idx="10"/>
          </p:nvPr>
        </p:nvSpPr>
        <p:spPr/>
        <p:txBody>
          <a:bodyPr/>
          <a:lstStyle/>
          <a:p>
            <a:fld id="{E7B8A445-A5FD-1045-80D3-C8D80355B867}" type="slidenum">
              <a:rPr lang="en-US" smtClean="0"/>
              <a:t>5</a:t>
            </a:fld>
            <a:endParaRPr lang="en-US"/>
          </a:p>
        </p:txBody>
      </p:sp>
    </p:spTree>
    <p:extLst>
      <p:ext uri="{BB962C8B-B14F-4D97-AF65-F5344CB8AC3E}">
        <p14:creationId xmlns:p14="http://schemas.microsoft.com/office/powerpoint/2010/main" val="1770390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Theoretical prediction</a:t>
            </a:r>
            <a:endParaRPr lang="en-US" dirty="0"/>
          </a:p>
        </p:txBody>
      </p:sp>
      <p:sp>
        <p:nvSpPr>
          <p:cNvPr id="4" name="Slide Number Placeholder 3"/>
          <p:cNvSpPr>
            <a:spLocks noGrp="1"/>
          </p:cNvSpPr>
          <p:nvPr>
            <p:ph type="sldNum" sz="quarter" idx="10"/>
          </p:nvPr>
        </p:nvSpPr>
        <p:spPr/>
        <p:txBody>
          <a:bodyPr/>
          <a:lstStyle/>
          <a:p>
            <a:fld id="{E7B8A445-A5FD-1045-80D3-C8D80355B867}" type="slidenum">
              <a:rPr lang="en-US" smtClean="0"/>
              <a:t>6</a:t>
            </a:fld>
            <a:endParaRPr lang="en-US"/>
          </a:p>
        </p:txBody>
      </p:sp>
    </p:spTree>
    <p:extLst>
      <p:ext uri="{BB962C8B-B14F-4D97-AF65-F5344CB8AC3E}">
        <p14:creationId xmlns:p14="http://schemas.microsoft.com/office/powerpoint/2010/main" val="37484843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Define</a:t>
            </a:r>
            <a:r>
              <a:rPr lang="en-US" baseline="0" dirty="0" smtClean="0"/>
              <a:t> reliability &amp; talk about maximal age in one essential is reliability and minimal age between both is entire reliability </a:t>
            </a:r>
            <a:endParaRPr lang="en-US" dirty="0"/>
          </a:p>
        </p:txBody>
      </p:sp>
      <p:sp>
        <p:nvSpPr>
          <p:cNvPr id="4" name="Slide Number Placeholder 3"/>
          <p:cNvSpPr>
            <a:spLocks noGrp="1"/>
          </p:cNvSpPr>
          <p:nvPr>
            <p:ph type="sldNum" sz="quarter" idx="10"/>
          </p:nvPr>
        </p:nvSpPr>
        <p:spPr/>
        <p:txBody>
          <a:bodyPr/>
          <a:lstStyle/>
          <a:p>
            <a:fld id="{E7B8A445-A5FD-1045-80D3-C8D80355B867}" type="slidenum">
              <a:rPr lang="en-US" smtClean="0"/>
              <a:t>8</a:t>
            </a:fld>
            <a:endParaRPr lang="en-US"/>
          </a:p>
        </p:txBody>
      </p:sp>
    </p:spTree>
    <p:extLst>
      <p:ext uri="{BB962C8B-B14F-4D97-AF65-F5344CB8AC3E}">
        <p14:creationId xmlns:p14="http://schemas.microsoft.com/office/powerpoint/2010/main" val="14740812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Trying to compare survivorship</a:t>
            </a:r>
            <a:r>
              <a:rPr lang="en-US" baseline="0" dirty="0" smtClean="0"/>
              <a:t> between original yeast network and random network. Add glimpse of R code.</a:t>
            </a:r>
          </a:p>
          <a:p>
            <a:endParaRPr lang="en-US" dirty="0"/>
          </a:p>
        </p:txBody>
      </p:sp>
      <p:sp>
        <p:nvSpPr>
          <p:cNvPr id="4" name="Slide Number Placeholder 3"/>
          <p:cNvSpPr>
            <a:spLocks noGrp="1"/>
          </p:cNvSpPr>
          <p:nvPr>
            <p:ph type="sldNum" sz="quarter" idx="10"/>
          </p:nvPr>
        </p:nvSpPr>
        <p:spPr/>
        <p:txBody>
          <a:bodyPr/>
          <a:lstStyle/>
          <a:p>
            <a:fld id="{E7B8A445-A5FD-1045-80D3-C8D80355B867}" type="slidenum">
              <a:rPr lang="en-US" smtClean="0"/>
              <a:t>9</a:t>
            </a:fld>
            <a:endParaRPr lang="en-US"/>
          </a:p>
        </p:txBody>
      </p:sp>
    </p:spTree>
    <p:extLst>
      <p:ext uri="{BB962C8B-B14F-4D97-AF65-F5344CB8AC3E}">
        <p14:creationId xmlns:p14="http://schemas.microsoft.com/office/powerpoint/2010/main" val="23828043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my results, the original</a:t>
            </a:r>
            <a:r>
              <a:rPr lang="en-US" baseline="0" dirty="0" smtClean="0"/>
              <a:t> network is more reliable because it has a higher mean life span. This cannot concretely conclude that it is more reliable however because more criteria would need to be researched. Where p is 1.0. More research needs to be done for different p values. Possibly could be because the sample size is not large enough right now population is sampled at 2000. </a:t>
            </a:r>
            <a:endParaRPr lang="en-US" dirty="0"/>
          </a:p>
        </p:txBody>
      </p:sp>
      <p:sp>
        <p:nvSpPr>
          <p:cNvPr id="4" name="Slide Number Placeholder 3"/>
          <p:cNvSpPr>
            <a:spLocks noGrp="1"/>
          </p:cNvSpPr>
          <p:nvPr>
            <p:ph type="sldNum" sz="quarter" idx="10"/>
          </p:nvPr>
        </p:nvSpPr>
        <p:spPr/>
        <p:txBody>
          <a:bodyPr/>
          <a:lstStyle/>
          <a:p>
            <a:fld id="{E7B8A445-A5FD-1045-80D3-C8D80355B867}" type="slidenum">
              <a:rPr lang="en-US" smtClean="0"/>
              <a:t>11</a:t>
            </a:fld>
            <a:endParaRPr lang="en-US"/>
          </a:p>
        </p:txBody>
      </p:sp>
    </p:spTree>
    <p:extLst>
      <p:ext uri="{BB962C8B-B14F-4D97-AF65-F5344CB8AC3E}">
        <p14:creationId xmlns:p14="http://schemas.microsoft.com/office/powerpoint/2010/main" val="2996965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4AF466F-BDA4-4F18-9C7B-FF0A9A1B0E80}" type="datetime1">
              <a:rPr lang="en-US" smtClean="0"/>
              <a:pPr/>
              <a:t>4/7/14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FB4290-6522-4139-852E-05BD9E7F0D2E}" type="datetime1">
              <a:rPr lang="en-US" smtClean="0"/>
              <a:pPr/>
              <a:t>4/7/14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B955F9-81EA-47C5-8059-9E5C2B437C70}" type="datetime1">
              <a:rPr lang="en-US" smtClean="0"/>
              <a:pPr/>
              <a:t>4/7/14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EF607B-A47E-422C-9BEF-122CCDB7C526}" type="datetime1">
              <a:rPr lang="en-US" smtClean="0"/>
              <a:pPr/>
              <a:t>4/7/14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9A7CB-BEE6-4F99-898E-913F06E8E125}" type="datetime1">
              <a:rPr lang="en-US" smtClean="0"/>
              <a:pPr/>
              <a:t>4/7/14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EE300C-6FC5-4FC3-AF1A-075E4F50620D}" type="datetime1">
              <a:rPr lang="en-US" smtClean="0"/>
              <a:pPr/>
              <a:t>4/7/14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0D295D-4A77-4DEB-B04C-9F4282A8BC04}" type="datetime1">
              <a:rPr lang="en-US" smtClean="0"/>
              <a:pPr/>
              <a:t>4/7/14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B28685-4D0C-42D5-8013-B5904CD1FCBC}" type="datetime1">
              <a:rPr lang="en-US" smtClean="0"/>
              <a:pPr/>
              <a:t>4/7/14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F226C0-9885-4BA9-BBFA-A52CBFEBB775}" type="datetime1">
              <a:rPr lang="en-US" smtClean="0"/>
              <a:pPr/>
              <a:t>4/7/14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EE1B38-C5EB-4D66-9137-0AFE9CDEDE8F}" type="datetime1">
              <a:rPr lang="en-US" smtClean="0"/>
              <a:pPr/>
              <a:t>4/7/14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327B613C-1AD7-49D3-885D-F654C5CDBAA6}" type="datetime1">
              <a:rPr lang="en-US" smtClean="0"/>
              <a:pPr/>
              <a:t>4/7/14</a:t>
            </a:fld>
            <a:endParaRPr lang="en-US" dirty="0"/>
          </a:p>
        </p:txBody>
      </p:sp>
      <p:sp>
        <p:nvSpPr>
          <p:cNvPr id="9" name="Slide Number Placeholder 8"/>
          <p:cNvSpPr>
            <a:spLocks noGrp="1"/>
          </p:cNvSpPr>
          <p:nvPr>
            <p:ph type="sldNum" sz="quarter" idx="11"/>
          </p:nvPr>
        </p:nvSpPr>
        <p:spPr/>
        <p:txBody>
          <a:bodyPr/>
          <a:lstStyle/>
          <a:p>
            <a:fld id="{6E2D2B3B-882E-40F3-A32F-6DD516915044}" type="slidenum">
              <a:rPr lang="en-US" smtClean="0"/>
              <a:pPr/>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6E2D2B3B-882E-40F3-A32F-6DD516915044}" type="slidenum">
              <a:rPr lang="en-US" smtClean="0"/>
              <a:pPr/>
              <a:t>‹#›</a:t>
            </a:fld>
            <a:endParaRPr lang="en-US" dirty="0"/>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dirty="0"/>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327B613C-1AD7-49D3-885D-F654C5CDBAA6}" type="datetime1">
              <a:rPr lang="en-US" smtClean="0"/>
              <a:pPr/>
              <a:t>4/7/14</a:t>
            </a:fld>
            <a:endParaRPr lang="en-US" dirty="0"/>
          </a:p>
        </p:txBody>
      </p:sp>
    </p:spTree>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Lst>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hf sldNum="0"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3.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5.jp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430" y="1534081"/>
            <a:ext cx="8675976" cy="2981390"/>
          </a:xfrm>
        </p:spPr>
        <p:txBody>
          <a:bodyPr/>
          <a:lstStyle/>
          <a:p>
            <a:r>
              <a:rPr lang="en-US" sz="6000" dirty="0" smtClean="0">
                <a:solidFill>
                  <a:srgbClr val="0000FF"/>
                </a:solidFill>
              </a:rPr>
              <a:t>Influence of Network Topology on Cellular Aging</a:t>
            </a:r>
            <a:endParaRPr lang="en-US" sz="6000" dirty="0">
              <a:solidFill>
                <a:srgbClr val="0000FF"/>
              </a:solidFill>
            </a:endParaRPr>
          </a:p>
        </p:txBody>
      </p:sp>
      <p:sp>
        <p:nvSpPr>
          <p:cNvPr id="3" name="Subtitle 2"/>
          <p:cNvSpPr>
            <a:spLocks noGrp="1"/>
          </p:cNvSpPr>
          <p:nvPr>
            <p:ph type="subTitle" idx="1"/>
          </p:nvPr>
        </p:nvSpPr>
        <p:spPr/>
        <p:txBody>
          <a:bodyPr>
            <a:normAutofit lnSpcReduction="10000"/>
          </a:bodyPr>
          <a:lstStyle/>
          <a:p>
            <a:r>
              <a:rPr lang="en-US" b="1" dirty="0" smtClean="0">
                <a:solidFill>
                  <a:srgbClr val="000090"/>
                </a:solidFill>
              </a:rPr>
              <a:t>Brittany A. Jackson</a:t>
            </a:r>
          </a:p>
          <a:p>
            <a:r>
              <a:rPr lang="en-US" dirty="0" smtClean="0">
                <a:solidFill>
                  <a:srgbClr val="000090"/>
                </a:solidFill>
              </a:rPr>
              <a:t>Spelman College Research Day	</a:t>
            </a:r>
          </a:p>
          <a:p>
            <a:r>
              <a:rPr lang="en-US" dirty="0" smtClean="0">
                <a:solidFill>
                  <a:srgbClr val="000090"/>
                </a:solidFill>
              </a:rPr>
              <a:t>April 11, 2014</a:t>
            </a:r>
          </a:p>
          <a:p>
            <a:endParaRPr lang="en-US" dirty="0"/>
          </a:p>
        </p:txBody>
      </p:sp>
    </p:spTree>
    <p:extLst>
      <p:ext uri="{BB962C8B-B14F-4D97-AF65-F5344CB8AC3E}">
        <p14:creationId xmlns:p14="http://schemas.microsoft.com/office/powerpoint/2010/main" val="260437562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Permutation of the network </a:t>
            </a:r>
            <a:br>
              <a:rPr lang="en-US" sz="3600" dirty="0" smtClean="0"/>
            </a:br>
            <a:r>
              <a:rPr lang="en-US" sz="3600" dirty="0"/>
              <a:t> </a:t>
            </a:r>
            <a:r>
              <a:rPr lang="en-US" sz="3600" dirty="0" smtClean="0"/>
              <a:t>                           in pairwise format.</a:t>
            </a:r>
            <a:endParaRPr lang="en-US" sz="3600" dirty="0"/>
          </a:p>
        </p:txBody>
      </p:sp>
      <p:sp>
        <p:nvSpPr>
          <p:cNvPr id="4" name="TextBox 3"/>
          <p:cNvSpPr txBox="1"/>
          <p:nvPr/>
        </p:nvSpPr>
        <p:spPr>
          <a:xfrm>
            <a:off x="457200" y="2325864"/>
            <a:ext cx="1521645" cy="1477328"/>
          </a:xfrm>
          <a:prstGeom prst="rect">
            <a:avLst/>
          </a:prstGeom>
          <a:noFill/>
        </p:spPr>
        <p:txBody>
          <a:bodyPr wrap="none" rtlCol="0">
            <a:spAutoFit/>
          </a:bodyPr>
          <a:lstStyle/>
          <a:p>
            <a:r>
              <a:rPr lang="en-US" dirty="0" smtClean="0"/>
              <a:t>Gene1, Gene2</a:t>
            </a:r>
          </a:p>
          <a:p>
            <a:r>
              <a:rPr lang="en-US" dirty="0" smtClean="0"/>
              <a:t>Gene2, Gene4</a:t>
            </a:r>
          </a:p>
          <a:p>
            <a:r>
              <a:rPr lang="en-US" dirty="0" smtClean="0"/>
              <a:t>Gene1, Gene5</a:t>
            </a:r>
          </a:p>
          <a:p>
            <a:r>
              <a:rPr lang="en-US" dirty="0" smtClean="0"/>
              <a:t>Gene3, Gene5</a:t>
            </a:r>
          </a:p>
          <a:p>
            <a:r>
              <a:rPr lang="en-US" dirty="0" smtClean="0"/>
              <a:t>Gene3, Gene1</a:t>
            </a:r>
            <a:endParaRPr lang="en-US" dirty="0"/>
          </a:p>
        </p:txBody>
      </p:sp>
      <p:sp>
        <p:nvSpPr>
          <p:cNvPr id="5" name="TextBox 4"/>
          <p:cNvSpPr txBox="1"/>
          <p:nvPr/>
        </p:nvSpPr>
        <p:spPr>
          <a:xfrm>
            <a:off x="365517" y="1841064"/>
            <a:ext cx="1782910" cy="369332"/>
          </a:xfrm>
          <a:prstGeom prst="rect">
            <a:avLst/>
          </a:prstGeom>
          <a:noFill/>
        </p:spPr>
        <p:txBody>
          <a:bodyPr wrap="none" rtlCol="0">
            <a:spAutoFit/>
          </a:bodyPr>
          <a:lstStyle/>
          <a:p>
            <a:r>
              <a:rPr lang="en-US" dirty="0" smtClean="0"/>
              <a:t>Original Network</a:t>
            </a:r>
            <a:endParaRPr lang="en-US" dirty="0"/>
          </a:p>
        </p:txBody>
      </p:sp>
      <p:sp>
        <p:nvSpPr>
          <p:cNvPr id="6" name="Dodecagon 5"/>
          <p:cNvSpPr/>
          <p:nvPr/>
        </p:nvSpPr>
        <p:spPr>
          <a:xfrm>
            <a:off x="365517" y="4090874"/>
            <a:ext cx="393219" cy="329910"/>
          </a:xfrm>
          <a:prstGeom prst="dodecag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a:t>
            </a:r>
            <a:endParaRPr lang="en-US" dirty="0"/>
          </a:p>
        </p:txBody>
      </p:sp>
      <p:sp>
        <p:nvSpPr>
          <p:cNvPr id="7" name="Dodecagon 6"/>
          <p:cNvSpPr/>
          <p:nvPr/>
        </p:nvSpPr>
        <p:spPr>
          <a:xfrm>
            <a:off x="1144699" y="3946355"/>
            <a:ext cx="393219" cy="329910"/>
          </a:xfrm>
          <a:prstGeom prst="dodecag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2</a:t>
            </a:r>
            <a:endParaRPr lang="en-US" dirty="0"/>
          </a:p>
        </p:txBody>
      </p:sp>
      <p:sp>
        <p:nvSpPr>
          <p:cNvPr id="8" name="Dodecagon 7"/>
          <p:cNvSpPr/>
          <p:nvPr/>
        </p:nvSpPr>
        <p:spPr>
          <a:xfrm>
            <a:off x="1010110" y="4869374"/>
            <a:ext cx="393219" cy="329910"/>
          </a:xfrm>
          <a:prstGeom prst="dodecag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3</a:t>
            </a:r>
            <a:endParaRPr lang="en-US" dirty="0"/>
          </a:p>
        </p:txBody>
      </p:sp>
      <p:sp>
        <p:nvSpPr>
          <p:cNvPr id="9" name="Dodecagon 8"/>
          <p:cNvSpPr/>
          <p:nvPr/>
        </p:nvSpPr>
        <p:spPr>
          <a:xfrm>
            <a:off x="1375615" y="4601501"/>
            <a:ext cx="393219" cy="329910"/>
          </a:xfrm>
          <a:prstGeom prst="dodecag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4</a:t>
            </a:r>
          </a:p>
        </p:txBody>
      </p:sp>
      <p:sp>
        <p:nvSpPr>
          <p:cNvPr id="10" name="Dodecagon 9"/>
          <p:cNvSpPr/>
          <p:nvPr/>
        </p:nvSpPr>
        <p:spPr>
          <a:xfrm>
            <a:off x="903880" y="5430214"/>
            <a:ext cx="393219" cy="329910"/>
          </a:xfrm>
          <a:prstGeom prst="dodecag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5</a:t>
            </a:r>
          </a:p>
        </p:txBody>
      </p:sp>
      <p:cxnSp>
        <p:nvCxnSpPr>
          <p:cNvPr id="12" name="Straight Connector 11"/>
          <p:cNvCxnSpPr>
            <a:stCxn id="6" idx="2"/>
            <a:endCxn id="7" idx="7"/>
          </p:cNvCxnSpPr>
          <p:nvPr/>
        </p:nvCxnSpPr>
        <p:spPr>
          <a:xfrm flipV="1">
            <a:off x="758736" y="4155512"/>
            <a:ext cx="385963" cy="144519"/>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a:stCxn id="7" idx="5"/>
            <a:endCxn id="9" idx="10"/>
          </p:cNvCxnSpPr>
          <p:nvPr/>
        </p:nvCxnSpPr>
        <p:spPr>
          <a:xfrm>
            <a:off x="1288624" y="4276265"/>
            <a:ext cx="230916" cy="325236"/>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6" idx="5"/>
            <a:endCxn id="10" idx="8"/>
          </p:cNvCxnSpPr>
          <p:nvPr/>
        </p:nvCxnSpPr>
        <p:spPr>
          <a:xfrm>
            <a:off x="509442" y="4420784"/>
            <a:ext cx="394438" cy="1130183"/>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10" idx="1"/>
            <a:endCxn id="8" idx="3"/>
          </p:cNvCxnSpPr>
          <p:nvPr/>
        </p:nvCxnSpPr>
        <p:spPr>
          <a:xfrm flipV="1">
            <a:off x="1297099" y="5155082"/>
            <a:ext cx="53546" cy="395885"/>
          </a:xfrm>
          <a:prstGeom prst="line">
            <a:avLst/>
          </a:prstGeom>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2605404" y="2372031"/>
            <a:ext cx="891377" cy="2862323"/>
          </a:xfrm>
          <a:prstGeom prst="rect">
            <a:avLst/>
          </a:prstGeom>
          <a:noFill/>
        </p:spPr>
        <p:txBody>
          <a:bodyPr wrap="square" rtlCol="0">
            <a:spAutoFit/>
          </a:bodyPr>
          <a:lstStyle/>
          <a:p>
            <a:r>
              <a:rPr lang="en-US" dirty="0" smtClean="0"/>
              <a:t>Gene1, Gene2, Gene1, Gene3,</a:t>
            </a:r>
          </a:p>
          <a:p>
            <a:r>
              <a:rPr lang="en-US" dirty="0" smtClean="0"/>
              <a:t>Gene3 </a:t>
            </a:r>
          </a:p>
          <a:p>
            <a:r>
              <a:rPr lang="en-US" dirty="0" smtClean="0"/>
              <a:t>Gene2</a:t>
            </a:r>
          </a:p>
          <a:p>
            <a:r>
              <a:rPr lang="en-US" dirty="0" smtClean="0"/>
              <a:t>Gene4</a:t>
            </a:r>
          </a:p>
          <a:p>
            <a:r>
              <a:rPr lang="en-US" dirty="0" smtClean="0"/>
              <a:t>Gene5</a:t>
            </a:r>
          </a:p>
          <a:p>
            <a:r>
              <a:rPr lang="en-US" dirty="0" smtClean="0"/>
              <a:t>Gene5</a:t>
            </a:r>
          </a:p>
          <a:p>
            <a:r>
              <a:rPr lang="en-US" dirty="0" smtClean="0"/>
              <a:t>Gene1</a:t>
            </a:r>
          </a:p>
        </p:txBody>
      </p:sp>
      <p:sp>
        <p:nvSpPr>
          <p:cNvPr id="22" name="TextBox 21"/>
          <p:cNvSpPr txBox="1"/>
          <p:nvPr/>
        </p:nvSpPr>
        <p:spPr>
          <a:xfrm>
            <a:off x="2605404" y="1956532"/>
            <a:ext cx="1188922" cy="369332"/>
          </a:xfrm>
          <a:prstGeom prst="rect">
            <a:avLst/>
          </a:prstGeom>
          <a:noFill/>
        </p:spPr>
        <p:txBody>
          <a:bodyPr wrap="none" rtlCol="0">
            <a:spAutoFit/>
          </a:bodyPr>
          <a:lstStyle/>
          <a:p>
            <a:r>
              <a:rPr lang="en-US" dirty="0" smtClean="0"/>
              <a:t>A Long List</a:t>
            </a:r>
            <a:endParaRPr lang="en-US" dirty="0"/>
          </a:p>
        </p:txBody>
      </p:sp>
      <p:sp>
        <p:nvSpPr>
          <p:cNvPr id="23" name="TextBox 22"/>
          <p:cNvSpPr txBox="1"/>
          <p:nvPr/>
        </p:nvSpPr>
        <p:spPr>
          <a:xfrm>
            <a:off x="3978381" y="2375976"/>
            <a:ext cx="891377" cy="2862323"/>
          </a:xfrm>
          <a:prstGeom prst="rect">
            <a:avLst/>
          </a:prstGeom>
          <a:noFill/>
        </p:spPr>
        <p:txBody>
          <a:bodyPr wrap="square" rtlCol="0">
            <a:spAutoFit/>
          </a:bodyPr>
          <a:lstStyle/>
          <a:p>
            <a:r>
              <a:rPr lang="en-US" dirty="0" smtClean="0"/>
              <a:t>Gene3, Gene1, Gene3, Gene1,</a:t>
            </a:r>
            <a:endParaRPr lang="en-US" dirty="0"/>
          </a:p>
          <a:p>
            <a:r>
              <a:rPr lang="en-US" dirty="0" smtClean="0"/>
              <a:t>Gene1</a:t>
            </a:r>
            <a:endParaRPr lang="en-US" dirty="0"/>
          </a:p>
          <a:p>
            <a:r>
              <a:rPr lang="en-US" dirty="0" smtClean="0"/>
              <a:t>Gene5</a:t>
            </a:r>
            <a:endParaRPr lang="en-US" dirty="0"/>
          </a:p>
          <a:p>
            <a:r>
              <a:rPr lang="en-US" dirty="0" smtClean="0"/>
              <a:t>Gene2</a:t>
            </a:r>
            <a:endParaRPr lang="en-US" dirty="0"/>
          </a:p>
          <a:p>
            <a:r>
              <a:rPr lang="en-US" dirty="0" smtClean="0"/>
              <a:t>Gene5</a:t>
            </a:r>
            <a:endParaRPr lang="en-US" dirty="0"/>
          </a:p>
          <a:p>
            <a:r>
              <a:rPr lang="en-US" dirty="0" smtClean="0"/>
              <a:t>Gene3</a:t>
            </a:r>
            <a:endParaRPr lang="en-US" dirty="0"/>
          </a:p>
          <a:p>
            <a:r>
              <a:rPr lang="en-US" dirty="0" smtClean="0"/>
              <a:t>Gene4</a:t>
            </a:r>
            <a:endParaRPr lang="en-US" dirty="0"/>
          </a:p>
        </p:txBody>
      </p:sp>
      <p:sp>
        <p:nvSpPr>
          <p:cNvPr id="24" name="TextBox 23"/>
          <p:cNvSpPr txBox="1"/>
          <p:nvPr/>
        </p:nvSpPr>
        <p:spPr>
          <a:xfrm>
            <a:off x="3978381" y="1960477"/>
            <a:ext cx="1736373" cy="369332"/>
          </a:xfrm>
          <a:prstGeom prst="rect">
            <a:avLst/>
          </a:prstGeom>
          <a:noFill/>
        </p:spPr>
        <p:txBody>
          <a:bodyPr wrap="none" rtlCol="0">
            <a:spAutoFit/>
          </a:bodyPr>
          <a:lstStyle/>
          <a:p>
            <a:r>
              <a:rPr lang="en-US" dirty="0" smtClean="0"/>
              <a:t>A Reshuffled List</a:t>
            </a:r>
            <a:endParaRPr lang="en-US" dirty="0"/>
          </a:p>
        </p:txBody>
      </p:sp>
      <p:sp>
        <p:nvSpPr>
          <p:cNvPr id="25" name="TextBox 24"/>
          <p:cNvSpPr txBox="1"/>
          <p:nvPr/>
        </p:nvSpPr>
        <p:spPr>
          <a:xfrm>
            <a:off x="5900142" y="2372031"/>
            <a:ext cx="1868649" cy="1477328"/>
          </a:xfrm>
          <a:prstGeom prst="rect">
            <a:avLst/>
          </a:prstGeom>
          <a:noFill/>
        </p:spPr>
        <p:txBody>
          <a:bodyPr wrap="square" rtlCol="0">
            <a:spAutoFit/>
          </a:bodyPr>
          <a:lstStyle/>
          <a:p>
            <a:r>
              <a:rPr lang="en-US" dirty="0" smtClean="0"/>
              <a:t>Gene2, Gene5 </a:t>
            </a:r>
            <a:r>
              <a:rPr lang="en-US" dirty="0"/>
              <a:t>Gene1</a:t>
            </a:r>
            <a:r>
              <a:rPr lang="en-US" dirty="0" smtClean="0"/>
              <a:t>, Gene2</a:t>
            </a:r>
          </a:p>
          <a:p>
            <a:r>
              <a:rPr lang="en-US" dirty="0" smtClean="0"/>
              <a:t>Gene3, Gene5</a:t>
            </a:r>
            <a:endParaRPr lang="en-US" dirty="0"/>
          </a:p>
          <a:p>
            <a:r>
              <a:rPr lang="en-US" dirty="0" smtClean="0"/>
              <a:t>Gene1, Gene3</a:t>
            </a:r>
          </a:p>
          <a:p>
            <a:r>
              <a:rPr lang="en-US" dirty="0" smtClean="0"/>
              <a:t>Gene1, Gene4</a:t>
            </a:r>
          </a:p>
        </p:txBody>
      </p:sp>
      <p:sp>
        <p:nvSpPr>
          <p:cNvPr id="26" name="TextBox 25"/>
          <p:cNvSpPr txBox="1"/>
          <p:nvPr/>
        </p:nvSpPr>
        <p:spPr>
          <a:xfrm>
            <a:off x="5867154" y="1956532"/>
            <a:ext cx="2357511" cy="369332"/>
          </a:xfrm>
          <a:prstGeom prst="rect">
            <a:avLst/>
          </a:prstGeom>
          <a:noFill/>
        </p:spPr>
        <p:txBody>
          <a:bodyPr wrap="none" rtlCol="0">
            <a:spAutoFit/>
          </a:bodyPr>
          <a:lstStyle/>
          <a:p>
            <a:r>
              <a:rPr lang="en-US" dirty="0" smtClean="0"/>
              <a:t>A Permutated Network</a:t>
            </a:r>
            <a:endParaRPr lang="en-US" dirty="0"/>
          </a:p>
        </p:txBody>
      </p:sp>
      <p:sp>
        <p:nvSpPr>
          <p:cNvPr id="27" name="Dodecagon 26"/>
          <p:cNvSpPr/>
          <p:nvPr/>
        </p:nvSpPr>
        <p:spPr>
          <a:xfrm>
            <a:off x="5697033" y="3995849"/>
            <a:ext cx="393219" cy="329910"/>
          </a:xfrm>
          <a:prstGeom prst="dodecag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a:t>
            </a:r>
            <a:endParaRPr lang="en-US" dirty="0"/>
          </a:p>
        </p:txBody>
      </p:sp>
      <p:sp>
        <p:nvSpPr>
          <p:cNvPr id="28" name="Dodecagon 27"/>
          <p:cNvSpPr/>
          <p:nvPr/>
        </p:nvSpPr>
        <p:spPr>
          <a:xfrm>
            <a:off x="7020525" y="4076975"/>
            <a:ext cx="393219" cy="329910"/>
          </a:xfrm>
          <a:prstGeom prst="dodecag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2</a:t>
            </a:r>
            <a:endParaRPr lang="en-US" dirty="0"/>
          </a:p>
        </p:txBody>
      </p:sp>
      <p:sp>
        <p:nvSpPr>
          <p:cNvPr id="29" name="Dodecagon 28"/>
          <p:cNvSpPr/>
          <p:nvPr/>
        </p:nvSpPr>
        <p:spPr>
          <a:xfrm>
            <a:off x="5518144" y="4869374"/>
            <a:ext cx="393219" cy="329910"/>
          </a:xfrm>
          <a:prstGeom prst="dodecag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3</a:t>
            </a:r>
            <a:endParaRPr lang="en-US" dirty="0"/>
          </a:p>
        </p:txBody>
      </p:sp>
      <p:sp>
        <p:nvSpPr>
          <p:cNvPr id="30" name="Dodecagon 29"/>
          <p:cNvSpPr/>
          <p:nvPr/>
        </p:nvSpPr>
        <p:spPr>
          <a:xfrm>
            <a:off x="6111371" y="4601501"/>
            <a:ext cx="393219" cy="329910"/>
          </a:xfrm>
          <a:prstGeom prst="dodecag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4</a:t>
            </a:r>
          </a:p>
        </p:txBody>
      </p:sp>
      <p:sp>
        <p:nvSpPr>
          <p:cNvPr id="31" name="Dodecagon 30"/>
          <p:cNvSpPr/>
          <p:nvPr/>
        </p:nvSpPr>
        <p:spPr>
          <a:xfrm>
            <a:off x="6235396" y="5335189"/>
            <a:ext cx="393219" cy="329910"/>
          </a:xfrm>
          <a:prstGeom prst="dodecag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5</a:t>
            </a:r>
          </a:p>
        </p:txBody>
      </p:sp>
      <p:cxnSp>
        <p:nvCxnSpPr>
          <p:cNvPr id="32" name="Straight Connector 31"/>
          <p:cNvCxnSpPr>
            <a:stCxn id="27" idx="2"/>
            <a:endCxn id="28" idx="7"/>
          </p:cNvCxnSpPr>
          <p:nvPr/>
        </p:nvCxnSpPr>
        <p:spPr>
          <a:xfrm>
            <a:off x="6090252" y="4205006"/>
            <a:ext cx="930273" cy="81126"/>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a:stCxn id="27" idx="3"/>
            <a:endCxn id="30" idx="10"/>
          </p:cNvCxnSpPr>
          <p:nvPr/>
        </p:nvCxnSpPr>
        <p:spPr>
          <a:xfrm>
            <a:off x="6037568" y="4281557"/>
            <a:ext cx="217728" cy="319944"/>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a:stCxn id="29" idx="3"/>
            <a:endCxn id="31" idx="8"/>
          </p:cNvCxnSpPr>
          <p:nvPr/>
        </p:nvCxnSpPr>
        <p:spPr>
          <a:xfrm>
            <a:off x="5858679" y="5155082"/>
            <a:ext cx="376717" cy="300860"/>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a:stCxn id="27" idx="5"/>
            <a:endCxn id="29" idx="7"/>
          </p:cNvCxnSpPr>
          <p:nvPr/>
        </p:nvCxnSpPr>
        <p:spPr>
          <a:xfrm flipH="1">
            <a:off x="5518144" y="4325759"/>
            <a:ext cx="322814" cy="752772"/>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p:cNvCxnSpPr>
            <a:stCxn id="6" idx="3"/>
            <a:endCxn id="8" idx="10"/>
          </p:cNvCxnSpPr>
          <p:nvPr/>
        </p:nvCxnSpPr>
        <p:spPr>
          <a:xfrm>
            <a:off x="706052" y="4376582"/>
            <a:ext cx="447983" cy="492792"/>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Straight Connector 47"/>
          <p:cNvCxnSpPr>
            <a:stCxn id="31" idx="0"/>
            <a:endCxn id="28" idx="5"/>
          </p:cNvCxnSpPr>
          <p:nvPr/>
        </p:nvCxnSpPr>
        <p:spPr>
          <a:xfrm flipV="1">
            <a:off x="6575931" y="4406885"/>
            <a:ext cx="588519" cy="972506"/>
          </a:xfrm>
          <a:prstGeom prst="line">
            <a:avLst/>
          </a:prstGeom>
        </p:spPr>
        <p:style>
          <a:lnRef idx="2">
            <a:schemeClr val="accent1"/>
          </a:lnRef>
          <a:fillRef idx="0">
            <a:schemeClr val="accent1"/>
          </a:fillRef>
          <a:effectRef idx="1">
            <a:schemeClr val="accent1"/>
          </a:effectRef>
          <a:fontRef idx="minor">
            <a:schemeClr val="tx1"/>
          </a:fontRef>
        </p:style>
      </p:cxnSp>
      <p:sp>
        <p:nvSpPr>
          <p:cNvPr id="49" name="Rectangle 48"/>
          <p:cNvSpPr/>
          <p:nvPr/>
        </p:nvSpPr>
        <p:spPr>
          <a:xfrm>
            <a:off x="414999" y="2375976"/>
            <a:ext cx="788518" cy="1473383"/>
          </a:xfrm>
          <a:prstGeom prst="rect">
            <a:avLst/>
          </a:prstGeom>
          <a:solidFill>
            <a:srgbClr val="CCFFCC">
              <a:alpha val="18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Rectangle 49"/>
          <p:cNvSpPr/>
          <p:nvPr/>
        </p:nvSpPr>
        <p:spPr>
          <a:xfrm>
            <a:off x="2642287" y="2375976"/>
            <a:ext cx="788518" cy="1438419"/>
          </a:xfrm>
          <a:prstGeom prst="rect">
            <a:avLst/>
          </a:prstGeom>
          <a:solidFill>
            <a:srgbClr val="CCFFCC">
              <a:alpha val="18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p:cNvSpPr/>
          <p:nvPr/>
        </p:nvSpPr>
        <p:spPr>
          <a:xfrm>
            <a:off x="1210665" y="2363426"/>
            <a:ext cx="788518" cy="1473383"/>
          </a:xfrm>
          <a:prstGeom prst="rect">
            <a:avLst/>
          </a:prstGeom>
          <a:solidFill>
            <a:srgbClr val="FF2705">
              <a:alpha val="18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p:cNvSpPr/>
          <p:nvPr/>
        </p:nvSpPr>
        <p:spPr>
          <a:xfrm>
            <a:off x="2605404" y="3803192"/>
            <a:ext cx="788518" cy="1473383"/>
          </a:xfrm>
          <a:prstGeom prst="rect">
            <a:avLst/>
          </a:prstGeom>
          <a:solidFill>
            <a:srgbClr val="FF2705">
              <a:alpha val="18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ectangle 52"/>
          <p:cNvSpPr/>
          <p:nvPr/>
        </p:nvSpPr>
        <p:spPr>
          <a:xfrm>
            <a:off x="3965761" y="2429406"/>
            <a:ext cx="788518" cy="1438419"/>
          </a:xfrm>
          <a:prstGeom prst="rect">
            <a:avLst/>
          </a:prstGeom>
          <a:solidFill>
            <a:srgbClr val="3366FF">
              <a:alpha val="18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ectangle 53"/>
          <p:cNvSpPr/>
          <p:nvPr/>
        </p:nvSpPr>
        <p:spPr>
          <a:xfrm>
            <a:off x="3928878" y="3856622"/>
            <a:ext cx="788518" cy="1473383"/>
          </a:xfrm>
          <a:prstGeom prst="rect">
            <a:avLst/>
          </a:prstGeom>
          <a:solidFill>
            <a:srgbClr val="FFFF00">
              <a:alpha val="18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angle 54"/>
          <p:cNvSpPr/>
          <p:nvPr/>
        </p:nvSpPr>
        <p:spPr>
          <a:xfrm>
            <a:off x="5840097" y="2325864"/>
            <a:ext cx="788518" cy="1438419"/>
          </a:xfrm>
          <a:prstGeom prst="rect">
            <a:avLst/>
          </a:prstGeom>
          <a:solidFill>
            <a:srgbClr val="3366FF">
              <a:alpha val="18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Rectangle 55"/>
          <p:cNvSpPr/>
          <p:nvPr/>
        </p:nvSpPr>
        <p:spPr>
          <a:xfrm>
            <a:off x="6638239" y="2325857"/>
            <a:ext cx="788518" cy="1473383"/>
          </a:xfrm>
          <a:prstGeom prst="rect">
            <a:avLst/>
          </a:prstGeom>
          <a:solidFill>
            <a:srgbClr val="FFFF00">
              <a:alpha val="18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467770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animBg="1"/>
      <p:bldP spid="55" grpId="0" animBg="1"/>
      <p:bldP spid="5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1325562"/>
          </a:xfrm>
        </p:spPr>
        <p:txBody>
          <a:bodyPr/>
          <a:lstStyle/>
          <a:p>
            <a:pPr algn="ctr"/>
            <a:r>
              <a:rPr lang="en-US" dirty="0" smtClean="0"/>
              <a:t>Mean Life Span for Perfect </a:t>
            </a:r>
            <a:r>
              <a:rPr lang="en-US" dirty="0"/>
              <a:t>N</a:t>
            </a:r>
            <a:r>
              <a:rPr lang="en-US" dirty="0" smtClean="0"/>
              <a:t>etworks	</a:t>
            </a:r>
            <a:endParaRPr lang="en-US" dirty="0"/>
          </a:p>
        </p:txBody>
      </p:sp>
      <p:sp>
        <p:nvSpPr>
          <p:cNvPr id="4" name="TextBox 3"/>
          <p:cNvSpPr txBox="1"/>
          <p:nvPr/>
        </p:nvSpPr>
        <p:spPr>
          <a:xfrm rot="16200000">
            <a:off x="7596438" y="2956530"/>
            <a:ext cx="2372879" cy="461665"/>
          </a:xfrm>
          <a:prstGeom prst="rect">
            <a:avLst/>
          </a:prstGeom>
          <a:noFill/>
        </p:spPr>
        <p:txBody>
          <a:bodyPr wrap="square" rtlCol="0">
            <a:spAutoFit/>
          </a:bodyPr>
          <a:lstStyle/>
          <a:p>
            <a:pPr algn="ctr"/>
            <a:r>
              <a:rPr lang="en-US" sz="2400" dirty="0" smtClean="0"/>
              <a:t>Results</a:t>
            </a:r>
            <a:endParaRPr lang="en-US" sz="2400" dirty="0"/>
          </a:p>
        </p:txBody>
      </p:sp>
      <p:pic>
        <p:nvPicPr>
          <p:cNvPr id="7" name="Content Placeholder 6" descr="ori-ms02-age-overlay.jpg"/>
          <p:cNvPicPr>
            <a:picLocks noGrp="1" noChangeAspect="1"/>
          </p:cNvPicPr>
          <p:nvPr>
            <p:ph idx="1"/>
          </p:nvPr>
        </p:nvPicPr>
        <p:blipFill>
          <a:blip r:embed="rId3">
            <a:extLst>
              <a:ext uri="{28A0092B-C50C-407E-A947-70E740481C1C}">
                <a14:useLocalDpi xmlns:a14="http://schemas.microsoft.com/office/drawing/2010/main" val="0"/>
              </a:ext>
            </a:extLst>
          </a:blip>
          <a:srcRect l="-27334" r="-27334"/>
          <a:stretch>
            <a:fillRect/>
          </a:stretch>
        </p:blipFill>
        <p:spPr/>
      </p:pic>
    </p:spTree>
    <p:extLst>
      <p:ext uri="{BB962C8B-B14F-4D97-AF65-F5344CB8AC3E}">
        <p14:creationId xmlns:p14="http://schemas.microsoft.com/office/powerpoint/2010/main" val="87710466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Summary and Conclusion</a:t>
            </a:r>
            <a:endParaRPr lang="en-US" dirty="0"/>
          </a:p>
        </p:txBody>
      </p:sp>
      <p:sp>
        <p:nvSpPr>
          <p:cNvPr id="3" name="Content Placeholder 2"/>
          <p:cNvSpPr>
            <a:spLocks noGrp="1"/>
          </p:cNvSpPr>
          <p:nvPr>
            <p:ph idx="1"/>
          </p:nvPr>
        </p:nvSpPr>
        <p:spPr/>
        <p:txBody>
          <a:bodyPr/>
          <a:lstStyle/>
          <a:p>
            <a:r>
              <a:rPr lang="en-US" dirty="0" smtClean="0"/>
              <a:t>The reliability of original versus permuted networks was evaluated using simulated aging.</a:t>
            </a:r>
          </a:p>
          <a:p>
            <a:endParaRPr lang="en-US" dirty="0"/>
          </a:p>
          <a:p>
            <a:r>
              <a:rPr lang="en-US" dirty="0" smtClean="0"/>
              <a:t>The permuted random network has a slightly shorter lifespan than the original. </a:t>
            </a:r>
          </a:p>
          <a:p>
            <a:endParaRPr lang="en-US" dirty="0"/>
          </a:p>
          <a:p>
            <a:r>
              <a:rPr lang="en-US" dirty="0" smtClean="0"/>
              <a:t>Based on the average lifespan, the original network is more reliable than the random network with p value 0.04. </a:t>
            </a:r>
          </a:p>
        </p:txBody>
      </p:sp>
    </p:spTree>
    <p:extLst>
      <p:ext uri="{BB962C8B-B14F-4D97-AF65-F5344CB8AC3E}">
        <p14:creationId xmlns:p14="http://schemas.microsoft.com/office/powerpoint/2010/main" val="31062980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Future Direction</a:t>
            </a:r>
            <a:endParaRPr lang="en-US" dirty="0"/>
          </a:p>
        </p:txBody>
      </p:sp>
      <p:sp>
        <p:nvSpPr>
          <p:cNvPr id="3" name="Content Placeholder 2"/>
          <p:cNvSpPr>
            <a:spLocks noGrp="1"/>
          </p:cNvSpPr>
          <p:nvPr>
            <p:ph idx="1"/>
          </p:nvPr>
        </p:nvSpPr>
        <p:spPr/>
        <p:txBody>
          <a:bodyPr/>
          <a:lstStyle/>
          <a:p>
            <a:r>
              <a:rPr lang="en-US" dirty="0" smtClean="0"/>
              <a:t>Compare the original network to 100 permuted networks</a:t>
            </a:r>
          </a:p>
          <a:p>
            <a:r>
              <a:rPr lang="en-US" dirty="0" smtClean="0"/>
              <a:t>Node labels can be shuffled to determine aging</a:t>
            </a:r>
          </a:p>
          <a:p>
            <a:r>
              <a:rPr lang="en-US" dirty="0" smtClean="0"/>
              <a:t>Evaluate yeast gene network aging in different growth conditions</a:t>
            </a:r>
          </a:p>
          <a:p>
            <a:r>
              <a:rPr lang="en-US" dirty="0"/>
              <a:t>Compare the gene network aging between different tissues in the human body</a:t>
            </a:r>
          </a:p>
          <a:p>
            <a:endParaRPr lang="en-US" dirty="0"/>
          </a:p>
        </p:txBody>
      </p:sp>
    </p:spTree>
    <p:extLst>
      <p:ext uri="{BB962C8B-B14F-4D97-AF65-F5344CB8AC3E}">
        <p14:creationId xmlns:p14="http://schemas.microsoft.com/office/powerpoint/2010/main" val="5992894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Acknowledgments</a:t>
            </a:r>
            <a:endParaRPr lang="en-US" dirty="0"/>
          </a:p>
        </p:txBody>
      </p:sp>
      <p:sp>
        <p:nvSpPr>
          <p:cNvPr id="3" name="Content Placeholder 2"/>
          <p:cNvSpPr>
            <a:spLocks noGrp="1"/>
          </p:cNvSpPr>
          <p:nvPr>
            <p:ph idx="1"/>
          </p:nvPr>
        </p:nvSpPr>
        <p:spPr/>
        <p:txBody>
          <a:bodyPr/>
          <a:lstStyle/>
          <a:p>
            <a:r>
              <a:rPr lang="en-US" dirty="0" smtClean="0"/>
              <a:t>National Science Foundation, Award ID: DMS </a:t>
            </a:r>
            <a:r>
              <a:rPr lang="en-US" dirty="0"/>
              <a:t>1045557, Math </a:t>
            </a:r>
            <a:r>
              <a:rPr lang="en-US" dirty="0" smtClean="0"/>
              <a:t>Research and Mentoring Program</a:t>
            </a:r>
          </a:p>
          <a:p>
            <a:endParaRPr lang="en-US" dirty="0"/>
          </a:p>
          <a:p>
            <a:r>
              <a:rPr lang="en-US" dirty="0" smtClean="0"/>
              <a:t>Research Mentor: Dr. Hong Qin</a:t>
            </a:r>
            <a:endParaRPr lang="en-US" dirty="0"/>
          </a:p>
        </p:txBody>
      </p:sp>
    </p:spTree>
    <p:extLst>
      <p:ext uri="{BB962C8B-B14F-4D97-AF65-F5344CB8AC3E}">
        <p14:creationId xmlns:p14="http://schemas.microsoft.com/office/powerpoint/2010/main" val="340437700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Outline	</a:t>
            </a:r>
            <a:endParaRPr lang="en-US" dirty="0"/>
          </a:p>
        </p:txBody>
      </p:sp>
      <p:sp>
        <p:nvSpPr>
          <p:cNvPr id="3" name="Content Placeholder 2"/>
          <p:cNvSpPr>
            <a:spLocks noGrp="1"/>
          </p:cNvSpPr>
          <p:nvPr>
            <p:ph idx="1"/>
          </p:nvPr>
        </p:nvSpPr>
        <p:spPr/>
        <p:txBody>
          <a:bodyPr/>
          <a:lstStyle/>
          <a:p>
            <a:r>
              <a:rPr lang="en-US" dirty="0" smtClean="0"/>
              <a:t>Background	</a:t>
            </a:r>
          </a:p>
          <a:p>
            <a:r>
              <a:rPr lang="en-US" dirty="0" smtClean="0"/>
              <a:t>Research Objective</a:t>
            </a:r>
          </a:p>
          <a:p>
            <a:r>
              <a:rPr lang="en-US" dirty="0" smtClean="0"/>
              <a:t>Method</a:t>
            </a:r>
          </a:p>
          <a:p>
            <a:r>
              <a:rPr lang="en-US" dirty="0" smtClean="0"/>
              <a:t>Results</a:t>
            </a:r>
          </a:p>
          <a:p>
            <a:r>
              <a:rPr lang="en-US" dirty="0" smtClean="0"/>
              <a:t>Summary and Conclusion</a:t>
            </a:r>
          </a:p>
          <a:p>
            <a:r>
              <a:rPr lang="en-US" dirty="0" smtClean="0"/>
              <a:t>Future Directions</a:t>
            </a:r>
          </a:p>
          <a:p>
            <a:r>
              <a:rPr lang="en-US" dirty="0" smtClean="0"/>
              <a:t>Acknowledgments </a:t>
            </a:r>
            <a:endParaRPr lang="en-US" dirty="0"/>
          </a:p>
        </p:txBody>
      </p:sp>
    </p:spTree>
    <p:extLst>
      <p:ext uri="{BB962C8B-B14F-4D97-AF65-F5344CB8AC3E}">
        <p14:creationId xmlns:p14="http://schemas.microsoft.com/office/powerpoint/2010/main" val="139009428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85738" y="327025"/>
            <a:ext cx="7034212" cy="841375"/>
          </a:xfrm>
        </p:spPr>
        <p:txBody>
          <a:bodyPr/>
          <a:lstStyle/>
          <a:p>
            <a:pPr eaLnBrk="1" hangingPunct="1"/>
            <a:r>
              <a:rPr lang="en-US">
                <a:latin typeface="Times New Roman" charset="0"/>
                <a:ea typeface="ＭＳ Ｐゴシック" charset="0"/>
                <a:cs typeface="ＭＳ Ｐゴシック" charset="0"/>
              </a:rPr>
              <a:t>The life span of the budding yeast </a:t>
            </a:r>
            <a:r>
              <a:rPr lang="en-US" i="1">
                <a:latin typeface="Times New Roman" charset="0"/>
                <a:ea typeface="ＭＳ Ｐゴシック" charset="0"/>
                <a:cs typeface="ＭＳ Ｐゴシック" charset="0"/>
              </a:rPr>
              <a:t>S. cerevisiae</a:t>
            </a:r>
          </a:p>
        </p:txBody>
      </p:sp>
      <p:sp>
        <p:nvSpPr>
          <p:cNvPr id="20483" name="Rectangle 3"/>
          <p:cNvSpPr>
            <a:spLocks noGrp="1" noChangeArrowheads="1"/>
          </p:cNvSpPr>
          <p:nvPr>
            <p:ph type="body" idx="1"/>
          </p:nvPr>
        </p:nvSpPr>
        <p:spPr>
          <a:xfrm>
            <a:off x="250825" y="1690688"/>
            <a:ext cx="5808663" cy="4473575"/>
          </a:xfrm>
        </p:spPr>
        <p:txBody>
          <a:bodyPr/>
          <a:lstStyle/>
          <a:p>
            <a:pPr eaLnBrk="1" hangingPunct="1"/>
            <a:r>
              <a:rPr lang="en-US" sz="2400" dirty="0">
                <a:latin typeface="Times New Roman" charset="0"/>
                <a:ea typeface="ＭＳ Ｐゴシック" charset="0"/>
                <a:cs typeface="ＭＳ Ｐゴシック" charset="0"/>
              </a:rPr>
              <a:t>Replicative life span</a:t>
            </a:r>
          </a:p>
          <a:p>
            <a:pPr lvl="1" eaLnBrk="1" hangingPunct="1"/>
            <a:r>
              <a:rPr lang="en-US" sz="2400" dirty="0">
                <a:latin typeface="Times New Roman" charset="0"/>
                <a:ea typeface="ＭＳ Ｐゴシック" charset="0"/>
              </a:rPr>
              <a:t>The average number of </a:t>
            </a:r>
            <a:r>
              <a:rPr lang="en-US" sz="2400" dirty="0" err="1">
                <a:latin typeface="Times New Roman" charset="0"/>
                <a:ea typeface="ＭＳ Ｐゴシック" charset="0"/>
              </a:rPr>
              <a:t>offsprings</a:t>
            </a:r>
            <a:r>
              <a:rPr lang="en-US" sz="2400" dirty="0">
                <a:latin typeface="Times New Roman" charset="0"/>
                <a:ea typeface="ＭＳ Ｐゴシック" charset="0"/>
              </a:rPr>
              <a:t> of single mother cells </a:t>
            </a:r>
          </a:p>
          <a:p>
            <a:pPr lvl="1" eaLnBrk="1" hangingPunct="1"/>
            <a:r>
              <a:rPr lang="en-US" sz="2400" dirty="0">
                <a:latin typeface="Times New Roman" charset="0"/>
                <a:ea typeface="ＭＳ Ｐゴシック" charset="0"/>
              </a:rPr>
              <a:t>dividing cells</a:t>
            </a:r>
          </a:p>
          <a:p>
            <a:pPr eaLnBrk="1" hangingPunct="1"/>
            <a:endParaRPr lang="en-US" sz="2400" dirty="0">
              <a:latin typeface="Times New Roman" charset="0"/>
              <a:ea typeface="ＭＳ Ｐゴシック" charset="0"/>
              <a:cs typeface="ＭＳ Ｐゴシック" charset="0"/>
            </a:endParaRPr>
          </a:p>
          <a:p>
            <a:pPr eaLnBrk="1" hangingPunct="1"/>
            <a:r>
              <a:rPr lang="en-US" sz="2400" dirty="0">
                <a:latin typeface="Times New Roman" charset="0"/>
                <a:ea typeface="ＭＳ Ｐゴシック" charset="0"/>
                <a:cs typeface="ＭＳ Ｐゴシック" charset="0"/>
              </a:rPr>
              <a:t>Chronological life span</a:t>
            </a:r>
          </a:p>
          <a:p>
            <a:pPr lvl="1" eaLnBrk="1" hangingPunct="1"/>
            <a:r>
              <a:rPr lang="en-US" sz="2400" dirty="0">
                <a:latin typeface="Times New Roman" charset="0"/>
                <a:ea typeface="ＭＳ Ｐゴシック" charset="0"/>
              </a:rPr>
              <a:t>The duration of cells in stationary phase</a:t>
            </a:r>
          </a:p>
          <a:p>
            <a:pPr lvl="1" eaLnBrk="1" hangingPunct="1"/>
            <a:r>
              <a:rPr lang="en-US" sz="2400" dirty="0">
                <a:latin typeface="Times New Roman" charset="0"/>
                <a:ea typeface="ＭＳ Ｐゴシック" charset="0"/>
              </a:rPr>
              <a:t>non-dividing cells</a:t>
            </a:r>
          </a:p>
        </p:txBody>
      </p:sp>
      <p:pic>
        <p:nvPicPr>
          <p:cNvPr id="20484" name="Picture 4" descr="cell cyc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7250" y="2514600"/>
            <a:ext cx="2067714" cy="190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5617884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What is aging?</a:t>
            </a:r>
            <a:endParaRPr lang="en-US" dirty="0"/>
          </a:p>
        </p:txBody>
      </p:sp>
      <p:sp>
        <p:nvSpPr>
          <p:cNvPr id="3" name="Content Placeholder 2"/>
          <p:cNvSpPr>
            <a:spLocks noGrp="1"/>
          </p:cNvSpPr>
          <p:nvPr>
            <p:ph idx="1"/>
          </p:nvPr>
        </p:nvSpPr>
        <p:spPr/>
        <p:txBody>
          <a:bodyPr/>
          <a:lstStyle/>
          <a:p>
            <a:r>
              <a:rPr lang="en-US" dirty="0" smtClean="0"/>
              <a:t>Aging- mortality rate increased over time, represented by the equation</a:t>
            </a:r>
          </a:p>
          <a:p>
            <a:endParaRPr lang="en-US" dirty="0"/>
          </a:p>
          <a:p>
            <a:endParaRPr lang="en-US" dirty="0" smtClean="0"/>
          </a:p>
          <a:p>
            <a:pPr marL="411480" lvl="1" indent="0">
              <a:buNone/>
            </a:pPr>
            <a:endParaRPr lang="en-US" dirty="0"/>
          </a:p>
          <a:p>
            <a:pPr marL="411480" lvl="1" indent="0">
              <a:buNone/>
            </a:pPr>
            <a:r>
              <a:rPr lang="en-US" dirty="0" smtClean="0"/>
              <a:t>m= mortality , S= viability </a:t>
            </a:r>
          </a:p>
          <a:p>
            <a:pPr marL="411480" lvl="1" indent="0">
              <a:buNone/>
            </a:pPr>
            <a:endParaRPr lang="en-US" dirty="0"/>
          </a:p>
        </p:txBody>
      </p:sp>
      <p:graphicFrame>
        <p:nvGraphicFramePr>
          <p:cNvPr id="4" name="Object 2"/>
          <p:cNvGraphicFramePr>
            <a:graphicFrameLocks noChangeAspect="1"/>
          </p:cNvGraphicFramePr>
          <p:nvPr/>
        </p:nvGraphicFramePr>
        <p:xfrm>
          <a:off x="990600" y="2257425"/>
          <a:ext cx="3451225" cy="1135063"/>
        </p:xfrm>
        <a:graphic>
          <a:graphicData uri="http://schemas.openxmlformats.org/presentationml/2006/ole">
            <mc:AlternateContent xmlns:mc="http://schemas.openxmlformats.org/markup-compatibility/2006">
              <mc:Choice xmlns:v="urn:schemas-microsoft-com:vml" Requires="v">
                <p:oleObj spid="_x0000_s1094" name="Equation" r:id="rId3" imgW="1003300" imgH="355600" progId="Equation.3">
                  <p:embed/>
                </p:oleObj>
              </mc:Choice>
              <mc:Fallback>
                <p:oleObj name="Equation" r:id="rId3" imgW="1003300" imgH="355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2257425"/>
                        <a:ext cx="3451225" cy="1135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nvSpPr>
        <p:spPr>
          <a:xfrm rot="16200000">
            <a:off x="6916795" y="2613189"/>
            <a:ext cx="3931372" cy="461667"/>
          </a:xfrm>
          <a:prstGeom prst="rect">
            <a:avLst/>
          </a:prstGeom>
          <a:noFill/>
        </p:spPr>
        <p:txBody>
          <a:bodyPr wrap="square" rtlCol="0">
            <a:spAutoFit/>
          </a:bodyPr>
          <a:lstStyle/>
          <a:p>
            <a:pPr algn="ctr"/>
            <a:r>
              <a:rPr lang="en-US" sz="2400" dirty="0" smtClean="0"/>
              <a:t>Background</a:t>
            </a:r>
            <a:endParaRPr lang="en-US" sz="2400" dirty="0"/>
          </a:p>
        </p:txBody>
      </p:sp>
    </p:spTree>
    <p:extLst>
      <p:ext uri="{BB962C8B-B14F-4D97-AF65-F5344CB8AC3E}">
        <p14:creationId xmlns:p14="http://schemas.microsoft.com/office/powerpoint/2010/main" val="80592591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Biological vs. Machine Aging</a:t>
            </a:r>
            <a:endParaRPr lang="en-US" dirty="0"/>
          </a:p>
        </p:txBody>
      </p:sp>
      <p:pic>
        <p:nvPicPr>
          <p:cNvPr id="4" name="Content Placeholder 3" descr="heterogeneous aging.jpg"/>
          <p:cNvPicPr>
            <a:picLocks noGrp="1" noChangeAspect="1"/>
          </p:cNvPicPr>
          <p:nvPr>
            <p:ph idx="1"/>
          </p:nvPr>
        </p:nvPicPr>
        <p:blipFill>
          <a:blip r:embed="rId3">
            <a:extLst>
              <a:ext uri="{28A0092B-C50C-407E-A947-70E740481C1C}">
                <a14:useLocalDpi xmlns:a14="http://schemas.microsoft.com/office/drawing/2010/main" val="0"/>
              </a:ext>
            </a:extLst>
          </a:blip>
          <a:srcRect t="2273" b="2273"/>
          <a:stretch>
            <a:fillRect/>
          </a:stretch>
        </p:blipFill>
        <p:spPr>
          <a:xfrm>
            <a:off x="154835" y="1821914"/>
            <a:ext cx="3762676" cy="2370486"/>
          </a:xfrm>
        </p:spPr>
      </p:pic>
      <p:sp>
        <p:nvSpPr>
          <p:cNvPr id="5" name="TextBox 4"/>
          <p:cNvSpPr txBox="1"/>
          <p:nvPr/>
        </p:nvSpPr>
        <p:spPr>
          <a:xfrm rot="16200000">
            <a:off x="7624715" y="1905268"/>
            <a:ext cx="2515528" cy="461665"/>
          </a:xfrm>
          <a:prstGeom prst="rect">
            <a:avLst/>
          </a:prstGeom>
          <a:noFill/>
        </p:spPr>
        <p:txBody>
          <a:bodyPr wrap="square" rtlCol="0">
            <a:spAutoFit/>
          </a:bodyPr>
          <a:lstStyle/>
          <a:p>
            <a:r>
              <a:rPr lang="en-US" sz="2400" dirty="0" smtClean="0"/>
              <a:t>Background</a:t>
            </a:r>
            <a:endParaRPr lang="en-US" sz="2400" dirty="0"/>
          </a:p>
        </p:txBody>
      </p:sp>
      <p:pic>
        <p:nvPicPr>
          <p:cNvPr id="6" name="Picture 5" descr="homogeneous aging.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5213" y="1672928"/>
            <a:ext cx="3765514" cy="2519471"/>
          </a:xfrm>
          <a:prstGeom prst="rect">
            <a:avLst/>
          </a:prstGeom>
        </p:spPr>
      </p:pic>
      <p:sp>
        <p:nvSpPr>
          <p:cNvPr id="7" name="TextBox 6"/>
          <p:cNvSpPr txBox="1"/>
          <p:nvPr/>
        </p:nvSpPr>
        <p:spPr>
          <a:xfrm>
            <a:off x="745832" y="4555204"/>
            <a:ext cx="2721278" cy="369332"/>
          </a:xfrm>
          <a:prstGeom prst="rect">
            <a:avLst/>
          </a:prstGeom>
          <a:noFill/>
        </p:spPr>
        <p:txBody>
          <a:bodyPr wrap="square" rtlCol="0">
            <a:spAutoFit/>
          </a:bodyPr>
          <a:lstStyle/>
          <a:p>
            <a:pPr algn="ctr"/>
            <a:r>
              <a:rPr lang="en-US" dirty="0" smtClean="0"/>
              <a:t>Heterogeneous systems</a:t>
            </a:r>
            <a:endParaRPr lang="en-US" dirty="0"/>
          </a:p>
        </p:txBody>
      </p:sp>
      <p:sp>
        <p:nvSpPr>
          <p:cNvPr id="9" name="TextBox 8"/>
          <p:cNvSpPr txBox="1"/>
          <p:nvPr/>
        </p:nvSpPr>
        <p:spPr>
          <a:xfrm>
            <a:off x="4737041" y="4555204"/>
            <a:ext cx="3184903" cy="369332"/>
          </a:xfrm>
          <a:prstGeom prst="rect">
            <a:avLst/>
          </a:prstGeom>
          <a:noFill/>
        </p:spPr>
        <p:txBody>
          <a:bodyPr wrap="square" rtlCol="0">
            <a:spAutoFit/>
          </a:bodyPr>
          <a:lstStyle/>
          <a:p>
            <a:pPr algn="ctr"/>
            <a:r>
              <a:rPr lang="en-US" dirty="0" smtClean="0"/>
              <a:t>Homogeneous systems</a:t>
            </a:r>
          </a:p>
        </p:txBody>
      </p:sp>
    </p:spTree>
    <p:extLst>
      <p:ext uri="{BB962C8B-B14F-4D97-AF65-F5344CB8AC3E}">
        <p14:creationId xmlns:p14="http://schemas.microsoft.com/office/powerpoint/2010/main" val="51488847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Gene Networks</a:t>
            </a:r>
            <a:endParaRPr lang="en-US" dirty="0"/>
          </a:p>
        </p:txBody>
      </p:sp>
      <p:sp>
        <p:nvSpPr>
          <p:cNvPr id="5" name="Content Placeholder 4"/>
          <p:cNvSpPr>
            <a:spLocks noGrp="1"/>
          </p:cNvSpPr>
          <p:nvPr>
            <p:ph idx="1"/>
          </p:nvPr>
        </p:nvSpPr>
        <p:spPr/>
        <p:txBody>
          <a:bodyPr/>
          <a:lstStyle/>
          <a:p>
            <a:r>
              <a:rPr lang="en-US" dirty="0" smtClean="0"/>
              <a:t>Aging is an emergent property of gene networks</a:t>
            </a:r>
          </a:p>
          <a:p>
            <a:endParaRPr lang="en-US" dirty="0" smtClean="0"/>
          </a:p>
          <a:p>
            <a:endParaRPr lang="en-US" dirty="0" smtClean="0"/>
          </a:p>
          <a:p>
            <a:endParaRPr lang="en-US" dirty="0"/>
          </a:p>
          <a:p>
            <a:endParaRPr lang="en-US" dirty="0" smtClean="0"/>
          </a:p>
          <a:p>
            <a:pPr marL="114300" indent="0">
              <a:buNone/>
            </a:pPr>
            <a:endParaRPr lang="en-US" dirty="0"/>
          </a:p>
        </p:txBody>
      </p:sp>
      <p:sp>
        <p:nvSpPr>
          <p:cNvPr id="6" name="TextBox 5"/>
          <p:cNvSpPr txBox="1"/>
          <p:nvPr/>
        </p:nvSpPr>
        <p:spPr>
          <a:xfrm rot="16200000">
            <a:off x="7000080" y="2529904"/>
            <a:ext cx="3764802" cy="461667"/>
          </a:xfrm>
          <a:prstGeom prst="rect">
            <a:avLst/>
          </a:prstGeom>
          <a:noFill/>
        </p:spPr>
        <p:txBody>
          <a:bodyPr wrap="square" rtlCol="0">
            <a:spAutoFit/>
          </a:bodyPr>
          <a:lstStyle/>
          <a:p>
            <a:pPr algn="ctr"/>
            <a:r>
              <a:rPr lang="en-US" sz="2400" dirty="0" smtClean="0"/>
              <a:t>Background</a:t>
            </a:r>
            <a:endParaRPr lang="en-US" sz="2400" dirty="0"/>
          </a:p>
        </p:txBody>
      </p:sp>
      <p:sp>
        <p:nvSpPr>
          <p:cNvPr id="66" name="TextBox 65"/>
          <p:cNvSpPr txBox="1"/>
          <p:nvPr/>
        </p:nvSpPr>
        <p:spPr>
          <a:xfrm>
            <a:off x="5391681" y="3643719"/>
            <a:ext cx="184666" cy="369332"/>
          </a:xfrm>
          <a:prstGeom prst="rect">
            <a:avLst/>
          </a:prstGeom>
          <a:noFill/>
        </p:spPr>
        <p:txBody>
          <a:bodyPr wrap="none" rtlCol="0">
            <a:spAutoFit/>
          </a:bodyPr>
          <a:lstStyle/>
          <a:p>
            <a:endParaRPr lang="en-US" dirty="0"/>
          </a:p>
        </p:txBody>
      </p:sp>
      <p:sp>
        <p:nvSpPr>
          <p:cNvPr id="68" name="TextBox 67"/>
          <p:cNvSpPr txBox="1"/>
          <p:nvPr/>
        </p:nvSpPr>
        <p:spPr>
          <a:xfrm>
            <a:off x="4399770" y="4013051"/>
            <a:ext cx="3616161" cy="369332"/>
          </a:xfrm>
          <a:prstGeom prst="rect">
            <a:avLst/>
          </a:prstGeom>
          <a:noFill/>
        </p:spPr>
        <p:txBody>
          <a:bodyPr wrap="square" rtlCol="0">
            <a:spAutoFit/>
          </a:bodyPr>
          <a:lstStyle/>
          <a:p>
            <a:pPr algn="ctr"/>
            <a:r>
              <a:rPr lang="en-US" b="1" dirty="0" err="1" smtClean="0"/>
              <a:t>Weibull</a:t>
            </a:r>
            <a:r>
              <a:rPr lang="en-US" b="1" dirty="0" smtClean="0"/>
              <a:t> Model </a:t>
            </a:r>
            <a:endParaRPr lang="en-US" b="1" dirty="0"/>
          </a:p>
        </p:txBody>
      </p:sp>
      <p:grpSp>
        <p:nvGrpSpPr>
          <p:cNvPr id="96" name="Group 91"/>
          <p:cNvGrpSpPr>
            <a:grpSpLocks/>
          </p:cNvGrpSpPr>
          <p:nvPr/>
        </p:nvGrpSpPr>
        <p:grpSpPr bwMode="auto">
          <a:xfrm>
            <a:off x="4302005" y="2459558"/>
            <a:ext cx="3455988" cy="1304925"/>
            <a:chOff x="577880" y="1412738"/>
            <a:chExt cx="3456450" cy="1305770"/>
          </a:xfrm>
        </p:grpSpPr>
        <p:sp>
          <p:nvSpPr>
            <p:cNvPr id="97" name="Oval 24"/>
            <p:cNvSpPr>
              <a:spLocks noChangeArrowheads="1"/>
            </p:cNvSpPr>
            <p:nvPr/>
          </p:nvSpPr>
          <p:spPr bwMode="auto">
            <a:xfrm>
              <a:off x="1181112" y="1412738"/>
              <a:ext cx="218909" cy="228543"/>
            </a:xfrm>
            <a:prstGeom prst="ellipse">
              <a:avLst/>
            </a:prstGeom>
            <a:solidFill>
              <a:srgbClr val="000000"/>
            </a:solidFill>
            <a:ln w="9525">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8" name="Oval 25"/>
            <p:cNvSpPr>
              <a:spLocks noChangeArrowheads="1"/>
            </p:cNvSpPr>
            <p:nvPr/>
          </p:nvSpPr>
          <p:spPr bwMode="auto">
            <a:xfrm>
              <a:off x="1491370" y="2493139"/>
              <a:ext cx="213024" cy="222195"/>
            </a:xfrm>
            <a:prstGeom prst="ellipse">
              <a:avLst/>
            </a:prstGeom>
            <a:noFill/>
            <a:ln w="25400">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9" name="Oval 26"/>
            <p:cNvSpPr>
              <a:spLocks noChangeArrowheads="1"/>
            </p:cNvSpPr>
            <p:nvPr/>
          </p:nvSpPr>
          <p:spPr bwMode="auto">
            <a:xfrm>
              <a:off x="929903" y="2489965"/>
              <a:ext cx="218909" cy="228543"/>
            </a:xfrm>
            <a:prstGeom prst="ellipse">
              <a:avLst/>
            </a:prstGeom>
            <a:noFill/>
            <a:ln w="25400">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0" name="Oval 27"/>
            <p:cNvSpPr>
              <a:spLocks noChangeArrowheads="1"/>
            </p:cNvSpPr>
            <p:nvPr/>
          </p:nvSpPr>
          <p:spPr bwMode="auto">
            <a:xfrm>
              <a:off x="577880" y="1963670"/>
              <a:ext cx="218909" cy="228543"/>
            </a:xfrm>
            <a:prstGeom prst="ellipse">
              <a:avLst/>
            </a:prstGeom>
            <a:noFill/>
            <a:ln w="25400">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1" name="Oval 28"/>
            <p:cNvSpPr>
              <a:spLocks noChangeArrowheads="1"/>
            </p:cNvSpPr>
            <p:nvPr/>
          </p:nvSpPr>
          <p:spPr bwMode="auto">
            <a:xfrm>
              <a:off x="1856766" y="1963670"/>
              <a:ext cx="218909" cy="228543"/>
            </a:xfrm>
            <a:prstGeom prst="ellipse">
              <a:avLst/>
            </a:prstGeom>
            <a:noFill/>
            <a:ln w="25400">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102" name="Straight Connector 37"/>
            <p:cNvCxnSpPr>
              <a:cxnSpLocks noChangeShapeType="1"/>
              <a:stCxn id="97" idx="4"/>
              <a:endCxn id="100" idx="7"/>
            </p:cNvCxnSpPr>
            <p:nvPr/>
          </p:nvCxnSpPr>
          <p:spPr bwMode="auto">
            <a:xfrm rot="5400000">
              <a:off x="849720" y="1556292"/>
              <a:ext cx="355858" cy="525837"/>
            </a:xfrm>
            <a:prstGeom prst="line">
              <a:avLst/>
            </a:prstGeom>
            <a:noFill/>
            <a:ln w="38100">
              <a:solidFill>
                <a:srgbClr val="000000"/>
              </a:solidFill>
              <a:round/>
              <a:headEnd/>
              <a:tailEnd/>
            </a:ln>
          </p:spPr>
        </p:cxnSp>
        <p:cxnSp>
          <p:nvCxnSpPr>
            <p:cNvPr id="103" name="Straight Connector 38"/>
            <p:cNvCxnSpPr>
              <a:cxnSpLocks noChangeShapeType="1"/>
              <a:stCxn id="97" idx="4"/>
              <a:endCxn id="99" idx="0"/>
            </p:cNvCxnSpPr>
            <p:nvPr/>
          </p:nvCxnSpPr>
          <p:spPr bwMode="auto">
            <a:xfrm rot="5400000">
              <a:off x="740621" y="1940019"/>
              <a:ext cx="848684" cy="251209"/>
            </a:xfrm>
            <a:prstGeom prst="line">
              <a:avLst/>
            </a:prstGeom>
            <a:noFill/>
            <a:ln w="38100">
              <a:solidFill>
                <a:srgbClr val="000000"/>
              </a:solidFill>
              <a:round/>
              <a:headEnd/>
              <a:tailEnd/>
            </a:ln>
          </p:spPr>
        </p:cxnSp>
        <p:cxnSp>
          <p:nvCxnSpPr>
            <p:cNvPr id="104" name="Straight Connector 41"/>
            <p:cNvCxnSpPr>
              <a:cxnSpLocks noChangeShapeType="1"/>
              <a:stCxn id="97" idx="4"/>
              <a:endCxn id="98" idx="0"/>
            </p:cNvCxnSpPr>
            <p:nvPr/>
          </p:nvCxnSpPr>
          <p:spPr bwMode="auto">
            <a:xfrm rot="16200000" flipH="1">
              <a:off x="1018295" y="1913552"/>
              <a:ext cx="851858" cy="307315"/>
            </a:xfrm>
            <a:prstGeom prst="line">
              <a:avLst/>
            </a:prstGeom>
            <a:noFill/>
            <a:ln w="38100">
              <a:solidFill>
                <a:srgbClr val="000000"/>
              </a:solidFill>
              <a:round/>
              <a:headEnd/>
              <a:tailEnd/>
            </a:ln>
          </p:spPr>
        </p:cxnSp>
        <p:cxnSp>
          <p:nvCxnSpPr>
            <p:cNvPr id="105" name="Straight Connector 44"/>
            <p:cNvCxnSpPr>
              <a:cxnSpLocks noChangeShapeType="1"/>
              <a:stCxn id="97" idx="4"/>
              <a:endCxn id="101" idx="1"/>
            </p:cNvCxnSpPr>
            <p:nvPr/>
          </p:nvCxnSpPr>
          <p:spPr bwMode="auto">
            <a:xfrm rot="16200000" flipH="1">
              <a:off x="1411767" y="1520081"/>
              <a:ext cx="355858" cy="598258"/>
            </a:xfrm>
            <a:prstGeom prst="line">
              <a:avLst/>
            </a:prstGeom>
            <a:noFill/>
            <a:ln w="38100">
              <a:solidFill>
                <a:srgbClr val="000000"/>
              </a:solidFill>
              <a:round/>
              <a:headEnd/>
              <a:tailEnd/>
            </a:ln>
          </p:spPr>
        </p:cxnSp>
        <p:cxnSp>
          <p:nvCxnSpPr>
            <p:cNvPr id="106" name="Straight Connector 63"/>
            <p:cNvCxnSpPr>
              <a:cxnSpLocks noChangeShapeType="1"/>
              <a:stCxn id="98" idx="7"/>
              <a:endCxn id="101" idx="3"/>
            </p:cNvCxnSpPr>
            <p:nvPr/>
          </p:nvCxnSpPr>
          <p:spPr bwMode="auto">
            <a:xfrm rot="5400000" flipH="1" flipV="1">
              <a:off x="1597544" y="2234398"/>
              <a:ext cx="366935" cy="215628"/>
            </a:xfrm>
            <a:prstGeom prst="line">
              <a:avLst/>
            </a:prstGeom>
            <a:noFill/>
            <a:ln w="25400">
              <a:solidFill>
                <a:srgbClr val="000000"/>
              </a:solidFill>
              <a:prstDash val="sysDash"/>
              <a:round/>
              <a:headEnd/>
              <a:tailEnd/>
            </a:ln>
          </p:spPr>
        </p:cxnSp>
        <p:cxnSp>
          <p:nvCxnSpPr>
            <p:cNvPr id="107" name="Straight Connector 67"/>
            <p:cNvCxnSpPr>
              <a:cxnSpLocks noChangeShapeType="1"/>
            </p:cNvCxnSpPr>
            <p:nvPr/>
          </p:nvCxnSpPr>
          <p:spPr bwMode="auto">
            <a:xfrm>
              <a:off x="1148812" y="2604236"/>
              <a:ext cx="342558" cy="0"/>
            </a:xfrm>
            <a:prstGeom prst="line">
              <a:avLst/>
            </a:prstGeom>
            <a:noFill/>
            <a:ln w="25400">
              <a:solidFill>
                <a:srgbClr val="000000"/>
              </a:solidFill>
              <a:prstDash val="sysDash"/>
              <a:round/>
              <a:headEnd/>
              <a:tailEnd/>
            </a:ln>
          </p:spPr>
        </p:cxnSp>
        <p:cxnSp>
          <p:nvCxnSpPr>
            <p:cNvPr id="108" name="Straight Connector 71"/>
            <p:cNvCxnSpPr>
              <a:cxnSpLocks noChangeShapeType="1"/>
            </p:cNvCxnSpPr>
            <p:nvPr/>
          </p:nvCxnSpPr>
          <p:spPr bwMode="auto">
            <a:xfrm>
              <a:off x="796789" y="2077941"/>
              <a:ext cx="1059977" cy="0"/>
            </a:xfrm>
            <a:prstGeom prst="line">
              <a:avLst/>
            </a:prstGeom>
            <a:noFill/>
            <a:ln w="25400">
              <a:solidFill>
                <a:srgbClr val="000000"/>
              </a:solidFill>
              <a:prstDash val="sysDash"/>
              <a:round/>
              <a:headEnd/>
              <a:tailEnd/>
            </a:ln>
          </p:spPr>
        </p:cxnSp>
        <p:cxnSp>
          <p:nvCxnSpPr>
            <p:cNvPr id="109" name="Straight Connector 75"/>
            <p:cNvCxnSpPr>
              <a:cxnSpLocks noChangeShapeType="1"/>
              <a:stCxn id="100" idx="5"/>
              <a:endCxn id="99" idx="1"/>
            </p:cNvCxnSpPr>
            <p:nvPr/>
          </p:nvCxnSpPr>
          <p:spPr bwMode="auto">
            <a:xfrm rot="16200000" flipH="1">
              <a:off x="681001" y="2242473"/>
              <a:ext cx="364690" cy="197232"/>
            </a:xfrm>
            <a:prstGeom prst="line">
              <a:avLst/>
            </a:prstGeom>
            <a:noFill/>
            <a:ln w="25400">
              <a:solidFill>
                <a:srgbClr val="000000"/>
              </a:solidFill>
              <a:prstDash val="sysDash"/>
              <a:round/>
              <a:headEnd/>
              <a:tailEnd/>
            </a:ln>
          </p:spPr>
        </p:cxnSp>
        <p:sp>
          <p:nvSpPr>
            <p:cNvPr id="110" name="Oval 39"/>
            <p:cNvSpPr>
              <a:spLocks noChangeArrowheads="1"/>
            </p:cNvSpPr>
            <p:nvPr/>
          </p:nvSpPr>
          <p:spPr bwMode="auto">
            <a:xfrm>
              <a:off x="3139767" y="1412738"/>
              <a:ext cx="218909" cy="228543"/>
            </a:xfrm>
            <a:prstGeom prst="ellipse">
              <a:avLst/>
            </a:prstGeom>
            <a:solidFill>
              <a:srgbClr val="000000"/>
            </a:solidFill>
            <a:ln w="9525">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1" name="Oval 40"/>
            <p:cNvSpPr>
              <a:spLocks noChangeArrowheads="1"/>
            </p:cNvSpPr>
            <p:nvPr/>
          </p:nvSpPr>
          <p:spPr bwMode="auto">
            <a:xfrm>
              <a:off x="3450025" y="2493139"/>
              <a:ext cx="213024" cy="222195"/>
            </a:xfrm>
            <a:prstGeom prst="ellipse">
              <a:avLst/>
            </a:prstGeom>
            <a:noFill/>
            <a:ln w="25400">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2" name="Oval 42"/>
            <p:cNvSpPr>
              <a:spLocks noChangeArrowheads="1"/>
            </p:cNvSpPr>
            <p:nvPr/>
          </p:nvSpPr>
          <p:spPr bwMode="auto">
            <a:xfrm>
              <a:off x="2888558" y="2489965"/>
              <a:ext cx="218909" cy="228543"/>
            </a:xfrm>
            <a:prstGeom prst="ellipse">
              <a:avLst/>
            </a:prstGeom>
            <a:noFill/>
            <a:ln w="25400">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3" name="Oval 43"/>
            <p:cNvSpPr>
              <a:spLocks noChangeArrowheads="1"/>
            </p:cNvSpPr>
            <p:nvPr/>
          </p:nvSpPr>
          <p:spPr bwMode="auto">
            <a:xfrm>
              <a:off x="2536535" y="1963670"/>
              <a:ext cx="218909" cy="228543"/>
            </a:xfrm>
            <a:prstGeom prst="ellipse">
              <a:avLst/>
            </a:prstGeom>
            <a:noFill/>
            <a:ln w="25400">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4" name="Oval 45"/>
            <p:cNvSpPr>
              <a:spLocks noChangeArrowheads="1"/>
            </p:cNvSpPr>
            <p:nvPr/>
          </p:nvSpPr>
          <p:spPr bwMode="auto">
            <a:xfrm>
              <a:off x="3815421" y="1963670"/>
              <a:ext cx="218909" cy="228543"/>
            </a:xfrm>
            <a:prstGeom prst="ellipse">
              <a:avLst/>
            </a:prstGeom>
            <a:noFill/>
            <a:ln w="25400">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115" name="Straight Connector 46"/>
            <p:cNvCxnSpPr>
              <a:cxnSpLocks noChangeShapeType="1"/>
              <a:stCxn id="110" idx="4"/>
              <a:endCxn id="113" idx="7"/>
            </p:cNvCxnSpPr>
            <p:nvPr/>
          </p:nvCxnSpPr>
          <p:spPr bwMode="auto">
            <a:xfrm rot="5400000">
              <a:off x="2808375" y="1556292"/>
              <a:ext cx="355858" cy="525837"/>
            </a:xfrm>
            <a:prstGeom prst="line">
              <a:avLst/>
            </a:prstGeom>
            <a:noFill/>
            <a:ln w="38100">
              <a:solidFill>
                <a:srgbClr val="000000"/>
              </a:solidFill>
              <a:round/>
              <a:headEnd/>
              <a:tailEnd/>
            </a:ln>
          </p:spPr>
        </p:cxnSp>
        <p:cxnSp>
          <p:nvCxnSpPr>
            <p:cNvPr id="116" name="Straight Connector 47"/>
            <p:cNvCxnSpPr>
              <a:cxnSpLocks noChangeShapeType="1"/>
              <a:stCxn id="110" idx="4"/>
              <a:endCxn id="112" idx="0"/>
            </p:cNvCxnSpPr>
            <p:nvPr/>
          </p:nvCxnSpPr>
          <p:spPr bwMode="auto">
            <a:xfrm rot="5400000">
              <a:off x="2699276" y="1940019"/>
              <a:ext cx="848684" cy="251209"/>
            </a:xfrm>
            <a:prstGeom prst="line">
              <a:avLst/>
            </a:prstGeom>
            <a:noFill/>
            <a:ln w="38100">
              <a:solidFill>
                <a:srgbClr val="000000"/>
              </a:solidFill>
              <a:round/>
              <a:headEnd/>
              <a:tailEnd/>
            </a:ln>
          </p:spPr>
        </p:cxnSp>
        <p:cxnSp>
          <p:nvCxnSpPr>
            <p:cNvPr id="117" name="Straight Connector 48"/>
            <p:cNvCxnSpPr>
              <a:cxnSpLocks noChangeShapeType="1"/>
              <a:stCxn id="110" idx="4"/>
              <a:endCxn id="111" idx="0"/>
            </p:cNvCxnSpPr>
            <p:nvPr/>
          </p:nvCxnSpPr>
          <p:spPr bwMode="auto">
            <a:xfrm rot="16200000" flipH="1">
              <a:off x="2976950" y="1913552"/>
              <a:ext cx="851858" cy="307315"/>
            </a:xfrm>
            <a:prstGeom prst="line">
              <a:avLst/>
            </a:prstGeom>
            <a:noFill/>
            <a:ln w="38100">
              <a:solidFill>
                <a:srgbClr val="000000"/>
              </a:solidFill>
              <a:round/>
              <a:headEnd/>
              <a:tailEnd/>
            </a:ln>
          </p:spPr>
        </p:cxnSp>
        <p:cxnSp>
          <p:nvCxnSpPr>
            <p:cNvPr id="118" name="Straight Connector 49"/>
            <p:cNvCxnSpPr>
              <a:cxnSpLocks noChangeShapeType="1"/>
              <a:stCxn id="110" idx="4"/>
              <a:endCxn id="114" idx="1"/>
            </p:cNvCxnSpPr>
            <p:nvPr/>
          </p:nvCxnSpPr>
          <p:spPr bwMode="auto">
            <a:xfrm rot="16200000" flipH="1">
              <a:off x="3370422" y="1520081"/>
              <a:ext cx="355858" cy="598258"/>
            </a:xfrm>
            <a:prstGeom prst="line">
              <a:avLst/>
            </a:prstGeom>
            <a:noFill/>
            <a:ln w="38100">
              <a:solidFill>
                <a:srgbClr val="000000"/>
              </a:solidFill>
              <a:round/>
              <a:headEnd/>
              <a:tailEnd/>
            </a:ln>
          </p:spPr>
        </p:cxnSp>
        <p:cxnSp>
          <p:nvCxnSpPr>
            <p:cNvPr id="119" name="Straight Connector 50"/>
            <p:cNvCxnSpPr>
              <a:cxnSpLocks noChangeShapeType="1"/>
              <a:stCxn id="111" idx="7"/>
              <a:endCxn id="114" idx="3"/>
            </p:cNvCxnSpPr>
            <p:nvPr/>
          </p:nvCxnSpPr>
          <p:spPr bwMode="auto">
            <a:xfrm rot="5400000" flipH="1" flipV="1">
              <a:off x="3556199" y="2234398"/>
              <a:ext cx="366935" cy="215628"/>
            </a:xfrm>
            <a:prstGeom prst="line">
              <a:avLst/>
            </a:prstGeom>
            <a:noFill/>
            <a:ln w="25400">
              <a:solidFill>
                <a:srgbClr val="000000"/>
              </a:solidFill>
              <a:prstDash val="sysDash"/>
              <a:round/>
              <a:headEnd/>
              <a:tailEnd/>
            </a:ln>
          </p:spPr>
        </p:cxnSp>
        <p:cxnSp>
          <p:nvCxnSpPr>
            <p:cNvPr id="120" name="Straight Connector 51"/>
            <p:cNvCxnSpPr>
              <a:cxnSpLocks noChangeShapeType="1"/>
            </p:cNvCxnSpPr>
            <p:nvPr/>
          </p:nvCxnSpPr>
          <p:spPr bwMode="auto">
            <a:xfrm>
              <a:off x="3107467" y="2604236"/>
              <a:ext cx="342558" cy="0"/>
            </a:xfrm>
            <a:prstGeom prst="line">
              <a:avLst/>
            </a:prstGeom>
            <a:noFill/>
            <a:ln w="25400">
              <a:solidFill>
                <a:srgbClr val="000000"/>
              </a:solidFill>
              <a:prstDash val="sysDash"/>
              <a:round/>
              <a:headEnd/>
              <a:tailEnd/>
            </a:ln>
          </p:spPr>
        </p:cxnSp>
        <p:cxnSp>
          <p:nvCxnSpPr>
            <p:cNvPr id="121" name="Straight Connector 52"/>
            <p:cNvCxnSpPr>
              <a:cxnSpLocks noChangeShapeType="1"/>
            </p:cNvCxnSpPr>
            <p:nvPr/>
          </p:nvCxnSpPr>
          <p:spPr bwMode="auto">
            <a:xfrm>
              <a:off x="2755444" y="2077941"/>
              <a:ext cx="1059977" cy="0"/>
            </a:xfrm>
            <a:prstGeom prst="line">
              <a:avLst/>
            </a:prstGeom>
            <a:noFill/>
            <a:ln w="25400">
              <a:solidFill>
                <a:srgbClr val="000000"/>
              </a:solidFill>
              <a:prstDash val="sysDash"/>
              <a:round/>
              <a:headEnd/>
              <a:tailEnd/>
            </a:ln>
          </p:spPr>
        </p:cxnSp>
        <p:cxnSp>
          <p:nvCxnSpPr>
            <p:cNvPr id="122" name="Straight Connector 53"/>
            <p:cNvCxnSpPr>
              <a:cxnSpLocks noChangeShapeType="1"/>
              <a:stCxn id="113" idx="5"/>
              <a:endCxn id="112" idx="1"/>
            </p:cNvCxnSpPr>
            <p:nvPr/>
          </p:nvCxnSpPr>
          <p:spPr bwMode="auto">
            <a:xfrm rot="16200000" flipH="1">
              <a:off x="2639656" y="2242473"/>
              <a:ext cx="364690" cy="197232"/>
            </a:xfrm>
            <a:prstGeom prst="line">
              <a:avLst/>
            </a:prstGeom>
            <a:noFill/>
            <a:ln w="25400">
              <a:solidFill>
                <a:srgbClr val="000000"/>
              </a:solidFill>
              <a:prstDash val="sysDash"/>
              <a:round/>
              <a:headEnd/>
              <a:tailEnd/>
            </a:ln>
          </p:spPr>
        </p:cxnSp>
        <p:cxnSp>
          <p:nvCxnSpPr>
            <p:cNvPr id="123" name="Straight Connector 54"/>
            <p:cNvCxnSpPr>
              <a:cxnSpLocks noChangeShapeType="1"/>
            </p:cNvCxnSpPr>
            <p:nvPr/>
          </p:nvCxnSpPr>
          <p:spPr bwMode="auto">
            <a:xfrm>
              <a:off x="2075675" y="2077941"/>
              <a:ext cx="460860" cy="0"/>
            </a:xfrm>
            <a:prstGeom prst="line">
              <a:avLst/>
            </a:prstGeom>
            <a:noFill/>
            <a:ln w="25400">
              <a:solidFill>
                <a:srgbClr val="000000"/>
              </a:solidFill>
              <a:prstDash val="sysDash"/>
              <a:round/>
              <a:headEnd/>
              <a:tailEnd/>
            </a:ln>
          </p:spPr>
        </p:cxnSp>
        <p:cxnSp>
          <p:nvCxnSpPr>
            <p:cNvPr id="124" name="Straight Connector 57"/>
            <p:cNvCxnSpPr>
              <a:cxnSpLocks noChangeShapeType="1"/>
            </p:cNvCxnSpPr>
            <p:nvPr/>
          </p:nvCxnSpPr>
          <p:spPr bwMode="auto">
            <a:xfrm>
              <a:off x="1704394" y="2604236"/>
              <a:ext cx="1184164" cy="0"/>
            </a:xfrm>
            <a:prstGeom prst="line">
              <a:avLst/>
            </a:prstGeom>
            <a:noFill/>
            <a:ln w="25400">
              <a:solidFill>
                <a:srgbClr val="000000"/>
              </a:solidFill>
              <a:prstDash val="sysDash"/>
              <a:round/>
              <a:headEnd/>
              <a:tailEnd/>
            </a:ln>
          </p:spPr>
        </p:cxnSp>
      </p:grpSp>
      <p:sp>
        <p:nvSpPr>
          <p:cNvPr id="3" name="TextBox 2"/>
          <p:cNvSpPr txBox="1"/>
          <p:nvPr/>
        </p:nvSpPr>
        <p:spPr>
          <a:xfrm>
            <a:off x="1346056" y="5119563"/>
            <a:ext cx="3985325" cy="646331"/>
          </a:xfrm>
          <a:prstGeom prst="rect">
            <a:avLst/>
          </a:prstGeom>
          <a:noFill/>
        </p:spPr>
        <p:txBody>
          <a:bodyPr wrap="square" rtlCol="0">
            <a:spAutoFit/>
          </a:bodyPr>
          <a:lstStyle/>
          <a:p>
            <a:r>
              <a:rPr lang="en-US" b="1" dirty="0" smtClean="0"/>
              <a:t>Note: </a:t>
            </a:r>
            <a:r>
              <a:rPr lang="en-US" dirty="0" smtClean="0"/>
              <a:t>Black represents essential nodes</a:t>
            </a:r>
          </a:p>
          <a:p>
            <a:r>
              <a:rPr lang="en-US" dirty="0" smtClean="0"/>
              <a:t>White represents non-essential nodes</a:t>
            </a:r>
            <a:endParaRPr lang="en-US" dirty="0"/>
          </a:p>
        </p:txBody>
      </p:sp>
      <p:grpSp>
        <p:nvGrpSpPr>
          <p:cNvPr id="144" name="Group 104"/>
          <p:cNvGrpSpPr>
            <a:grpSpLocks/>
          </p:cNvGrpSpPr>
          <p:nvPr/>
        </p:nvGrpSpPr>
        <p:grpSpPr bwMode="auto">
          <a:xfrm>
            <a:off x="471089" y="2373857"/>
            <a:ext cx="3589630" cy="1425017"/>
            <a:chOff x="961930" y="1478854"/>
            <a:chExt cx="3226020" cy="1135709"/>
          </a:xfrm>
        </p:grpSpPr>
        <p:grpSp>
          <p:nvGrpSpPr>
            <p:cNvPr id="145" name="Group 91"/>
            <p:cNvGrpSpPr>
              <a:grpSpLocks/>
            </p:cNvGrpSpPr>
            <p:nvPr/>
          </p:nvGrpSpPr>
          <p:grpSpPr bwMode="auto">
            <a:xfrm>
              <a:off x="961930" y="1547156"/>
              <a:ext cx="3226020" cy="1067407"/>
              <a:chOff x="577880" y="1412738"/>
              <a:chExt cx="3456450" cy="1305770"/>
            </a:xfrm>
          </p:grpSpPr>
          <p:sp>
            <p:nvSpPr>
              <p:cNvPr id="154" name="Oval 24"/>
              <p:cNvSpPr>
                <a:spLocks noChangeArrowheads="1"/>
              </p:cNvSpPr>
              <p:nvPr/>
            </p:nvSpPr>
            <p:spPr bwMode="auto">
              <a:xfrm>
                <a:off x="1181112" y="1412738"/>
                <a:ext cx="218909" cy="228543"/>
              </a:xfrm>
              <a:prstGeom prst="ellipse">
                <a:avLst/>
              </a:prstGeom>
              <a:solidFill>
                <a:srgbClr val="000000"/>
              </a:solidFill>
              <a:ln w="9525">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155" name="Oval 25"/>
              <p:cNvSpPr>
                <a:spLocks noChangeArrowheads="1"/>
              </p:cNvSpPr>
              <p:nvPr/>
            </p:nvSpPr>
            <p:spPr bwMode="auto">
              <a:xfrm>
                <a:off x="1491370" y="2493139"/>
                <a:ext cx="213024" cy="222195"/>
              </a:xfrm>
              <a:prstGeom prst="ellipse">
                <a:avLst/>
              </a:prstGeom>
              <a:noFill/>
              <a:ln w="25400">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156" name="Oval 26"/>
              <p:cNvSpPr>
                <a:spLocks noChangeArrowheads="1"/>
              </p:cNvSpPr>
              <p:nvPr/>
            </p:nvSpPr>
            <p:spPr bwMode="auto">
              <a:xfrm>
                <a:off x="929903" y="2489965"/>
                <a:ext cx="218909" cy="228543"/>
              </a:xfrm>
              <a:prstGeom prst="ellipse">
                <a:avLst/>
              </a:prstGeom>
              <a:noFill/>
              <a:ln w="25400">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157" name="Oval 27"/>
              <p:cNvSpPr>
                <a:spLocks noChangeArrowheads="1"/>
              </p:cNvSpPr>
              <p:nvPr/>
            </p:nvSpPr>
            <p:spPr bwMode="auto">
              <a:xfrm>
                <a:off x="577880" y="1963670"/>
                <a:ext cx="218909" cy="228543"/>
              </a:xfrm>
              <a:prstGeom prst="ellipse">
                <a:avLst/>
              </a:prstGeom>
              <a:noFill/>
              <a:ln w="25400">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158" name="Oval 28"/>
              <p:cNvSpPr>
                <a:spLocks noChangeArrowheads="1"/>
              </p:cNvSpPr>
              <p:nvPr/>
            </p:nvSpPr>
            <p:spPr bwMode="auto">
              <a:xfrm>
                <a:off x="1856766" y="1963670"/>
                <a:ext cx="218909" cy="228543"/>
              </a:xfrm>
              <a:prstGeom prst="ellipse">
                <a:avLst/>
              </a:prstGeom>
              <a:noFill/>
              <a:ln w="25400">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cxnSp>
            <p:nvCxnSpPr>
              <p:cNvPr id="159" name="Straight Connector 37"/>
              <p:cNvCxnSpPr>
                <a:cxnSpLocks noChangeShapeType="1"/>
                <a:stCxn id="154" idx="4"/>
                <a:endCxn id="157" idx="7"/>
              </p:cNvCxnSpPr>
              <p:nvPr/>
            </p:nvCxnSpPr>
            <p:spPr bwMode="auto">
              <a:xfrm rot="5400000">
                <a:off x="849720" y="1556292"/>
                <a:ext cx="355858" cy="525837"/>
              </a:xfrm>
              <a:prstGeom prst="line">
                <a:avLst/>
              </a:prstGeom>
              <a:noFill/>
              <a:ln w="38100">
                <a:solidFill>
                  <a:srgbClr val="000000"/>
                </a:solidFill>
                <a:round/>
                <a:headEnd/>
                <a:tailEnd/>
              </a:ln>
            </p:spPr>
          </p:cxnSp>
          <p:cxnSp>
            <p:nvCxnSpPr>
              <p:cNvPr id="160" name="Straight Connector 38"/>
              <p:cNvCxnSpPr>
                <a:cxnSpLocks noChangeShapeType="1"/>
                <a:stCxn id="154" idx="4"/>
                <a:endCxn id="156" idx="0"/>
              </p:cNvCxnSpPr>
              <p:nvPr/>
            </p:nvCxnSpPr>
            <p:spPr bwMode="auto">
              <a:xfrm rot="5400000">
                <a:off x="740621" y="1940019"/>
                <a:ext cx="848684" cy="251209"/>
              </a:xfrm>
              <a:prstGeom prst="line">
                <a:avLst/>
              </a:prstGeom>
              <a:noFill/>
              <a:ln w="38100">
                <a:solidFill>
                  <a:srgbClr val="000000"/>
                </a:solidFill>
                <a:round/>
                <a:headEnd/>
                <a:tailEnd/>
              </a:ln>
            </p:spPr>
          </p:cxnSp>
          <p:cxnSp>
            <p:nvCxnSpPr>
              <p:cNvPr id="161" name="Straight Connector 41"/>
              <p:cNvCxnSpPr>
                <a:cxnSpLocks noChangeShapeType="1"/>
                <a:stCxn id="154" idx="4"/>
                <a:endCxn id="155" idx="0"/>
              </p:cNvCxnSpPr>
              <p:nvPr/>
            </p:nvCxnSpPr>
            <p:spPr bwMode="auto">
              <a:xfrm rot="16200000" flipH="1">
                <a:off x="1018295" y="1913552"/>
                <a:ext cx="851858" cy="307315"/>
              </a:xfrm>
              <a:prstGeom prst="line">
                <a:avLst/>
              </a:prstGeom>
              <a:noFill/>
              <a:ln w="38100">
                <a:solidFill>
                  <a:srgbClr val="000000"/>
                </a:solidFill>
                <a:round/>
                <a:headEnd/>
                <a:tailEnd/>
              </a:ln>
            </p:spPr>
          </p:cxnSp>
          <p:cxnSp>
            <p:nvCxnSpPr>
              <p:cNvPr id="162" name="Straight Connector 44"/>
              <p:cNvCxnSpPr>
                <a:cxnSpLocks noChangeShapeType="1"/>
                <a:stCxn id="154" idx="4"/>
                <a:endCxn id="158" idx="1"/>
              </p:cNvCxnSpPr>
              <p:nvPr/>
            </p:nvCxnSpPr>
            <p:spPr bwMode="auto">
              <a:xfrm rot="16200000" flipH="1">
                <a:off x="1411767" y="1520081"/>
                <a:ext cx="355858" cy="598258"/>
              </a:xfrm>
              <a:prstGeom prst="line">
                <a:avLst/>
              </a:prstGeom>
              <a:noFill/>
              <a:ln w="38100">
                <a:solidFill>
                  <a:srgbClr val="000000"/>
                </a:solidFill>
                <a:round/>
                <a:headEnd/>
                <a:tailEnd/>
              </a:ln>
            </p:spPr>
          </p:cxnSp>
          <p:cxnSp>
            <p:nvCxnSpPr>
              <p:cNvPr id="163" name="Straight Connector 63"/>
              <p:cNvCxnSpPr>
                <a:cxnSpLocks noChangeShapeType="1"/>
                <a:stCxn id="155" idx="7"/>
                <a:endCxn id="158" idx="3"/>
              </p:cNvCxnSpPr>
              <p:nvPr/>
            </p:nvCxnSpPr>
            <p:spPr bwMode="auto">
              <a:xfrm rot="5400000" flipH="1" flipV="1">
                <a:off x="1597544" y="2234398"/>
                <a:ext cx="366935" cy="215628"/>
              </a:xfrm>
              <a:prstGeom prst="line">
                <a:avLst/>
              </a:prstGeom>
              <a:noFill/>
              <a:ln w="25400">
                <a:solidFill>
                  <a:srgbClr val="000000"/>
                </a:solidFill>
                <a:prstDash val="sysDash"/>
                <a:round/>
                <a:headEnd/>
                <a:tailEnd/>
              </a:ln>
            </p:spPr>
          </p:cxnSp>
          <p:cxnSp>
            <p:nvCxnSpPr>
              <p:cNvPr id="164" name="Straight Connector 67"/>
              <p:cNvCxnSpPr>
                <a:cxnSpLocks noChangeShapeType="1"/>
              </p:cNvCxnSpPr>
              <p:nvPr/>
            </p:nvCxnSpPr>
            <p:spPr bwMode="auto">
              <a:xfrm>
                <a:off x="1148812" y="2604236"/>
                <a:ext cx="342558" cy="0"/>
              </a:xfrm>
              <a:prstGeom prst="line">
                <a:avLst/>
              </a:prstGeom>
              <a:noFill/>
              <a:ln w="25400">
                <a:solidFill>
                  <a:srgbClr val="000000"/>
                </a:solidFill>
                <a:prstDash val="sysDash"/>
                <a:round/>
                <a:headEnd/>
                <a:tailEnd/>
              </a:ln>
            </p:spPr>
          </p:cxnSp>
          <p:cxnSp>
            <p:nvCxnSpPr>
              <p:cNvPr id="165" name="Straight Connector 71"/>
              <p:cNvCxnSpPr>
                <a:cxnSpLocks noChangeShapeType="1"/>
              </p:cNvCxnSpPr>
              <p:nvPr/>
            </p:nvCxnSpPr>
            <p:spPr bwMode="auto">
              <a:xfrm>
                <a:off x="796789" y="2077941"/>
                <a:ext cx="1059977" cy="0"/>
              </a:xfrm>
              <a:prstGeom prst="line">
                <a:avLst/>
              </a:prstGeom>
              <a:noFill/>
              <a:ln w="25400">
                <a:solidFill>
                  <a:srgbClr val="000000"/>
                </a:solidFill>
                <a:prstDash val="sysDash"/>
                <a:round/>
                <a:headEnd/>
                <a:tailEnd/>
              </a:ln>
            </p:spPr>
          </p:cxnSp>
          <p:cxnSp>
            <p:nvCxnSpPr>
              <p:cNvPr id="166" name="Straight Connector 75"/>
              <p:cNvCxnSpPr>
                <a:cxnSpLocks noChangeShapeType="1"/>
                <a:stCxn id="157" idx="5"/>
                <a:endCxn id="156" idx="1"/>
              </p:cNvCxnSpPr>
              <p:nvPr/>
            </p:nvCxnSpPr>
            <p:spPr bwMode="auto">
              <a:xfrm rot="16200000" flipH="1">
                <a:off x="681001" y="2242473"/>
                <a:ext cx="364690" cy="197232"/>
              </a:xfrm>
              <a:prstGeom prst="line">
                <a:avLst/>
              </a:prstGeom>
              <a:noFill/>
              <a:ln w="25400">
                <a:solidFill>
                  <a:srgbClr val="000000"/>
                </a:solidFill>
                <a:prstDash val="sysDash"/>
                <a:round/>
                <a:headEnd/>
                <a:tailEnd/>
              </a:ln>
            </p:spPr>
          </p:cxnSp>
          <p:sp>
            <p:nvSpPr>
              <p:cNvPr id="167" name="Oval 39"/>
              <p:cNvSpPr>
                <a:spLocks noChangeArrowheads="1"/>
              </p:cNvSpPr>
              <p:nvPr/>
            </p:nvSpPr>
            <p:spPr bwMode="auto">
              <a:xfrm>
                <a:off x="3139767" y="1412738"/>
                <a:ext cx="218909" cy="228543"/>
              </a:xfrm>
              <a:prstGeom prst="ellipse">
                <a:avLst/>
              </a:prstGeom>
              <a:solidFill>
                <a:srgbClr val="000000"/>
              </a:solidFill>
              <a:ln w="9525">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168" name="Oval 40"/>
              <p:cNvSpPr>
                <a:spLocks noChangeArrowheads="1"/>
              </p:cNvSpPr>
              <p:nvPr/>
            </p:nvSpPr>
            <p:spPr bwMode="auto">
              <a:xfrm>
                <a:off x="3450025" y="2493139"/>
                <a:ext cx="213024" cy="222195"/>
              </a:xfrm>
              <a:prstGeom prst="ellipse">
                <a:avLst/>
              </a:prstGeom>
              <a:noFill/>
              <a:ln w="25400">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169" name="Oval 42"/>
              <p:cNvSpPr>
                <a:spLocks noChangeArrowheads="1"/>
              </p:cNvSpPr>
              <p:nvPr/>
            </p:nvSpPr>
            <p:spPr bwMode="auto">
              <a:xfrm>
                <a:off x="2888558" y="2489965"/>
                <a:ext cx="218909" cy="228543"/>
              </a:xfrm>
              <a:prstGeom prst="ellipse">
                <a:avLst/>
              </a:prstGeom>
              <a:noFill/>
              <a:ln w="25400">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170" name="Oval 43"/>
              <p:cNvSpPr>
                <a:spLocks noChangeArrowheads="1"/>
              </p:cNvSpPr>
              <p:nvPr/>
            </p:nvSpPr>
            <p:spPr bwMode="auto">
              <a:xfrm>
                <a:off x="2536535" y="1963670"/>
                <a:ext cx="218909" cy="228543"/>
              </a:xfrm>
              <a:prstGeom prst="ellipse">
                <a:avLst/>
              </a:prstGeom>
              <a:noFill/>
              <a:ln w="25400">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171" name="Oval 45"/>
              <p:cNvSpPr>
                <a:spLocks noChangeArrowheads="1"/>
              </p:cNvSpPr>
              <p:nvPr/>
            </p:nvSpPr>
            <p:spPr bwMode="auto">
              <a:xfrm>
                <a:off x="3815421" y="1963670"/>
                <a:ext cx="218909" cy="228543"/>
              </a:xfrm>
              <a:prstGeom prst="ellipse">
                <a:avLst/>
              </a:prstGeom>
              <a:noFill/>
              <a:ln w="25400">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cxnSp>
            <p:nvCxnSpPr>
              <p:cNvPr id="172" name="Straight Connector 46"/>
              <p:cNvCxnSpPr>
                <a:cxnSpLocks noChangeShapeType="1"/>
                <a:stCxn id="167" idx="4"/>
                <a:endCxn id="170" idx="7"/>
              </p:cNvCxnSpPr>
              <p:nvPr/>
            </p:nvCxnSpPr>
            <p:spPr bwMode="auto">
              <a:xfrm rot="5400000">
                <a:off x="2808375" y="1556292"/>
                <a:ext cx="355858" cy="525837"/>
              </a:xfrm>
              <a:prstGeom prst="line">
                <a:avLst/>
              </a:prstGeom>
              <a:noFill/>
              <a:ln w="38100">
                <a:solidFill>
                  <a:srgbClr val="000000"/>
                </a:solidFill>
                <a:round/>
                <a:headEnd/>
                <a:tailEnd/>
              </a:ln>
            </p:spPr>
          </p:cxnSp>
          <p:cxnSp>
            <p:nvCxnSpPr>
              <p:cNvPr id="173" name="Straight Connector 47"/>
              <p:cNvCxnSpPr>
                <a:cxnSpLocks noChangeShapeType="1"/>
                <a:stCxn id="167" idx="4"/>
                <a:endCxn id="169" idx="0"/>
              </p:cNvCxnSpPr>
              <p:nvPr/>
            </p:nvCxnSpPr>
            <p:spPr bwMode="auto">
              <a:xfrm rot="5400000">
                <a:off x="2699276" y="1940019"/>
                <a:ext cx="848684" cy="251209"/>
              </a:xfrm>
              <a:prstGeom prst="line">
                <a:avLst/>
              </a:prstGeom>
              <a:noFill/>
              <a:ln w="38100">
                <a:solidFill>
                  <a:srgbClr val="000000"/>
                </a:solidFill>
                <a:round/>
                <a:headEnd/>
                <a:tailEnd/>
              </a:ln>
            </p:spPr>
          </p:cxnSp>
          <p:cxnSp>
            <p:nvCxnSpPr>
              <p:cNvPr id="174" name="Straight Connector 48"/>
              <p:cNvCxnSpPr>
                <a:cxnSpLocks noChangeShapeType="1"/>
                <a:stCxn id="167" idx="4"/>
                <a:endCxn id="168" idx="0"/>
              </p:cNvCxnSpPr>
              <p:nvPr/>
            </p:nvCxnSpPr>
            <p:spPr bwMode="auto">
              <a:xfrm rot="16200000" flipH="1">
                <a:off x="2976950" y="1913552"/>
                <a:ext cx="851858" cy="307315"/>
              </a:xfrm>
              <a:prstGeom prst="line">
                <a:avLst/>
              </a:prstGeom>
              <a:noFill/>
              <a:ln w="38100">
                <a:solidFill>
                  <a:srgbClr val="000000"/>
                </a:solidFill>
                <a:round/>
                <a:headEnd/>
                <a:tailEnd/>
              </a:ln>
            </p:spPr>
          </p:cxnSp>
          <p:cxnSp>
            <p:nvCxnSpPr>
              <p:cNvPr id="175" name="Straight Connector 49"/>
              <p:cNvCxnSpPr>
                <a:cxnSpLocks noChangeShapeType="1"/>
                <a:stCxn id="167" idx="4"/>
                <a:endCxn id="171" idx="1"/>
              </p:cNvCxnSpPr>
              <p:nvPr/>
            </p:nvCxnSpPr>
            <p:spPr bwMode="auto">
              <a:xfrm rot="16200000" flipH="1">
                <a:off x="3370422" y="1520081"/>
                <a:ext cx="355858" cy="598258"/>
              </a:xfrm>
              <a:prstGeom prst="line">
                <a:avLst/>
              </a:prstGeom>
              <a:noFill/>
              <a:ln w="38100">
                <a:solidFill>
                  <a:srgbClr val="000000"/>
                </a:solidFill>
                <a:round/>
                <a:headEnd/>
                <a:tailEnd/>
              </a:ln>
            </p:spPr>
          </p:cxnSp>
          <p:cxnSp>
            <p:nvCxnSpPr>
              <p:cNvPr id="176" name="Straight Connector 50"/>
              <p:cNvCxnSpPr>
                <a:cxnSpLocks noChangeShapeType="1"/>
                <a:stCxn id="168" idx="7"/>
                <a:endCxn id="171" idx="3"/>
              </p:cNvCxnSpPr>
              <p:nvPr/>
            </p:nvCxnSpPr>
            <p:spPr bwMode="auto">
              <a:xfrm rot="5400000" flipH="1" flipV="1">
                <a:off x="3556199" y="2234398"/>
                <a:ext cx="366935" cy="215628"/>
              </a:xfrm>
              <a:prstGeom prst="line">
                <a:avLst/>
              </a:prstGeom>
              <a:noFill/>
              <a:ln w="25400">
                <a:solidFill>
                  <a:srgbClr val="000000"/>
                </a:solidFill>
                <a:prstDash val="sysDash"/>
                <a:round/>
                <a:headEnd/>
                <a:tailEnd/>
              </a:ln>
            </p:spPr>
          </p:cxnSp>
          <p:cxnSp>
            <p:nvCxnSpPr>
              <p:cNvPr id="177" name="Straight Connector 51"/>
              <p:cNvCxnSpPr>
                <a:cxnSpLocks noChangeShapeType="1"/>
              </p:cNvCxnSpPr>
              <p:nvPr/>
            </p:nvCxnSpPr>
            <p:spPr bwMode="auto">
              <a:xfrm>
                <a:off x="3107467" y="2604236"/>
                <a:ext cx="342558" cy="0"/>
              </a:xfrm>
              <a:prstGeom prst="line">
                <a:avLst/>
              </a:prstGeom>
              <a:noFill/>
              <a:ln w="25400">
                <a:solidFill>
                  <a:srgbClr val="000000"/>
                </a:solidFill>
                <a:prstDash val="sysDash"/>
                <a:round/>
                <a:headEnd/>
                <a:tailEnd/>
              </a:ln>
            </p:spPr>
          </p:cxnSp>
          <p:cxnSp>
            <p:nvCxnSpPr>
              <p:cNvPr id="178" name="Straight Connector 52"/>
              <p:cNvCxnSpPr>
                <a:cxnSpLocks noChangeShapeType="1"/>
              </p:cNvCxnSpPr>
              <p:nvPr/>
            </p:nvCxnSpPr>
            <p:spPr bwMode="auto">
              <a:xfrm>
                <a:off x="2755444" y="2077941"/>
                <a:ext cx="1059977" cy="0"/>
              </a:xfrm>
              <a:prstGeom prst="line">
                <a:avLst/>
              </a:prstGeom>
              <a:noFill/>
              <a:ln w="25400">
                <a:solidFill>
                  <a:srgbClr val="000000"/>
                </a:solidFill>
                <a:prstDash val="sysDash"/>
                <a:round/>
                <a:headEnd/>
                <a:tailEnd/>
              </a:ln>
            </p:spPr>
          </p:cxnSp>
          <p:cxnSp>
            <p:nvCxnSpPr>
              <p:cNvPr id="179" name="Straight Connector 53"/>
              <p:cNvCxnSpPr>
                <a:cxnSpLocks noChangeShapeType="1"/>
                <a:stCxn id="170" idx="5"/>
                <a:endCxn id="169" idx="1"/>
              </p:cNvCxnSpPr>
              <p:nvPr/>
            </p:nvCxnSpPr>
            <p:spPr bwMode="auto">
              <a:xfrm rot="16200000" flipH="1">
                <a:off x="2639656" y="2242473"/>
                <a:ext cx="364690" cy="197232"/>
              </a:xfrm>
              <a:prstGeom prst="line">
                <a:avLst/>
              </a:prstGeom>
              <a:noFill/>
              <a:ln w="25400">
                <a:solidFill>
                  <a:srgbClr val="000000"/>
                </a:solidFill>
                <a:prstDash val="sysDash"/>
                <a:round/>
                <a:headEnd/>
                <a:tailEnd/>
              </a:ln>
            </p:spPr>
          </p:cxnSp>
          <p:cxnSp>
            <p:nvCxnSpPr>
              <p:cNvPr id="180" name="Straight Connector 54"/>
              <p:cNvCxnSpPr>
                <a:cxnSpLocks noChangeShapeType="1"/>
              </p:cNvCxnSpPr>
              <p:nvPr/>
            </p:nvCxnSpPr>
            <p:spPr bwMode="auto">
              <a:xfrm>
                <a:off x="2075675" y="2077941"/>
                <a:ext cx="460860" cy="0"/>
              </a:xfrm>
              <a:prstGeom prst="line">
                <a:avLst/>
              </a:prstGeom>
              <a:noFill/>
              <a:ln w="25400">
                <a:solidFill>
                  <a:srgbClr val="000000"/>
                </a:solidFill>
                <a:prstDash val="sysDash"/>
                <a:round/>
                <a:headEnd/>
                <a:tailEnd/>
              </a:ln>
            </p:spPr>
          </p:cxnSp>
          <p:cxnSp>
            <p:nvCxnSpPr>
              <p:cNvPr id="181" name="Straight Connector 57"/>
              <p:cNvCxnSpPr>
                <a:cxnSpLocks noChangeShapeType="1"/>
              </p:cNvCxnSpPr>
              <p:nvPr/>
            </p:nvCxnSpPr>
            <p:spPr bwMode="auto">
              <a:xfrm>
                <a:off x="1704394" y="2604236"/>
                <a:ext cx="1184164" cy="0"/>
              </a:xfrm>
              <a:prstGeom prst="line">
                <a:avLst/>
              </a:prstGeom>
              <a:noFill/>
              <a:ln w="25400">
                <a:solidFill>
                  <a:srgbClr val="000000"/>
                </a:solidFill>
                <a:prstDash val="sysDash"/>
                <a:round/>
                <a:headEnd/>
                <a:tailEnd/>
              </a:ln>
            </p:spPr>
          </p:cxnSp>
        </p:grpSp>
        <p:sp>
          <p:nvSpPr>
            <p:cNvPr id="146" name="TextBox 72"/>
            <p:cNvSpPr txBox="1">
              <a:spLocks noChangeArrowheads="1"/>
            </p:cNvSpPr>
            <p:nvPr/>
          </p:nvSpPr>
          <p:spPr bwMode="auto">
            <a:xfrm>
              <a:off x="3670841" y="1478854"/>
              <a:ext cx="298800" cy="338747"/>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smtClean="0">
                  <a:ln>
                    <a:noFill/>
                  </a:ln>
                  <a:solidFill>
                    <a:srgbClr val="FF0000"/>
                  </a:solidFill>
                  <a:effectLst/>
                  <a:uLnTx/>
                  <a:uFillTx/>
                </a:rPr>
                <a:t>p</a:t>
              </a:r>
              <a:endParaRPr kumimoji="0" lang="en-US" sz="1600" b="0" i="0" u="none" strike="noStrike" kern="0" cap="none" spc="0" normalizeH="0" baseline="0" noProof="0" dirty="0">
                <a:ln>
                  <a:noFill/>
                </a:ln>
                <a:solidFill>
                  <a:srgbClr val="FF0000"/>
                </a:solidFill>
                <a:effectLst/>
                <a:uLnTx/>
                <a:uFillTx/>
              </a:endParaRPr>
            </a:p>
          </p:txBody>
        </p:sp>
        <p:sp>
          <p:nvSpPr>
            <p:cNvPr id="147" name="TextBox 74"/>
            <p:cNvSpPr txBox="1">
              <a:spLocks noChangeArrowheads="1"/>
            </p:cNvSpPr>
            <p:nvPr/>
          </p:nvSpPr>
          <p:spPr bwMode="auto">
            <a:xfrm>
              <a:off x="3614517" y="1861098"/>
              <a:ext cx="298800" cy="338747"/>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smtClean="0">
                  <a:ln>
                    <a:noFill/>
                  </a:ln>
                  <a:solidFill>
                    <a:srgbClr val="FF0000"/>
                  </a:solidFill>
                  <a:effectLst/>
                  <a:uLnTx/>
                  <a:uFillTx/>
                </a:rPr>
                <a:t>p</a:t>
              </a:r>
              <a:endParaRPr kumimoji="0" lang="en-US" sz="1600" b="0" i="0" u="none" strike="noStrike" kern="0" cap="none" spc="0" normalizeH="0" baseline="0" noProof="0" dirty="0">
                <a:ln>
                  <a:noFill/>
                </a:ln>
                <a:solidFill>
                  <a:srgbClr val="FF0000"/>
                </a:solidFill>
                <a:effectLst/>
                <a:uLnTx/>
                <a:uFillTx/>
              </a:endParaRPr>
            </a:p>
          </p:txBody>
        </p:sp>
        <p:sp>
          <p:nvSpPr>
            <p:cNvPr id="148" name="TextBox 76"/>
            <p:cNvSpPr txBox="1">
              <a:spLocks noChangeArrowheads="1"/>
            </p:cNvSpPr>
            <p:nvPr/>
          </p:nvSpPr>
          <p:spPr bwMode="auto">
            <a:xfrm>
              <a:off x="3081081" y="1923888"/>
              <a:ext cx="298800" cy="338747"/>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smtClean="0">
                  <a:ln>
                    <a:noFill/>
                  </a:ln>
                  <a:solidFill>
                    <a:srgbClr val="FF0000"/>
                  </a:solidFill>
                  <a:effectLst/>
                  <a:uLnTx/>
                  <a:uFillTx/>
                </a:rPr>
                <a:t>p</a:t>
              </a:r>
              <a:endParaRPr kumimoji="0" lang="en-US" sz="1600" b="0" i="0" u="none" strike="noStrike" kern="0" cap="none" spc="0" normalizeH="0" baseline="0" noProof="0" dirty="0">
                <a:ln>
                  <a:noFill/>
                </a:ln>
                <a:solidFill>
                  <a:srgbClr val="FF0000"/>
                </a:solidFill>
                <a:effectLst/>
                <a:uLnTx/>
                <a:uFillTx/>
              </a:endParaRPr>
            </a:p>
          </p:txBody>
        </p:sp>
        <p:sp>
          <p:nvSpPr>
            <p:cNvPr id="149" name="TextBox 77"/>
            <p:cNvSpPr txBox="1">
              <a:spLocks noChangeArrowheads="1"/>
            </p:cNvSpPr>
            <p:nvPr/>
          </p:nvSpPr>
          <p:spPr bwMode="auto">
            <a:xfrm>
              <a:off x="2951180" y="1555097"/>
              <a:ext cx="298800" cy="338747"/>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smtClean="0">
                  <a:ln>
                    <a:noFill/>
                  </a:ln>
                  <a:solidFill>
                    <a:srgbClr val="FF0000"/>
                  </a:solidFill>
                  <a:effectLst/>
                  <a:uLnTx/>
                  <a:uFillTx/>
                </a:rPr>
                <a:t>p</a:t>
              </a:r>
              <a:endParaRPr kumimoji="0" lang="en-US" sz="1600" b="0" i="0" u="none" strike="noStrike" kern="0" cap="none" spc="0" normalizeH="0" baseline="0" noProof="0" dirty="0">
                <a:ln>
                  <a:noFill/>
                </a:ln>
                <a:solidFill>
                  <a:srgbClr val="FF0000"/>
                </a:solidFill>
                <a:effectLst/>
                <a:uLnTx/>
                <a:uFillTx/>
              </a:endParaRPr>
            </a:p>
          </p:txBody>
        </p:sp>
        <p:sp>
          <p:nvSpPr>
            <p:cNvPr id="150" name="TextBox 78"/>
            <p:cNvSpPr txBox="1">
              <a:spLocks noChangeArrowheads="1"/>
            </p:cNvSpPr>
            <p:nvPr/>
          </p:nvSpPr>
          <p:spPr bwMode="auto">
            <a:xfrm>
              <a:off x="1842763" y="1478854"/>
              <a:ext cx="298800" cy="338747"/>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smtClean="0">
                  <a:ln>
                    <a:noFill/>
                  </a:ln>
                  <a:solidFill>
                    <a:srgbClr val="FF0000"/>
                  </a:solidFill>
                  <a:effectLst/>
                  <a:uLnTx/>
                  <a:uFillTx/>
                </a:rPr>
                <a:t>p</a:t>
              </a:r>
              <a:endParaRPr kumimoji="0" lang="en-US" sz="1600" b="0" i="0" u="none" strike="noStrike" kern="0" cap="none" spc="0" normalizeH="0" baseline="0" noProof="0" dirty="0">
                <a:ln>
                  <a:noFill/>
                </a:ln>
                <a:solidFill>
                  <a:srgbClr val="FF0000"/>
                </a:solidFill>
                <a:effectLst/>
                <a:uLnTx/>
                <a:uFillTx/>
              </a:endParaRPr>
            </a:p>
          </p:txBody>
        </p:sp>
        <p:sp>
          <p:nvSpPr>
            <p:cNvPr id="151" name="TextBox 89"/>
            <p:cNvSpPr txBox="1">
              <a:spLocks noChangeArrowheads="1"/>
            </p:cNvSpPr>
            <p:nvPr/>
          </p:nvSpPr>
          <p:spPr bwMode="auto">
            <a:xfrm>
              <a:off x="1627694" y="1993437"/>
              <a:ext cx="298800" cy="338747"/>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smtClean="0">
                  <a:ln>
                    <a:noFill/>
                  </a:ln>
                  <a:solidFill>
                    <a:srgbClr val="FF0000"/>
                  </a:solidFill>
                  <a:effectLst/>
                  <a:uLnTx/>
                  <a:uFillTx/>
                </a:rPr>
                <a:t>p</a:t>
              </a:r>
              <a:endParaRPr kumimoji="0" lang="en-US" sz="1600" b="0" i="0" u="none" strike="noStrike" kern="0" cap="none" spc="0" normalizeH="0" baseline="0" noProof="0" dirty="0">
                <a:ln>
                  <a:noFill/>
                </a:ln>
                <a:solidFill>
                  <a:srgbClr val="FF0000"/>
                </a:solidFill>
                <a:effectLst/>
                <a:uLnTx/>
                <a:uFillTx/>
              </a:endParaRPr>
            </a:p>
          </p:txBody>
        </p:sp>
        <p:sp>
          <p:nvSpPr>
            <p:cNvPr id="152" name="TextBox 90"/>
            <p:cNvSpPr txBox="1">
              <a:spLocks noChangeArrowheads="1"/>
            </p:cNvSpPr>
            <p:nvPr/>
          </p:nvSpPr>
          <p:spPr bwMode="auto">
            <a:xfrm>
              <a:off x="1274665" y="1923888"/>
              <a:ext cx="298800" cy="338747"/>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smtClean="0">
                  <a:ln>
                    <a:noFill/>
                  </a:ln>
                  <a:solidFill>
                    <a:srgbClr val="FF0000"/>
                  </a:solidFill>
                  <a:effectLst/>
                  <a:uLnTx/>
                  <a:uFillTx/>
                </a:rPr>
                <a:t>p</a:t>
              </a:r>
              <a:endParaRPr kumimoji="0" lang="en-US" sz="1600" b="0" i="0" u="none" strike="noStrike" kern="0" cap="none" spc="0" normalizeH="0" baseline="0" noProof="0" dirty="0">
                <a:ln>
                  <a:noFill/>
                </a:ln>
                <a:solidFill>
                  <a:srgbClr val="FF0000"/>
                </a:solidFill>
                <a:effectLst/>
                <a:uLnTx/>
                <a:uFillTx/>
              </a:endParaRPr>
            </a:p>
          </p:txBody>
        </p:sp>
        <p:sp>
          <p:nvSpPr>
            <p:cNvPr id="153" name="TextBox 91"/>
            <p:cNvSpPr txBox="1">
              <a:spLocks noChangeArrowheads="1"/>
            </p:cNvSpPr>
            <p:nvPr/>
          </p:nvSpPr>
          <p:spPr bwMode="auto">
            <a:xfrm>
              <a:off x="1122255" y="1555097"/>
              <a:ext cx="298800" cy="338747"/>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smtClean="0">
                  <a:ln>
                    <a:noFill/>
                  </a:ln>
                  <a:solidFill>
                    <a:srgbClr val="FF0000"/>
                  </a:solidFill>
                  <a:effectLst/>
                  <a:uLnTx/>
                  <a:uFillTx/>
                </a:rPr>
                <a:t>p</a:t>
              </a:r>
              <a:endParaRPr kumimoji="0" lang="en-US" sz="1600" b="0" i="0" u="none" strike="noStrike" kern="0" cap="none" spc="0" normalizeH="0" baseline="0" noProof="0" dirty="0">
                <a:ln>
                  <a:noFill/>
                </a:ln>
                <a:solidFill>
                  <a:srgbClr val="FF0000"/>
                </a:solidFill>
                <a:effectLst/>
                <a:uLnTx/>
                <a:uFillTx/>
              </a:endParaRPr>
            </a:p>
          </p:txBody>
        </p:sp>
      </p:grpSp>
      <p:sp>
        <p:nvSpPr>
          <p:cNvPr id="4" name="TextBox 3"/>
          <p:cNvSpPr txBox="1"/>
          <p:nvPr/>
        </p:nvSpPr>
        <p:spPr>
          <a:xfrm>
            <a:off x="799032" y="4053818"/>
            <a:ext cx="3054959" cy="369332"/>
          </a:xfrm>
          <a:prstGeom prst="rect">
            <a:avLst/>
          </a:prstGeom>
          <a:noFill/>
        </p:spPr>
        <p:txBody>
          <a:bodyPr wrap="square" rtlCol="0">
            <a:spAutoFit/>
          </a:bodyPr>
          <a:lstStyle/>
          <a:p>
            <a:pPr algn="ctr"/>
            <a:r>
              <a:rPr lang="en-US" b="1" dirty="0" err="1" smtClean="0"/>
              <a:t>Gompertz</a:t>
            </a:r>
            <a:r>
              <a:rPr lang="en-US" b="1" dirty="0" smtClean="0"/>
              <a:t> Model </a:t>
            </a:r>
            <a:endParaRPr lang="en-US" b="1" dirty="0"/>
          </a:p>
        </p:txBody>
      </p:sp>
    </p:spTree>
    <p:extLst>
      <p:ext uri="{BB962C8B-B14F-4D97-AF65-F5344CB8AC3E}">
        <p14:creationId xmlns:p14="http://schemas.microsoft.com/office/powerpoint/2010/main" val="8766993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yeast gene networks</a:t>
            </a:r>
            <a:endParaRPr lang="en-US" dirty="0"/>
          </a:p>
        </p:txBody>
      </p:sp>
      <p:pic>
        <p:nvPicPr>
          <p:cNvPr id="4" name="Picture 3" descr="all_39c_gray_with_label"/>
          <p:cNvPicPr>
            <a:picLocks noChangeAspect="1" noChangeArrowheads="1"/>
          </p:cNvPicPr>
          <p:nvPr/>
        </p:nvPicPr>
        <p:blipFill>
          <a:blip r:embed="rId2" cstate="print"/>
          <a:srcRect r="21826" b="-2026"/>
          <a:stretch>
            <a:fillRect/>
          </a:stretch>
        </p:blipFill>
        <p:spPr bwMode="auto">
          <a:xfrm>
            <a:off x="686471" y="1846520"/>
            <a:ext cx="2880707" cy="2623758"/>
          </a:xfrm>
          <a:prstGeom prst="rect">
            <a:avLst/>
          </a:prstGeom>
          <a:noFill/>
          <a:ln w="9525">
            <a:noFill/>
            <a:miter lim="800000"/>
            <a:headEnd/>
            <a:tailEnd/>
          </a:ln>
        </p:spPr>
      </p:pic>
      <p:sp>
        <p:nvSpPr>
          <p:cNvPr id="5" name="TextBox 4"/>
          <p:cNvSpPr txBox="1"/>
          <p:nvPr/>
        </p:nvSpPr>
        <p:spPr>
          <a:xfrm>
            <a:off x="3991609" y="2193900"/>
            <a:ext cx="4465998" cy="1200329"/>
          </a:xfrm>
          <a:prstGeom prst="rect">
            <a:avLst/>
          </a:prstGeom>
          <a:noFill/>
        </p:spPr>
        <p:txBody>
          <a:bodyPr wrap="none" rtlCol="0">
            <a:spAutoFit/>
          </a:bodyPr>
          <a:lstStyle/>
          <a:p>
            <a:r>
              <a:rPr lang="en-US" b="1" dirty="0" smtClean="0"/>
              <a:t>Goal:</a:t>
            </a:r>
          </a:p>
          <a:p>
            <a:r>
              <a:rPr lang="en-US" dirty="0" smtClean="0"/>
              <a:t>Does the yeast gene network configuration</a:t>
            </a:r>
          </a:p>
          <a:p>
            <a:r>
              <a:rPr lang="en-US" dirty="0" smtClean="0"/>
              <a:t>provide some advantage to cells as compared</a:t>
            </a:r>
          </a:p>
          <a:p>
            <a:r>
              <a:rPr lang="en-US" dirty="0" smtClean="0"/>
              <a:t>to random networks?  </a:t>
            </a:r>
            <a:endParaRPr lang="en-US" dirty="0"/>
          </a:p>
        </p:txBody>
      </p:sp>
    </p:spTree>
    <p:extLst>
      <p:ext uri="{BB962C8B-B14F-4D97-AF65-F5344CB8AC3E}">
        <p14:creationId xmlns:p14="http://schemas.microsoft.com/office/powerpoint/2010/main" val="275671673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Reliability of Gene Networks</a:t>
            </a:r>
            <a:endParaRPr lang="en-US" dirty="0"/>
          </a:p>
        </p:txBody>
      </p:sp>
      <p:sp>
        <p:nvSpPr>
          <p:cNvPr id="3" name="Content Placeholder 2"/>
          <p:cNvSpPr>
            <a:spLocks noGrp="1"/>
          </p:cNvSpPr>
          <p:nvPr>
            <p:ph idx="1"/>
          </p:nvPr>
        </p:nvSpPr>
        <p:spPr/>
        <p:txBody>
          <a:bodyPr/>
          <a:lstStyle/>
          <a:p>
            <a:r>
              <a:rPr lang="en-US" dirty="0" smtClean="0"/>
              <a:t>Reliability is determined by whether the mortality rate is the same once the nodes have been shuffled. </a:t>
            </a:r>
            <a:endParaRPr lang="en-US" dirty="0"/>
          </a:p>
        </p:txBody>
      </p:sp>
      <p:sp>
        <p:nvSpPr>
          <p:cNvPr id="5" name="TextBox 4"/>
          <p:cNvSpPr txBox="1"/>
          <p:nvPr/>
        </p:nvSpPr>
        <p:spPr>
          <a:xfrm rot="16200000">
            <a:off x="6594067" y="3248237"/>
            <a:ext cx="4576831" cy="461667"/>
          </a:xfrm>
          <a:prstGeom prst="rect">
            <a:avLst/>
          </a:prstGeom>
          <a:noFill/>
        </p:spPr>
        <p:txBody>
          <a:bodyPr wrap="square" rtlCol="0">
            <a:spAutoFit/>
          </a:bodyPr>
          <a:lstStyle/>
          <a:p>
            <a:pPr algn="ctr"/>
            <a:r>
              <a:rPr lang="en-US" sz="2400" dirty="0" smtClean="0"/>
              <a:t>Research Objective</a:t>
            </a:r>
            <a:endParaRPr lang="en-US" sz="2400" dirty="0"/>
          </a:p>
        </p:txBody>
      </p:sp>
      <p:sp>
        <p:nvSpPr>
          <p:cNvPr id="4" name="Oval 3"/>
          <p:cNvSpPr/>
          <p:nvPr/>
        </p:nvSpPr>
        <p:spPr>
          <a:xfrm>
            <a:off x="2499545" y="3426481"/>
            <a:ext cx="443467" cy="42327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a:off x="5724763" y="3426481"/>
            <a:ext cx="483783" cy="42327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a:stCxn id="4" idx="6"/>
          </p:cNvCxnSpPr>
          <p:nvPr/>
        </p:nvCxnSpPr>
        <p:spPr>
          <a:xfrm flipV="1">
            <a:off x="2943012" y="3628038"/>
            <a:ext cx="1330403" cy="10079"/>
          </a:xfrm>
          <a:prstGeom prst="line">
            <a:avLst/>
          </a:prstGeom>
        </p:spPr>
        <p:style>
          <a:lnRef idx="2">
            <a:schemeClr val="accent1"/>
          </a:lnRef>
          <a:fillRef idx="0">
            <a:schemeClr val="accent1"/>
          </a:fillRef>
          <a:effectRef idx="1">
            <a:schemeClr val="accent1"/>
          </a:effectRef>
          <a:fontRef idx="minor">
            <a:schemeClr val="tx1"/>
          </a:fontRef>
        </p:style>
      </p:cxnSp>
      <p:sp>
        <p:nvSpPr>
          <p:cNvPr id="9" name="Oval 8"/>
          <p:cNvSpPr/>
          <p:nvPr/>
        </p:nvSpPr>
        <p:spPr>
          <a:xfrm>
            <a:off x="4273415" y="3426481"/>
            <a:ext cx="503941" cy="423271"/>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Connector 10"/>
          <p:cNvCxnSpPr>
            <a:stCxn id="9" idx="6"/>
            <a:endCxn id="6" idx="2"/>
          </p:cNvCxnSpPr>
          <p:nvPr/>
        </p:nvCxnSpPr>
        <p:spPr>
          <a:xfrm>
            <a:off x="4777356" y="3638117"/>
            <a:ext cx="947407"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a:stCxn id="4" idx="3"/>
          </p:cNvCxnSpPr>
          <p:nvPr/>
        </p:nvCxnSpPr>
        <p:spPr>
          <a:xfrm flipH="1">
            <a:off x="1753713" y="3787765"/>
            <a:ext cx="810776" cy="1613981"/>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4" idx="5"/>
            <a:endCxn id="21" idx="0"/>
          </p:cNvCxnSpPr>
          <p:nvPr/>
        </p:nvCxnSpPr>
        <p:spPr>
          <a:xfrm>
            <a:off x="2878068" y="3787765"/>
            <a:ext cx="0" cy="1982658"/>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6" idx="5"/>
          </p:cNvCxnSpPr>
          <p:nvPr/>
        </p:nvCxnSpPr>
        <p:spPr>
          <a:xfrm>
            <a:off x="6137698" y="3787765"/>
            <a:ext cx="1159360" cy="1372112"/>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6" idx="4"/>
          </p:cNvCxnSpPr>
          <p:nvPr/>
        </p:nvCxnSpPr>
        <p:spPr>
          <a:xfrm flipH="1">
            <a:off x="4777356" y="3849752"/>
            <a:ext cx="1189299" cy="1917734"/>
          </a:xfrm>
          <a:prstGeom prst="line">
            <a:avLst/>
          </a:prstGeom>
        </p:spPr>
        <p:style>
          <a:lnRef idx="2">
            <a:schemeClr val="accent1"/>
          </a:lnRef>
          <a:fillRef idx="0">
            <a:schemeClr val="accent1"/>
          </a:fillRef>
          <a:effectRef idx="1">
            <a:schemeClr val="accent1"/>
          </a:effectRef>
          <a:fontRef idx="minor">
            <a:schemeClr val="tx1"/>
          </a:fontRef>
        </p:style>
      </p:cxnSp>
      <p:sp>
        <p:nvSpPr>
          <p:cNvPr id="20" name="Oval 19"/>
          <p:cNvSpPr/>
          <p:nvPr/>
        </p:nvSpPr>
        <p:spPr>
          <a:xfrm>
            <a:off x="1431191" y="5401746"/>
            <a:ext cx="524098" cy="544206"/>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2626097" y="5770423"/>
            <a:ext cx="503941" cy="544206"/>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457200" y="4696293"/>
            <a:ext cx="671627" cy="644985"/>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4565701" y="5727175"/>
            <a:ext cx="423310" cy="547143"/>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7024930" y="5118097"/>
            <a:ext cx="544256" cy="567298"/>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7" name="Straight Connector 36"/>
          <p:cNvCxnSpPr/>
          <p:nvPr/>
        </p:nvCxnSpPr>
        <p:spPr>
          <a:xfrm flipV="1">
            <a:off x="1128827" y="3638117"/>
            <a:ext cx="1370718" cy="1239579"/>
          </a:xfrm>
          <a:prstGeom prst="line">
            <a:avLst/>
          </a:prstGeom>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1431191" y="4010998"/>
            <a:ext cx="524098" cy="369332"/>
          </a:xfrm>
          <a:prstGeom prst="rect">
            <a:avLst/>
          </a:prstGeom>
          <a:noFill/>
        </p:spPr>
        <p:txBody>
          <a:bodyPr wrap="square" rtlCol="0">
            <a:spAutoFit/>
          </a:bodyPr>
          <a:lstStyle/>
          <a:p>
            <a:r>
              <a:rPr lang="en-US" dirty="0" smtClean="0"/>
              <a:t>14</a:t>
            </a:r>
            <a:endParaRPr lang="en-US" dirty="0"/>
          </a:p>
        </p:txBody>
      </p:sp>
      <p:sp>
        <p:nvSpPr>
          <p:cNvPr id="45" name="TextBox 44"/>
          <p:cNvSpPr txBox="1"/>
          <p:nvPr/>
        </p:nvSpPr>
        <p:spPr>
          <a:xfrm>
            <a:off x="1609362" y="4548675"/>
            <a:ext cx="708764" cy="369332"/>
          </a:xfrm>
          <a:prstGeom prst="rect">
            <a:avLst/>
          </a:prstGeom>
          <a:noFill/>
        </p:spPr>
        <p:txBody>
          <a:bodyPr wrap="square" rtlCol="0">
            <a:spAutoFit/>
          </a:bodyPr>
          <a:lstStyle/>
          <a:p>
            <a:r>
              <a:rPr lang="en-US" dirty="0" smtClean="0"/>
              <a:t>24</a:t>
            </a:r>
            <a:endParaRPr lang="en-US" dirty="0"/>
          </a:p>
        </p:txBody>
      </p:sp>
      <p:sp>
        <p:nvSpPr>
          <p:cNvPr id="46" name="TextBox 45"/>
          <p:cNvSpPr txBox="1"/>
          <p:nvPr/>
        </p:nvSpPr>
        <p:spPr>
          <a:xfrm>
            <a:off x="2499545" y="4918007"/>
            <a:ext cx="378523" cy="369332"/>
          </a:xfrm>
          <a:prstGeom prst="rect">
            <a:avLst/>
          </a:prstGeom>
          <a:noFill/>
        </p:spPr>
        <p:txBody>
          <a:bodyPr wrap="square" rtlCol="0">
            <a:spAutoFit/>
          </a:bodyPr>
          <a:lstStyle/>
          <a:p>
            <a:r>
              <a:rPr lang="en-US" dirty="0" smtClean="0"/>
              <a:t>9</a:t>
            </a:r>
            <a:endParaRPr lang="en-US" dirty="0"/>
          </a:p>
        </p:txBody>
      </p:sp>
      <p:sp>
        <p:nvSpPr>
          <p:cNvPr id="47" name="TextBox 46"/>
          <p:cNvSpPr txBox="1"/>
          <p:nvPr/>
        </p:nvSpPr>
        <p:spPr>
          <a:xfrm>
            <a:off x="6652014" y="4232711"/>
            <a:ext cx="645044" cy="369332"/>
          </a:xfrm>
          <a:prstGeom prst="rect">
            <a:avLst/>
          </a:prstGeom>
          <a:noFill/>
        </p:spPr>
        <p:txBody>
          <a:bodyPr wrap="square" rtlCol="0">
            <a:spAutoFit/>
          </a:bodyPr>
          <a:lstStyle/>
          <a:p>
            <a:r>
              <a:rPr lang="en-US" dirty="0" smtClean="0"/>
              <a:t>6</a:t>
            </a:r>
            <a:endParaRPr lang="en-US" dirty="0"/>
          </a:p>
        </p:txBody>
      </p:sp>
      <p:sp>
        <p:nvSpPr>
          <p:cNvPr id="48" name="TextBox 47"/>
          <p:cNvSpPr txBox="1"/>
          <p:nvPr/>
        </p:nvSpPr>
        <p:spPr>
          <a:xfrm>
            <a:off x="5220823" y="5118097"/>
            <a:ext cx="503940" cy="369332"/>
          </a:xfrm>
          <a:prstGeom prst="rect">
            <a:avLst/>
          </a:prstGeom>
          <a:noFill/>
        </p:spPr>
        <p:txBody>
          <a:bodyPr wrap="square" rtlCol="0">
            <a:spAutoFit/>
          </a:bodyPr>
          <a:lstStyle/>
          <a:p>
            <a:r>
              <a:rPr lang="en-US" dirty="0" smtClean="0"/>
              <a:t>12</a:t>
            </a:r>
            <a:endParaRPr lang="en-US" dirty="0"/>
          </a:p>
        </p:txBody>
      </p:sp>
      <p:sp>
        <p:nvSpPr>
          <p:cNvPr id="49" name="TextBox 48"/>
          <p:cNvSpPr txBox="1"/>
          <p:nvPr/>
        </p:nvSpPr>
        <p:spPr>
          <a:xfrm>
            <a:off x="3366322" y="3241815"/>
            <a:ext cx="423310" cy="369332"/>
          </a:xfrm>
          <a:prstGeom prst="rect">
            <a:avLst/>
          </a:prstGeom>
          <a:noFill/>
        </p:spPr>
        <p:txBody>
          <a:bodyPr wrap="square" rtlCol="0">
            <a:spAutoFit/>
          </a:bodyPr>
          <a:lstStyle/>
          <a:p>
            <a:r>
              <a:rPr lang="en-US" dirty="0" smtClean="0"/>
              <a:t>7</a:t>
            </a:r>
            <a:endParaRPr lang="en-US" dirty="0"/>
          </a:p>
        </p:txBody>
      </p:sp>
      <p:sp>
        <p:nvSpPr>
          <p:cNvPr id="50" name="TextBox 49"/>
          <p:cNvSpPr txBox="1"/>
          <p:nvPr/>
        </p:nvSpPr>
        <p:spPr>
          <a:xfrm>
            <a:off x="5200665" y="3292205"/>
            <a:ext cx="503940" cy="369332"/>
          </a:xfrm>
          <a:prstGeom prst="rect">
            <a:avLst/>
          </a:prstGeom>
          <a:noFill/>
        </p:spPr>
        <p:txBody>
          <a:bodyPr wrap="square" rtlCol="0">
            <a:spAutoFit/>
          </a:bodyPr>
          <a:lstStyle/>
          <a:p>
            <a:r>
              <a:rPr lang="en-US" dirty="0" smtClean="0"/>
              <a:t>8</a:t>
            </a:r>
            <a:endParaRPr lang="en-US" dirty="0"/>
          </a:p>
        </p:txBody>
      </p:sp>
    </p:spTree>
    <p:extLst>
      <p:ext uri="{BB962C8B-B14F-4D97-AF65-F5344CB8AC3E}">
        <p14:creationId xmlns:p14="http://schemas.microsoft.com/office/powerpoint/2010/main" val="128104307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descr="Screen shot 2014-03-17 at 5.47.0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7463" y="3644533"/>
            <a:ext cx="5977267" cy="740816"/>
          </a:xfrm>
          <a:prstGeom prst="rect">
            <a:avLst/>
          </a:prstGeom>
        </p:spPr>
      </p:pic>
      <p:sp>
        <p:nvSpPr>
          <p:cNvPr id="2" name="Title 1"/>
          <p:cNvSpPr>
            <a:spLocks noGrp="1"/>
          </p:cNvSpPr>
          <p:nvPr>
            <p:ph type="title"/>
          </p:nvPr>
        </p:nvSpPr>
        <p:spPr/>
        <p:txBody>
          <a:bodyPr/>
          <a:lstStyle/>
          <a:p>
            <a:pPr algn="ctr"/>
            <a:r>
              <a:rPr lang="en-US" dirty="0" smtClean="0"/>
              <a:t>Generating Random Networks</a:t>
            </a:r>
            <a:endParaRPr lang="en-US" dirty="0"/>
          </a:p>
        </p:txBody>
      </p:sp>
      <p:sp>
        <p:nvSpPr>
          <p:cNvPr id="4" name="TextBox 3"/>
          <p:cNvSpPr txBox="1"/>
          <p:nvPr/>
        </p:nvSpPr>
        <p:spPr>
          <a:xfrm rot="16200000">
            <a:off x="7596438" y="2956530"/>
            <a:ext cx="2372879" cy="461665"/>
          </a:xfrm>
          <a:prstGeom prst="rect">
            <a:avLst/>
          </a:prstGeom>
          <a:noFill/>
        </p:spPr>
        <p:txBody>
          <a:bodyPr wrap="square" rtlCol="0">
            <a:spAutoFit/>
          </a:bodyPr>
          <a:lstStyle/>
          <a:p>
            <a:pPr algn="ctr"/>
            <a:r>
              <a:rPr lang="en-US" sz="2400" dirty="0" smtClean="0"/>
              <a:t>Method</a:t>
            </a:r>
            <a:endParaRPr lang="en-US" sz="2400" dirty="0"/>
          </a:p>
        </p:txBody>
      </p:sp>
      <p:sp>
        <p:nvSpPr>
          <p:cNvPr id="8" name="Rectangle 7"/>
          <p:cNvSpPr/>
          <p:nvPr/>
        </p:nvSpPr>
        <p:spPr>
          <a:xfrm>
            <a:off x="241891" y="2000923"/>
            <a:ext cx="2257654" cy="8007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a:stCxn id="8" idx="2"/>
          </p:cNvCxnSpPr>
          <p:nvPr/>
        </p:nvCxnSpPr>
        <p:spPr>
          <a:xfrm>
            <a:off x="1370718" y="2801652"/>
            <a:ext cx="0" cy="82638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241891" y="3628038"/>
            <a:ext cx="2257654" cy="745764"/>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Permutation Using R</a:t>
            </a:r>
            <a:endParaRPr lang="en-US" dirty="0">
              <a:solidFill>
                <a:schemeClr val="tx1"/>
              </a:solidFill>
            </a:endParaRPr>
          </a:p>
        </p:txBody>
      </p:sp>
      <p:cxnSp>
        <p:nvCxnSpPr>
          <p:cNvPr id="16" name="Straight Arrow Connector 15"/>
          <p:cNvCxnSpPr>
            <a:stCxn id="13" idx="2"/>
          </p:cNvCxnSpPr>
          <p:nvPr/>
        </p:nvCxnSpPr>
        <p:spPr>
          <a:xfrm>
            <a:off x="1370718" y="4373802"/>
            <a:ext cx="0" cy="90700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Rectangle 16"/>
          <p:cNvSpPr/>
          <p:nvPr/>
        </p:nvSpPr>
        <p:spPr>
          <a:xfrm>
            <a:off x="241892" y="5280811"/>
            <a:ext cx="2257654" cy="866698"/>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TextBox 17"/>
          <p:cNvSpPr txBox="1"/>
          <p:nvPr/>
        </p:nvSpPr>
        <p:spPr>
          <a:xfrm>
            <a:off x="457200" y="5358170"/>
            <a:ext cx="1860926" cy="646331"/>
          </a:xfrm>
          <a:prstGeom prst="rect">
            <a:avLst/>
          </a:prstGeom>
          <a:noFill/>
        </p:spPr>
        <p:txBody>
          <a:bodyPr wrap="square" rtlCol="0">
            <a:spAutoFit/>
          </a:bodyPr>
          <a:lstStyle/>
          <a:p>
            <a:r>
              <a:rPr lang="en-US" dirty="0" smtClean="0"/>
              <a:t>Random Network</a:t>
            </a:r>
          </a:p>
          <a:p>
            <a:endParaRPr lang="en-US" dirty="0" smtClean="0"/>
          </a:p>
        </p:txBody>
      </p:sp>
      <p:sp>
        <p:nvSpPr>
          <p:cNvPr id="5" name="TextBox 4"/>
          <p:cNvSpPr txBox="1"/>
          <p:nvPr/>
        </p:nvSpPr>
        <p:spPr>
          <a:xfrm>
            <a:off x="241890" y="2000923"/>
            <a:ext cx="2257655" cy="646331"/>
          </a:xfrm>
          <a:prstGeom prst="rect">
            <a:avLst/>
          </a:prstGeom>
          <a:noFill/>
        </p:spPr>
        <p:txBody>
          <a:bodyPr wrap="square" rtlCol="0">
            <a:spAutoFit/>
          </a:bodyPr>
          <a:lstStyle/>
          <a:p>
            <a:r>
              <a:rPr lang="en-US" dirty="0" smtClean="0"/>
              <a:t>Original Gene Network</a:t>
            </a:r>
            <a:endParaRPr lang="en-US" dirty="0"/>
          </a:p>
        </p:txBody>
      </p:sp>
      <p:cxnSp>
        <p:nvCxnSpPr>
          <p:cNvPr id="12" name="Straight Arrow Connector 11"/>
          <p:cNvCxnSpPr>
            <a:stCxn id="8" idx="3"/>
          </p:cNvCxnSpPr>
          <p:nvPr/>
        </p:nvCxnSpPr>
        <p:spPr>
          <a:xfrm flipV="1">
            <a:off x="2499545" y="2398536"/>
            <a:ext cx="1290087" cy="27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V="1">
            <a:off x="2499546" y="5755703"/>
            <a:ext cx="1290087" cy="27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3789633" y="2000923"/>
            <a:ext cx="1431191" cy="64633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3789633" y="5358170"/>
            <a:ext cx="1431191" cy="64633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3789633" y="2000923"/>
            <a:ext cx="1431191" cy="646331"/>
          </a:xfrm>
          <a:prstGeom prst="rect">
            <a:avLst/>
          </a:prstGeom>
          <a:noFill/>
        </p:spPr>
        <p:txBody>
          <a:bodyPr wrap="square" rtlCol="0">
            <a:spAutoFit/>
          </a:bodyPr>
          <a:lstStyle/>
          <a:p>
            <a:r>
              <a:rPr lang="en-US" dirty="0" smtClean="0"/>
              <a:t>Calculated Aging</a:t>
            </a:r>
            <a:endParaRPr lang="en-US" dirty="0"/>
          </a:p>
        </p:txBody>
      </p:sp>
      <p:sp>
        <p:nvSpPr>
          <p:cNvPr id="21" name="TextBox 20"/>
          <p:cNvSpPr txBox="1"/>
          <p:nvPr/>
        </p:nvSpPr>
        <p:spPr>
          <a:xfrm>
            <a:off x="3789632" y="5358170"/>
            <a:ext cx="1431191" cy="646331"/>
          </a:xfrm>
          <a:prstGeom prst="rect">
            <a:avLst/>
          </a:prstGeom>
          <a:noFill/>
        </p:spPr>
        <p:txBody>
          <a:bodyPr wrap="square" rtlCol="0">
            <a:spAutoFit/>
          </a:bodyPr>
          <a:lstStyle/>
          <a:p>
            <a:r>
              <a:rPr lang="en-US" dirty="0" smtClean="0"/>
              <a:t>Calculated Aging</a:t>
            </a:r>
            <a:endParaRPr lang="en-US" dirty="0"/>
          </a:p>
        </p:txBody>
      </p:sp>
    </p:spTree>
    <p:extLst>
      <p:ext uri="{BB962C8B-B14F-4D97-AF65-F5344CB8AC3E}">
        <p14:creationId xmlns:p14="http://schemas.microsoft.com/office/powerpoint/2010/main" val="311802802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426</TotalTime>
  <Words>611</Words>
  <Application>Microsoft Macintosh PowerPoint</Application>
  <PresentationFormat>On-screen Show (4:3)</PresentationFormat>
  <Paragraphs>140</Paragraphs>
  <Slides>14</Slides>
  <Notes>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16" baseType="lpstr">
      <vt:lpstr>Adjacency</vt:lpstr>
      <vt:lpstr>Equation</vt:lpstr>
      <vt:lpstr>Influence of Network Topology on Cellular Aging</vt:lpstr>
      <vt:lpstr>Outline </vt:lpstr>
      <vt:lpstr>The life span of the budding yeast S. cerevisiae</vt:lpstr>
      <vt:lpstr>What is aging?</vt:lpstr>
      <vt:lpstr>Biological vs. Machine Aging</vt:lpstr>
      <vt:lpstr>Gene Networks</vt:lpstr>
      <vt:lpstr>The yeast gene networks</vt:lpstr>
      <vt:lpstr>Reliability of Gene Networks</vt:lpstr>
      <vt:lpstr>Generating Random Networks</vt:lpstr>
      <vt:lpstr>Permutation of the network                              in pairwise format.</vt:lpstr>
      <vt:lpstr>Mean Life Span for Perfect Networks </vt:lpstr>
      <vt:lpstr>Summary and Conclusion</vt:lpstr>
      <vt:lpstr>Future Direction</vt:lpstr>
      <vt:lpstr>Acknowledgments</vt:lpstr>
    </vt:vector>
  </TitlesOfParts>
  <Company>Spelman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Influence of Network Topology on Cellular Aging</dc:title>
  <dc:creator>Brittany Jackson</dc:creator>
  <cp:lastModifiedBy>Hong  Qin</cp:lastModifiedBy>
  <cp:revision>67</cp:revision>
  <dcterms:created xsi:type="dcterms:W3CDTF">2014-03-03T01:37:50Z</dcterms:created>
  <dcterms:modified xsi:type="dcterms:W3CDTF">2014-04-07T20:38:12Z</dcterms:modified>
</cp:coreProperties>
</file>