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35756850" cy="3672205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y bryant"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F2875"/>
    <a:srgbClr val="61D2FF"/>
    <a:srgbClr val="55C2FF"/>
    <a:srgbClr val="00009C"/>
    <a:srgbClr val="000062"/>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3" d="100"/>
          <a:sy n="33" d="100"/>
        </p:scale>
        <p:origin x="1848" y="1548"/>
      </p:cViewPr>
      <p:guideLst>
        <p:guide orient="horz" pos="11520"/>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04-16T13:55:06.049"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494000" cy="1835483"/>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20253325" y="0"/>
            <a:ext cx="15495588" cy="1835483"/>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0089B8C-FF37-ED46-B3FC-4062649AF89E}" type="datetime1">
              <a:rPr lang="en-US"/>
              <a:pPr/>
              <a:t>4/3/2014</a:t>
            </a:fld>
            <a:endParaRPr lang="en-US"/>
          </a:p>
        </p:txBody>
      </p:sp>
      <p:sp>
        <p:nvSpPr>
          <p:cNvPr id="4" name="Slide Image Placeholder 3"/>
          <p:cNvSpPr>
            <a:spLocks noGrp="1" noRot="1" noChangeAspect="1"/>
          </p:cNvSpPr>
          <p:nvPr>
            <p:ph type="sldImg" idx="2"/>
          </p:nvPr>
        </p:nvSpPr>
        <p:spPr>
          <a:xfrm>
            <a:off x="10648950" y="2754313"/>
            <a:ext cx="14458950" cy="13771562"/>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3575050" y="17442510"/>
            <a:ext cx="28606750" cy="16525542"/>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4878823"/>
            <a:ext cx="15494000" cy="1837032"/>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20253325" y="34878823"/>
            <a:ext cx="15495588" cy="183703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FEAF2D6-0948-0144-B224-3643A2D79455}" type="slidenum">
              <a:rPr lang="en-US"/>
              <a:pPr/>
              <a:t>‹#›</a:t>
            </a:fld>
            <a:endParaRPr lang="en-US"/>
          </a:p>
        </p:txBody>
      </p:sp>
    </p:spTree>
    <p:extLst>
      <p:ext uri="{BB962C8B-B14F-4D97-AF65-F5344CB8AC3E}">
        <p14:creationId xmlns:p14="http://schemas.microsoft.com/office/powerpoint/2010/main" val="20296308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mn-lt"/>
        <a:ea typeface="ヒラギノ角ゴ Pro W3" pitchFamily="-65"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pPr eaLnBrk="1" hangingPunct="1">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a:lstStyle/>
          <a:p>
            <a:fld id="{B6200894-4D64-CC40-BD32-1EDD495CCC0F}"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1361738"/>
            <a:ext cx="32645350" cy="7840662"/>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20726400"/>
            <a:ext cx="2688272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2E778E-F0B2-474A-A776-B34A13F99F3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59A69BC-64A9-9147-BD67-82A3FE6B8C3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738" y="3251200"/>
            <a:ext cx="8161337" cy="2926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79725" y="3251200"/>
            <a:ext cx="24331613" cy="2926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90F3EF-B54E-8B4F-84FE-368A42B57E1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F5EF5D6-5D9C-5042-B53F-81B84E781AD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3502938"/>
            <a:ext cx="32643762" cy="72644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5501938"/>
            <a:ext cx="32643762"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1D4D68C-38AB-FB40-A711-B185D761FC6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79725"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3747CF30-BE2F-0943-947E-E1D68335E82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65263"/>
            <a:ext cx="3456305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8186738"/>
            <a:ext cx="169687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1599863"/>
            <a:ext cx="169687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88" y="8186738"/>
            <a:ext cx="1697513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88" y="11599863"/>
            <a:ext cx="1697513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727A6FE9-7607-3047-8771-F8563981A7B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DCA03AD9-3266-F848-ACF1-C0B9E2E4959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4ED54288-C4CD-9843-A5B9-B4BAF45B01A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55738"/>
            <a:ext cx="12634913"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575" y="1455738"/>
            <a:ext cx="2146935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7653338"/>
            <a:ext cx="12634913"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096C1B6-1444-3243-AAA1-EC4BA710783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5603200"/>
            <a:ext cx="23042563"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3268663"/>
            <a:ext cx="23042563"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527925" y="28625800"/>
            <a:ext cx="23042563"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6F7134E-F165-0842-9442-5D08B9E5495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725" y="3251200"/>
            <a:ext cx="32645350" cy="60960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879725" y="10566400"/>
            <a:ext cx="32645350" cy="2194560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87972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defRPr sz="7700"/>
            </a:lvl1pPr>
          </a:lstStyle>
          <a:p>
            <a:endParaRPr lang="en-US"/>
          </a:p>
        </p:txBody>
      </p:sp>
      <p:sp>
        <p:nvSpPr>
          <p:cNvPr id="1029" name="Rectangle 5"/>
          <p:cNvSpPr>
            <a:spLocks noGrp="1" noChangeArrowheads="1"/>
          </p:cNvSpPr>
          <p:nvPr>
            <p:ph type="ftr" sz="quarter" idx="3"/>
          </p:nvPr>
        </p:nvSpPr>
        <p:spPr bwMode="auto">
          <a:xfrm>
            <a:off x="13122275" y="33324800"/>
            <a:ext cx="1216025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ctr">
              <a:defRPr sz="7700"/>
            </a:lvl1pPr>
          </a:lstStyle>
          <a:p>
            <a:endParaRPr lang="en-US"/>
          </a:p>
        </p:txBody>
      </p:sp>
      <p:sp>
        <p:nvSpPr>
          <p:cNvPr id="1030" name="Rectangle 6"/>
          <p:cNvSpPr>
            <a:spLocks noGrp="1" noChangeArrowheads="1"/>
          </p:cNvSpPr>
          <p:nvPr>
            <p:ph type="sldNum" sz="quarter" idx="4"/>
          </p:nvPr>
        </p:nvSpPr>
        <p:spPr bwMode="auto">
          <a:xfrm>
            <a:off x="2752407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r">
              <a:defRPr sz="7700"/>
            </a:lvl1pPr>
          </a:lstStyle>
          <a:p>
            <a:fld id="{D6A6726D-58FA-9D40-9AA1-28FA6F724C9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6500" rtl="0" eaLnBrk="0" fontAlgn="base" hangingPunct="0">
        <a:spcBef>
          <a:spcPct val="0"/>
        </a:spcBef>
        <a:spcAft>
          <a:spcPct val="0"/>
        </a:spcAft>
        <a:defRPr sz="24100">
          <a:solidFill>
            <a:schemeClr val="tx2"/>
          </a:solidFill>
          <a:latin typeface="+mj-lt"/>
          <a:ea typeface="ヒラギノ角ゴ Pro W3" charset="-128"/>
          <a:cs typeface="ヒラギノ角ゴ Pro W3" charset="-128"/>
        </a:defRPr>
      </a:lvl1pPr>
      <a:lvl2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2pPr>
      <a:lvl3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3pPr>
      <a:lvl4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4pPr>
      <a:lvl5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5pPr>
      <a:lvl6pPr marL="457200" algn="ctr" defTabSz="5016500" rtl="0" fontAlgn="base">
        <a:spcBef>
          <a:spcPct val="0"/>
        </a:spcBef>
        <a:spcAft>
          <a:spcPct val="0"/>
        </a:spcAft>
        <a:defRPr sz="24100">
          <a:solidFill>
            <a:schemeClr val="tx2"/>
          </a:solidFill>
          <a:latin typeface="Times New Roman" pitchFamily="18" charset="0"/>
        </a:defRPr>
      </a:lvl6pPr>
      <a:lvl7pPr marL="914400" algn="ctr" defTabSz="5016500" rtl="0" fontAlgn="base">
        <a:spcBef>
          <a:spcPct val="0"/>
        </a:spcBef>
        <a:spcAft>
          <a:spcPct val="0"/>
        </a:spcAft>
        <a:defRPr sz="24100">
          <a:solidFill>
            <a:schemeClr val="tx2"/>
          </a:solidFill>
          <a:latin typeface="Times New Roman" pitchFamily="18" charset="0"/>
        </a:defRPr>
      </a:lvl7pPr>
      <a:lvl8pPr marL="1371600" algn="ctr" defTabSz="5016500" rtl="0" fontAlgn="base">
        <a:spcBef>
          <a:spcPct val="0"/>
        </a:spcBef>
        <a:spcAft>
          <a:spcPct val="0"/>
        </a:spcAft>
        <a:defRPr sz="24100">
          <a:solidFill>
            <a:schemeClr val="tx2"/>
          </a:solidFill>
          <a:latin typeface="Times New Roman" pitchFamily="18" charset="0"/>
        </a:defRPr>
      </a:lvl8pPr>
      <a:lvl9pPr marL="1828800" algn="ctr" defTabSz="5016500" rtl="0" fontAlgn="base">
        <a:spcBef>
          <a:spcPct val="0"/>
        </a:spcBef>
        <a:spcAft>
          <a:spcPct val="0"/>
        </a:spcAft>
        <a:defRPr sz="24100">
          <a:solidFill>
            <a:schemeClr val="tx2"/>
          </a:solidFill>
          <a:latin typeface="Times New Roman" pitchFamily="18" charset="0"/>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ヒラギノ角ゴ Pro W3" charset="-128"/>
          <a:cs typeface="ヒラギノ角ゴ Pro W3" charset="-128"/>
        </a:defRPr>
      </a:lvl1pPr>
      <a:lvl2pPr marL="4075113" indent="-1566863" algn="l" defTabSz="5016500" rtl="0" eaLnBrk="0" fontAlgn="base" hangingPunct="0">
        <a:spcBef>
          <a:spcPct val="20000"/>
        </a:spcBef>
        <a:spcAft>
          <a:spcPct val="0"/>
        </a:spcAft>
        <a:buChar char="–"/>
        <a:defRPr sz="15400">
          <a:solidFill>
            <a:schemeClr val="tx1"/>
          </a:solidFill>
          <a:latin typeface="+mn-lt"/>
          <a:ea typeface="ヒラギノ角ゴ Pro W3" pitchFamily="-65" charset="-128"/>
        </a:defRPr>
      </a:lvl2pPr>
      <a:lvl3pPr marL="6270625" indent="-1254125" algn="l" defTabSz="5016500" rtl="0" eaLnBrk="0" fontAlgn="base" hangingPunct="0">
        <a:spcBef>
          <a:spcPct val="20000"/>
        </a:spcBef>
        <a:spcAft>
          <a:spcPct val="0"/>
        </a:spcAft>
        <a:buChar char="•"/>
        <a:defRPr sz="13200">
          <a:solidFill>
            <a:schemeClr val="tx1"/>
          </a:solidFill>
          <a:latin typeface="+mn-lt"/>
          <a:ea typeface="ＭＳ Ｐゴシック" charset="-128"/>
        </a:defRPr>
      </a:lvl3pPr>
      <a:lvl4pPr marL="8778875" indent="-1254125" algn="l" defTabSz="5016500" rtl="0" eaLnBrk="0" fontAlgn="base" hangingPunct="0">
        <a:spcBef>
          <a:spcPct val="20000"/>
        </a:spcBef>
        <a:spcAft>
          <a:spcPct val="0"/>
        </a:spcAft>
        <a:buChar char="–"/>
        <a:defRPr sz="11000">
          <a:solidFill>
            <a:schemeClr val="tx1"/>
          </a:solidFill>
          <a:latin typeface="+mn-lt"/>
          <a:ea typeface="ＭＳ Ｐゴシック" charset="-128"/>
        </a:defRPr>
      </a:lvl4pPr>
      <a:lvl5pPr marL="11285538" indent="-1252538" algn="l" defTabSz="5016500" rtl="0" eaLnBrk="0" fontAlgn="base" hangingPunct="0">
        <a:spcBef>
          <a:spcPct val="20000"/>
        </a:spcBef>
        <a:spcAft>
          <a:spcPct val="0"/>
        </a:spcAft>
        <a:buChar char="»"/>
        <a:defRPr sz="11000">
          <a:solidFill>
            <a:schemeClr val="tx1"/>
          </a:solidFill>
          <a:latin typeface="+mn-lt"/>
          <a:ea typeface="ＭＳ Ｐゴシック" charset="-128"/>
        </a:defRPr>
      </a:lvl5pPr>
      <a:lvl6pPr marL="11742738" indent="-1252538" algn="l" defTabSz="5016500" rtl="0" fontAlgn="base">
        <a:spcBef>
          <a:spcPct val="20000"/>
        </a:spcBef>
        <a:spcAft>
          <a:spcPct val="0"/>
        </a:spcAft>
        <a:buChar char="»"/>
        <a:defRPr sz="11000">
          <a:solidFill>
            <a:schemeClr val="tx1"/>
          </a:solidFill>
          <a:latin typeface="+mn-lt"/>
        </a:defRPr>
      </a:lvl6pPr>
      <a:lvl7pPr marL="12199938" indent="-1252538" algn="l" defTabSz="5016500" rtl="0" fontAlgn="base">
        <a:spcBef>
          <a:spcPct val="20000"/>
        </a:spcBef>
        <a:spcAft>
          <a:spcPct val="0"/>
        </a:spcAft>
        <a:buChar char="»"/>
        <a:defRPr sz="11000">
          <a:solidFill>
            <a:schemeClr val="tx1"/>
          </a:solidFill>
          <a:latin typeface="+mn-lt"/>
        </a:defRPr>
      </a:lvl7pPr>
      <a:lvl8pPr marL="12657138" indent="-1252538" algn="l" defTabSz="5016500" rtl="0" fontAlgn="base">
        <a:spcBef>
          <a:spcPct val="20000"/>
        </a:spcBef>
        <a:spcAft>
          <a:spcPct val="0"/>
        </a:spcAft>
        <a:buChar char="»"/>
        <a:defRPr sz="11000">
          <a:solidFill>
            <a:schemeClr val="tx1"/>
          </a:solidFill>
          <a:latin typeface="+mn-lt"/>
        </a:defRPr>
      </a:lvl8pPr>
      <a:lvl9pPr marL="13114338" indent="-1252538" algn="l" defTabSz="5016500" rtl="0" fontAlgn="base">
        <a:spcBef>
          <a:spcPct val="20000"/>
        </a:spcBef>
        <a:spcAft>
          <a:spcPct val="0"/>
        </a:spcAft>
        <a:buChar char="»"/>
        <a:defRPr sz="1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comments" Target="../comments/comment1.xml"/><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1905000" y="914400"/>
            <a:ext cx="35585400" cy="4038600"/>
          </a:xfrm>
          <a:prstGeom prst="rect">
            <a:avLst/>
          </a:prstGeom>
          <a:solidFill>
            <a:srgbClr val="61D2FF"/>
          </a:solidFill>
          <a:ln w="9525">
            <a:noFill/>
            <a:miter lim="800000"/>
            <a:headEnd/>
            <a:tailEnd/>
          </a:ln>
        </p:spPr>
        <p:txBody>
          <a:bodyPr wrap="none" anchor="ctr">
            <a:prstTxWarp prst="textNoShape">
              <a:avLst/>
            </a:prstTxWarp>
          </a:bodyPr>
          <a:lstStyle/>
          <a:p>
            <a:endParaRPr lang="en-US"/>
          </a:p>
        </p:txBody>
      </p:sp>
      <p:sp>
        <p:nvSpPr>
          <p:cNvPr id="14340" name="Line 10"/>
          <p:cNvSpPr>
            <a:spLocks noChangeShapeType="1"/>
          </p:cNvSpPr>
          <p:nvPr/>
        </p:nvSpPr>
        <p:spPr bwMode="auto">
          <a:xfrm>
            <a:off x="10591800" y="5791200"/>
            <a:ext cx="0" cy="30480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1" name="Line 11"/>
          <p:cNvSpPr>
            <a:spLocks noChangeShapeType="1"/>
          </p:cNvSpPr>
          <p:nvPr/>
        </p:nvSpPr>
        <p:spPr bwMode="auto">
          <a:xfrm>
            <a:off x="27813000" y="5715000"/>
            <a:ext cx="0" cy="304038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6" name="Rectangle 47"/>
          <p:cNvSpPr>
            <a:spLocks noChangeArrowheads="1"/>
          </p:cNvSpPr>
          <p:nvPr/>
        </p:nvSpPr>
        <p:spPr bwMode="auto">
          <a:xfrm>
            <a:off x="800100" y="25298400"/>
            <a:ext cx="7772400" cy="1371600"/>
          </a:xfrm>
          <a:prstGeom prst="rect">
            <a:avLst/>
          </a:prstGeom>
          <a:noFill/>
          <a:ln w="9525">
            <a:noFill/>
            <a:miter lim="800000"/>
            <a:headEnd/>
            <a:tailEnd/>
          </a:ln>
        </p:spPr>
        <p:txBody>
          <a:bodyPr lIns="92075" tIns="46038" rIns="92075" bIns="46038">
            <a:prstTxWarp prst="textNoShape">
              <a:avLst/>
            </a:prstTxWarp>
          </a:bodyPr>
          <a:lstStyle/>
          <a:p>
            <a:pPr algn="just" eaLnBrk="0" hangingPunct="0"/>
            <a:endParaRPr lang="en-US" sz="2800"/>
          </a:p>
        </p:txBody>
      </p:sp>
      <p:sp>
        <p:nvSpPr>
          <p:cNvPr id="14348" name="Rectangle 51"/>
          <p:cNvSpPr>
            <a:spLocks noChangeArrowheads="1"/>
          </p:cNvSpPr>
          <p:nvPr/>
        </p:nvSpPr>
        <p:spPr bwMode="auto">
          <a:xfrm>
            <a:off x="15697200" y="6400800"/>
            <a:ext cx="10847388" cy="30175200"/>
          </a:xfrm>
          <a:prstGeom prst="rect">
            <a:avLst/>
          </a:prstGeom>
          <a:noFill/>
          <a:ln w="9525">
            <a:noFill/>
            <a:miter lim="800000"/>
            <a:headEnd/>
            <a:tailEnd/>
          </a:ln>
        </p:spPr>
        <p:txBody>
          <a:bodyPr lIns="92075" tIns="46038" rIns="92075" bIns="46038">
            <a:prstTxWarp prst="textNoShape">
              <a:avLst/>
            </a:prstTxWarp>
          </a:bodyPr>
          <a:lstStyle/>
          <a:p>
            <a:pPr marL="339725" indent="-339725" eaLnBrk="0" hangingPunct="0"/>
            <a:endParaRPr lang="en-US" sz="2800"/>
          </a:p>
        </p:txBody>
      </p:sp>
      <p:sp>
        <p:nvSpPr>
          <p:cNvPr id="14349" name="Rectangle 59"/>
          <p:cNvSpPr>
            <a:spLocks noChangeArrowheads="1"/>
          </p:cNvSpPr>
          <p:nvPr/>
        </p:nvSpPr>
        <p:spPr bwMode="auto">
          <a:xfrm>
            <a:off x="28849638" y="22098000"/>
            <a:ext cx="5943600" cy="5334000"/>
          </a:xfrm>
          <a:prstGeom prst="rect">
            <a:avLst/>
          </a:prstGeom>
          <a:noFill/>
          <a:ln w="9525">
            <a:noFill/>
            <a:miter lim="800000"/>
            <a:headEnd/>
            <a:tailEnd/>
          </a:ln>
        </p:spPr>
        <p:txBody>
          <a:bodyPr lIns="92075" tIns="46038" rIns="92075" bIns="46038">
            <a:prstTxWarp prst="textNoShape">
              <a:avLst/>
            </a:prstTxWarp>
          </a:bodyPr>
          <a:lstStyle/>
          <a:p>
            <a:pPr eaLnBrk="0" hangingPunct="0"/>
            <a:endParaRPr lang="en-US" sz="2000"/>
          </a:p>
        </p:txBody>
      </p:sp>
      <p:sp>
        <p:nvSpPr>
          <p:cNvPr id="14350" name="Text Box 60"/>
          <p:cNvSpPr txBox="1">
            <a:spLocks noChangeArrowheads="1"/>
          </p:cNvSpPr>
          <p:nvPr/>
        </p:nvSpPr>
        <p:spPr bwMode="auto">
          <a:xfrm>
            <a:off x="28041600" y="20345400"/>
            <a:ext cx="7829550"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Discussion</a:t>
            </a:r>
            <a:endParaRPr lang="en-US" dirty="0">
              <a:solidFill>
                <a:srgbClr val="00009C"/>
              </a:solidFill>
            </a:endParaRPr>
          </a:p>
        </p:txBody>
      </p:sp>
      <p:sp>
        <p:nvSpPr>
          <p:cNvPr id="14351" name="Text Box 61"/>
          <p:cNvSpPr txBox="1">
            <a:spLocks noChangeArrowheads="1"/>
          </p:cNvSpPr>
          <p:nvPr/>
        </p:nvSpPr>
        <p:spPr bwMode="auto">
          <a:xfrm>
            <a:off x="28422600" y="28117800"/>
            <a:ext cx="76581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References</a:t>
            </a:r>
            <a:endParaRPr lang="en-US" dirty="0">
              <a:solidFill>
                <a:srgbClr val="00009C"/>
              </a:solidFill>
            </a:endParaRPr>
          </a:p>
        </p:txBody>
      </p:sp>
      <p:sp>
        <p:nvSpPr>
          <p:cNvPr id="14353" name="Text Box 63"/>
          <p:cNvSpPr txBox="1">
            <a:spLocks noChangeArrowheads="1"/>
          </p:cNvSpPr>
          <p:nvPr/>
        </p:nvSpPr>
        <p:spPr bwMode="auto">
          <a:xfrm>
            <a:off x="28270200" y="33528000"/>
            <a:ext cx="7151688" cy="701675"/>
          </a:xfrm>
          <a:prstGeom prst="rect">
            <a:avLst/>
          </a:prstGeom>
          <a:noFill/>
          <a:ln w="9525">
            <a:noFill/>
            <a:miter lim="800000"/>
            <a:headEnd/>
            <a:tailEnd/>
          </a:ln>
        </p:spPr>
        <p:txBody>
          <a:bodyPr>
            <a:prstTxWarp prst="textNoShape">
              <a:avLst/>
            </a:prstTxWarp>
            <a:spAutoFit/>
          </a:bodyPr>
          <a:lstStyle/>
          <a:p>
            <a:pPr algn="ctr" eaLnBrk="0" hangingPunct="0"/>
            <a:r>
              <a:rPr lang="en-US" sz="4000" b="1" i="1" dirty="0">
                <a:solidFill>
                  <a:srgbClr val="00009C"/>
                </a:solidFill>
              </a:rPr>
              <a:t>Acknowledgements</a:t>
            </a:r>
            <a:endParaRPr lang="en-US" sz="2000" dirty="0">
              <a:solidFill>
                <a:srgbClr val="00009C"/>
              </a:solidFill>
            </a:endParaRPr>
          </a:p>
        </p:txBody>
      </p:sp>
      <p:sp>
        <p:nvSpPr>
          <p:cNvPr id="2113" name="Text Box 65"/>
          <p:cNvSpPr txBox="1">
            <a:spLocks noChangeArrowheads="1"/>
          </p:cNvSpPr>
          <p:nvPr/>
        </p:nvSpPr>
        <p:spPr bwMode="auto">
          <a:xfrm>
            <a:off x="5715000" y="990600"/>
            <a:ext cx="27660600" cy="3929281"/>
          </a:xfrm>
          <a:prstGeom prst="rect">
            <a:avLst/>
          </a:prstGeom>
          <a:noFill/>
          <a:ln w="9525">
            <a:noFill/>
            <a:miter lim="800000"/>
            <a:headEnd/>
            <a:tailEnd/>
          </a:ln>
          <a:effectLst/>
        </p:spPr>
        <p:txBody>
          <a:bodyPr wrap="square">
            <a:prstTxWarp prst="textNoShape">
              <a:avLst/>
            </a:prstTxWarp>
            <a:spAutoFit/>
          </a:bodyPr>
          <a:lstStyle/>
          <a:p>
            <a:pPr algn="ctr"/>
            <a:r>
              <a:rPr lang="en-US" sz="6000" dirty="0"/>
              <a:t>Understanding Hereditary </a:t>
            </a:r>
            <a:r>
              <a:rPr lang="en-US" sz="6000" dirty="0" err="1"/>
              <a:t>Nonpolyposis</a:t>
            </a:r>
            <a:r>
              <a:rPr lang="en-US" sz="6000" dirty="0"/>
              <a:t> Colon Cancer </a:t>
            </a:r>
            <a:r>
              <a:rPr lang="en-US" sz="6000" dirty="0" smtClean="0"/>
              <a:t>through Functional </a:t>
            </a:r>
            <a:r>
              <a:rPr lang="en-US" sz="6000" dirty="0"/>
              <a:t>assay </a:t>
            </a:r>
            <a:r>
              <a:rPr lang="en-US" sz="6000" dirty="0" smtClean="0"/>
              <a:t>of Human </a:t>
            </a:r>
            <a:r>
              <a:rPr lang="en-US" sz="6000" dirty="0"/>
              <a:t>MSH2 Missense Mutations in Yeast</a:t>
            </a:r>
            <a:endParaRPr lang="en-US" sz="6000" b="1" dirty="0" smtClean="0"/>
          </a:p>
          <a:p>
            <a:pPr algn="ctr"/>
            <a:r>
              <a:rPr lang="en-US" sz="4800" b="1" baseline="30000" dirty="0" smtClean="0"/>
              <a:t>Meigan Bryant,</a:t>
            </a:r>
            <a:r>
              <a:rPr lang="en-US" sz="4800" b="1" dirty="0" smtClean="0"/>
              <a:t> </a:t>
            </a:r>
            <a:r>
              <a:rPr lang="en-US" sz="4800" b="1" baseline="30000" dirty="0" smtClean="0"/>
              <a:t>Tonia Iwule</a:t>
            </a:r>
            <a:r>
              <a:rPr lang="en-US" sz="4800" b="1" baseline="30000" dirty="0"/>
              <a:t> </a:t>
            </a:r>
            <a:endParaRPr lang="en-US" sz="4800" b="1" baseline="30000" dirty="0" smtClean="0"/>
          </a:p>
          <a:p>
            <a:pPr algn="ctr"/>
            <a:r>
              <a:rPr lang="en-US" sz="4800" b="1" baseline="30000" dirty="0" smtClean="0"/>
              <a:t>Advisor: Dr</a:t>
            </a:r>
            <a:r>
              <a:rPr lang="en-US" sz="4800" b="1" baseline="30000" dirty="0"/>
              <a:t>. Hong </a:t>
            </a:r>
            <a:r>
              <a:rPr lang="en-US" sz="4800" b="1" baseline="30000" dirty="0" smtClean="0"/>
              <a:t>Qin</a:t>
            </a:r>
            <a:r>
              <a:rPr lang="en-US" sz="4800" b="1" dirty="0" smtClean="0"/>
              <a:t> </a:t>
            </a:r>
          </a:p>
          <a:p>
            <a:pPr algn="ctr">
              <a:lnSpc>
                <a:spcPct val="80000"/>
              </a:lnSpc>
            </a:pPr>
            <a:r>
              <a:rPr lang="en-US" sz="4000" b="1" dirty="0" smtClean="0"/>
              <a:t>Department of Biology, Spelman College, Atlanta, GA 30314</a:t>
            </a:r>
          </a:p>
        </p:txBody>
      </p:sp>
      <p:sp>
        <p:nvSpPr>
          <p:cNvPr id="14356" name="Text Box 66"/>
          <p:cNvSpPr txBox="1">
            <a:spLocks noChangeArrowheads="1"/>
          </p:cNvSpPr>
          <p:nvPr/>
        </p:nvSpPr>
        <p:spPr bwMode="auto">
          <a:xfrm>
            <a:off x="2438400" y="14554200"/>
            <a:ext cx="3722688"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Introduction</a:t>
            </a:r>
            <a:endParaRPr lang="en-US" dirty="0">
              <a:solidFill>
                <a:srgbClr val="00009C"/>
              </a:solidFill>
            </a:endParaRPr>
          </a:p>
        </p:txBody>
      </p:sp>
      <p:sp>
        <p:nvSpPr>
          <p:cNvPr id="14358" name="Text Box 73"/>
          <p:cNvSpPr txBox="1">
            <a:spLocks noChangeArrowheads="1"/>
          </p:cNvSpPr>
          <p:nvPr/>
        </p:nvSpPr>
        <p:spPr bwMode="auto">
          <a:xfrm>
            <a:off x="15163800" y="5486400"/>
            <a:ext cx="82296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smtClean="0">
                <a:solidFill>
                  <a:srgbClr val="00009C"/>
                </a:solidFill>
              </a:rPr>
              <a:t>Materials and Methods </a:t>
            </a:r>
            <a:endParaRPr lang="en-US" dirty="0">
              <a:solidFill>
                <a:srgbClr val="00009C"/>
              </a:solidFill>
            </a:endParaRPr>
          </a:p>
        </p:txBody>
      </p:sp>
      <p:sp>
        <p:nvSpPr>
          <p:cNvPr id="14364" name="Text Box 56"/>
          <p:cNvSpPr txBox="1">
            <a:spLocks noChangeArrowheads="1"/>
          </p:cNvSpPr>
          <p:nvPr/>
        </p:nvSpPr>
        <p:spPr bwMode="auto">
          <a:xfrm>
            <a:off x="14354175" y="11481007"/>
            <a:ext cx="817245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Results</a:t>
            </a:r>
            <a:endParaRPr lang="en-US" dirty="0">
              <a:solidFill>
                <a:srgbClr val="00009C"/>
              </a:solidFill>
            </a:endParaRPr>
          </a:p>
        </p:txBody>
      </p:sp>
      <p:sp>
        <p:nvSpPr>
          <p:cNvPr id="14366" name="TextBox 75"/>
          <p:cNvSpPr txBox="1">
            <a:spLocks noChangeArrowheads="1"/>
          </p:cNvSpPr>
          <p:nvPr/>
        </p:nvSpPr>
        <p:spPr bwMode="auto">
          <a:xfrm>
            <a:off x="11582400" y="21336000"/>
            <a:ext cx="9144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67" name="TextBox 76"/>
          <p:cNvSpPr txBox="1">
            <a:spLocks noChangeArrowheads="1"/>
          </p:cNvSpPr>
          <p:nvPr/>
        </p:nvSpPr>
        <p:spPr bwMode="auto">
          <a:xfrm>
            <a:off x="13449300" y="20366831"/>
            <a:ext cx="10287000" cy="1938338"/>
          </a:xfrm>
          <a:prstGeom prst="rect">
            <a:avLst/>
          </a:prstGeom>
          <a:noFill/>
          <a:ln w="9525">
            <a:noFill/>
            <a:miter lim="800000"/>
            <a:headEnd/>
            <a:tailEnd/>
          </a:ln>
        </p:spPr>
        <p:txBody>
          <a:bodyPr>
            <a:prstTxWarp prst="textNoShape">
              <a:avLst/>
            </a:prstTxWarp>
            <a:spAutoFit/>
          </a:bodyPr>
          <a:lstStyle/>
          <a:p>
            <a:endParaRPr lang="en-US"/>
          </a:p>
          <a:p>
            <a:r>
              <a:rPr lang="en-US"/>
              <a:t> </a:t>
            </a:r>
          </a:p>
          <a:p>
            <a:r>
              <a:rPr lang="en-US"/>
              <a:t> </a:t>
            </a:r>
          </a:p>
          <a:p>
            <a:r>
              <a:rPr lang="en-US"/>
              <a:t> </a:t>
            </a:r>
          </a:p>
          <a:p>
            <a:endParaRPr lang="en-US"/>
          </a:p>
        </p:txBody>
      </p:sp>
      <p:sp>
        <p:nvSpPr>
          <p:cNvPr id="106" name="Line 8"/>
          <p:cNvSpPr>
            <a:spLocks noChangeShapeType="1"/>
          </p:cNvSpPr>
          <p:nvPr/>
        </p:nvSpPr>
        <p:spPr bwMode="auto">
          <a:xfrm flipH="1">
            <a:off x="20878800" y="6096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08" name="Line 8"/>
          <p:cNvSpPr>
            <a:spLocks noChangeShapeType="1"/>
          </p:cNvSpPr>
          <p:nvPr/>
        </p:nvSpPr>
        <p:spPr bwMode="auto">
          <a:xfrm flipH="1">
            <a:off x="22707600" y="6858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4372" name="TextBox 136"/>
          <p:cNvSpPr txBox="1">
            <a:spLocks noChangeArrowheads="1"/>
          </p:cNvSpPr>
          <p:nvPr/>
        </p:nvSpPr>
        <p:spPr bwMode="auto">
          <a:xfrm>
            <a:off x="19888200" y="26746200"/>
            <a:ext cx="6858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75" name="Text Box 66"/>
          <p:cNvSpPr txBox="1">
            <a:spLocks noChangeArrowheads="1"/>
          </p:cNvSpPr>
          <p:nvPr/>
        </p:nvSpPr>
        <p:spPr bwMode="auto">
          <a:xfrm>
            <a:off x="2895600" y="5410200"/>
            <a:ext cx="3722688"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Abstract</a:t>
            </a:r>
            <a:endParaRPr lang="en-US" dirty="0">
              <a:solidFill>
                <a:srgbClr val="00009C"/>
              </a:solidFill>
            </a:endParaRPr>
          </a:p>
        </p:txBody>
      </p:sp>
      <p:sp>
        <p:nvSpPr>
          <p:cNvPr id="14376" name="TextBox 100"/>
          <p:cNvSpPr txBox="1">
            <a:spLocks noChangeArrowheads="1"/>
          </p:cNvSpPr>
          <p:nvPr/>
        </p:nvSpPr>
        <p:spPr bwMode="auto">
          <a:xfrm>
            <a:off x="1143000" y="6096000"/>
            <a:ext cx="8991600" cy="507831"/>
          </a:xfrm>
          <a:prstGeom prst="rect">
            <a:avLst/>
          </a:prstGeom>
          <a:noFill/>
          <a:ln w="9525">
            <a:noFill/>
            <a:miter lim="800000"/>
            <a:headEnd/>
            <a:tailEnd/>
          </a:ln>
        </p:spPr>
        <p:txBody>
          <a:bodyPr wrap="square">
            <a:prstTxWarp prst="textNoShape">
              <a:avLst/>
            </a:prstTxWarp>
            <a:spAutoFit/>
          </a:bodyPr>
          <a:lstStyle/>
          <a:p>
            <a:r>
              <a:rPr lang="en-US" sz="2700" dirty="0" smtClean="0"/>
              <a:t>	</a:t>
            </a:r>
            <a:endParaRPr lang="en-US" sz="3200" dirty="0"/>
          </a:p>
        </p:txBody>
      </p:sp>
      <p:sp>
        <p:nvSpPr>
          <p:cNvPr id="48" name="Text Box 60"/>
          <p:cNvSpPr txBox="1">
            <a:spLocks noChangeArrowheads="1"/>
          </p:cNvSpPr>
          <p:nvPr/>
        </p:nvSpPr>
        <p:spPr bwMode="auto">
          <a:xfrm>
            <a:off x="28041600" y="5638800"/>
            <a:ext cx="7829550" cy="769441"/>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0009C"/>
                </a:solidFill>
              </a:rPr>
              <a:t>Summary and Conclusion</a:t>
            </a:r>
            <a:endParaRPr lang="en-US" dirty="0">
              <a:solidFill>
                <a:srgbClr val="00009C"/>
              </a:solidFill>
            </a:endParaRPr>
          </a:p>
        </p:txBody>
      </p:sp>
      <p:pic>
        <p:nvPicPr>
          <p:cNvPr id="4" name="Picture 3" descr="spel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838200"/>
            <a:ext cx="4267200" cy="4267200"/>
          </a:xfrm>
          <a:prstGeom prst="rect">
            <a:avLst/>
          </a:prstGeom>
        </p:spPr>
      </p:pic>
      <p:pic>
        <p:nvPicPr>
          <p:cNvPr id="5" name="Picture 4" descr="spel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5600" y="762000"/>
            <a:ext cx="4241800" cy="4241800"/>
          </a:xfrm>
          <a:prstGeom prst="rect">
            <a:avLst/>
          </a:prstGeom>
        </p:spPr>
      </p:pic>
      <p:sp>
        <p:nvSpPr>
          <p:cNvPr id="3" name="TextBox 2"/>
          <p:cNvSpPr txBox="1"/>
          <p:nvPr/>
        </p:nvSpPr>
        <p:spPr>
          <a:xfrm>
            <a:off x="11277600" y="27781210"/>
            <a:ext cx="6781800" cy="769441"/>
          </a:xfrm>
          <a:prstGeom prst="rect">
            <a:avLst/>
          </a:prstGeom>
          <a:noFill/>
        </p:spPr>
        <p:txBody>
          <a:bodyPr wrap="square" rtlCol="0">
            <a:spAutoFit/>
          </a:bodyPr>
          <a:lstStyle/>
          <a:p>
            <a:r>
              <a:rPr lang="en-US" sz="4400" b="1" i="1" dirty="0" smtClean="0">
                <a:solidFill>
                  <a:srgbClr val="00009C"/>
                </a:solidFill>
              </a:rPr>
              <a:t>Experimental Objective </a:t>
            </a:r>
            <a:endParaRPr lang="en-US" sz="4400" b="1" i="1" dirty="0">
              <a:solidFill>
                <a:srgbClr val="00009C"/>
              </a:solidFill>
            </a:endParaRPr>
          </a:p>
        </p:txBody>
      </p:sp>
      <p:sp>
        <p:nvSpPr>
          <p:cNvPr id="28" name="TextBox 27"/>
          <p:cNvSpPr txBox="1"/>
          <p:nvPr/>
        </p:nvSpPr>
        <p:spPr>
          <a:xfrm>
            <a:off x="28346400" y="6629400"/>
            <a:ext cx="9753600" cy="1569660"/>
          </a:xfrm>
          <a:prstGeom prst="rect">
            <a:avLst/>
          </a:prstGeom>
          <a:noFill/>
        </p:spPr>
        <p:txBody>
          <a:bodyPr wrap="square" rtlCol="0">
            <a:spAutoFit/>
          </a:bodyPr>
          <a:lstStyle/>
          <a:p>
            <a:pPr marL="342900" indent="-342900">
              <a:buFont typeface="Arial"/>
              <a:buChar char="•"/>
            </a:pPr>
            <a:r>
              <a:rPr lang="en-US" sz="3200" dirty="0" smtClean="0"/>
              <a:t> The different band pattern between cut and uncut enzyme shows difference in fragment size. Restriction enzyme digestion was successful. (Figure 1)</a:t>
            </a:r>
            <a:endParaRPr lang="en-US" sz="3200" dirty="0"/>
          </a:p>
        </p:txBody>
      </p:sp>
      <p:sp>
        <p:nvSpPr>
          <p:cNvPr id="30" name="TextBox 29"/>
          <p:cNvSpPr txBox="1"/>
          <p:nvPr/>
        </p:nvSpPr>
        <p:spPr>
          <a:xfrm>
            <a:off x="28270200" y="8305800"/>
            <a:ext cx="9829800" cy="1569660"/>
          </a:xfrm>
          <a:prstGeom prst="rect">
            <a:avLst/>
          </a:prstGeom>
          <a:noFill/>
        </p:spPr>
        <p:txBody>
          <a:bodyPr wrap="square" rtlCol="0">
            <a:spAutoFit/>
          </a:bodyPr>
          <a:lstStyle/>
          <a:p>
            <a:pPr marL="342900" indent="-342900">
              <a:buFont typeface="Arial"/>
              <a:buChar char="•"/>
            </a:pPr>
            <a:r>
              <a:rPr lang="en-US" sz="3200" dirty="0" smtClean="0"/>
              <a:t>The difference in band pattern between mutant and wild type MSH2 suggests primer mutagenesis was also successful. </a:t>
            </a:r>
            <a:r>
              <a:rPr lang="en-US" sz="3200" dirty="0"/>
              <a:t>(Figure </a:t>
            </a:r>
            <a:r>
              <a:rPr lang="en-US" sz="3200" dirty="0" smtClean="0"/>
              <a:t>1</a:t>
            </a:r>
            <a:r>
              <a:rPr lang="en-US" dirty="0" smtClean="0"/>
              <a:t>)</a:t>
            </a:r>
            <a:endParaRPr lang="en-US" dirty="0"/>
          </a:p>
        </p:txBody>
      </p:sp>
      <p:sp>
        <p:nvSpPr>
          <p:cNvPr id="31" name="TextBox 30"/>
          <p:cNvSpPr txBox="1"/>
          <p:nvPr/>
        </p:nvSpPr>
        <p:spPr>
          <a:xfrm>
            <a:off x="31320405" y="12204907"/>
            <a:ext cx="184666" cy="461665"/>
          </a:xfrm>
          <a:prstGeom prst="rect">
            <a:avLst/>
          </a:prstGeom>
          <a:noFill/>
        </p:spPr>
        <p:txBody>
          <a:bodyPr wrap="none" rtlCol="0">
            <a:spAutoFit/>
          </a:bodyPr>
          <a:lstStyle/>
          <a:p>
            <a:endParaRPr lang="en-US"/>
          </a:p>
        </p:txBody>
      </p:sp>
      <p:sp>
        <p:nvSpPr>
          <p:cNvPr id="14347" name="TextBox 14346"/>
          <p:cNvSpPr txBox="1"/>
          <p:nvPr/>
        </p:nvSpPr>
        <p:spPr>
          <a:xfrm>
            <a:off x="28270200" y="10134600"/>
            <a:ext cx="9829800" cy="7971413"/>
          </a:xfrm>
          <a:prstGeom prst="rect">
            <a:avLst/>
          </a:prstGeom>
          <a:noFill/>
        </p:spPr>
        <p:txBody>
          <a:bodyPr wrap="square" rtlCol="0">
            <a:spAutoFit/>
          </a:bodyPr>
          <a:lstStyle/>
          <a:p>
            <a:pPr marL="342900" indent="-342900">
              <a:buFont typeface="Arial"/>
              <a:buChar char="•"/>
            </a:pPr>
            <a:r>
              <a:rPr lang="en-US" sz="3200" dirty="0" smtClean="0"/>
              <a:t>In the complementation assay with 5-FOA we anticipated to see growth identified by formation of colonies in the sections containing yeast transformed with the empty vector, while there should be no growth on the section of the plate spotted with yeast transformed with the wild type MSH2 gene. That is because functional MSH2gene would repair the MMR function allowing for expression of URA3 gene in the pSH44. Functional URA3 enzyme would metabolize 5-FOA to the toxic 5- fluorouracil which would kill the yeast cells and prevent formation of colonies. If mutant MSH2 allele is able to restore the function of MMR system we would not see yeast colonies. Since there are yeast cells visible in the wild type, mutant, and vector potions of the 5-FOA plate there is a strong possibility that the strains were mislabeled . (Figure </a:t>
            </a:r>
            <a:r>
              <a:rPr lang="en-US" sz="3200" dirty="0"/>
              <a:t>2</a:t>
            </a:r>
            <a:r>
              <a:rPr lang="en-US" dirty="0"/>
              <a:t>) </a:t>
            </a:r>
            <a:endParaRPr lang="en-US" dirty="0" smtClean="0"/>
          </a:p>
        </p:txBody>
      </p:sp>
      <p:pic>
        <p:nvPicPr>
          <p:cNvPr id="14354" name="Picture 14353" descr="WT.jpg"/>
          <p:cNvPicPr>
            <a:picLocks noChangeAspect="1"/>
          </p:cNvPicPr>
          <p:nvPr/>
        </p:nvPicPr>
        <p:blipFill rotWithShape="1">
          <a:blip r:embed="rId4">
            <a:extLst>
              <a:ext uri="{28A0092B-C50C-407E-A947-70E740481C1C}">
                <a14:useLocalDpi xmlns:a14="http://schemas.microsoft.com/office/drawing/2010/main" val="0"/>
              </a:ext>
            </a:extLst>
          </a:blip>
          <a:srcRect b="14499"/>
          <a:stretch/>
        </p:blipFill>
        <p:spPr>
          <a:xfrm>
            <a:off x="23850600" y="24688800"/>
            <a:ext cx="1828800" cy="2157984"/>
          </a:xfrm>
          <a:prstGeom prst="rect">
            <a:avLst/>
          </a:prstGeom>
        </p:spPr>
      </p:pic>
      <p:pic>
        <p:nvPicPr>
          <p:cNvPr id="14355" name="Picture 14354" descr="vector.jpg"/>
          <p:cNvPicPr>
            <a:picLocks noChangeAspect="1"/>
          </p:cNvPicPr>
          <p:nvPr/>
        </p:nvPicPr>
        <p:blipFill rotWithShape="1">
          <a:blip r:embed="rId5">
            <a:extLst>
              <a:ext uri="{28A0092B-C50C-407E-A947-70E740481C1C}">
                <a14:useLocalDpi xmlns:a14="http://schemas.microsoft.com/office/drawing/2010/main" val="0"/>
              </a:ext>
            </a:extLst>
          </a:blip>
          <a:srcRect t="1" b="11460"/>
          <a:stretch/>
        </p:blipFill>
        <p:spPr>
          <a:xfrm>
            <a:off x="23850600" y="26898600"/>
            <a:ext cx="1850189" cy="2130552"/>
          </a:xfrm>
          <a:prstGeom prst="rect">
            <a:avLst/>
          </a:prstGeom>
        </p:spPr>
      </p:pic>
      <p:pic>
        <p:nvPicPr>
          <p:cNvPr id="14357" name="Picture 14356" descr="mutant.jpg"/>
          <p:cNvPicPr>
            <a:picLocks noChangeAspect="1"/>
          </p:cNvPicPr>
          <p:nvPr/>
        </p:nvPicPr>
        <p:blipFill rotWithShape="1">
          <a:blip r:embed="rId6">
            <a:extLst>
              <a:ext uri="{28A0092B-C50C-407E-A947-70E740481C1C}">
                <a14:useLocalDpi xmlns:a14="http://schemas.microsoft.com/office/drawing/2010/main" val="0"/>
              </a:ext>
            </a:extLst>
          </a:blip>
          <a:srcRect b="14499"/>
          <a:stretch/>
        </p:blipFill>
        <p:spPr>
          <a:xfrm>
            <a:off x="23781716" y="29089022"/>
            <a:ext cx="2205933" cy="2543503"/>
          </a:xfrm>
          <a:prstGeom prst="rect">
            <a:avLst/>
          </a:prstGeom>
        </p:spPr>
      </p:pic>
      <p:sp>
        <p:nvSpPr>
          <p:cNvPr id="66" name="TextBox 65"/>
          <p:cNvSpPr txBox="1"/>
          <p:nvPr/>
        </p:nvSpPr>
        <p:spPr>
          <a:xfrm>
            <a:off x="25755600" y="25603200"/>
            <a:ext cx="1005654" cy="461665"/>
          </a:xfrm>
          <a:prstGeom prst="rect">
            <a:avLst/>
          </a:prstGeom>
          <a:noFill/>
        </p:spPr>
        <p:txBody>
          <a:bodyPr wrap="none" rtlCol="0">
            <a:spAutoFit/>
          </a:bodyPr>
          <a:lstStyle/>
          <a:p>
            <a:r>
              <a:rPr lang="en-US" dirty="0" smtClean="0"/>
              <a:t>MSH2</a:t>
            </a:r>
            <a:endParaRPr lang="en-US" dirty="0"/>
          </a:p>
        </p:txBody>
      </p:sp>
      <p:sp>
        <p:nvSpPr>
          <p:cNvPr id="67" name="TextBox 66"/>
          <p:cNvSpPr txBox="1"/>
          <p:nvPr/>
        </p:nvSpPr>
        <p:spPr>
          <a:xfrm>
            <a:off x="25831800" y="27813000"/>
            <a:ext cx="992579" cy="461665"/>
          </a:xfrm>
          <a:prstGeom prst="rect">
            <a:avLst/>
          </a:prstGeom>
          <a:noFill/>
        </p:spPr>
        <p:txBody>
          <a:bodyPr wrap="none" rtlCol="0">
            <a:spAutoFit/>
          </a:bodyPr>
          <a:lstStyle/>
          <a:p>
            <a:r>
              <a:rPr lang="en-US" dirty="0" smtClean="0"/>
              <a:t>Vector</a:t>
            </a:r>
            <a:endParaRPr lang="en-US" dirty="0"/>
          </a:p>
        </p:txBody>
      </p:sp>
      <p:sp>
        <p:nvSpPr>
          <p:cNvPr id="68" name="TextBox 67"/>
          <p:cNvSpPr txBox="1"/>
          <p:nvPr/>
        </p:nvSpPr>
        <p:spPr>
          <a:xfrm>
            <a:off x="25831800" y="30022800"/>
            <a:ext cx="1091966" cy="461665"/>
          </a:xfrm>
          <a:prstGeom prst="rect">
            <a:avLst/>
          </a:prstGeom>
          <a:noFill/>
        </p:spPr>
        <p:txBody>
          <a:bodyPr wrap="none" rtlCol="0">
            <a:spAutoFit/>
          </a:bodyPr>
          <a:lstStyle/>
          <a:p>
            <a:r>
              <a:rPr lang="en-US" dirty="0" smtClean="0"/>
              <a:t>H658Y</a:t>
            </a:r>
            <a:endParaRPr lang="en-US" dirty="0"/>
          </a:p>
        </p:txBody>
      </p:sp>
      <p:sp>
        <p:nvSpPr>
          <p:cNvPr id="14359" name="TextBox 14358"/>
          <p:cNvSpPr txBox="1"/>
          <p:nvPr/>
        </p:nvSpPr>
        <p:spPr>
          <a:xfrm>
            <a:off x="28270200" y="18135600"/>
            <a:ext cx="9297643" cy="2062103"/>
          </a:xfrm>
          <a:prstGeom prst="rect">
            <a:avLst/>
          </a:prstGeom>
          <a:noFill/>
        </p:spPr>
        <p:txBody>
          <a:bodyPr wrap="square" rtlCol="0">
            <a:spAutoFit/>
          </a:bodyPr>
          <a:lstStyle/>
          <a:p>
            <a:pPr marL="342900" indent="-342900">
              <a:buFont typeface="Arial"/>
              <a:buChar char="•"/>
            </a:pPr>
            <a:r>
              <a:rPr lang="en-US" sz="3200" dirty="0" smtClean="0"/>
              <a:t>In subsequent experiments we will evaluate the MSH2 protein levels isolated from the wild type MSH2 transfected yeast to determine whether the mutation in the MSH2 affects expression of the gene.</a:t>
            </a:r>
            <a:endParaRPr lang="en-US" sz="3200" dirty="0"/>
          </a:p>
        </p:txBody>
      </p:sp>
      <p:sp>
        <p:nvSpPr>
          <p:cNvPr id="14336" name="Rectangle 14335"/>
          <p:cNvSpPr/>
          <p:nvPr/>
        </p:nvSpPr>
        <p:spPr>
          <a:xfrm>
            <a:off x="11007491" y="33076236"/>
            <a:ext cx="15925800" cy="461665"/>
          </a:xfrm>
          <a:prstGeom prst="rect">
            <a:avLst/>
          </a:prstGeom>
          <a:ln>
            <a:solidFill>
              <a:schemeClr val="tx1"/>
            </a:solidFill>
          </a:ln>
        </p:spPr>
        <p:txBody>
          <a:bodyPr wrap="square">
            <a:spAutoFit/>
          </a:bodyPr>
          <a:lstStyle/>
          <a:p>
            <a:endParaRPr lang="en-US" dirty="0">
              <a:latin typeface="Courier New" pitchFamily="49" charset="0"/>
              <a:cs typeface="Courier New" pitchFamily="49" charset="0"/>
            </a:endParaRPr>
          </a:p>
        </p:txBody>
      </p:sp>
      <p:sp>
        <p:nvSpPr>
          <p:cNvPr id="14360" name="Rectangle 14359"/>
          <p:cNvSpPr/>
          <p:nvPr/>
        </p:nvSpPr>
        <p:spPr>
          <a:xfrm>
            <a:off x="914400" y="15468600"/>
            <a:ext cx="9220200" cy="14865608"/>
          </a:xfrm>
          <a:prstGeom prst="rect">
            <a:avLst/>
          </a:prstGeom>
        </p:spPr>
        <p:txBody>
          <a:bodyPr wrap="square">
            <a:spAutoFit/>
          </a:bodyPr>
          <a:lstStyle/>
          <a:p>
            <a:r>
              <a:rPr lang="en-US" sz="3200" dirty="0" smtClean="0"/>
              <a:t>	</a:t>
            </a:r>
            <a:r>
              <a:rPr lang="en-US" sz="3200" dirty="0"/>
              <a:t>Colorectal cancer is very common cancer and known for the second leading cause of death in the United States. The cancer was diagnosed in about 153,000 Americans in 2006 and resulted in 56,000 deaths. In further exploration 2-7% of the results showed that the cancer was inherited or had an inherited form of the disease (hereditary </a:t>
            </a:r>
            <a:r>
              <a:rPr lang="en-US" sz="3200" dirty="0" err="1"/>
              <a:t>nonpolyposis</a:t>
            </a:r>
            <a:r>
              <a:rPr lang="en-US" sz="3200" dirty="0"/>
              <a:t> colorectal cancer). Colorectal cancer accumulates when tumors are formed in the large intestines, colon and rectum. This cancer is associated with defects in DNA mismatch repair. DNA mismatch repair contributes to the preservation of genetic material. One of the main mismatch repair system genes is MSH2, which is highly conserved in both prokaryotes and eukaryotes. Approximately 30-31 percent of all cases of hereditary </a:t>
            </a:r>
            <a:r>
              <a:rPr lang="en-US" sz="3200" dirty="0" err="1"/>
              <a:t>nonpolyposis</a:t>
            </a:r>
            <a:r>
              <a:rPr lang="en-US" sz="3200" dirty="0"/>
              <a:t> cancer are results of mutations in this gene.  In prokaryotes, DNA mismatch repair begins with identification of </a:t>
            </a:r>
            <a:r>
              <a:rPr lang="en-US" sz="3200" dirty="0" err="1"/>
              <a:t>mispaired</a:t>
            </a:r>
            <a:r>
              <a:rPr lang="en-US" sz="3200" dirty="0"/>
              <a:t> bases in the DNA helix. </a:t>
            </a:r>
            <a:r>
              <a:rPr lang="en-US" sz="3200" dirty="0" err="1"/>
              <a:t>MutS</a:t>
            </a:r>
            <a:r>
              <a:rPr lang="en-US" sz="3200" dirty="0"/>
              <a:t> acts as a </a:t>
            </a:r>
            <a:r>
              <a:rPr lang="en-US" sz="3200" dirty="0" err="1"/>
              <a:t>homodimer</a:t>
            </a:r>
            <a:r>
              <a:rPr lang="en-US" sz="3200" dirty="0"/>
              <a:t> to bind to </a:t>
            </a:r>
            <a:r>
              <a:rPr lang="en-US" sz="3200" dirty="0" err="1"/>
              <a:t>mispaired</a:t>
            </a:r>
            <a:r>
              <a:rPr lang="en-US" sz="3200" dirty="0"/>
              <a:t> DNA. After recognition, the </a:t>
            </a:r>
            <a:r>
              <a:rPr lang="en-US" sz="3200" dirty="0" err="1"/>
              <a:t>MutL</a:t>
            </a:r>
            <a:r>
              <a:rPr lang="en-US" sz="3200" dirty="0"/>
              <a:t> </a:t>
            </a:r>
            <a:r>
              <a:rPr lang="en-US" sz="3200" dirty="0" err="1"/>
              <a:t>homodimer</a:t>
            </a:r>
            <a:r>
              <a:rPr lang="en-US" sz="3200" dirty="0"/>
              <a:t> complexes with </a:t>
            </a:r>
            <a:r>
              <a:rPr lang="en-US" sz="3200" dirty="0" err="1"/>
              <a:t>MutS</a:t>
            </a:r>
            <a:r>
              <a:rPr lang="en-US" sz="3200" dirty="0"/>
              <a:t> and initiates other repair events including displacement and excision of the error containing strand. Without an intact mismatch repair system, numerous mutations can accumulate, some of which eventually lead to cancer such as hereditary </a:t>
            </a:r>
            <a:r>
              <a:rPr lang="en-US" sz="3200" dirty="0" err="1"/>
              <a:t>nonpolyposis</a:t>
            </a:r>
            <a:r>
              <a:rPr lang="en-US" sz="3200" dirty="0"/>
              <a:t> colorectal cancer. In this experiment, strains of Saccharomyces </a:t>
            </a:r>
            <a:r>
              <a:rPr lang="en-US" sz="3200" dirty="0" err="1"/>
              <a:t>cervisiae</a:t>
            </a:r>
            <a:r>
              <a:rPr lang="en-US" sz="3200" dirty="0"/>
              <a:t>, budding yeast was used because it is possible to test for MSH2 function and the similarity of its mismatch repair system to humans</a:t>
            </a:r>
            <a:r>
              <a:rPr lang="en-US" sz="3200" dirty="0" smtClean="0"/>
              <a:t>.</a:t>
            </a:r>
            <a:endParaRPr lang="en-US" sz="3200" dirty="0"/>
          </a:p>
        </p:txBody>
      </p:sp>
      <p:sp>
        <p:nvSpPr>
          <p:cNvPr id="14363" name="Rectangle 14362"/>
          <p:cNvSpPr/>
          <p:nvPr/>
        </p:nvSpPr>
        <p:spPr>
          <a:xfrm>
            <a:off x="28193587" y="28956000"/>
            <a:ext cx="10058400" cy="4524315"/>
          </a:xfrm>
          <a:prstGeom prst="rect">
            <a:avLst/>
          </a:prstGeom>
        </p:spPr>
        <p:txBody>
          <a:bodyPr wrap="square">
            <a:spAutoFit/>
          </a:bodyPr>
          <a:lstStyle/>
          <a:p>
            <a:r>
              <a:rPr lang="en-US" sz="3200" dirty="0" err="1"/>
              <a:t>Gammie</a:t>
            </a:r>
            <a:r>
              <a:rPr lang="en-US" sz="3200" dirty="0"/>
              <a:t>, A. E., and N. </a:t>
            </a:r>
            <a:r>
              <a:rPr lang="en-US" sz="3200" dirty="0" err="1"/>
              <a:t>Erdeniz</a:t>
            </a:r>
            <a:r>
              <a:rPr lang="en-US" sz="3200" dirty="0"/>
              <a:t>. “Characterization of Pathogenic Human MSH2 Missense Mutations Using Yeast as a Model System: A Laboratory course in Molecular Biology.” Cell Biology Education 3.1 (2004): 31-48. </a:t>
            </a:r>
            <a:r>
              <a:rPr lang="en-US" sz="3200" dirty="0" smtClean="0"/>
              <a:t>Print</a:t>
            </a:r>
          </a:p>
          <a:p>
            <a:endParaRPr lang="en-US" sz="3200" dirty="0"/>
          </a:p>
          <a:p>
            <a:r>
              <a:rPr lang="en-US" sz="3200" dirty="0" err="1"/>
              <a:t>Gammie</a:t>
            </a:r>
            <a:r>
              <a:rPr lang="en-US" sz="3200" dirty="0"/>
              <a:t>, A. E., and N. </a:t>
            </a:r>
            <a:r>
              <a:rPr lang="en-US" sz="3200" dirty="0" err="1"/>
              <a:t>Erdeniz</a:t>
            </a:r>
            <a:r>
              <a:rPr lang="en-US" sz="3200" dirty="0"/>
              <a:t>. “Functional Characterization of Pathogenic Human MSH2 Missense Mutations in Saccharomyces </a:t>
            </a:r>
            <a:r>
              <a:rPr lang="en-US" sz="3200" dirty="0" err="1"/>
              <a:t>Cerevisiae</a:t>
            </a:r>
            <a:r>
              <a:rPr lang="en-US" sz="3200" dirty="0"/>
              <a:t>.” Genetics 177.2 (2007): 707-21. Print.</a:t>
            </a:r>
          </a:p>
        </p:txBody>
      </p:sp>
      <p:sp>
        <p:nvSpPr>
          <p:cNvPr id="14365" name="TextBox 14364"/>
          <p:cNvSpPr txBox="1"/>
          <p:nvPr/>
        </p:nvSpPr>
        <p:spPr>
          <a:xfrm>
            <a:off x="28346400" y="34290000"/>
            <a:ext cx="8991600" cy="1077218"/>
          </a:xfrm>
          <a:prstGeom prst="rect">
            <a:avLst/>
          </a:prstGeom>
          <a:noFill/>
        </p:spPr>
        <p:txBody>
          <a:bodyPr wrap="square" rtlCol="0">
            <a:spAutoFit/>
          </a:bodyPr>
          <a:lstStyle/>
          <a:p>
            <a:r>
              <a:rPr lang="en-US" sz="3200" dirty="0" smtClean="0"/>
              <a:t>Dr. Hong Qin, Dr. </a:t>
            </a:r>
            <a:r>
              <a:rPr lang="en-US" sz="3200" dirty="0" err="1" smtClean="0"/>
              <a:t>Dongfang</a:t>
            </a:r>
            <a:r>
              <a:rPr lang="en-US" sz="3200" dirty="0" smtClean="0"/>
              <a:t> Wang, and Dr. Stephen </a:t>
            </a:r>
            <a:r>
              <a:rPr lang="en-US" sz="3200" dirty="0" err="1" smtClean="0"/>
              <a:t>Kioko</a:t>
            </a:r>
            <a:r>
              <a:rPr lang="en-US" sz="3200" dirty="0" smtClean="0"/>
              <a:t> for helping us in the laboratory this semester.</a:t>
            </a:r>
            <a:endParaRPr lang="en-US" sz="3200" dirty="0"/>
          </a:p>
        </p:txBody>
      </p:sp>
      <p:sp>
        <p:nvSpPr>
          <p:cNvPr id="14368" name="Rectangle 14367"/>
          <p:cNvSpPr/>
          <p:nvPr/>
        </p:nvSpPr>
        <p:spPr>
          <a:xfrm>
            <a:off x="28270200" y="21183600"/>
            <a:ext cx="9829800" cy="6986528"/>
          </a:xfrm>
          <a:prstGeom prst="rect">
            <a:avLst/>
          </a:prstGeom>
        </p:spPr>
        <p:txBody>
          <a:bodyPr wrap="square">
            <a:spAutoFit/>
          </a:bodyPr>
          <a:lstStyle/>
          <a:p>
            <a:r>
              <a:rPr lang="en-US" sz="3200" dirty="0" smtClean="0"/>
              <a:t>	Enzyme </a:t>
            </a:r>
            <a:r>
              <a:rPr lang="en-US" sz="3200" dirty="0"/>
              <a:t>restriction analysis revealed differences in band pattern between the wild type and the MSH2 gene indicating that the primer directed mutagenesis was successful and the mutation is present in the mutant MSH2 gene. The transformation of the yeast with pSH44 plasmid and with plasmids containing MSH2 alleles was successful as indicated by the growth of yeast colonies on the selective SD-his-</a:t>
            </a:r>
            <a:r>
              <a:rPr lang="en-US" sz="3200" dirty="0" err="1"/>
              <a:t>trp</a:t>
            </a:r>
            <a:r>
              <a:rPr lang="en-US" sz="3200" dirty="0"/>
              <a:t> plates. In the 5-FOA complementation assay </a:t>
            </a:r>
            <a:r>
              <a:rPr lang="en-US" sz="3200" dirty="0" smtClean="0"/>
              <a:t>major growth was observed in </a:t>
            </a:r>
            <a:r>
              <a:rPr lang="en-US" sz="3200" dirty="0"/>
              <a:t>the wild </a:t>
            </a:r>
            <a:r>
              <a:rPr lang="en-US" sz="3200" dirty="0" smtClean="0"/>
              <a:t>type and the least amount of growth was observed in the vector. This was the opposite of what we expected to occur, so we have attributed this to a labeling error in our samples.</a:t>
            </a:r>
          </a:p>
          <a:p>
            <a:r>
              <a:rPr lang="en-US" sz="3200" dirty="0" smtClean="0"/>
              <a:t>	Yeast can be used to evaluate DNA  mutations in human  MSH2gene, and suggest preventive treatment. </a:t>
            </a:r>
            <a:endParaRPr lang="en-US" sz="3200" dirty="0"/>
          </a:p>
        </p:txBody>
      </p:sp>
      <p:pic>
        <p:nvPicPr>
          <p:cNvPr id="71" name="Picture 70"/>
          <p:cNvPicPr/>
          <p:nvPr/>
        </p:nvPicPr>
        <p:blipFill>
          <a:blip r:embed="rId7">
            <a:extLst>
              <a:ext uri="{28A0092B-C50C-407E-A947-70E740481C1C}">
                <a14:useLocalDpi xmlns:a14="http://schemas.microsoft.com/office/drawing/2010/main" val="0"/>
              </a:ext>
            </a:extLst>
          </a:blip>
          <a:stretch>
            <a:fillRect/>
          </a:stretch>
        </p:blipFill>
        <p:spPr>
          <a:xfrm>
            <a:off x="1480344" y="30474880"/>
            <a:ext cx="6520656" cy="4892338"/>
          </a:xfrm>
          <a:prstGeom prst="rect">
            <a:avLst/>
          </a:prstGeom>
        </p:spPr>
      </p:pic>
      <p:sp>
        <p:nvSpPr>
          <p:cNvPr id="10" name="Rectangle 9"/>
          <p:cNvSpPr/>
          <p:nvPr/>
        </p:nvSpPr>
        <p:spPr>
          <a:xfrm>
            <a:off x="12730149" y="13106400"/>
            <a:ext cx="1938351" cy="517065"/>
          </a:xfrm>
          <a:prstGeom prst="rect">
            <a:avLst/>
          </a:prstGeom>
        </p:spPr>
        <p:txBody>
          <a:bodyPr wrap="none">
            <a:spAutoFit/>
          </a:bodyPr>
          <a:lstStyle/>
          <a:p>
            <a:pPr marL="0" marR="0">
              <a:lnSpc>
                <a:spcPct val="115000"/>
              </a:lnSpc>
              <a:spcBef>
                <a:spcPts val="0"/>
              </a:spcBef>
              <a:spcAft>
                <a:spcPts val="1000"/>
              </a:spcAft>
            </a:pPr>
            <a:r>
              <a:rPr lang="en-US" b="1" dirty="0">
                <a:latin typeface="Times New Roman"/>
                <a:ea typeface="Calibri"/>
              </a:rPr>
              <a:t>PCR analysis</a:t>
            </a:r>
            <a:endParaRPr lang="en-US" dirty="0">
              <a:effectLst/>
              <a:latin typeface="Times New Roman"/>
              <a:ea typeface="Calibri"/>
            </a:endParaRPr>
          </a:p>
        </p:txBody>
      </p:sp>
      <p:sp>
        <p:nvSpPr>
          <p:cNvPr id="13" name="Rectangle 12"/>
          <p:cNvSpPr/>
          <p:nvPr/>
        </p:nvSpPr>
        <p:spPr>
          <a:xfrm>
            <a:off x="11125200" y="13723203"/>
            <a:ext cx="19202400" cy="830997"/>
          </a:xfrm>
          <a:prstGeom prst="rect">
            <a:avLst/>
          </a:prstGeom>
        </p:spPr>
        <p:txBody>
          <a:bodyPr>
            <a:spAutoFit/>
          </a:bodyPr>
          <a:lstStyle/>
          <a:p>
            <a:r>
              <a:rPr lang="en-US" dirty="0"/>
              <a:t>Size Ladder mutant WT cut  Mutant  WT    </a:t>
            </a:r>
            <a:r>
              <a:rPr lang="en-US" dirty="0" err="1"/>
              <a:t>V.cut</a:t>
            </a:r>
            <a:r>
              <a:rPr lang="en-US" dirty="0"/>
              <a:t>   </a:t>
            </a:r>
            <a:r>
              <a:rPr lang="en-US" dirty="0" err="1"/>
              <a:t>V.Uncut</a:t>
            </a:r>
            <a:endParaRPr lang="en-US" dirty="0"/>
          </a:p>
          <a:p>
            <a:r>
              <a:rPr lang="en-US" dirty="0"/>
              <a:t>cut                    uncut   </a:t>
            </a:r>
            <a:r>
              <a:rPr lang="en-US" dirty="0" err="1"/>
              <a:t>uncut</a:t>
            </a:r>
            <a:endParaRPr lang="en-US" dirty="0"/>
          </a:p>
        </p:txBody>
      </p:sp>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77400" y="14403178"/>
            <a:ext cx="15743238" cy="1064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75"/>
          <p:cNvPicPr/>
          <p:nvPr/>
        </p:nvPicPr>
        <p:blipFill rotWithShape="1">
          <a:blip r:embed="rId9"/>
          <a:srcRect l="33083" t="12303" r="33083" b="16812"/>
          <a:stretch/>
        </p:blipFill>
        <p:spPr bwMode="auto">
          <a:xfrm>
            <a:off x="11582400" y="15537121"/>
            <a:ext cx="5220970" cy="6768048"/>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350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1000" fill="hold"/>
                                        <p:tgtEl>
                                          <p:spTgt spid="106"/>
                                        </p:tgtEl>
                                        <p:attrNameLst>
                                          <p:attrName>ppt_x</p:attrName>
                                        </p:attrNameLst>
                                      </p:cBhvr>
                                      <p:tavLst>
                                        <p:tav tm="0">
                                          <p:val>
                                            <p:strVal val="#ppt_x"/>
                                          </p:val>
                                        </p:tav>
                                        <p:tav tm="100000">
                                          <p:val>
                                            <p:strVal val="#ppt_x"/>
                                          </p:val>
                                        </p:tav>
                                      </p:tavLst>
                                    </p:anim>
                                    <p:anim calcmode="lin" valueType="num">
                                      <p:cBhvr additive="base">
                                        <p:cTn id="8" dur="1000" fill="hold"/>
                                        <p:tgtEl>
                                          <p:spTgt spid="106"/>
                                        </p:tgtEl>
                                        <p:attrNameLst>
                                          <p:attrName>ppt_y</p:attrName>
                                        </p:attrNameLst>
                                      </p:cBhvr>
                                      <p:tavLst>
                                        <p:tav tm="0">
                                          <p:val>
                                            <p:strVal val="1+#ppt_h/2"/>
                                          </p:val>
                                        </p:tav>
                                        <p:tav tm="100000">
                                          <p:val>
                                            <p:strVal val="#ppt_y"/>
                                          </p:val>
                                        </p:tav>
                                      </p:tavLst>
                                    </p:anim>
                                  </p:childTnLst>
                                </p:cTn>
                              </p:par>
                            </p:childTnLst>
                          </p:cTn>
                        </p:par>
                        <p:par>
                          <p:cTn id="9" fill="hold">
                            <p:stCondLst>
                              <p:cond delay="4500"/>
                            </p:stCondLst>
                            <p:childTnLst>
                              <p:par>
                                <p:cTn id="10" presetID="2" presetClass="entr" presetSubtype="4" fill="hold" grpId="0" nodeType="afterEffect">
                                  <p:stCondLst>
                                    <p:cond delay="3500"/>
                                  </p:stCondLst>
                                  <p:childTnLst>
                                    <p:set>
                                      <p:cBhvr>
                                        <p:cTn id="11" dur="1" fill="hold">
                                          <p:stCondLst>
                                            <p:cond delay="0"/>
                                          </p:stCondLst>
                                        </p:cTn>
                                        <p:tgtEl>
                                          <p:spTgt spid="108"/>
                                        </p:tgtEl>
                                        <p:attrNameLst>
                                          <p:attrName>style.visibility</p:attrName>
                                        </p:attrNameLst>
                                      </p:cBhvr>
                                      <p:to>
                                        <p:strVal val="visible"/>
                                      </p:to>
                                    </p:set>
                                    <p:anim calcmode="lin" valueType="num">
                                      <p:cBhvr additive="base">
                                        <p:cTn id="12" dur="1000" fill="hold"/>
                                        <p:tgtEl>
                                          <p:spTgt spid="108"/>
                                        </p:tgtEl>
                                        <p:attrNameLst>
                                          <p:attrName>ppt_x</p:attrName>
                                        </p:attrNameLst>
                                      </p:cBhvr>
                                      <p:tavLst>
                                        <p:tav tm="0">
                                          <p:val>
                                            <p:strVal val="#ppt_x"/>
                                          </p:val>
                                        </p:tav>
                                        <p:tav tm="100000">
                                          <p:val>
                                            <p:strVal val="#ppt_x"/>
                                          </p:val>
                                        </p:tav>
                                      </p:tavLst>
                                    </p:anim>
                                    <p:anim calcmode="lin" valueType="num">
                                      <p:cBhvr additive="base">
                                        <p:cTn id="13" dur="10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8"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11201</TotalTime>
  <Words>397</Words>
  <Application>Microsoft Office PowerPoint</Application>
  <PresentationFormat>Custom</PresentationFormat>
  <Paragraphs>36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Spelman Colloge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Jeanelle Bullock</dc:creator>
  <cp:lastModifiedBy>Owner</cp:lastModifiedBy>
  <cp:revision>127</cp:revision>
  <dcterms:created xsi:type="dcterms:W3CDTF">2013-04-16T19:50:51Z</dcterms:created>
  <dcterms:modified xsi:type="dcterms:W3CDTF">2014-04-03T17:39:08Z</dcterms:modified>
</cp:coreProperties>
</file>