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8404800" cy="36576000"/>
  <p:notesSz cx="35756850" cy="367220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875"/>
    <a:srgbClr val="61D2FF"/>
    <a:srgbClr val="55C2FF"/>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p:scale>
          <a:sx n="33" d="100"/>
          <a:sy n="33" d="100"/>
        </p:scale>
        <p:origin x="-72" y="4266"/>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2">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04-16T13:55:06.049" idx="3">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3548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3548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4/3/2014</a:t>
            </a:fld>
            <a:endParaRPr lang="en-US"/>
          </a:p>
        </p:txBody>
      </p:sp>
      <p:sp>
        <p:nvSpPr>
          <p:cNvPr id="4" name="Slide Image Placeholder 3"/>
          <p:cNvSpPr>
            <a:spLocks noGrp="1" noRot="1" noChangeAspect="1"/>
          </p:cNvSpPr>
          <p:nvPr>
            <p:ph type="sldImg" idx="2"/>
          </p:nvPr>
        </p:nvSpPr>
        <p:spPr>
          <a:xfrm>
            <a:off x="10648950" y="2754313"/>
            <a:ext cx="14458950" cy="1377156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442510"/>
            <a:ext cx="28606750" cy="16525542"/>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78823"/>
            <a:ext cx="15494000" cy="1837032"/>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4878823"/>
            <a:ext cx="15495588" cy="183703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18" Type="http://schemas.openxmlformats.org/officeDocument/2006/relationships/comments" Target="../comments/comment1.xml"/><Relationship Id="rId3" Type="http://schemas.openxmlformats.org/officeDocument/2006/relationships/image" Target="../media/image1.jpeg"/><Relationship Id="rId7" Type="http://schemas.openxmlformats.org/officeDocument/2006/relationships/image" Target="../media/image5.gif"/><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emf"/><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comments" Target="../comments/comment2.xml"/><Relationship Id="rId3" Type="http://schemas.openxmlformats.org/officeDocument/2006/relationships/image" Target="../media/image1.jpeg"/><Relationship Id="rId7" Type="http://schemas.openxmlformats.org/officeDocument/2006/relationships/image" Target="../media/image5.gif"/><Relationship Id="rId12"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17.png"/><Relationship Id="rId5" Type="http://schemas.openxmlformats.org/officeDocument/2006/relationships/image" Target="../media/image3.jpeg"/><Relationship Id="rId10" Type="http://schemas.openxmlformats.org/officeDocument/2006/relationships/image" Target="../media/image16.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180138"/>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943225" y="17097375"/>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4430542" y="5520489"/>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14613926" y="12235714"/>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18342155" y="22326600"/>
            <a:ext cx="7310843" cy="1569660"/>
          </a:xfrm>
          <a:prstGeom prst="rect">
            <a:avLst/>
          </a:prstGeom>
          <a:noFill/>
          <a:ln w="9525">
            <a:noFill/>
            <a:miter lim="800000"/>
            <a:headEnd/>
            <a:tailEnd/>
          </a:ln>
        </p:spPr>
        <p:txBody>
          <a:bodyPr wrap="square">
            <a:prstTxWarp prst="textNoShape">
              <a:avLst/>
            </a:prstTxWarp>
            <a:spAutoFit/>
          </a:bodyPr>
          <a:lstStyle/>
          <a:p>
            <a:r>
              <a:rPr lang="en-US" dirty="0" smtClean="0"/>
              <a:t>Fig2. </a:t>
            </a:r>
            <a:r>
              <a:rPr lang="en-US" dirty="0"/>
              <a:t>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477000"/>
            <a:ext cx="8991600" cy="10418237"/>
          </a:xfrm>
          <a:prstGeom prst="rect">
            <a:avLst/>
          </a:prstGeom>
          <a:noFill/>
          <a:ln w="9525">
            <a:noFill/>
            <a:miter lim="800000"/>
            <a:headEnd/>
            <a:tailEnd/>
          </a:ln>
        </p:spPr>
        <p:txBody>
          <a:bodyPr wrap="square">
            <a:prstTxWarp prst="textNoShape">
              <a:avLst/>
            </a:prstTxWarp>
            <a:spAutoFit/>
          </a:bodyPr>
          <a:lstStyle/>
          <a:p>
            <a:r>
              <a:rPr lang="en-US" sz="2800" dirty="0"/>
              <a:t>One of every twenty Americans will be affected with Colorectal Cancer (CRC) with Hereditary Non-Polyposis Colorectal Cancer being the most common (HNPCC). This type of cancer is a hereditary gene caused by a missense mutation on the 2nd chromosome of the human DNA. To conduct our research, we used </a:t>
            </a:r>
            <a:r>
              <a:rPr lang="en-US" sz="2800" i="1" dirty="0"/>
              <a:t>Saccharomyces </a:t>
            </a:r>
            <a:r>
              <a:rPr lang="en-US" sz="2800" i="1" dirty="0" err="1"/>
              <a:t>cerevisiae</a:t>
            </a:r>
            <a:r>
              <a:rPr lang="en-US" sz="2800" i="1" dirty="0"/>
              <a:t> </a:t>
            </a:r>
            <a:r>
              <a:rPr lang="en-US" sz="2800" dirty="0"/>
              <a:t>cells, specifically the msh2 strain. These yeast cells serve as a model for understanding human MSH2 mutations, which is a tumor suppressor. The purpose is to manipulate the yeast MSH2 gene to determine which missense mutation is likely to be benign or pathogenic. We examined the defects at a molecular level to determine what MSH2 variants are dysfunctional by using a DNA mismatch pair and the reporter plasmid, pSH44, fused with URA3. The mismatch repair efﬁciencies were determined qualitatively using the 5-ﬂuororotic acid monohydrate (FOA) dinucleotide instability plate assays resulting in the formation of 5-FU. With the occurrence of 5-FU, the yeast cells should die; however, the ability of yeast cells to survive in the presence of 5-FOA reveals a dysfunction in mismatch repair. Defining the consequences of missense mutation within the MSH2 gene could result in the development of biomarkers for early detection of HNPCC.</a:t>
            </a:r>
          </a:p>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308894" y="31739258"/>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pic>
        <p:nvPicPr>
          <p:cNvPr id="14354" name="Picture 14353" descr="WT.jpg"/>
          <p:cNvPicPr>
            <a:picLocks noChangeAspect="1"/>
          </p:cNvPicPr>
          <p:nvPr/>
        </p:nvPicPr>
        <p:blipFill rotWithShape="1">
          <a:blip r:embed="rId4">
            <a:extLst>
              <a:ext uri="{28A0092B-C50C-407E-A947-70E740481C1C}">
                <a14:useLocalDpi xmlns:a14="http://schemas.microsoft.com/office/drawing/2010/main" val="0"/>
              </a:ext>
            </a:extLst>
          </a:blip>
          <a:srcRect b="14499"/>
          <a:stretch/>
        </p:blipFill>
        <p:spPr>
          <a:xfrm>
            <a:off x="867242" y="33756711"/>
            <a:ext cx="1828800" cy="2157984"/>
          </a:xfrm>
          <a:prstGeom prst="rect">
            <a:avLst/>
          </a:prstGeom>
        </p:spPr>
      </p:pic>
      <p:pic>
        <p:nvPicPr>
          <p:cNvPr id="14355" name="Picture 14354" descr="vector.jpg"/>
          <p:cNvPicPr>
            <a:picLocks noChangeAspect="1"/>
          </p:cNvPicPr>
          <p:nvPr/>
        </p:nvPicPr>
        <p:blipFill rotWithShape="1">
          <a:blip r:embed="rId5">
            <a:extLst>
              <a:ext uri="{28A0092B-C50C-407E-A947-70E740481C1C}">
                <a14:useLocalDpi xmlns:a14="http://schemas.microsoft.com/office/drawing/2010/main" val="0"/>
              </a:ext>
            </a:extLst>
          </a:blip>
          <a:srcRect t="1" b="11460"/>
          <a:stretch/>
        </p:blipFill>
        <p:spPr>
          <a:xfrm>
            <a:off x="4569222" y="33694603"/>
            <a:ext cx="1850189" cy="2130552"/>
          </a:xfrm>
          <a:prstGeom prst="rect">
            <a:avLst/>
          </a:prstGeom>
        </p:spPr>
      </p:pic>
      <p:pic>
        <p:nvPicPr>
          <p:cNvPr id="14357" name="Picture 14356" descr="mutant.jpg"/>
          <p:cNvPicPr>
            <a:picLocks noChangeAspect="1"/>
          </p:cNvPicPr>
          <p:nvPr/>
        </p:nvPicPr>
        <p:blipFill rotWithShape="1">
          <a:blip r:embed="rId6">
            <a:extLst>
              <a:ext uri="{28A0092B-C50C-407E-A947-70E740481C1C}">
                <a14:useLocalDpi xmlns:a14="http://schemas.microsoft.com/office/drawing/2010/main" val="0"/>
              </a:ext>
            </a:extLst>
          </a:blip>
          <a:srcRect b="14499"/>
          <a:stretch/>
        </p:blipFill>
        <p:spPr>
          <a:xfrm>
            <a:off x="6618288" y="33722566"/>
            <a:ext cx="2205933" cy="2543503"/>
          </a:xfrm>
          <a:prstGeom prst="rect">
            <a:avLst/>
          </a:prstGeom>
        </p:spPr>
      </p:pic>
      <p:sp>
        <p:nvSpPr>
          <p:cNvPr id="66" name="TextBox 65"/>
          <p:cNvSpPr txBox="1"/>
          <p:nvPr/>
        </p:nvSpPr>
        <p:spPr>
          <a:xfrm>
            <a:off x="3039563" y="35657135"/>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7594404" y="35594322"/>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8243696" y="35914695"/>
            <a:ext cx="1091966" cy="461665"/>
          </a:xfrm>
          <a:prstGeom prst="rect">
            <a:avLst/>
          </a:prstGeom>
          <a:noFill/>
        </p:spPr>
        <p:txBody>
          <a:bodyPr wrap="none" rtlCol="0">
            <a:spAutoFit/>
          </a:bodyPr>
          <a:lstStyle/>
          <a:p>
            <a:r>
              <a:rPr lang="en-US" dirty="0" smtClean="0"/>
              <a:t>H658Y</a:t>
            </a:r>
            <a:endParaRPr lang="en-US" dirty="0"/>
          </a:p>
        </p:txBody>
      </p:sp>
      <p:sp>
        <p:nvSpPr>
          <p:cNvPr id="14360" name="Rectangle 14359"/>
          <p:cNvSpPr/>
          <p:nvPr/>
        </p:nvSpPr>
        <p:spPr>
          <a:xfrm>
            <a:off x="794544" y="18251865"/>
            <a:ext cx="9220200" cy="8956298"/>
          </a:xfrm>
          <a:prstGeom prst="rect">
            <a:avLst/>
          </a:prstGeom>
        </p:spPr>
        <p:txBody>
          <a:bodyPr wrap="square">
            <a:spAutoFit/>
          </a:bodyPr>
          <a:lstStyle/>
          <a:p>
            <a:r>
              <a:rPr lang="en-US" sz="3200" dirty="0"/>
              <a:t>Colorectal cancer is the second leading cause of death in the United States. 2-7% of colorectal cancer cases are due to an inherited form of the </a:t>
            </a:r>
            <a:r>
              <a:rPr lang="en-US" sz="3200" dirty="0" err="1"/>
              <a:t>the</a:t>
            </a:r>
            <a:r>
              <a:rPr lang="en-US" sz="3200" dirty="0"/>
              <a:t> disease  called hereditary </a:t>
            </a:r>
            <a:r>
              <a:rPr lang="en-US" sz="3200" dirty="0" err="1"/>
              <a:t>nonpolyposis</a:t>
            </a:r>
            <a:r>
              <a:rPr lang="en-US" sz="3200" dirty="0"/>
              <a:t> colorectal </a:t>
            </a:r>
            <a:r>
              <a:rPr lang="en-US" sz="3200" dirty="0" err="1"/>
              <a:t>cancer.This</a:t>
            </a:r>
            <a:r>
              <a:rPr lang="en-US" sz="3200" dirty="0"/>
              <a:t> cancer is associated with defects in DNA  mismatch repair.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MSH2. The purpose of this experiment is to examine the effect of mismatch repair systems on human mutations in the MSH2 gene, through yeast MSH2. Strains of Saccharomyces </a:t>
            </a:r>
            <a:r>
              <a:rPr lang="en-US" sz="3200" dirty="0" err="1"/>
              <a:t>cervisiae</a:t>
            </a:r>
            <a:r>
              <a:rPr lang="en-US" sz="3200" dirty="0"/>
              <a:t>, a budding yeast was used because  it is possible to test for MSH2 function and the similarity of its mismatch repair system to humans. </a:t>
            </a:r>
          </a:p>
          <a:p>
            <a:r>
              <a:rPr lang="en-US" sz="3200" dirty="0"/>
              <a:t/>
            </a:r>
            <a:br>
              <a:rPr lang="en-US" sz="3200" dirty="0"/>
            </a:br>
            <a:r>
              <a:rPr lang="en-US" sz="3200" dirty="0" smtClean="0"/>
              <a:t>	</a:t>
            </a:r>
            <a:endParaRPr lang="en-US" sz="3200" dirty="0"/>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584775"/>
          </a:xfrm>
          <a:prstGeom prst="rect">
            <a:avLst/>
          </a:prstGeom>
        </p:spPr>
        <p:txBody>
          <a:bodyPr wrap="square">
            <a:spAutoFit/>
          </a:bodyPr>
          <a:lstStyle/>
          <a:p>
            <a:r>
              <a:rPr lang="en-US" sz="3200" dirty="0" smtClean="0"/>
              <a:t>	. </a:t>
            </a:r>
            <a:endParaRPr lang="en-US" sz="3200" dirty="0"/>
          </a:p>
        </p:txBody>
      </p:sp>
      <p:pic>
        <p:nvPicPr>
          <p:cNvPr id="71" name="Picture 70"/>
          <p:cNvPicPr/>
          <p:nvPr/>
        </p:nvPicPr>
        <p:blipFill>
          <a:blip r:embed="rId7">
            <a:extLst>
              <a:ext uri="{28A0092B-C50C-407E-A947-70E740481C1C}">
                <a14:useLocalDpi xmlns:a14="http://schemas.microsoft.com/office/drawing/2010/main" val="0"/>
              </a:ext>
            </a:extLst>
          </a:blip>
          <a:stretch>
            <a:fillRect/>
          </a:stretch>
        </p:blipFill>
        <p:spPr>
          <a:xfrm>
            <a:off x="1308894" y="26582983"/>
            <a:ext cx="6520656" cy="4892338"/>
          </a:xfrm>
          <a:prstGeom prst="rect">
            <a:avLst/>
          </a:prstGeom>
        </p:spPr>
      </p:pic>
      <p:sp>
        <p:nvSpPr>
          <p:cNvPr id="10" name="Rectangle 9"/>
          <p:cNvSpPr/>
          <p:nvPr/>
        </p:nvSpPr>
        <p:spPr>
          <a:xfrm>
            <a:off x="20497800" y="13080031"/>
            <a:ext cx="3539934" cy="517065"/>
          </a:xfrm>
          <a:prstGeom prst="rect">
            <a:avLst/>
          </a:prstGeom>
        </p:spPr>
        <p:txBody>
          <a:bodyPr wrap="square">
            <a:spAutoFit/>
          </a:bodyPr>
          <a:lstStyle/>
          <a:p>
            <a:pPr marL="0" marR="0">
              <a:lnSpc>
                <a:spcPct val="115000"/>
              </a:lnSpc>
              <a:spcBef>
                <a:spcPts val="0"/>
              </a:spcBef>
              <a:spcAft>
                <a:spcPts val="1000"/>
              </a:spcAft>
            </a:pPr>
            <a:r>
              <a:rPr lang="en-US" b="1" dirty="0">
                <a:latin typeface="Times New Roman"/>
                <a:ea typeface="Calibri"/>
              </a:rPr>
              <a:t>PCR </a:t>
            </a:r>
            <a:r>
              <a:rPr lang="en-US" b="1" dirty="0" smtClean="0">
                <a:latin typeface="Times New Roman"/>
                <a:ea typeface="Calibri"/>
              </a:rPr>
              <a:t>Restriction Analysis</a:t>
            </a:r>
            <a:endParaRPr lang="en-US" dirty="0">
              <a:effectLst/>
              <a:latin typeface="Times New Roman"/>
              <a:ea typeface="Calibri"/>
            </a:endParaRPr>
          </a:p>
        </p:txBody>
      </p:sp>
      <p:sp>
        <p:nvSpPr>
          <p:cNvPr id="13" name="Rectangle 12"/>
          <p:cNvSpPr/>
          <p:nvPr/>
        </p:nvSpPr>
        <p:spPr>
          <a:xfrm>
            <a:off x="18813095" y="13597096"/>
            <a:ext cx="13881675" cy="830997"/>
          </a:xfrm>
          <a:prstGeom prst="rect">
            <a:avLst/>
          </a:prstGeom>
        </p:spPr>
        <p:txBody>
          <a:bodyPr wrap="square">
            <a:spAutoFit/>
          </a:bodyPr>
          <a:lstStyle/>
          <a:p>
            <a:r>
              <a:rPr lang="en-US" dirty="0"/>
              <a:t>Size Ladder mutant WT cut  Mutant  WT    </a:t>
            </a:r>
            <a:r>
              <a:rPr lang="en-US" dirty="0" err="1"/>
              <a:t>V.cut</a:t>
            </a:r>
            <a:r>
              <a:rPr lang="en-US" dirty="0"/>
              <a:t>   </a:t>
            </a:r>
            <a:r>
              <a:rPr lang="en-US" dirty="0" err="1"/>
              <a:t>V.Uncut</a:t>
            </a:r>
            <a:endParaRPr lang="en-US" dirty="0"/>
          </a:p>
          <a:p>
            <a:r>
              <a:rPr lang="en-US" dirty="0" smtClean="0"/>
              <a:t>                        cut                    </a:t>
            </a:r>
            <a:r>
              <a:rPr lang="en-US" dirty="0"/>
              <a:t>uncut   </a:t>
            </a:r>
            <a:r>
              <a:rPr lang="en-US" dirty="0" err="1"/>
              <a:t>uncut</a:t>
            </a:r>
            <a:endParaRPr 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32266" y="14230223"/>
            <a:ext cx="15243334" cy="103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5"/>
          <p:cNvPicPr/>
          <p:nvPr/>
        </p:nvPicPr>
        <p:blipFill rotWithShape="1">
          <a:blip r:embed="rId9"/>
          <a:srcRect l="33083" t="12303" r="33083" b="16812"/>
          <a:stretch/>
        </p:blipFill>
        <p:spPr bwMode="auto">
          <a:xfrm>
            <a:off x="19208666" y="15260480"/>
            <a:ext cx="5220970" cy="6768048"/>
          </a:xfrm>
          <a:prstGeom prst="rect">
            <a:avLst/>
          </a:prstGeom>
          <a:ln>
            <a:noFill/>
          </a:ln>
          <a:extLst>
            <a:ext uri="{53640926-AAD7-44D8-BBD7-CCE9431645EC}">
              <a14:shadowObscured xmlns:a14="http://schemas.microsoft.com/office/drawing/2010/main"/>
            </a:ext>
          </a:extLst>
        </p:spPr>
      </p:pic>
      <p:sp>
        <p:nvSpPr>
          <p:cNvPr id="17" name="Rectangle 16"/>
          <p:cNvSpPr/>
          <p:nvPr/>
        </p:nvSpPr>
        <p:spPr>
          <a:xfrm>
            <a:off x="20447555" y="24235830"/>
            <a:ext cx="3746132" cy="461665"/>
          </a:xfrm>
          <a:prstGeom prst="rect">
            <a:avLst/>
          </a:prstGeom>
        </p:spPr>
        <p:txBody>
          <a:bodyPr wrap="square">
            <a:spAutoFit/>
          </a:bodyPr>
          <a:lstStyle/>
          <a:p>
            <a:r>
              <a:rPr lang="en-US" b="1" dirty="0"/>
              <a:t>Transformation of </a:t>
            </a:r>
            <a:r>
              <a:rPr lang="en-US" b="1" dirty="0" smtClean="0"/>
              <a:t>MSH2</a:t>
            </a:r>
            <a:endParaRPr lang="en-US" dirty="0"/>
          </a:p>
        </p:txBody>
      </p:sp>
      <p:sp>
        <p:nvSpPr>
          <p:cNvPr id="14342" name="TextBox 14341"/>
          <p:cNvSpPr txBox="1"/>
          <p:nvPr/>
        </p:nvSpPr>
        <p:spPr>
          <a:xfrm>
            <a:off x="1737197" y="32891569"/>
            <a:ext cx="7334893" cy="830997"/>
          </a:xfrm>
          <a:prstGeom prst="rect">
            <a:avLst/>
          </a:prstGeom>
          <a:noFill/>
        </p:spPr>
        <p:txBody>
          <a:bodyPr wrap="none" rtlCol="0">
            <a:spAutoFit/>
          </a:bodyPr>
          <a:lstStyle/>
          <a:p>
            <a:r>
              <a:rPr lang="en-US" b="1" dirty="0" smtClean="0"/>
              <a:t>Using yeast MSH2 to study the  molecular mechanism </a:t>
            </a:r>
          </a:p>
          <a:p>
            <a:r>
              <a:rPr lang="en-US" b="1" dirty="0" smtClean="0"/>
              <a:t>of the pathogenic human MSH2 mutations.  </a:t>
            </a:r>
            <a:endParaRPr lang="en-US" b="1" dirty="0"/>
          </a:p>
        </p:txBody>
      </p:sp>
      <p:sp>
        <p:nvSpPr>
          <p:cNvPr id="2" name="Rectangle 1"/>
          <p:cNvSpPr/>
          <p:nvPr/>
        </p:nvSpPr>
        <p:spPr>
          <a:xfrm>
            <a:off x="18887310" y="29541900"/>
            <a:ext cx="6866623" cy="461665"/>
          </a:xfrm>
          <a:prstGeom prst="rect">
            <a:avLst/>
          </a:prstGeom>
        </p:spPr>
        <p:txBody>
          <a:bodyPr wrap="none">
            <a:spAutoFit/>
          </a:bodyPr>
          <a:lstStyle/>
          <a:p>
            <a:r>
              <a:rPr lang="en-US" b="1" dirty="0"/>
              <a:t>Assessment of mutation in URA3 using FOA plates</a:t>
            </a:r>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45799" y="30792220"/>
            <a:ext cx="4083837" cy="344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55"/>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988734" y="6105525"/>
            <a:ext cx="11049000" cy="6019800"/>
          </a:xfrm>
          <a:prstGeom prst="rect">
            <a:avLst/>
          </a:prstGeom>
          <a:noFill/>
        </p:spPr>
      </p:pic>
      <p:pic>
        <p:nvPicPr>
          <p:cNvPr id="2052"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86530" y="7239000"/>
            <a:ext cx="1054100" cy="11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p:cNvPicPr/>
          <p:nvPr/>
        </p:nvPicPr>
        <p:blipFill rotWithShape="1">
          <a:blip r:embed="rId13"/>
          <a:srcRect l="32321" t="30800" r="36593" b="49931"/>
          <a:stretch/>
        </p:blipFill>
        <p:spPr bwMode="auto">
          <a:xfrm>
            <a:off x="10826633" y="14622241"/>
            <a:ext cx="6939990" cy="2734929"/>
          </a:xfrm>
          <a:prstGeom prst="rect">
            <a:avLst/>
          </a:prstGeom>
          <a:ln>
            <a:noFill/>
          </a:ln>
          <a:extLst>
            <a:ext uri="{53640926-AAD7-44D8-BBD7-CCE9431645EC}">
              <a14:shadowObscured xmlns:a14="http://schemas.microsoft.com/office/drawing/2010/main"/>
            </a:ext>
          </a:extLst>
        </p:spPr>
      </p:pic>
      <p:pic>
        <p:nvPicPr>
          <p:cNvPr id="2053" name="Picture 5"/>
          <p:cNvPicPr>
            <a:picLocks noChangeAspect="1" noChangeArrowheads="1"/>
          </p:cNvPicPr>
          <p:nvPr/>
        </p:nvPicPr>
        <p:blipFill rotWithShape="1">
          <a:blip r:embed="rId14">
            <a:extLst>
              <a:ext uri="{28A0092B-C50C-407E-A947-70E740481C1C}">
                <a14:useLocalDpi xmlns:a14="http://schemas.microsoft.com/office/drawing/2010/main" val="0"/>
              </a:ext>
            </a:extLst>
          </a:blip>
          <a:srcRect t="36226" r="3048" b="26097"/>
          <a:stretch/>
        </p:blipFill>
        <p:spPr bwMode="auto">
          <a:xfrm>
            <a:off x="10888702" y="17978466"/>
            <a:ext cx="8341825" cy="3707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48127" y="23469695"/>
            <a:ext cx="7564968" cy="1654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4253483" y="20526375"/>
            <a:ext cx="516422" cy="9238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043965" y="16433303"/>
            <a:ext cx="591753" cy="9238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054778" y="13580934"/>
            <a:ext cx="1750416" cy="461665"/>
          </a:xfrm>
          <a:prstGeom prst="rect">
            <a:avLst/>
          </a:prstGeom>
          <a:noFill/>
        </p:spPr>
        <p:txBody>
          <a:bodyPr wrap="none" rtlCol="0">
            <a:spAutoFit/>
          </a:bodyPr>
          <a:lstStyle/>
          <a:p>
            <a:r>
              <a:rPr lang="en-US" dirty="0" smtClean="0"/>
              <a:t>WT, </a:t>
            </a:r>
            <a:r>
              <a:rPr lang="en-US" dirty="0" err="1" smtClean="0"/>
              <a:t>Hisdine</a:t>
            </a:r>
            <a:endParaRPr lang="en-US" dirty="0"/>
          </a:p>
        </p:txBody>
      </p:sp>
      <p:sp>
        <p:nvSpPr>
          <p:cNvPr id="70" name="TextBox 69"/>
          <p:cNvSpPr txBox="1"/>
          <p:nvPr/>
        </p:nvSpPr>
        <p:spPr>
          <a:xfrm>
            <a:off x="12886983" y="22028528"/>
            <a:ext cx="2292807" cy="461665"/>
          </a:xfrm>
          <a:prstGeom prst="rect">
            <a:avLst/>
          </a:prstGeom>
          <a:noFill/>
        </p:spPr>
        <p:txBody>
          <a:bodyPr wrap="none" rtlCol="0">
            <a:spAutoFit/>
          </a:bodyPr>
          <a:lstStyle/>
          <a:p>
            <a:r>
              <a:rPr lang="en-US" dirty="0" smtClean="0"/>
              <a:t>Mutant, Tyrosine</a:t>
            </a:r>
            <a:endParaRPr lang="en-US" dirty="0"/>
          </a:p>
        </p:txBody>
      </p:sp>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21938" y="25214582"/>
            <a:ext cx="3078163"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8"/>
          <p:cNvPicPr/>
          <p:nvPr/>
        </p:nvPicPr>
        <p:blipFill rotWithShape="1">
          <a:blip r:embed="rId17" cstate="print">
            <a:extLst>
              <a:ext uri="{28A0092B-C50C-407E-A947-70E740481C1C}">
                <a14:useLocalDpi xmlns:a14="http://schemas.microsoft.com/office/drawing/2010/main" val="0"/>
              </a:ext>
            </a:extLst>
          </a:blip>
          <a:srcRect l="14144" t="7355" r="35107" b="55083"/>
          <a:stretch/>
        </p:blipFill>
        <p:spPr bwMode="auto">
          <a:xfrm>
            <a:off x="22387717" y="25124628"/>
            <a:ext cx="2905125" cy="30625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018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943225" y="17097375"/>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14227355" y="11305118"/>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12972415" y="22557561"/>
            <a:ext cx="10287000" cy="1200329"/>
          </a:xfrm>
          <a:prstGeom prst="rect">
            <a:avLst/>
          </a:prstGeom>
          <a:noFill/>
          <a:ln w="9525">
            <a:noFill/>
            <a:miter lim="800000"/>
            <a:headEnd/>
            <a:tailEnd/>
          </a:ln>
        </p:spPr>
        <p:txBody>
          <a:bodyPr>
            <a:prstTxWarp prst="textNoShape">
              <a:avLst/>
            </a:prstTxWarp>
            <a:spAutoFit/>
          </a:bodyPr>
          <a:lstStyle/>
          <a:p>
            <a:r>
              <a:rPr lang="en-US" dirty="0"/>
              <a:t>Fig1. 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477000"/>
            <a:ext cx="8991600" cy="10418237"/>
          </a:xfrm>
          <a:prstGeom prst="rect">
            <a:avLst/>
          </a:prstGeom>
          <a:noFill/>
          <a:ln w="9525">
            <a:noFill/>
            <a:miter lim="800000"/>
            <a:headEnd/>
            <a:tailEnd/>
          </a:ln>
        </p:spPr>
        <p:txBody>
          <a:bodyPr wrap="square">
            <a:prstTxWarp prst="textNoShape">
              <a:avLst/>
            </a:prstTxWarp>
            <a:spAutoFit/>
          </a:bodyPr>
          <a:lstStyle/>
          <a:p>
            <a:r>
              <a:rPr lang="en-US" sz="2800" dirty="0"/>
              <a:t>One of every twenty Americans will be affected with Colorectal Cancer (CRC) with Hereditary Non-Polyposis Colorectal Cancer being the most common (HNPCC). This type of cancer is a hereditary gene caused by a missense mutation on the 2nd chromosome of the human DNA. To conduct our research, we used </a:t>
            </a:r>
            <a:r>
              <a:rPr lang="en-US" sz="2800" i="1" dirty="0"/>
              <a:t>Saccharomyces </a:t>
            </a:r>
            <a:r>
              <a:rPr lang="en-US" sz="2800" i="1" dirty="0" err="1"/>
              <a:t>cerevisiae</a:t>
            </a:r>
            <a:r>
              <a:rPr lang="en-US" sz="2800" i="1" dirty="0"/>
              <a:t> </a:t>
            </a:r>
            <a:r>
              <a:rPr lang="en-US" sz="2800" dirty="0"/>
              <a:t>cells, specifically the msh2 strain. These yeast cells serve as a model for understanding human MSH2 mutations, which is a tumor suppressor. The purpose is to manipulate the yeast MSH2 gene to determine which missense mutation is likely to be benign or pathogenic. We examined the defects at a molecular level to determine what MSH2 variants are dysfunctional by using a DNA mismatch pair and the reporter plasmid, pSH44, fused with URA3. The mismatch repair efﬁciencies were determined qualitatively using the 5-ﬂuororotic acid monohydrate (FOA) dinucleotide instability plate assays resulting in the formation of 5-FU. With the occurrence of 5-FU, the yeast cells should die; however, the ability of yeast cells to survive in the presence of 5-FOA reveals a dysfunction in mismatch repair. Defining the consequences of missense mutation within the MSH2 gene could result in the development of biomarkers for early detection of HNPCC.</a:t>
            </a:r>
          </a:p>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308894" y="31739258"/>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8" name="TextBox 27"/>
          <p:cNvSpPr txBox="1"/>
          <p:nvPr/>
        </p:nvSpPr>
        <p:spPr>
          <a:xfrm>
            <a:off x="283464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2702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sp>
        <p:nvSpPr>
          <p:cNvPr id="14347" name="TextBox 14346"/>
          <p:cNvSpPr txBox="1"/>
          <p:nvPr/>
        </p:nvSpPr>
        <p:spPr>
          <a:xfrm>
            <a:off x="282702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4">
            <a:extLst>
              <a:ext uri="{28A0092B-C50C-407E-A947-70E740481C1C}">
                <a14:useLocalDpi xmlns:a14="http://schemas.microsoft.com/office/drawing/2010/main" val="0"/>
              </a:ext>
            </a:extLst>
          </a:blip>
          <a:srcRect b="14499"/>
          <a:stretch/>
        </p:blipFill>
        <p:spPr>
          <a:xfrm>
            <a:off x="867242" y="33756711"/>
            <a:ext cx="1828800" cy="2157984"/>
          </a:xfrm>
          <a:prstGeom prst="rect">
            <a:avLst/>
          </a:prstGeom>
        </p:spPr>
      </p:pic>
      <p:pic>
        <p:nvPicPr>
          <p:cNvPr id="14355" name="Picture 14354" descr="vector.jpg"/>
          <p:cNvPicPr>
            <a:picLocks noChangeAspect="1"/>
          </p:cNvPicPr>
          <p:nvPr/>
        </p:nvPicPr>
        <p:blipFill rotWithShape="1">
          <a:blip r:embed="rId5">
            <a:extLst>
              <a:ext uri="{28A0092B-C50C-407E-A947-70E740481C1C}">
                <a14:useLocalDpi xmlns:a14="http://schemas.microsoft.com/office/drawing/2010/main" val="0"/>
              </a:ext>
            </a:extLst>
          </a:blip>
          <a:srcRect t="1" b="11460"/>
          <a:stretch/>
        </p:blipFill>
        <p:spPr>
          <a:xfrm>
            <a:off x="4569222" y="33694603"/>
            <a:ext cx="1850189" cy="2130552"/>
          </a:xfrm>
          <a:prstGeom prst="rect">
            <a:avLst/>
          </a:prstGeom>
        </p:spPr>
      </p:pic>
      <p:pic>
        <p:nvPicPr>
          <p:cNvPr id="14357" name="Picture 14356" descr="mutant.jpg"/>
          <p:cNvPicPr>
            <a:picLocks noChangeAspect="1"/>
          </p:cNvPicPr>
          <p:nvPr/>
        </p:nvPicPr>
        <p:blipFill rotWithShape="1">
          <a:blip r:embed="rId6">
            <a:extLst>
              <a:ext uri="{28A0092B-C50C-407E-A947-70E740481C1C}">
                <a14:useLocalDpi xmlns:a14="http://schemas.microsoft.com/office/drawing/2010/main" val="0"/>
              </a:ext>
            </a:extLst>
          </a:blip>
          <a:srcRect b="14499"/>
          <a:stretch/>
        </p:blipFill>
        <p:spPr>
          <a:xfrm>
            <a:off x="6618288" y="33722566"/>
            <a:ext cx="2205933" cy="2543503"/>
          </a:xfrm>
          <a:prstGeom prst="rect">
            <a:avLst/>
          </a:prstGeom>
        </p:spPr>
      </p:pic>
      <p:sp>
        <p:nvSpPr>
          <p:cNvPr id="66" name="TextBox 65"/>
          <p:cNvSpPr txBox="1"/>
          <p:nvPr/>
        </p:nvSpPr>
        <p:spPr>
          <a:xfrm>
            <a:off x="3039563" y="35657135"/>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7594404" y="35594322"/>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18453334" y="34831115"/>
            <a:ext cx="1091966" cy="461665"/>
          </a:xfrm>
          <a:prstGeom prst="rect">
            <a:avLst/>
          </a:prstGeom>
          <a:noFill/>
        </p:spPr>
        <p:txBody>
          <a:bodyPr wrap="none" rtlCol="0">
            <a:spAutoFit/>
          </a:bodyPr>
          <a:lstStyle/>
          <a:p>
            <a:r>
              <a:rPr lang="en-US" dirty="0" smtClean="0"/>
              <a:t>H658Y</a:t>
            </a:r>
            <a:endParaRPr lang="en-US" dirty="0"/>
          </a:p>
        </p:txBody>
      </p:sp>
      <p:sp>
        <p:nvSpPr>
          <p:cNvPr id="14359" name="TextBox 14358"/>
          <p:cNvSpPr txBox="1"/>
          <p:nvPr/>
        </p:nvSpPr>
        <p:spPr>
          <a:xfrm>
            <a:off x="282702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007491" y="33076236"/>
            <a:ext cx="15925800" cy="461665"/>
          </a:xfrm>
          <a:prstGeom prst="rect">
            <a:avLst/>
          </a:prstGeom>
          <a:ln>
            <a:solidFill>
              <a:schemeClr val="tx1"/>
            </a:solidFill>
          </a:ln>
        </p:spPr>
        <p:txBody>
          <a:bodyPr wrap="square">
            <a:spAutoFit/>
          </a:bodyPr>
          <a:lstStyle/>
          <a:p>
            <a:endParaRPr lang="en-US" dirty="0">
              <a:latin typeface="Courier New" pitchFamily="49" charset="0"/>
              <a:cs typeface="Courier New" pitchFamily="49" charset="0"/>
            </a:endParaRPr>
          </a:p>
        </p:txBody>
      </p:sp>
      <p:sp>
        <p:nvSpPr>
          <p:cNvPr id="14360" name="Rectangle 14359"/>
          <p:cNvSpPr/>
          <p:nvPr/>
        </p:nvSpPr>
        <p:spPr>
          <a:xfrm>
            <a:off x="794544" y="18251865"/>
            <a:ext cx="9220200" cy="8956298"/>
          </a:xfrm>
          <a:prstGeom prst="rect">
            <a:avLst/>
          </a:prstGeom>
        </p:spPr>
        <p:txBody>
          <a:bodyPr wrap="square">
            <a:spAutoFit/>
          </a:bodyPr>
          <a:lstStyle/>
          <a:p>
            <a:r>
              <a:rPr lang="en-US" sz="3200" dirty="0"/>
              <a:t>Colorectal cancer is the second leading cause of death in the United States. 2-7% of colorectal cancer cases are due to an inherited form of the </a:t>
            </a:r>
            <a:r>
              <a:rPr lang="en-US" sz="3200" dirty="0" err="1"/>
              <a:t>the</a:t>
            </a:r>
            <a:r>
              <a:rPr lang="en-US" sz="3200" dirty="0"/>
              <a:t> disease  called hereditary </a:t>
            </a:r>
            <a:r>
              <a:rPr lang="en-US" sz="3200" dirty="0" err="1"/>
              <a:t>nonpolyposis</a:t>
            </a:r>
            <a:r>
              <a:rPr lang="en-US" sz="3200" dirty="0"/>
              <a:t> colorectal </a:t>
            </a:r>
            <a:r>
              <a:rPr lang="en-US" sz="3200" dirty="0" err="1"/>
              <a:t>cancer.This</a:t>
            </a:r>
            <a:r>
              <a:rPr lang="en-US" sz="3200" dirty="0"/>
              <a:t> cancer is associated with defects in DNA  mismatch repair.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MSH2. The purpose of this experiment is to examine the effect of mismatch repair systems on human mutations in the MSH2 gene, through yeast MSH2. Strains of Saccharomyces </a:t>
            </a:r>
            <a:r>
              <a:rPr lang="en-US" sz="3200" dirty="0" err="1"/>
              <a:t>cervisiae</a:t>
            </a:r>
            <a:r>
              <a:rPr lang="en-US" sz="3200" dirty="0"/>
              <a:t>, a budding yeast was used because  it is possible to test for MSH2 function and the similarity of its mismatch repair system to humans. </a:t>
            </a:r>
          </a:p>
          <a:p>
            <a:r>
              <a:rPr lang="en-US" sz="3200" dirty="0"/>
              <a:t/>
            </a:r>
            <a:br>
              <a:rPr lang="en-US" sz="3200" dirty="0"/>
            </a:br>
            <a:r>
              <a:rPr lang="en-US" sz="3200" dirty="0" smtClean="0"/>
              <a:t>	</a:t>
            </a:r>
            <a:endParaRPr lang="en-US" sz="3200" dirty="0"/>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6986528"/>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p>
          <a:p>
            <a:r>
              <a:rPr lang="en-US" sz="3200" dirty="0" smtClean="0"/>
              <a:t>	Yeast can be used to evaluate DNA  mutations in human  MSH2gene, and suggest preventive treatment. </a:t>
            </a:r>
            <a:endParaRPr lang="en-US" sz="3200" dirty="0"/>
          </a:p>
        </p:txBody>
      </p:sp>
      <p:pic>
        <p:nvPicPr>
          <p:cNvPr id="71" name="Picture 70"/>
          <p:cNvPicPr/>
          <p:nvPr/>
        </p:nvPicPr>
        <p:blipFill>
          <a:blip r:embed="rId7">
            <a:extLst>
              <a:ext uri="{28A0092B-C50C-407E-A947-70E740481C1C}">
                <a14:useLocalDpi xmlns:a14="http://schemas.microsoft.com/office/drawing/2010/main" val="0"/>
              </a:ext>
            </a:extLst>
          </a:blip>
          <a:stretch>
            <a:fillRect/>
          </a:stretch>
        </p:blipFill>
        <p:spPr>
          <a:xfrm>
            <a:off x="1308894" y="26582983"/>
            <a:ext cx="6520656" cy="4892338"/>
          </a:xfrm>
          <a:prstGeom prst="rect">
            <a:avLst/>
          </a:prstGeom>
        </p:spPr>
      </p:pic>
      <p:sp>
        <p:nvSpPr>
          <p:cNvPr id="10" name="Rectangle 9"/>
          <p:cNvSpPr/>
          <p:nvPr/>
        </p:nvSpPr>
        <p:spPr>
          <a:xfrm>
            <a:off x="16553804" y="12687551"/>
            <a:ext cx="3519553" cy="483017"/>
          </a:xfrm>
          <a:prstGeom prst="rect">
            <a:avLst/>
          </a:prstGeom>
        </p:spPr>
        <p:txBody>
          <a:bodyPr wrap="none">
            <a:spAutoFit/>
          </a:bodyPr>
          <a:lstStyle/>
          <a:p>
            <a:pPr marL="0" marR="0">
              <a:lnSpc>
                <a:spcPct val="115000"/>
              </a:lnSpc>
              <a:spcBef>
                <a:spcPts val="0"/>
              </a:spcBef>
              <a:spcAft>
                <a:spcPts val="1000"/>
              </a:spcAft>
            </a:pPr>
            <a:r>
              <a:rPr lang="en-US" b="1" dirty="0">
                <a:latin typeface="Times New Roman"/>
                <a:ea typeface="Calibri"/>
              </a:rPr>
              <a:t>PCR </a:t>
            </a:r>
            <a:r>
              <a:rPr lang="en-US" b="1" dirty="0" smtClean="0">
                <a:latin typeface="Times New Roman"/>
                <a:ea typeface="Calibri"/>
              </a:rPr>
              <a:t>Restriction Analysis</a:t>
            </a:r>
            <a:endParaRPr lang="en-US" dirty="0">
              <a:effectLst/>
              <a:latin typeface="Times New Roman"/>
              <a:ea typeface="Calibri"/>
            </a:endParaRPr>
          </a:p>
        </p:txBody>
      </p:sp>
      <p:sp>
        <p:nvSpPr>
          <p:cNvPr id="13" name="Rectangle 12"/>
          <p:cNvSpPr/>
          <p:nvPr/>
        </p:nvSpPr>
        <p:spPr>
          <a:xfrm>
            <a:off x="14935200" y="13572181"/>
            <a:ext cx="19202400" cy="830997"/>
          </a:xfrm>
          <a:prstGeom prst="rect">
            <a:avLst/>
          </a:prstGeom>
        </p:spPr>
        <p:txBody>
          <a:bodyPr>
            <a:spAutoFit/>
          </a:bodyPr>
          <a:lstStyle/>
          <a:p>
            <a:r>
              <a:rPr lang="en-US" dirty="0"/>
              <a:t>Size Ladder mutant WT cut  Mutant  WT    </a:t>
            </a:r>
            <a:r>
              <a:rPr lang="en-US" dirty="0" err="1"/>
              <a:t>V.cut</a:t>
            </a:r>
            <a:r>
              <a:rPr lang="en-US" dirty="0"/>
              <a:t>   </a:t>
            </a:r>
            <a:r>
              <a:rPr lang="en-US" dirty="0" err="1"/>
              <a:t>V.Uncut</a:t>
            </a:r>
            <a:endParaRPr lang="en-US" dirty="0"/>
          </a:p>
          <a:p>
            <a:r>
              <a:rPr lang="en-US" dirty="0" smtClean="0"/>
              <a:t>      cut                    </a:t>
            </a:r>
            <a:r>
              <a:rPr lang="en-US" dirty="0"/>
              <a:t>uncut   </a:t>
            </a:r>
            <a:r>
              <a:rPr lang="en-US" dirty="0" err="1"/>
              <a:t>uncut</a:t>
            </a:r>
            <a:endParaRPr 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15323" y="14403178"/>
            <a:ext cx="15243334" cy="103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5"/>
          <p:cNvPicPr/>
          <p:nvPr/>
        </p:nvPicPr>
        <p:blipFill rotWithShape="1">
          <a:blip r:embed="rId9"/>
          <a:srcRect l="33083" t="12303" r="33083" b="16812"/>
          <a:stretch/>
        </p:blipFill>
        <p:spPr bwMode="auto">
          <a:xfrm>
            <a:off x="15505430" y="15537121"/>
            <a:ext cx="5220970" cy="6768048"/>
          </a:xfrm>
          <a:prstGeom prst="rect">
            <a:avLst/>
          </a:prstGeom>
          <a:ln>
            <a:noFill/>
          </a:ln>
          <a:extLst>
            <a:ext uri="{53640926-AAD7-44D8-BBD7-CCE9431645EC}">
              <a14:shadowObscured xmlns:a14="http://schemas.microsoft.com/office/drawing/2010/main"/>
            </a:ext>
          </a:extLst>
        </p:spPr>
      </p:pic>
      <p:sp>
        <p:nvSpPr>
          <p:cNvPr id="17" name="Rectangle 16"/>
          <p:cNvSpPr/>
          <p:nvPr/>
        </p:nvSpPr>
        <p:spPr>
          <a:xfrm>
            <a:off x="16178462" y="23957819"/>
            <a:ext cx="3746132" cy="461665"/>
          </a:xfrm>
          <a:prstGeom prst="rect">
            <a:avLst/>
          </a:prstGeom>
        </p:spPr>
        <p:txBody>
          <a:bodyPr wrap="square">
            <a:spAutoFit/>
          </a:bodyPr>
          <a:lstStyle/>
          <a:p>
            <a:r>
              <a:rPr lang="en-US" b="1" dirty="0"/>
              <a:t>Transformation of </a:t>
            </a:r>
            <a:r>
              <a:rPr lang="en-US" b="1" dirty="0" smtClean="0"/>
              <a:t>MSH2</a:t>
            </a:r>
            <a:endParaRPr lang="en-US" dirty="0"/>
          </a:p>
        </p:txBody>
      </p:sp>
      <p:pic>
        <p:nvPicPr>
          <p:cNvPr id="78" name="Picture 77"/>
          <p:cNvPicPr/>
          <p:nvPr/>
        </p:nvPicPr>
        <p:blipFill rotWithShape="1">
          <a:blip r:embed="rId10"/>
          <a:srcRect l="23309" t="24073" r="46917" b="15741"/>
          <a:stretch/>
        </p:blipFill>
        <p:spPr bwMode="auto">
          <a:xfrm>
            <a:off x="14598316" y="24895896"/>
            <a:ext cx="3048000" cy="3374173"/>
          </a:xfrm>
          <a:prstGeom prst="rect">
            <a:avLst/>
          </a:prstGeom>
          <a:ln>
            <a:noFill/>
          </a:ln>
          <a:extLst>
            <a:ext uri="{53640926-AAD7-44D8-BBD7-CCE9431645EC}">
              <a14:shadowObscured xmlns:a14="http://schemas.microsoft.com/office/drawing/2010/main"/>
            </a:ext>
          </a:extLst>
        </p:spPr>
      </p:pic>
      <p:pic>
        <p:nvPicPr>
          <p:cNvPr id="79" name="Picture 78"/>
          <p:cNvPicPr/>
          <p:nvPr/>
        </p:nvPicPr>
        <p:blipFill rotWithShape="1">
          <a:blip r:embed="rId11"/>
          <a:srcRect l="23458" t="22243" r="46787" b="25103"/>
          <a:stretch/>
        </p:blipFill>
        <p:spPr bwMode="auto">
          <a:xfrm>
            <a:off x="18655613" y="24916912"/>
            <a:ext cx="3099161" cy="3353157"/>
          </a:xfrm>
          <a:prstGeom prst="rect">
            <a:avLst/>
          </a:prstGeom>
          <a:ln>
            <a:noFill/>
          </a:ln>
          <a:extLst>
            <a:ext uri="{53640926-AAD7-44D8-BBD7-CCE9431645EC}">
              <a14:shadowObscured xmlns:a14="http://schemas.microsoft.com/office/drawing/2010/main"/>
            </a:ext>
          </a:extLst>
        </p:spPr>
      </p:pic>
      <p:pic>
        <p:nvPicPr>
          <p:cNvPr id="1029" name="Picture 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182601" y="28605816"/>
            <a:ext cx="10377030" cy="132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TextBox 14341"/>
          <p:cNvSpPr txBox="1"/>
          <p:nvPr/>
        </p:nvSpPr>
        <p:spPr>
          <a:xfrm>
            <a:off x="1737197" y="32891569"/>
            <a:ext cx="7334893" cy="830997"/>
          </a:xfrm>
          <a:prstGeom prst="rect">
            <a:avLst/>
          </a:prstGeom>
          <a:noFill/>
        </p:spPr>
        <p:txBody>
          <a:bodyPr wrap="none" rtlCol="0">
            <a:spAutoFit/>
          </a:bodyPr>
          <a:lstStyle/>
          <a:p>
            <a:r>
              <a:rPr lang="en-US" b="1" dirty="0" smtClean="0"/>
              <a:t>Using yeast MSH2 to study the  molecular mechanism </a:t>
            </a:r>
          </a:p>
          <a:p>
            <a:r>
              <a:rPr lang="en-US" b="1" dirty="0" smtClean="0"/>
              <a:t>of the pathogenic human MSH2 mutations.  </a:t>
            </a:r>
            <a:endParaRPr lang="en-US" b="1" dirty="0"/>
          </a:p>
        </p:txBody>
      </p:sp>
    </p:spTree>
    <p:extLst>
      <p:ext uri="{BB962C8B-B14F-4D97-AF65-F5344CB8AC3E}">
        <p14:creationId xmlns:p14="http://schemas.microsoft.com/office/powerpoint/2010/main" val="6212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11289</TotalTime>
  <Words>1186</Words>
  <Application>Microsoft Office PowerPoint</Application>
  <PresentationFormat>Custom</PresentationFormat>
  <Paragraphs>74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PowerPoint Presentation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Anhyei</cp:lastModifiedBy>
  <cp:revision>138</cp:revision>
  <dcterms:created xsi:type="dcterms:W3CDTF">2013-04-16T19:50:51Z</dcterms:created>
  <dcterms:modified xsi:type="dcterms:W3CDTF">2014-04-04T05:46:18Z</dcterms:modified>
</cp:coreProperties>
</file>