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22" d="100"/>
          <a:sy n="22" d="100"/>
        </p:scale>
        <p:origin x="-1092" y="-108"/>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4/18/2013</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xmlns=""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a:t>
            </a:r>
            <a:r>
              <a:rPr lang="en-US" sz="4000" b="1" dirty="0" smtClean="0"/>
              <a:t>GA </a:t>
            </a:r>
            <a:r>
              <a:rPr lang="en-US" sz="4000" b="1" dirty="0" smtClean="0"/>
              <a:t>30314</a:t>
            </a:r>
          </a:p>
        </p:txBody>
      </p:sp>
      <p:sp>
        <p:nvSpPr>
          <p:cNvPr id="14356" name="Text Box 66"/>
          <p:cNvSpPr txBox="1">
            <a:spLocks noChangeArrowheads="1"/>
          </p:cNvSpPr>
          <p:nvPr/>
        </p:nvSpPr>
        <p:spPr bwMode="auto">
          <a:xfrm>
            <a:off x="2438400" y="145542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9144000" y="232410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9525000" y="18897600"/>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8463856"/>
          </a:xfrm>
          <a:prstGeom prst="rect">
            <a:avLst/>
          </a:prstGeom>
          <a:noFill/>
          <a:ln w="9525">
            <a:noFill/>
            <a:miter lim="800000"/>
            <a:headEnd/>
            <a:tailEnd/>
          </a:ln>
        </p:spPr>
        <p:txBody>
          <a:bodyPr wrap="square">
            <a:prstTxWarp prst="textNoShape">
              <a:avLst/>
            </a:prstTxWarp>
            <a:spAutoFit/>
          </a:bodyPr>
          <a:lstStyle/>
          <a:p>
            <a:r>
              <a:rPr lang="en-US" sz="2700" dirty="0" smtClean="0"/>
              <a:t>	</a:t>
            </a:r>
            <a:r>
              <a:rPr lang="en-US" sz="3200" dirty="0"/>
              <a:t>MSH2 gene mutation is linked to development of colorectal cancer. Missense mutations account for a majority of the mutations occurring in MSH2. To better understand the pathogenic mechanism of these missense mutations, the human pathogenic mutations are reconstructed at the cognate sites in yeast MSH2, which then enable us to evaluate the functional consequences of these mutations. We focused on </a:t>
            </a:r>
            <a:r>
              <a:rPr lang="en-US" sz="3200" dirty="0" smtClean="0"/>
              <a:t>two </a:t>
            </a:r>
            <a:r>
              <a:rPr lang="en-US" sz="3200" dirty="0"/>
              <a:t>missense mutations </a:t>
            </a:r>
            <a:r>
              <a:rPr lang="en-US" sz="3200" dirty="0" smtClean="0"/>
              <a:t>M707I and </a:t>
            </a:r>
            <a:r>
              <a:rPr lang="en-US" sz="3200" dirty="0"/>
              <a:t>A618V. We examined their efficiency of microsatellite induced mismatch repair using a reporter constructor.  We investigated their protein expression levels using Western blot. Our results showed that some mutants have defective mismatch repair, but others have low protein expression levels. These results suggest different approaches should be taken to ameliorate the pathogenic phenotypes of these MSH2 mutations. </a:t>
            </a:r>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375600" y="762000"/>
            <a:ext cx="4241800" cy="4241800"/>
          </a:xfrm>
          <a:prstGeom prst="rect">
            <a:avLst/>
          </a:prstGeom>
        </p:spPr>
      </p:pic>
      <p:sp>
        <p:nvSpPr>
          <p:cNvPr id="3" name="TextBox 2"/>
          <p:cNvSpPr txBox="1"/>
          <p:nvPr/>
        </p:nvSpPr>
        <p:spPr>
          <a:xfrm>
            <a:off x="1981200" y="3215640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 name="TextBox 1"/>
          <p:cNvSpPr txBox="1"/>
          <p:nvPr/>
        </p:nvSpPr>
        <p:spPr>
          <a:xfrm>
            <a:off x="12039600" y="6477000"/>
            <a:ext cx="13106400" cy="461665"/>
          </a:xfrm>
          <a:prstGeom prst="rect">
            <a:avLst/>
          </a:prstGeom>
          <a:noFill/>
        </p:spPr>
        <p:txBody>
          <a:bodyPr wrap="square" rtlCol="0">
            <a:spAutoFit/>
          </a:bodyPr>
          <a:lstStyle/>
          <a:p>
            <a:r>
              <a:rPr lang="en-US" dirty="0" smtClean="0"/>
              <a:t>Plasmid Extraction</a:t>
            </a:r>
            <a:endParaRPr lang="en-US" dirty="0"/>
          </a:p>
        </p:txBody>
      </p:sp>
      <p:pic>
        <p:nvPicPr>
          <p:cNvPr id="6" name="Picture 5"/>
          <p:cNvPicPr>
            <a:picLocks noChangeAspect="1"/>
          </p:cNvPicPr>
          <p:nvPr/>
        </p:nvPicPr>
        <p:blipFill>
          <a:blip r:embed="rId4"/>
          <a:stretch>
            <a:fillRect/>
          </a:stretch>
        </p:blipFill>
        <p:spPr>
          <a:xfrm>
            <a:off x="12115800" y="7086600"/>
            <a:ext cx="3784600" cy="8559800"/>
          </a:xfrm>
          <a:prstGeom prst="rect">
            <a:avLst/>
          </a:prstGeom>
        </p:spPr>
      </p:pic>
      <p:pic>
        <p:nvPicPr>
          <p:cNvPr id="9" name="Picture 8"/>
          <p:cNvPicPr>
            <a:picLocks noChangeAspect="1"/>
          </p:cNvPicPr>
          <p:nvPr/>
        </p:nvPicPr>
        <p:blipFill>
          <a:blip r:embed="rId5"/>
          <a:stretch>
            <a:fillRect/>
          </a:stretch>
        </p:blipFill>
        <p:spPr>
          <a:xfrm>
            <a:off x="11125200" y="16764000"/>
            <a:ext cx="4648200" cy="5448300"/>
          </a:xfrm>
          <a:prstGeom prst="rect">
            <a:avLst/>
          </a:prstGeom>
        </p:spPr>
      </p:pic>
      <p:pic>
        <p:nvPicPr>
          <p:cNvPr id="11" name="Picture 10"/>
          <p:cNvPicPr>
            <a:picLocks noChangeAspect="1"/>
          </p:cNvPicPr>
          <p:nvPr/>
        </p:nvPicPr>
        <p:blipFill>
          <a:blip r:embed="rId6"/>
          <a:stretch>
            <a:fillRect/>
          </a:stretch>
        </p:blipFill>
        <p:spPr>
          <a:xfrm>
            <a:off x="16383000" y="17221200"/>
            <a:ext cx="4876800" cy="6072280"/>
          </a:xfrm>
          <a:prstGeom prst="rect">
            <a:avLst/>
          </a:prstGeom>
        </p:spPr>
      </p:pic>
      <p:sp>
        <p:nvSpPr>
          <p:cNvPr id="12" name="TextBox 11"/>
          <p:cNvSpPr txBox="1"/>
          <p:nvPr/>
        </p:nvSpPr>
        <p:spPr>
          <a:xfrm>
            <a:off x="17526000" y="16611600"/>
            <a:ext cx="3419476" cy="461665"/>
          </a:xfrm>
          <a:prstGeom prst="rect">
            <a:avLst/>
          </a:prstGeom>
          <a:noFill/>
        </p:spPr>
        <p:txBody>
          <a:bodyPr wrap="none" rtlCol="0">
            <a:spAutoFit/>
          </a:bodyPr>
          <a:lstStyle/>
          <a:p>
            <a:r>
              <a:rPr lang="en-US" dirty="0" smtClean="0"/>
              <a:t>Yeast Cell Transformation</a:t>
            </a:r>
            <a:endParaRPr lang="en-US" dirty="0"/>
          </a:p>
        </p:txBody>
      </p:sp>
      <p:pic>
        <p:nvPicPr>
          <p:cNvPr id="14" name="Picture 13"/>
          <p:cNvPicPr>
            <a:picLocks noChangeAspect="1"/>
          </p:cNvPicPr>
          <p:nvPr/>
        </p:nvPicPr>
        <p:blipFill>
          <a:blip r:embed="rId7"/>
          <a:stretch>
            <a:fillRect/>
          </a:stretch>
        </p:blipFill>
        <p:spPr>
          <a:xfrm>
            <a:off x="15316200" y="7010400"/>
            <a:ext cx="6162582" cy="9067800"/>
          </a:xfrm>
          <a:prstGeom prst="rect">
            <a:avLst/>
          </a:prstGeom>
        </p:spPr>
      </p:pic>
      <p:sp>
        <p:nvSpPr>
          <p:cNvPr id="16" name="TextBox 15"/>
          <p:cNvSpPr txBox="1"/>
          <p:nvPr/>
        </p:nvSpPr>
        <p:spPr>
          <a:xfrm>
            <a:off x="17068800" y="6629400"/>
            <a:ext cx="4467238" cy="461665"/>
          </a:xfrm>
          <a:prstGeom prst="rect">
            <a:avLst/>
          </a:prstGeom>
          <a:noFill/>
        </p:spPr>
        <p:txBody>
          <a:bodyPr wrap="none" rtlCol="0">
            <a:spAutoFit/>
          </a:bodyPr>
          <a:lstStyle/>
          <a:p>
            <a:r>
              <a:rPr lang="en-US" dirty="0" smtClean="0"/>
              <a:t>Polymerase Chain Reaction (PCR)</a:t>
            </a:r>
            <a:endParaRPr lang="en-US" dirty="0"/>
          </a:p>
        </p:txBody>
      </p:sp>
      <p:sp>
        <p:nvSpPr>
          <p:cNvPr id="18" name="TextBox 17"/>
          <p:cNvSpPr txBox="1"/>
          <p:nvPr/>
        </p:nvSpPr>
        <p:spPr>
          <a:xfrm>
            <a:off x="22860000" y="6629400"/>
            <a:ext cx="3735718" cy="461665"/>
          </a:xfrm>
          <a:prstGeom prst="rect">
            <a:avLst/>
          </a:prstGeom>
          <a:noFill/>
        </p:spPr>
        <p:txBody>
          <a:bodyPr wrap="none" rtlCol="0">
            <a:spAutoFit/>
          </a:bodyPr>
          <a:lstStyle/>
          <a:p>
            <a:r>
              <a:rPr lang="en-US" dirty="0" err="1" smtClean="0"/>
              <a:t>Agarose</a:t>
            </a:r>
            <a:r>
              <a:rPr lang="en-US" dirty="0" smtClean="0"/>
              <a:t> Gel Electrophoresis</a:t>
            </a:r>
            <a:endParaRPr lang="en-US" dirty="0"/>
          </a:p>
        </p:txBody>
      </p:sp>
      <p:pic>
        <p:nvPicPr>
          <p:cNvPr id="19" name="Picture 18"/>
          <p:cNvPicPr>
            <a:picLocks noChangeAspect="1"/>
          </p:cNvPicPr>
          <p:nvPr/>
        </p:nvPicPr>
        <p:blipFill>
          <a:blip r:embed="rId8"/>
          <a:stretch>
            <a:fillRect/>
          </a:stretch>
        </p:blipFill>
        <p:spPr>
          <a:xfrm>
            <a:off x="20726400" y="7772400"/>
            <a:ext cx="6502681" cy="4664807"/>
          </a:xfrm>
          <a:prstGeom prst="rect">
            <a:avLst/>
          </a:prstGeom>
        </p:spPr>
      </p:pic>
      <p:sp>
        <p:nvSpPr>
          <p:cNvPr id="21" name="TextBox 20"/>
          <p:cNvSpPr txBox="1"/>
          <p:nvPr/>
        </p:nvSpPr>
        <p:spPr>
          <a:xfrm>
            <a:off x="23393400" y="12877800"/>
            <a:ext cx="1800493" cy="461665"/>
          </a:xfrm>
          <a:prstGeom prst="rect">
            <a:avLst/>
          </a:prstGeom>
          <a:noFill/>
        </p:spPr>
        <p:txBody>
          <a:bodyPr wrap="none" rtlCol="0">
            <a:spAutoFit/>
          </a:bodyPr>
          <a:lstStyle/>
          <a:p>
            <a:r>
              <a:rPr lang="en-US" dirty="0" smtClean="0"/>
              <a:t>Western Blot</a:t>
            </a:r>
            <a:endParaRPr lang="en-US" dirty="0"/>
          </a:p>
        </p:txBody>
      </p:sp>
      <p:pic>
        <p:nvPicPr>
          <p:cNvPr id="22" name="Picture 21"/>
          <p:cNvPicPr>
            <a:picLocks noChangeAspect="1"/>
          </p:cNvPicPr>
          <p:nvPr/>
        </p:nvPicPr>
        <p:blipFill>
          <a:blip r:embed="rId9"/>
          <a:stretch>
            <a:fillRect/>
          </a:stretch>
        </p:blipFill>
        <p:spPr>
          <a:xfrm>
            <a:off x="21107400" y="13258800"/>
            <a:ext cx="6662643" cy="5181600"/>
          </a:xfrm>
          <a:prstGeom prst="rect">
            <a:avLst/>
          </a:prstGeom>
        </p:spPr>
      </p:pic>
      <p:sp>
        <p:nvSpPr>
          <p:cNvPr id="24" name="TextBox 23"/>
          <p:cNvSpPr txBox="1"/>
          <p:nvPr/>
        </p:nvSpPr>
        <p:spPr>
          <a:xfrm>
            <a:off x="12496800" y="31770935"/>
            <a:ext cx="1219054" cy="461665"/>
          </a:xfrm>
          <a:prstGeom prst="rect">
            <a:avLst/>
          </a:prstGeom>
          <a:noFill/>
        </p:spPr>
        <p:txBody>
          <a:bodyPr wrap="none" rtlCol="0">
            <a:spAutoFit/>
          </a:bodyPr>
          <a:lstStyle/>
          <a:p>
            <a:r>
              <a:rPr lang="en-US" dirty="0" smtClean="0"/>
              <a:t>Figure 1</a:t>
            </a:r>
            <a:endParaRPr lang="en-US" dirty="0"/>
          </a:p>
        </p:txBody>
      </p:sp>
      <p:pic>
        <p:nvPicPr>
          <p:cNvPr id="25" name="Picture 24"/>
          <p:cNvPicPr>
            <a:picLocks noChangeAspect="1"/>
          </p:cNvPicPr>
          <p:nvPr/>
        </p:nvPicPr>
        <p:blipFill>
          <a:blip r:embed="rId10"/>
          <a:stretch>
            <a:fillRect/>
          </a:stretch>
        </p:blipFill>
        <p:spPr>
          <a:xfrm rot="5400000">
            <a:off x="17136533" y="24849667"/>
            <a:ext cx="7382933" cy="5537200"/>
          </a:xfrm>
          <a:prstGeom prst="rect">
            <a:avLst/>
          </a:prstGeom>
        </p:spPr>
      </p:pic>
      <p:sp>
        <p:nvSpPr>
          <p:cNvPr id="26" name="TextBox 25"/>
          <p:cNvSpPr txBox="1"/>
          <p:nvPr/>
        </p:nvSpPr>
        <p:spPr>
          <a:xfrm>
            <a:off x="19812000" y="31623000"/>
            <a:ext cx="1424038" cy="461665"/>
          </a:xfrm>
          <a:prstGeom prst="rect">
            <a:avLst/>
          </a:prstGeom>
          <a:noFill/>
        </p:spPr>
        <p:txBody>
          <a:bodyPr wrap="none" rtlCol="0">
            <a:spAutoFit/>
          </a:bodyPr>
          <a:lstStyle/>
          <a:p>
            <a:r>
              <a:rPr lang="en-US" dirty="0" smtClean="0"/>
              <a:t>(Figure 2)</a:t>
            </a:r>
            <a:endParaRPr lang="en-US" dirty="0"/>
          </a:p>
        </p:txBody>
      </p:sp>
      <p:sp>
        <p:nvSpPr>
          <p:cNvPr id="27" name="TextBox 26"/>
          <p:cNvSpPr txBox="1"/>
          <p:nvPr/>
        </p:nvSpPr>
        <p:spPr>
          <a:xfrm>
            <a:off x="21869400" y="25679400"/>
            <a:ext cx="1390375" cy="461665"/>
          </a:xfrm>
          <a:prstGeom prst="rect">
            <a:avLst/>
          </a:prstGeom>
          <a:noFill/>
        </p:spPr>
        <p:txBody>
          <a:bodyPr wrap="none" rtlCol="0">
            <a:spAutoFit/>
          </a:bodyPr>
          <a:lstStyle/>
          <a:p>
            <a:r>
              <a:rPr lang="en-US" dirty="0" smtClean="0"/>
              <a:t>MSH2 1x</a:t>
            </a:r>
            <a:endParaRPr lang="en-US" dirty="0"/>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pic>
        <p:nvPicPr>
          <p:cNvPr id="8" name="Picture 7" descr="photo-10.JPG"/>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rot="5400000">
            <a:off x="10280650" y="25071685"/>
            <a:ext cx="7366000" cy="5524500"/>
          </a:xfrm>
          <a:prstGeom prst="rect">
            <a:avLst/>
          </a:prstGeom>
        </p:spPr>
      </p:pic>
      <p:sp>
        <p:nvSpPr>
          <p:cNvPr id="15" name="TextBox 14"/>
          <p:cNvSpPr txBox="1"/>
          <p:nvPr/>
        </p:nvSpPr>
        <p:spPr>
          <a:xfrm>
            <a:off x="20116800" y="25755600"/>
            <a:ext cx="1544263" cy="461665"/>
          </a:xfrm>
          <a:prstGeom prst="rect">
            <a:avLst/>
          </a:prstGeom>
          <a:noFill/>
        </p:spPr>
        <p:txBody>
          <a:bodyPr wrap="none" rtlCol="0">
            <a:spAutoFit/>
          </a:bodyPr>
          <a:lstStyle/>
          <a:p>
            <a:r>
              <a:rPr lang="en-US" dirty="0" smtClean="0"/>
              <a:t>MSH2 10x</a:t>
            </a:r>
            <a:endParaRPr lang="en-US" dirty="0"/>
          </a:p>
        </p:txBody>
      </p:sp>
      <p:sp>
        <p:nvSpPr>
          <p:cNvPr id="23" name="TextBox 22"/>
          <p:cNvSpPr txBox="1"/>
          <p:nvPr/>
        </p:nvSpPr>
        <p:spPr>
          <a:xfrm>
            <a:off x="18516600" y="25755600"/>
            <a:ext cx="1698151" cy="461665"/>
          </a:xfrm>
          <a:prstGeom prst="rect">
            <a:avLst/>
          </a:prstGeom>
          <a:noFill/>
        </p:spPr>
        <p:txBody>
          <a:bodyPr wrap="none" rtlCol="0">
            <a:spAutoFit/>
          </a:bodyPr>
          <a:lstStyle/>
          <a:p>
            <a:r>
              <a:rPr lang="en-US" dirty="0" smtClean="0"/>
              <a:t>MSH2 100x</a:t>
            </a:r>
            <a:endParaRPr lang="en-US" dirty="0"/>
          </a:p>
        </p:txBody>
      </p:sp>
      <p:sp>
        <p:nvSpPr>
          <p:cNvPr id="29" name="TextBox 28"/>
          <p:cNvSpPr txBox="1"/>
          <p:nvPr/>
        </p:nvSpPr>
        <p:spPr>
          <a:xfrm>
            <a:off x="21717000" y="27127200"/>
            <a:ext cx="1377300" cy="461665"/>
          </a:xfrm>
          <a:prstGeom prst="rect">
            <a:avLst/>
          </a:prstGeom>
          <a:noFill/>
        </p:spPr>
        <p:txBody>
          <a:bodyPr wrap="none" rtlCol="0">
            <a:spAutoFit/>
          </a:bodyPr>
          <a:lstStyle/>
          <a:p>
            <a:r>
              <a:rPr lang="en-US" dirty="0" smtClean="0"/>
              <a:t>Vector 1x</a:t>
            </a:r>
            <a:endParaRPr lang="en-US" dirty="0"/>
          </a:p>
        </p:txBody>
      </p:sp>
      <p:sp>
        <p:nvSpPr>
          <p:cNvPr id="14337" name="TextBox 14336"/>
          <p:cNvSpPr txBox="1"/>
          <p:nvPr/>
        </p:nvSpPr>
        <p:spPr>
          <a:xfrm>
            <a:off x="20116800" y="27203400"/>
            <a:ext cx="1531188" cy="461665"/>
          </a:xfrm>
          <a:prstGeom prst="rect">
            <a:avLst/>
          </a:prstGeom>
          <a:noFill/>
        </p:spPr>
        <p:txBody>
          <a:bodyPr wrap="none" rtlCol="0">
            <a:spAutoFit/>
          </a:bodyPr>
          <a:lstStyle/>
          <a:p>
            <a:r>
              <a:rPr lang="en-US" dirty="0" smtClean="0"/>
              <a:t>Vector 10x</a:t>
            </a:r>
            <a:endParaRPr lang="en-US" dirty="0"/>
          </a:p>
        </p:txBody>
      </p:sp>
      <p:sp>
        <p:nvSpPr>
          <p:cNvPr id="14339" name="TextBox 14338"/>
          <p:cNvSpPr txBox="1"/>
          <p:nvPr/>
        </p:nvSpPr>
        <p:spPr>
          <a:xfrm>
            <a:off x="18440400" y="27279600"/>
            <a:ext cx="1685077" cy="461665"/>
          </a:xfrm>
          <a:prstGeom prst="rect">
            <a:avLst/>
          </a:prstGeom>
          <a:noFill/>
        </p:spPr>
        <p:txBody>
          <a:bodyPr wrap="none" rtlCol="0">
            <a:spAutoFit/>
          </a:bodyPr>
          <a:lstStyle/>
          <a:p>
            <a:r>
              <a:rPr lang="en-US" dirty="0" smtClean="0"/>
              <a:t>Vector 100x</a:t>
            </a:r>
            <a:endParaRPr lang="en-US" dirty="0"/>
          </a:p>
        </p:txBody>
      </p:sp>
      <p:sp>
        <p:nvSpPr>
          <p:cNvPr id="14343" name="TextBox 14342"/>
          <p:cNvSpPr txBox="1"/>
          <p:nvPr/>
        </p:nvSpPr>
        <p:spPr>
          <a:xfrm>
            <a:off x="21717000" y="28575000"/>
            <a:ext cx="1407206" cy="461665"/>
          </a:xfrm>
          <a:prstGeom prst="rect">
            <a:avLst/>
          </a:prstGeom>
          <a:noFill/>
        </p:spPr>
        <p:txBody>
          <a:bodyPr wrap="none" rtlCol="0">
            <a:spAutoFit/>
          </a:bodyPr>
          <a:lstStyle/>
          <a:p>
            <a:r>
              <a:rPr lang="en-US" dirty="0" smtClean="0"/>
              <a:t>M707I 1x</a:t>
            </a:r>
            <a:endParaRPr lang="en-US" dirty="0"/>
          </a:p>
        </p:txBody>
      </p:sp>
      <p:sp>
        <p:nvSpPr>
          <p:cNvPr id="14344" name="TextBox 14343"/>
          <p:cNvSpPr txBox="1"/>
          <p:nvPr/>
        </p:nvSpPr>
        <p:spPr>
          <a:xfrm>
            <a:off x="20116800" y="28498800"/>
            <a:ext cx="1689435" cy="461665"/>
          </a:xfrm>
          <a:prstGeom prst="rect">
            <a:avLst/>
          </a:prstGeom>
          <a:noFill/>
        </p:spPr>
        <p:txBody>
          <a:bodyPr wrap="none" rtlCol="0">
            <a:spAutoFit/>
          </a:bodyPr>
          <a:lstStyle/>
          <a:p>
            <a:r>
              <a:rPr lang="en-US" dirty="0" smtClean="0"/>
              <a:t>M7071 10 x</a:t>
            </a:r>
            <a:endParaRPr lang="en-US" dirty="0"/>
          </a:p>
        </p:txBody>
      </p:sp>
      <p:sp>
        <p:nvSpPr>
          <p:cNvPr id="14345" name="TextBox 14344"/>
          <p:cNvSpPr txBox="1"/>
          <p:nvPr/>
        </p:nvSpPr>
        <p:spPr>
          <a:xfrm>
            <a:off x="18440400" y="28575000"/>
            <a:ext cx="1714983" cy="461665"/>
          </a:xfrm>
          <a:prstGeom prst="rect">
            <a:avLst/>
          </a:prstGeom>
          <a:noFill/>
        </p:spPr>
        <p:txBody>
          <a:bodyPr wrap="none" rtlCol="0">
            <a:spAutoFit/>
          </a:bodyPr>
          <a:lstStyle/>
          <a:p>
            <a:r>
              <a:rPr lang="en-US" dirty="0" smtClean="0"/>
              <a:t>M707I 100x</a:t>
            </a:r>
            <a:endParaRPr lang="en-US" dirty="0"/>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12">
            <a:extLst>
              <a:ext uri="{28A0092B-C50C-407E-A947-70E740481C1C}">
                <a14:useLocalDpi xmlns:a14="http://schemas.microsoft.com/office/drawing/2010/main" xmlns=""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13">
            <a:extLst>
              <a:ext uri="{28A0092B-C50C-407E-A947-70E740481C1C}">
                <a14:useLocalDpi xmlns:a14="http://schemas.microsoft.com/office/drawing/2010/main" xmlns=""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14">
            <a:extLst>
              <a:ext uri="{28A0092B-C50C-407E-A947-70E740481C1C}">
                <a14:useLocalDpi xmlns:a14="http://schemas.microsoft.com/office/drawing/2010/main" xmlns="" val="0"/>
              </a:ext>
            </a:extLst>
          </a:blip>
          <a:srcRect b="14499"/>
          <a:stretch/>
        </p:blipFill>
        <p:spPr>
          <a:xfrm>
            <a:off x="23850600" y="29160216"/>
            <a:ext cx="1871579" cy="2157984"/>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22485" cy="461665"/>
          </a:xfrm>
          <a:prstGeom prst="rect">
            <a:avLst/>
          </a:prstGeom>
          <a:noFill/>
        </p:spPr>
        <p:txBody>
          <a:bodyPr wrap="none" rtlCol="0">
            <a:spAutoFit/>
          </a:bodyPr>
          <a:lstStyle/>
          <a:p>
            <a:r>
              <a:rPr lang="en-US" dirty="0" smtClean="0"/>
              <a:t>M707I</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658600" y="32461200"/>
            <a:ext cx="15925800" cy="2677656"/>
          </a:xfrm>
          <a:prstGeom prst="rect">
            <a:avLst/>
          </a:prstGeom>
          <a:ln>
            <a:solidFill>
              <a:schemeClr val="tx1"/>
            </a:solidFill>
          </a:ln>
        </p:spPr>
        <p:txBody>
          <a:bodyPr wrap="square">
            <a:spAutoFit/>
          </a:bodyPr>
          <a:lstStyle/>
          <a:p>
            <a:r>
              <a:rPr lang="en-US" b="1" dirty="0">
                <a:latin typeface="Courier New" pitchFamily="49" charset="0"/>
                <a:cs typeface="Courier New" pitchFamily="49" charset="0"/>
              </a:rPr>
              <a:t>MSH2 </a:t>
            </a:r>
            <a:r>
              <a:rPr lang="en-US" b="1" dirty="0" smtClean="0">
                <a:latin typeface="Courier New" pitchFamily="49" charset="0"/>
                <a:cs typeface="Courier New" pitchFamily="49" charset="0"/>
              </a:rPr>
              <a:t>WT                    </a:t>
            </a:r>
            <a:endParaRPr lang="en-US"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      V  G  V  I  S  L  </a:t>
            </a:r>
            <a:r>
              <a:rPr lang="en-US" b="1" dirty="0" smtClean="0">
                <a:solidFill>
                  <a:srgbClr val="3366FF"/>
                </a:solidFill>
                <a:latin typeface="Courier New" pitchFamily="49" charset="0"/>
                <a:cs typeface="Courier New" pitchFamily="49" charset="0"/>
              </a:rPr>
              <a:t>M</a:t>
            </a:r>
            <a:r>
              <a:rPr lang="en-US" b="1" dirty="0" smtClean="0">
                <a:latin typeface="Courier New" pitchFamily="49" charset="0"/>
                <a:cs typeface="Courier New" pitchFamily="49" charset="0"/>
              </a:rPr>
              <a:t>  A  Q  I  G  C  F  V  P  C  E  E  A  E  </a:t>
            </a:r>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2101  </a:t>
            </a:r>
            <a:r>
              <a:rPr lang="en-US" b="1" dirty="0" err="1">
                <a:latin typeface="Courier New" pitchFamily="49" charset="0"/>
                <a:cs typeface="Courier New" pitchFamily="49" charset="0"/>
              </a:rPr>
              <a:t>gttggtgtgatttcttta</a:t>
            </a:r>
            <a:r>
              <a:rPr lang="en-US" b="1" dirty="0" err="1">
                <a:solidFill>
                  <a:srgbClr val="3366FF"/>
                </a:solidFill>
                <a:latin typeface="Courier New" pitchFamily="49" charset="0"/>
                <a:cs typeface="Courier New" pitchFamily="49" charset="0"/>
              </a:rPr>
              <a:t>at</a:t>
            </a:r>
            <a:r>
              <a:rPr lang="en-US" b="1" dirty="0" err="1">
                <a:solidFill>
                  <a:srgbClr val="FF0000"/>
                </a:solidFill>
                <a:latin typeface="Courier New" pitchFamily="49" charset="0"/>
                <a:cs typeface="Courier New" pitchFamily="49" charset="0"/>
              </a:rPr>
              <a:t>ggcc</a:t>
            </a:r>
            <a:r>
              <a:rPr lang="en-US" b="1" dirty="0" err="1">
                <a:latin typeface="Courier New" pitchFamily="49" charset="0"/>
                <a:cs typeface="Courier New" pitchFamily="49" charset="0"/>
              </a:rPr>
              <a:t>caaattggttgtttcgtaccttgtgaagaagctgaa</a:t>
            </a:r>
            <a:r>
              <a:rPr lang="en-US" b="1" dirty="0">
                <a:latin typeface="Courier New" pitchFamily="49" charset="0"/>
                <a:cs typeface="Courier New" pitchFamily="49" charset="0"/>
              </a:rPr>
              <a:t>  2160</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 </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MSH2 M707I</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      V  G  V  I  S  L  </a:t>
            </a:r>
            <a:r>
              <a:rPr lang="en-US" b="1" dirty="0">
                <a:solidFill>
                  <a:srgbClr val="3366FF"/>
                </a:solidFill>
                <a:latin typeface="Courier New" pitchFamily="49" charset="0"/>
                <a:cs typeface="Courier New" pitchFamily="49" charset="0"/>
              </a:rPr>
              <a:t>I</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  Q  I  G  C  F  V  P  C  E  E  A  E  </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2101  </a:t>
            </a:r>
            <a:r>
              <a:rPr lang="en-US" b="1" dirty="0" err="1" smtClean="0">
                <a:latin typeface="Courier New" pitchFamily="49" charset="0"/>
                <a:cs typeface="Courier New" pitchFamily="49" charset="0"/>
              </a:rPr>
              <a:t>gttggtgtgatttcttta</a:t>
            </a:r>
            <a:r>
              <a:rPr lang="en-US" b="1" dirty="0" err="1" smtClean="0">
                <a:solidFill>
                  <a:srgbClr val="3366FF"/>
                </a:solidFill>
                <a:latin typeface="Courier New" pitchFamily="49" charset="0"/>
                <a:cs typeface="Courier New" pitchFamily="49" charset="0"/>
              </a:rPr>
              <a:t>atc</a:t>
            </a:r>
            <a:r>
              <a:rPr lang="en-US" b="1" dirty="0" err="1" smtClean="0">
                <a:latin typeface="Courier New" pitchFamily="49" charset="0"/>
                <a:cs typeface="Courier New" pitchFamily="49" charset="0"/>
              </a:rPr>
              <a:t>gcccaaattggttgtttcgtaccttgtgaagaagctgaa</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2160</a:t>
            </a:r>
            <a:endParaRPr lang="en-US" dirty="0">
              <a:latin typeface="Courier New" pitchFamily="49" charset="0"/>
              <a:cs typeface="Courier New" pitchFamily="49" charset="0"/>
            </a:endParaRPr>
          </a:p>
        </p:txBody>
      </p:sp>
      <p:sp>
        <p:nvSpPr>
          <p:cNvPr id="14360" name="Rectangle 14359"/>
          <p:cNvSpPr/>
          <p:nvPr/>
        </p:nvSpPr>
        <p:spPr>
          <a:xfrm>
            <a:off x="914400" y="15468600"/>
            <a:ext cx="9220200" cy="11910956"/>
          </a:xfrm>
          <a:prstGeom prst="rect">
            <a:avLst/>
          </a:prstGeom>
        </p:spPr>
        <p:txBody>
          <a:bodyPr wrap="square">
            <a:spAutoFit/>
          </a:bodyPr>
          <a:lstStyle/>
          <a:p>
            <a:r>
              <a:rPr lang="en-US" sz="3200" dirty="0" smtClean="0"/>
              <a:t>	Colorectal </a:t>
            </a:r>
            <a:r>
              <a:rPr lang="en-US" sz="3200" dirty="0"/>
              <a:t>cancer is the second leading cause of cancer mortality in the United States. There is an estimated count of 153,000 new cases of colorectal cancer diagnosed each year. Colorectal cancer is the cause of 56,000 deaths each year. Proper functioning MSH2 is used in the cell for mismatch repair. When there is a missense mutation within the DNA, MSH2 is needed to bind with MSH6 or MSH3 to form an active protein complex, which runs along the DNA and recognizes DNA damage. Helicase separates the DNA strands, the damaged sequence is excised, and DNA polymerase is used to rebuild the damaged strand. When the strand of DNA that codes for MSH2 is mutated, there is a possibility that the protein’s function may be either altered or stopped completely. This means that all DNA damage that requires MSH2 would not be corrected, and there would be many errors within the DNA strand. The MSH2 gene has been found to be a frequently mutated locus on the DNA in sufferers of HNPCC. The disability to carry out mismatch repair in the DNA can lead to many negative physical effects, putting patients at a high risk for colon cancer as well as skin, endometrium, ovary, stomach small intestine, and brain cancers.</a:t>
            </a:r>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a:t>
            </a:r>
            <a:r>
              <a:rPr lang="en-US" sz="3200" dirty="0" smtClean="0"/>
              <a:t>Stephen </a:t>
            </a:r>
            <a:r>
              <a:rPr lang="en-US" sz="3200" dirty="0" err="1" smtClean="0"/>
              <a:t>Kioko</a:t>
            </a:r>
            <a:r>
              <a:rPr lang="en-US" sz="3200" dirty="0" smtClean="0"/>
              <a:t> </a:t>
            </a:r>
            <a:r>
              <a:rPr lang="en-US" sz="3200" dirty="0" smtClean="0"/>
              <a:t>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r>
              <a:rPr lang="en-US" sz="3200" dirty="0" smtClean="0"/>
              <a:t>.</a:t>
            </a:r>
          </a:p>
          <a:p>
            <a:r>
              <a:rPr lang="en-US" sz="3200" dirty="0" smtClean="0"/>
              <a:t>	</a:t>
            </a:r>
            <a:r>
              <a:rPr lang="en-US" sz="3200" dirty="0" smtClean="0"/>
              <a:t>Yeast can be used to evaluate DNA  mutations in human  MSH2gene, and suggest preventive treatment. </a:t>
            </a:r>
            <a:endParaRPr lang="en-US" sz="3200" dirty="0"/>
          </a:p>
        </p:txBody>
      </p:sp>
      <p:sp>
        <p:nvSpPr>
          <p:cNvPr id="14369" name="Rectangle 14368"/>
          <p:cNvSpPr/>
          <p:nvPr/>
        </p:nvSpPr>
        <p:spPr>
          <a:xfrm>
            <a:off x="609600" y="33012253"/>
            <a:ext cx="9525000" cy="3539430"/>
          </a:xfrm>
          <a:prstGeom prst="rect">
            <a:avLst/>
          </a:prstGeom>
        </p:spPr>
        <p:txBody>
          <a:bodyPr wrap="square">
            <a:spAutoFit/>
          </a:bodyPr>
          <a:lstStyle/>
          <a:p>
            <a:pPr marL="457200" indent="-457200" eaLnBrk="1" hangingPunct="1">
              <a:buFont typeface="Arial"/>
              <a:buChar char="•"/>
            </a:pPr>
            <a:r>
              <a:rPr lang="en-US" sz="3200" dirty="0"/>
              <a:t>Manipulate the yeast </a:t>
            </a:r>
            <a:r>
              <a:rPr lang="en-US" sz="3200" i="1" dirty="0"/>
              <a:t>MSH2 </a:t>
            </a:r>
            <a:r>
              <a:rPr lang="en-US" sz="3200" dirty="0"/>
              <a:t>gene to determine which human missense mutations are likely to be benign or pathogenic in nature</a:t>
            </a:r>
            <a:r>
              <a:rPr lang="en-US" sz="3200" dirty="0" smtClean="0"/>
              <a:t>.</a:t>
            </a:r>
          </a:p>
          <a:p>
            <a:pPr marL="457200" indent="-457200" eaLnBrk="1" hangingPunct="1">
              <a:buFont typeface="Arial"/>
              <a:buChar char="•"/>
            </a:pPr>
            <a:endParaRPr lang="en-US" sz="3200" dirty="0" smtClean="0"/>
          </a:p>
          <a:p>
            <a:pPr marL="457200" indent="-457200">
              <a:buFont typeface="Arial"/>
              <a:buChar char="•"/>
            </a:pPr>
            <a:r>
              <a:rPr lang="en-US" sz="3200" dirty="0">
                <a:solidFill>
                  <a:srgbClr val="000000"/>
                </a:solidFill>
              </a:rPr>
              <a:t>Examine the defect at a molecular level to determine why the Msh2 variants are dysfunctional.</a:t>
            </a:r>
          </a:p>
          <a:p>
            <a:pPr marL="457200" indent="-457200" eaLnBrk="1" hangingPunct="1">
              <a:buFont typeface="Arial"/>
              <a:buChar char="•"/>
            </a:pPr>
            <a:endParaRPr lang="en-US" sz="3200" dirty="0"/>
          </a:p>
        </p:txBody>
      </p:sp>
      <p:pic>
        <p:nvPicPr>
          <p:cNvPr id="14352" name="Picture 14351"/>
          <p:cNvPicPr>
            <a:picLocks noChangeAspect="1"/>
          </p:cNvPicPr>
          <p:nvPr/>
        </p:nvPicPr>
        <p:blipFill>
          <a:blip r:embed="rId15"/>
          <a:stretch>
            <a:fillRect/>
          </a:stretch>
        </p:blipFill>
        <p:spPr>
          <a:xfrm>
            <a:off x="1752600" y="27355800"/>
            <a:ext cx="7581197" cy="4648200"/>
          </a:xfrm>
          <a:prstGeom prst="rect">
            <a:avLst/>
          </a:prstGeom>
        </p:spPr>
      </p:pic>
      <p:cxnSp>
        <p:nvCxnSpPr>
          <p:cNvPr id="14362" name="Straight Arrow Connector 14361"/>
          <p:cNvCxnSpPr/>
          <p:nvPr/>
        </p:nvCxnSpPr>
        <p:spPr>
          <a:xfrm>
            <a:off x="16764000" y="32156400"/>
            <a:ext cx="0" cy="7620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374" name="TextBox 14373"/>
          <p:cNvSpPr txBox="1"/>
          <p:nvPr/>
        </p:nvSpPr>
        <p:spPr>
          <a:xfrm>
            <a:off x="16306800" y="31699200"/>
            <a:ext cx="1524000" cy="461665"/>
          </a:xfrm>
          <a:prstGeom prst="rect">
            <a:avLst/>
          </a:prstGeom>
          <a:noFill/>
        </p:spPr>
        <p:txBody>
          <a:bodyPr wrap="square" rtlCol="0">
            <a:spAutoFit/>
          </a:bodyPr>
          <a:lstStyle/>
          <a:p>
            <a:r>
              <a:rPr lang="en-US" dirty="0" err="1" smtClean="0">
                <a:solidFill>
                  <a:srgbClr val="FF0000"/>
                </a:solidFill>
              </a:rPr>
              <a:t>HaeIII</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11173</TotalTime>
  <Words>488</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Spelman Colloge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poster</cp:lastModifiedBy>
  <cp:revision>122</cp:revision>
  <dcterms:created xsi:type="dcterms:W3CDTF">2013-04-16T19:50:51Z</dcterms:created>
  <dcterms:modified xsi:type="dcterms:W3CDTF">2013-04-18T19:50:03Z</dcterms:modified>
</cp:coreProperties>
</file>