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1" r:id="rId2"/>
    <p:sldId id="272" r:id="rId3"/>
    <p:sldId id="273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6F8B0-854C-F443-B30C-4BE11A55DEDD}" type="datetimeFigureOut">
              <a:rPr lang="en-US" smtClean="0"/>
              <a:t>3/24/14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74132-5C58-8A4D-85AF-572EB3576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Explain dot plot. 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1DB050-9393-6B42-9F83-878F055DD6EB}" type="slidenum">
              <a:rPr lang="en-US" sz="1200"/>
              <a:pPr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Explain dot plot. 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8B66557-92D1-D449-B4AD-F8CCB9DDDD4A}" type="slidenum">
              <a:rPr lang="en-US" sz="1200"/>
              <a:pPr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Figure 7.16 RNA interference.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Figure 7.17 Mechanism of miRNA action.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950-35AB-F940-B80D-963A053CD2C5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737F-BD8F-EC4A-89DB-9E270B0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950-35AB-F940-B80D-963A053CD2C5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737F-BD8F-EC4A-89DB-9E270B0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5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950-35AB-F940-B80D-963A053CD2C5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737F-BD8F-EC4A-89DB-9E270B0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950-35AB-F940-B80D-963A053CD2C5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737F-BD8F-EC4A-89DB-9E270B0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9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950-35AB-F940-B80D-963A053CD2C5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737F-BD8F-EC4A-89DB-9E270B0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950-35AB-F940-B80D-963A053CD2C5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737F-BD8F-EC4A-89DB-9E270B0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4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950-35AB-F940-B80D-963A053CD2C5}" type="datetimeFigureOut">
              <a:rPr lang="en-US" smtClean="0"/>
              <a:t>3/24/14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737F-BD8F-EC4A-89DB-9E270B0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2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950-35AB-F940-B80D-963A053CD2C5}" type="datetimeFigureOut">
              <a:rPr lang="en-US" smtClean="0"/>
              <a:t>3/24/14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737F-BD8F-EC4A-89DB-9E270B0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950-35AB-F940-B80D-963A053CD2C5}" type="datetimeFigureOut">
              <a:rPr lang="en-US" smtClean="0"/>
              <a:t>3/24/14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737F-BD8F-EC4A-89DB-9E270B0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8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950-35AB-F940-B80D-963A053CD2C5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737F-BD8F-EC4A-89DB-9E270B0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9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950-35AB-F940-B80D-963A053CD2C5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737F-BD8F-EC4A-89DB-9E270B0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A950-35AB-F940-B80D-963A053CD2C5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737F-BD8F-EC4A-89DB-9E270B03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en.wikipedia.org/wiki/File:ShRNA_Lentivirus.sv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strand during transcription.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3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" y="393700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 b="0">
                <a:ea typeface="ＭＳ Ｐゴシック" charset="0"/>
                <a:cs typeface="ＭＳ Ｐゴシック" charset="0"/>
              </a:rPr>
              <a:t>7.10 RNA Interference (RNAi)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94700" cy="4597400"/>
          </a:xfrm>
        </p:spPr>
        <p:txBody>
          <a:bodyPr/>
          <a:lstStyle/>
          <a:p>
            <a:pPr marL="250825" indent="-250825" defTabSz="1019175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Healthy cells do not contain dsRNA</a:t>
            </a:r>
          </a:p>
          <a:p>
            <a:pPr marL="827088" lvl="1" indent="-317500" defTabSz="1019175"/>
            <a:r>
              <a:rPr lang="en-US">
                <a:latin typeface="Arial" charset="0"/>
                <a:ea typeface="ＭＳ Ｐゴシック" charset="0"/>
              </a:rPr>
              <a:t>Presence of dsRNA indicative of RNA virus in cell</a:t>
            </a:r>
          </a:p>
          <a:p>
            <a:pPr marL="827088" lvl="1" indent="-317500" defTabSz="1019175"/>
            <a:r>
              <a:rPr lang="en-US" i="1" u="sng">
                <a:latin typeface="Arial" charset="0"/>
                <a:ea typeface="ＭＳ Ｐゴシック" charset="0"/>
              </a:rPr>
              <a:t>RNA interference (RNAi):</a:t>
            </a:r>
            <a:r>
              <a:rPr lang="en-US">
                <a:latin typeface="Arial" charset="0"/>
                <a:ea typeface="ＭＳ Ｐゴシック" charset="0"/>
              </a:rPr>
              <a:t> defense against dsRNA viruses</a:t>
            </a:r>
          </a:p>
          <a:p>
            <a:pPr marL="1273175" lvl="2" indent="-254000" defTabSz="1019175"/>
            <a:r>
              <a:rPr lang="en-US">
                <a:latin typeface="Arial" charset="0"/>
                <a:ea typeface="ＭＳ Ｐゴシック" charset="0"/>
              </a:rPr>
              <a:t>Cleaves dsRNA</a:t>
            </a:r>
          </a:p>
          <a:p>
            <a:pPr marL="1273175" lvl="2" indent="-254000" defTabSz="1019175"/>
            <a:r>
              <a:rPr lang="en-US">
                <a:latin typeface="Arial" charset="0"/>
                <a:ea typeface="ＭＳ Ｐゴシック" charset="0"/>
              </a:rPr>
              <a:t>Destroys ssRNA corresponding to targeted dsRNA sequence</a:t>
            </a:r>
          </a:p>
          <a:p>
            <a:pPr marL="1273175" lvl="2" indent="-254000" defTabSz="1019175"/>
            <a:r>
              <a:rPr lang="en-US">
                <a:latin typeface="Arial" charset="0"/>
                <a:ea typeface="ＭＳ Ｐゴシック" charset="0"/>
              </a:rPr>
              <a:t>Found only in eukaryotes</a:t>
            </a:r>
          </a:p>
        </p:txBody>
      </p:sp>
      <p:grpSp>
        <p:nvGrpSpPr>
          <p:cNvPr id="53251" name="Group 8"/>
          <p:cNvGrpSpPr>
            <a:grpSpLocks/>
          </p:cNvGrpSpPr>
          <p:nvPr/>
        </p:nvGrpSpPr>
        <p:grpSpPr bwMode="auto">
          <a:xfrm>
            <a:off x="0" y="6553200"/>
            <a:ext cx="9144000" cy="304800"/>
            <a:chOff x="0" y="4128"/>
            <a:chExt cx="5760" cy="192"/>
          </a:xfrm>
        </p:grpSpPr>
        <p:sp>
          <p:nvSpPr>
            <p:cNvPr id="53253" name="Rectangle 9"/>
            <p:cNvSpPr>
              <a:spLocks noChangeArrowheads="1"/>
            </p:cNvSpPr>
            <p:nvPr/>
          </p:nvSpPr>
          <p:spPr bwMode="auto">
            <a:xfrm>
              <a:off x="0" y="4128"/>
              <a:ext cx="5760" cy="192"/>
            </a:xfrm>
            <a:prstGeom prst="rect">
              <a:avLst/>
            </a:prstGeom>
            <a:solidFill>
              <a:srgbClr val="F0E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4" name="Date Placeholder 3"/>
            <p:cNvSpPr>
              <a:spLocks/>
            </p:cNvSpPr>
            <p:nvPr/>
          </p:nvSpPr>
          <p:spPr bwMode="auto">
            <a:xfrm>
              <a:off x="96" y="4160"/>
              <a:ext cx="1440" cy="144"/>
            </a:xfrm>
            <a:prstGeom prst="rect">
              <a:avLst/>
            </a:prstGeom>
            <a:solidFill>
              <a:srgbClr val="F0E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hangingPunct="1"/>
              <a:r>
                <a:rPr lang="en-US" sz="1200">
                  <a:latin typeface="Times New Roman" charset="0"/>
                  <a:cs typeface="Times New Roman" charset="0"/>
                </a:rPr>
                <a:t>© 2012 Pearson Education, Inc.</a:t>
              </a:r>
            </a:p>
          </p:txBody>
        </p:sp>
      </p:grpSp>
      <p:sp>
        <p:nvSpPr>
          <p:cNvPr id="53252" name="Rectangle 11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10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4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" y="393700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 b="0">
                <a:ea typeface="ＭＳ Ｐゴシック" charset="0"/>
                <a:cs typeface="ＭＳ Ｐゴシック" charset="0"/>
              </a:rPr>
              <a:t>7.10 RNA Interference (RNAi)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371600"/>
            <a:ext cx="8216900" cy="5181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RNAi triggered by dsRNA longer than 20 bp (Figure 7.16)</a:t>
            </a:r>
          </a:p>
          <a:p>
            <a:pPr marL="793750" lvl="1">
              <a:lnSpc>
                <a:spcPct val="85000"/>
              </a:lnSpc>
            </a:pPr>
            <a:r>
              <a:rPr lang="en-US">
                <a:latin typeface="Arial" charset="0"/>
                <a:ea typeface="ＭＳ Ｐゴシック" charset="0"/>
              </a:rPr>
              <a:t>Long dsRNAs cleaved into 21–23 bp by </a:t>
            </a:r>
            <a:r>
              <a:rPr lang="en-US" i="1" u="sng">
                <a:solidFill>
                  <a:srgbClr val="FF6600"/>
                </a:solidFill>
                <a:latin typeface="Arial" charset="0"/>
                <a:ea typeface="ＭＳ Ｐゴシック" charset="0"/>
              </a:rPr>
              <a:t>Dicer nuclease</a:t>
            </a:r>
            <a:endParaRPr lang="en-US">
              <a:solidFill>
                <a:srgbClr val="FF6600"/>
              </a:solidFill>
              <a:latin typeface="Arial" charset="0"/>
              <a:ea typeface="ＭＳ Ｐゴシック" charset="0"/>
            </a:endParaRPr>
          </a:p>
          <a:p>
            <a:pPr marL="793750" lvl="1">
              <a:lnSpc>
                <a:spcPct val="85000"/>
              </a:lnSpc>
            </a:pPr>
            <a:r>
              <a:rPr lang="en-US" i="1" u="sng">
                <a:latin typeface="Arial" charset="0"/>
                <a:ea typeface="ＭＳ Ｐゴシック" charset="0"/>
              </a:rPr>
              <a:t>Short interfering RNA (siRNA):</a:t>
            </a:r>
            <a:r>
              <a:rPr lang="en-US">
                <a:latin typeface="Arial" charset="0"/>
                <a:ea typeface="ＭＳ Ｐゴシック" charset="0"/>
              </a:rPr>
              <a:t> 21–23 bp fragments from Dicer</a:t>
            </a:r>
          </a:p>
          <a:p>
            <a:pPr marL="793750" lvl="1">
              <a:lnSpc>
                <a:spcPct val="85000"/>
              </a:lnSpc>
            </a:pPr>
            <a:r>
              <a:rPr lang="en-US" i="1" u="sng">
                <a:latin typeface="Arial" charset="0"/>
                <a:ea typeface="ＭＳ Ｐゴシック" charset="0"/>
              </a:rPr>
              <a:t>RNA-induced silencing complex </a:t>
            </a:r>
            <a:r>
              <a:rPr lang="en-US" i="1" u="sng">
                <a:solidFill>
                  <a:srgbClr val="FF6600"/>
                </a:solidFill>
                <a:latin typeface="Arial" charset="0"/>
                <a:ea typeface="ＭＳ Ｐゴシック" charset="0"/>
              </a:rPr>
              <a:t>(RISC</a:t>
            </a:r>
            <a:r>
              <a:rPr lang="en-US" i="1" u="sng">
                <a:latin typeface="Arial" charset="0"/>
                <a:ea typeface="ＭＳ Ｐゴシック" charset="0"/>
              </a:rPr>
              <a:t>):</a:t>
            </a:r>
            <a:r>
              <a:rPr lang="en-US">
                <a:latin typeface="Arial" charset="0"/>
                <a:ea typeface="ＭＳ Ｐゴシック" charset="0"/>
              </a:rPr>
              <a:t> recognizes and destroys ssRNA corresponding to siRNA</a:t>
            </a:r>
          </a:p>
          <a:p>
            <a:pPr>
              <a:lnSpc>
                <a:spcPct val="85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http://en.wikipedia.org/wiki/File:ShRNA_Lentivirus.svg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5299" name="Group 8"/>
          <p:cNvGrpSpPr>
            <a:grpSpLocks/>
          </p:cNvGrpSpPr>
          <p:nvPr/>
        </p:nvGrpSpPr>
        <p:grpSpPr bwMode="auto">
          <a:xfrm>
            <a:off x="0" y="6553200"/>
            <a:ext cx="9144000" cy="304800"/>
            <a:chOff x="0" y="4128"/>
            <a:chExt cx="5760" cy="192"/>
          </a:xfrm>
        </p:grpSpPr>
        <p:sp>
          <p:nvSpPr>
            <p:cNvPr id="55301" name="Rectangle 9"/>
            <p:cNvSpPr>
              <a:spLocks noChangeArrowheads="1"/>
            </p:cNvSpPr>
            <p:nvPr/>
          </p:nvSpPr>
          <p:spPr bwMode="auto">
            <a:xfrm>
              <a:off x="0" y="4128"/>
              <a:ext cx="5760" cy="192"/>
            </a:xfrm>
            <a:prstGeom prst="rect">
              <a:avLst/>
            </a:prstGeom>
            <a:solidFill>
              <a:srgbClr val="F0E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2" name="Date Placeholder 3"/>
            <p:cNvSpPr>
              <a:spLocks/>
            </p:cNvSpPr>
            <p:nvPr/>
          </p:nvSpPr>
          <p:spPr bwMode="auto">
            <a:xfrm>
              <a:off x="96" y="4160"/>
              <a:ext cx="1440" cy="144"/>
            </a:xfrm>
            <a:prstGeom prst="rect">
              <a:avLst/>
            </a:prstGeom>
            <a:solidFill>
              <a:srgbClr val="F0E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hangingPunct="1"/>
              <a:r>
                <a:rPr lang="en-US" sz="1200">
                  <a:latin typeface="Times New Roman" charset="0"/>
                  <a:cs typeface="Times New Roman" charset="0"/>
                </a:rPr>
                <a:t>© 2012 Pearson Education, Inc.</a:t>
              </a:r>
            </a:p>
          </p:txBody>
        </p:sp>
      </p:grpSp>
      <p:sp>
        <p:nvSpPr>
          <p:cNvPr id="55300" name="Rectangle 11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10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6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 descr="figure_07_16_unlabe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6"/>
          <a:stretch>
            <a:fillRect/>
          </a:stretch>
        </p:blipFill>
        <p:spPr bwMode="auto">
          <a:xfrm>
            <a:off x="1138238" y="136525"/>
            <a:ext cx="6865937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0"/>
            <a:ext cx="1981200" cy="304800"/>
          </a:xfrm>
          <a:noFill/>
        </p:spPr>
        <p:txBody>
          <a:bodyPr/>
          <a:lstStyle/>
          <a:p>
            <a:r>
              <a:rPr lang="en-US" sz="140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Figure 7.16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5627688" y="333375"/>
            <a:ext cx="9763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200" b="1"/>
              <a:t>dsRNA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1757363" y="1936750"/>
            <a:ext cx="9763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200" b="1"/>
              <a:t>siRNA</a:t>
            </a:r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1374775" y="4625975"/>
            <a:ext cx="9763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200" b="1"/>
              <a:t>mRNA</a:t>
            </a:r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3265488" y="165100"/>
            <a:ext cx="7127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b="1"/>
              <a:t>Dicer</a:t>
            </a: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4832350" y="2076450"/>
            <a:ext cx="7127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b="1"/>
              <a:t>RISC</a:t>
            </a:r>
          </a:p>
        </p:txBody>
      </p:sp>
      <p:sp>
        <p:nvSpPr>
          <p:cNvPr id="57352" name="Text Box 9"/>
          <p:cNvSpPr txBox="1">
            <a:spLocks noChangeArrowheads="1"/>
          </p:cNvSpPr>
          <p:nvPr/>
        </p:nvSpPr>
        <p:spPr bwMode="auto">
          <a:xfrm>
            <a:off x="4249738" y="992188"/>
            <a:ext cx="25923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900" b="1">
                <a:solidFill>
                  <a:srgbClr val="0072CA"/>
                </a:solidFill>
              </a:rPr>
              <a:t>Dicer cleaves dsRNA</a:t>
            </a:r>
            <a:br>
              <a:rPr lang="en-US" sz="1900" b="1">
                <a:solidFill>
                  <a:srgbClr val="0072CA"/>
                </a:solidFill>
              </a:rPr>
            </a:br>
            <a:r>
              <a:rPr lang="en-US" sz="1900" b="1">
                <a:solidFill>
                  <a:srgbClr val="0072CA"/>
                </a:solidFill>
              </a:rPr>
              <a:t>into shorter segments</a:t>
            </a:r>
          </a:p>
        </p:txBody>
      </p:sp>
      <p:sp>
        <p:nvSpPr>
          <p:cNvPr id="57353" name="Text Box 10"/>
          <p:cNvSpPr txBox="1">
            <a:spLocks noChangeArrowheads="1"/>
          </p:cNvSpPr>
          <p:nvPr/>
        </p:nvSpPr>
        <p:spPr bwMode="auto">
          <a:xfrm>
            <a:off x="5751513" y="2201863"/>
            <a:ext cx="2090737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900" b="1">
                <a:solidFill>
                  <a:srgbClr val="0072CA"/>
                </a:solidFill>
              </a:rPr>
              <a:t>RISC binds siRNA</a:t>
            </a:r>
            <a:br>
              <a:rPr lang="en-US" sz="1900" b="1">
                <a:solidFill>
                  <a:srgbClr val="0072CA"/>
                </a:solidFill>
              </a:rPr>
            </a:br>
            <a:r>
              <a:rPr lang="en-US" sz="1900" b="1">
                <a:solidFill>
                  <a:srgbClr val="0072CA"/>
                </a:solidFill>
              </a:rPr>
              <a:t>and separates the</a:t>
            </a:r>
            <a:br>
              <a:rPr lang="en-US" sz="1900" b="1">
                <a:solidFill>
                  <a:srgbClr val="0072CA"/>
                </a:solidFill>
              </a:rPr>
            </a:br>
            <a:r>
              <a:rPr lang="en-US" sz="1900" b="1">
                <a:solidFill>
                  <a:srgbClr val="0072CA"/>
                </a:solidFill>
              </a:rPr>
              <a:t>strands</a:t>
            </a:r>
          </a:p>
        </p:txBody>
      </p:sp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5459413" y="3303588"/>
            <a:ext cx="19304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900" b="1">
                <a:solidFill>
                  <a:srgbClr val="0072CA"/>
                </a:solidFill>
              </a:rPr>
              <a:t>RISC finds</a:t>
            </a:r>
            <a:br>
              <a:rPr lang="en-US" sz="1900" b="1">
                <a:solidFill>
                  <a:srgbClr val="0072CA"/>
                </a:solidFill>
              </a:rPr>
            </a:br>
            <a:r>
              <a:rPr lang="en-US" sz="1900" b="1">
                <a:solidFill>
                  <a:srgbClr val="0072CA"/>
                </a:solidFill>
              </a:rPr>
              <a:t>messenger RNA</a:t>
            </a:r>
            <a:br>
              <a:rPr lang="en-US" sz="1900" b="1">
                <a:solidFill>
                  <a:srgbClr val="0072CA"/>
                </a:solidFill>
              </a:rPr>
            </a:br>
            <a:r>
              <a:rPr lang="en-US" sz="1900" b="1">
                <a:solidFill>
                  <a:srgbClr val="0072CA"/>
                </a:solidFill>
              </a:rPr>
              <a:t>complementary</a:t>
            </a:r>
            <a:br>
              <a:rPr lang="en-US" sz="1900" b="1">
                <a:solidFill>
                  <a:srgbClr val="0072CA"/>
                </a:solidFill>
              </a:rPr>
            </a:br>
            <a:r>
              <a:rPr lang="en-US" sz="1900" b="1">
                <a:solidFill>
                  <a:srgbClr val="0072CA"/>
                </a:solidFill>
              </a:rPr>
              <a:t>to siRNA</a:t>
            </a:r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5232400" y="5032375"/>
            <a:ext cx="2419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900" b="1">
                <a:solidFill>
                  <a:srgbClr val="0072CA"/>
                </a:solidFill>
              </a:rPr>
              <a:t>RISC cleaves mRNA</a:t>
            </a:r>
          </a:p>
        </p:txBody>
      </p:sp>
      <p:sp>
        <p:nvSpPr>
          <p:cNvPr id="57356" name="Text Box 13"/>
          <p:cNvSpPr txBox="1">
            <a:spLocks noChangeArrowheads="1"/>
          </p:cNvSpPr>
          <p:nvPr/>
        </p:nvSpPr>
        <p:spPr bwMode="auto">
          <a:xfrm>
            <a:off x="4784725" y="5934075"/>
            <a:ext cx="293528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900" b="1">
                <a:solidFill>
                  <a:srgbClr val="0072CA"/>
                </a:solidFill>
              </a:rPr>
              <a:t>RNA fragments degraded</a:t>
            </a:r>
            <a:br>
              <a:rPr lang="en-US" sz="1900" b="1">
                <a:solidFill>
                  <a:srgbClr val="0072CA"/>
                </a:solidFill>
              </a:rPr>
            </a:br>
            <a:r>
              <a:rPr lang="en-US" sz="1900" b="1">
                <a:solidFill>
                  <a:srgbClr val="0072CA"/>
                </a:solidFill>
              </a:rPr>
              <a:t>by exonuclease</a:t>
            </a:r>
          </a:p>
        </p:txBody>
      </p:sp>
      <p:sp>
        <p:nvSpPr>
          <p:cNvPr id="57357" name="Line 14"/>
          <p:cNvSpPr>
            <a:spLocks noChangeShapeType="1"/>
          </p:cNvSpPr>
          <p:nvPr/>
        </p:nvSpPr>
        <p:spPr bwMode="auto">
          <a:xfrm flipV="1">
            <a:off x="2844800" y="277813"/>
            <a:ext cx="369888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Line 15"/>
          <p:cNvSpPr>
            <a:spLocks noChangeShapeType="1"/>
          </p:cNvSpPr>
          <p:nvPr/>
        </p:nvSpPr>
        <p:spPr bwMode="auto">
          <a:xfrm flipV="1">
            <a:off x="4418013" y="2209800"/>
            <a:ext cx="357187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Date Placeholder 3"/>
          <p:cNvSpPr>
            <a:spLocks/>
          </p:cNvSpPr>
          <p:nvPr/>
        </p:nvSpPr>
        <p:spPr bwMode="auto">
          <a:xfrm>
            <a:off x="152400" y="6604000"/>
            <a:ext cx="2286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1200">
                <a:latin typeface="Times New Roman" charset="0"/>
                <a:cs typeface="Times New Roman" charset="0"/>
              </a:rPr>
              <a:t>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8865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" y="393700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 b="0">
                <a:ea typeface="ＭＳ Ｐゴシック" charset="0"/>
                <a:cs typeface="ＭＳ Ｐゴシック" charset="0"/>
              </a:rPr>
              <a:t>7.11 Regulation by MicroRNA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371600"/>
            <a:ext cx="8318500" cy="4914900"/>
          </a:xfrm>
        </p:spPr>
        <p:txBody>
          <a:bodyPr>
            <a:normAutofit lnSpcReduction="10000"/>
          </a:bodyPr>
          <a:lstStyle/>
          <a:p>
            <a:pPr>
              <a:buFont typeface="Times" charset="0"/>
              <a:buNone/>
            </a:pPr>
            <a:endParaRPr lang="en-US" i="1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i="1" u="sng">
                <a:latin typeface="Arial" charset="0"/>
                <a:ea typeface="ＭＳ Ｐゴシック" charset="0"/>
                <a:cs typeface="ＭＳ Ｐゴシック" charset="0"/>
              </a:rPr>
              <a:t>MicroRNAs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(miRNAs): small dsRNAs that regulate translation in eukaryotic cells 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(Figure 7.17)</a:t>
            </a:r>
          </a:p>
          <a:p>
            <a:pPr marL="806450" lvl="1"/>
            <a:r>
              <a:rPr lang="en-US">
                <a:latin typeface="Arial" charset="0"/>
                <a:ea typeface="ＭＳ Ｐゴシック" charset="0"/>
              </a:rPr>
              <a:t>Precursor folds to dsRNA</a:t>
            </a:r>
          </a:p>
          <a:p>
            <a:pPr marL="806450" lvl="1"/>
            <a:r>
              <a:rPr lang="en-US">
                <a:latin typeface="Arial" charset="0"/>
                <a:ea typeface="ＭＳ Ｐゴシック" charset="0"/>
              </a:rPr>
              <a:t>Cleaved by Drosha (similar to Dicer)</a:t>
            </a:r>
          </a:p>
          <a:p>
            <a:pPr marL="806450" lvl="1"/>
            <a:r>
              <a:rPr lang="en-US">
                <a:latin typeface="Arial" charset="0"/>
                <a:ea typeface="ＭＳ Ｐゴシック" charset="0"/>
              </a:rPr>
              <a:t>Trimmed by Dicer</a:t>
            </a:r>
          </a:p>
          <a:p>
            <a:pPr marL="806450" lvl="1"/>
            <a:r>
              <a:rPr lang="en-US">
                <a:latin typeface="Arial" charset="0"/>
                <a:ea typeface="ＭＳ Ｐゴシック" charset="0"/>
              </a:rPr>
              <a:t>Bound to protein complex </a:t>
            </a:r>
            <a:r>
              <a:rPr lang="en-US" i="1" u="sng">
                <a:latin typeface="Arial" charset="0"/>
                <a:ea typeface="ＭＳ Ｐゴシック" charset="0"/>
              </a:rPr>
              <a:t>miRISC</a:t>
            </a:r>
          </a:p>
          <a:p>
            <a:pPr marL="806450" lvl="1"/>
            <a:r>
              <a:rPr lang="en-US">
                <a:latin typeface="Arial" charset="0"/>
                <a:ea typeface="ＭＳ Ｐゴシック" charset="0"/>
              </a:rPr>
              <a:t>Binds to target on mRNA to block translation or lead to mRNA degradation.</a:t>
            </a:r>
          </a:p>
        </p:txBody>
      </p:sp>
      <p:grpSp>
        <p:nvGrpSpPr>
          <p:cNvPr id="59395" name="Group 8"/>
          <p:cNvGrpSpPr>
            <a:grpSpLocks/>
          </p:cNvGrpSpPr>
          <p:nvPr/>
        </p:nvGrpSpPr>
        <p:grpSpPr bwMode="auto">
          <a:xfrm>
            <a:off x="0" y="6553200"/>
            <a:ext cx="9144000" cy="304800"/>
            <a:chOff x="0" y="4128"/>
            <a:chExt cx="5760" cy="192"/>
          </a:xfrm>
        </p:grpSpPr>
        <p:sp>
          <p:nvSpPr>
            <p:cNvPr id="59397" name="Rectangle 9"/>
            <p:cNvSpPr>
              <a:spLocks noChangeArrowheads="1"/>
            </p:cNvSpPr>
            <p:nvPr/>
          </p:nvSpPr>
          <p:spPr bwMode="auto">
            <a:xfrm>
              <a:off x="0" y="4128"/>
              <a:ext cx="5760" cy="192"/>
            </a:xfrm>
            <a:prstGeom prst="rect">
              <a:avLst/>
            </a:prstGeom>
            <a:solidFill>
              <a:srgbClr val="F0E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8" name="Date Placeholder 3"/>
            <p:cNvSpPr>
              <a:spLocks/>
            </p:cNvSpPr>
            <p:nvPr/>
          </p:nvSpPr>
          <p:spPr bwMode="auto">
            <a:xfrm>
              <a:off x="96" y="4160"/>
              <a:ext cx="1440" cy="144"/>
            </a:xfrm>
            <a:prstGeom prst="rect">
              <a:avLst/>
            </a:prstGeom>
            <a:solidFill>
              <a:srgbClr val="F0E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1" hangingPunct="1"/>
              <a:r>
                <a:rPr lang="en-US" sz="1200">
                  <a:latin typeface="Times New Roman" charset="0"/>
                  <a:cs typeface="Times New Roman" charset="0"/>
                </a:rPr>
                <a:t>© 2012 Pearson Education, Inc.</a:t>
              </a:r>
            </a:p>
          </p:txBody>
        </p:sp>
      </p:grpSp>
      <p:sp>
        <p:nvSpPr>
          <p:cNvPr id="59396" name="Rectangle 11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10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36525"/>
            <a:ext cx="6604000" cy="69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73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2" descr="figure_07_17_unlabe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6"/>
          <a:stretch>
            <a:fillRect/>
          </a:stretch>
        </p:blipFill>
        <p:spPr bwMode="auto">
          <a:xfrm>
            <a:off x="2663825" y="136525"/>
            <a:ext cx="3816350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0"/>
            <a:ext cx="1981200" cy="304800"/>
          </a:xfrm>
          <a:noFill/>
        </p:spPr>
        <p:txBody>
          <a:bodyPr/>
          <a:lstStyle/>
          <a:p>
            <a:r>
              <a:rPr lang="en-US" sz="140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Figure 7.17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2960688" y="204788"/>
            <a:ext cx="54451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700" b="1"/>
              <a:t>DNA</a:t>
            </a:r>
          </a:p>
        </p:txBody>
      </p:sp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2967038" y="1096963"/>
            <a:ext cx="54451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700" b="1"/>
              <a:t>RNA</a:t>
            </a:r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5362575" y="238125"/>
            <a:ext cx="8620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700" b="1"/>
              <a:t>Nucleus</a:t>
            </a:r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2874963" y="3109913"/>
            <a:ext cx="11271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700" b="1"/>
              <a:t>Cytoplasm</a:t>
            </a:r>
          </a:p>
        </p:txBody>
      </p:sp>
      <p:sp>
        <p:nvSpPr>
          <p:cNvPr id="61447" name="Text Box 8"/>
          <p:cNvSpPr txBox="1">
            <a:spLocks noChangeArrowheads="1"/>
          </p:cNvSpPr>
          <p:nvPr/>
        </p:nvSpPr>
        <p:spPr bwMode="auto">
          <a:xfrm>
            <a:off x="3760788" y="4127500"/>
            <a:ext cx="7953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700" b="1"/>
              <a:t>miRNA</a:t>
            </a:r>
          </a:p>
        </p:txBody>
      </p:sp>
      <p:sp>
        <p:nvSpPr>
          <p:cNvPr id="61448" name="Text Box 9"/>
          <p:cNvSpPr txBox="1">
            <a:spLocks noChangeArrowheads="1"/>
          </p:cNvSpPr>
          <p:nvPr/>
        </p:nvSpPr>
        <p:spPr bwMode="auto">
          <a:xfrm>
            <a:off x="5400675" y="5716588"/>
            <a:ext cx="6889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700" b="1"/>
              <a:t>mRNA</a:t>
            </a:r>
          </a:p>
        </p:txBody>
      </p:sp>
      <p:sp>
        <p:nvSpPr>
          <p:cNvPr id="61449" name="Text Box 10"/>
          <p:cNvSpPr txBox="1">
            <a:spLocks noChangeArrowheads="1"/>
          </p:cNvSpPr>
          <p:nvPr/>
        </p:nvSpPr>
        <p:spPr bwMode="auto">
          <a:xfrm>
            <a:off x="3695700" y="1917700"/>
            <a:ext cx="69056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500" b="1"/>
              <a:t>Drosha</a:t>
            </a:r>
          </a:p>
        </p:txBody>
      </p:sp>
      <p:sp>
        <p:nvSpPr>
          <p:cNvPr id="61450" name="Text Box 11"/>
          <p:cNvSpPr txBox="1">
            <a:spLocks noChangeArrowheads="1"/>
          </p:cNvSpPr>
          <p:nvPr/>
        </p:nvSpPr>
        <p:spPr bwMode="auto">
          <a:xfrm>
            <a:off x="3309938" y="741363"/>
            <a:ext cx="1154112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b="1">
                <a:solidFill>
                  <a:srgbClr val="0072CA"/>
                </a:solidFill>
              </a:rPr>
              <a:t>Transcription</a:t>
            </a:r>
          </a:p>
        </p:txBody>
      </p:sp>
      <p:sp>
        <p:nvSpPr>
          <p:cNvPr id="61451" name="Text Box 12"/>
          <p:cNvSpPr txBox="1">
            <a:spLocks noChangeArrowheads="1"/>
          </p:cNvSpPr>
          <p:nvPr/>
        </p:nvSpPr>
        <p:spPr bwMode="auto">
          <a:xfrm>
            <a:off x="3289300" y="1579563"/>
            <a:ext cx="704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b="1">
                <a:solidFill>
                  <a:srgbClr val="0072CA"/>
                </a:solidFill>
              </a:rPr>
              <a:t>Folding</a:t>
            </a:r>
          </a:p>
        </p:txBody>
      </p:sp>
      <p:sp>
        <p:nvSpPr>
          <p:cNvPr id="61452" name="Text Box 13"/>
          <p:cNvSpPr txBox="1">
            <a:spLocks noChangeArrowheads="1"/>
          </p:cNvSpPr>
          <p:nvPr/>
        </p:nvSpPr>
        <p:spPr bwMode="auto">
          <a:xfrm>
            <a:off x="3752850" y="2400300"/>
            <a:ext cx="663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b="1">
                <a:solidFill>
                  <a:srgbClr val="0072CA"/>
                </a:solidFill>
              </a:rPr>
              <a:t>Cutting</a:t>
            </a:r>
          </a:p>
        </p:txBody>
      </p:sp>
      <p:sp>
        <p:nvSpPr>
          <p:cNvPr id="61453" name="Text Box 14"/>
          <p:cNvSpPr txBox="1">
            <a:spLocks noChangeArrowheads="1"/>
          </p:cNvSpPr>
          <p:nvPr/>
        </p:nvSpPr>
        <p:spPr bwMode="auto">
          <a:xfrm>
            <a:off x="5219700" y="3022600"/>
            <a:ext cx="6381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b="1">
                <a:solidFill>
                  <a:srgbClr val="0072CA"/>
                </a:solidFill>
              </a:rPr>
              <a:t>Export</a:t>
            </a:r>
          </a:p>
        </p:txBody>
      </p:sp>
      <p:sp>
        <p:nvSpPr>
          <p:cNvPr id="61454" name="Text Box 15"/>
          <p:cNvSpPr txBox="1">
            <a:spLocks noChangeArrowheads="1"/>
          </p:cNvSpPr>
          <p:nvPr/>
        </p:nvSpPr>
        <p:spPr bwMode="auto">
          <a:xfrm>
            <a:off x="3568700" y="3605213"/>
            <a:ext cx="8636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b="1">
                <a:solidFill>
                  <a:srgbClr val="0072CA"/>
                </a:solidFill>
              </a:rPr>
              <a:t>Trimming</a:t>
            </a:r>
          </a:p>
        </p:txBody>
      </p:sp>
      <p:sp>
        <p:nvSpPr>
          <p:cNvPr id="61455" name="Text Box 16"/>
          <p:cNvSpPr txBox="1">
            <a:spLocks noChangeArrowheads="1"/>
          </p:cNvSpPr>
          <p:nvPr/>
        </p:nvSpPr>
        <p:spPr bwMode="auto">
          <a:xfrm>
            <a:off x="3448050" y="4651375"/>
            <a:ext cx="9556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>
                <a:solidFill>
                  <a:srgbClr val="0072CA"/>
                </a:solidFill>
              </a:rPr>
              <a:t>miRISC</a:t>
            </a:r>
            <a:br>
              <a:rPr lang="en-US" sz="1400" b="1">
                <a:solidFill>
                  <a:srgbClr val="0072CA"/>
                </a:solidFill>
              </a:rPr>
            </a:br>
            <a:r>
              <a:rPr lang="en-US" sz="1400" b="1">
                <a:solidFill>
                  <a:srgbClr val="0072CA"/>
                </a:solidFill>
              </a:rPr>
              <a:t>binding</a:t>
            </a:r>
            <a:br>
              <a:rPr lang="en-US" sz="1400" b="1">
                <a:solidFill>
                  <a:srgbClr val="0072CA"/>
                </a:solidFill>
              </a:rPr>
            </a:br>
            <a:r>
              <a:rPr lang="en-US" sz="1400" b="1">
                <a:solidFill>
                  <a:srgbClr val="0072CA"/>
                </a:solidFill>
              </a:rPr>
              <a:t>and strand</a:t>
            </a:r>
            <a:br>
              <a:rPr lang="en-US" sz="1400" b="1">
                <a:solidFill>
                  <a:srgbClr val="0072CA"/>
                </a:solidFill>
              </a:rPr>
            </a:br>
            <a:r>
              <a:rPr lang="en-US" sz="1400" b="1">
                <a:solidFill>
                  <a:srgbClr val="0072CA"/>
                </a:solidFill>
              </a:rPr>
              <a:t>selection</a:t>
            </a:r>
          </a:p>
        </p:txBody>
      </p:sp>
      <p:sp>
        <p:nvSpPr>
          <p:cNvPr id="61456" name="Text Box 17"/>
          <p:cNvSpPr txBox="1">
            <a:spLocks noChangeArrowheads="1"/>
          </p:cNvSpPr>
          <p:nvPr/>
        </p:nvSpPr>
        <p:spPr bwMode="auto">
          <a:xfrm>
            <a:off x="2773363" y="5853113"/>
            <a:ext cx="99536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300" b="1">
                <a:solidFill>
                  <a:srgbClr val="0072CA"/>
                </a:solidFill>
              </a:rPr>
              <a:t>Translation </a:t>
            </a:r>
            <a:br>
              <a:rPr lang="en-US" sz="1300" b="1">
                <a:solidFill>
                  <a:srgbClr val="0072CA"/>
                </a:solidFill>
              </a:rPr>
            </a:br>
            <a:r>
              <a:rPr lang="en-US" sz="1300" b="1">
                <a:solidFill>
                  <a:srgbClr val="0072CA"/>
                </a:solidFill>
              </a:rPr>
              <a:t>is blocked</a:t>
            </a:r>
          </a:p>
        </p:txBody>
      </p:sp>
      <p:sp>
        <p:nvSpPr>
          <p:cNvPr id="61457" name="Text Box 18"/>
          <p:cNvSpPr txBox="1">
            <a:spLocks noChangeArrowheads="1"/>
          </p:cNvSpPr>
          <p:nvPr/>
        </p:nvSpPr>
        <p:spPr bwMode="auto">
          <a:xfrm>
            <a:off x="5380038" y="3432175"/>
            <a:ext cx="558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b="1"/>
              <a:t>Dicer</a:t>
            </a:r>
          </a:p>
        </p:txBody>
      </p:sp>
      <p:sp>
        <p:nvSpPr>
          <p:cNvPr id="61458" name="Text Box 19"/>
          <p:cNvSpPr txBox="1">
            <a:spLocks noChangeArrowheads="1"/>
          </p:cNvSpPr>
          <p:nvPr/>
        </p:nvSpPr>
        <p:spPr bwMode="auto">
          <a:xfrm>
            <a:off x="5743575" y="4298950"/>
            <a:ext cx="67786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b="1"/>
              <a:t>miRISC</a:t>
            </a:r>
          </a:p>
        </p:txBody>
      </p:sp>
      <p:sp>
        <p:nvSpPr>
          <p:cNvPr id="61459" name="Line 20"/>
          <p:cNvSpPr>
            <a:spLocks noChangeShapeType="1"/>
          </p:cNvSpPr>
          <p:nvPr/>
        </p:nvSpPr>
        <p:spPr bwMode="auto">
          <a:xfrm flipV="1">
            <a:off x="5172075" y="3505200"/>
            <a:ext cx="171450" cy="26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Line 21"/>
          <p:cNvSpPr>
            <a:spLocks noChangeShapeType="1"/>
          </p:cNvSpPr>
          <p:nvPr/>
        </p:nvSpPr>
        <p:spPr bwMode="auto">
          <a:xfrm flipV="1">
            <a:off x="6032500" y="4484688"/>
            <a:ext cx="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Date Placeholder 3"/>
          <p:cNvSpPr>
            <a:spLocks/>
          </p:cNvSpPr>
          <p:nvPr/>
        </p:nvSpPr>
        <p:spPr bwMode="auto">
          <a:xfrm>
            <a:off x="152400" y="6604000"/>
            <a:ext cx="2286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1200">
                <a:latin typeface="Times New Roman" charset="0"/>
                <a:cs typeface="Times New Roman" charset="0"/>
              </a:rPr>
              <a:t>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07562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Central dogma concept map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0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gene contains 4 exons, and any three exon of them can be retained in its mRNA. How many different proteins can this gene generate?</a:t>
            </a:r>
          </a:p>
          <a:p>
            <a:pPr marL="971550" lvl="1" indent="-514350">
              <a:buFontTx/>
              <a:buAutoNum type="alphaUcParenR"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  <a:p>
            <a:pPr marL="971550" lvl="1" indent="-514350">
              <a:buFontTx/>
              <a:buAutoNum type="alphaUcParenR"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  <a:p>
            <a:pPr marL="971550" lvl="1" indent="-514350">
              <a:buFontTx/>
              <a:buAutoNum type="alphaUcParenR"/>
            </a:pPr>
            <a:r>
              <a:rPr lang="en-US">
                <a:latin typeface="Arial" charset="0"/>
                <a:ea typeface="ＭＳ Ｐゴシック" charset="0"/>
              </a:rPr>
              <a:t>5</a:t>
            </a:r>
          </a:p>
          <a:p>
            <a:pPr marL="971550" lvl="1" indent="-514350">
              <a:buFontTx/>
              <a:buAutoNum type="alphaUcParenR"/>
            </a:pPr>
            <a:r>
              <a:rPr lang="en-US">
                <a:latin typeface="Arial" charset="0"/>
                <a:ea typeface="ＭＳ Ｐゴシック" charset="0"/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287400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52400" y="190500"/>
            <a:ext cx="8534400" cy="1143000"/>
          </a:xfrm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Which sequence can form a hairpin?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" charset="0"/>
                <a:ea typeface="ＭＳ Ｐゴシック" charset="0"/>
                <a:cs typeface="Courier" charset="0"/>
              </a:rPr>
              <a:t>a) 5’AGATTACGAGCATTAGA3’</a:t>
            </a:r>
          </a:p>
          <a:p>
            <a:r>
              <a:rPr lang="en-US">
                <a:latin typeface="Courier" charset="0"/>
                <a:ea typeface="ＭＳ Ｐゴシック" charset="0"/>
                <a:cs typeface="Courier" charset="0"/>
              </a:rPr>
              <a:t>b) 5’AGATTACGAGCTAATCT3’</a:t>
            </a:r>
          </a:p>
        </p:txBody>
      </p:sp>
    </p:spTree>
    <p:extLst>
      <p:ext uri="{BB962C8B-B14F-4D97-AF65-F5344CB8AC3E}">
        <p14:creationId xmlns:p14="http://schemas.microsoft.com/office/powerpoint/2010/main" val="130076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52400" y="190500"/>
            <a:ext cx="6324600" cy="1143000"/>
          </a:xfrm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tRNA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752600"/>
            <a:ext cx="4572000" cy="2362200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Times" charset="0"/>
              <a:buNone/>
              <a:defRPr/>
            </a:pPr>
            <a:r>
              <a:rPr lang="en-US" dirty="0" smtClean="0"/>
              <a:t>Which amino acid will this </a:t>
            </a:r>
            <a:r>
              <a:rPr lang="en-US" dirty="0" err="1" smtClean="0"/>
              <a:t>tRNA</a:t>
            </a:r>
            <a:r>
              <a:rPr lang="en-US" dirty="0" smtClean="0"/>
              <a:t> carry? </a:t>
            </a:r>
          </a:p>
          <a:p>
            <a:pPr marL="514350" indent="-514350">
              <a:buFont typeface="Times" charset="0"/>
              <a:buAutoNum type="alphaLcParenR"/>
              <a:defRPr/>
            </a:pPr>
            <a:r>
              <a:rPr lang="en-US" dirty="0" err="1" smtClean="0"/>
              <a:t>Arg</a:t>
            </a:r>
            <a:endParaRPr lang="en-US" dirty="0" smtClean="0"/>
          </a:p>
          <a:p>
            <a:pPr marL="514350" indent="-514350">
              <a:buFont typeface="Times" charset="0"/>
              <a:buAutoNum type="alphaLcParenR"/>
              <a:defRPr/>
            </a:pPr>
            <a:r>
              <a:rPr lang="en-US" dirty="0" err="1" smtClean="0"/>
              <a:t>Gly</a:t>
            </a:r>
            <a:endParaRPr lang="en-US" dirty="0" smtClean="0"/>
          </a:p>
          <a:p>
            <a:pPr marL="514350" indent="-514350">
              <a:buFont typeface="Times" charset="0"/>
              <a:buAutoNum type="alphaLcParenR"/>
              <a:defRPr/>
            </a:pPr>
            <a:r>
              <a:rPr lang="en-US" dirty="0" err="1" smtClean="0"/>
              <a:t>Ala</a:t>
            </a:r>
            <a:endParaRPr lang="en-US" dirty="0" smtClean="0"/>
          </a:p>
          <a:p>
            <a:pPr marL="514350" indent="-514350">
              <a:buFont typeface="Times" charset="0"/>
              <a:buAutoNum type="alphaLcParenR"/>
              <a:defRPr/>
            </a:pPr>
            <a:r>
              <a:rPr lang="en-US" dirty="0" smtClean="0"/>
              <a:t>Pro</a:t>
            </a:r>
          </a:p>
          <a:p>
            <a:pPr marL="514350" indent="-514350">
              <a:buFont typeface="Times" charset="0"/>
              <a:buAutoNum type="alphaLcParenR"/>
              <a:defRPr/>
            </a:pPr>
            <a:endParaRPr lang="en-US" dirty="0"/>
          </a:p>
        </p:txBody>
      </p:sp>
      <p:pic>
        <p:nvPicPr>
          <p:cNvPr id="67587" name="Picture 5" descr="Screen Shot 2014-03-20 at 9.08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"/>
            <a:ext cx="43386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6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pic>
        <p:nvPicPr>
          <p:cNvPr id="49154" name="Content Placeholder 3" descr="Screen Shot 2014-03-19 at 10.43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48" b="-28448"/>
          <a:stretch>
            <a:fillRect/>
          </a:stretch>
        </p:blipFill>
        <p:spPr>
          <a:xfrm>
            <a:off x="279400" y="457200"/>
            <a:ext cx="8636000" cy="4572000"/>
          </a:xfrm>
        </p:spPr>
      </p:pic>
    </p:spTree>
    <p:extLst>
      <p:ext uri="{BB962C8B-B14F-4D97-AF65-F5344CB8AC3E}">
        <p14:creationId xmlns:p14="http://schemas.microsoft.com/office/powerpoint/2010/main" val="283781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09550" y="2057400"/>
          <a:ext cx="8934450" cy="242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3" imgW="5562395" imgH="1511244" progId="Word.Document.12">
                  <p:embed/>
                </p:oleObj>
              </mc:Choice>
              <mc:Fallback>
                <p:oleObj name="Document" r:id="rId3" imgW="5562395" imgH="151124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057400"/>
                        <a:ext cx="8934450" cy="242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91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gene contains 4 exons, and any three exon of them can be retained in its mRNA. How many different proteins can this gene generate?</a:t>
            </a:r>
          </a:p>
          <a:p>
            <a:pPr marL="971550" lvl="1" indent="-514350">
              <a:buFontTx/>
              <a:buAutoNum type="alphaUcParenR"/>
            </a:pPr>
            <a:r>
              <a:rPr lang="en-US">
                <a:latin typeface="Arial" charset="0"/>
                <a:ea typeface="ＭＳ Ｐゴシック" charset="0"/>
              </a:rPr>
              <a:t>3</a:t>
            </a:r>
          </a:p>
          <a:p>
            <a:pPr marL="971550" lvl="1" indent="-514350">
              <a:buFontTx/>
              <a:buAutoNum type="alphaUcParenR"/>
            </a:pPr>
            <a:r>
              <a:rPr lang="en-US">
                <a:latin typeface="Arial" charset="0"/>
                <a:ea typeface="ＭＳ Ｐゴシック" charset="0"/>
              </a:rPr>
              <a:t>4</a:t>
            </a:r>
          </a:p>
          <a:p>
            <a:pPr marL="971550" lvl="1" indent="-514350">
              <a:buFontTx/>
              <a:buAutoNum type="alphaUcParenR"/>
            </a:pPr>
            <a:r>
              <a:rPr lang="en-US">
                <a:latin typeface="Arial" charset="0"/>
                <a:ea typeface="ＭＳ Ｐゴシック" charset="0"/>
              </a:rPr>
              <a:t>5</a:t>
            </a:r>
          </a:p>
          <a:p>
            <a:pPr marL="971550" lvl="1" indent="-514350">
              <a:buFontTx/>
              <a:buAutoNum type="alphaUcParenR"/>
            </a:pPr>
            <a:r>
              <a:rPr lang="en-US">
                <a:latin typeface="Arial" charset="0"/>
                <a:ea typeface="ＭＳ Ｐゴシック" charset="0"/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359392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52400" y="190500"/>
            <a:ext cx="8534400" cy="1143000"/>
          </a:xfrm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Which sequence can form a hairpin?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" charset="0"/>
                <a:ea typeface="ＭＳ Ｐゴシック" charset="0"/>
                <a:cs typeface="Courier" charset="0"/>
              </a:rPr>
              <a:t>a) 5’AGATTACGAGCATTAGA3’</a:t>
            </a:r>
          </a:p>
          <a:p>
            <a:r>
              <a:rPr lang="en-US">
                <a:latin typeface="Courier" charset="0"/>
                <a:ea typeface="ＭＳ Ｐゴシック" charset="0"/>
                <a:cs typeface="Courier" charset="0"/>
              </a:rPr>
              <a:t>b) 5’AGATTACGAGCTAATCT3’</a:t>
            </a:r>
          </a:p>
        </p:txBody>
      </p:sp>
    </p:spTree>
    <p:extLst>
      <p:ext uri="{BB962C8B-B14F-4D97-AF65-F5344CB8AC3E}">
        <p14:creationId xmlns:p14="http://schemas.microsoft.com/office/powerpoint/2010/main" val="272073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52400" y="190500"/>
            <a:ext cx="6324600" cy="1143000"/>
          </a:xfrm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tRNA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752600"/>
            <a:ext cx="4572000" cy="2362200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Times" charset="0"/>
              <a:buNone/>
              <a:defRPr/>
            </a:pPr>
            <a:r>
              <a:rPr lang="en-US" dirty="0" smtClean="0"/>
              <a:t>Which amino acid will this </a:t>
            </a:r>
            <a:r>
              <a:rPr lang="en-US" dirty="0" err="1" smtClean="0"/>
              <a:t>tRNA</a:t>
            </a:r>
            <a:r>
              <a:rPr lang="en-US" dirty="0" smtClean="0"/>
              <a:t> carry? </a:t>
            </a:r>
          </a:p>
          <a:p>
            <a:pPr marL="514350" indent="-514350">
              <a:buFont typeface="Times" charset="0"/>
              <a:buAutoNum type="alphaLcParenR"/>
              <a:defRPr/>
            </a:pPr>
            <a:r>
              <a:rPr lang="en-US" dirty="0" err="1" smtClean="0"/>
              <a:t>Arg</a:t>
            </a:r>
            <a:endParaRPr lang="en-US" dirty="0" smtClean="0"/>
          </a:p>
          <a:p>
            <a:pPr marL="514350" indent="-514350">
              <a:buFont typeface="Times" charset="0"/>
              <a:buAutoNum type="alphaLcParenR"/>
              <a:defRPr/>
            </a:pPr>
            <a:r>
              <a:rPr lang="en-US" dirty="0" err="1" smtClean="0"/>
              <a:t>Gly</a:t>
            </a:r>
            <a:endParaRPr lang="en-US" dirty="0" smtClean="0"/>
          </a:p>
          <a:p>
            <a:pPr marL="514350" indent="-514350">
              <a:buFont typeface="Times" charset="0"/>
              <a:buAutoNum type="alphaLcParenR"/>
              <a:defRPr/>
            </a:pPr>
            <a:r>
              <a:rPr lang="en-US" dirty="0" err="1" smtClean="0"/>
              <a:t>Ala</a:t>
            </a:r>
            <a:endParaRPr lang="en-US" dirty="0" smtClean="0"/>
          </a:p>
          <a:p>
            <a:pPr marL="514350" indent="-514350">
              <a:buFont typeface="Times" charset="0"/>
              <a:buAutoNum type="alphaLcParenR"/>
              <a:defRPr/>
            </a:pPr>
            <a:r>
              <a:rPr lang="en-US" dirty="0" smtClean="0"/>
              <a:t>Pro</a:t>
            </a:r>
          </a:p>
          <a:p>
            <a:pPr marL="514350" indent="-514350">
              <a:buFont typeface="Times" charset="0"/>
              <a:buAutoNum type="alphaLcParenR"/>
              <a:defRPr/>
            </a:pPr>
            <a:endParaRPr lang="en-US" dirty="0"/>
          </a:p>
        </p:txBody>
      </p:sp>
      <p:pic>
        <p:nvPicPr>
          <p:cNvPr id="67587" name="Picture 5" descr="Screen Shot 2014-03-20 at 9.08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"/>
            <a:ext cx="43386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07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Macintosh PowerPoint</Application>
  <PresentationFormat>On-screen Show (4:3)</PresentationFormat>
  <Paragraphs>90</Paragraphs>
  <Slides>16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Document</vt:lpstr>
      <vt:lpstr>Template strand during transcription.</vt:lpstr>
      <vt:lpstr>PowerPoint Presentation</vt:lpstr>
      <vt:lpstr>Which sequence can form a hairpin?</vt:lpstr>
      <vt:lpstr>tRNA</vt:lpstr>
      <vt:lpstr>PowerPoint Presentation</vt:lpstr>
      <vt:lpstr>PowerPoint Presentation</vt:lpstr>
      <vt:lpstr>PowerPoint Presentation</vt:lpstr>
      <vt:lpstr>Which sequence can form a hairpin?</vt:lpstr>
      <vt:lpstr>tRNA</vt:lpstr>
      <vt:lpstr>7.10 RNA Interference (RNAi)</vt:lpstr>
      <vt:lpstr>7.10 RNA Interference (RNAi)</vt:lpstr>
      <vt:lpstr>Figure 7.16</vt:lpstr>
      <vt:lpstr>7.11 Regulation by MicroRNA</vt:lpstr>
      <vt:lpstr>PowerPoint Presentation</vt:lpstr>
      <vt:lpstr>Figure 7.17</vt:lpstr>
      <vt:lpstr>Central dogma concept map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</dc:creator>
  <cp:lastModifiedBy>Hong</cp:lastModifiedBy>
  <cp:revision>3</cp:revision>
  <dcterms:created xsi:type="dcterms:W3CDTF">2014-03-20T14:56:41Z</dcterms:created>
  <dcterms:modified xsi:type="dcterms:W3CDTF">2014-03-24T23:45:43Z</dcterms:modified>
</cp:coreProperties>
</file>